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31"/>
  </p:notesMasterIdLst>
  <p:sldIdLst>
    <p:sldId id="321" r:id="rId6"/>
    <p:sldId id="308" r:id="rId7"/>
    <p:sldId id="2147471217" r:id="rId8"/>
    <p:sldId id="2147471216" r:id="rId9"/>
    <p:sldId id="2147471218" r:id="rId10"/>
    <p:sldId id="2147471219" r:id="rId11"/>
    <p:sldId id="292" r:id="rId12"/>
    <p:sldId id="2147475222" r:id="rId13"/>
    <p:sldId id="578" r:id="rId14"/>
    <p:sldId id="2147475216" r:id="rId15"/>
    <p:sldId id="2147475234" r:id="rId16"/>
    <p:sldId id="2147475225" r:id="rId17"/>
    <p:sldId id="2147473700" r:id="rId18"/>
    <p:sldId id="2147475227" r:id="rId19"/>
    <p:sldId id="2147475223" r:id="rId20"/>
    <p:sldId id="2147475226" r:id="rId21"/>
    <p:sldId id="2147475228" r:id="rId22"/>
    <p:sldId id="2147471222" r:id="rId23"/>
    <p:sldId id="2147475219" r:id="rId24"/>
    <p:sldId id="2147475230" r:id="rId25"/>
    <p:sldId id="2147475231" r:id="rId26"/>
    <p:sldId id="2147475232" r:id="rId27"/>
    <p:sldId id="2147475235" r:id="rId28"/>
    <p:sldId id="2147475208" r:id="rId29"/>
    <p:sldId id="5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Eimers" initials="JE" lastIdx="4" clrIdx="0">
    <p:extLst>
      <p:ext uri="{19B8F6BF-5375-455C-9EA6-DF929625EA0E}">
        <p15:presenceInfo xmlns:p15="http://schemas.microsoft.com/office/powerpoint/2012/main" userId="S::jeimers@clinicaloptions.com::e496f3f7-6a48-4339-9b0c-9f426a43f948" providerId="AD"/>
      </p:ext>
    </p:extLst>
  </p:cmAuthor>
  <p:cmAuthor id="2" name="CLINICALOPTIONS\tquill" initials="C" lastIdx="7" clrIdx="1">
    <p:extLst>
      <p:ext uri="{19B8F6BF-5375-455C-9EA6-DF929625EA0E}">
        <p15:presenceInfo xmlns:p15="http://schemas.microsoft.com/office/powerpoint/2012/main" userId="CLINICALOPTIONS\tquill" providerId="None"/>
      </p:ext>
    </p:extLst>
  </p:cmAuthor>
  <p:cmAuthor id="3" name="Christy Seals" initials="CS" lastIdx="8" clrIdx="2">
    <p:extLst>
      <p:ext uri="{19B8F6BF-5375-455C-9EA6-DF929625EA0E}">
        <p15:presenceInfo xmlns:p15="http://schemas.microsoft.com/office/powerpoint/2012/main" userId="S::cseals@clinicaloptions.com::0852e532-1f9e-4bbf-9b56-be19a9543a31" providerId="AD"/>
      </p:ext>
    </p:extLst>
  </p:cmAuthor>
  <p:cmAuthor id="4" name="Kemi Obajimi" initials="KO" lastIdx="3" clrIdx="3">
    <p:extLst>
      <p:ext uri="{19B8F6BF-5375-455C-9EA6-DF929625EA0E}">
        <p15:presenceInfo xmlns:p15="http://schemas.microsoft.com/office/powerpoint/2012/main" userId="S::kobajimi@clinicaloptions.com::81894e25-3cbc-45b7-be28-dda6fb8d1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sorterViewPr>
    <p:cViewPr>
      <p:scale>
        <a:sx n="100" d="100"/>
        <a:sy n="100" d="100"/>
      </p:scale>
      <p:origin x="0" y="-13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DAD66-05E4-44AB-BD6E-82913E355595}" type="datetimeFigureOut">
              <a:rPr lang="en-US" smtClean="0"/>
              <a:t>2/15/2024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AA0E47-FE38-4E43-863D-11DE7BBEDFDE}" type="slidenum">
              <a:rPr lang="en-US" smtClean="0"/>
              <a:t>‹#›</a:t>
            </a:fld>
            <a:endParaRPr lang="en-US" dirty="0"/>
          </a:p>
        </p:txBody>
      </p:sp>
    </p:spTree>
    <p:extLst>
      <p:ext uri="{BB962C8B-B14F-4D97-AF65-F5344CB8AC3E}">
        <p14:creationId xmlns:p14="http://schemas.microsoft.com/office/powerpoint/2010/main" val="728737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478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6663"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6663"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90350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ADC, antibody</a:t>
            </a:r>
            <a:r>
              <a:rPr lang="en-US" i="1" dirty="0">
                <a:latin typeface="Calibri" panose="020F0502020204030204" pitchFamily="34" charset="0"/>
                <a:cs typeface="Calibri" panose="020F0502020204030204" pitchFamily="34" charset="0"/>
              </a:rPr>
              <a:t>‒</a:t>
            </a:r>
            <a:r>
              <a:rPr lang="en-US" i="1" dirty="0"/>
              <a:t>drug conjugate; mAb, monoclonal antibody; TNBC, triple-negative breast cancer.</a:t>
            </a:r>
          </a:p>
        </p:txBody>
      </p:sp>
      <p:sp>
        <p:nvSpPr>
          <p:cNvPr id="4" name="Slide Number Placeholder 3"/>
          <p:cNvSpPr>
            <a:spLocks noGrp="1"/>
          </p:cNvSpPr>
          <p:nvPr>
            <p:ph type="sldNum" sz="quarter" idx="5"/>
          </p:nvPr>
        </p:nvSpPr>
        <p:spPr/>
        <p:txBody>
          <a:bodyPr/>
          <a:lstStyle/>
          <a:p>
            <a:fld id="{98897BC6-CE19-4879-945E-B8746D5775FE}" type="slidenum">
              <a:rPr lang="en-US" smtClean="0"/>
              <a:t>4</a:t>
            </a:fld>
            <a:endParaRPr lang="en-US" dirty="0"/>
          </a:p>
        </p:txBody>
      </p:sp>
    </p:spTree>
    <p:extLst>
      <p:ext uri="{BB962C8B-B14F-4D97-AF65-F5344CB8AC3E}">
        <p14:creationId xmlns:p14="http://schemas.microsoft.com/office/powerpoint/2010/main" val="1404037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CT, chemotherapy; DoR, duration of response; DSMC, data safety monitoring committee; ECOG, Eastern Cooperative Oncology Group; ORR, objective response rate; OS, overall survival; PFS, progression-free survival; PS, performance status; RECIST, Response Evaluation Criteria in Solid Tumors; TNBC, triple-negative breast cancer; TTR, time to response;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598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OS, overall survival; PD, progressive disease;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90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CBR, clinical benefit rate; CT, chemotherapy; DoR, duration of response; ET, endocrine therapy; HR, hormone receptor; LIR, local investigator review; </a:t>
            </a:r>
            <a:r>
              <a:rPr lang="en-US" sz="1200" b="0" i="1" kern="0" dirty="0"/>
              <a:t>ORR, objective response rate; </a:t>
            </a:r>
            <a:r>
              <a:rPr lang="en-US" b="0" i="1" dirty="0"/>
              <a:t>OS, overall survival; PD, progressive disease; PFS, progression-free survival; PRO, patient-reported outcome; RECIST, Response Evaluation Criteria in Solid Tumors; TPC, treatment of physician’s choice.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066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CT, chemotherapy; </a:t>
            </a:r>
            <a:r>
              <a:rPr lang="en-US" i="1" dirty="0"/>
              <a:t>PFS, progression-free survival; SG, </a:t>
            </a:r>
            <a:r>
              <a:rPr lang="en-US" altLang="en-US" sz="1200" i="1" dirty="0"/>
              <a:t>sacituzumab govitecan; </a:t>
            </a:r>
            <a:r>
              <a:rPr lang="en-US" b="0" i="1" dirty="0"/>
              <a:t>TPC, treatment of physician’s choice.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8057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OS, overall survival; </a:t>
            </a:r>
            <a:r>
              <a:rPr lang="en-US" i="1" dirty="0"/>
              <a:t>PFS, progression-free survival; SG, </a:t>
            </a:r>
            <a:r>
              <a:rPr lang="en-US" altLang="en-US" sz="1200" i="1" dirty="0"/>
              <a:t>sacituzumab govitecan; </a:t>
            </a:r>
            <a:r>
              <a:rPr lang="en-US" b="0" i="1" dirty="0"/>
              <a:t>TPC, treatment of physician’s choice.</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77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ADC, antibody</a:t>
            </a:r>
            <a:r>
              <a:rPr lang="en-US" i="1" dirty="0">
                <a:latin typeface="Calibri" panose="020F0502020204030204" pitchFamily="34" charset="0"/>
                <a:cs typeface="Calibri" panose="020F0502020204030204" pitchFamily="34" charset="0"/>
              </a:rPr>
              <a:t>‒</a:t>
            </a:r>
            <a:r>
              <a:rPr lang="en-US" i="1" dirty="0"/>
              <a:t>drug conjugate; AE, adverse event; Dato-DXd, datopotamab deruxtecan; mAb, </a:t>
            </a:r>
            <a:r>
              <a:rPr kumimoji="0" lang="en-US" sz="1200" b="0" i="1" u="none" strike="noStrike" kern="1200" cap="none" spc="0" normalizeH="0" baseline="0" noProof="0" dirty="0">
                <a:ln>
                  <a:noFill/>
                </a:ln>
                <a:solidFill>
                  <a:schemeClr val="bg1"/>
                </a:solidFill>
                <a:effectLst/>
                <a:uLnTx/>
                <a:uFillTx/>
                <a:latin typeface="Calibri" panose="020F0502020204030204"/>
                <a:ea typeface="MS PGothic" panose="020B0600070205080204" pitchFamily="34" charset="-128"/>
                <a:cs typeface="Arial" panose="020B0604020202020204" pitchFamily="34" charset="0"/>
              </a:rPr>
              <a:t>monoclonal antibody; </a:t>
            </a:r>
            <a:r>
              <a:rPr lang="en-US" i="1" dirty="0"/>
              <a:t>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883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ADC, antibody</a:t>
            </a:r>
            <a:r>
              <a:rPr lang="en-US" b="0" i="1" dirty="0">
                <a:latin typeface="Calibri" panose="020F0502020204030204" pitchFamily="34" charset="0"/>
                <a:cs typeface="Calibri" panose="020F0502020204030204" pitchFamily="34" charset="0"/>
              </a:rPr>
              <a:t>‒</a:t>
            </a:r>
            <a:r>
              <a:rPr lang="en-US" b="0" i="1" dirty="0"/>
              <a:t>drug conjugate; BICR, blinded independent central review; </a:t>
            </a:r>
            <a:r>
              <a:rPr lang="en-US" b="0" i="1" dirty="0">
                <a:solidFill>
                  <a:srgbClr val="3C4242"/>
                </a:solidFill>
                <a:effectLst/>
                <a:latin typeface="+mn-lt"/>
              </a:rPr>
              <a:t>CR, complete response; </a:t>
            </a:r>
            <a:r>
              <a:rPr lang="en-US" b="0" i="1" dirty="0"/>
              <a:t>Dato-DXd, datopotamab deruxtecan; </a:t>
            </a:r>
            <a:r>
              <a:rPr lang="en-US" b="0" i="1" dirty="0">
                <a:solidFill>
                  <a:srgbClr val="3C4242"/>
                </a:solidFill>
                <a:effectLst/>
                <a:latin typeface="+mn-lt"/>
              </a:rPr>
              <a:t>DCR, disease control rate; DoR, duration of response; ORR, objective response rate; OS, overall survival; PD, progressive disease; PFS, progression-free survival; PR, partial response; SD, stable disease; TNBC, triple-negative breast cancer.</a:t>
            </a: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C4242"/>
              </a:solidFill>
              <a:effectLst/>
              <a:latin typeface="Helvetica Neu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250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BL, baseline; </a:t>
            </a:r>
            <a:r>
              <a:rPr lang="en-US" b="0" i="1" dirty="0">
                <a:solidFill>
                  <a:srgbClr val="3C4242"/>
                </a:solidFill>
                <a:effectLst/>
                <a:latin typeface="+mn-lt"/>
              </a:rPr>
              <a:t>CR, complete response; DCR, disease control rate; DoR, duration of response; </a:t>
            </a:r>
            <a:r>
              <a:rPr lang="en-US" i="1" dirty="0"/>
              <a:t>HR, hormone receptor; ORR, objective response rate; </a:t>
            </a:r>
            <a:r>
              <a:rPr lang="en-US" b="0" i="1" dirty="0">
                <a:solidFill>
                  <a:srgbClr val="3C4242"/>
                </a:solidFill>
                <a:effectLst/>
                <a:latin typeface="+mn-lt"/>
              </a:rPr>
              <a:t>PD, progressive disease; PFS, progression-free survival; PR, partial response; SD, stable disease; </a:t>
            </a:r>
            <a:r>
              <a:rPr lang="en-US" i="1" dirty="0"/>
              <a:t>SOD, sum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8897BC6-CE19-4879-945E-B8746D5775F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3516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Arial" panose="020B0604020202020204" pitchFamily="34" charset="0"/>
                <a:cs typeface="Arial" panose="020B0604020202020204" pitchFamily="34" charset="0"/>
              </a:rPr>
              <a:t>BICR, blinded independent central review; Dato-DXd, datopotamab deruxtecan; DCR, disease control rate; DoR, duration of response; ECOG, Eastern Cooperative Oncology Group; FFPE, formalin-fixed paraffin-embedded; HR, hormone receptor; ORR, objective response rate; OS, overall survival; PFS, progression-free survival; PFS2, time from randomization to second progression or death; PS, performance status; TFST, time to first subsequent therapy; TPC, treatment of physician’s choice; TSST, time to second subsequent therapy.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12992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latin typeface="Calibri" panose="020F0502020204030204" pitchFamily="34" charset="0"/>
              </a:rPr>
              <a:t>BICR, blinded independent central review; cORR, confirmed objective response rate; Dato-DXd, datopotamab deruxtecan; ICC, investigator’s choice of chemotherapy; mFU, median follow-up; ORR, objective response rate; OS, overall survival; PFS, progression-free survival.</a:t>
            </a:r>
            <a:endParaRPr lang="en-US" b="0" i="1" dirty="0">
              <a:solidFill>
                <a:srgbClr val="000000"/>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98669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latin typeface="+mn-lt"/>
              </a:rPr>
              <a:t>ADC, antibody</a:t>
            </a:r>
            <a:r>
              <a:rPr lang="en-US" b="0" i="1" dirty="0">
                <a:latin typeface="+mn-lt"/>
                <a:cs typeface="Calibri" panose="020F0502020204030204" pitchFamily="34" charset="0"/>
              </a:rPr>
              <a:t>‒</a:t>
            </a:r>
            <a:r>
              <a:rPr lang="en-US" b="0" i="1" dirty="0">
                <a:latin typeface="+mn-lt"/>
              </a:rPr>
              <a:t>drug conjugate; Dato-DXd, datopotamab deruxtecan; mAb, </a:t>
            </a:r>
            <a:r>
              <a:rPr kumimoji="0" lang="en-US" sz="1200" b="0" i="1" u="none" strike="noStrike" kern="1200" cap="none" spc="0" normalizeH="0" baseline="0" noProof="0" dirty="0">
                <a:ln>
                  <a:noFill/>
                </a:ln>
                <a:solidFill>
                  <a:schemeClr val="bg1"/>
                </a:solidFill>
                <a:effectLst/>
                <a:uLnTx/>
                <a:uFillTx/>
                <a:latin typeface="+mn-lt"/>
                <a:ea typeface="MS PGothic" panose="020B0600070205080204" pitchFamily="34" charset="-128"/>
                <a:cs typeface="Arial" panose="020B0604020202020204" pitchFamily="34" charset="0"/>
              </a:rPr>
              <a:t>monoclonal antibody;</a:t>
            </a:r>
            <a:r>
              <a:rPr lang="en-US" b="0" i="1" dirty="0">
                <a:latin typeface="+mn-lt"/>
              </a:rPr>
              <a:t> SG, sacituzumab govitecan.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8039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Arial" panose="020B0604020202020204" pitchFamily="34" charset="0"/>
                <a:cs typeface="Arial" panose="020B0604020202020204" pitchFamily="34" charset="0"/>
              </a:rPr>
              <a:t>BICR, blinded independent central review; CT, chemotherapy; Dato-DXd, datopotamab deruxtecan; ET, endocrine therapy; FFPE, formalin-fixed paraffin-embedded; HR, hormone receptor; OS, overall survival; PFS, progression-free survival; RECIST, Response Evaluation Criteria in Solid Tumors.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12992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DCR, disease control rate; DoR, duration of response; HR, hormone receptor; mFU, median follow-up; ORR, objective response rate; OS, overall survival; PD, progressive disease; PFS, progression-free survival;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768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latin typeface="+mn-lt"/>
                <a:cs typeface="+mn-cs"/>
              </a:rPr>
              <a:t>ADC, antibody–drug conjugate; SG, sacituzumab govitecan.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000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 median; N/A, not applicable; PFS1, time to first progression; PFS2, time to second progression; SG, sacituzumab govitecan; T-DXd, trastuzumab deruxtecan.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0127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mn-lt"/>
                <a:cs typeface="Arial" panose="020B0604020202020204" pitchFamily="34" charset="0"/>
              </a:rPr>
              <a:t>ADC, antibody‒drug conjugate; CAP, </a:t>
            </a:r>
            <a:r>
              <a:rPr lang="en-US" b="0" i="1" dirty="0">
                <a:solidFill>
                  <a:srgbClr val="4D5156"/>
                </a:solidFill>
                <a:effectLst/>
                <a:latin typeface="+mn-lt"/>
              </a:rPr>
              <a:t>community-acquired pneumonia; CT, chemotherapy; HR, hormone receptor; PRO, patient-reported outcome;</a:t>
            </a:r>
            <a:r>
              <a:rPr lang="en-US" b="0" i="1" dirty="0">
                <a:solidFill>
                  <a:srgbClr val="000000"/>
                </a:solidFill>
                <a:effectLst/>
                <a:latin typeface="+mn-lt"/>
                <a:cs typeface="Arial" panose="020B0604020202020204" pitchFamily="34" charset="0"/>
              </a:rPr>
              <a:t> </a:t>
            </a:r>
            <a:r>
              <a:rPr lang="en-US" sz="1200" b="0" i="1" dirty="0">
                <a:latin typeface="+mn-lt"/>
                <a:cs typeface="+mn-cs"/>
              </a:rPr>
              <a:t>SG, sacituzumab govitecan; </a:t>
            </a:r>
            <a:r>
              <a:rPr lang="en-US" i="1" dirty="0"/>
              <a:t>T-DXd, trastuzumab deruxtecan; </a:t>
            </a:r>
            <a:r>
              <a:rPr lang="en-US" b="0" i="1" dirty="0">
                <a:solidFill>
                  <a:srgbClr val="000000"/>
                </a:solidFill>
                <a:effectLst/>
                <a:latin typeface="+mn-lt"/>
                <a:cs typeface="Arial" panose="020B0604020202020204" pitchFamily="34" charset="0"/>
              </a:rPr>
              <a:t>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38556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0000"/>
                </a:solidFill>
                <a:effectLst/>
                <a:latin typeface="Arial" panose="020B0604020202020204" pitchFamily="34" charset="0"/>
                <a:cs typeface="Arial" panose="020B0604020202020204" pitchFamily="34" charset="0"/>
              </a:rPr>
              <a:t>ADC, antibody‒drug conjugate; BC, breast cancer; BL, baseline; Dato-DXd, datopotamab deruxtecan; HR, hormone receptor; ORR, objective response rate; OS, overall survival; PD, progressive disease; PFS, progression-free survival; T-DXd, trastuzumab deruxtecan;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31214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Arial" panose="020B0604020202020204" pitchFamily="34" charset="0"/>
                <a:cs typeface="Arial" panose="020B0604020202020204" pitchFamily="34" charset="0"/>
              </a:rPr>
              <a:t>1L, first-line; CPS, combined positive score; CR, complete response; Dato-DXd, datopotamab deruxtecan;</a:t>
            </a:r>
            <a:r>
              <a:rPr lang="en-US" sz="1200" b="0" i="1" dirty="0">
                <a:solidFill>
                  <a:schemeClr val="tx1"/>
                </a:solidFill>
                <a:latin typeface="Arial" panose="020B0604020202020204" pitchFamily="34" charset="0"/>
                <a:cs typeface="Arial" panose="020B0604020202020204" pitchFamily="34" charset="0"/>
              </a:rPr>
              <a:t> </a:t>
            </a:r>
            <a:r>
              <a:rPr lang="en-US" sz="1200" b="0" i="1" dirty="0">
                <a:solidFill>
                  <a:schemeClr val="bg1"/>
                </a:solidFill>
                <a:latin typeface="Arial" panose="020B0604020202020204" pitchFamily="34" charset="0"/>
                <a:cs typeface="Arial" panose="020B0604020202020204" pitchFamily="34" charset="0"/>
              </a:rPr>
              <a:t>ORR, objective response rate; PD, progressive disease; PR, partial response; TAP, tumor area positivity; </a:t>
            </a:r>
            <a:r>
              <a:rPr kumimoji="0" lang="en-US" sz="1200" b="0" i="1" u="none" strike="noStrike" kern="1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sym typeface="Arial"/>
              </a:rPr>
              <a:t>TNBC, triple-negative breast cancer.</a:t>
            </a:r>
            <a:endParaRPr lang="en-US" sz="1200" b="0" i="1" dirty="0">
              <a:solidFill>
                <a:schemeClr val="bg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2249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Dato-DXd, datopotamab deruxtecan; HR, hormone receptor; TNBC, triple-negative breast cancer.</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640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HR, hormone receptor; SG, sacituzumab govitecan; TNBC, triple-negative breast cancer; TPC, treatment of physician’s choice; tx, treatment.</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97BC6-CE19-4879-945E-B8746D577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0646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65665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7218269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9151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03945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494552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67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08075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880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794860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669182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3390767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2653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64059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1827529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D3CB02A-26A0-CDFE-3AA6-D442A06BFB8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348137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88064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88"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p15:clr>
            <a:srgbClr val="F26B43"/>
          </p15:clr>
        </p15:guide>
        <p15:guide id="2" pos="329">
          <p15:clr>
            <a:srgbClr val="F26B43"/>
          </p15:clr>
        </p15:guide>
        <p15:guide id="3" pos="448">
          <p15:clr>
            <a:srgbClr val="F26B43"/>
          </p15:clr>
        </p15:guide>
        <p15:guide id="4" pos="7232">
          <p15:clr>
            <a:srgbClr val="F26B43"/>
          </p15:clr>
        </p15:guide>
        <p15:guide id="5" pos="7415">
          <p15:clr>
            <a:srgbClr val="F26B43"/>
          </p15:clr>
        </p15:guide>
        <p15:guide id="6" orient="horz" pos="4151">
          <p15:clr>
            <a:srgbClr val="F26B43"/>
          </p15:clr>
        </p15:guide>
        <p15:guide id="7" orient="horz" pos="168">
          <p15:clr>
            <a:srgbClr val="F26B43"/>
          </p15:clr>
        </p15:guide>
        <p15:guide id="8" orient="horz" pos="1006">
          <p15:clr>
            <a:srgbClr val="F26B43"/>
          </p15:clr>
        </p15:guide>
        <p15:guide id="9"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www.clinicaloptions.com/oncology"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sz="3600" b="1" kern="0" dirty="0">
                <a:solidFill>
                  <a:schemeClr val="bg2"/>
                </a:solidFill>
                <a:effectLst/>
                <a:ea typeface="Times New Roman" panose="02020603050405020304" pitchFamily="18" charset="0"/>
              </a:rPr>
              <a:t>TROP-2</a:t>
            </a:r>
            <a:r>
              <a:rPr lang="en-US" sz="3600" kern="0" dirty="0">
                <a:solidFill>
                  <a:schemeClr val="bg2"/>
                </a:solidFill>
                <a:effectLst/>
                <a:ea typeface="Times New Roman" panose="02020603050405020304" pitchFamily="18" charset="0"/>
              </a:rPr>
              <a:t>–</a:t>
            </a:r>
            <a:r>
              <a:rPr lang="en-US" sz="3600" b="1" kern="0" dirty="0">
                <a:solidFill>
                  <a:schemeClr val="bg2"/>
                </a:solidFill>
                <a:effectLst/>
                <a:ea typeface="Times New Roman" panose="02020603050405020304" pitchFamily="18" charset="0"/>
              </a:rPr>
              <a:t>Targeted Therapy: Redefining the </a:t>
            </a:r>
            <a:br>
              <a:rPr lang="en-US" sz="3600" b="1" kern="0" dirty="0">
                <a:solidFill>
                  <a:schemeClr val="bg2"/>
                </a:solidFill>
                <a:effectLst/>
                <a:ea typeface="Times New Roman" panose="02020603050405020304" pitchFamily="18" charset="0"/>
              </a:rPr>
            </a:br>
            <a:r>
              <a:rPr lang="en-US" sz="3600" b="1" kern="0" dirty="0">
                <a:solidFill>
                  <a:schemeClr val="bg2"/>
                </a:solidFill>
                <a:effectLst/>
                <a:ea typeface="Times New Roman" panose="02020603050405020304" pitchFamily="18" charset="0"/>
              </a:rPr>
              <a:t>Therapeutic Landscape in HER2-Negative Breast Cancer</a:t>
            </a:r>
            <a:endParaRPr lang="en-US" altLang="en-US" sz="3600" dirty="0">
              <a:solidFill>
                <a:schemeClr val="bg2"/>
              </a:solidFill>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2" name="Text Box 21">
            <a:extLst>
              <a:ext uri="{FF2B5EF4-FFF2-40B4-BE49-F238E27FC236}">
                <a16:creationId xmlns:a16="http://schemas.microsoft.com/office/drawing/2014/main" id="{EB0A1BB9-9C6B-AF20-85E2-2B93020A88ED}"/>
              </a:ext>
            </a:extLst>
          </p:cNvPr>
          <p:cNvSpPr txBox="1">
            <a:spLocks noChangeArrowheads="1"/>
          </p:cNvSpPr>
          <p:nvPr/>
        </p:nvSpPr>
        <p:spPr bwMode="auto">
          <a:xfrm>
            <a:off x="392975" y="6400800"/>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and Daiichi Sankyo, Inc.</a:t>
            </a:r>
          </a:p>
        </p:txBody>
      </p:sp>
      <p:sp>
        <p:nvSpPr>
          <p:cNvPr id="5" name="Rectangle 14">
            <a:extLst>
              <a:ext uri="{FF2B5EF4-FFF2-40B4-BE49-F238E27FC236}">
                <a16:creationId xmlns:a16="http://schemas.microsoft.com/office/drawing/2014/main" id="{BA221BCD-CAD0-093A-CAC0-7C308F0354FA}"/>
              </a:ext>
            </a:extLst>
          </p:cNvPr>
          <p:cNvSpPr>
            <a:spLocks noGrp="1" noChangeArrowheads="1"/>
          </p:cNvSpPr>
          <p:nvPr>
            <p:ph type="subTitle" idx="1"/>
          </p:nvPr>
        </p:nvSpPr>
        <p:spPr>
          <a:xfrm>
            <a:off x="435015" y="4041650"/>
            <a:ext cx="5638759" cy="2359149"/>
          </a:xfrm>
        </p:spPr>
        <p:txBody>
          <a:bodyPr/>
          <a:lstStyle/>
          <a:p>
            <a:pPr marL="0" marR="0" indent="0">
              <a:lnSpc>
                <a:spcPct val="90000"/>
              </a:lnSpc>
              <a:spcBef>
                <a:spcPts val="0"/>
              </a:spcBef>
              <a:spcAft>
                <a:spcPts val="0"/>
              </a:spcAft>
              <a:buNone/>
            </a:pPr>
            <a:r>
              <a:rPr lang="en-US" sz="1800" dirty="0"/>
              <a:t>Komal Jhaveri, MD, FACP</a:t>
            </a:r>
            <a:br>
              <a:rPr lang="en-US" sz="1800" dirty="0"/>
            </a:br>
            <a:r>
              <a:rPr lang="en-US" sz="1800" b="0" dirty="0">
                <a:effectLst/>
                <a:ea typeface="Times New Roman" panose="02020603050405020304" pitchFamily="18" charset="0"/>
                <a:cs typeface="Calibri" panose="020F0502020204030204" pitchFamily="34" charset="0"/>
              </a:rPr>
              <a:t>Associate Attending Physician</a:t>
            </a:r>
          </a:p>
          <a:p>
            <a:pPr marL="0" marR="0" indent="0">
              <a:lnSpc>
                <a:spcPct val="90000"/>
              </a:lnSpc>
              <a:spcBef>
                <a:spcPts val="0"/>
              </a:spcBef>
              <a:spcAft>
                <a:spcPts val="0"/>
              </a:spcAft>
              <a:buNone/>
            </a:pPr>
            <a:r>
              <a:rPr lang="en-US" sz="1800" b="0" dirty="0">
                <a:effectLst/>
                <a:ea typeface="Times New Roman" panose="02020603050405020304" pitchFamily="18" charset="0"/>
                <a:cs typeface="Calibri" panose="020F0502020204030204" pitchFamily="34" charset="0"/>
              </a:rPr>
              <a:t>Breast Medicine Service/Early Drug Development Service</a:t>
            </a:r>
          </a:p>
          <a:p>
            <a:pPr marL="0" marR="0" indent="0">
              <a:lnSpc>
                <a:spcPct val="90000"/>
              </a:lnSpc>
              <a:spcBef>
                <a:spcPts val="0"/>
              </a:spcBef>
              <a:spcAft>
                <a:spcPts val="0"/>
              </a:spcAft>
              <a:buNone/>
            </a:pPr>
            <a:r>
              <a:rPr lang="en-US" sz="1800" b="0" dirty="0">
                <a:effectLst/>
                <a:ea typeface="Times New Roman" panose="02020603050405020304" pitchFamily="18" charset="0"/>
                <a:cs typeface="Calibri" panose="020F0502020204030204" pitchFamily="34" charset="0"/>
              </a:rPr>
              <a:t>Memorial Sloan Kettering Cancer Center</a:t>
            </a:r>
            <a:endParaRPr lang="en-US" sz="1800" dirty="0"/>
          </a:p>
          <a:p>
            <a:pPr marL="0" marR="0" indent="0">
              <a:lnSpc>
                <a:spcPct val="90000"/>
              </a:lnSpc>
              <a:spcBef>
                <a:spcPts val="0"/>
              </a:spcBef>
              <a:spcAft>
                <a:spcPts val="0"/>
              </a:spcAft>
              <a:buNone/>
            </a:pPr>
            <a:r>
              <a:rPr lang="en-US" sz="1800" b="0" dirty="0"/>
              <a:t>Patricia and James Cayne Chair for Junior Faculty</a:t>
            </a:r>
          </a:p>
          <a:p>
            <a:pPr marL="0" marR="0" indent="0">
              <a:lnSpc>
                <a:spcPct val="90000"/>
              </a:lnSpc>
              <a:spcBef>
                <a:spcPts val="0"/>
              </a:spcBef>
              <a:spcAft>
                <a:spcPts val="0"/>
              </a:spcAft>
              <a:buNone/>
            </a:pPr>
            <a:r>
              <a:rPr lang="en-US" sz="1800" b="0" dirty="0">
                <a:effectLst/>
                <a:ea typeface="Times New Roman" panose="02020603050405020304" pitchFamily="18" charset="0"/>
                <a:cs typeface="Calibri" panose="020F0502020204030204" pitchFamily="34" charset="0"/>
              </a:rPr>
              <a:t>Associate Professor of Medicine</a:t>
            </a:r>
            <a:br>
              <a:rPr lang="en-US" sz="1800" b="0" dirty="0">
                <a:effectLst/>
                <a:ea typeface="Times New Roman" panose="02020603050405020304" pitchFamily="18" charset="0"/>
                <a:cs typeface="Calibri" panose="020F0502020204030204" pitchFamily="34" charset="0"/>
              </a:rPr>
            </a:br>
            <a:r>
              <a:rPr lang="en-US" sz="1800" b="0" dirty="0">
                <a:ea typeface="Times New Roman" panose="02020603050405020304" pitchFamily="18" charset="0"/>
                <a:cs typeface="Calibri" panose="020F0502020204030204" pitchFamily="34" charset="0"/>
              </a:rPr>
              <a:t>Weill Cornell Medical College</a:t>
            </a:r>
            <a:br>
              <a:rPr lang="en-US" sz="1800" b="0" dirty="0">
                <a:effectLst/>
                <a:ea typeface="Times New Roman" panose="02020603050405020304" pitchFamily="18" charset="0"/>
                <a:cs typeface="Calibri" panose="020F0502020204030204" pitchFamily="34" charset="0"/>
              </a:rPr>
            </a:br>
            <a:r>
              <a:rPr lang="en-US" sz="1800" b="0" dirty="0">
                <a:effectLst/>
                <a:ea typeface="Times New Roman" panose="02020603050405020304" pitchFamily="18" charset="0"/>
                <a:cs typeface="Calibri" panose="020F0502020204030204" pitchFamily="34" charset="0"/>
              </a:rPr>
              <a:t>New York, New York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513047"/>
            <a:ext cx="10877529" cy="5106826"/>
          </a:xfrm>
        </p:spPr>
        <p:txBody>
          <a:bodyPr/>
          <a:lstStyle/>
          <a:p>
            <a:pPr marL="0" indent="0">
              <a:buClr>
                <a:srgbClr val="000000"/>
              </a:buClr>
              <a:buNone/>
            </a:pPr>
            <a:r>
              <a:rPr lang="en-US" sz="2400" dirty="0">
                <a:cs typeface="Calibri" panose="020F0502020204030204" pitchFamily="34" charset="0"/>
              </a:rPr>
              <a:t>The </a:t>
            </a:r>
            <a:r>
              <a:rPr lang="en-US" sz="2400" b="1" i="1" dirty="0">
                <a:cs typeface="Calibri" panose="020F0502020204030204" pitchFamily="34" charset="0"/>
              </a:rPr>
              <a:t>faculty</a:t>
            </a:r>
            <a:r>
              <a:rPr lang="en-US" sz="2400" dirty="0">
                <a:cs typeface="Calibri" panose="020F0502020204030204" pitchFamily="34" charset="0"/>
              </a:rPr>
              <a:t> reported the following relevant financial relationships or relationships to products or devices they have with ineligible companies related to the content of this educational activity.</a:t>
            </a:r>
          </a:p>
          <a:p>
            <a:pPr marL="0" indent="0">
              <a:buNone/>
            </a:pPr>
            <a:r>
              <a:rPr lang="en-US" sz="2400" b="1" i="0" dirty="0">
                <a:solidFill>
                  <a:srgbClr val="E1471D"/>
                </a:solidFill>
                <a:effectLst/>
                <a:cs typeface="Calibri" panose="020F0502020204030204" pitchFamily="34" charset="0"/>
              </a:rPr>
              <a:t>Komal Jhaveri, MD, FACP: </a:t>
            </a:r>
            <a:r>
              <a:rPr lang="en-US" sz="2400" b="0" i="1" dirty="0">
                <a:solidFill>
                  <a:srgbClr val="181818"/>
                </a:solidFill>
                <a:effectLst/>
                <a:cs typeface="Calibri" panose="020F0502020204030204" pitchFamily="34" charset="0"/>
              </a:rPr>
              <a:t>consultant/advisor/speaker: </a:t>
            </a:r>
            <a:r>
              <a:rPr lang="en-US" sz="2400" b="0" dirty="0">
                <a:solidFill>
                  <a:srgbClr val="181818"/>
                </a:solidFill>
                <a:effectLst/>
                <a:cs typeface="Calibri" panose="020F0502020204030204" pitchFamily="34" charset="0"/>
              </a:rPr>
              <a:t>AbbVie, AstraZeneca, Blueprint Medicines, Bristol Myers Squibb, Daiichi Sankyo, Eisai, Genentech/Roche, Jounce Therapeutics, Lilly/Loxo Oncology, Menarini/Stemline, Novartis, Pfizer, Scorpion Therapeutics, Seattle Genetics, Sun Pharma Advanced Research Company, Taiho Oncology; </a:t>
            </a:r>
            <a:r>
              <a:rPr lang="en-US" sz="2400" b="0" i="1" dirty="0">
                <a:solidFill>
                  <a:srgbClr val="181818"/>
                </a:solidFill>
                <a:effectLst/>
                <a:cs typeface="Calibri" panose="020F0502020204030204" pitchFamily="34" charset="0"/>
              </a:rPr>
              <a:t>researcher (paid to institution): </a:t>
            </a:r>
            <a:r>
              <a:rPr lang="en-US" sz="2400" b="0" dirty="0">
                <a:solidFill>
                  <a:srgbClr val="181818"/>
                </a:solidFill>
                <a:effectLst/>
                <a:cs typeface="Calibri" panose="020F0502020204030204" pitchFamily="34" charset="0"/>
              </a:rPr>
              <a:t>ADC Therapeutics, AstraZeneca, Blueprint Medicine, Debiopharm, Genentech, Gilead, Lilly, Merck, Novartis, Novita Pharmaceuticals, Pfizer, Puma Biotechnology, Scorpion Therapeutics, Zymeworks.</a:t>
            </a:r>
            <a:endParaRPr lang="en-US" altLang="en-US" sz="2400" dirty="0">
              <a:cs typeface="Calibri" panose="020F0502020204030204" pitchFamily="34" charset="0"/>
            </a:endParaRPr>
          </a:p>
        </p:txBody>
      </p:sp>
    </p:spTree>
    <p:extLst>
      <p:ext uri="{BB962C8B-B14F-4D97-AF65-F5344CB8AC3E}">
        <p14:creationId xmlns:p14="http://schemas.microsoft.com/office/powerpoint/2010/main" val="3148691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947BA0F-DEDA-0D71-1311-1AE8FB176D04}"/>
              </a:ext>
            </a:extLst>
          </p:cNvPr>
          <p:cNvSpPr>
            <a:spLocks noGrp="1"/>
          </p:cNvSpPr>
          <p:nvPr>
            <p:ph type="title"/>
          </p:nvPr>
        </p:nvSpPr>
        <p:spPr>
          <a:xfrm>
            <a:off x="609759" y="238127"/>
            <a:ext cx="10872444" cy="1103313"/>
          </a:xfrm>
        </p:spPr>
        <p:txBody>
          <a:bodyPr/>
          <a:lstStyle/>
          <a:p>
            <a:r>
              <a:rPr lang="en-US" altLang="en-US" dirty="0"/>
              <a:t>Sacituzumab Govitecan: First-in-Class </a:t>
            </a:r>
            <a:br>
              <a:rPr lang="en-US" altLang="en-US" dirty="0"/>
            </a:br>
            <a:r>
              <a:rPr lang="en-US" altLang="en-US" dirty="0"/>
              <a:t>TROP-2–Targeted ADC</a:t>
            </a:r>
          </a:p>
        </p:txBody>
      </p:sp>
      <p:sp>
        <p:nvSpPr>
          <p:cNvPr id="3" name="Content Placeholder 4">
            <a:extLst>
              <a:ext uri="{FF2B5EF4-FFF2-40B4-BE49-F238E27FC236}">
                <a16:creationId xmlns:a16="http://schemas.microsoft.com/office/drawing/2014/main" id="{77EBABA5-497A-3ED4-C482-BDECBFEDF673}"/>
              </a:ext>
            </a:extLst>
          </p:cNvPr>
          <p:cNvSpPr txBox="1">
            <a:spLocks/>
          </p:cNvSpPr>
          <p:nvPr/>
        </p:nvSpPr>
        <p:spPr>
          <a:xfrm>
            <a:off x="5317834" y="5296096"/>
            <a:ext cx="5718437" cy="814297"/>
          </a:xfrm>
          <a:prstGeom prst="rect">
            <a:avLst/>
          </a:prstGeom>
          <a:ln w="28575">
            <a:solidFill>
              <a:schemeClr val="accent3"/>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800" b="1" kern="0" dirty="0">
                <a:solidFill>
                  <a:schemeClr val="accent3"/>
                </a:solidFill>
              </a:rPr>
              <a:t>Bystander effect: </a:t>
            </a:r>
            <a:r>
              <a:rPr lang="en-US" sz="1800" b="0" kern="0" dirty="0">
                <a:solidFill>
                  <a:schemeClr val="accent3"/>
                </a:solidFill>
              </a:rPr>
              <a:t>In acidic tumor microenvironment, </a:t>
            </a:r>
            <a:br>
              <a:rPr lang="en-US" sz="1800" b="0" kern="0" dirty="0">
                <a:solidFill>
                  <a:schemeClr val="accent3"/>
                </a:solidFill>
              </a:rPr>
            </a:br>
            <a:r>
              <a:rPr lang="en-US" sz="1800" b="0" kern="0" dirty="0">
                <a:solidFill>
                  <a:schemeClr val="accent3"/>
                </a:solidFill>
              </a:rPr>
              <a:t>SN-38 is released from anti–TROP-2 antibody, diffuses into neighboring TROP-2–negative cells</a:t>
            </a:r>
          </a:p>
          <a:p>
            <a:endParaRPr lang="en-US" sz="1800" b="0" kern="0" dirty="0">
              <a:solidFill>
                <a:schemeClr val="accent3"/>
              </a:solidFill>
            </a:endParaRPr>
          </a:p>
        </p:txBody>
      </p:sp>
      <p:sp>
        <p:nvSpPr>
          <p:cNvPr id="4" name="Text Box 11">
            <a:extLst>
              <a:ext uri="{FF2B5EF4-FFF2-40B4-BE49-F238E27FC236}">
                <a16:creationId xmlns:a16="http://schemas.microsoft.com/office/drawing/2014/main" id="{595ADDAF-00D9-4A24-8D37-4B22239CF6A8}"/>
              </a:ext>
            </a:extLst>
          </p:cNvPr>
          <p:cNvSpPr txBox="1">
            <a:spLocks noChangeArrowheads="1"/>
          </p:cNvSpPr>
          <p:nvPr/>
        </p:nvSpPr>
        <p:spPr bwMode="auto">
          <a:xfrm>
            <a:off x="412565" y="6207628"/>
            <a:ext cx="8323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ea typeface="MS PGothic" panose="020B0600070205080204" pitchFamily="34" charset="-128"/>
              </a:rPr>
              <a:t>Goldenberg. MAbs. 2019;11:987. Goldenberg. Oncotarget. 2015;6:22496. </a:t>
            </a:r>
            <a:br>
              <a:rPr lang="en-US" altLang="en-US" sz="1200" b="0" dirty="0">
                <a:solidFill>
                  <a:srgbClr val="455560"/>
                </a:solidFill>
                <a:ea typeface="MS PGothic" panose="020B0600070205080204" pitchFamily="34" charset="-128"/>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Sacituzumab govitecan-hziy PI. </a:t>
            </a:r>
            <a:r>
              <a:rPr lang="en-US" altLang="en-US" sz="1200" b="0" dirty="0">
                <a:solidFill>
                  <a:srgbClr val="455560"/>
                </a:solidFill>
                <a:ea typeface="MS PGothic" panose="020B0600070205080204" pitchFamily="34" charset="-128"/>
              </a:rPr>
              <a:t>Kopp. Mol Cancer. 2023;22:102.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5" name="Rectangle 4">
            <a:extLst>
              <a:ext uri="{FF2B5EF4-FFF2-40B4-BE49-F238E27FC236}">
                <a16:creationId xmlns:a16="http://schemas.microsoft.com/office/drawing/2014/main" id="{427F1AC9-6968-90BF-B929-93FED1845CA0}"/>
              </a:ext>
            </a:extLst>
          </p:cNvPr>
          <p:cNvSpPr/>
          <p:nvPr/>
        </p:nvSpPr>
        <p:spPr>
          <a:xfrm>
            <a:off x="5890455" y="1494830"/>
            <a:ext cx="5412870" cy="120032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 an antigen expressed in many epithelial cancers, including metastatic TNBC (88%)</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Antibody type: </a:t>
            </a:r>
            <a:r>
              <a:rPr lang="en-US" b="0" kern="0" dirty="0">
                <a:solidFill>
                  <a:srgbClr val="000000"/>
                </a:solidFill>
                <a:latin typeface="Calibri" panose="020F0502020204030204" pitchFamily="34" charset="0"/>
                <a:cs typeface="Calibri" panose="020F0502020204030204" pitchFamily="34" charset="0"/>
                <a:sym typeface="Arial"/>
              </a:rPr>
              <a:t>hRS</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7 IgG1</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κ</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6" name="Rectangle 5">
            <a:extLst>
              <a:ext uri="{FF2B5EF4-FFF2-40B4-BE49-F238E27FC236}">
                <a16:creationId xmlns:a16="http://schemas.microsoft.com/office/drawing/2014/main" id="{E859FA72-E791-2493-AEC9-111392E8F27B}"/>
              </a:ext>
            </a:extLst>
          </p:cNvPr>
          <p:cNvSpPr/>
          <p:nvPr/>
        </p:nvSpPr>
        <p:spPr>
          <a:xfrm>
            <a:off x="4506592" y="2621694"/>
            <a:ext cx="2737012" cy="2308324"/>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 Payload</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Delivers 136-fold more than parent compound irinotecan</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Unique chemistry improves solubility, selectively delivers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SN-38 to tumor</a:t>
            </a:r>
          </a:p>
        </p:txBody>
      </p:sp>
      <p:sp>
        <p:nvSpPr>
          <p:cNvPr id="7" name="Rectangle 6">
            <a:extLst>
              <a:ext uri="{FF2B5EF4-FFF2-40B4-BE49-F238E27FC236}">
                <a16:creationId xmlns:a16="http://schemas.microsoft.com/office/drawing/2014/main" id="{29DE0962-675C-5C62-E3EB-3A85439F9BA8}"/>
              </a:ext>
            </a:extLst>
          </p:cNvPr>
          <p:cNvSpPr/>
          <p:nvPr/>
        </p:nvSpPr>
        <p:spPr>
          <a:xfrm>
            <a:off x="613770" y="4142399"/>
            <a:ext cx="3646255" cy="369332"/>
          </a:xfrm>
          <a:prstGeom prst="rect">
            <a:avLst/>
          </a:prstGeom>
        </p:spPr>
        <p:txBody>
          <a:bodyPr wrap="non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141"/>
                </a:solidFill>
                <a:effectLst/>
                <a:uLnTx/>
                <a:uFillTx/>
                <a:latin typeface="Calibri" panose="020F0502020204030204" pitchFamily="34" charset="0"/>
                <a:ea typeface="+mn-ea"/>
                <a:cs typeface="Calibri" panose="020F0502020204030204" pitchFamily="34" charset="0"/>
              </a:rPr>
              <a:t>Irinotecan (Topoisomerase Inhibitor)</a:t>
            </a:r>
          </a:p>
        </p:txBody>
      </p:sp>
      <p:sp>
        <p:nvSpPr>
          <p:cNvPr id="8" name="Right Brace 7">
            <a:extLst>
              <a:ext uri="{FF2B5EF4-FFF2-40B4-BE49-F238E27FC236}">
                <a16:creationId xmlns:a16="http://schemas.microsoft.com/office/drawing/2014/main" id="{263E8740-4DBF-5C2F-1752-735D8E792007}"/>
              </a:ext>
            </a:extLst>
          </p:cNvPr>
          <p:cNvSpPr/>
          <p:nvPr/>
        </p:nvSpPr>
        <p:spPr bwMode="auto">
          <a:xfrm>
            <a:off x="4235304" y="1616938"/>
            <a:ext cx="240265" cy="237744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BACC0735-0B3B-0D82-6707-BBA587528CA8}"/>
              </a:ext>
            </a:extLst>
          </p:cNvPr>
          <p:cNvGrpSpPr/>
          <p:nvPr/>
        </p:nvGrpSpPr>
        <p:grpSpPr>
          <a:xfrm>
            <a:off x="708209" y="1768938"/>
            <a:ext cx="3460782" cy="2208436"/>
            <a:chOff x="708209" y="1826688"/>
            <a:chExt cx="3460782" cy="2208436"/>
          </a:xfrm>
        </p:grpSpPr>
        <p:sp>
          <p:nvSpPr>
            <p:cNvPr id="10" name="Hexagon 9">
              <a:extLst>
                <a:ext uri="{FF2B5EF4-FFF2-40B4-BE49-F238E27FC236}">
                  <a16:creationId xmlns:a16="http://schemas.microsoft.com/office/drawing/2014/main" id="{3B245889-ECA1-DFD4-FBD2-F328596C0EF0}"/>
                </a:ext>
              </a:extLst>
            </p:cNvPr>
            <p:cNvSpPr/>
            <p:nvPr/>
          </p:nvSpPr>
          <p:spPr bwMode="auto">
            <a:xfrm rot="5400000">
              <a:off x="1224688" y="3566041"/>
              <a:ext cx="261122"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Freeform 73734">
              <a:extLst>
                <a:ext uri="{FF2B5EF4-FFF2-40B4-BE49-F238E27FC236}">
                  <a16:creationId xmlns:a16="http://schemas.microsoft.com/office/drawing/2014/main" id="{FDEBD80E-0EBE-6637-9B99-81A3CB70C8B3}"/>
                </a:ext>
              </a:extLst>
            </p:cNvPr>
            <p:cNvSpPr/>
            <p:nvPr/>
          </p:nvSpPr>
          <p:spPr bwMode="auto">
            <a:xfrm>
              <a:off x="3243675" y="1826688"/>
              <a:ext cx="111125" cy="190500"/>
            </a:xfrm>
            <a:custGeom>
              <a:avLst/>
              <a:gdLst>
                <a:gd name="connsiteX0" fmla="*/ 0 w 111125"/>
                <a:gd name="connsiteY0" fmla="*/ 190500 h 190500"/>
                <a:gd name="connsiteX1" fmla="*/ 0 w 111125"/>
                <a:gd name="connsiteY1" fmla="*/ 60325 h 190500"/>
                <a:gd name="connsiteX2" fmla="*/ 111125 w 111125"/>
                <a:gd name="connsiteY2" fmla="*/ 0 h 190500"/>
              </a:gdLst>
              <a:ahLst/>
              <a:cxnLst>
                <a:cxn ang="0">
                  <a:pos x="connsiteX0" y="connsiteY0"/>
                </a:cxn>
                <a:cxn ang="0">
                  <a:pos x="connsiteX1" y="connsiteY1"/>
                </a:cxn>
                <a:cxn ang="0">
                  <a:pos x="connsiteX2" y="connsiteY2"/>
                </a:cxn>
              </a:cxnLst>
              <a:rect l="l" t="t" r="r" b="b"/>
              <a:pathLst>
                <a:path w="111125" h="190500">
                  <a:moveTo>
                    <a:pt x="0" y="190500"/>
                  </a:moveTo>
                  <a:lnTo>
                    <a:pt x="0" y="60325"/>
                  </a:lnTo>
                  <a:lnTo>
                    <a:pt x="1111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FBCC04C1-C3C4-F3C8-79AE-002A3EE3A268}"/>
                </a:ext>
              </a:extLst>
            </p:cNvPr>
            <p:cNvSpPr/>
            <p:nvPr/>
          </p:nvSpPr>
          <p:spPr>
            <a:xfrm>
              <a:off x="1808915" y="388123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3" name="Rectangle 12">
              <a:extLst>
                <a:ext uri="{FF2B5EF4-FFF2-40B4-BE49-F238E27FC236}">
                  <a16:creationId xmlns:a16="http://schemas.microsoft.com/office/drawing/2014/main" id="{12ABE573-CE1E-CB56-F757-1170434211E8}"/>
                </a:ext>
              </a:extLst>
            </p:cNvPr>
            <p:cNvSpPr/>
            <p:nvPr/>
          </p:nvSpPr>
          <p:spPr>
            <a:xfrm>
              <a:off x="1557330" y="346018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4" name="Rectangle 13">
              <a:extLst>
                <a:ext uri="{FF2B5EF4-FFF2-40B4-BE49-F238E27FC236}">
                  <a16:creationId xmlns:a16="http://schemas.microsoft.com/office/drawing/2014/main" id="{3CB72E80-44FF-C9DB-E28A-FFB35CD4777D}"/>
                </a:ext>
              </a:extLst>
            </p:cNvPr>
            <p:cNvSpPr/>
            <p:nvPr/>
          </p:nvSpPr>
          <p:spPr>
            <a:xfrm>
              <a:off x="1091365" y="331926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5" name="Rectangle 14">
              <a:extLst>
                <a:ext uri="{FF2B5EF4-FFF2-40B4-BE49-F238E27FC236}">
                  <a16:creationId xmlns:a16="http://schemas.microsoft.com/office/drawing/2014/main" id="{BE9A38A8-CE04-5964-ED9D-F59E3116E66B}"/>
                </a:ext>
              </a:extLst>
            </p:cNvPr>
            <p:cNvSpPr/>
            <p:nvPr/>
          </p:nvSpPr>
          <p:spPr>
            <a:xfrm>
              <a:off x="932707" y="271878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6" name="Rectangle 15">
              <a:extLst>
                <a:ext uri="{FF2B5EF4-FFF2-40B4-BE49-F238E27FC236}">
                  <a16:creationId xmlns:a16="http://schemas.microsoft.com/office/drawing/2014/main" id="{A345DEA4-A2F3-1E8C-CDF9-F84208ED4A47}"/>
                </a:ext>
              </a:extLst>
            </p:cNvPr>
            <p:cNvSpPr/>
            <p:nvPr/>
          </p:nvSpPr>
          <p:spPr>
            <a:xfrm>
              <a:off x="1326923" y="281552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7" name="Rectangle 16">
              <a:extLst>
                <a:ext uri="{FF2B5EF4-FFF2-40B4-BE49-F238E27FC236}">
                  <a16:creationId xmlns:a16="http://schemas.microsoft.com/office/drawing/2014/main" id="{4497B30E-C699-5A96-5740-CEE259EE909D}"/>
                </a:ext>
              </a:extLst>
            </p:cNvPr>
            <p:cNvSpPr/>
            <p:nvPr/>
          </p:nvSpPr>
          <p:spPr>
            <a:xfrm>
              <a:off x="1836535" y="2953327"/>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8" name="Rectangle 17">
              <a:extLst>
                <a:ext uri="{FF2B5EF4-FFF2-40B4-BE49-F238E27FC236}">
                  <a16:creationId xmlns:a16="http://schemas.microsoft.com/office/drawing/2014/main" id="{DD44D178-C5A0-A9A7-C840-FF81083088F3}"/>
                </a:ext>
              </a:extLst>
            </p:cNvPr>
            <p:cNvSpPr/>
            <p:nvPr/>
          </p:nvSpPr>
          <p:spPr>
            <a:xfrm>
              <a:off x="2057040" y="281552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19" name="Rectangle 18">
              <a:extLst>
                <a:ext uri="{FF2B5EF4-FFF2-40B4-BE49-F238E27FC236}">
                  <a16:creationId xmlns:a16="http://schemas.microsoft.com/office/drawing/2014/main" id="{FC0DF772-2D6B-DAEB-A18E-41CD48AD677A}"/>
                </a:ext>
              </a:extLst>
            </p:cNvPr>
            <p:cNvSpPr/>
            <p:nvPr/>
          </p:nvSpPr>
          <p:spPr>
            <a:xfrm>
              <a:off x="2300150" y="296396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0" name="Rectangle 19">
              <a:extLst>
                <a:ext uri="{FF2B5EF4-FFF2-40B4-BE49-F238E27FC236}">
                  <a16:creationId xmlns:a16="http://schemas.microsoft.com/office/drawing/2014/main" id="{B13A3997-1471-AEBA-C165-E91BF9F7C24B}"/>
                </a:ext>
              </a:extLst>
            </p:cNvPr>
            <p:cNvSpPr/>
            <p:nvPr/>
          </p:nvSpPr>
          <p:spPr>
            <a:xfrm>
              <a:off x="3371180" y="252904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1" name="Rectangle 20">
              <a:extLst>
                <a:ext uri="{FF2B5EF4-FFF2-40B4-BE49-F238E27FC236}">
                  <a16:creationId xmlns:a16="http://schemas.microsoft.com/office/drawing/2014/main" id="{37F76BCA-E86A-39B8-811D-671E615A28AA}"/>
                </a:ext>
              </a:extLst>
            </p:cNvPr>
            <p:cNvSpPr/>
            <p:nvPr/>
          </p:nvSpPr>
          <p:spPr>
            <a:xfrm>
              <a:off x="3622728" y="260191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2" name="Rectangle 21">
              <a:extLst>
                <a:ext uri="{FF2B5EF4-FFF2-40B4-BE49-F238E27FC236}">
                  <a16:creationId xmlns:a16="http://schemas.microsoft.com/office/drawing/2014/main" id="{27858D52-1A5C-65D9-BBB2-B44FBD3DDEA7}"/>
                </a:ext>
              </a:extLst>
            </p:cNvPr>
            <p:cNvSpPr/>
            <p:nvPr/>
          </p:nvSpPr>
          <p:spPr>
            <a:xfrm>
              <a:off x="3819304" y="262311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3" name="Rectangle 22">
              <a:extLst>
                <a:ext uri="{FF2B5EF4-FFF2-40B4-BE49-F238E27FC236}">
                  <a16:creationId xmlns:a16="http://schemas.microsoft.com/office/drawing/2014/main" id="{E6EF11A6-3352-C063-ABBF-1A7A93291B09}"/>
                </a:ext>
              </a:extLst>
            </p:cNvPr>
            <p:cNvSpPr/>
            <p:nvPr/>
          </p:nvSpPr>
          <p:spPr>
            <a:xfrm>
              <a:off x="3776023" y="20129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 name="Rectangle 23">
              <a:extLst>
                <a:ext uri="{FF2B5EF4-FFF2-40B4-BE49-F238E27FC236}">
                  <a16:creationId xmlns:a16="http://schemas.microsoft.com/office/drawing/2014/main" id="{D9589A47-F970-F05D-D727-AC7D5F9D2D02}"/>
                </a:ext>
              </a:extLst>
            </p:cNvPr>
            <p:cNvSpPr/>
            <p:nvPr/>
          </p:nvSpPr>
          <p:spPr>
            <a:xfrm>
              <a:off x="3862585" y="240712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 name="Rectangle 24">
              <a:extLst>
                <a:ext uri="{FF2B5EF4-FFF2-40B4-BE49-F238E27FC236}">
                  <a16:creationId xmlns:a16="http://schemas.microsoft.com/office/drawing/2014/main" id="{61624A3E-D33A-4402-D495-37EE152256B8}"/>
                </a:ext>
              </a:extLst>
            </p:cNvPr>
            <p:cNvSpPr/>
            <p:nvPr/>
          </p:nvSpPr>
          <p:spPr>
            <a:xfrm>
              <a:off x="2639403" y="1937315"/>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HO</a:t>
              </a:r>
            </a:p>
          </p:txBody>
        </p:sp>
        <p:sp>
          <p:nvSpPr>
            <p:cNvPr id="26" name="Rectangle 25">
              <a:extLst>
                <a:ext uri="{FF2B5EF4-FFF2-40B4-BE49-F238E27FC236}">
                  <a16:creationId xmlns:a16="http://schemas.microsoft.com/office/drawing/2014/main" id="{59E1393C-0D38-FA47-7A8D-94D3A3669158}"/>
                </a:ext>
              </a:extLst>
            </p:cNvPr>
            <p:cNvSpPr/>
            <p:nvPr/>
          </p:nvSpPr>
          <p:spPr>
            <a:xfrm>
              <a:off x="3563248" y="2073839"/>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7" name="Rectangle 26">
              <a:extLst>
                <a:ext uri="{FF2B5EF4-FFF2-40B4-BE49-F238E27FC236}">
                  <a16:creationId xmlns:a16="http://schemas.microsoft.com/office/drawing/2014/main" id="{D19BB149-2D1B-D248-C1A3-972B512820E5}"/>
                </a:ext>
              </a:extLst>
            </p:cNvPr>
            <p:cNvSpPr/>
            <p:nvPr/>
          </p:nvSpPr>
          <p:spPr>
            <a:xfrm>
              <a:off x="831616" y="3106912"/>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8" name="Rectangle 27">
              <a:extLst>
                <a:ext uri="{FF2B5EF4-FFF2-40B4-BE49-F238E27FC236}">
                  <a16:creationId xmlns:a16="http://schemas.microsoft.com/office/drawing/2014/main" id="{B15A73BB-EF35-67AA-11F6-4174ED593E14}"/>
                </a:ext>
              </a:extLst>
            </p:cNvPr>
            <p:cNvSpPr/>
            <p:nvPr/>
          </p:nvSpPr>
          <p:spPr>
            <a:xfrm>
              <a:off x="1705270" y="2673504"/>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9" name="Rectangle 28">
              <a:extLst>
                <a:ext uri="{FF2B5EF4-FFF2-40B4-BE49-F238E27FC236}">
                  <a16:creationId xmlns:a16="http://schemas.microsoft.com/office/drawing/2014/main" id="{8748FAEF-24D6-A3AD-674A-1D0E67A8DF11}"/>
                </a:ext>
              </a:extLst>
            </p:cNvPr>
            <p:cNvSpPr/>
            <p:nvPr/>
          </p:nvSpPr>
          <p:spPr>
            <a:xfrm>
              <a:off x="1708171" y="2772084"/>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0" name="Rectangle 29">
              <a:extLst>
                <a:ext uri="{FF2B5EF4-FFF2-40B4-BE49-F238E27FC236}">
                  <a16:creationId xmlns:a16="http://schemas.microsoft.com/office/drawing/2014/main" id="{0F4B89B9-189D-089F-D3D6-92DA79AD0787}"/>
                </a:ext>
              </a:extLst>
            </p:cNvPr>
            <p:cNvSpPr/>
            <p:nvPr/>
          </p:nvSpPr>
          <p:spPr>
            <a:xfrm>
              <a:off x="956587" y="3529542"/>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31" name="Rectangle 30">
              <a:extLst>
                <a:ext uri="{FF2B5EF4-FFF2-40B4-BE49-F238E27FC236}">
                  <a16:creationId xmlns:a16="http://schemas.microsoft.com/office/drawing/2014/main" id="{1DCA859A-69B3-5B9F-9A96-4603C727C109}"/>
                </a:ext>
              </a:extLst>
            </p:cNvPr>
            <p:cNvSpPr/>
            <p:nvPr/>
          </p:nvSpPr>
          <p:spPr>
            <a:xfrm>
              <a:off x="959488" y="3628122"/>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2" name="Rectangle 31">
              <a:extLst>
                <a:ext uri="{FF2B5EF4-FFF2-40B4-BE49-F238E27FC236}">
                  <a16:creationId xmlns:a16="http://schemas.microsoft.com/office/drawing/2014/main" id="{D790C785-F403-2E86-15FE-9910D5475EA2}"/>
                </a:ext>
              </a:extLst>
            </p:cNvPr>
            <p:cNvSpPr/>
            <p:nvPr/>
          </p:nvSpPr>
          <p:spPr>
            <a:xfrm>
              <a:off x="1653767" y="3684401"/>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3" name="Rectangle 32">
              <a:extLst>
                <a:ext uri="{FF2B5EF4-FFF2-40B4-BE49-F238E27FC236}">
                  <a16:creationId xmlns:a16="http://schemas.microsoft.com/office/drawing/2014/main" id="{A3C4F13A-B749-8997-E73B-434C80254447}"/>
                </a:ext>
              </a:extLst>
            </p:cNvPr>
            <p:cNvSpPr/>
            <p:nvPr/>
          </p:nvSpPr>
          <p:spPr>
            <a:xfrm>
              <a:off x="708209" y="3138305"/>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4" name="Rectangle 33">
              <a:extLst>
                <a:ext uri="{FF2B5EF4-FFF2-40B4-BE49-F238E27FC236}">
                  <a16:creationId xmlns:a16="http://schemas.microsoft.com/office/drawing/2014/main" id="{5D3F87B1-6408-8E3D-72BE-54FB9C76A854}"/>
                </a:ext>
              </a:extLst>
            </p:cNvPr>
            <p:cNvSpPr/>
            <p:nvPr/>
          </p:nvSpPr>
          <p:spPr>
            <a:xfrm>
              <a:off x="708209" y="3293334"/>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5" name="Rectangle 34">
              <a:extLst>
                <a:ext uri="{FF2B5EF4-FFF2-40B4-BE49-F238E27FC236}">
                  <a16:creationId xmlns:a16="http://schemas.microsoft.com/office/drawing/2014/main" id="{F086A66B-E9AC-D8FF-B4F1-3580A4AA0D95}"/>
                </a:ext>
              </a:extLst>
            </p:cNvPr>
            <p:cNvSpPr/>
            <p:nvPr/>
          </p:nvSpPr>
          <p:spPr>
            <a:xfrm>
              <a:off x="2702689" y="2662671"/>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36" name="Rectangle 35">
              <a:extLst>
                <a:ext uri="{FF2B5EF4-FFF2-40B4-BE49-F238E27FC236}">
                  <a16:creationId xmlns:a16="http://schemas.microsoft.com/office/drawing/2014/main" id="{D56F4588-4701-494E-7C99-8C301A1153E4}"/>
                </a:ext>
              </a:extLst>
            </p:cNvPr>
            <p:cNvSpPr/>
            <p:nvPr/>
          </p:nvSpPr>
          <p:spPr>
            <a:xfrm>
              <a:off x="2497670" y="2756496"/>
              <a:ext cx="29014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Lys-N</a:t>
              </a:r>
            </a:p>
          </p:txBody>
        </p:sp>
        <p:sp>
          <p:nvSpPr>
            <p:cNvPr id="37" name="Rectangle 36">
              <a:extLst>
                <a:ext uri="{FF2B5EF4-FFF2-40B4-BE49-F238E27FC236}">
                  <a16:creationId xmlns:a16="http://schemas.microsoft.com/office/drawing/2014/main" id="{ABE55D67-B755-16CF-3545-1FB885DF12F4}"/>
                </a:ext>
              </a:extLst>
            </p:cNvPr>
            <p:cNvSpPr/>
            <p:nvPr/>
          </p:nvSpPr>
          <p:spPr>
            <a:xfrm>
              <a:off x="3260003" y="2769707"/>
              <a:ext cx="277319"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CH</a:t>
              </a:r>
              <a:r>
                <a:rPr kumimoji="0" lang="en-US" sz="10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Calibri" panose="020F0502020204030204" pitchFamily="34" charset="0"/>
                </a:rPr>
                <a:t>2</a:t>
              </a: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38" name="Rectangle 37">
              <a:extLst>
                <a:ext uri="{FF2B5EF4-FFF2-40B4-BE49-F238E27FC236}">
                  <a16:creationId xmlns:a16="http://schemas.microsoft.com/office/drawing/2014/main" id="{4A0296E4-8A65-D072-9A4D-9BE62CAFB3CA}"/>
                </a:ext>
              </a:extLst>
            </p:cNvPr>
            <p:cNvSpPr/>
            <p:nvPr/>
          </p:nvSpPr>
          <p:spPr>
            <a:xfrm>
              <a:off x="2014770" y="3618677"/>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t>
              </a:r>
            </a:p>
          </p:txBody>
        </p:sp>
        <p:sp>
          <p:nvSpPr>
            <p:cNvPr id="39" name="Rectangle 38">
              <a:extLst>
                <a:ext uri="{FF2B5EF4-FFF2-40B4-BE49-F238E27FC236}">
                  <a16:creationId xmlns:a16="http://schemas.microsoft.com/office/drawing/2014/main" id="{DF116DC4-02B0-B7C2-C443-1EA620D29230}"/>
                </a:ext>
              </a:extLst>
            </p:cNvPr>
            <p:cNvSpPr/>
            <p:nvPr/>
          </p:nvSpPr>
          <p:spPr>
            <a:xfrm>
              <a:off x="2210478" y="3614584"/>
              <a:ext cx="1343125" cy="215444"/>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Anti–TROP-2 mAb</a:t>
              </a:r>
            </a:p>
          </p:txBody>
        </p:sp>
        <p:sp>
          <p:nvSpPr>
            <p:cNvPr id="40" name="Rectangle 39">
              <a:extLst>
                <a:ext uri="{FF2B5EF4-FFF2-40B4-BE49-F238E27FC236}">
                  <a16:creationId xmlns:a16="http://schemas.microsoft.com/office/drawing/2014/main" id="{C098C803-5BF5-419C-E997-DA97D8241746}"/>
                </a:ext>
              </a:extLst>
            </p:cNvPr>
            <p:cNvSpPr/>
            <p:nvPr/>
          </p:nvSpPr>
          <p:spPr>
            <a:xfrm>
              <a:off x="3665648" y="2815523"/>
              <a:ext cx="503343" cy="24622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a:t>
              </a:r>
            </a:p>
          </p:txBody>
        </p:sp>
        <p:sp>
          <p:nvSpPr>
            <p:cNvPr id="41" name="Rectangle 40">
              <a:extLst>
                <a:ext uri="{FF2B5EF4-FFF2-40B4-BE49-F238E27FC236}">
                  <a16:creationId xmlns:a16="http://schemas.microsoft.com/office/drawing/2014/main" id="{355BEC4C-3A44-5AD0-320F-38E7E964AC7F}"/>
                </a:ext>
              </a:extLst>
            </p:cNvPr>
            <p:cNvSpPr/>
            <p:nvPr/>
          </p:nvSpPr>
          <p:spPr>
            <a:xfrm>
              <a:off x="1046282" y="2748172"/>
              <a:ext cx="75342" cy="27699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2" name="Rectangle 41">
              <a:extLst>
                <a:ext uri="{FF2B5EF4-FFF2-40B4-BE49-F238E27FC236}">
                  <a16:creationId xmlns:a16="http://schemas.microsoft.com/office/drawing/2014/main" id="{C5E232D3-192D-6F44-02D2-0B3C4898C168}"/>
                </a:ext>
              </a:extLst>
            </p:cNvPr>
            <p:cNvSpPr/>
            <p:nvPr/>
          </p:nvSpPr>
          <p:spPr>
            <a:xfrm>
              <a:off x="1417774" y="2735021"/>
              <a:ext cx="75342" cy="27699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3" name="Rectangle 42">
              <a:extLst>
                <a:ext uri="{FF2B5EF4-FFF2-40B4-BE49-F238E27FC236}">
                  <a16:creationId xmlns:a16="http://schemas.microsoft.com/office/drawing/2014/main" id="{5EF6A958-6206-3948-2803-6DDC096193CF}"/>
                </a:ext>
              </a:extLst>
            </p:cNvPr>
            <p:cNvSpPr/>
            <p:nvPr/>
          </p:nvSpPr>
          <p:spPr>
            <a:xfrm>
              <a:off x="1511643" y="2962530"/>
              <a:ext cx="44884" cy="10772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7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a:t>
              </a:r>
            </a:p>
          </p:txBody>
        </p:sp>
        <p:sp>
          <p:nvSpPr>
            <p:cNvPr id="44" name="Rectangle 43">
              <a:extLst>
                <a:ext uri="{FF2B5EF4-FFF2-40B4-BE49-F238E27FC236}">
                  <a16:creationId xmlns:a16="http://schemas.microsoft.com/office/drawing/2014/main" id="{D0496492-83A3-6909-D738-428CFC7E6DB3}"/>
                </a:ext>
              </a:extLst>
            </p:cNvPr>
            <p:cNvSpPr/>
            <p:nvPr/>
          </p:nvSpPr>
          <p:spPr>
            <a:xfrm>
              <a:off x="3234686" y="2202139"/>
              <a:ext cx="94348" cy="153888"/>
            </a:xfrm>
            <a:prstGeom prst="rect">
              <a:avLst/>
            </a:prstGeom>
            <a:noFill/>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45" name="Freeform 73748">
              <a:extLst>
                <a:ext uri="{FF2B5EF4-FFF2-40B4-BE49-F238E27FC236}">
                  <a16:creationId xmlns:a16="http://schemas.microsoft.com/office/drawing/2014/main" id="{ACEA0B4F-81DF-2A30-1AD6-8C9B681E257C}"/>
                </a:ext>
              </a:extLst>
            </p:cNvPr>
            <p:cNvSpPr/>
            <p:nvPr/>
          </p:nvSpPr>
          <p:spPr bwMode="auto">
            <a:xfrm>
              <a:off x="3141568" y="2020399"/>
              <a:ext cx="236548" cy="244475"/>
            </a:xfrm>
            <a:custGeom>
              <a:avLst/>
              <a:gdLst>
                <a:gd name="connsiteX0" fmla="*/ 88900 w 250825"/>
                <a:gd name="connsiteY0" fmla="*/ 241300 h 244475"/>
                <a:gd name="connsiteX1" fmla="*/ 0 w 250825"/>
                <a:gd name="connsiteY1" fmla="*/ 200025 h 244475"/>
                <a:gd name="connsiteX2" fmla="*/ 3175 w 250825"/>
                <a:gd name="connsiteY2" fmla="*/ 69850 h 244475"/>
                <a:gd name="connsiteX3" fmla="*/ 111125 w 250825"/>
                <a:gd name="connsiteY3" fmla="*/ 0 h 244475"/>
                <a:gd name="connsiteX4" fmla="*/ 250825 w 250825"/>
                <a:gd name="connsiteY4" fmla="*/ 76200 h 244475"/>
                <a:gd name="connsiteX5" fmla="*/ 244475 w 250825"/>
                <a:gd name="connsiteY5" fmla="*/ 206375 h 244475"/>
                <a:gd name="connsiteX6" fmla="*/ 193675 w 250825"/>
                <a:gd name="connsiteY6"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825" h="244475">
                  <a:moveTo>
                    <a:pt x="88900" y="241300"/>
                  </a:moveTo>
                  <a:lnTo>
                    <a:pt x="0" y="200025"/>
                  </a:lnTo>
                  <a:cubicBezTo>
                    <a:pt x="1058" y="156633"/>
                    <a:pt x="2117" y="113242"/>
                    <a:pt x="3175" y="69850"/>
                  </a:cubicBezTo>
                  <a:lnTo>
                    <a:pt x="111125" y="0"/>
                  </a:lnTo>
                  <a:lnTo>
                    <a:pt x="250825" y="76200"/>
                  </a:lnTo>
                  <a:lnTo>
                    <a:pt x="244475" y="206375"/>
                  </a:lnTo>
                  <a:lnTo>
                    <a:pt x="193675" y="2444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8ECF11C7-E262-600A-56E9-B1C2173C12E2}"/>
                </a:ext>
              </a:extLst>
            </p:cNvPr>
            <p:cNvCxnSpPr>
              <a:cxnSpLocks/>
              <a:stCxn id="112" idx="1"/>
            </p:cNvCxnSpPr>
            <p:nvPr/>
          </p:nvCxnSpPr>
          <p:spPr bwMode="auto">
            <a:xfrm flipH="1" flipV="1">
              <a:off x="2829059" y="2047147"/>
              <a:ext cx="75894" cy="36880"/>
            </a:xfrm>
            <a:prstGeom prst="line">
              <a:avLst/>
            </a:prstGeom>
            <a:noFill/>
            <a:ln w="19050" cap="flat" cmpd="sng" algn="ctr">
              <a:solidFill>
                <a:schemeClr val="accent4"/>
              </a:solidFill>
              <a:prstDash val="solid"/>
              <a:round/>
              <a:headEnd type="none" w="med" len="med"/>
              <a:tailEnd type="none" w="med" len="med"/>
            </a:ln>
            <a:effectLst/>
          </p:spPr>
        </p:cxnSp>
        <p:sp>
          <p:nvSpPr>
            <p:cNvPr id="47" name="Freeform 73756">
              <a:extLst>
                <a:ext uri="{FF2B5EF4-FFF2-40B4-BE49-F238E27FC236}">
                  <a16:creationId xmlns:a16="http://schemas.microsoft.com/office/drawing/2014/main" id="{B684978B-2575-868B-BB8D-FFD82BE41E32}"/>
                </a:ext>
              </a:extLst>
            </p:cNvPr>
            <p:cNvSpPr/>
            <p:nvPr/>
          </p:nvSpPr>
          <p:spPr bwMode="auto">
            <a:xfrm>
              <a:off x="3374700" y="2041525"/>
              <a:ext cx="180975" cy="215900"/>
            </a:xfrm>
            <a:custGeom>
              <a:avLst/>
              <a:gdLst>
                <a:gd name="connsiteX0" fmla="*/ 180975 w 180975"/>
                <a:gd name="connsiteY0" fmla="*/ 47625 h 215900"/>
                <a:gd name="connsiteX1" fmla="*/ 133350 w 180975"/>
                <a:gd name="connsiteY1" fmla="*/ 0 h 215900"/>
                <a:gd name="connsiteX2" fmla="*/ 3175 w 180975"/>
                <a:gd name="connsiteY2" fmla="*/ 47625 h 215900"/>
                <a:gd name="connsiteX3" fmla="*/ 0 w 180975"/>
                <a:gd name="connsiteY3" fmla="*/ 187325 h 215900"/>
                <a:gd name="connsiteX4" fmla="*/ 111125 w 180975"/>
                <a:gd name="connsiteY4" fmla="*/ 215900 h 215900"/>
                <a:gd name="connsiteX5" fmla="*/ 165100 w 180975"/>
                <a:gd name="connsiteY5" fmla="*/ 1714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215900">
                  <a:moveTo>
                    <a:pt x="180975" y="47625"/>
                  </a:moveTo>
                  <a:lnTo>
                    <a:pt x="133350" y="0"/>
                  </a:lnTo>
                  <a:lnTo>
                    <a:pt x="3175" y="47625"/>
                  </a:lnTo>
                  <a:cubicBezTo>
                    <a:pt x="2117" y="94192"/>
                    <a:pt x="1058" y="140758"/>
                    <a:pt x="0" y="187325"/>
                  </a:cubicBezTo>
                  <a:lnTo>
                    <a:pt x="111125" y="215900"/>
                  </a:lnTo>
                  <a:lnTo>
                    <a:pt x="165100" y="171450"/>
                  </a:lnTo>
                </a:path>
              </a:pathLst>
            </a:custGeom>
            <a:noFill/>
            <a:ln w="158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Freeform 73757">
              <a:extLst>
                <a:ext uri="{FF2B5EF4-FFF2-40B4-BE49-F238E27FC236}">
                  <a16:creationId xmlns:a16="http://schemas.microsoft.com/office/drawing/2014/main" id="{806504C0-EE05-2636-348D-92F6C1146A5A}"/>
                </a:ext>
              </a:extLst>
            </p:cNvPr>
            <p:cNvSpPr/>
            <p:nvPr/>
          </p:nvSpPr>
          <p:spPr bwMode="auto">
            <a:xfrm>
              <a:off x="3489000" y="2171700"/>
              <a:ext cx="279400" cy="247650"/>
            </a:xfrm>
            <a:custGeom>
              <a:avLst/>
              <a:gdLst>
                <a:gd name="connsiteX0" fmla="*/ 168275 w 279400"/>
                <a:gd name="connsiteY0" fmla="*/ 0 h 247650"/>
                <a:gd name="connsiteX1" fmla="*/ 234950 w 279400"/>
                <a:gd name="connsiteY1" fmla="*/ 25400 h 247650"/>
                <a:gd name="connsiteX2" fmla="*/ 279400 w 279400"/>
                <a:gd name="connsiteY2" fmla="*/ 158750 h 247650"/>
                <a:gd name="connsiteX3" fmla="*/ 168275 w 279400"/>
                <a:gd name="connsiteY3" fmla="*/ 247650 h 247650"/>
                <a:gd name="connsiteX4" fmla="*/ 47625 w 279400"/>
                <a:gd name="connsiteY4" fmla="*/ 222250 h 247650"/>
                <a:gd name="connsiteX5" fmla="*/ 0 w 279400"/>
                <a:gd name="connsiteY5" fmla="*/ 889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 h="247650">
                  <a:moveTo>
                    <a:pt x="168275" y="0"/>
                  </a:moveTo>
                  <a:lnTo>
                    <a:pt x="234950" y="25400"/>
                  </a:lnTo>
                  <a:lnTo>
                    <a:pt x="279400" y="158750"/>
                  </a:lnTo>
                  <a:lnTo>
                    <a:pt x="168275" y="247650"/>
                  </a:lnTo>
                  <a:lnTo>
                    <a:pt x="47625" y="222250"/>
                  </a:lnTo>
                  <a:lnTo>
                    <a:pt x="0" y="889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Freeform 73758">
              <a:extLst>
                <a:ext uri="{FF2B5EF4-FFF2-40B4-BE49-F238E27FC236}">
                  <a16:creationId xmlns:a16="http://schemas.microsoft.com/office/drawing/2014/main" id="{150FA726-F5A3-6F91-557E-4EFABFE28B9D}"/>
                </a:ext>
              </a:extLst>
            </p:cNvPr>
            <p:cNvSpPr/>
            <p:nvPr/>
          </p:nvSpPr>
          <p:spPr bwMode="auto">
            <a:xfrm>
              <a:off x="3650925" y="2320925"/>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145">
              <a:extLst>
                <a:ext uri="{FF2B5EF4-FFF2-40B4-BE49-F238E27FC236}">
                  <a16:creationId xmlns:a16="http://schemas.microsoft.com/office/drawing/2014/main" id="{D9AE5B65-CE85-1092-5D09-FF399CFF6A4C}"/>
                </a:ext>
              </a:extLst>
            </p:cNvPr>
            <p:cNvSpPr/>
            <p:nvPr/>
          </p:nvSpPr>
          <p:spPr bwMode="auto">
            <a:xfrm rot="17330410">
              <a:off x="3509613" y="2283731"/>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1" name="Group 50">
              <a:extLst>
                <a:ext uri="{FF2B5EF4-FFF2-40B4-BE49-F238E27FC236}">
                  <a16:creationId xmlns:a16="http://schemas.microsoft.com/office/drawing/2014/main" id="{4711D81D-A9F2-3CAC-FBEC-9ADE042C04DF}"/>
                </a:ext>
              </a:extLst>
            </p:cNvPr>
            <p:cNvGrpSpPr/>
            <p:nvPr/>
          </p:nvGrpSpPr>
          <p:grpSpPr>
            <a:xfrm rot="18420410">
              <a:off x="2889073" y="2041383"/>
              <a:ext cx="265176" cy="228600"/>
              <a:chOff x="2638573" y="2041383"/>
              <a:chExt cx="265176" cy="228600"/>
            </a:xfrm>
          </p:grpSpPr>
          <p:sp>
            <p:nvSpPr>
              <p:cNvPr id="112" name="Hexagon 111">
                <a:extLst>
                  <a:ext uri="{FF2B5EF4-FFF2-40B4-BE49-F238E27FC236}">
                    <a16:creationId xmlns:a16="http://schemas.microsoft.com/office/drawing/2014/main" id="{604E8B22-9AC8-70F9-0CFD-BF90FDADECA9}"/>
                  </a:ext>
                </a:extLst>
              </p:cNvPr>
              <p:cNvSpPr/>
              <p:nvPr/>
            </p:nvSpPr>
            <p:spPr bwMode="auto">
              <a:xfrm rot="12478025">
                <a:off x="2638573" y="2041383"/>
                <a:ext cx="265176" cy="228600"/>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3" name="Group 112">
                <a:extLst>
                  <a:ext uri="{FF2B5EF4-FFF2-40B4-BE49-F238E27FC236}">
                    <a16:creationId xmlns:a16="http://schemas.microsoft.com/office/drawing/2014/main" id="{793B71CD-5DC4-0F42-8604-094C2836571F}"/>
                  </a:ext>
                </a:extLst>
              </p:cNvPr>
              <p:cNvGrpSpPr/>
              <p:nvPr/>
            </p:nvGrpSpPr>
            <p:grpSpPr>
              <a:xfrm>
                <a:off x="2679700" y="2083502"/>
                <a:ext cx="186976" cy="149256"/>
                <a:chOff x="2679700" y="2083502"/>
                <a:chExt cx="186976" cy="149256"/>
              </a:xfrm>
            </p:grpSpPr>
            <p:sp>
              <p:nvSpPr>
                <p:cNvPr id="114" name="Freeform 73759">
                  <a:extLst>
                    <a:ext uri="{FF2B5EF4-FFF2-40B4-BE49-F238E27FC236}">
                      <a16:creationId xmlns:a16="http://schemas.microsoft.com/office/drawing/2014/main" id="{8547EC38-934C-C9BE-046F-E388CEE651E2}"/>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 name="Freeform 147">
                  <a:extLst>
                    <a:ext uri="{FF2B5EF4-FFF2-40B4-BE49-F238E27FC236}">
                      <a16:creationId xmlns:a16="http://schemas.microsoft.com/office/drawing/2014/main" id="{D2FE664B-612A-C7D8-9919-1AEB6F931241}"/>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Freeform 148">
                  <a:extLst>
                    <a:ext uri="{FF2B5EF4-FFF2-40B4-BE49-F238E27FC236}">
                      <a16:creationId xmlns:a16="http://schemas.microsoft.com/office/drawing/2014/main" id="{22600376-1338-2FBC-5869-EB1D83CC5443}"/>
                    </a:ext>
                  </a:extLst>
                </p:cNvPr>
                <p:cNvSpPr/>
                <p:nvPr/>
              </p:nvSpPr>
              <p:spPr bwMode="auto">
                <a:xfrm rot="13946983">
                  <a:off x="2814288" y="2180371"/>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52" name="Freeform 149">
              <a:extLst>
                <a:ext uri="{FF2B5EF4-FFF2-40B4-BE49-F238E27FC236}">
                  <a16:creationId xmlns:a16="http://schemas.microsoft.com/office/drawing/2014/main" id="{64887F7D-0276-6C2A-FA58-5966D1D2261A}"/>
                </a:ext>
              </a:extLst>
            </p:cNvPr>
            <p:cNvSpPr/>
            <p:nvPr/>
          </p:nvSpPr>
          <p:spPr bwMode="auto">
            <a:xfrm rot="17993153">
              <a:off x="3297649" y="2034288"/>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73760">
              <a:extLst>
                <a:ext uri="{FF2B5EF4-FFF2-40B4-BE49-F238E27FC236}">
                  <a16:creationId xmlns:a16="http://schemas.microsoft.com/office/drawing/2014/main" id="{B35905AC-7B75-D09F-7CDE-68422624977F}"/>
                </a:ext>
              </a:extLst>
            </p:cNvPr>
            <p:cNvSpPr/>
            <p:nvPr/>
          </p:nvSpPr>
          <p:spPr bwMode="auto">
            <a:xfrm>
              <a:off x="3314375" y="2203450"/>
              <a:ext cx="31750" cy="19050"/>
            </a:xfrm>
            <a:custGeom>
              <a:avLst/>
              <a:gdLst>
                <a:gd name="connsiteX0" fmla="*/ 0 w 31750"/>
                <a:gd name="connsiteY0" fmla="*/ 19050 h 19050"/>
                <a:gd name="connsiteX1" fmla="*/ 31750 w 31750"/>
                <a:gd name="connsiteY1" fmla="*/ 0 h 19050"/>
              </a:gdLst>
              <a:ahLst/>
              <a:cxnLst>
                <a:cxn ang="0">
                  <a:pos x="connsiteX0" y="connsiteY0"/>
                </a:cxn>
                <a:cxn ang="0">
                  <a:pos x="connsiteX1" y="connsiteY1"/>
                </a:cxn>
              </a:cxnLst>
              <a:rect l="l" t="t" r="r" b="b"/>
              <a:pathLst>
                <a:path w="31750" h="19050">
                  <a:moveTo>
                    <a:pt x="0" y="19050"/>
                  </a:moveTo>
                  <a:lnTo>
                    <a:pt x="317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4" name="Group 53">
              <a:extLst>
                <a:ext uri="{FF2B5EF4-FFF2-40B4-BE49-F238E27FC236}">
                  <a16:creationId xmlns:a16="http://schemas.microsoft.com/office/drawing/2014/main" id="{C42E83C9-AE81-9377-A839-65F8811D3689}"/>
                </a:ext>
              </a:extLst>
            </p:cNvPr>
            <p:cNvGrpSpPr/>
            <p:nvPr/>
          </p:nvGrpSpPr>
          <p:grpSpPr>
            <a:xfrm>
              <a:off x="3709783" y="2144335"/>
              <a:ext cx="75652" cy="71437"/>
              <a:chOff x="3452933" y="2144335"/>
              <a:chExt cx="75652" cy="71437"/>
            </a:xfrm>
          </p:grpSpPr>
          <p:sp>
            <p:nvSpPr>
              <p:cNvPr id="110" name="Freeform 73762">
                <a:extLst>
                  <a:ext uri="{FF2B5EF4-FFF2-40B4-BE49-F238E27FC236}">
                    <a16:creationId xmlns:a16="http://schemas.microsoft.com/office/drawing/2014/main" id="{C85B035E-1715-6F44-7D7F-F86E09F165D0}"/>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154">
                <a:extLst>
                  <a:ext uri="{FF2B5EF4-FFF2-40B4-BE49-F238E27FC236}">
                    <a16:creationId xmlns:a16="http://schemas.microsoft.com/office/drawing/2014/main" id="{BF298CFA-40D0-D13B-C02E-32BDFA67D78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5" name="Freeform 73763">
              <a:extLst>
                <a:ext uri="{FF2B5EF4-FFF2-40B4-BE49-F238E27FC236}">
                  <a16:creationId xmlns:a16="http://schemas.microsoft.com/office/drawing/2014/main" id="{FE42E2CE-0118-1BF7-166C-5FECA0E08463}"/>
                </a:ext>
              </a:extLst>
            </p:cNvPr>
            <p:cNvSpPr/>
            <p:nvPr/>
          </p:nvSpPr>
          <p:spPr bwMode="auto">
            <a:xfrm>
              <a:off x="3454075" y="2482850"/>
              <a:ext cx="120650" cy="95250"/>
            </a:xfrm>
            <a:custGeom>
              <a:avLst/>
              <a:gdLst>
                <a:gd name="connsiteX0" fmla="*/ 0 w 120650"/>
                <a:gd name="connsiteY0" fmla="*/ 0 h 95250"/>
                <a:gd name="connsiteX1" fmla="*/ 120650 w 120650"/>
                <a:gd name="connsiteY1" fmla="*/ 95250 h 95250"/>
              </a:gdLst>
              <a:ahLst/>
              <a:cxnLst>
                <a:cxn ang="0">
                  <a:pos x="connsiteX0" y="connsiteY0"/>
                </a:cxn>
                <a:cxn ang="0">
                  <a:pos x="connsiteX1" y="connsiteY1"/>
                </a:cxn>
              </a:cxnLst>
              <a:rect l="l" t="t" r="r" b="b"/>
              <a:pathLst>
                <a:path w="120650" h="95250">
                  <a:moveTo>
                    <a:pt x="0" y="0"/>
                  </a:moveTo>
                  <a:lnTo>
                    <a:pt x="120650"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6" name="Group 55">
              <a:extLst>
                <a:ext uri="{FF2B5EF4-FFF2-40B4-BE49-F238E27FC236}">
                  <a16:creationId xmlns:a16="http://schemas.microsoft.com/office/drawing/2014/main" id="{326F691A-1E45-AC5D-2ADC-7B88229284E2}"/>
                </a:ext>
              </a:extLst>
            </p:cNvPr>
            <p:cNvGrpSpPr/>
            <p:nvPr/>
          </p:nvGrpSpPr>
          <p:grpSpPr>
            <a:xfrm rot="7464898">
              <a:off x="3791243" y="2563814"/>
              <a:ext cx="75652" cy="71437"/>
              <a:chOff x="3452933" y="2144335"/>
              <a:chExt cx="75652" cy="71437"/>
            </a:xfrm>
          </p:grpSpPr>
          <p:sp>
            <p:nvSpPr>
              <p:cNvPr id="108" name="Freeform 159">
                <a:extLst>
                  <a:ext uri="{FF2B5EF4-FFF2-40B4-BE49-F238E27FC236}">
                    <a16:creationId xmlns:a16="http://schemas.microsoft.com/office/drawing/2014/main" id="{FACF8082-E263-378F-2E53-EAAF6D87C0A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160">
                <a:extLst>
                  <a:ext uri="{FF2B5EF4-FFF2-40B4-BE49-F238E27FC236}">
                    <a16:creationId xmlns:a16="http://schemas.microsoft.com/office/drawing/2014/main" id="{CFEFC916-96C1-4322-66BF-4266718A312E}"/>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7" name="Group 56">
              <a:extLst>
                <a:ext uri="{FF2B5EF4-FFF2-40B4-BE49-F238E27FC236}">
                  <a16:creationId xmlns:a16="http://schemas.microsoft.com/office/drawing/2014/main" id="{B7F2D600-710F-127C-E674-6B8CE11C2D56}"/>
                </a:ext>
              </a:extLst>
            </p:cNvPr>
            <p:cNvGrpSpPr/>
            <p:nvPr/>
          </p:nvGrpSpPr>
          <p:grpSpPr>
            <a:xfrm rot="7792774">
              <a:off x="2314988" y="2903883"/>
              <a:ext cx="75652" cy="71437"/>
              <a:chOff x="3452933" y="2144335"/>
              <a:chExt cx="75652" cy="71437"/>
            </a:xfrm>
          </p:grpSpPr>
          <p:sp>
            <p:nvSpPr>
              <p:cNvPr id="106" name="Freeform 162">
                <a:extLst>
                  <a:ext uri="{FF2B5EF4-FFF2-40B4-BE49-F238E27FC236}">
                    <a16:creationId xmlns:a16="http://schemas.microsoft.com/office/drawing/2014/main" id="{3EC525FC-5734-A29A-4AD0-817F0B03DA8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Freeform 163">
                <a:extLst>
                  <a:ext uri="{FF2B5EF4-FFF2-40B4-BE49-F238E27FC236}">
                    <a16:creationId xmlns:a16="http://schemas.microsoft.com/office/drawing/2014/main" id="{19D04217-0744-EDFE-3DFC-D14F77E8B6E5}"/>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91BFEBDD-D252-1BE4-01D5-2722BFA69301}"/>
                </a:ext>
              </a:extLst>
            </p:cNvPr>
            <p:cNvGrpSpPr/>
            <p:nvPr/>
          </p:nvGrpSpPr>
          <p:grpSpPr>
            <a:xfrm rot="7792774">
              <a:off x="1844690" y="2892011"/>
              <a:ext cx="75652" cy="71437"/>
              <a:chOff x="3452933" y="2144335"/>
              <a:chExt cx="75652" cy="71437"/>
            </a:xfrm>
          </p:grpSpPr>
          <p:sp>
            <p:nvSpPr>
              <p:cNvPr id="104" name="Freeform 165">
                <a:extLst>
                  <a:ext uri="{FF2B5EF4-FFF2-40B4-BE49-F238E27FC236}">
                    <a16:creationId xmlns:a16="http://schemas.microsoft.com/office/drawing/2014/main" id="{A5DD9DE0-78CF-0498-BFB4-EE1A24D93D6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166">
                <a:extLst>
                  <a:ext uri="{FF2B5EF4-FFF2-40B4-BE49-F238E27FC236}">
                    <a16:creationId xmlns:a16="http://schemas.microsoft.com/office/drawing/2014/main" id="{A06E1F1C-DD16-A401-4A0E-9BC7E05A29A0}"/>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20668948-7BD5-2DA1-3D36-989F361F54CA}"/>
                </a:ext>
              </a:extLst>
            </p:cNvPr>
            <p:cNvGrpSpPr/>
            <p:nvPr/>
          </p:nvGrpSpPr>
          <p:grpSpPr>
            <a:xfrm rot="4927226">
              <a:off x="1645030" y="3583377"/>
              <a:ext cx="75652" cy="71437"/>
              <a:chOff x="3452933" y="2144335"/>
              <a:chExt cx="75652" cy="71437"/>
            </a:xfrm>
          </p:grpSpPr>
          <p:sp>
            <p:nvSpPr>
              <p:cNvPr id="102" name="Freeform 168">
                <a:extLst>
                  <a:ext uri="{FF2B5EF4-FFF2-40B4-BE49-F238E27FC236}">
                    <a16:creationId xmlns:a16="http://schemas.microsoft.com/office/drawing/2014/main" id="{48E07530-98EF-34A5-C211-CAD50790D480}"/>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169">
                <a:extLst>
                  <a:ext uri="{FF2B5EF4-FFF2-40B4-BE49-F238E27FC236}">
                    <a16:creationId xmlns:a16="http://schemas.microsoft.com/office/drawing/2014/main" id="{FD94DCFD-B6F1-B6F4-B594-5B701C72312C}"/>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0" name="Group 59">
              <a:extLst>
                <a:ext uri="{FF2B5EF4-FFF2-40B4-BE49-F238E27FC236}">
                  <a16:creationId xmlns:a16="http://schemas.microsoft.com/office/drawing/2014/main" id="{33A2AA5E-6F5F-1ABC-574C-6242C2E7E39E}"/>
                </a:ext>
              </a:extLst>
            </p:cNvPr>
            <p:cNvGrpSpPr/>
            <p:nvPr/>
          </p:nvGrpSpPr>
          <p:grpSpPr>
            <a:xfrm rot="18015089">
              <a:off x="1797011" y="3797763"/>
              <a:ext cx="75652" cy="71437"/>
              <a:chOff x="3452933" y="2144335"/>
              <a:chExt cx="75652" cy="71437"/>
            </a:xfrm>
          </p:grpSpPr>
          <p:sp>
            <p:nvSpPr>
              <p:cNvPr id="100" name="Freeform 171">
                <a:extLst>
                  <a:ext uri="{FF2B5EF4-FFF2-40B4-BE49-F238E27FC236}">
                    <a16:creationId xmlns:a16="http://schemas.microsoft.com/office/drawing/2014/main" id="{023D71B2-114D-D6B0-4600-43FB9DBB95FB}"/>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Freeform 172">
                <a:extLst>
                  <a:ext uri="{FF2B5EF4-FFF2-40B4-BE49-F238E27FC236}">
                    <a16:creationId xmlns:a16="http://schemas.microsoft.com/office/drawing/2014/main" id="{1252EA0B-0568-5F94-836E-0ED74CE7FA6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id="{759B12C5-1B25-5D55-1696-696279022320}"/>
                </a:ext>
              </a:extLst>
            </p:cNvPr>
            <p:cNvGrpSpPr/>
            <p:nvPr/>
          </p:nvGrpSpPr>
          <p:grpSpPr>
            <a:xfrm rot="7792774">
              <a:off x="1095743" y="3462998"/>
              <a:ext cx="75652" cy="71437"/>
              <a:chOff x="3452933" y="2144335"/>
              <a:chExt cx="75652" cy="71437"/>
            </a:xfrm>
          </p:grpSpPr>
          <p:sp>
            <p:nvSpPr>
              <p:cNvPr id="98" name="Freeform 177">
                <a:extLst>
                  <a:ext uri="{FF2B5EF4-FFF2-40B4-BE49-F238E27FC236}">
                    <a16:creationId xmlns:a16="http://schemas.microsoft.com/office/drawing/2014/main" id="{9DE0E2AE-15DC-49AC-F1EB-447A7E79861F}"/>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178">
                <a:extLst>
                  <a:ext uri="{FF2B5EF4-FFF2-40B4-BE49-F238E27FC236}">
                    <a16:creationId xmlns:a16="http://schemas.microsoft.com/office/drawing/2014/main" id="{76C29E2C-39E1-D3FF-4668-D08D6DB5B41C}"/>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62" name="Freeform 73765">
              <a:extLst>
                <a:ext uri="{FF2B5EF4-FFF2-40B4-BE49-F238E27FC236}">
                  <a16:creationId xmlns:a16="http://schemas.microsoft.com/office/drawing/2014/main" id="{E0A4CF1B-084C-C5A7-463E-CD129782C788}"/>
                </a:ext>
              </a:extLst>
            </p:cNvPr>
            <p:cNvSpPr/>
            <p:nvPr/>
          </p:nvSpPr>
          <p:spPr bwMode="auto">
            <a:xfrm>
              <a:off x="2796850" y="2844800"/>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3" name="Group 62">
              <a:extLst>
                <a:ext uri="{FF2B5EF4-FFF2-40B4-BE49-F238E27FC236}">
                  <a16:creationId xmlns:a16="http://schemas.microsoft.com/office/drawing/2014/main" id="{B07BE008-8CA2-AF9D-BC59-B76EDC4EFF6C}"/>
                </a:ext>
              </a:extLst>
            </p:cNvPr>
            <p:cNvGrpSpPr/>
            <p:nvPr/>
          </p:nvGrpSpPr>
          <p:grpSpPr>
            <a:xfrm rot="235309">
              <a:off x="2905174" y="2708309"/>
              <a:ext cx="228600" cy="265176"/>
              <a:chOff x="2648324" y="2698784"/>
              <a:chExt cx="228600" cy="265176"/>
            </a:xfrm>
          </p:grpSpPr>
          <p:sp>
            <p:nvSpPr>
              <p:cNvPr id="93" name="Hexagon 92">
                <a:extLst>
                  <a:ext uri="{FF2B5EF4-FFF2-40B4-BE49-F238E27FC236}">
                    <a16:creationId xmlns:a16="http://schemas.microsoft.com/office/drawing/2014/main" id="{33879CF6-99D9-2D23-D93B-A2B0DDB75CC2}"/>
                  </a:ext>
                </a:extLst>
              </p:cNvPr>
              <p:cNvSpPr/>
              <p:nvPr/>
            </p:nvSpPr>
            <p:spPr bwMode="auto">
              <a:xfrm rot="7078025">
                <a:off x="2630036" y="2717072"/>
                <a:ext cx="265176"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4" name="Group 93">
                <a:extLst>
                  <a:ext uri="{FF2B5EF4-FFF2-40B4-BE49-F238E27FC236}">
                    <a16:creationId xmlns:a16="http://schemas.microsoft.com/office/drawing/2014/main" id="{0323C2FF-874B-4EE8-8E99-0F410B6BD75F}"/>
                  </a:ext>
                </a:extLst>
              </p:cNvPr>
              <p:cNvGrpSpPr/>
              <p:nvPr/>
            </p:nvGrpSpPr>
            <p:grpSpPr>
              <a:xfrm rot="1553765">
                <a:off x="2675949" y="2766934"/>
                <a:ext cx="178838" cy="144849"/>
                <a:chOff x="2679700" y="2083502"/>
                <a:chExt cx="178838" cy="144849"/>
              </a:xfrm>
            </p:grpSpPr>
            <p:sp>
              <p:nvSpPr>
                <p:cNvPr id="95" name="Freeform 182">
                  <a:extLst>
                    <a:ext uri="{FF2B5EF4-FFF2-40B4-BE49-F238E27FC236}">
                      <a16:creationId xmlns:a16="http://schemas.microsoft.com/office/drawing/2014/main" id="{FE76001D-F174-6699-730D-812C73293E3E}"/>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Freeform 183">
                  <a:extLst>
                    <a:ext uri="{FF2B5EF4-FFF2-40B4-BE49-F238E27FC236}">
                      <a16:creationId xmlns:a16="http://schemas.microsoft.com/office/drawing/2014/main" id="{45421F5F-9F7D-8F42-39C5-11CB07D7E4F2}"/>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Freeform 184">
                  <a:extLst>
                    <a:ext uri="{FF2B5EF4-FFF2-40B4-BE49-F238E27FC236}">
                      <a16:creationId xmlns:a16="http://schemas.microsoft.com/office/drawing/2014/main" id="{C34F41D4-ACC7-CCF2-A7BB-95BA83DAAC80}"/>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64" name="Group 63">
              <a:extLst>
                <a:ext uri="{FF2B5EF4-FFF2-40B4-BE49-F238E27FC236}">
                  <a16:creationId xmlns:a16="http://schemas.microsoft.com/office/drawing/2014/main" id="{601DA6E6-86BE-3B27-F222-CF90F2B1FC95}"/>
                </a:ext>
              </a:extLst>
            </p:cNvPr>
            <p:cNvGrpSpPr/>
            <p:nvPr/>
          </p:nvGrpSpPr>
          <p:grpSpPr>
            <a:xfrm rot="4927226">
              <a:off x="3465259" y="2643669"/>
              <a:ext cx="75652" cy="71437"/>
              <a:chOff x="3452933" y="2144335"/>
              <a:chExt cx="75652" cy="71437"/>
            </a:xfrm>
          </p:grpSpPr>
          <p:sp>
            <p:nvSpPr>
              <p:cNvPr id="91" name="Freeform 186">
                <a:extLst>
                  <a:ext uri="{FF2B5EF4-FFF2-40B4-BE49-F238E27FC236}">
                    <a16:creationId xmlns:a16="http://schemas.microsoft.com/office/drawing/2014/main" id="{3FCCC464-173D-D85F-43EB-23087BA0DB8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Freeform 187">
                <a:extLst>
                  <a:ext uri="{FF2B5EF4-FFF2-40B4-BE49-F238E27FC236}">
                    <a16:creationId xmlns:a16="http://schemas.microsoft.com/office/drawing/2014/main" id="{9D18BA5F-C20B-62B4-B72D-62650DDB305E}"/>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65" name="Freeform 73767">
              <a:extLst>
                <a:ext uri="{FF2B5EF4-FFF2-40B4-BE49-F238E27FC236}">
                  <a16:creationId xmlns:a16="http://schemas.microsoft.com/office/drawing/2014/main" id="{74CE6385-BB36-0A13-8576-4F68AF469E34}"/>
                </a:ext>
              </a:extLst>
            </p:cNvPr>
            <p:cNvSpPr/>
            <p:nvPr/>
          </p:nvSpPr>
          <p:spPr bwMode="auto">
            <a:xfrm>
              <a:off x="3774750" y="2327275"/>
              <a:ext cx="136525" cy="95250"/>
            </a:xfrm>
            <a:custGeom>
              <a:avLst/>
              <a:gdLst>
                <a:gd name="connsiteX0" fmla="*/ 0 w 136525"/>
                <a:gd name="connsiteY0" fmla="*/ 0 h 95250"/>
                <a:gd name="connsiteX1" fmla="*/ 111125 w 136525"/>
                <a:gd name="connsiteY1" fmla="*/ 31750 h 95250"/>
                <a:gd name="connsiteX2" fmla="*/ 136525 w 136525"/>
                <a:gd name="connsiteY2" fmla="*/ 95250 h 95250"/>
              </a:gdLst>
              <a:ahLst/>
              <a:cxnLst>
                <a:cxn ang="0">
                  <a:pos x="connsiteX0" y="connsiteY0"/>
                </a:cxn>
                <a:cxn ang="0">
                  <a:pos x="connsiteX1" y="connsiteY1"/>
                </a:cxn>
                <a:cxn ang="0">
                  <a:pos x="connsiteX2" y="connsiteY2"/>
                </a:cxn>
              </a:cxnLst>
              <a:rect l="l" t="t" r="r" b="b"/>
              <a:pathLst>
                <a:path w="136525" h="95250">
                  <a:moveTo>
                    <a:pt x="0" y="0"/>
                  </a:moveTo>
                  <a:lnTo>
                    <a:pt x="111125" y="31750"/>
                  </a:lnTo>
                  <a:lnTo>
                    <a:pt x="136525"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Freeform 73768">
              <a:extLst>
                <a:ext uri="{FF2B5EF4-FFF2-40B4-BE49-F238E27FC236}">
                  <a16:creationId xmlns:a16="http://schemas.microsoft.com/office/drawing/2014/main" id="{96898D11-BCCA-6937-E405-566BBCFC66DD}"/>
                </a:ext>
              </a:extLst>
            </p:cNvPr>
            <p:cNvSpPr/>
            <p:nvPr/>
          </p:nvSpPr>
          <p:spPr bwMode="auto">
            <a:xfrm>
              <a:off x="3654100" y="2419350"/>
              <a:ext cx="222250" cy="152400"/>
            </a:xfrm>
            <a:custGeom>
              <a:avLst/>
              <a:gdLst>
                <a:gd name="connsiteX0" fmla="*/ 0 w 222250"/>
                <a:gd name="connsiteY0" fmla="*/ 0 h 152400"/>
                <a:gd name="connsiteX1" fmla="*/ 47625 w 222250"/>
                <a:gd name="connsiteY1" fmla="*/ 130175 h 152400"/>
                <a:gd name="connsiteX2" fmla="*/ 165100 w 222250"/>
                <a:gd name="connsiteY2" fmla="*/ 152400 h 152400"/>
                <a:gd name="connsiteX3" fmla="*/ 222250 w 222250"/>
                <a:gd name="connsiteY3" fmla="*/ 114300 h 152400"/>
              </a:gdLst>
              <a:ahLst/>
              <a:cxnLst>
                <a:cxn ang="0">
                  <a:pos x="connsiteX0" y="connsiteY0"/>
                </a:cxn>
                <a:cxn ang="0">
                  <a:pos x="connsiteX1" y="connsiteY1"/>
                </a:cxn>
                <a:cxn ang="0">
                  <a:pos x="connsiteX2" y="connsiteY2"/>
                </a:cxn>
                <a:cxn ang="0">
                  <a:pos x="connsiteX3" y="connsiteY3"/>
                </a:cxn>
              </a:cxnLst>
              <a:rect l="l" t="t" r="r" b="b"/>
              <a:pathLst>
                <a:path w="222250" h="152400">
                  <a:moveTo>
                    <a:pt x="0" y="0"/>
                  </a:moveTo>
                  <a:lnTo>
                    <a:pt x="47625" y="130175"/>
                  </a:lnTo>
                  <a:lnTo>
                    <a:pt x="165100" y="152400"/>
                  </a:lnTo>
                  <a:lnTo>
                    <a:pt x="222250" y="1143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Freeform 73770">
              <a:extLst>
                <a:ext uri="{FF2B5EF4-FFF2-40B4-BE49-F238E27FC236}">
                  <a16:creationId xmlns:a16="http://schemas.microsoft.com/office/drawing/2014/main" id="{3A045CDC-2A23-6462-20EB-106FBA015E42}"/>
                </a:ext>
              </a:extLst>
            </p:cNvPr>
            <p:cNvSpPr/>
            <p:nvPr/>
          </p:nvSpPr>
          <p:spPr bwMode="auto">
            <a:xfrm>
              <a:off x="3498525" y="2689225"/>
              <a:ext cx="95250" cy="82550"/>
            </a:xfrm>
            <a:custGeom>
              <a:avLst/>
              <a:gdLst>
                <a:gd name="connsiteX0" fmla="*/ 95250 w 95250"/>
                <a:gd name="connsiteY0" fmla="*/ 0 h 82550"/>
                <a:gd name="connsiteX1" fmla="*/ 38100 w 95250"/>
                <a:gd name="connsiteY1" fmla="*/ 0 h 82550"/>
                <a:gd name="connsiteX2" fmla="*/ 0 w 95250"/>
                <a:gd name="connsiteY2" fmla="*/ 82550 h 82550"/>
              </a:gdLst>
              <a:ahLst/>
              <a:cxnLst>
                <a:cxn ang="0">
                  <a:pos x="connsiteX0" y="connsiteY0"/>
                </a:cxn>
                <a:cxn ang="0">
                  <a:pos x="connsiteX1" y="connsiteY1"/>
                </a:cxn>
                <a:cxn ang="0">
                  <a:pos x="connsiteX2" y="connsiteY2"/>
                </a:cxn>
              </a:cxnLst>
              <a:rect l="l" t="t" r="r" b="b"/>
              <a:pathLst>
                <a:path w="95250" h="82550">
                  <a:moveTo>
                    <a:pt x="95250" y="0"/>
                  </a:moveTo>
                  <a:lnTo>
                    <a:pt x="38100" y="0"/>
                  </a:lnTo>
                  <a:lnTo>
                    <a:pt x="0" y="825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Freeform 194">
              <a:extLst>
                <a:ext uri="{FF2B5EF4-FFF2-40B4-BE49-F238E27FC236}">
                  <a16:creationId xmlns:a16="http://schemas.microsoft.com/office/drawing/2014/main" id="{EEEBA626-27BB-1181-5336-4ED49DFB0821}"/>
                </a:ext>
              </a:extLst>
            </p:cNvPr>
            <p:cNvSpPr/>
            <p:nvPr/>
          </p:nvSpPr>
          <p:spPr bwMode="auto">
            <a:xfrm>
              <a:off x="3152136" y="2840897"/>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73773">
              <a:extLst>
                <a:ext uri="{FF2B5EF4-FFF2-40B4-BE49-F238E27FC236}">
                  <a16:creationId xmlns:a16="http://schemas.microsoft.com/office/drawing/2014/main" id="{FBAC9E5D-F65B-FDAA-A3B3-063ED7D9953F}"/>
                </a:ext>
              </a:extLst>
            </p:cNvPr>
            <p:cNvSpPr/>
            <p:nvPr/>
          </p:nvSpPr>
          <p:spPr bwMode="auto">
            <a:xfrm>
              <a:off x="2161850" y="2825750"/>
              <a:ext cx="301625" cy="85725"/>
            </a:xfrm>
            <a:custGeom>
              <a:avLst/>
              <a:gdLst>
                <a:gd name="connsiteX0" fmla="*/ 301625 w 301625"/>
                <a:gd name="connsiteY0" fmla="*/ 3175 h 85725"/>
                <a:gd name="connsiteX1" fmla="*/ 190500 w 301625"/>
                <a:gd name="connsiteY1" fmla="*/ 85725 h 85725"/>
                <a:gd name="connsiteX2" fmla="*/ 69850 w 301625"/>
                <a:gd name="connsiteY2" fmla="*/ 0 h 85725"/>
                <a:gd name="connsiteX3" fmla="*/ 0 w 301625"/>
                <a:gd name="connsiteY3" fmla="*/ 44450 h 85725"/>
              </a:gdLst>
              <a:ahLst/>
              <a:cxnLst>
                <a:cxn ang="0">
                  <a:pos x="connsiteX0" y="connsiteY0"/>
                </a:cxn>
                <a:cxn ang="0">
                  <a:pos x="connsiteX1" y="connsiteY1"/>
                </a:cxn>
                <a:cxn ang="0">
                  <a:pos x="connsiteX2" y="connsiteY2"/>
                </a:cxn>
                <a:cxn ang="0">
                  <a:pos x="connsiteX3" y="connsiteY3"/>
                </a:cxn>
              </a:cxnLst>
              <a:rect l="l" t="t" r="r" b="b"/>
              <a:pathLst>
                <a:path w="301625" h="85725">
                  <a:moveTo>
                    <a:pt x="301625" y="3175"/>
                  </a:moveTo>
                  <a:lnTo>
                    <a:pt x="190500" y="85725"/>
                  </a:lnTo>
                  <a:lnTo>
                    <a:pt x="69850" y="0"/>
                  </a:lnTo>
                  <a:lnTo>
                    <a:pt x="0" y="444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73774">
              <a:extLst>
                <a:ext uri="{FF2B5EF4-FFF2-40B4-BE49-F238E27FC236}">
                  <a16:creationId xmlns:a16="http://schemas.microsoft.com/office/drawing/2014/main" id="{752BD32C-2059-ADCD-CE75-D4CC0D274C99}"/>
                </a:ext>
              </a:extLst>
            </p:cNvPr>
            <p:cNvSpPr/>
            <p:nvPr/>
          </p:nvSpPr>
          <p:spPr bwMode="auto">
            <a:xfrm>
              <a:off x="1806250" y="2832100"/>
              <a:ext cx="241300" cy="63500"/>
            </a:xfrm>
            <a:custGeom>
              <a:avLst/>
              <a:gdLst>
                <a:gd name="connsiteX0" fmla="*/ 241300 w 241300"/>
                <a:gd name="connsiteY0" fmla="*/ 28575 h 63500"/>
                <a:gd name="connsiteX1" fmla="*/ 190500 w 241300"/>
                <a:gd name="connsiteY1" fmla="*/ 0 h 63500"/>
                <a:gd name="connsiteX2" fmla="*/ 76200 w 241300"/>
                <a:gd name="connsiteY2" fmla="*/ 63500 h 63500"/>
                <a:gd name="connsiteX3" fmla="*/ 0 w 241300"/>
                <a:gd name="connsiteY3" fmla="*/ 22225 h 63500"/>
              </a:gdLst>
              <a:ahLst/>
              <a:cxnLst>
                <a:cxn ang="0">
                  <a:pos x="connsiteX0" y="connsiteY0"/>
                </a:cxn>
                <a:cxn ang="0">
                  <a:pos x="connsiteX1" y="connsiteY1"/>
                </a:cxn>
                <a:cxn ang="0">
                  <a:pos x="connsiteX2" y="connsiteY2"/>
                </a:cxn>
                <a:cxn ang="0">
                  <a:pos x="connsiteX3" y="connsiteY3"/>
                </a:cxn>
              </a:cxnLst>
              <a:rect l="l" t="t" r="r" b="b"/>
              <a:pathLst>
                <a:path w="241300" h="63500">
                  <a:moveTo>
                    <a:pt x="241300" y="28575"/>
                  </a:moveTo>
                  <a:lnTo>
                    <a:pt x="190500" y="0"/>
                  </a:lnTo>
                  <a:lnTo>
                    <a:pt x="76200" y="63500"/>
                  </a:lnTo>
                  <a:lnTo>
                    <a:pt x="0" y="22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73775">
              <a:extLst>
                <a:ext uri="{FF2B5EF4-FFF2-40B4-BE49-F238E27FC236}">
                  <a16:creationId xmlns:a16="http://schemas.microsoft.com/office/drawing/2014/main" id="{434583FD-4F07-0360-D6B8-79A01450B60C}"/>
                </a:ext>
              </a:extLst>
            </p:cNvPr>
            <p:cNvSpPr/>
            <p:nvPr/>
          </p:nvSpPr>
          <p:spPr bwMode="auto">
            <a:xfrm>
              <a:off x="1425250" y="2828925"/>
              <a:ext cx="266700" cy="69850"/>
            </a:xfrm>
            <a:custGeom>
              <a:avLst/>
              <a:gdLst>
                <a:gd name="connsiteX0" fmla="*/ 266700 w 266700"/>
                <a:gd name="connsiteY0" fmla="*/ 28575 h 69850"/>
                <a:gd name="connsiteX1" fmla="*/ 266700 w 266700"/>
                <a:gd name="connsiteY1" fmla="*/ 28575 h 69850"/>
                <a:gd name="connsiteX2" fmla="*/ 215900 w 266700"/>
                <a:gd name="connsiteY2" fmla="*/ 69850 h 69850"/>
                <a:gd name="connsiteX3" fmla="*/ 101600 w 266700"/>
                <a:gd name="connsiteY3" fmla="*/ 0 h 69850"/>
                <a:gd name="connsiteX4" fmla="*/ 0 w 266700"/>
                <a:gd name="connsiteY4" fmla="*/ 50800 h 6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69850">
                  <a:moveTo>
                    <a:pt x="266700" y="28575"/>
                  </a:moveTo>
                  <a:lnTo>
                    <a:pt x="266700" y="28575"/>
                  </a:lnTo>
                  <a:lnTo>
                    <a:pt x="215900" y="69850"/>
                  </a:lnTo>
                  <a:lnTo>
                    <a:pt x="101600" y="0"/>
                  </a:lnTo>
                  <a:lnTo>
                    <a:pt x="0" y="508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73776">
              <a:extLst>
                <a:ext uri="{FF2B5EF4-FFF2-40B4-BE49-F238E27FC236}">
                  <a16:creationId xmlns:a16="http://schemas.microsoft.com/office/drawing/2014/main" id="{617D5AFA-41CC-63AF-A57E-6435C374477E}"/>
                </a:ext>
              </a:extLst>
            </p:cNvPr>
            <p:cNvSpPr/>
            <p:nvPr/>
          </p:nvSpPr>
          <p:spPr bwMode="auto">
            <a:xfrm>
              <a:off x="1034725" y="2813050"/>
              <a:ext cx="282575" cy="69850"/>
            </a:xfrm>
            <a:custGeom>
              <a:avLst/>
              <a:gdLst>
                <a:gd name="connsiteX0" fmla="*/ 282575 w 282575"/>
                <a:gd name="connsiteY0" fmla="*/ 38100 h 69850"/>
                <a:gd name="connsiteX1" fmla="*/ 222250 w 282575"/>
                <a:gd name="connsiteY1" fmla="*/ 0 h 69850"/>
                <a:gd name="connsiteX2" fmla="*/ 98425 w 282575"/>
                <a:gd name="connsiteY2" fmla="*/ 69850 h 69850"/>
                <a:gd name="connsiteX3" fmla="*/ 0 w 282575"/>
                <a:gd name="connsiteY3" fmla="*/ 15875 h 69850"/>
              </a:gdLst>
              <a:ahLst/>
              <a:cxnLst>
                <a:cxn ang="0">
                  <a:pos x="connsiteX0" y="connsiteY0"/>
                </a:cxn>
                <a:cxn ang="0">
                  <a:pos x="connsiteX1" y="connsiteY1"/>
                </a:cxn>
                <a:cxn ang="0">
                  <a:pos x="connsiteX2" y="connsiteY2"/>
                </a:cxn>
                <a:cxn ang="0">
                  <a:pos x="connsiteX3" y="connsiteY3"/>
                </a:cxn>
              </a:cxnLst>
              <a:rect l="l" t="t" r="r" b="b"/>
              <a:pathLst>
                <a:path w="282575" h="69850">
                  <a:moveTo>
                    <a:pt x="282575" y="38100"/>
                  </a:moveTo>
                  <a:lnTo>
                    <a:pt x="222250" y="0"/>
                  </a:lnTo>
                  <a:lnTo>
                    <a:pt x="98425" y="69850"/>
                  </a:lnTo>
                  <a:lnTo>
                    <a:pt x="0" y="158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Freeform 73777">
              <a:extLst>
                <a:ext uri="{FF2B5EF4-FFF2-40B4-BE49-F238E27FC236}">
                  <a16:creationId xmlns:a16="http://schemas.microsoft.com/office/drawing/2014/main" id="{4757D1E0-82EB-3EC8-E900-24C6D7A0513F}"/>
                </a:ext>
              </a:extLst>
            </p:cNvPr>
            <p:cNvSpPr/>
            <p:nvPr/>
          </p:nvSpPr>
          <p:spPr bwMode="auto">
            <a:xfrm>
              <a:off x="888675" y="2857500"/>
              <a:ext cx="66675" cy="276225"/>
            </a:xfrm>
            <a:custGeom>
              <a:avLst/>
              <a:gdLst>
                <a:gd name="connsiteX0" fmla="*/ 57150 w 66675"/>
                <a:gd name="connsiteY0" fmla="*/ 0 h 276225"/>
                <a:gd name="connsiteX1" fmla="*/ 57150 w 66675"/>
                <a:gd name="connsiteY1" fmla="*/ 0 h 276225"/>
                <a:gd name="connsiteX2" fmla="*/ 0 w 66675"/>
                <a:gd name="connsiteY2" fmla="*/ 104775 h 276225"/>
                <a:gd name="connsiteX3" fmla="*/ 66675 w 66675"/>
                <a:gd name="connsiteY3" fmla="*/ 215900 h 276225"/>
                <a:gd name="connsiteX4" fmla="*/ 38100 w 66675"/>
                <a:gd name="connsiteY4" fmla="*/ 276225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276225">
                  <a:moveTo>
                    <a:pt x="57150" y="0"/>
                  </a:moveTo>
                  <a:lnTo>
                    <a:pt x="57150" y="0"/>
                  </a:lnTo>
                  <a:lnTo>
                    <a:pt x="0" y="104775"/>
                  </a:lnTo>
                  <a:lnTo>
                    <a:pt x="66675" y="215900"/>
                  </a:lnTo>
                  <a:lnTo>
                    <a:pt x="38100" y="276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200">
              <a:extLst>
                <a:ext uri="{FF2B5EF4-FFF2-40B4-BE49-F238E27FC236}">
                  <a16:creationId xmlns:a16="http://schemas.microsoft.com/office/drawing/2014/main" id="{23DA1CB8-CC29-ED0E-DA89-E5BBD239712E}"/>
                </a:ext>
              </a:extLst>
            </p:cNvPr>
            <p:cNvSpPr/>
            <p:nvPr/>
          </p:nvSpPr>
          <p:spPr bwMode="auto">
            <a:xfrm>
              <a:off x="1900869"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201">
              <a:extLst>
                <a:ext uri="{FF2B5EF4-FFF2-40B4-BE49-F238E27FC236}">
                  <a16:creationId xmlns:a16="http://schemas.microsoft.com/office/drawing/2014/main" id="{0D603D91-FA14-DC18-F4A7-2158D1253646}"/>
                </a:ext>
              </a:extLst>
            </p:cNvPr>
            <p:cNvSpPr/>
            <p:nvPr/>
          </p:nvSpPr>
          <p:spPr bwMode="auto">
            <a:xfrm>
              <a:off x="2100321"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73779">
              <a:extLst>
                <a:ext uri="{FF2B5EF4-FFF2-40B4-BE49-F238E27FC236}">
                  <a16:creationId xmlns:a16="http://schemas.microsoft.com/office/drawing/2014/main" id="{7E770C81-041E-2CD2-52C7-9EE7CDC75DFE}"/>
                </a:ext>
              </a:extLst>
            </p:cNvPr>
            <p:cNvSpPr/>
            <p:nvPr/>
          </p:nvSpPr>
          <p:spPr bwMode="auto">
            <a:xfrm>
              <a:off x="1701475" y="3590925"/>
              <a:ext cx="209550" cy="215900"/>
            </a:xfrm>
            <a:custGeom>
              <a:avLst/>
              <a:gdLst>
                <a:gd name="connsiteX0" fmla="*/ 3175 w 209550"/>
                <a:gd name="connsiteY0" fmla="*/ 114300 h 215900"/>
                <a:gd name="connsiteX1" fmla="*/ 0 w 209550"/>
                <a:gd name="connsiteY1" fmla="*/ 47625 h 215900"/>
                <a:gd name="connsiteX2" fmla="*/ 123825 w 209550"/>
                <a:gd name="connsiteY2" fmla="*/ 0 h 215900"/>
                <a:gd name="connsiteX3" fmla="*/ 209550 w 209550"/>
                <a:gd name="connsiteY3" fmla="*/ 117475 h 215900"/>
                <a:gd name="connsiteX4" fmla="*/ 127000 w 209550"/>
                <a:gd name="connsiteY4" fmla="*/ 215900 h 215900"/>
                <a:gd name="connsiteX5" fmla="*/ 53975 w 209550"/>
                <a:gd name="connsiteY5" fmla="*/ 1968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15900">
                  <a:moveTo>
                    <a:pt x="3175" y="114300"/>
                  </a:moveTo>
                  <a:lnTo>
                    <a:pt x="0" y="47625"/>
                  </a:lnTo>
                  <a:lnTo>
                    <a:pt x="123825" y="0"/>
                  </a:lnTo>
                  <a:lnTo>
                    <a:pt x="209550" y="117475"/>
                  </a:lnTo>
                  <a:lnTo>
                    <a:pt x="127000" y="215900"/>
                  </a:lnTo>
                  <a:lnTo>
                    <a:pt x="53975" y="1968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73780">
              <a:extLst>
                <a:ext uri="{FF2B5EF4-FFF2-40B4-BE49-F238E27FC236}">
                  <a16:creationId xmlns:a16="http://schemas.microsoft.com/office/drawing/2014/main" id="{DCCFB0E6-DB4B-6EBC-7A2B-02138EE1AF44}"/>
                </a:ext>
              </a:extLst>
            </p:cNvPr>
            <p:cNvSpPr/>
            <p:nvPr/>
          </p:nvSpPr>
          <p:spPr bwMode="auto">
            <a:xfrm>
              <a:off x="1466525" y="3749675"/>
              <a:ext cx="174625" cy="69850"/>
            </a:xfrm>
            <a:custGeom>
              <a:avLst/>
              <a:gdLst>
                <a:gd name="connsiteX0" fmla="*/ 0 w 174625"/>
                <a:gd name="connsiteY0" fmla="*/ 0 h 69850"/>
                <a:gd name="connsiteX1" fmla="*/ 117475 w 174625"/>
                <a:gd name="connsiteY1" fmla="*/ 69850 h 69850"/>
                <a:gd name="connsiteX2" fmla="*/ 174625 w 174625"/>
                <a:gd name="connsiteY2" fmla="*/ 34925 h 69850"/>
              </a:gdLst>
              <a:ahLst/>
              <a:cxnLst>
                <a:cxn ang="0">
                  <a:pos x="connsiteX0" y="connsiteY0"/>
                </a:cxn>
                <a:cxn ang="0">
                  <a:pos x="connsiteX1" y="connsiteY1"/>
                </a:cxn>
                <a:cxn ang="0">
                  <a:pos x="connsiteX2" y="connsiteY2"/>
                </a:cxn>
              </a:cxnLst>
              <a:rect l="l" t="t" r="r" b="b"/>
              <a:pathLst>
                <a:path w="174625" h="69850">
                  <a:moveTo>
                    <a:pt x="0" y="0"/>
                  </a:moveTo>
                  <a:lnTo>
                    <a:pt x="117475" y="69850"/>
                  </a:lnTo>
                  <a:lnTo>
                    <a:pt x="174625" y="349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73781">
              <a:extLst>
                <a:ext uri="{FF2B5EF4-FFF2-40B4-BE49-F238E27FC236}">
                  <a16:creationId xmlns:a16="http://schemas.microsoft.com/office/drawing/2014/main" id="{B33A135E-CB0B-D034-EBB8-5F3552871EC2}"/>
                </a:ext>
              </a:extLst>
            </p:cNvPr>
            <p:cNvSpPr/>
            <p:nvPr/>
          </p:nvSpPr>
          <p:spPr bwMode="auto">
            <a:xfrm>
              <a:off x="1066475" y="3530600"/>
              <a:ext cx="177800" cy="69850"/>
            </a:xfrm>
            <a:custGeom>
              <a:avLst/>
              <a:gdLst>
                <a:gd name="connsiteX0" fmla="*/ 177800 w 177800"/>
                <a:gd name="connsiteY0" fmla="*/ 69850 h 69850"/>
                <a:gd name="connsiteX1" fmla="*/ 63500 w 177800"/>
                <a:gd name="connsiteY1" fmla="*/ 0 h 69850"/>
                <a:gd name="connsiteX2" fmla="*/ 0 w 177800"/>
                <a:gd name="connsiteY2" fmla="*/ 38100 h 69850"/>
              </a:gdLst>
              <a:ahLst/>
              <a:cxnLst>
                <a:cxn ang="0">
                  <a:pos x="connsiteX0" y="connsiteY0"/>
                </a:cxn>
                <a:cxn ang="0">
                  <a:pos x="connsiteX1" y="connsiteY1"/>
                </a:cxn>
                <a:cxn ang="0">
                  <a:pos x="connsiteX2" y="connsiteY2"/>
                </a:cxn>
              </a:cxnLst>
              <a:rect l="l" t="t" r="r" b="b"/>
              <a:pathLst>
                <a:path w="177800" h="69850">
                  <a:moveTo>
                    <a:pt x="177800" y="69850"/>
                  </a:moveTo>
                  <a:lnTo>
                    <a:pt x="63500" y="0"/>
                  </a:lnTo>
                  <a:lnTo>
                    <a:pt x="0" y="381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73782">
              <a:extLst>
                <a:ext uri="{FF2B5EF4-FFF2-40B4-BE49-F238E27FC236}">
                  <a16:creationId xmlns:a16="http://schemas.microsoft.com/office/drawing/2014/main" id="{AC117AF0-784E-9355-B883-30B2DACA0E19}"/>
                </a:ext>
              </a:extLst>
            </p:cNvPr>
            <p:cNvSpPr/>
            <p:nvPr/>
          </p:nvSpPr>
          <p:spPr bwMode="auto">
            <a:xfrm>
              <a:off x="822000" y="3232150"/>
              <a:ext cx="155575" cy="165100"/>
            </a:xfrm>
            <a:custGeom>
              <a:avLst/>
              <a:gdLst>
                <a:gd name="connsiteX0" fmla="*/ 111125 w 155575"/>
                <a:gd name="connsiteY0" fmla="*/ 0 h 165100"/>
                <a:gd name="connsiteX1" fmla="*/ 155575 w 155575"/>
                <a:gd name="connsiteY1" fmla="*/ 53975 h 165100"/>
                <a:gd name="connsiteX2" fmla="*/ 66675 w 155575"/>
                <a:gd name="connsiteY2" fmla="*/ 165100 h 165100"/>
                <a:gd name="connsiteX3" fmla="*/ 0 w 155575"/>
                <a:gd name="connsiteY3" fmla="*/ 149225 h 165100"/>
              </a:gdLst>
              <a:ahLst/>
              <a:cxnLst>
                <a:cxn ang="0">
                  <a:pos x="connsiteX0" y="connsiteY0"/>
                </a:cxn>
                <a:cxn ang="0">
                  <a:pos x="connsiteX1" y="connsiteY1"/>
                </a:cxn>
                <a:cxn ang="0">
                  <a:pos x="connsiteX2" y="connsiteY2"/>
                </a:cxn>
                <a:cxn ang="0">
                  <a:pos x="connsiteX3" y="connsiteY3"/>
                </a:cxn>
              </a:cxnLst>
              <a:rect l="l" t="t" r="r" b="b"/>
              <a:pathLst>
                <a:path w="155575" h="165100">
                  <a:moveTo>
                    <a:pt x="111125" y="0"/>
                  </a:moveTo>
                  <a:lnTo>
                    <a:pt x="155575" y="53975"/>
                  </a:lnTo>
                  <a:lnTo>
                    <a:pt x="66675" y="165100"/>
                  </a:lnTo>
                  <a:lnTo>
                    <a:pt x="0" y="149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73783">
              <a:extLst>
                <a:ext uri="{FF2B5EF4-FFF2-40B4-BE49-F238E27FC236}">
                  <a16:creationId xmlns:a16="http://schemas.microsoft.com/office/drawing/2014/main" id="{9587F548-72D6-44FE-DAE7-ECF612A8F9C4}"/>
                </a:ext>
              </a:extLst>
            </p:cNvPr>
            <p:cNvSpPr/>
            <p:nvPr/>
          </p:nvSpPr>
          <p:spPr bwMode="auto">
            <a:xfrm>
              <a:off x="879150" y="3289300"/>
              <a:ext cx="63500" cy="69850"/>
            </a:xfrm>
            <a:custGeom>
              <a:avLst/>
              <a:gdLst>
                <a:gd name="connsiteX0" fmla="*/ 0 w 63500"/>
                <a:gd name="connsiteY0" fmla="*/ 69850 h 69850"/>
                <a:gd name="connsiteX1" fmla="*/ 63500 w 63500"/>
                <a:gd name="connsiteY1" fmla="*/ 0 h 69850"/>
              </a:gdLst>
              <a:ahLst/>
              <a:cxnLst>
                <a:cxn ang="0">
                  <a:pos x="connsiteX0" y="connsiteY0"/>
                </a:cxn>
                <a:cxn ang="0">
                  <a:pos x="connsiteX1" y="connsiteY1"/>
                </a:cxn>
              </a:cxnLst>
              <a:rect l="l" t="t" r="r" b="b"/>
              <a:pathLst>
                <a:path w="63500" h="69850">
                  <a:moveTo>
                    <a:pt x="0" y="69850"/>
                  </a:moveTo>
                  <a:lnTo>
                    <a:pt x="6350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73784">
              <a:extLst>
                <a:ext uri="{FF2B5EF4-FFF2-40B4-BE49-F238E27FC236}">
                  <a16:creationId xmlns:a16="http://schemas.microsoft.com/office/drawing/2014/main" id="{EE12DA60-7BBD-3274-9F7F-2ADF53DA55CA}"/>
                </a:ext>
              </a:extLst>
            </p:cNvPr>
            <p:cNvSpPr/>
            <p:nvPr/>
          </p:nvSpPr>
          <p:spPr bwMode="auto">
            <a:xfrm>
              <a:off x="723702" y="3292475"/>
              <a:ext cx="53975" cy="0"/>
            </a:xfrm>
            <a:custGeom>
              <a:avLst/>
              <a:gdLst>
                <a:gd name="connsiteX0" fmla="*/ 0 w 53975"/>
                <a:gd name="connsiteY0" fmla="*/ 0 h 0"/>
                <a:gd name="connsiteX1" fmla="*/ 53975 w 53975"/>
                <a:gd name="connsiteY1" fmla="*/ 0 h 0"/>
              </a:gdLst>
              <a:ahLst/>
              <a:cxnLst>
                <a:cxn ang="0">
                  <a:pos x="connsiteX0" y="connsiteY0"/>
                </a:cxn>
                <a:cxn ang="0">
                  <a:pos x="connsiteX1" y="connsiteY1"/>
                </a:cxn>
              </a:cxnLst>
              <a:rect l="l" t="t" r="r" b="b"/>
              <a:pathLst>
                <a:path w="53975">
                  <a:moveTo>
                    <a:pt x="0" y="0"/>
                  </a:moveTo>
                  <a:lnTo>
                    <a:pt x="539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73785">
              <a:extLst>
                <a:ext uri="{FF2B5EF4-FFF2-40B4-BE49-F238E27FC236}">
                  <a16:creationId xmlns:a16="http://schemas.microsoft.com/office/drawing/2014/main" id="{81675AFE-846B-42E3-D9E3-E976C933A810}"/>
                </a:ext>
              </a:extLst>
            </p:cNvPr>
            <p:cNvSpPr/>
            <p:nvPr/>
          </p:nvSpPr>
          <p:spPr bwMode="auto">
            <a:xfrm>
              <a:off x="793425" y="3197225"/>
              <a:ext cx="28575" cy="12700"/>
            </a:xfrm>
            <a:custGeom>
              <a:avLst/>
              <a:gdLst>
                <a:gd name="connsiteX0" fmla="*/ 0 w 28575"/>
                <a:gd name="connsiteY0" fmla="*/ 12700 h 12700"/>
                <a:gd name="connsiteX1" fmla="*/ 28575 w 28575"/>
                <a:gd name="connsiteY1" fmla="*/ 0 h 12700"/>
              </a:gdLst>
              <a:ahLst/>
              <a:cxnLst>
                <a:cxn ang="0">
                  <a:pos x="connsiteX0" y="connsiteY0"/>
                </a:cxn>
                <a:cxn ang="0">
                  <a:pos x="connsiteX1" y="connsiteY1"/>
                </a:cxn>
              </a:cxnLst>
              <a:rect l="l" t="t" r="r" b="b"/>
              <a:pathLst>
                <a:path w="28575" h="12700">
                  <a:moveTo>
                    <a:pt x="0" y="12700"/>
                  </a:moveTo>
                  <a:lnTo>
                    <a:pt x="285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73786">
              <a:extLst>
                <a:ext uri="{FF2B5EF4-FFF2-40B4-BE49-F238E27FC236}">
                  <a16:creationId xmlns:a16="http://schemas.microsoft.com/office/drawing/2014/main" id="{9300C54A-5BA1-DC48-A573-05C3EF147F20}"/>
                </a:ext>
              </a:extLst>
            </p:cNvPr>
            <p:cNvSpPr/>
            <p:nvPr/>
          </p:nvSpPr>
          <p:spPr bwMode="auto">
            <a:xfrm>
              <a:off x="875975" y="3390900"/>
              <a:ext cx="73025" cy="180975"/>
            </a:xfrm>
            <a:custGeom>
              <a:avLst/>
              <a:gdLst>
                <a:gd name="connsiteX0" fmla="*/ 12700 w 73025"/>
                <a:gd name="connsiteY0" fmla="*/ 0 h 180975"/>
                <a:gd name="connsiteX1" fmla="*/ 0 w 73025"/>
                <a:gd name="connsiteY1" fmla="*/ 136525 h 180975"/>
                <a:gd name="connsiteX2" fmla="*/ 73025 w 73025"/>
                <a:gd name="connsiteY2" fmla="*/ 180975 h 180975"/>
              </a:gdLst>
              <a:ahLst/>
              <a:cxnLst>
                <a:cxn ang="0">
                  <a:pos x="connsiteX0" y="connsiteY0"/>
                </a:cxn>
                <a:cxn ang="0">
                  <a:pos x="connsiteX1" y="connsiteY1"/>
                </a:cxn>
                <a:cxn ang="0">
                  <a:pos x="connsiteX2" y="connsiteY2"/>
                </a:cxn>
              </a:cxnLst>
              <a:rect l="l" t="t" r="r" b="b"/>
              <a:pathLst>
                <a:path w="73025" h="180975">
                  <a:moveTo>
                    <a:pt x="12700" y="0"/>
                  </a:moveTo>
                  <a:lnTo>
                    <a:pt x="0" y="136525"/>
                  </a:lnTo>
                  <a:lnTo>
                    <a:pt x="73025" y="1809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4" name="Group 83">
              <a:extLst>
                <a:ext uri="{FF2B5EF4-FFF2-40B4-BE49-F238E27FC236}">
                  <a16:creationId xmlns:a16="http://schemas.microsoft.com/office/drawing/2014/main" id="{3FD06FC4-CAB4-0AC1-0216-578FDB4BC480}"/>
                </a:ext>
              </a:extLst>
            </p:cNvPr>
            <p:cNvGrpSpPr/>
            <p:nvPr/>
          </p:nvGrpSpPr>
          <p:grpSpPr>
            <a:xfrm rot="8859515" flipV="1">
              <a:off x="3576153" y="2537983"/>
              <a:ext cx="92075" cy="66624"/>
              <a:chOff x="250471" y="5019519"/>
              <a:chExt cx="92075" cy="66624"/>
            </a:xfrm>
          </p:grpSpPr>
          <p:sp>
            <p:nvSpPr>
              <p:cNvPr id="85" name="Freeform 247">
                <a:extLst>
                  <a:ext uri="{FF2B5EF4-FFF2-40B4-BE49-F238E27FC236}">
                    <a16:creationId xmlns:a16="http://schemas.microsoft.com/office/drawing/2014/main" id="{1469C8BE-E6B7-A1EC-4B11-E95D8C43223F}"/>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248">
                <a:extLst>
                  <a:ext uri="{FF2B5EF4-FFF2-40B4-BE49-F238E27FC236}">
                    <a16:creationId xmlns:a16="http://schemas.microsoft.com/office/drawing/2014/main" id="{4C7F64FC-9FD2-054D-E822-C3476777799E}"/>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249">
                <a:extLst>
                  <a:ext uri="{FF2B5EF4-FFF2-40B4-BE49-F238E27FC236}">
                    <a16:creationId xmlns:a16="http://schemas.microsoft.com/office/drawing/2014/main" id="{499E9707-80FA-8577-F99F-5C138463DC21}"/>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250">
                <a:extLst>
                  <a:ext uri="{FF2B5EF4-FFF2-40B4-BE49-F238E27FC236}">
                    <a16:creationId xmlns:a16="http://schemas.microsoft.com/office/drawing/2014/main" id="{A28C35B6-2524-CD81-8432-BBDD0EAB2328}"/>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Freeform 251">
                <a:extLst>
                  <a:ext uri="{FF2B5EF4-FFF2-40B4-BE49-F238E27FC236}">
                    <a16:creationId xmlns:a16="http://schemas.microsoft.com/office/drawing/2014/main" id="{3F96F1AF-43CE-2E1C-0F05-EBE80039142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252">
                <a:extLst>
                  <a:ext uri="{FF2B5EF4-FFF2-40B4-BE49-F238E27FC236}">
                    <a16:creationId xmlns:a16="http://schemas.microsoft.com/office/drawing/2014/main" id="{4E5946A4-9344-8F47-B77B-260674308859}"/>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7" name="Group 116">
            <a:extLst>
              <a:ext uri="{FF2B5EF4-FFF2-40B4-BE49-F238E27FC236}">
                <a16:creationId xmlns:a16="http://schemas.microsoft.com/office/drawing/2014/main" id="{FD977AF0-CF0F-A8AD-83A2-91383520A48E}"/>
              </a:ext>
            </a:extLst>
          </p:cNvPr>
          <p:cNvGrpSpPr/>
          <p:nvPr/>
        </p:nvGrpSpPr>
        <p:grpSpPr>
          <a:xfrm>
            <a:off x="1228414" y="4446250"/>
            <a:ext cx="2421977" cy="1750478"/>
            <a:chOff x="892722" y="4569860"/>
            <a:chExt cx="2421977" cy="1750478"/>
          </a:xfrm>
        </p:grpSpPr>
        <p:sp>
          <p:nvSpPr>
            <p:cNvPr id="118" name="Rectangle 117">
              <a:extLst>
                <a:ext uri="{FF2B5EF4-FFF2-40B4-BE49-F238E27FC236}">
                  <a16:creationId xmlns:a16="http://schemas.microsoft.com/office/drawing/2014/main" id="{40ECA7CF-C43D-60F6-784C-87C9693A1862}"/>
                </a:ext>
              </a:extLst>
            </p:cNvPr>
            <p:cNvSpPr/>
            <p:nvPr/>
          </p:nvSpPr>
          <p:spPr>
            <a:xfrm>
              <a:off x="915728" y="4937366"/>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119" name="Rectangle 118">
              <a:extLst>
                <a:ext uri="{FF2B5EF4-FFF2-40B4-BE49-F238E27FC236}">
                  <a16:creationId xmlns:a16="http://schemas.microsoft.com/office/drawing/2014/main" id="{7416D323-57EB-A8C3-AC5B-C3BEA94F03C2}"/>
                </a:ext>
              </a:extLst>
            </p:cNvPr>
            <p:cNvSpPr/>
            <p:nvPr/>
          </p:nvSpPr>
          <p:spPr>
            <a:xfrm>
              <a:off x="892722" y="5173355"/>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120" name="Rectangle 119">
              <a:extLst>
                <a:ext uri="{FF2B5EF4-FFF2-40B4-BE49-F238E27FC236}">
                  <a16:creationId xmlns:a16="http://schemas.microsoft.com/office/drawing/2014/main" id="{7F8D666B-6D6E-AF2B-E7C5-2B978D150D46}"/>
                </a:ext>
              </a:extLst>
            </p:cNvPr>
            <p:cNvSpPr/>
            <p:nvPr/>
          </p:nvSpPr>
          <p:spPr>
            <a:xfrm>
              <a:off x="1154263" y="4930705"/>
              <a:ext cx="186665"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OH</a:t>
              </a:r>
            </a:p>
          </p:txBody>
        </p:sp>
        <p:sp>
          <p:nvSpPr>
            <p:cNvPr id="121" name="Rectangle 120">
              <a:extLst>
                <a:ext uri="{FF2B5EF4-FFF2-40B4-BE49-F238E27FC236}">
                  <a16:creationId xmlns:a16="http://schemas.microsoft.com/office/drawing/2014/main" id="{9E26CBFD-B5AE-A197-7241-EDAC96302674}"/>
                </a:ext>
              </a:extLst>
            </p:cNvPr>
            <p:cNvSpPr/>
            <p:nvPr/>
          </p:nvSpPr>
          <p:spPr>
            <a:xfrm>
              <a:off x="1100448" y="5548079"/>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122" name="Rectangle 121">
              <a:extLst>
                <a:ext uri="{FF2B5EF4-FFF2-40B4-BE49-F238E27FC236}">
                  <a16:creationId xmlns:a16="http://schemas.microsoft.com/office/drawing/2014/main" id="{BD8E3861-DAF8-C857-3D4B-E007FDA6F448}"/>
                </a:ext>
              </a:extLst>
            </p:cNvPr>
            <p:cNvSpPr/>
            <p:nvPr/>
          </p:nvSpPr>
          <p:spPr>
            <a:xfrm>
              <a:off x="1340411" y="5451216"/>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123" name="Rectangle 122">
              <a:extLst>
                <a:ext uri="{FF2B5EF4-FFF2-40B4-BE49-F238E27FC236}">
                  <a16:creationId xmlns:a16="http://schemas.microsoft.com/office/drawing/2014/main" id="{A24741EA-FDC0-9987-B639-306DBB028173}"/>
                </a:ext>
              </a:extLst>
            </p:cNvPr>
            <p:cNvSpPr/>
            <p:nvPr/>
          </p:nvSpPr>
          <p:spPr>
            <a:xfrm>
              <a:off x="1756352" y="5322751"/>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124" name="Rectangle 123">
              <a:extLst>
                <a:ext uri="{FF2B5EF4-FFF2-40B4-BE49-F238E27FC236}">
                  <a16:creationId xmlns:a16="http://schemas.microsoft.com/office/drawing/2014/main" id="{5EB8A944-C2C5-B417-6883-0E114BAEAB1A}"/>
                </a:ext>
              </a:extLst>
            </p:cNvPr>
            <p:cNvSpPr/>
            <p:nvPr/>
          </p:nvSpPr>
          <p:spPr>
            <a:xfrm>
              <a:off x="2302229" y="5608089"/>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125" name="Rectangle 124">
              <a:extLst>
                <a:ext uri="{FF2B5EF4-FFF2-40B4-BE49-F238E27FC236}">
                  <a16:creationId xmlns:a16="http://schemas.microsoft.com/office/drawing/2014/main" id="{EE8BC9CE-D476-214B-AE4E-1596634E33FE}"/>
                </a:ext>
              </a:extLst>
            </p:cNvPr>
            <p:cNvSpPr/>
            <p:nvPr/>
          </p:nvSpPr>
          <p:spPr>
            <a:xfrm>
              <a:off x="2379131" y="5384924"/>
              <a:ext cx="199428"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6" name="Rectangle 125">
              <a:extLst>
                <a:ext uri="{FF2B5EF4-FFF2-40B4-BE49-F238E27FC236}">
                  <a16:creationId xmlns:a16="http://schemas.microsoft.com/office/drawing/2014/main" id="{551F2D39-1813-ACBF-CCC9-4E6EF0DFD7AD}"/>
                </a:ext>
              </a:extLst>
            </p:cNvPr>
            <p:cNvSpPr/>
            <p:nvPr/>
          </p:nvSpPr>
          <p:spPr>
            <a:xfrm>
              <a:off x="2495818" y="5608449"/>
              <a:ext cx="199428"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27" name="Rectangle 126">
              <a:extLst>
                <a:ext uri="{FF2B5EF4-FFF2-40B4-BE49-F238E27FC236}">
                  <a16:creationId xmlns:a16="http://schemas.microsoft.com/office/drawing/2014/main" id="{DBB54634-BEAC-DC47-B771-6E923755D744}"/>
                </a:ext>
              </a:extLst>
            </p:cNvPr>
            <p:cNvSpPr/>
            <p:nvPr/>
          </p:nvSpPr>
          <p:spPr>
            <a:xfrm>
              <a:off x="2898522" y="5802346"/>
              <a:ext cx="199428"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28" name="Freeform 73788">
              <a:extLst>
                <a:ext uri="{FF2B5EF4-FFF2-40B4-BE49-F238E27FC236}">
                  <a16:creationId xmlns:a16="http://schemas.microsoft.com/office/drawing/2014/main" id="{024A3E52-D492-2EF1-4750-F8F73700344B}"/>
                </a:ext>
              </a:extLst>
            </p:cNvPr>
            <p:cNvSpPr/>
            <p:nvPr/>
          </p:nvSpPr>
          <p:spPr bwMode="auto">
            <a:xfrm>
              <a:off x="930275" y="5937250"/>
              <a:ext cx="1416050" cy="79375"/>
            </a:xfrm>
            <a:custGeom>
              <a:avLst/>
              <a:gdLst>
                <a:gd name="connsiteX0" fmla="*/ 0 w 1416050"/>
                <a:gd name="connsiteY0" fmla="*/ 0 h 79375"/>
                <a:gd name="connsiteX1" fmla="*/ 0 w 1416050"/>
                <a:gd name="connsiteY1" fmla="*/ 79375 h 79375"/>
                <a:gd name="connsiteX2" fmla="*/ 1416050 w 1416050"/>
                <a:gd name="connsiteY2" fmla="*/ 79375 h 79375"/>
                <a:gd name="connsiteX3" fmla="*/ 1416050 w 1416050"/>
                <a:gd name="connsiteY3" fmla="*/ 3175 h 79375"/>
              </a:gdLst>
              <a:ahLst/>
              <a:cxnLst>
                <a:cxn ang="0">
                  <a:pos x="connsiteX0" y="connsiteY0"/>
                </a:cxn>
                <a:cxn ang="0">
                  <a:pos x="connsiteX1" y="connsiteY1"/>
                </a:cxn>
                <a:cxn ang="0">
                  <a:pos x="connsiteX2" y="connsiteY2"/>
                </a:cxn>
                <a:cxn ang="0">
                  <a:pos x="connsiteX3" y="connsiteY3"/>
                </a:cxn>
              </a:cxnLst>
              <a:rect l="l" t="t" r="r" b="b"/>
              <a:pathLst>
                <a:path w="1416050" h="79375">
                  <a:moveTo>
                    <a:pt x="0" y="0"/>
                  </a:moveTo>
                  <a:lnTo>
                    <a:pt x="0" y="79375"/>
                  </a:lnTo>
                  <a:lnTo>
                    <a:pt x="1416050" y="79375"/>
                  </a:lnTo>
                  <a:lnTo>
                    <a:pt x="1416050" y="31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Freeform 73789">
              <a:extLst>
                <a:ext uri="{FF2B5EF4-FFF2-40B4-BE49-F238E27FC236}">
                  <a16:creationId xmlns:a16="http://schemas.microsoft.com/office/drawing/2014/main" id="{A15CF918-7CB9-1CB6-B393-8AB6439A8C92}"/>
                </a:ext>
              </a:extLst>
            </p:cNvPr>
            <p:cNvSpPr/>
            <p:nvPr/>
          </p:nvSpPr>
          <p:spPr bwMode="auto">
            <a:xfrm rot="21298893">
              <a:off x="1306802" y="5094938"/>
              <a:ext cx="95250" cy="73025"/>
            </a:xfrm>
            <a:custGeom>
              <a:avLst/>
              <a:gdLst>
                <a:gd name="connsiteX0" fmla="*/ 0 w 95250"/>
                <a:gd name="connsiteY0" fmla="*/ 0 h 73025"/>
                <a:gd name="connsiteX1" fmla="*/ 95250 w 95250"/>
                <a:gd name="connsiteY1" fmla="*/ 73025 h 73025"/>
              </a:gdLst>
              <a:ahLst/>
              <a:cxnLst>
                <a:cxn ang="0">
                  <a:pos x="connsiteX0" y="connsiteY0"/>
                </a:cxn>
                <a:cxn ang="0">
                  <a:pos x="connsiteX1" y="connsiteY1"/>
                </a:cxn>
              </a:cxnLst>
              <a:rect l="l" t="t" r="r" b="b"/>
              <a:pathLst>
                <a:path w="95250" h="73025">
                  <a:moveTo>
                    <a:pt x="0" y="0"/>
                  </a:moveTo>
                  <a:lnTo>
                    <a:pt x="95250" y="7302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0" name="Group 129">
              <a:extLst>
                <a:ext uri="{FF2B5EF4-FFF2-40B4-BE49-F238E27FC236}">
                  <a16:creationId xmlns:a16="http://schemas.microsoft.com/office/drawing/2014/main" id="{5AE2BA72-7C7A-6183-9F63-6A252A2D6CA5}"/>
                </a:ext>
              </a:extLst>
            </p:cNvPr>
            <p:cNvGrpSpPr/>
            <p:nvPr/>
          </p:nvGrpSpPr>
          <p:grpSpPr>
            <a:xfrm>
              <a:off x="1933073" y="5404447"/>
              <a:ext cx="300793" cy="262083"/>
              <a:chOff x="1929898" y="5404447"/>
              <a:chExt cx="300793" cy="262083"/>
            </a:xfrm>
          </p:grpSpPr>
          <p:sp>
            <p:nvSpPr>
              <p:cNvPr id="169" name="Hexagon 168">
                <a:extLst>
                  <a:ext uri="{FF2B5EF4-FFF2-40B4-BE49-F238E27FC236}">
                    <a16:creationId xmlns:a16="http://schemas.microsoft.com/office/drawing/2014/main" id="{BAA8E14E-4BF2-06CC-C838-F408B67D4A95}"/>
                  </a:ext>
                </a:extLst>
              </p:cNvPr>
              <p:cNvSpPr/>
              <p:nvPr/>
            </p:nvSpPr>
            <p:spPr bwMode="auto">
              <a:xfrm rot="12480619">
                <a:off x="1929898" y="5404447"/>
                <a:ext cx="300793" cy="262083"/>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Freeform 230">
                <a:extLst>
                  <a:ext uri="{FF2B5EF4-FFF2-40B4-BE49-F238E27FC236}">
                    <a16:creationId xmlns:a16="http://schemas.microsoft.com/office/drawing/2014/main" id="{D5432F33-174C-E3F3-0058-37AF492BB8E1}"/>
                  </a:ext>
                </a:extLst>
              </p:cNvPr>
              <p:cNvSpPr/>
              <p:nvPr/>
            </p:nvSpPr>
            <p:spPr bwMode="auto">
              <a:xfrm rot="3139835">
                <a:off x="2022431" y="5406676"/>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231">
                <a:extLst>
                  <a:ext uri="{FF2B5EF4-FFF2-40B4-BE49-F238E27FC236}">
                    <a16:creationId xmlns:a16="http://schemas.microsoft.com/office/drawing/2014/main" id="{53DF8BEE-DFEE-8C73-596B-5FEE79DCBD7D}"/>
                  </a:ext>
                </a:extLst>
              </p:cNvPr>
              <p:cNvSpPr/>
              <p:nvPr/>
            </p:nvSpPr>
            <p:spPr bwMode="auto">
              <a:xfrm>
                <a:off x="2177258" y="5483826"/>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232">
                <a:extLst>
                  <a:ext uri="{FF2B5EF4-FFF2-40B4-BE49-F238E27FC236}">
                    <a16:creationId xmlns:a16="http://schemas.microsoft.com/office/drawing/2014/main" id="{4EAD2B2B-60C2-6943-94A1-C91F0212A965}"/>
                  </a:ext>
                </a:extLst>
              </p:cNvPr>
              <p:cNvSpPr/>
              <p:nvPr/>
            </p:nvSpPr>
            <p:spPr bwMode="auto">
              <a:xfrm rot="17786070">
                <a:off x="2040086" y="5569947"/>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1" name="Group 130">
              <a:extLst>
                <a:ext uri="{FF2B5EF4-FFF2-40B4-BE49-F238E27FC236}">
                  <a16:creationId xmlns:a16="http://schemas.microsoft.com/office/drawing/2014/main" id="{6F8A70EA-E953-2D58-DF25-019236E6DEB0}"/>
                </a:ext>
              </a:extLst>
            </p:cNvPr>
            <p:cNvGrpSpPr/>
            <p:nvPr/>
          </p:nvGrpSpPr>
          <p:grpSpPr>
            <a:xfrm>
              <a:off x="1224687" y="5079876"/>
              <a:ext cx="92075" cy="60325"/>
              <a:chOff x="250471" y="5019519"/>
              <a:chExt cx="92075" cy="60325"/>
            </a:xfrm>
          </p:grpSpPr>
          <p:sp>
            <p:nvSpPr>
              <p:cNvPr id="163" name="Freeform 65">
                <a:extLst>
                  <a:ext uri="{FF2B5EF4-FFF2-40B4-BE49-F238E27FC236}">
                    <a16:creationId xmlns:a16="http://schemas.microsoft.com/office/drawing/2014/main" id="{00C1C897-51A3-CC56-CB51-2D54AF4B63B7}"/>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66">
                <a:extLst>
                  <a:ext uri="{FF2B5EF4-FFF2-40B4-BE49-F238E27FC236}">
                    <a16:creationId xmlns:a16="http://schemas.microsoft.com/office/drawing/2014/main" id="{971A2A84-3E45-AA5A-D107-B8BCEC03A179}"/>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67">
                <a:extLst>
                  <a:ext uri="{FF2B5EF4-FFF2-40B4-BE49-F238E27FC236}">
                    <a16:creationId xmlns:a16="http://schemas.microsoft.com/office/drawing/2014/main" id="{726013A5-84C6-624C-E8AD-16AF62F0E40F}"/>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68">
                <a:extLst>
                  <a:ext uri="{FF2B5EF4-FFF2-40B4-BE49-F238E27FC236}">
                    <a16:creationId xmlns:a16="http://schemas.microsoft.com/office/drawing/2014/main" id="{2AEB4B83-818D-7F6A-637A-4F0477E0C04D}"/>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69">
                <a:extLst>
                  <a:ext uri="{FF2B5EF4-FFF2-40B4-BE49-F238E27FC236}">
                    <a16:creationId xmlns:a16="http://schemas.microsoft.com/office/drawing/2014/main" id="{F146A226-AED7-0738-343C-261E76F96D90}"/>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71">
                <a:extLst>
                  <a:ext uri="{FF2B5EF4-FFF2-40B4-BE49-F238E27FC236}">
                    <a16:creationId xmlns:a16="http://schemas.microsoft.com/office/drawing/2014/main" id="{B22A6260-586B-5DB3-BA27-19E9B7657AEA}"/>
                  </a:ext>
                </a:extLst>
              </p:cNvPr>
              <p:cNvSpPr/>
              <p:nvPr/>
            </p:nvSpPr>
            <p:spPr bwMode="auto">
              <a:xfrm>
                <a:off x="253646" y="5054444"/>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2" name="Group 131">
              <a:extLst>
                <a:ext uri="{FF2B5EF4-FFF2-40B4-BE49-F238E27FC236}">
                  <a16:creationId xmlns:a16="http://schemas.microsoft.com/office/drawing/2014/main" id="{D876F0AC-D52A-F55D-315A-9C22B14F8971}"/>
                </a:ext>
              </a:extLst>
            </p:cNvPr>
            <p:cNvGrpSpPr/>
            <p:nvPr/>
          </p:nvGrpSpPr>
          <p:grpSpPr>
            <a:xfrm rot="20254614">
              <a:off x="967943" y="5084233"/>
              <a:ext cx="77515" cy="61136"/>
              <a:chOff x="1691629" y="3955314"/>
              <a:chExt cx="77515" cy="61136"/>
            </a:xfrm>
          </p:grpSpPr>
          <p:sp>
            <p:nvSpPr>
              <p:cNvPr id="161" name="Freeform 255">
                <a:extLst>
                  <a:ext uri="{FF2B5EF4-FFF2-40B4-BE49-F238E27FC236}">
                    <a16:creationId xmlns:a16="http://schemas.microsoft.com/office/drawing/2014/main" id="{79964C39-04F7-3D90-C4BE-6404C2E2A3E8}"/>
                  </a:ext>
                </a:extLst>
              </p:cNvPr>
              <p:cNvSpPr/>
              <p:nvPr/>
            </p:nvSpPr>
            <p:spPr bwMode="auto">
              <a:xfrm rot="18015089">
                <a:off x="1686867" y="396406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256">
                <a:extLst>
                  <a:ext uri="{FF2B5EF4-FFF2-40B4-BE49-F238E27FC236}">
                    <a16:creationId xmlns:a16="http://schemas.microsoft.com/office/drawing/2014/main" id="{53CC6B10-1BEB-102F-8F6E-4FD4BF13CAB4}"/>
                  </a:ext>
                </a:extLst>
              </p:cNvPr>
              <p:cNvSpPr/>
              <p:nvPr/>
            </p:nvSpPr>
            <p:spPr bwMode="auto">
              <a:xfrm rot="18015089">
                <a:off x="1716757" y="396007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3" name="Group 132">
              <a:extLst>
                <a:ext uri="{FF2B5EF4-FFF2-40B4-BE49-F238E27FC236}">
                  <a16:creationId xmlns:a16="http://schemas.microsoft.com/office/drawing/2014/main" id="{20E56D86-5F95-A1EC-E69A-C441D212CE50}"/>
                </a:ext>
              </a:extLst>
            </p:cNvPr>
            <p:cNvGrpSpPr/>
            <p:nvPr/>
          </p:nvGrpSpPr>
          <p:grpSpPr>
            <a:xfrm rot="13885506">
              <a:off x="1172789" y="5505169"/>
              <a:ext cx="77515" cy="61136"/>
              <a:chOff x="1691629" y="3955314"/>
              <a:chExt cx="77515" cy="61136"/>
            </a:xfrm>
          </p:grpSpPr>
          <p:sp>
            <p:nvSpPr>
              <p:cNvPr id="159" name="Freeform 259">
                <a:extLst>
                  <a:ext uri="{FF2B5EF4-FFF2-40B4-BE49-F238E27FC236}">
                    <a16:creationId xmlns:a16="http://schemas.microsoft.com/office/drawing/2014/main" id="{2E8CC427-FC02-9B75-3BB8-BFC30C81AD06}"/>
                  </a:ext>
                </a:extLst>
              </p:cNvPr>
              <p:cNvSpPr/>
              <p:nvPr/>
            </p:nvSpPr>
            <p:spPr bwMode="auto">
              <a:xfrm rot="18015089">
                <a:off x="1686867" y="396406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260">
                <a:extLst>
                  <a:ext uri="{FF2B5EF4-FFF2-40B4-BE49-F238E27FC236}">
                    <a16:creationId xmlns:a16="http://schemas.microsoft.com/office/drawing/2014/main" id="{2CF76B72-E383-284B-2849-0DEDD131DD71}"/>
                  </a:ext>
                </a:extLst>
              </p:cNvPr>
              <p:cNvSpPr/>
              <p:nvPr/>
            </p:nvSpPr>
            <p:spPr bwMode="auto">
              <a:xfrm rot="18015089">
                <a:off x="1716757" y="396007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4" name="Group 133">
              <a:extLst>
                <a:ext uri="{FF2B5EF4-FFF2-40B4-BE49-F238E27FC236}">
                  <a16:creationId xmlns:a16="http://schemas.microsoft.com/office/drawing/2014/main" id="{6589D76F-FCC9-D10B-599D-5B651A5BD50E}"/>
                </a:ext>
              </a:extLst>
            </p:cNvPr>
            <p:cNvGrpSpPr/>
            <p:nvPr/>
          </p:nvGrpSpPr>
          <p:grpSpPr>
            <a:xfrm rot="527821">
              <a:off x="2437325" y="5545300"/>
              <a:ext cx="77515" cy="61136"/>
              <a:chOff x="1691629" y="3955314"/>
              <a:chExt cx="77515" cy="61136"/>
            </a:xfrm>
          </p:grpSpPr>
          <p:sp>
            <p:nvSpPr>
              <p:cNvPr id="157" name="Freeform 262">
                <a:extLst>
                  <a:ext uri="{FF2B5EF4-FFF2-40B4-BE49-F238E27FC236}">
                    <a16:creationId xmlns:a16="http://schemas.microsoft.com/office/drawing/2014/main" id="{DD637AF7-9C11-FA14-B70E-2F2D56315CF5}"/>
                  </a:ext>
                </a:extLst>
              </p:cNvPr>
              <p:cNvSpPr/>
              <p:nvPr/>
            </p:nvSpPr>
            <p:spPr bwMode="auto">
              <a:xfrm rot="18015089">
                <a:off x="1686867" y="396406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263">
                <a:extLst>
                  <a:ext uri="{FF2B5EF4-FFF2-40B4-BE49-F238E27FC236}">
                    <a16:creationId xmlns:a16="http://schemas.microsoft.com/office/drawing/2014/main" id="{85246289-C570-C717-19DA-2C1781749F52}"/>
                  </a:ext>
                </a:extLst>
              </p:cNvPr>
              <p:cNvSpPr/>
              <p:nvPr/>
            </p:nvSpPr>
            <p:spPr bwMode="auto">
              <a:xfrm rot="18015089">
                <a:off x="1716757" y="396007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5" name="Freeform 115">
              <a:extLst>
                <a:ext uri="{FF2B5EF4-FFF2-40B4-BE49-F238E27FC236}">
                  <a16:creationId xmlns:a16="http://schemas.microsoft.com/office/drawing/2014/main" id="{239FE5A8-EA04-8DCA-AB3E-1520863843B0}"/>
                </a:ext>
              </a:extLst>
            </p:cNvPr>
            <p:cNvSpPr/>
            <p:nvPr/>
          </p:nvSpPr>
          <p:spPr bwMode="auto">
            <a:xfrm>
              <a:off x="2574925" y="5597525"/>
              <a:ext cx="298450" cy="292100"/>
            </a:xfrm>
            <a:custGeom>
              <a:avLst/>
              <a:gdLst>
                <a:gd name="connsiteX0" fmla="*/ 76200 w 298450"/>
                <a:gd name="connsiteY0" fmla="*/ 31750 h 292100"/>
                <a:gd name="connsiteX1" fmla="*/ 142875 w 298450"/>
                <a:gd name="connsiteY1" fmla="*/ 0 h 292100"/>
                <a:gd name="connsiteX2" fmla="*/ 298450 w 298450"/>
                <a:gd name="connsiteY2" fmla="*/ 69850 h 292100"/>
                <a:gd name="connsiteX3" fmla="*/ 292100 w 298450"/>
                <a:gd name="connsiteY3" fmla="*/ 222250 h 292100"/>
                <a:gd name="connsiteX4" fmla="*/ 149225 w 298450"/>
                <a:gd name="connsiteY4" fmla="*/ 292100 h 292100"/>
                <a:gd name="connsiteX5" fmla="*/ 0 w 298450"/>
                <a:gd name="connsiteY5" fmla="*/ 215900 h 292100"/>
                <a:gd name="connsiteX6" fmla="*/ 3175 w 298450"/>
                <a:gd name="connsiteY6" fmla="*/ 149225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2100">
                  <a:moveTo>
                    <a:pt x="76200" y="31750"/>
                  </a:moveTo>
                  <a:lnTo>
                    <a:pt x="142875" y="0"/>
                  </a:lnTo>
                  <a:lnTo>
                    <a:pt x="298450" y="69850"/>
                  </a:lnTo>
                  <a:lnTo>
                    <a:pt x="292100" y="222250"/>
                  </a:lnTo>
                  <a:lnTo>
                    <a:pt x="149225" y="292100"/>
                  </a:lnTo>
                  <a:lnTo>
                    <a:pt x="0" y="215900"/>
                  </a:lnTo>
                  <a:lnTo>
                    <a:pt x="3175" y="1492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6" name="Freeform 116">
              <a:extLst>
                <a:ext uri="{FF2B5EF4-FFF2-40B4-BE49-F238E27FC236}">
                  <a16:creationId xmlns:a16="http://schemas.microsoft.com/office/drawing/2014/main" id="{10FFF089-4110-857D-CF98-E510431C8C18}"/>
                </a:ext>
              </a:extLst>
            </p:cNvPr>
            <p:cNvSpPr/>
            <p:nvPr/>
          </p:nvSpPr>
          <p:spPr bwMode="auto">
            <a:xfrm>
              <a:off x="2974975" y="5794375"/>
              <a:ext cx="288925" cy="292100"/>
            </a:xfrm>
            <a:custGeom>
              <a:avLst/>
              <a:gdLst>
                <a:gd name="connsiteX0" fmla="*/ 69850 w 288925"/>
                <a:gd name="connsiteY0" fmla="*/ 31750 h 292100"/>
                <a:gd name="connsiteX1" fmla="*/ 139700 w 288925"/>
                <a:gd name="connsiteY1" fmla="*/ 0 h 292100"/>
                <a:gd name="connsiteX2" fmla="*/ 288925 w 288925"/>
                <a:gd name="connsiteY2" fmla="*/ 73025 h 292100"/>
                <a:gd name="connsiteX3" fmla="*/ 285750 w 288925"/>
                <a:gd name="connsiteY3" fmla="*/ 222250 h 292100"/>
                <a:gd name="connsiteX4" fmla="*/ 149225 w 288925"/>
                <a:gd name="connsiteY4" fmla="*/ 292100 h 292100"/>
                <a:gd name="connsiteX5" fmla="*/ 6350 w 288925"/>
                <a:gd name="connsiteY5" fmla="*/ 231775 h 292100"/>
                <a:gd name="connsiteX6" fmla="*/ 0 w 288925"/>
                <a:gd name="connsiteY6" fmla="*/ 1524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925" h="292100">
                  <a:moveTo>
                    <a:pt x="69850" y="31750"/>
                  </a:moveTo>
                  <a:lnTo>
                    <a:pt x="139700" y="0"/>
                  </a:lnTo>
                  <a:lnTo>
                    <a:pt x="288925" y="73025"/>
                  </a:lnTo>
                  <a:cubicBezTo>
                    <a:pt x="287867" y="122767"/>
                    <a:pt x="286808" y="172508"/>
                    <a:pt x="285750" y="222250"/>
                  </a:cubicBezTo>
                  <a:lnTo>
                    <a:pt x="149225" y="292100"/>
                  </a:lnTo>
                  <a:lnTo>
                    <a:pt x="6350" y="231775"/>
                  </a:lnTo>
                  <a:lnTo>
                    <a:pt x="0" y="152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7" name="Freeform 118">
              <a:extLst>
                <a:ext uri="{FF2B5EF4-FFF2-40B4-BE49-F238E27FC236}">
                  <a16:creationId xmlns:a16="http://schemas.microsoft.com/office/drawing/2014/main" id="{052EDC43-D718-CEBD-7767-02EF7E81065B}"/>
                </a:ext>
              </a:extLst>
            </p:cNvPr>
            <p:cNvSpPr/>
            <p:nvPr/>
          </p:nvSpPr>
          <p:spPr bwMode="auto">
            <a:xfrm>
              <a:off x="2860675" y="5813425"/>
              <a:ext cx="76200" cy="41275"/>
            </a:xfrm>
            <a:custGeom>
              <a:avLst/>
              <a:gdLst>
                <a:gd name="connsiteX0" fmla="*/ 0 w 76200"/>
                <a:gd name="connsiteY0" fmla="*/ 0 h 41275"/>
                <a:gd name="connsiteX1" fmla="*/ 76200 w 76200"/>
                <a:gd name="connsiteY1" fmla="*/ 41275 h 41275"/>
              </a:gdLst>
              <a:ahLst/>
              <a:cxnLst>
                <a:cxn ang="0">
                  <a:pos x="connsiteX0" y="connsiteY0"/>
                </a:cxn>
                <a:cxn ang="0">
                  <a:pos x="connsiteX1" y="connsiteY1"/>
                </a:cxn>
              </a:cxnLst>
              <a:rect l="l" t="t" r="r" b="b"/>
              <a:pathLst>
                <a:path w="76200" h="41275">
                  <a:moveTo>
                    <a:pt x="0" y="0"/>
                  </a:moveTo>
                  <a:lnTo>
                    <a:pt x="7620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8" name="Freeform 119">
              <a:extLst>
                <a:ext uri="{FF2B5EF4-FFF2-40B4-BE49-F238E27FC236}">
                  <a16:creationId xmlns:a16="http://schemas.microsoft.com/office/drawing/2014/main" id="{098B1AA9-E86B-79A1-5110-DDED6D4617E7}"/>
                </a:ext>
              </a:extLst>
            </p:cNvPr>
            <p:cNvSpPr/>
            <p:nvPr/>
          </p:nvSpPr>
          <p:spPr bwMode="auto">
            <a:xfrm>
              <a:off x="2425700" y="5603875"/>
              <a:ext cx="117475" cy="28575"/>
            </a:xfrm>
            <a:custGeom>
              <a:avLst/>
              <a:gdLst>
                <a:gd name="connsiteX0" fmla="*/ 117475 w 117475"/>
                <a:gd name="connsiteY0" fmla="*/ 28575 h 28575"/>
                <a:gd name="connsiteX1" fmla="*/ 53975 w 117475"/>
                <a:gd name="connsiteY1" fmla="*/ 0 h 28575"/>
                <a:gd name="connsiteX2" fmla="*/ 0 w 117475"/>
                <a:gd name="connsiteY2" fmla="*/ 19050 h 28575"/>
              </a:gdLst>
              <a:ahLst/>
              <a:cxnLst>
                <a:cxn ang="0">
                  <a:pos x="connsiteX0" y="connsiteY0"/>
                </a:cxn>
                <a:cxn ang="0">
                  <a:pos x="connsiteX1" y="connsiteY1"/>
                </a:cxn>
                <a:cxn ang="0">
                  <a:pos x="connsiteX2" y="connsiteY2"/>
                </a:cxn>
              </a:cxnLst>
              <a:rect l="l" t="t" r="r" b="b"/>
              <a:pathLst>
                <a:path w="117475" h="28575">
                  <a:moveTo>
                    <a:pt x="117475" y="28575"/>
                  </a:moveTo>
                  <a:lnTo>
                    <a:pt x="53975" y="0"/>
                  </a:lnTo>
                  <a:lnTo>
                    <a:pt x="0" y="190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9" name="Freeform 120">
              <a:extLst>
                <a:ext uri="{FF2B5EF4-FFF2-40B4-BE49-F238E27FC236}">
                  <a16:creationId xmlns:a16="http://schemas.microsoft.com/office/drawing/2014/main" id="{8CAF077F-6840-CFEF-BA83-68A267F8EA8C}"/>
                </a:ext>
              </a:extLst>
            </p:cNvPr>
            <p:cNvSpPr/>
            <p:nvPr/>
          </p:nvSpPr>
          <p:spPr bwMode="auto">
            <a:xfrm rot="263922">
              <a:off x="2389859" y="5612323"/>
              <a:ext cx="57150" cy="25400"/>
            </a:xfrm>
            <a:custGeom>
              <a:avLst/>
              <a:gdLst>
                <a:gd name="connsiteX0" fmla="*/ 0 w 57150"/>
                <a:gd name="connsiteY0" fmla="*/ 25400 h 25400"/>
                <a:gd name="connsiteX1" fmla="*/ 57150 w 57150"/>
                <a:gd name="connsiteY1" fmla="*/ 0 h 25400"/>
              </a:gdLst>
              <a:ahLst/>
              <a:cxnLst>
                <a:cxn ang="0">
                  <a:pos x="connsiteX0" y="connsiteY0"/>
                </a:cxn>
                <a:cxn ang="0">
                  <a:pos x="connsiteX1" y="connsiteY1"/>
                </a:cxn>
              </a:cxnLst>
              <a:rect l="l" t="t" r="r" b="b"/>
              <a:pathLst>
                <a:path w="57150" h="25400">
                  <a:moveTo>
                    <a:pt x="0" y="25400"/>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0" name="Freeform 121">
              <a:extLst>
                <a:ext uri="{FF2B5EF4-FFF2-40B4-BE49-F238E27FC236}">
                  <a16:creationId xmlns:a16="http://schemas.microsoft.com/office/drawing/2014/main" id="{5B04D8F0-E8CF-5816-FFBC-33FFB9EAFF13}"/>
                </a:ext>
              </a:extLst>
            </p:cNvPr>
            <p:cNvSpPr/>
            <p:nvPr/>
          </p:nvSpPr>
          <p:spPr bwMode="auto">
            <a:xfrm>
              <a:off x="2212975" y="5597525"/>
              <a:ext cx="82550" cy="44450"/>
            </a:xfrm>
            <a:custGeom>
              <a:avLst/>
              <a:gdLst>
                <a:gd name="connsiteX0" fmla="*/ 0 w 82550"/>
                <a:gd name="connsiteY0" fmla="*/ 0 h 44450"/>
                <a:gd name="connsiteX1" fmla="*/ 82550 w 82550"/>
                <a:gd name="connsiteY1" fmla="*/ 44450 h 44450"/>
              </a:gdLst>
              <a:ahLst/>
              <a:cxnLst>
                <a:cxn ang="0">
                  <a:pos x="connsiteX0" y="connsiteY0"/>
                </a:cxn>
                <a:cxn ang="0">
                  <a:pos x="connsiteX1" y="connsiteY1"/>
                </a:cxn>
              </a:cxnLst>
              <a:rect l="l" t="t" r="r" b="b"/>
              <a:pathLst>
                <a:path w="82550" h="44450">
                  <a:moveTo>
                    <a:pt x="0" y="0"/>
                  </a:moveTo>
                  <a:lnTo>
                    <a:pt x="82550" y="444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 name="Freeform 122">
              <a:extLst>
                <a:ext uri="{FF2B5EF4-FFF2-40B4-BE49-F238E27FC236}">
                  <a16:creationId xmlns:a16="http://schemas.microsoft.com/office/drawing/2014/main" id="{B762684A-9194-6A75-E117-7A0B2541F9A0}"/>
                </a:ext>
              </a:extLst>
            </p:cNvPr>
            <p:cNvSpPr/>
            <p:nvPr/>
          </p:nvSpPr>
          <p:spPr bwMode="auto">
            <a:xfrm>
              <a:off x="958850" y="5133975"/>
              <a:ext cx="301625" cy="254000"/>
            </a:xfrm>
            <a:custGeom>
              <a:avLst/>
              <a:gdLst>
                <a:gd name="connsiteX0" fmla="*/ 19050 w 301625"/>
                <a:gd name="connsiteY0" fmla="*/ 57150 h 254000"/>
                <a:gd name="connsiteX1" fmla="*/ 63500 w 301625"/>
                <a:gd name="connsiteY1" fmla="*/ 0 h 254000"/>
                <a:gd name="connsiteX2" fmla="*/ 222250 w 301625"/>
                <a:gd name="connsiteY2" fmla="*/ 3175 h 254000"/>
                <a:gd name="connsiteX3" fmla="*/ 301625 w 301625"/>
                <a:gd name="connsiteY3" fmla="*/ 136525 h 254000"/>
                <a:gd name="connsiteX4" fmla="*/ 206375 w 301625"/>
                <a:gd name="connsiteY4" fmla="*/ 254000 h 254000"/>
                <a:gd name="connsiteX5" fmla="*/ 41275 w 301625"/>
                <a:gd name="connsiteY5" fmla="*/ 238125 h 254000"/>
                <a:gd name="connsiteX6" fmla="*/ 0 w 301625"/>
                <a:gd name="connsiteY6" fmla="*/ 174625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625" h="254000">
                  <a:moveTo>
                    <a:pt x="19050" y="57150"/>
                  </a:moveTo>
                  <a:lnTo>
                    <a:pt x="63500" y="0"/>
                  </a:lnTo>
                  <a:lnTo>
                    <a:pt x="222250" y="3175"/>
                  </a:lnTo>
                  <a:lnTo>
                    <a:pt x="301625" y="136525"/>
                  </a:lnTo>
                  <a:lnTo>
                    <a:pt x="206375" y="254000"/>
                  </a:lnTo>
                  <a:lnTo>
                    <a:pt x="41275" y="238125"/>
                  </a:lnTo>
                  <a:lnTo>
                    <a:pt x="0" y="17462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 name="Freeform 123">
              <a:extLst>
                <a:ext uri="{FF2B5EF4-FFF2-40B4-BE49-F238E27FC236}">
                  <a16:creationId xmlns:a16="http://schemas.microsoft.com/office/drawing/2014/main" id="{5944AF48-1933-8E09-FCE6-B011CD19F3EE}"/>
                </a:ext>
              </a:extLst>
            </p:cNvPr>
            <p:cNvSpPr/>
            <p:nvPr/>
          </p:nvSpPr>
          <p:spPr bwMode="auto">
            <a:xfrm>
              <a:off x="1165225" y="5381625"/>
              <a:ext cx="158750" cy="139700"/>
            </a:xfrm>
            <a:custGeom>
              <a:avLst/>
              <a:gdLst>
                <a:gd name="connsiteX0" fmla="*/ 0 w 158750"/>
                <a:gd name="connsiteY0" fmla="*/ 0 h 139700"/>
                <a:gd name="connsiteX1" fmla="*/ 66675 w 158750"/>
                <a:gd name="connsiteY1" fmla="*/ 133350 h 139700"/>
                <a:gd name="connsiteX2" fmla="*/ 158750 w 158750"/>
                <a:gd name="connsiteY2" fmla="*/ 139700 h 139700"/>
              </a:gdLst>
              <a:ahLst/>
              <a:cxnLst>
                <a:cxn ang="0">
                  <a:pos x="connsiteX0" y="connsiteY0"/>
                </a:cxn>
                <a:cxn ang="0">
                  <a:pos x="connsiteX1" y="connsiteY1"/>
                </a:cxn>
                <a:cxn ang="0">
                  <a:pos x="connsiteX2" y="connsiteY2"/>
                </a:cxn>
              </a:cxnLst>
              <a:rect l="l" t="t" r="r" b="b"/>
              <a:pathLst>
                <a:path w="158750" h="139700">
                  <a:moveTo>
                    <a:pt x="0" y="0"/>
                  </a:moveTo>
                  <a:lnTo>
                    <a:pt x="66675" y="133350"/>
                  </a:lnTo>
                  <a:lnTo>
                    <a:pt x="158750" y="1397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Freeform 134">
              <a:extLst>
                <a:ext uri="{FF2B5EF4-FFF2-40B4-BE49-F238E27FC236}">
                  <a16:creationId xmlns:a16="http://schemas.microsoft.com/office/drawing/2014/main" id="{FD0B7FB6-1381-9005-E307-C3D8908F0E67}"/>
                </a:ext>
              </a:extLst>
            </p:cNvPr>
            <p:cNvSpPr/>
            <p:nvPr/>
          </p:nvSpPr>
          <p:spPr bwMode="auto">
            <a:xfrm>
              <a:off x="1254125" y="5270500"/>
              <a:ext cx="247650" cy="209550"/>
            </a:xfrm>
            <a:custGeom>
              <a:avLst/>
              <a:gdLst>
                <a:gd name="connsiteX0" fmla="*/ 0 w 247650"/>
                <a:gd name="connsiteY0" fmla="*/ 0 h 209550"/>
                <a:gd name="connsiteX1" fmla="*/ 180975 w 247650"/>
                <a:gd name="connsiteY1" fmla="*/ 12700 h 209550"/>
                <a:gd name="connsiteX2" fmla="*/ 247650 w 247650"/>
                <a:gd name="connsiteY2" fmla="*/ 139700 h 209550"/>
                <a:gd name="connsiteX3" fmla="*/ 193675 w 247650"/>
                <a:gd name="connsiteY3" fmla="*/ 209550 h 209550"/>
              </a:gdLst>
              <a:ahLst/>
              <a:cxnLst>
                <a:cxn ang="0">
                  <a:pos x="connsiteX0" y="connsiteY0"/>
                </a:cxn>
                <a:cxn ang="0">
                  <a:pos x="connsiteX1" y="connsiteY1"/>
                </a:cxn>
                <a:cxn ang="0">
                  <a:pos x="connsiteX2" y="connsiteY2"/>
                </a:cxn>
                <a:cxn ang="0">
                  <a:pos x="connsiteX3" y="connsiteY3"/>
                </a:cxn>
              </a:cxnLst>
              <a:rect l="l" t="t" r="r" b="b"/>
              <a:pathLst>
                <a:path w="247650" h="209550">
                  <a:moveTo>
                    <a:pt x="0" y="0"/>
                  </a:moveTo>
                  <a:lnTo>
                    <a:pt x="180975" y="12700"/>
                  </a:lnTo>
                  <a:lnTo>
                    <a:pt x="247650" y="139700"/>
                  </a:lnTo>
                  <a:lnTo>
                    <a:pt x="193675" y="2095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 name="Freeform 135">
              <a:extLst>
                <a:ext uri="{FF2B5EF4-FFF2-40B4-BE49-F238E27FC236}">
                  <a16:creationId xmlns:a16="http://schemas.microsoft.com/office/drawing/2014/main" id="{6DEE6DFB-37B6-4C3F-7D05-8024F7CD7462}"/>
                </a:ext>
              </a:extLst>
            </p:cNvPr>
            <p:cNvSpPr/>
            <p:nvPr/>
          </p:nvSpPr>
          <p:spPr bwMode="auto">
            <a:xfrm>
              <a:off x="1441450" y="5410200"/>
              <a:ext cx="206375" cy="244475"/>
            </a:xfrm>
            <a:custGeom>
              <a:avLst/>
              <a:gdLst>
                <a:gd name="connsiteX0" fmla="*/ 0 w 206375"/>
                <a:gd name="connsiteY0" fmla="*/ 165100 h 244475"/>
                <a:gd name="connsiteX1" fmla="*/ 63500 w 206375"/>
                <a:gd name="connsiteY1" fmla="*/ 244475 h 244475"/>
                <a:gd name="connsiteX2" fmla="*/ 206375 w 206375"/>
                <a:gd name="connsiteY2" fmla="*/ 200025 h 244475"/>
                <a:gd name="connsiteX3" fmla="*/ 203200 w 206375"/>
                <a:gd name="connsiteY3" fmla="*/ 41275 h 244475"/>
                <a:gd name="connsiteX4" fmla="*/ 57150 w 206375"/>
                <a:gd name="connsiteY4" fmla="*/ 0 h 244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375" h="244475">
                  <a:moveTo>
                    <a:pt x="0" y="165100"/>
                  </a:moveTo>
                  <a:lnTo>
                    <a:pt x="63500" y="244475"/>
                  </a:lnTo>
                  <a:lnTo>
                    <a:pt x="206375" y="200025"/>
                  </a:lnTo>
                  <a:cubicBezTo>
                    <a:pt x="205317" y="147108"/>
                    <a:pt x="204258" y="94192"/>
                    <a:pt x="203200" y="41275"/>
                  </a:cubicBez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 name="Freeform 136">
              <a:extLst>
                <a:ext uri="{FF2B5EF4-FFF2-40B4-BE49-F238E27FC236}">
                  <a16:creationId xmlns:a16="http://schemas.microsoft.com/office/drawing/2014/main" id="{0085B69A-C5BF-D292-2897-5A4E33E2E03C}"/>
                </a:ext>
              </a:extLst>
            </p:cNvPr>
            <p:cNvSpPr/>
            <p:nvPr/>
          </p:nvSpPr>
          <p:spPr bwMode="auto">
            <a:xfrm>
              <a:off x="1638300" y="5603875"/>
              <a:ext cx="307975" cy="69850"/>
            </a:xfrm>
            <a:custGeom>
              <a:avLst/>
              <a:gdLst>
                <a:gd name="connsiteX0" fmla="*/ 0 w 307975"/>
                <a:gd name="connsiteY0" fmla="*/ 6350 h 69850"/>
                <a:gd name="connsiteX1" fmla="*/ 0 w 307975"/>
                <a:gd name="connsiteY1" fmla="*/ 6350 h 69850"/>
                <a:gd name="connsiteX2" fmla="*/ 152400 w 307975"/>
                <a:gd name="connsiteY2" fmla="*/ 69850 h 69850"/>
                <a:gd name="connsiteX3" fmla="*/ 307975 w 307975"/>
                <a:gd name="connsiteY3" fmla="*/ 0 h 69850"/>
              </a:gdLst>
              <a:ahLst/>
              <a:cxnLst>
                <a:cxn ang="0">
                  <a:pos x="connsiteX0" y="connsiteY0"/>
                </a:cxn>
                <a:cxn ang="0">
                  <a:pos x="connsiteX1" y="connsiteY1"/>
                </a:cxn>
                <a:cxn ang="0">
                  <a:pos x="connsiteX2" y="connsiteY2"/>
                </a:cxn>
                <a:cxn ang="0">
                  <a:pos x="connsiteX3" y="connsiteY3"/>
                </a:cxn>
              </a:cxnLst>
              <a:rect l="l" t="t" r="r" b="b"/>
              <a:pathLst>
                <a:path w="307975" h="69850">
                  <a:moveTo>
                    <a:pt x="0" y="6350"/>
                  </a:moveTo>
                  <a:lnTo>
                    <a:pt x="0" y="6350"/>
                  </a:lnTo>
                  <a:lnTo>
                    <a:pt x="152400" y="69850"/>
                  </a:lnTo>
                  <a:lnTo>
                    <a:pt x="30797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Freeform 137">
              <a:extLst>
                <a:ext uri="{FF2B5EF4-FFF2-40B4-BE49-F238E27FC236}">
                  <a16:creationId xmlns:a16="http://schemas.microsoft.com/office/drawing/2014/main" id="{A1D44A4D-6541-6777-7632-5A973ABAF518}"/>
                </a:ext>
              </a:extLst>
            </p:cNvPr>
            <p:cNvSpPr/>
            <p:nvPr/>
          </p:nvSpPr>
          <p:spPr bwMode="auto">
            <a:xfrm>
              <a:off x="1644650" y="5413375"/>
              <a:ext cx="76200" cy="31750"/>
            </a:xfrm>
            <a:custGeom>
              <a:avLst/>
              <a:gdLst>
                <a:gd name="connsiteX0" fmla="*/ 0 w 76200"/>
                <a:gd name="connsiteY0" fmla="*/ 31750 h 31750"/>
                <a:gd name="connsiteX1" fmla="*/ 76200 w 76200"/>
                <a:gd name="connsiteY1" fmla="*/ 0 h 31750"/>
              </a:gdLst>
              <a:ahLst/>
              <a:cxnLst>
                <a:cxn ang="0">
                  <a:pos x="connsiteX0" y="connsiteY0"/>
                </a:cxn>
                <a:cxn ang="0">
                  <a:pos x="connsiteX1" y="connsiteY1"/>
                </a:cxn>
              </a:cxnLst>
              <a:rect l="l" t="t" r="r" b="b"/>
              <a:pathLst>
                <a:path w="76200" h="31750">
                  <a:moveTo>
                    <a:pt x="0" y="31750"/>
                  </a:moveTo>
                  <a:lnTo>
                    <a:pt x="7620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Freeform 138">
              <a:extLst>
                <a:ext uri="{FF2B5EF4-FFF2-40B4-BE49-F238E27FC236}">
                  <a16:creationId xmlns:a16="http://schemas.microsoft.com/office/drawing/2014/main" id="{C451FCD2-FBE7-BDF8-3DA0-E947E56FAD2F}"/>
                </a:ext>
              </a:extLst>
            </p:cNvPr>
            <p:cNvSpPr/>
            <p:nvPr/>
          </p:nvSpPr>
          <p:spPr bwMode="auto">
            <a:xfrm rot="583470">
              <a:off x="1860550" y="5416550"/>
              <a:ext cx="88900" cy="38100"/>
            </a:xfrm>
            <a:custGeom>
              <a:avLst/>
              <a:gdLst>
                <a:gd name="connsiteX0" fmla="*/ 88900 w 88900"/>
                <a:gd name="connsiteY0" fmla="*/ 38100 h 38100"/>
                <a:gd name="connsiteX1" fmla="*/ 0 w 88900"/>
                <a:gd name="connsiteY1" fmla="*/ 0 h 38100"/>
              </a:gdLst>
              <a:ahLst/>
              <a:cxnLst>
                <a:cxn ang="0">
                  <a:pos x="connsiteX0" y="connsiteY0"/>
                </a:cxn>
                <a:cxn ang="0">
                  <a:pos x="connsiteX1" y="connsiteY1"/>
                </a:cxn>
              </a:cxnLst>
              <a:rect l="l" t="t" r="r" b="b"/>
              <a:pathLst>
                <a:path w="88900" h="38100">
                  <a:moveTo>
                    <a:pt x="88900" y="38100"/>
                  </a:moveTo>
                  <a:lnTo>
                    <a:pt x="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Freeform 139">
              <a:extLst>
                <a:ext uri="{FF2B5EF4-FFF2-40B4-BE49-F238E27FC236}">
                  <a16:creationId xmlns:a16="http://schemas.microsoft.com/office/drawing/2014/main" id="{730E97C7-DFAF-3C26-18B7-06A714FD587D}"/>
                </a:ext>
              </a:extLst>
            </p:cNvPr>
            <p:cNvSpPr/>
            <p:nvPr/>
          </p:nvSpPr>
          <p:spPr bwMode="auto">
            <a:xfrm>
              <a:off x="1666875" y="5667375"/>
              <a:ext cx="123825" cy="203200"/>
            </a:xfrm>
            <a:custGeom>
              <a:avLst/>
              <a:gdLst>
                <a:gd name="connsiteX0" fmla="*/ 123825 w 123825"/>
                <a:gd name="connsiteY0" fmla="*/ 0 h 203200"/>
                <a:gd name="connsiteX1" fmla="*/ 120650 w 123825"/>
                <a:gd name="connsiteY1" fmla="*/ 127000 h 203200"/>
                <a:gd name="connsiteX2" fmla="*/ 0 w 123825"/>
                <a:gd name="connsiteY2" fmla="*/ 203200 h 203200"/>
              </a:gdLst>
              <a:ahLst/>
              <a:cxnLst>
                <a:cxn ang="0">
                  <a:pos x="connsiteX0" y="connsiteY0"/>
                </a:cxn>
                <a:cxn ang="0">
                  <a:pos x="connsiteX1" y="connsiteY1"/>
                </a:cxn>
                <a:cxn ang="0">
                  <a:pos x="connsiteX2" y="connsiteY2"/>
                </a:cxn>
              </a:cxnLst>
              <a:rect l="l" t="t" r="r" b="b"/>
              <a:pathLst>
                <a:path w="123825" h="203200">
                  <a:moveTo>
                    <a:pt x="123825" y="0"/>
                  </a:moveTo>
                  <a:cubicBezTo>
                    <a:pt x="122767" y="42333"/>
                    <a:pt x="121708" y="84667"/>
                    <a:pt x="120650" y="127000"/>
                  </a:cubicBezTo>
                  <a:lnTo>
                    <a:pt x="0" y="2032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9" name="Freeform 140">
              <a:extLst>
                <a:ext uri="{FF2B5EF4-FFF2-40B4-BE49-F238E27FC236}">
                  <a16:creationId xmlns:a16="http://schemas.microsoft.com/office/drawing/2014/main" id="{0221FB97-9D2D-67A2-1DF8-21EF3D242716}"/>
                </a:ext>
              </a:extLst>
            </p:cNvPr>
            <p:cNvSpPr/>
            <p:nvPr/>
          </p:nvSpPr>
          <p:spPr bwMode="auto">
            <a:xfrm rot="21352831">
              <a:off x="1203325" y="5308600"/>
              <a:ext cx="73025" cy="79375"/>
            </a:xfrm>
            <a:custGeom>
              <a:avLst/>
              <a:gdLst>
                <a:gd name="connsiteX0" fmla="*/ 0 w 73025"/>
                <a:gd name="connsiteY0" fmla="*/ 79375 h 79375"/>
                <a:gd name="connsiteX1" fmla="*/ 73025 w 73025"/>
                <a:gd name="connsiteY1" fmla="*/ 0 h 79375"/>
              </a:gdLst>
              <a:ahLst/>
              <a:cxnLst>
                <a:cxn ang="0">
                  <a:pos x="connsiteX0" y="connsiteY0"/>
                </a:cxn>
                <a:cxn ang="0">
                  <a:pos x="connsiteX1" y="connsiteY1"/>
                </a:cxn>
              </a:cxnLst>
              <a:rect l="l" t="t" r="r" b="b"/>
              <a:pathLst>
                <a:path w="73025" h="79375">
                  <a:moveTo>
                    <a:pt x="0" y="79375"/>
                  </a:moveTo>
                  <a:lnTo>
                    <a:pt x="730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141">
              <a:extLst>
                <a:ext uri="{FF2B5EF4-FFF2-40B4-BE49-F238E27FC236}">
                  <a16:creationId xmlns:a16="http://schemas.microsoft.com/office/drawing/2014/main" id="{468C3F2A-A142-C31D-506F-B61F7D76C2C7}"/>
                </a:ext>
              </a:extLst>
            </p:cNvPr>
            <p:cNvSpPr/>
            <p:nvPr/>
          </p:nvSpPr>
          <p:spPr bwMode="auto">
            <a:xfrm>
              <a:off x="1406525" y="5314950"/>
              <a:ext cx="47625" cy="92075"/>
            </a:xfrm>
            <a:custGeom>
              <a:avLst/>
              <a:gdLst>
                <a:gd name="connsiteX0" fmla="*/ 47625 w 47625"/>
                <a:gd name="connsiteY0" fmla="*/ 92075 h 92075"/>
                <a:gd name="connsiteX1" fmla="*/ 0 w 47625"/>
                <a:gd name="connsiteY1" fmla="*/ 0 h 92075"/>
              </a:gdLst>
              <a:ahLst/>
              <a:cxnLst>
                <a:cxn ang="0">
                  <a:pos x="connsiteX0" y="connsiteY0"/>
                </a:cxn>
                <a:cxn ang="0">
                  <a:pos x="connsiteX1" y="connsiteY1"/>
                </a:cxn>
              </a:cxnLst>
              <a:rect l="l" t="t" r="r" b="b"/>
              <a:pathLst>
                <a:path w="47625" h="92075">
                  <a:moveTo>
                    <a:pt x="47625" y="92075"/>
                  </a:moveTo>
                  <a:lnTo>
                    <a:pt x="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142">
              <a:extLst>
                <a:ext uri="{FF2B5EF4-FFF2-40B4-BE49-F238E27FC236}">
                  <a16:creationId xmlns:a16="http://schemas.microsoft.com/office/drawing/2014/main" id="{89E36A6C-8875-20DE-2B11-A420B0810A53}"/>
                </a:ext>
              </a:extLst>
            </p:cNvPr>
            <p:cNvSpPr/>
            <p:nvPr/>
          </p:nvSpPr>
          <p:spPr bwMode="auto">
            <a:xfrm>
              <a:off x="1685925" y="5591175"/>
              <a:ext cx="111125" cy="47625"/>
            </a:xfrm>
            <a:custGeom>
              <a:avLst/>
              <a:gdLst>
                <a:gd name="connsiteX0" fmla="*/ 0 w 111125"/>
                <a:gd name="connsiteY0" fmla="*/ 0 h 47625"/>
                <a:gd name="connsiteX1" fmla="*/ 111125 w 111125"/>
                <a:gd name="connsiteY1" fmla="*/ 47625 h 47625"/>
              </a:gdLst>
              <a:ahLst/>
              <a:cxnLst>
                <a:cxn ang="0">
                  <a:pos x="connsiteX0" y="connsiteY0"/>
                </a:cxn>
                <a:cxn ang="0">
                  <a:pos x="connsiteX1" y="connsiteY1"/>
                </a:cxn>
              </a:cxnLst>
              <a:rect l="l" t="t" r="r" b="b"/>
              <a:pathLst>
                <a:path w="111125" h="47625">
                  <a:moveTo>
                    <a:pt x="0" y="0"/>
                  </a:moveTo>
                  <a:lnTo>
                    <a:pt x="111125" y="4762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Freeform 143">
              <a:extLst>
                <a:ext uri="{FF2B5EF4-FFF2-40B4-BE49-F238E27FC236}">
                  <a16:creationId xmlns:a16="http://schemas.microsoft.com/office/drawing/2014/main" id="{54018777-8FC7-CDA0-5A4C-7D255EC5DF32}"/>
                </a:ext>
              </a:extLst>
            </p:cNvPr>
            <p:cNvSpPr/>
            <p:nvPr/>
          </p:nvSpPr>
          <p:spPr bwMode="auto">
            <a:xfrm>
              <a:off x="1673225" y="5451475"/>
              <a:ext cx="60325" cy="19050"/>
            </a:xfrm>
            <a:custGeom>
              <a:avLst/>
              <a:gdLst>
                <a:gd name="connsiteX0" fmla="*/ 0 w 60325"/>
                <a:gd name="connsiteY0" fmla="*/ 19050 h 19050"/>
                <a:gd name="connsiteX1" fmla="*/ 60325 w 60325"/>
                <a:gd name="connsiteY1" fmla="*/ 0 h 19050"/>
              </a:gdLst>
              <a:ahLst/>
              <a:cxnLst>
                <a:cxn ang="0">
                  <a:pos x="connsiteX0" y="connsiteY0"/>
                </a:cxn>
                <a:cxn ang="0">
                  <a:pos x="connsiteX1" y="connsiteY1"/>
                </a:cxn>
              </a:cxnLst>
              <a:rect l="l" t="t" r="r" b="b"/>
              <a:pathLst>
                <a:path w="60325" h="19050">
                  <a:moveTo>
                    <a:pt x="0" y="19050"/>
                  </a:moveTo>
                  <a:lnTo>
                    <a:pt x="603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282">
              <a:extLst>
                <a:ext uri="{FF2B5EF4-FFF2-40B4-BE49-F238E27FC236}">
                  <a16:creationId xmlns:a16="http://schemas.microsoft.com/office/drawing/2014/main" id="{E544D9BD-B786-68D1-F510-7982B9DCA6BB}"/>
                </a:ext>
              </a:extLst>
            </p:cNvPr>
            <p:cNvSpPr/>
            <p:nvPr/>
          </p:nvSpPr>
          <p:spPr bwMode="auto">
            <a:xfrm rot="10800000">
              <a:off x="930274" y="4846329"/>
              <a:ext cx="2384425" cy="79375"/>
            </a:xfrm>
            <a:custGeom>
              <a:avLst/>
              <a:gdLst>
                <a:gd name="connsiteX0" fmla="*/ 0 w 1416050"/>
                <a:gd name="connsiteY0" fmla="*/ 0 h 79375"/>
                <a:gd name="connsiteX1" fmla="*/ 0 w 1416050"/>
                <a:gd name="connsiteY1" fmla="*/ 79375 h 79375"/>
                <a:gd name="connsiteX2" fmla="*/ 1416050 w 1416050"/>
                <a:gd name="connsiteY2" fmla="*/ 79375 h 79375"/>
                <a:gd name="connsiteX3" fmla="*/ 1416050 w 1416050"/>
                <a:gd name="connsiteY3" fmla="*/ 3175 h 79375"/>
              </a:gdLst>
              <a:ahLst/>
              <a:cxnLst>
                <a:cxn ang="0">
                  <a:pos x="connsiteX0" y="connsiteY0"/>
                </a:cxn>
                <a:cxn ang="0">
                  <a:pos x="connsiteX1" y="connsiteY1"/>
                </a:cxn>
                <a:cxn ang="0">
                  <a:pos x="connsiteX2" y="connsiteY2"/>
                </a:cxn>
                <a:cxn ang="0">
                  <a:pos x="connsiteX3" y="connsiteY3"/>
                </a:cxn>
              </a:cxnLst>
              <a:rect l="l" t="t" r="r" b="b"/>
              <a:pathLst>
                <a:path w="1416050" h="79375">
                  <a:moveTo>
                    <a:pt x="0" y="0"/>
                  </a:moveTo>
                  <a:lnTo>
                    <a:pt x="0" y="79375"/>
                  </a:lnTo>
                  <a:lnTo>
                    <a:pt x="1416050" y="79375"/>
                  </a:lnTo>
                  <a:lnTo>
                    <a:pt x="1416050" y="31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Rectangle 153">
              <a:extLst>
                <a:ext uri="{FF2B5EF4-FFF2-40B4-BE49-F238E27FC236}">
                  <a16:creationId xmlns:a16="http://schemas.microsoft.com/office/drawing/2014/main" id="{C6E93AB3-19E0-7228-2FEF-CB566C837730}"/>
                </a:ext>
              </a:extLst>
            </p:cNvPr>
            <p:cNvSpPr/>
            <p:nvPr/>
          </p:nvSpPr>
          <p:spPr>
            <a:xfrm>
              <a:off x="1689131" y="4569860"/>
              <a:ext cx="866712" cy="246221"/>
            </a:xfrm>
            <a:prstGeom prst="rect">
              <a:avLst/>
            </a:prstGeom>
            <a:solidFill>
              <a:schemeClr val="tx1"/>
            </a:solidFill>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Irinotecan</a:t>
              </a:r>
            </a:p>
          </p:txBody>
        </p:sp>
        <p:sp>
          <p:nvSpPr>
            <p:cNvPr id="155" name="Freeform 144">
              <a:extLst>
                <a:ext uri="{FF2B5EF4-FFF2-40B4-BE49-F238E27FC236}">
                  <a16:creationId xmlns:a16="http://schemas.microsoft.com/office/drawing/2014/main" id="{C7C30EA0-A1E8-60CF-6308-F2BFCC45A306}"/>
                </a:ext>
              </a:extLst>
            </p:cNvPr>
            <p:cNvSpPr/>
            <p:nvPr/>
          </p:nvSpPr>
          <p:spPr bwMode="auto">
            <a:xfrm>
              <a:off x="1183977" y="5066850"/>
              <a:ext cx="34925" cy="50800"/>
            </a:xfrm>
            <a:custGeom>
              <a:avLst/>
              <a:gdLst>
                <a:gd name="connsiteX0" fmla="*/ 0 w 34925"/>
                <a:gd name="connsiteY0" fmla="*/ 50800 h 50800"/>
                <a:gd name="connsiteX1" fmla="*/ 0 w 34925"/>
                <a:gd name="connsiteY1" fmla="*/ 0 h 50800"/>
                <a:gd name="connsiteX2" fmla="*/ 34925 w 34925"/>
                <a:gd name="connsiteY2" fmla="*/ 0 h 50800"/>
                <a:gd name="connsiteX3" fmla="*/ 0 w 34925"/>
                <a:gd name="connsiteY3" fmla="*/ 50800 h 50800"/>
              </a:gdLst>
              <a:ahLst/>
              <a:cxnLst>
                <a:cxn ang="0">
                  <a:pos x="connsiteX0" y="connsiteY0"/>
                </a:cxn>
                <a:cxn ang="0">
                  <a:pos x="connsiteX1" y="connsiteY1"/>
                </a:cxn>
                <a:cxn ang="0">
                  <a:pos x="connsiteX2" y="connsiteY2"/>
                </a:cxn>
                <a:cxn ang="0">
                  <a:pos x="connsiteX3" y="connsiteY3"/>
                </a:cxn>
              </a:cxnLst>
              <a:rect l="l" t="t" r="r" b="b"/>
              <a:pathLst>
                <a:path w="34925" h="50800">
                  <a:moveTo>
                    <a:pt x="0" y="50800"/>
                  </a:moveTo>
                  <a:lnTo>
                    <a:pt x="0" y="0"/>
                  </a:lnTo>
                  <a:lnTo>
                    <a:pt x="34925" y="0"/>
                  </a:lnTo>
                  <a:lnTo>
                    <a:pt x="0" y="50800"/>
                  </a:lnTo>
                  <a:close/>
                </a:path>
              </a:pathLst>
            </a:cu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Rectangle 155">
              <a:extLst>
                <a:ext uri="{FF2B5EF4-FFF2-40B4-BE49-F238E27FC236}">
                  <a16:creationId xmlns:a16="http://schemas.microsoft.com/office/drawing/2014/main" id="{AB8436FC-3001-5DD3-9168-52CE45C0DB6E}"/>
                </a:ext>
              </a:extLst>
            </p:cNvPr>
            <p:cNvSpPr/>
            <p:nvPr/>
          </p:nvSpPr>
          <p:spPr>
            <a:xfrm>
              <a:off x="1386629" y="6074117"/>
              <a:ext cx="503343" cy="246221"/>
            </a:xfrm>
            <a:prstGeom prst="rect">
              <a:avLst/>
            </a:prstGeom>
            <a:solidFill>
              <a:schemeClr val="tx1"/>
            </a:solidFill>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a:t>
              </a:r>
            </a:p>
          </p:txBody>
        </p:sp>
      </p:grpSp>
      <p:sp>
        <p:nvSpPr>
          <p:cNvPr id="173" name="Freeform: Shape 172">
            <a:extLst>
              <a:ext uri="{FF2B5EF4-FFF2-40B4-BE49-F238E27FC236}">
                <a16:creationId xmlns:a16="http://schemas.microsoft.com/office/drawing/2014/main" id="{50A579C1-623F-7344-A3E3-7BBA0D3B1FE3}"/>
              </a:ext>
            </a:extLst>
          </p:cNvPr>
          <p:cNvSpPr/>
          <p:nvPr/>
        </p:nvSpPr>
        <p:spPr bwMode="auto">
          <a:xfrm>
            <a:off x="3664744" y="2499713"/>
            <a:ext cx="35719" cy="71437"/>
          </a:xfrm>
          <a:custGeom>
            <a:avLst/>
            <a:gdLst>
              <a:gd name="connsiteX0" fmla="*/ 35719 w 35719"/>
              <a:gd name="connsiteY0" fmla="*/ 0 h 71437"/>
              <a:gd name="connsiteX1" fmla="*/ 0 w 35719"/>
              <a:gd name="connsiteY1" fmla="*/ 71437 h 71437"/>
              <a:gd name="connsiteX2" fmla="*/ 26194 w 35719"/>
              <a:gd name="connsiteY2" fmla="*/ 69056 h 71437"/>
              <a:gd name="connsiteX3" fmla="*/ 35719 w 35719"/>
              <a:gd name="connsiteY3" fmla="*/ 0 h 71437"/>
            </a:gdLst>
            <a:ahLst/>
            <a:cxnLst>
              <a:cxn ang="0">
                <a:pos x="connsiteX0" y="connsiteY0"/>
              </a:cxn>
              <a:cxn ang="0">
                <a:pos x="connsiteX1" y="connsiteY1"/>
              </a:cxn>
              <a:cxn ang="0">
                <a:pos x="connsiteX2" y="connsiteY2"/>
              </a:cxn>
              <a:cxn ang="0">
                <a:pos x="connsiteX3" y="connsiteY3"/>
              </a:cxn>
            </a:cxnLst>
            <a:rect l="l" t="t" r="r" b="b"/>
            <a:pathLst>
              <a:path w="35719" h="71437">
                <a:moveTo>
                  <a:pt x="35719" y="0"/>
                </a:moveTo>
                <a:lnTo>
                  <a:pt x="0" y="71437"/>
                </a:lnTo>
                <a:lnTo>
                  <a:pt x="26194" y="69056"/>
                </a:lnTo>
                <a:lnTo>
                  <a:pt x="35719" y="0"/>
                </a:lnTo>
                <a:close/>
              </a:path>
            </a:pathLst>
          </a:cu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4" name="Group 173">
            <a:extLst>
              <a:ext uri="{FF2B5EF4-FFF2-40B4-BE49-F238E27FC236}">
                <a16:creationId xmlns:a16="http://schemas.microsoft.com/office/drawing/2014/main" id="{7E3EEDED-27FB-9C37-2793-73214A66E9DB}"/>
              </a:ext>
            </a:extLst>
          </p:cNvPr>
          <p:cNvGrpSpPr/>
          <p:nvPr/>
        </p:nvGrpSpPr>
        <p:grpSpPr>
          <a:xfrm>
            <a:off x="7654058" y="3471968"/>
            <a:ext cx="807635" cy="589505"/>
            <a:chOff x="7657395" y="3471968"/>
            <a:chExt cx="807635" cy="589505"/>
          </a:xfrm>
        </p:grpSpPr>
        <p:grpSp>
          <p:nvGrpSpPr>
            <p:cNvPr id="175" name="Group 174">
              <a:extLst>
                <a:ext uri="{FF2B5EF4-FFF2-40B4-BE49-F238E27FC236}">
                  <a16:creationId xmlns:a16="http://schemas.microsoft.com/office/drawing/2014/main" id="{F6FA5712-7074-CDD5-FE1A-0232F2B929AB}"/>
                </a:ext>
              </a:extLst>
            </p:cNvPr>
            <p:cNvGrpSpPr/>
            <p:nvPr/>
          </p:nvGrpSpPr>
          <p:grpSpPr>
            <a:xfrm>
              <a:off x="7657395" y="3900010"/>
              <a:ext cx="263902" cy="161463"/>
              <a:chOff x="7588110" y="3651769"/>
              <a:chExt cx="263902" cy="161463"/>
            </a:xfrm>
          </p:grpSpPr>
          <p:cxnSp>
            <p:nvCxnSpPr>
              <p:cNvPr id="183" name="Straight Connector 182">
                <a:extLst>
                  <a:ext uri="{FF2B5EF4-FFF2-40B4-BE49-F238E27FC236}">
                    <a16:creationId xmlns:a16="http://schemas.microsoft.com/office/drawing/2014/main" id="{70CB2D1C-497B-063A-0044-9282246CCE88}"/>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84" name="Oval 183">
                <a:extLst>
                  <a:ext uri="{FF2B5EF4-FFF2-40B4-BE49-F238E27FC236}">
                    <a16:creationId xmlns:a16="http://schemas.microsoft.com/office/drawing/2014/main" id="{968BA466-C9B3-8812-6C0A-95FD4DD11B0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6" name="Group 175">
              <a:extLst>
                <a:ext uri="{FF2B5EF4-FFF2-40B4-BE49-F238E27FC236}">
                  <a16:creationId xmlns:a16="http://schemas.microsoft.com/office/drawing/2014/main" id="{23E03C64-63AF-018D-799F-529AE9EDF374}"/>
                </a:ext>
              </a:extLst>
            </p:cNvPr>
            <p:cNvGrpSpPr/>
            <p:nvPr/>
          </p:nvGrpSpPr>
          <p:grpSpPr>
            <a:xfrm rot="10800000">
              <a:off x="8131843" y="3471968"/>
              <a:ext cx="333187" cy="409704"/>
              <a:chOff x="7740510" y="3804169"/>
              <a:chExt cx="333187" cy="409704"/>
            </a:xfrm>
          </p:grpSpPr>
          <p:grpSp>
            <p:nvGrpSpPr>
              <p:cNvPr id="177" name="Group 176">
                <a:extLst>
                  <a:ext uri="{FF2B5EF4-FFF2-40B4-BE49-F238E27FC236}">
                    <a16:creationId xmlns:a16="http://schemas.microsoft.com/office/drawing/2014/main" id="{CE28176E-07A7-A1C4-F45A-9A12074AC4DC}"/>
                  </a:ext>
                </a:extLst>
              </p:cNvPr>
              <p:cNvGrpSpPr/>
              <p:nvPr/>
            </p:nvGrpSpPr>
            <p:grpSpPr>
              <a:xfrm>
                <a:off x="7740510" y="3804169"/>
                <a:ext cx="263902" cy="161463"/>
                <a:chOff x="7588110" y="3651769"/>
                <a:chExt cx="263902" cy="161463"/>
              </a:xfrm>
            </p:grpSpPr>
            <p:cxnSp>
              <p:nvCxnSpPr>
                <p:cNvPr id="181" name="Straight Connector 180">
                  <a:extLst>
                    <a:ext uri="{FF2B5EF4-FFF2-40B4-BE49-F238E27FC236}">
                      <a16:creationId xmlns:a16="http://schemas.microsoft.com/office/drawing/2014/main" id="{B62B8D48-742E-53E3-1C24-D915B7723A38}"/>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82" name="Oval 181">
                  <a:extLst>
                    <a:ext uri="{FF2B5EF4-FFF2-40B4-BE49-F238E27FC236}">
                      <a16:creationId xmlns:a16="http://schemas.microsoft.com/office/drawing/2014/main" id="{133D3132-6359-9B2A-C528-DDB9D7556EC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8" name="Group 177">
                <a:extLst>
                  <a:ext uri="{FF2B5EF4-FFF2-40B4-BE49-F238E27FC236}">
                    <a16:creationId xmlns:a16="http://schemas.microsoft.com/office/drawing/2014/main" id="{D132D674-CA02-EAB9-EEB9-4C0887B3CA33}"/>
                  </a:ext>
                </a:extLst>
              </p:cNvPr>
              <p:cNvGrpSpPr/>
              <p:nvPr/>
            </p:nvGrpSpPr>
            <p:grpSpPr>
              <a:xfrm>
                <a:off x="7809795" y="4052410"/>
                <a:ext cx="263902" cy="161463"/>
                <a:chOff x="7588110" y="3651769"/>
                <a:chExt cx="263902" cy="161463"/>
              </a:xfrm>
            </p:grpSpPr>
            <p:cxnSp>
              <p:nvCxnSpPr>
                <p:cNvPr id="179" name="Straight Connector 178">
                  <a:extLst>
                    <a:ext uri="{FF2B5EF4-FFF2-40B4-BE49-F238E27FC236}">
                      <a16:creationId xmlns:a16="http://schemas.microsoft.com/office/drawing/2014/main" id="{76EC82E0-78F8-1C4E-FD35-69BEF669A326}"/>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80" name="Oval 179">
                  <a:extLst>
                    <a:ext uri="{FF2B5EF4-FFF2-40B4-BE49-F238E27FC236}">
                      <a16:creationId xmlns:a16="http://schemas.microsoft.com/office/drawing/2014/main" id="{5B51FDC3-34C8-F72D-7851-8D85795F1330}"/>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185" name="Group 184">
            <a:extLst>
              <a:ext uri="{FF2B5EF4-FFF2-40B4-BE49-F238E27FC236}">
                <a16:creationId xmlns:a16="http://schemas.microsoft.com/office/drawing/2014/main" id="{99B5905A-863B-F2D7-D25A-610685BAE445}"/>
              </a:ext>
            </a:extLst>
          </p:cNvPr>
          <p:cNvGrpSpPr/>
          <p:nvPr/>
        </p:nvGrpSpPr>
        <p:grpSpPr>
          <a:xfrm>
            <a:off x="7353831" y="4236997"/>
            <a:ext cx="667240" cy="514544"/>
            <a:chOff x="7357168" y="4236997"/>
            <a:chExt cx="667240" cy="514544"/>
          </a:xfrm>
        </p:grpSpPr>
        <p:grpSp>
          <p:nvGrpSpPr>
            <p:cNvPr id="186" name="Group 185">
              <a:extLst>
                <a:ext uri="{FF2B5EF4-FFF2-40B4-BE49-F238E27FC236}">
                  <a16:creationId xmlns:a16="http://schemas.microsoft.com/office/drawing/2014/main" id="{F29C6860-0376-E677-6D18-BA08F862537C}"/>
                </a:ext>
              </a:extLst>
            </p:cNvPr>
            <p:cNvGrpSpPr/>
            <p:nvPr/>
          </p:nvGrpSpPr>
          <p:grpSpPr>
            <a:xfrm rot="2862879">
              <a:off x="7305949" y="4288216"/>
              <a:ext cx="263902" cy="161463"/>
              <a:chOff x="7588110" y="3651769"/>
              <a:chExt cx="263902" cy="161463"/>
            </a:xfrm>
          </p:grpSpPr>
          <p:cxnSp>
            <p:nvCxnSpPr>
              <p:cNvPr id="190" name="Straight Connector 189">
                <a:extLst>
                  <a:ext uri="{FF2B5EF4-FFF2-40B4-BE49-F238E27FC236}">
                    <a16:creationId xmlns:a16="http://schemas.microsoft.com/office/drawing/2014/main" id="{933966D8-A82B-6665-209D-C51C259EC506}"/>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91" name="Oval 190">
                <a:extLst>
                  <a:ext uri="{FF2B5EF4-FFF2-40B4-BE49-F238E27FC236}">
                    <a16:creationId xmlns:a16="http://schemas.microsoft.com/office/drawing/2014/main" id="{E333B691-F163-6F1E-94FF-9E2FBF801F9B}"/>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7" name="Group 186">
              <a:extLst>
                <a:ext uri="{FF2B5EF4-FFF2-40B4-BE49-F238E27FC236}">
                  <a16:creationId xmlns:a16="http://schemas.microsoft.com/office/drawing/2014/main" id="{805AEF6E-09E4-D7C2-9F27-23F06552058F}"/>
                </a:ext>
              </a:extLst>
            </p:cNvPr>
            <p:cNvGrpSpPr/>
            <p:nvPr/>
          </p:nvGrpSpPr>
          <p:grpSpPr>
            <a:xfrm rot="13575652">
              <a:off x="7811726" y="4538858"/>
              <a:ext cx="263902" cy="161463"/>
              <a:chOff x="7588110" y="3651769"/>
              <a:chExt cx="263902" cy="161463"/>
            </a:xfrm>
          </p:grpSpPr>
          <p:cxnSp>
            <p:nvCxnSpPr>
              <p:cNvPr id="188" name="Straight Connector 187">
                <a:extLst>
                  <a:ext uri="{FF2B5EF4-FFF2-40B4-BE49-F238E27FC236}">
                    <a16:creationId xmlns:a16="http://schemas.microsoft.com/office/drawing/2014/main" id="{D82F3CD5-831C-A2ED-12EA-35E101B2B6D6}"/>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89" name="Oval 188">
                <a:extLst>
                  <a:ext uri="{FF2B5EF4-FFF2-40B4-BE49-F238E27FC236}">
                    <a16:creationId xmlns:a16="http://schemas.microsoft.com/office/drawing/2014/main" id="{3169BAC5-207F-DAD9-275F-196C7909F11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92" name="Group 191">
            <a:extLst>
              <a:ext uri="{FF2B5EF4-FFF2-40B4-BE49-F238E27FC236}">
                <a16:creationId xmlns:a16="http://schemas.microsoft.com/office/drawing/2014/main" id="{B9800436-AC86-895F-84ED-3FA126676DF7}"/>
              </a:ext>
            </a:extLst>
          </p:cNvPr>
          <p:cNvGrpSpPr/>
          <p:nvPr/>
        </p:nvGrpSpPr>
        <p:grpSpPr>
          <a:xfrm rot="16200000">
            <a:off x="8290741" y="3944600"/>
            <a:ext cx="667240" cy="514544"/>
            <a:chOff x="7509568" y="4389397"/>
            <a:chExt cx="667240" cy="514544"/>
          </a:xfrm>
        </p:grpSpPr>
        <p:grpSp>
          <p:nvGrpSpPr>
            <p:cNvPr id="193" name="Group 192">
              <a:extLst>
                <a:ext uri="{FF2B5EF4-FFF2-40B4-BE49-F238E27FC236}">
                  <a16:creationId xmlns:a16="http://schemas.microsoft.com/office/drawing/2014/main" id="{30AEA274-2DB9-101D-3B5C-F6772ECF6113}"/>
                </a:ext>
              </a:extLst>
            </p:cNvPr>
            <p:cNvGrpSpPr/>
            <p:nvPr/>
          </p:nvGrpSpPr>
          <p:grpSpPr>
            <a:xfrm rot="2862879">
              <a:off x="7458349" y="4440616"/>
              <a:ext cx="263902" cy="161463"/>
              <a:chOff x="7588110" y="3651769"/>
              <a:chExt cx="263902" cy="161463"/>
            </a:xfrm>
          </p:grpSpPr>
          <p:cxnSp>
            <p:nvCxnSpPr>
              <p:cNvPr id="197" name="Straight Connector 196">
                <a:extLst>
                  <a:ext uri="{FF2B5EF4-FFF2-40B4-BE49-F238E27FC236}">
                    <a16:creationId xmlns:a16="http://schemas.microsoft.com/office/drawing/2014/main" id="{6D7772FB-1C89-C358-D723-1C7123FF8609}"/>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98" name="Oval 197">
                <a:extLst>
                  <a:ext uri="{FF2B5EF4-FFF2-40B4-BE49-F238E27FC236}">
                    <a16:creationId xmlns:a16="http://schemas.microsoft.com/office/drawing/2014/main" id="{E39E542F-AD2E-1CCF-8B00-A33E022BB285}"/>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4" name="Group 193">
              <a:extLst>
                <a:ext uri="{FF2B5EF4-FFF2-40B4-BE49-F238E27FC236}">
                  <a16:creationId xmlns:a16="http://schemas.microsoft.com/office/drawing/2014/main" id="{E6DE6179-2680-2B4F-2AC0-596C613D14E6}"/>
                </a:ext>
              </a:extLst>
            </p:cNvPr>
            <p:cNvGrpSpPr/>
            <p:nvPr/>
          </p:nvGrpSpPr>
          <p:grpSpPr>
            <a:xfrm rot="13575652">
              <a:off x="7964126" y="4691258"/>
              <a:ext cx="263902" cy="161463"/>
              <a:chOff x="7588110" y="3651769"/>
              <a:chExt cx="263902" cy="161463"/>
            </a:xfrm>
          </p:grpSpPr>
          <p:cxnSp>
            <p:nvCxnSpPr>
              <p:cNvPr id="195" name="Straight Connector 194">
                <a:extLst>
                  <a:ext uri="{FF2B5EF4-FFF2-40B4-BE49-F238E27FC236}">
                    <a16:creationId xmlns:a16="http://schemas.microsoft.com/office/drawing/2014/main" id="{66F0EDA7-9452-E51C-6554-938CC3FB53E3}"/>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96" name="Oval 195">
                <a:extLst>
                  <a:ext uri="{FF2B5EF4-FFF2-40B4-BE49-F238E27FC236}">
                    <a16:creationId xmlns:a16="http://schemas.microsoft.com/office/drawing/2014/main" id="{2B458116-2793-66A2-DDFF-EDFDE5AD6F95}"/>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99" name="Rectangle 198">
            <a:extLst>
              <a:ext uri="{FF2B5EF4-FFF2-40B4-BE49-F238E27FC236}">
                <a16:creationId xmlns:a16="http://schemas.microsoft.com/office/drawing/2014/main" id="{32076463-68D1-24E5-FB5A-ECE017D906D8}"/>
              </a:ext>
            </a:extLst>
          </p:cNvPr>
          <p:cNvSpPr/>
          <p:nvPr/>
        </p:nvSpPr>
        <p:spPr>
          <a:xfrm>
            <a:off x="9168069" y="2765737"/>
            <a:ext cx="2487612" cy="1815882"/>
          </a:xfrm>
          <a:prstGeom prst="rect">
            <a:avLst/>
          </a:prstGeom>
          <a:noFill/>
        </p:spPr>
        <p:txBody>
          <a:bodyPr wrap="square">
            <a:spAutoFit/>
          </a:bodyPr>
          <a:lstStyle/>
          <a:p>
            <a:pPr defTabSz="609402" eaLnBrk="0" fontAlgn="base" hangingPunct="0">
              <a:spcBef>
                <a:spcPct val="0"/>
              </a:spcBef>
              <a:spcAft>
                <a:spcPct val="0"/>
              </a:spcAft>
              <a:buClr>
                <a:srgbClr val="000000"/>
              </a:buClr>
              <a:defRPr/>
            </a:pPr>
            <a:r>
              <a:rPr lang="en-US" sz="1600" b="1" kern="0" dirty="0">
                <a:solidFill>
                  <a:srgbClr val="015873"/>
                </a:solidFill>
                <a:latin typeface="Calibri" panose="020F0502020204030204" pitchFamily="34" charset="0"/>
                <a:cs typeface="Calibri" panose="020F0502020204030204" pitchFamily="34" charset="0"/>
                <a:sym typeface="Arial"/>
              </a:rPr>
              <a:t>Linker for SN-38 (CL2A)</a:t>
            </a:r>
          </a:p>
          <a:p>
            <a:pPr marL="285750" indent="-285750" defTabSz="609402" eaLnBrk="0" fontAlgn="base" hangingPunct="0">
              <a:spcBef>
                <a:spcPct val="0"/>
              </a:spcBef>
              <a:spcAft>
                <a:spcPct val="0"/>
              </a:spcAft>
              <a:buClr>
                <a:srgbClr val="000000"/>
              </a:buClr>
              <a:buFont typeface="Wingdings" panose="05000000000000000000" pitchFamily="2" charset="2"/>
              <a:buChar char="§"/>
              <a:defRPr/>
            </a:pPr>
            <a:r>
              <a:rPr lang="en-US" sz="1600" b="0" kern="0" dirty="0">
                <a:solidFill>
                  <a:srgbClr val="000000"/>
                </a:solidFill>
                <a:latin typeface="Calibri" panose="020F0502020204030204" pitchFamily="34" charset="0"/>
                <a:cs typeface="Calibri" panose="020F0502020204030204" pitchFamily="34" charset="0"/>
                <a:sym typeface="Arial"/>
              </a:rPr>
              <a:t>High drug-to-antibody ratio (7.6:1)</a:t>
            </a:r>
          </a:p>
          <a:p>
            <a:pPr marL="285750" indent="-285750" defTabSz="609402" eaLnBrk="0" fontAlgn="base" hangingPunct="0">
              <a:spcBef>
                <a:spcPct val="0"/>
              </a:spcBef>
              <a:spcAft>
                <a:spcPct val="0"/>
              </a:spcAft>
              <a:buClr>
                <a:srgbClr val="000000"/>
              </a:buClr>
              <a:buFont typeface="Wingdings" panose="05000000000000000000" pitchFamily="2" charset="2"/>
              <a:buChar char="§"/>
              <a:defRPr/>
            </a:pPr>
            <a:r>
              <a:rPr lang="en-US" sz="1600" b="0" kern="0" dirty="0">
                <a:solidFill>
                  <a:srgbClr val="000000"/>
                </a:solidFill>
                <a:latin typeface="Calibri" panose="020F0502020204030204" pitchFamily="34" charset="0"/>
                <a:cs typeface="Calibri" panose="020F0502020204030204" pitchFamily="34" charset="0"/>
                <a:sym typeface="Arial"/>
              </a:rPr>
              <a:t>pH-sensitive linker </a:t>
            </a:r>
            <a:br>
              <a:rPr lang="en-US" sz="1600" b="0" kern="0" dirty="0">
                <a:solidFill>
                  <a:srgbClr val="000000"/>
                </a:solidFill>
                <a:latin typeface="Calibri" panose="020F0502020204030204" pitchFamily="34" charset="0"/>
                <a:cs typeface="Calibri" panose="020F0502020204030204" pitchFamily="34" charset="0"/>
                <a:sym typeface="Arial"/>
              </a:rPr>
            </a:br>
            <a:r>
              <a:rPr lang="en-US" sz="1600" b="0" kern="0" dirty="0">
                <a:solidFill>
                  <a:srgbClr val="000000"/>
                </a:solidFill>
                <a:latin typeface="Calibri" panose="020F0502020204030204" pitchFamily="34" charset="0"/>
                <a:cs typeface="Calibri" panose="020F0502020204030204" pitchFamily="34" charset="0"/>
                <a:sym typeface="Arial"/>
              </a:rPr>
              <a:t>for rapid release of payload at or inside tumor</a:t>
            </a:r>
          </a:p>
        </p:txBody>
      </p:sp>
      <p:grpSp>
        <p:nvGrpSpPr>
          <p:cNvPr id="200" name="Group 199">
            <a:extLst>
              <a:ext uri="{FF2B5EF4-FFF2-40B4-BE49-F238E27FC236}">
                <a16:creationId xmlns:a16="http://schemas.microsoft.com/office/drawing/2014/main" id="{95A1ACEE-50BB-15FF-A2DE-E0995AAB2714}"/>
              </a:ext>
            </a:extLst>
          </p:cNvPr>
          <p:cNvGrpSpPr/>
          <p:nvPr/>
        </p:nvGrpSpPr>
        <p:grpSpPr>
          <a:xfrm rot="9944751">
            <a:off x="7141183" y="2837694"/>
            <a:ext cx="1801887" cy="1974340"/>
            <a:chOff x="569633" y="1542899"/>
            <a:chExt cx="1245999" cy="1365250"/>
          </a:xfrm>
        </p:grpSpPr>
        <p:cxnSp>
          <p:nvCxnSpPr>
            <p:cNvPr id="201" name="Straight Connector 32">
              <a:extLst>
                <a:ext uri="{FF2B5EF4-FFF2-40B4-BE49-F238E27FC236}">
                  <a16:creationId xmlns:a16="http://schemas.microsoft.com/office/drawing/2014/main" id="{3B675409-DC4B-223F-2856-DC6A829AD1ED}"/>
                </a:ext>
              </a:extLst>
            </p:cNvPr>
            <p:cNvCxnSpPr>
              <a:cxnSpLocks noChangeShapeType="1"/>
            </p:cNvCxnSpPr>
            <p:nvPr/>
          </p:nvCxnSpPr>
          <p:spPr bwMode="auto">
            <a:xfrm>
              <a:off x="569633" y="1622275"/>
              <a:ext cx="300038" cy="331787"/>
            </a:xfrm>
            <a:prstGeom prst="line">
              <a:avLst/>
            </a:prstGeom>
            <a:noFill/>
            <a:ln w="130175">
              <a:solidFill>
                <a:schemeClr val="accent1"/>
              </a:solidFill>
              <a:round/>
              <a:headEnd/>
              <a:tailEnd/>
            </a:ln>
          </p:spPr>
        </p:cxnSp>
        <p:cxnSp>
          <p:nvCxnSpPr>
            <p:cNvPr id="202" name="Straight Connector 34">
              <a:extLst>
                <a:ext uri="{FF2B5EF4-FFF2-40B4-BE49-F238E27FC236}">
                  <a16:creationId xmlns:a16="http://schemas.microsoft.com/office/drawing/2014/main" id="{FA3A40FA-5872-8D4D-A772-38AEB84F0265}"/>
                </a:ext>
              </a:extLst>
            </p:cNvPr>
            <p:cNvCxnSpPr>
              <a:cxnSpLocks noChangeShapeType="1"/>
            </p:cNvCxnSpPr>
            <p:nvPr/>
          </p:nvCxnSpPr>
          <p:spPr bwMode="auto">
            <a:xfrm flipH="1">
              <a:off x="1504482" y="1611162"/>
              <a:ext cx="311150" cy="347663"/>
            </a:xfrm>
            <a:prstGeom prst="line">
              <a:avLst/>
            </a:prstGeom>
            <a:noFill/>
            <a:ln w="130175">
              <a:solidFill>
                <a:schemeClr val="accent1"/>
              </a:solidFill>
              <a:round/>
              <a:headEnd/>
              <a:tailEnd/>
            </a:ln>
          </p:spPr>
        </p:cxnSp>
        <p:sp>
          <p:nvSpPr>
            <p:cNvPr id="203" name="Freeform 33">
              <a:extLst>
                <a:ext uri="{FF2B5EF4-FFF2-40B4-BE49-F238E27FC236}">
                  <a16:creationId xmlns:a16="http://schemas.microsoft.com/office/drawing/2014/main" id="{01785529-CF08-33D1-A9B3-D435AD5DB275}"/>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1"/>
              </a:solidFill>
              <a:round/>
              <a:headEnd/>
              <a:tailEnd/>
            </a:ln>
          </p:spPr>
          <p:txBody>
            <a:bodyPr anchor="ctr"/>
            <a:lstStyle/>
            <a:p>
              <a:pPr eaLnBrk="1" hangingPunct="1">
                <a:lnSpc>
                  <a:spcPct val="90000"/>
                </a:lnSpc>
                <a:spcBef>
                  <a:spcPct val="35000"/>
                </a:spcBef>
                <a:spcAft>
                  <a:spcPct val="25000"/>
                </a:spcAft>
                <a:buClr>
                  <a:srgbClr val="8B3D9A"/>
                </a:buClr>
                <a:buFont typeface="Arial" panose="020B0604020202020204" pitchFamily="34" charset="0"/>
                <a:buChar char="•"/>
                <a:defRPr/>
              </a:pPr>
              <a:endParaRPr lang="en-US" b="0" dirty="0">
                <a:solidFill>
                  <a:srgbClr val="FFFFFF"/>
                </a:solidFill>
              </a:endParaRPr>
            </a:p>
          </p:txBody>
        </p:sp>
        <p:sp>
          <p:nvSpPr>
            <p:cNvPr id="204" name="Freeform 35">
              <a:extLst>
                <a:ext uri="{FF2B5EF4-FFF2-40B4-BE49-F238E27FC236}">
                  <a16:creationId xmlns:a16="http://schemas.microsoft.com/office/drawing/2014/main" id="{7CCA165B-19EB-E12A-6CFF-C184881F2F4A}"/>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1"/>
              </a:solidFill>
              <a:round/>
              <a:headEnd/>
              <a:tailEnd/>
            </a:ln>
          </p:spPr>
          <p:txBody>
            <a:bodyPr anchor="ctr"/>
            <a:lstStyle/>
            <a:p>
              <a:pPr eaLnBrk="1" hangingPunct="1">
                <a:lnSpc>
                  <a:spcPct val="90000"/>
                </a:lnSpc>
                <a:spcBef>
                  <a:spcPct val="35000"/>
                </a:spcBef>
                <a:spcAft>
                  <a:spcPct val="25000"/>
                </a:spcAft>
                <a:buClr>
                  <a:srgbClr val="8B3D9A"/>
                </a:buClr>
                <a:buFont typeface="Arial" panose="020B0604020202020204" pitchFamily="34" charset="0"/>
                <a:buChar char="•"/>
                <a:defRPr/>
              </a:pPr>
              <a:endParaRPr lang="en-US" b="0" dirty="0">
                <a:solidFill>
                  <a:srgbClr val="FFFFFF"/>
                </a:solidFill>
              </a:endParaRPr>
            </a:p>
          </p:txBody>
        </p:sp>
      </p:grpSp>
      <p:grpSp>
        <p:nvGrpSpPr>
          <p:cNvPr id="205" name="Group 204">
            <a:extLst>
              <a:ext uri="{FF2B5EF4-FFF2-40B4-BE49-F238E27FC236}">
                <a16:creationId xmlns:a16="http://schemas.microsoft.com/office/drawing/2014/main" id="{0ED8E5EE-EDA0-109B-6170-D62515A55F61}"/>
              </a:ext>
            </a:extLst>
          </p:cNvPr>
          <p:cNvGrpSpPr/>
          <p:nvPr/>
        </p:nvGrpSpPr>
        <p:grpSpPr>
          <a:xfrm>
            <a:off x="7588110" y="3651769"/>
            <a:ext cx="263902" cy="161463"/>
            <a:chOff x="7588110" y="3651769"/>
            <a:chExt cx="263902" cy="161463"/>
          </a:xfrm>
        </p:grpSpPr>
        <p:cxnSp>
          <p:nvCxnSpPr>
            <p:cNvPr id="206" name="Straight Connector 205">
              <a:extLst>
                <a:ext uri="{FF2B5EF4-FFF2-40B4-BE49-F238E27FC236}">
                  <a16:creationId xmlns:a16="http://schemas.microsoft.com/office/drawing/2014/main" id="{4142B678-04D5-E107-6504-61B2F86131BA}"/>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9B76941C-2404-69CA-3C78-6D9B224DD6EA}"/>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8" name="Group 207">
            <a:extLst>
              <a:ext uri="{FF2B5EF4-FFF2-40B4-BE49-F238E27FC236}">
                <a16:creationId xmlns:a16="http://schemas.microsoft.com/office/drawing/2014/main" id="{1325F14B-963A-EF4C-CC5B-D439DB475008}"/>
              </a:ext>
            </a:extLst>
          </p:cNvPr>
          <p:cNvGrpSpPr/>
          <p:nvPr/>
        </p:nvGrpSpPr>
        <p:grpSpPr>
          <a:xfrm>
            <a:off x="7964785" y="3119639"/>
            <a:ext cx="682192" cy="682096"/>
            <a:chOff x="10063123" y="4456813"/>
            <a:chExt cx="682192" cy="682096"/>
          </a:xfrm>
        </p:grpSpPr>
        <p:sp>
          <p:nvSpPr>
            <p:cNvPr id="209" name="Oval 208">
              <a:extLst>
                <a:ext uri="{FF2B5EF4-FFF2-40B4-BE49-F238E27FC236}">
                  <a16:creationId xmlns:a16="http://schemas.microsoft.com/office/drawing/2014/main" id="{FE828AA6-323B-346B-75EF-3364AA79169A}"/>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Freeform: Shape 209">
              <a:extLst>
                <a:ext uri="{FF2B5EF4-FFF2-40B4-BE49-F238E27FC236}">
                  <a16:creationId xmlns:a16="http://schemas.microsoft.com/office/drawing/2014/main" id="{44213972-AA9A-C872-DA0A-0FED1D0971C5}"/>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30283930-8F50-E83E-F8A3-825153F2A0BF}"/>
                </a:ext>
              </a:extLst>
            </p:cNvPr>
            <p:cNvSpPr/>
            <p:nvPr/>
          </p:nvSpPr>
          <p:spPr bwMode="auto">
            <a:xfrm rot="20623326">
              <a:off x="10234028" y="4894799"/>
              <a:ext cx="174037" cy="7651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Freeform: Shape 211">
              <a:extLst>
                <a:ext uri="{FF2B5EF4-FFF2-40B4-BE49-F238E27FC236}">
                  <a16:creationId xmlns:a16="http://schemas.microsoft.com/office/drawing/2014/main" id="{7112C688-BE69-4998-8DC0-84F48414F2F6}"/>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1"/>
            </a:solidFill>
            <a:ln w="28575">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85AAF077-EF60-0CD6-DB36-98544E61F743}"/>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4" name="Freeform: Shape 213">
            <a:extLst>
              <a:ext uri="{FF2B5EF4-FFF2-40B4-BE49-F238E27FC236}">
                <a16:creationId xmlns:a16="http://schemas.microsoft.com/office/drawing/2014/main" id="{BD6206EF-26EC-C9C2-59C0-A875953B0E50}"/>
              </a:ext>
            </a:extLst>
          </p:cNvPr>
          <p:cNvSpPr/>
          <p:nvPr/>
        </p:nvSpPr>
        <p:spPr>
          <a:xfrm>
            <a:off x="8452600" y="2990850"/>
            <a:ext cx="767600" cy="561975"/>
          </a:xfrm>
          <a:custGeom>
            <a:avLst/>
            <a:gdLst>
              <a:gd name="connsiteX0" fmla="*/ 0 w 885825"/>
              <a:gd name="connsiteY0" fmla="*/ 561975 h 561975"/>
              <a:gd name="connsiteX1" fmla="*/ 704850 w 885825"/>
              <a:gd name="connsiteY1" fmla="*/ 561975 h 561975"/>
              <a:gd name="connsiteX2" fmla="*/ 885825 w 885825"/>
              <a:gd name="connsiteY2" fmla="*/ 0 h 561975"/>
            </a:gdLst>
            <a:ahLst/>
            <a:cxnLst>
              <a:cxn ang="0">
                <a:pos x="connsiteX0" y="connsiteY0"/>
              </a:cxn>
              <a:cxn ang="0">
                <a:pos x="connsiteX1" y="connsiteY1"/>
              </a:cxn>
              <a:cxn ang="0">
                <a:pos x="connsiteX2" y="connsiteY2"/>
              </a:cxn>
            </a:cxnLst>
            <a:rect l="l" t="t" r="r" b="b"/>
            <a:pathLst>
              <a:path w="885825" h="561975">
                <a:moveTo>
                  <a:pt x="0" y="561975"/>
                </a:moveTo>
                <a:lnTo>
                  <a:pt x="704850" y="561975"/>
                </a:lnTo>
                <a:lnTo>
                  <a:pt x="88582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196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7F745B6-77CD-C527-441F-04877B60368A}"/>
              </a:ext>
            </a:extLst>
          </p:cNvPr>
          <p:cNvSpPr>
            <a:spLocks noGrp="1" noChangeArrowheads="1"/>
          </p:cNvSpPr>
          <p:nvPr>
            <p:ph type="title"/>
          </p:nvPr>
        </p:nvSpPr>
        <p:spPr/>
        <p:txBody>
          <a:bodyPr>
            <a:noAutofit/>
          </a:bodyPr>
          <a:lstStyle/>
          <a:p>
            <a:r>
              <a:rPr lang="en-US" altLang="en-US" dirty="0"/>
              <a:t>ASCENT: Sacituzumab Govitecan vs </a:t>
            </a:r>
            <a:br>
              <a:rPr lang="en-US" altLang="en-US" dirty="0"/>
            </a:br>
            <a:r>
              <a:rPr lang="en-US" altLang="en-US" dirty="0"/>
              <a:t>Single-Agent Chemotherapy for Metastatic TNBC</a:t>
            </a:r>
          </a:p>
        </p:txBody>
      </p:sp>
      <p:sp>
        <p:nvSpPr>
          <p:cNvPr id="3" name="Content Placeholder 2">
            <a:extLst>
              <a:ext uri="{FF2B5EF4-FFF2-40B4-BE49-F238E27FC236}">
                <a16:creationId xmlns:a16="http://schemas.microsoft.com/office/drawing/2014/main" id="{6DCF5E7D-B2DD-7B1B-D87B-A276C5422BAE}"/>
              </a:ext>
            </a:extLst>
          </p:cNvPr>
          <p:cNvSpPr txBox="1">
            <a:spLocks/>
          </p:cNvSpPr>
          <p:nvPr/>
        </p:nvSpPr>
        <p:spPr>
          <a:xfrm>
            <a:off x="604675" y="1513047"/>
            <a:ext cx="10877529" cy="40736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open-label phase III trial</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Text Box 45">
            <a:extLst>
              <a:ext uri="{FF2B5EF4-FFF2-40B4-BE49-F238E27FC236}">
                <a16:creationId xmlns:a16="http://schemas.microsoft.com/office/drawing/2014/main" id="{A30444B6-3E16-84E2-CDBF-1BF73C13DC89}"/>
              </a:ext>
            </a:extLst>
          </p:cNvPr>
          <p:cNvSpPr txBox="1">
            <a:spLocks noChangeArrowheads="1"/>
          </p:cNvSpPr>
          <p:nvPr/>
        </p:nvSpPr>
        <p:spPr bwMode="auto">
          <a:xfrm>
            <a:off x="593741" y="2764467"/>
            <a:ext cx="252066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metastatic TNBC and ≥2 prior CT (no upper limit; could include PD within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mo of neo/adjuvant tx); prior taxane; RECIST v1.1 measurable disease; permitted brain mets if stable ≥4 wk before tx;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529)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Rectangle 49">
            <a:extLst>
              <a:ext uri="{FF2B5EF4-FFF2-40B4-BE49-F238E27FC236}">
                <a16:creationId xmlns:a16="http://schemas.microsoft.com/office/drawing/2014/main" id="{1B6651CE-71F0-F382-998B-1ADFF57E6C7F}"/>
              </a:ext>
            </a:extLst>
          </p:cNvPr>
          <p:cNvSpPr>
            <a:spLocks noChangeArrowheads="1"/>
          </p:cNvSpPr>
          <p:nvPr/>
        </p:nvSpPr>
        <p:spPr bwMode="auto">
          <a:xfrm>
            <a:off x="3675082" y="2724986"/>
            <a:ext cx="3663266"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Sacituzumab Govitecan</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 mg/kg IV on Days 1, 8</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267)</a:t>
            </a:r>
          </a:p>
        </p:txBody>
      </p:sp>
      <p:sp>
        <p:nvSpPr>
          <p:cNvPr id="6" name="Rectangle 50">
            <a:extLst>
              <a:ext uri="{FF2B5EF4-FFF2-40B4-BE49-F238E27FC236}">
                <a16:creationId xmlns:a16="http://schemas.microsoft.com/office/drawing/2014/main" id="{55C28A67-6612-78CC-8782-2B9E4C9FF7BA}"/>
              </a:ext>
            </a:extLst>
          </p:cNvPr>
          <p:cNvSpPr>
            <a:spLocks noChangeArrowheads="1"/>
          </p:cNvSpPr>
          <p:nvPr/>
        </p:nvSpPr>
        <p:spPr bwMode="auto">
          <a:xfrm>
            <a:off x="3675082" y="3945044"/>
            <a:ext cx="3663266"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Physician’s Choice of Single-Agent CT*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262)</a:t>
            </a:r>
          </a:p>
        </p:txBody>
      </p:sp>
      <p:sp>
        <p:nvSpPr>
          <p:cNvPr id="7" name="Line 53">
            <a:extLst>
              <a:ext uri="{FF2B5EF4-FFF2-40B4-BE49-F238E27FC236}">
                <a16:creationId xmlns:a16="http://schemas.microsoft.com/office/drawing/2014/main" id="{BBFB6D1B-69BC-4E7A-5597-BD94F814AC3F}"/>
              </a:ext>
            </a:extLst>
          </p:cNvPr>
          <p:cNvSpPr>
            <a:spLocks noChangeShapeType="1"/>
          </p:cNvSpPr>
          <p:nvPr/>
        </p:nvSpPr>
        <p:spPr bwMode="auto">
          <a:xfrm>
            <a:off x="3047999" y="4198325"/>
            <a:ext cx="523896" cy="2953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Line 54">
            <a:extLst>
              <a:ext uri="{FF2B5EF4-FFF2-40B4-BE49-F238E27FC236}">
                <a16:creationId xmlns:a16="http://schemas.microsoft.com/office/drawing/2014/main" id="{86EDEED8-3006-49C6-A95A-991F125DF2C7}"/>
              </a:ext>
            </a:extLst>
          </p:cNvPr>
          <p:cNvSpPr>
            <a:spLocks noChangeShapeType="1"/>
          </p:cNvSpPr>
          <p:nvPr/>
        </p:nvSpPr>
        <p:spPr bwMode="auto">
          <a:xfrm flipV="1">
            <a:off x="3048000" y="3273626"/>
            <a:ext cx="523895" cy="2926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D1454D92-15A8-FA6E-56F1-1A9199ABEB36}"/>
              </a:ext>
            </a:extLst>
          </p:cNvPr>
          <p:cNvSpPr txBox="1"/>
          <p:nvPr/>
        </p:nvSpPr>
        <p:spPr bwMode="auto">
          <a:xfrm>
            <a:off x="7917085" y="2724986"/>
            <a:ext cx="396098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b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by BICR in patients without brain mets</a:t>
            </a:r>
          </a:p>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investigator-assessed PFS, OS, ORR, DoR, TTR, safety</a:t>
            </a:r>
          </a:p>
        </p:txBody>
      </p:sp>
      <p:sp>
        <p:nvSpPr>
          <p:cNvPr id="10" name="Rectangle 46">
            <a:extLst>
              <a:ext uri="{FF2B5EF4-FFF2-40B4-BE49-F238E27FC236}">
                <a16:creationId xmlns:a16="http://schemas.microsoft.com/office/drawing/2014/main" id="{9F3700D8-BA4B-B9A3-DF13-5537FCB14285}"/>
              </a:ext>
            </a:extLst>
          </p:cNvPr>
          <p:cNvSpPr>
            <a:spLocks noChangeArrowheads="1"/>
          </p:cNvSpPr>
          <p:nvPr/>
        </p:nvSpPr>
        <p:spPr bwMode="auto">
          <a:xfrm>
            <a:off x="1033688" y="2104540"/>
            <a:ext cx="457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geography (N America vs rest of world),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number of prior CT (2-3 vs &gt;3), brain mets (yes vs no)</a:t>
            </a:r>
          </a:p>
        </p:txBody>
      </p:sp>
      <p:cxnSp>
        <p:nvCxnSpPr>
          <p:cNvPr id="11" name="Straight Arrow Connector 10">
            <a:extLst>
              <a:ext uri="{FF2B5EF4-FFF2-40B4-BE49-F238E27FC236}">
                <a16:creationId xmlns:a16="http://schemas.microsoft.com/office/drawing/2014/main" id="{2B276452-DD6B-0EC8-8882-644242009301}"/>
              </a:ext>
            </a:extLst>
          </p:cNvPr>
          <p:cNvCxnSpPr>
            <a:cxnSpLocks/>
          </p:cNvCxnSpPr>
          <p:nvPr/>
        </p:nvCxnSpPr>
        <p:spPr bwMode="auto">
          <a:xfrm rot="5400000">
            <a:off x="2989907" y="2957853"/>
            <a:ext cx="640080" cy="0"/>
          </a:xfrm>
          <a:prstGeom prst="straightConnector1">
            <a:avLst/>
          </a:prstGeom>
          <a:noFill/>
          <a:ln w="28575" cap="flat" cmpd="sng" algn="ctr">
            <a:solidFill>
              <a:schemeClr val="bg1"/>
            </a:solidFill>
            <a:prstDash val="sysDash"/>
            <a:round/>
            <a:headEnd type="none" w="med" len="med"/>
            <a:tailEnd type="triangle"/>
          </a:ln>
          <a:effectLst/>
        </p:spPr>
      </p:cxnSp>
      <p:sp>
        <p:nvSpPr>
          <p:cNvPr id="12" name="TextBox 11">
            <a:extLst>
              <a:ext uri="{FF2B5EF4-FFF2-40B4-BE49-F238E27FC236}">
                <a16:creationId xmlns:a16="http://schemas.microsoft.com/office/drawing/2014/main" id="{D471553F-F171-60AC-9FED-87A561CD5037}"/>
              </a:ext>
            </a:extLst>
          </p:cNvPr>
          <p:cNvSpPr txBox="1"/>
          <p:nvPr/>
        </p:nvSpPr>
        <p:spPr bwMode="auto">
          <a:xfrm>
            <a:off x="3274925" y="5039923"/>
            <a:ext cx="45741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*Capecitabine, eribulin, gemcitabine, or vinorelbine.</a:t>
            </a:r>
          </a:p>
        </p:txBody>
      </p:sp>
      <p:cxnSp>
        <p:nvCxnSpPr>
          <p:cNvPr id="13" name="Straight Arrow Connector 12">
            <a:extLst>
              <a:ext uri="{FF2B5EF4-FFF2-40B4-BE49-F238E27FC236}">
                <a16:creationId xmlns:a16="http://schemas.microsoft.com/office/drawing/2014/main" id="{4B5CE81B-540C-9690-2E05-EAD99483FBCD}"/>
              </a:ext>
            </a:extLst>
          </p:cNvPr>
          <p:cNvCxnSpPr>
            <a:cxnSpLocks/>
          </p:cNvCxnSpPr>
          <p:nvPr/>
        </p:nvCxnSpPr>
        <p:spPr bwMode="auto">
          <a:xfrm rot="5400000">
            <a:off x="7246908" y="2631797"/>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14" name="Rectangle 46">
            <a:extLst>
              <a:ext uri="{FF2B5EF4-FFF2-40B4-BE49-F238E27FC236}">
                <a16:creationId xmlns:a16="http://schemas.microsoft.com/office/drawing/2014/main" id="{3938C232-09D5-764D-8554-5869E86BEE0E}"/>
              </a:ext>
            </a:extLst>
          </p:cNvPr>
          <p:cNvSpPr>
            <a:spLocks noChangeArrowheads="1"/>
          </p:cNvSpPr>
          <p:nvPr/>
        </p:nvSpPr>
        <p:spPr bwMode="auto">
          <a:xfrm>
            <a:off x="6779403" y="2074807"/>
            <a:ext cx="1133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21-day cycles</a:t>
            </a:r>
          </a:p>
        </p:txBody>
      </p:sp>
      <p:sp>
        <p:nvSpPr>
          <p:cNvPr id="15" name="Content Placeholder 2">
            <a:extLst>
              <a:ext uri="{FF2B5EF4-FFF2-40B4-BE49-F238E27FC236}">
                <a16:creationId xmlns:a16="http://schemas.microsoft.com/office/drawing/2014/main" id="{E55CF7B7-75A4-51DC-EB2B-940A8B12E4D3}"/>
              </a:ext>
            </a:extLst>
          </p:cNvPr>
          <p:cNvSpPr txBox="1">
            <a:spLocks/>
          </p:cNvSpPr>
          <p:nvPr/>
        </p:nvSpPr>
        <p:spPr>
          <a:xfrm>
            <a:off x="604675" y="5712131"/>
            <a:ext cx="10877529" cy="45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eaLnBrk="1" hangingPunct="1">
              <a:lnSpc>
                <a:spcPct val="90000"/>
              </a:lnSpc>
              <a:spcBef>
                <a:spcPts val="1000"/>
              </a:spcBef>
              <a:spcAft>
                <a:spcPts val="700"/>
              </a:spcAft>
              <a:buClr>
                <a:schemeClr val="bg1"/>
              </a:buClr>
              <a:buFont typeface="Wingdings" panose="05000000000000000000" pitchFamily="2" charset="2"/>
              <a:buChar char="§"/>
              <a:defRPr sz="2400" b="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pPr marL="342900" marR="0" lvl="0" indent="-342900" algn="l" defTabSz="914400" rtl="0" eaLnBrk="1" fontAlgn="auto"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Trial halted early based on efficacy</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per unanimous recommendation of DSMC</a:t>
            </a:r>
          </a:p>
        </p:txBody>
      </p:sp>
      <p:sp>
        <p:nvSpPr>
          <p:cNvPr id="16" name="Text Box 15">
            <a:extLst>
              <a:ext uri="{FF2B5EF4-FFF2-40B4-BE49-F238E27FC236}">
                <a16:creationId xmlns:a16="http://schemas.microsoft.com/office/drawing/2014/main" id="{C97029AB-1A38-1AF4-CE66-18C9B7BFF218}"/>
              </a:ext>
            </a:extLst>
          </p:cNvPr>
          <p:cNvSpPr txBox="1">
            <a:spLocks noChangeArrowheads="1"/>
          </p:cNvSpPr>
          <p:nvPr/>
        </p:nvSpPr>
        <p:spPr bwMode="auto">
          <a:xfrm>
            <a:off x="430066" y="63930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Bardia. NEJM. 2021;384:1529. Bardia. ASCO 2022. Abstr 1071.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98104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A3C817B-5C00-7F68-D7A2-CDC6F6B3A98B}"/>
              </a:ext>
            </a:extLst>
          </p:cNvPr>
          <p:cNvSpPr>
            <a:spLocks noGrp="1" noChangeArrowheads="1"/>
          </p:cNvSpPr>
          <p:nvPr>
            <p:ph type="title"/>
          </p:nvPr>
        </p:nvSpPr>
        <p:spPr/>
        <p:txBody>
          <a:bodyPr>
            <a:noAutofit/>
          </a:bodyPr>
          <a:lstStyle/>
          <a:p>
            <a:r>
              <a:rPr lang="en-US" altLang="en-US" dirty="0"/>
              <a:t>ASCENT: PFS and OS Among </a:t>
            </a:r>
            <a:br>
              <a:rPr lang="en-US" altLang="en-US" dirty="0"/>
            </a:br>
            <a:r>
              <a:rPr lang="en-US" altLang="en-US" dirty="0"/>
              <a:t>Patients Without Brain Metastases</a:t>
            </a:r>
          </a:p>
        </p:txBody>
      </p:sp>
      <p:sp>
        <p:nvSpPr>
          <p:cNvPr id="5" name="Text Box 15">
            <a:extLst>
              <a:ext uri="{FF2B5EF4-FFF2-40B4-BE49-F238E27FC236}">
                <a16:creationId xmlns:a16="http://schemas.microsoft.com/office/drawing/2014/main" id="{7B127B32-4781-2EDF-2B81-F83D94A59440}"/>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Bardia. NEJM. 2021;384:1529.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ASCO 2022. Abstr 1071.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977E05A8-C575-1129-FC67-E8395900B05A}"/>
              </a:ext>
            </a:extLst>
          </p:cNvPr>
          <p:cNvSpPr txBox="1"/>
          <p:nvPr/>
        </p:nvSpPr>
        <p:spPr bwMode="auto">
          <a:xfrm>
            <a:off x="3890166" y="3830796"/>
            <a:ext cx="2488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Sacituzumab govitecan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a:t>
            </a:r>
          </a:p>
        </p:txBody>
      </p:sp>
      <p:cxnSp>
        <p:nvCxnSpPr>
          <p:cNvPr id="7" name="Straight Connector 6">
            <a:extLst>
              <a:ext uri="{FF2B5EF4-FFF2-40B4-BE49-F238E27FC236}">
                <a16:creationId xmlns:a16="http://schemas.microsoft.com/office/drawing/2014/main" id="{2B1C0781-DDDE-EC4B-3F8F-E26AFBD95A5E}"/>
              </a:ext>
            </a:extLst>
          </p:cNvPr>
          <p:cNvCxnSpPr>
            <a:cxnSpLocks/>
          </p:cNvCxnSpPr>
          <p:nvPr/>
        </p:nvCxnSpPr>
        <p:spPr bwMode="auto">
          <a:xfrm flipH="1">
            <a:off x="3557239" y="4022445"/>
            <a:ext cx="356839" cy="0"/>
          </a:xfrm>
          <a:prstGeom prst="line">
            <a:avLst/>
          </a:prstGeom>
          <a:noFill/>
          <a:ln w="28575" cap="flat" cmpd="sng" algn="ctr">
            <a:solidFill>
              <a:schemeClr val="accent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2610CA7D-9B5B-B78E-CF27-E8B3DC008FB6}"/>
              </a:ext>
            </a:extLst>
          </p:cNvPr>
          <p:cNvCxnSpPr>
            <a:cxnSpLocks/>
          </p:cNvCxnSpPr>
          <p:nvPr/>
        </p:nvCxnSpPr>
        <p:spPr bwMode="auto">
          <a:xfrm flipH="1">
            <a:off x="3557239" y="4308660"/>
            <a:ext cx="356839"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9" name="Table 9">
            <a:extLst>
              <a:ext uri="{FF2B5EF4-FFF2-40B4-BE49-F238E27FC236}">
                <a16:creationId xmlns:a16="http://schemas.microsoft.com/office/drawing/2014/main" id="{475E4D18-5EB4-CD23-9AA5-78E8C5374FA4}"/>
              </a:ext>
            </a:extLst>
          </p:cNvPr>
          <p:cNvGraphicFramePr>
            <a:graphicFrameLocks noGrp="1"/>
          </p:cNvGraphicFramePr>
          <p:nvPr/>
        </p:nvGraphicFramePr>
        <p:xfrm>
          <a:off x="723900" y="1600200"/>
          <a:ext cx="5383317" cy="1127760"/>
        </p:xfrm>
        <a:graphic>
          <a:graphicData uri="http://schemas.openxmlformats.org/drawingml/2006/table">
            <a:tbl>
              <a:tblPr firstRow="1" bandRow="1">
                <a:tableStyleId>{F5AB1C69-6EDB-4FF4-983F-18BD219EF322}</a:tableStyleId>
              </a:tblPr>
              <a:tblGrid>
                <a:gridCol w="1985846">
                  <a:extLst>
                    <a:ext uri="{9D8B030D-6E8A-4147-A177-3AD203B41FA5}">
                      <a16:colId xmlns:a16="http://schemas.microsoft.com/office/drawing/2014/main" val="3101661177"/>
                    </a:ext>
                  </a:extLst>
                </a:gridCol>
                <a:gridCol w="959005">
                  <a:extLst>
                    <a:ext uri="{9D8B030D-6E8A-4147-A177-3AD203B41FA5}">
                      <a16:colId xmlns:a16="http://schemas.microsoft.com/office/drawing/2014/main" val="3391376450"/>
                    </a:ext>
                  </a:extLst>
                </a:gridCol>
                <a:gridCol w="836342">
                  <a:extLst>
                    <a:ext uri="{9D8B030D-6E8A-4147-A177-3AD203B41FA5}">
                      <a16:colId xmlns:a16="http://schemas.microsoft.com/office/drawing/2014/main" val="224955263"/>
                    </a:ext>
                  </a:extLst>
                </a:gridCol>
                <a:gridCol w="1602124">
                  <a:extLst>
                    <a:ext uri="{9D8B030D-6E8A-4147-A177-3AD203B41FA5}">
                      <a16:colId xmlns:a16="http://schemas.microsoft.com/office/drawing/2014/main" val="3742265161"/>
                    </a:ext>
                  </a:extLst>
                </a:gridCol>
              </a:tblGrid>
              <a:tr h="144128">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Patients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Median PFS,</a:t>
                      </a:r>
                      <a:br>
                        <a:rPr lang="en-US" sz="1400" dirty="0"/>
                      </a:br>
                      <a:r>
                        <a:rPr lang="en-US" sz="1400" b="1" i="0" dirty="0"/>
                        <a:t>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72926543"/>
                  </a:ext>
                </a:extLst>
              </a:tr>
              <a:tr h="144128">
                <a:tc>
                  <a:txBody>
                    <a:bodyPr/>
                    <a:lstStyle/>
                    <a:p>
                      <a:r>
                        <a:rPr lang="en-US" sz="1400" dirty="0">
                          <a:solidFill>
                            <a:schemeClr val="bg1"/>
                          </a:solidFill>
                        </a:rPr>
                        <a:t>Sacituzumab govitecan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5.6 (4.3-6.3)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3367250"/>
                  </a:ext>
                </a:extLst>
              </a:tr>
              <a:tr h="144128">
                <a:tc>
                  <a:txBody>
                    <a:bodyPr/>
                    <a:lstStyle/>
                    <a:p>
                      <a:r>
                        <a:rPr lang="en-US" sz="1400" dirty="0">
                          <a:solidFill>
                            <a:schemeClr val="bg1"/>
                          </a:solidFill>
                        </a:rPr>
                        <a:t>Chemotherapy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1.7 (1.5-2.6)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57351418"/>
                  </a:ext>
                </a:extLst>
              </a:tr>
            </a:tbl>
          </a:graphicData>
        </a:graphic>
      </p:graphicFrame>
      <p:sp>
        <p:nvSpPr>
          <p:cNvPr id="10" name="TextBox 9">
            <a:extLst>
              <a:ext uri="{FF2B5EF4-FFF2-40B4-BE49-F238E27FC236}">
                <a16:creationId xmlns:a16="http://schemas.microsoft.com/office/drawing/2014/main" id="{00900F9F-4C7E-F604-7B59-DBFC3B54B7DD}"/>
              </a:ext>
            </a:extLst>
          </p:cNvPr>
          <p:cNvSpPr txBox="1"/>
          <p:nvPr/>
        </p:nvSpPr>
        <p:spPr bwMode="auto">
          <a:xfrm>
            <a:off x="2198963" y="3094546"/>
            <a:ext cx="39305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Hazard ratio for PD or death: 0.41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0.32-0.52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sp>
        <p:nvSpPr>
          <p:cNvPr id="11" name="TextBox 10">
            <a:extLst>
              <a:ext uri="{FF2B5EF4-FFF2-40B4-BE49-F238E27FC236}">
                <a16:creationId xmlns:a16="http://schemas.microsoft.com/office/drawing/2014/main" id="{EAEFB839-35B3-4065-1361-ABA0CCFDFC87}"/>
              </a:ext>
            </a:extLst>
          </p:cNvPr>
          <p:cNvSpPr txBox="1"/>
          <p:nvPr/>
        </p:nvSpPr>
        <p:spPr bwMode="auto">
          <a:xfrm>
            <a:off x="9549377" y="3711223"/>
            <a:ext cx="2488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Sacituzumab govitecan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a:t>
            </a:r>
          </a:p>
        </p:txBody>
      </p:sp>
      <p:cxnSp>
        <p:nvCxnSpPr>
          <p:cNvPr id="12" name="Straight Connector 11">
            <a:extLst>
              <a:ext uri="{FF2B5EF4-FFF2-40B4-BE49-F238E27FC236}">
                <a16:creationId xmlns:a16="http://schemas.microsoft.com/office/drawing/2014/main" id="{5FF765E7-CC08-6EBD-F88B-CE0556CDEAC6}"/>
              </a:ext>
            </a:extLst>
          </p:cNvPr>
          <p:cNvCxnSpPr>
            <a:cxnSpLocks/>
          </p:cNvCxnSpPr>
          <p:nvPr/>
        </p:nvCxnSpPr>
        <p:spPr bwMode="auto">
          <a:xfrm flipH="1">
            <a:off x="9216450" y="3902872"/>
            <a:ext cx="356839"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6D27051-0E9E-DD8F-224C-BBA03212D998}"/>
              </a:ext>
            </a:extLst>
          </p:cNvPr>
          <p:cNvCxnSpPr>
            <a:cxnSpLocks/>
          </p:cNvCxnSpPr>
          <p:nvPr/>
        </p:nvCxnSpPr>
        <p:spPr bwMode="auto">
          <a:xfrm flipH="1">
            <a:off x="9216450" y="4189087"/>
            <a:ext cx="356839"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14" name="Table 9">
            <a:extLst>
              <a:ext uri="{FF2B5EF4-FFF2-40B4-BE49-F238E27FC236}">
                <a16:creationId xmlns:a16="http://schemas.microsoft.com/office/drawing/2014/main" id="{1EBED4A7-429C-2D92-5678-2B57B89D6240}"/>
              </a:ext>
            </a:extLst>
          </p:cNvPr>
          <p:cNvGraphicFramePr>
            <a:graphicFrameLocks noGrp="1"/>
          </p:cNvGraphicFramePr>
          <p:nvPr/>
        </p:nvGraphicFramePr>
        <p:xfrm>
          <a:off x="6301035" y="1600200"/>
          <a:ext cx="5465393" cy="1127760"/>
        </p:xfrm>
        <a:graphic>
          <a:graphicData uri="http://schemas.openxmlformats.org/drawingml/2006/table">
            <a:tbl>
              <a:tblPr firstRow="1" bandRow="1">
                <a:tableStyleId>{F5AB1C69-6EDB-4FF4-983F-18BD219EF322}</a:tableStyleId>
              </a:tblPr>
              <a:tblGrid>
                <a:gridCol w="2190851">
                  <a:extLst>
                    <a:ext uri="{9D8B030D-6E8A-4147-A177-3AD203B41FA5}">
                      <a16:colId xmlns:a16="http://schemas.microsoft.com/office/drawing/2014/main" val="3101661177"/>
                    </a:ext>
                  </a:extLst>
                </a:gridCol>
                <a:gridCol w="912992">
                  <a:extLst>
                    <a:ext uri="{9D8B030D-6E8A-4147-A177-3AD203B41FA5}">
                      <a16:colId xmlns:a16="http://schemas.microsoft.com/office/drawing/2014/main" val="3391376450"/>
                    </a:ext>
                  </a:extLst>
                </a:gridCol>
                <a:gridCol w="890835">
                  <a:extLst>
                    <a:ext uri="{9D8B030D-6E8A-4147-A177-3AD203B41FA5}">
                      <a16:colId xmlns:a16="http://schemas.microsoft.com/office/drawing/2014/main" val="224955263"/>
                    </a:ext>
                  </a:extLst>
                </a:gridCol>
                <a:gridCol w="1470715">
                  <a:extLst>
                    <a:ext uri="{9D8B030D-6E8A-4147-A177-3AD203B41FA5}">
                      <a16:colId xmlns:a16="http://schemas.microsoft.com/office/drawing/2014/main" val="3742265161"/>
                    </a:ext>
                  </a:extLst>
                </a:gridCol>
              </a:tblGrid>
              <a:tr h="144128">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Patients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Median OS,</a:t>
                      </a:r>
                      <a:br>
                        <a:rPr lang="en-US" sz="1400" dirty="0"/>
                      </a:br>
                      <a:r>
                        <a:rPr lang="en-US" sz="1400" b="1" i="0" dirty="0"/>
                        <a:t>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72926543"/>
                  </a:ext>
                </a:extLst>
              </a:tr>
              <a:tr h="144128">
                <a:tc>
                  <a:txBody>
                    <a:bodyPr/>
                    <a:lstStyle/>
                    <a:p>
                      <a:r>
                        <a:rPr lang="en-US" sz="1400" dirty="0">
                          <a:solidFill>
                            <a:schemeClr val="bg1"/>
                          </a:solidFill>
                        </a:rPr>
                        <a:t>Sacituzumab govitecan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155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12.1 (10.7-14.0)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3367250"/>
                  </a:ext>
                </a:extLst>
              </a:tr>
              <a:tr h="144128">
                <a:tc>
                  <a:txBody>
                    <a:bodyPr/>
                    <a:lstStyle/>
                    <a:p>
                      <a:r>
                        <a:rPr lang="en-US" sz="1400" dirty="0">
                          <a:solidFill>
                            <a:schemeClr val="bg1"/>
                          </a:solidFill>
                        </a:rPr>
                        <a:t>Chemotherapy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6.7 (5.8-7.7)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57351418"/>
                  </a:ext>
                </a:extLst>
              </a:tr>
            </a:tbl>
          </a:graphicData>
        </a:graphic>
      </p:graphicFrame>
      <p:sp>
        <p:nvSpPr>
          <p:cNvPr id="15" name="TextBox 14">
            <a:extLst>
              <a:ext uri="{FF2B5EF4-FFF2-40B4-BE49-F238E27FC236}">
                <a16:creationId xmlns:a16="http://schemas.microsoft.com/office/drawing/2014/main" id="{155FF7AD-99EB-78FE-D1C2-2E48CB98EA19}"/>
              </a:ext>
            </a:extLst>
          </p:cNvPr>
          <p:cNvSpPr txBox="1"/>
          <p:nvPr/>
        </p:nvSpPr>
        <p:spPr bwMode="auto">
          <a:xfrm>
            <a:off x="7858174" y="3079820"/>
            <a:ext cx="39305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Hazard ratio for PD or death: 0.48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0.38-0.59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cxnSp>
        <p:nvCxnSpPr>
          <p:cNvPr id="16" name="Straight Connector 15">
            <a:extLst>
              <a:ext uri="{FF2B5EF4-FFF2-40B4-BE49-F238E27FC236}">
                <a16:creationId xmlns:a16="http://schemas.microsoft.com/office/drawing/2014/main" id="{7EA72F5D-8C1A-46B0-87DA-FBD6228B6FC3}"/>
              </a:ext>
            </a:extLst>
          </p:cNvPr>
          <p:cNvCxnSpPr>
            <a:cxnSpLocks/>
          </p:cNvCxnSpPr>
          <p:nvPr/>
        </p:nvCxnSpPr>
        <p:spPr bwMode="auto">
          <a:xfrm>
            <a:off x="1223357" y="3534937"/>
            <a:ext cx="0" cy="2152185"/>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A58C52D-2101-3F0E-7199-94DB74BA8ABC}"/>
              </a:ext>
            </a:extLst>
          </p:cNvPr>
          <p:cNvCxnSpPr>
            <a:cxnSpLocks/>
          </p:cNvCxnSpPr>
          <p:nvPr/>
        </p:nvCxnSpPr>
        <p:spPr bwMode="auto">
          <a:xfrm>
            <a:off x="1226634" y="5675971"/>
            <a:ext cx="449394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BEA7078-B813-EE8B-045E-E0F9D2147861}"/>
              </a:ext>
            </a:extLst>
          </p:cNvPr>
          <p:cNvCxnSpPr>
            <a:cxnSpLocks/>
          </p:cNvCxnSpPr>
          <p:nvPr/>
        </p:nvCxnSpPr>
        <p:spPr bwMode="auto">
          <a:xfrm flipH="1">
            <a:off x="1156072" y="35349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C2F59A5-0FF6-B223-CE28-537C675B9EA3}"/>
              </a:ext>
            </a:extLst>
          </p:cNvPr>
          <p:cNvCxnSpPr>
            <a:cxnSpLocks/>
          </p:cNvCxnSpPr>
          <p:nvPr/>
        </p:nvCxnSpPr>
        <p:spPr bwMode="auto">
          <a:xfrm flipH="1">
            <a:off x="1156072" y="39631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B76070A-7F22-4DF4-FB43-75D4143B4548}"/>
              </a:ext>
            </a:extLst>
          </p:cNvPr>
          <p:cNvCxnSpPr>
            <a:cxnSpLocks/>
          </p:cNvCxnSpPr>
          <p:nvPr/>
        </p:nvCxnSpPr>
        <p:spPr bwMode="auto">
          <a:xfrm flipH="1">
            <a:off x="1156072" y="4391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E12FDFA-AE55-FC92-6ABC-25AED9EFBAB6}"/>
              </a:ext>
            </a:extLst>
          </p:cNvPr>
          <p:cNvCxnSpPr>
            <a:cxnSpLocks/>
          </p:cNvCxnSpPr>
          <p:nvPr/>
        </p:nvCxnSpPr>
        <p:spPr bwMode="auto">
          <a:xfrm flipH="1">
            <a:off x="1156072" y="48195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B9D18BE-A114-074B-8039-0A436117DA89}"/>
              </a:ext>
            </a:extLst>
          </p:cNvPr>
          <p:cNvCxnSpPr>
            <a:cxnSpLocks/>
          </p:cNvCxnSpPr>
          <p:nvPr/>
        </p:nvCxnSpPr>
        <p:spPr bwMode="auto">
          <a:xfrm flipH="1">
            <a:off x="1156072" y="52477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E3BD4D0-8CEC-A1F8-7230-378553F374BF}"/>
              </a:ext>
            </a:extLst>
          </p:cNvPr>
          <p:cNvCxnSpPr>
            <a:cxnSpLocks/>
          </p:cNvCxnSpPr>
          <p:nvPr/>
        </p:nvCxnSpPr>
        <p:spPr bwMode="auto">
          <a:xfrm flipH="1">
            <a:off x="1156072" y="56759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02FA576-56BF-D74E-3195-7D627A6DF58A}"/>
              </a:ext>
            </a:extLst>
          </p:cNvPr>
          <p:cNvCxnSpPr>
            <a:cxnSpLocks/>
          </p:cNvCxnSpPr>
          <p:nvPr/>
        </p:nvCxnSpPr>
        <p:spPr bwMode="auto">
          <a:xfrm>
            <a:off x="1223357"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79AD61D-0EBF-BB66-5C08-942C28C694AF}"/>
              </a:ext>
            </a:extLst>
          </p:cNvPr>
          <p:cNvCxnSpPr>
            <a:cxnSpLocks/>
          </p:cNvCxnSpPr>
          <p:nvPr/>
        </p:nvCxnSpPr>
        <p:spPr bwMode="auto">
          <a:xfrm>
            <a:off x="1784171"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A26606D-CCAA-6D90-DDDF-2BDD4E3F828E}"/>
              </a:ext>
            </a:extLst>
          </p:cNvPr>
          <p:cNvCxnSpPr>
            <a:cxnSpLocks/>
          </p:cNvCxnSpPr>
          <p:nvPr/>
        </p:nvCxnSpPr>
        <p:spPr bwMode="auto">
          <a:xfrm>
            <a:off x="2344985"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C5D53D2-B1FA-CD90-4FAF-B32A2E36428D}"/>
              </a:ext>
            </a:extLst>
          </p:cNvPr>
          <p:cNvCxnSpPr>
            <a:cxnSpLocks/>
          </p:cNvCxnSpPr>
          <p:nvPr/>
        </p:nvCxnSpPr>
        <p:spPr bwMode="auto">
          <a:xfrm>
            <a:off x="2905799"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6D2E188-D194-2163-8E5B-FB050A9ED973}"/>
              </a:ext>
            </a:extLst>
          </p:cNvPr>
          <p:cNvCxnSpPr>
            <a:cxnSpLocks/>
          </p:cNvCxnSpPr>
          <p:nvPr/>
        </p:nvCxnSpPr>
        <p:spPr bwMode="auto">
          <a:xfrm>
            <a:off x="3466613"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D8F215E-5A36-827A-DF49-559FAEC5C8A9}"/>
              </a:ext>
            </a:extLst>
          </p:cNvPr>
          <p:cNvCxnSpPr>
            <a:cxnSpLocks/>
          </p:cNvCxnSpPr>
          <p:nvPr/>
        </p:nvCxnSpPr>
        <p:spPr bwMode="auto">
          <a:xfrm>
            <a:off x="4027427"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109D57C-6066-63BC-4FA1-956EBEF2906D}"/>
              </a:ext>
            </a:extLst>
          </p:cNvPr>
          <p:cNvCxnSpPr>
            <a:cxnSpLocks/>
          </p:cNvCxnSpPr>
          <p:nvPr/>
        </p:nvCxnSpPr>
        <p:spPr bwMode="auto">
          <a:xfrm>
            <a:off x="4588241"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1654A86-917D-8620-A8C8-C06BBFF64A93}"/>
              </a:ext>
            </a:extLst>
          </p:cNvPr>
          <p:cNvCxnSpPr>
            <a:cxnSpLocks/>
          </p:cNvCxnSpPr>
          <p:nvPr/>
        </p:nvCxnSpPr>
        <p:spPr bwMode="auto">
          <a:xfrm>
            <a:off x="5149055"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1413BEB-1FAF-92B7-E708-D591D6ADF5F2}"/>
              </a:ext>
            </a:extLst>
          </p:cNvPr>
          <p:cNvCxnSpPr>
            <a:cxnSpLocks/>
          </p:cNvCxnSpPr>
          <p:nvPr/>
        </p:nvCxnSpPr>
        <p:spPr bwMode="auto">
          <a:xfrm>
            <a:off x="5709865" y="567597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423E341A-92B9-FA87-5681-2FFBE525E19B}"/>
              </a:ext>
            </a:extLst>
          </p:cNvPr>
          <p:cNvSpPr txBox="1"/>
          <p:nvPr/>
        </p:nvSpPr>
        <p:spPr bwMode="auto">
          <a:xfrm>
            <a:off x="1220080" y="6021659"/>
            <a:ext cx="44897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4" name="TextBox 33">
            <a:extLst>
              <a:ext uri="{FF2B5EF4-FFF2-40B4-BE49-F238E27FC236}">
                <a16:creationId xmlns:a16="http://schemas.microsoft.com/office/drawing/2014/main" id="{1DAB0756-8A54-8962-0644-60304AB6D39E}"/>
              </a:ext>
            </a:extLst>
          </p:cNvPr>
          <p:cNvSpPr txBox="1"/>
          <p:nvPr/>
        </p:nvSpPr>
        <p:spPr bwMode="auto">
          <a:xfrm rot="16200000">
            <a:off x="-1023597" y="4405667"/>
            <a:ext cx="3298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35" name="TextBox 34">
            <a:extLst>
              <a:ext uri="{FF2B5EF4-FFF2-40B4-BE49-F238E27FC236}">
                <a16:creationId xmlns:a16="http://schemas.microsoft.com/office/drawing/2014/main" id="{EE25CD59-A9E0-FF8D-78D3-319B37561BBF}"/>
              </a:ext>
            </a:extLst>
          </p:cNvPr>
          <p:cNvSpPr txBox="1"/>
          <p:nvPr/>
        </p:nvSpPr>
        <p:spPr bwMode="auto">
          <a:xfrm>
            <a:off x="674163" y="3356517"/>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EA98BCF4-FAD5-439B-4630-D46F39167B63}"/>
              </a:ext>
            </a:extLst>
          </p:cNvPr>
          <p:cNvSpPr txBox="1"/>
          <p:nvPr/>
        </p:nvSpPr>
        <p:spPr bwMode="auto">
          <a:xfrm>
            <a:off x="674163" y="3785705"/>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7" name="TextBox 36">
            <a:extLst>
              <a:ext uri="{FF2B5EF4-FFF2-40B4-BE49-F238E27FC236}">
                <a16:creationId xmlns:a16="http://schemas.microsoft.com/office/drawing/2014/main" id="{76F0C4BD-4485-84E6-F0BB-657658712486}"/>
              </a:ext>
            </a:extLst>
          </p:cNvPr>
          <p:cNvSpPr txBox="1"/>
          <p:nvPr/>
        </p:nvSpPr>
        <p:spPr bwMode="auto">
          <a:xfrm>
            <a:off x="674163" y="421489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8" name="TextBox 37">
            <a:extLst>
              <a:ext uri="{FF2B5EF4-FFF2-40B4-BE49-F238E27FC236}">
                <a16:creationId xmlns:a16="http://schemas.microsoft.com/office/drawing/2014/main" id="{BD8D44F9-2DFB-5031-DE99-B74F6151327D}"/>
              </a:ext>
            </a:extLst>
          </p:cNvPr>
          <p:cNvSpPr txBox="1"/>
          <p:nvPr/>
        </p:nvSpPr>
        <p:spPr bwMode="auto">
          <a:xfrm>
            <a:off x="674163" y="4644081"/>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3A2B8CFC-58C6-98D1-273C-1A2C9AA6F93F}"/>
              </a:ext>
            </a:extLst>
          </p:cNvPr>
          <p:cNvSpPr txBox="1"/>
          <p:nvPr/>
        </p:nvSpPr>
        <p:spPr bwMode="auto">
          <a:xfrm>
            <a:off x="674163" y="507326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0" name="TextBox 39">
            <a:extLst>
              <a:ext uri="{FF2B5EF4-FFF2-40B4-BE49-F238E27FC236}">
                <a16:creationId xmlns:a16="http://schemas.microsoft.com/office/drawing/2014/main" id="{D4745996-9430-D80F-D3FB-CD285AFD4D9E}"/>
              </a:ext>
            </a:extLst>
          </p:cNvPr>
          <p:cNvSpPr txBox="1"/>
          <p:nvPr/>
        </p:nvSpPr>
        <p:spPr bwMode="auto">
          <a:xfrm>
            <a:off x="674163" y="5502456"/>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1" name="TextBox 40">
            <a:extLst>
              <a:ext uri="{FF2B5EF4-FFF2-40B4-BE49-F238E27FC236}">
                <a16:creationId xmlns:a16="http://schemas.microsoft.com/office/drawing/2014/main" id="{3299C445-935F-4318-73AC-21D3B6EBBDF4}"/>
              </a:ext>
            </a:extLst>
          </p:cNvPr>
          <p:cNvSpPr txBox="1"/>
          <p:nvPr/>
        </p:nvSpPr>
        <p:spPr bwMode="auto">
          <a:xfrm>
            <a:off x="5434851"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2" name="TextBox 41">
            <a:extLst>
              <a:ext uri="{FF2B5EF4-FFF2-40B4-BE49-F238E27FC236}">
                <a16:creationId xmlns:a16="http://schemas.microsoft.com/office/drawing/2014/main" id="{DA8517CB-9C21-A441-C7BD-F2244F2EE5F7}"/>
              </a:ext>
            </a:extLst>
          </p:cNvPr>
          <p:cNvSpPr txBox="1"/>
          <p:nvPr/>
        </p:nvSpPr>
        <p:spPr bwMode="auto">
          <a:xfrm>
            <a:off x="959547"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59D3C5B4-7FCC-1F97-EDFB-C679BCF84E9B}"/>
              </a:ext>
            </a:extLst>
          </p:cNvPr>
          <p:cNvSpPr txBox="1"/>
          <p:nvPr/>
        </p:nvSpPr>
        <p:spPr bwMode="auto">
          <a:xfrm>
            <a:off x="1518960"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44" name="TextBox 43">
            <a:extLst>
              <a:ext uri="{FF2B5EF4-FFF2-40B4-BE49-F238E27FC236}">
                <a16:creationId xmlns:a16="http://schemas.microsoft.com/office/drawing/2014/main" id="{6E23EDB8-4806-C5FF-7CB3-E4D18D00BEF4}"/>
              </a:ext>
            </a:extLst>
          </p:cNvPr>
          <p:cNvSpPr txBox="1"/>
          <p:nvPr/>
        </p:nvSpPr>
        <p:spPr bwMode="auto">
          <a:xfrm>
            <a:off x="2078373"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5" name="TextBox 44">
            <a:extLst>
              <a:ext uri="{FF2B5EF4-FFF2-40B4-BE49-F238E27FC236}">
                <a16:creationId xmlns:a16="http://schemas.microsoft.com/office/drawing/2014/main" id="{0DC34A3E-E197-FFA2-92E2-7B89ECE7775D}"/>
              </a:ext>
            </a:extLst>
          </p:cNvPr>
          <p:cNvSpPr txBox="1"/>
          <p:nvPr/>
        </p:nvSpPr>
        <p:spPr bwMode="auto">
          <a:xfrm>
            <a:off x="2637786"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46" name="TextBox 45">
            <a:extLst>
              <a:ext uri="{FF2B5EF4-FFF2-40B4-BE49-F238E27FC236}">
                <a16:creationId xmlns:a16="http://schemas.microsoft.com/office/drawing/2014/main" id="{8ABC162D-1F8D-F546-7C45-878C9CE82A70}"/>
              </a:ext>
            </a:extLst>
          </p:cNvPr>
          <p:cNvSpPr txBox="1"/>
          <p:nvPr/>
        </p:nvSpPr>
        <p:spPr bwMode="auto">
          <a:xfrm>
            <a:off x="3197199"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7" name="TextBox 46">
            <a:extLst>
              <a:ext uri="{FF2B5EF4-FFF2-40B4-BE49-F238E27FC236}">
                <a16:creationId xmlns:a16="http://schemas.microsoft.com/office/drawing/2014/main" id="{A3D9FCE2-7C5D-1CB3-B36D-6D1E01555FA8}"/>
              </a:ext>
            </a:extLst>
          </p:cNvPr>
          <p:cNvSpPr txBox="1"/>
          <p:nvPr/>
        </p:nvSpPr>
        <p:spPr bwMode="auto">
          <a:xfrm>
            <a:off x="3756612"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8" name="TextBox 47">
            <a:extLst>
              <a:ext uri="{FF2B5EF4-FFF2-40B4-BE49-F238E27FC236}">
                <a16:creationId xmlns:a16="http://schemas.microsoft.com/office/drawing/2014/main" id="{9837B631-CAC0-58C1-D6B9-CBE95670CEED}"/>
              </a:ext>
            </a:extLst>
          </p:cNvPr>
          <p:cNvSpPr txBox="1"/>
          <p:nvPr/>
        </p:nvSpPr>
        <p:spPr bwMode="auto">
          <a:xfrm>
            <a:off x="4316025"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9" name="TextBox 48">
            <a:extLst>
              <a:ext uri="{FF2B5EF4-FFF2-40B4-BE49-F238E27FC236}">
                <a16:creationId xmlns:a16="http://schemas.microsoft.com/office/drawing/2014/main" id="{B538090F-F7C5-A80B-E799-1F842AA36FA1}"/>
              </a:ext>
            </a:extLst>
          </p:cNvPr>
          <p:cNvSpPr txBox="1"/>
          <p:nvPr/>
        </p:nvSpPr>
        <p:spPr bwMode="auto">
          <a:xfrm>
            <a:off x="4875438"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cxnSp>
        <p:nvCxnSpPr>
          <p:cNvPr id="50" name="Straight Connector 49">
            <a:extLst>
              <a:ext uri="{FF2B5EF4-FFF2-40B4-BE49-F238E27FC236}">
                <a16:creationId xmlns:a16="http://schemas.microsoft.com/office/drawing/2014/main" id="{339787FD-15A8-D67C-2D7F-0467CAD48987}"/>
              </a:ext>
            </a:extLst>
          </p:cNvPr>
          <p:cNvCxnSpPr>
            <a:cxnSpLocks/>
          </p:cNvCxnSpPr>
          <p:nvPr/>
        </p:nvCxnSpPr>
        <p:spPr bwMode="auto">
          <a:xfrm>
            <a:off x="6850228" y="3530033"/>
            <a:ext cx="0" cy="215218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EBBC4B4-4377-2FC3-E93F-1409B1332DB8}"/>
              </a:ext>
            </a:extLst>
          </p:cNvPr>
          <p:cNvCxnSpPr>
            <a:cxnSpLocks/>
          </p:cNvCxnSpPr>
          <p:nvPr/>
        </p:nvCxnSpPr>
        <p:spPr bwMode="auto">
          <a:xfrm>
            <a:off x="6853505" y="5671067"/>
            <a:ext cx="4866204"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DA2B3F9-26DE-7083-9100-DB5AF8C75429}"/>
              </a:ext>
            </a:extLst>
          </p:cNvPr>
          <p:cNvCxnSpPr>
            <a:cxnSpLocks/>
          </p:cNvCxnSpPr>
          <p:nvPr/>
        </p:nvCxnSpPr>
        <p:spPr bwMode="auto">
          <a:xfrm flipH="1">
            <a:off x="6782943" y="3530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B690E0F-9727-3F69-5E10-FF0C535F359A}"/>
              </a:ext>
            </a:extLst>
          </p:cNvPr>
          <p:cNvCxnSpPr>
            <a:cxnSpLocks/>
          </p:cNvCxnSpPr>
          <p:nvPr/>
        </p:nvCxnSpPr>
        <p:spPr bwMode="auto">
          <a:xfrm flipH="1">
            <a:off x="6782943" y="39582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9084E4F-6507-68C8-B201-4387DF9468AF}"/>
              </a:ext>
            </a:extLst>
          </p:cNvPr>
          <p:cNvCxnSpPr>
            <a:cxnSpLocks/>
          </p:cNvCxnSpPr>
          <p:nvPr/>
        </p:nvCxnSpPr>
        <p:spPr bwMode="auto">
          <a:xfrm flipH="1">
            <a:off x="6782943" y="43864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5B89BE9-B228-1DA5-006B-50350A77CE93}"/>
              </a:ext>
            </a:extLst>
          </p:cNvPr>
          <p:cNvCxnSpPr>
            <a:cxnSpLocks/>
          </p:cNvCxnSpPr>
          <p:nvPr/>
        </p:nvCxnSpPr>
        <p:spPr bwMode="auto">
          <a:xfrm flipH="1">
            <a:off x="6782943" y="4814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7A90E31-E17A-765C-4F6F-8663E034B105}"/>
              </a:ext>
            </a:extLst>
          </p:cNvPr>
          <p:cNvCxnSpPr>
            <a:cxnSpLocks/>
          </p:cNvCxnSpPr>
          <p:nvPr/>
        </p:nvCxnSpPr>
        <p:spPr bwMode="auto">
          <a:xfrm flipH="1">
            <a:off x="6782943" y="5242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C5EFA7D-593A-E146-DAD5-96FD0197BF26}"/>
              </a:ext>
            </a:extLst>
          </p:cNvPr>
          <p:cNvCxnSpPr>
            <a:cxnSpLocks/>
          </p:cNvCxnSpPr>
          <p:nvPr/>
        </p:nvCxnSpPr>
        <p:spPr bwMode="auto">
          <a:xfrm flipH="1">
            <a:off x="6782943" y="56710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040F35E-31A3-87B6-CB1E-6776FD562F04}"/>
              </a:ext>
            </a:extLst>
          </p:cNvPr>
          <p:cNvCxnSpPr>
            <a:cxnSpLocks/>
          </p:cNvCxnSpPr>
          <p:nvPr/>
        </p:nvCxnSpPr>
        <p:spPr bwMode="auto">
          <a:xfrm>
            <a:off x="6850228"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687E51A-F73D-8E14-E679-0670FDDFD6BC}"/>
              </a:ext>
            </a:extLst>
          </p:cNvPr>
          <p:cNvCxnSpPr>
            <a:cxnSpLocks/>
          </p:cNvCxnSpPr>
          <p:nvPr/>
        </p:nvCxnSpPr>
        <p:spPr bwMode="auto">
          <a:xfrm>
            <a:off x="7391281"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41FBF2E-F07A-1918-9C51-F664136F657E}"/>
              </a:ext>
            </a:extLst>
          </p:cNvPr>
          <p:cNvCxnSpPr>
            <a:cxnSpLocks/>
          </p:cNvCxnSpPr>
          <p:nvPr/>
        </p:nvCxnSpPr>
        <p:spPr bwMode="auto">
          <a:xfrm>
            <a:off x="7932334"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122E17A-A572-A846-364C-1A907675AC48}"/>
              </a:ext>
            </a:extLst>
          </p:cNvPr>
          <p:cNvCxnSpPr>
            <a:cxnSpLocks/>
          </p:cNvCxnSpPr>
          <p:nvPr/>
        </p:nvCxnSpPr>
        <p:spPr bwMode="auto">
          <a:xfrm>
            <a:off x="8473387"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1AEBD4A-A41B-2B3F-F077-3288AE4A6B8C}"/>
              </a:ext>
            </a:extLst>
          </p:cNvPr>
          <p:cNvCxnSpPr>
            <a:cxnSpLocks/>
          </p:cNvCxnSpPr>
          <p:nvPr/>
        </p:nvCxnSpPr>
        <p:spPr bwMode="auto">
          <a:xfrm>
            <a:off x="9014440"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834CFBF-4A73-578E-9AE6-A31F89E0EC73}"/>
              </a:ext>
            </a:extLst>
          </p:cNvPr>
          <p:cNvCxnSpPr>
            <a:cxnSpLocks/>
          </p:cNvCxnSpPr>
          <p:nvPr/>
        </p:nvCxnSpPr>
        <p:spPr bwMode="auto">
          <a:xfrm>
            <a:off x="9555493"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57CA843-92B4-349F-1426-550DEEB629AA}"/>
              </a:ext>
            </a:extLst>
          </p:cNvPr>
          <p:cNvCxnSpPr>
            <a:cxnSpLocks/>
          </p:cNvCxnSpPr>
          <p:nvPr/>
        </p:nvCxnSpPr>
        <p:spPr bwMode="auto">
          <a:xfrm>
            <a:off x="10096546"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8171C5B-9753-1638-4D9E-7232F43D368E}"/>
              </a:ext>
            </a:extLst>
          </p:cNvPr>
          <p:cNvCxnSpPr>
            <a:cxnSpLocks/>
          </p:cNvCxnSpPr>
          <p:nvPr/>
        </p:nvCxnSpPr>
        <p:spPr bwMode="auto">
          <a:xfrm>
            <a:off x="10637599"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E303A7B-43A9-91A8-FCE9-08044C3F54AD}"/>
              </a:ext>
            </a:extLst>
          </p:cNvPr>
          <p:cNvCxnSpPr>
            <a:cxnSpLocks/>
          </p:cNvCxnSpPr>
          <p:nvPr/>
        </p:nvCxnSpPr>
        <p:spPr bwMode="auto">
          <a:xfrm>
            <a:off x="11719709" y="5671066"/>
            <a:ext cx="0" cy="64008"/>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76A4E3AC-83F4-6BD0-FDEE-8F5DA6647236}"/>
              </a:ext>
            </a:extLst>
          </p:cNvPr>
          <p:cNvSpPr txBox="1"/>
          <p:nvPr/>
        </p:nvSpPr>
        <p:spPr bwMode="auto">
          <a:xfrm>
            <a:off x="6846951" y="6016755"/>
            <a:ext cx="4941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68" name="TextBox 67">
            <a:extLst>
              <a:ext uri="{FF2B5EF4-FFF2-40B4-BE49-F238E27FC236}">
                <a16:creationId xmlns:a16="http://schemas.microsoft.com/office/drawing/2014/main" id="{AEDB30CF-060E-EA37-6236-B59E718054F0}"/>
              </a:ext>
            </a:extLst>
          </p:cNvPr>
          <p:cNvSpPr txBox="1"/>
          <p:nvPr/>
        </p:nvSpPr>
        <p:spPr bwMode="auto">
          <a:xfrm>
            <a:off x="6301034" y="335161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9" name="TextBox 68">
            <a:extLst>
              <a:ext uri="{FF2B5EF4-FFF2-40B4-BE49-F238E27FC236}">
                <a16:creationId xmlns:a16="http://schemas.microsoft.com/office/drawing/2014/main" id="{51155304-F6C2-168F-6C33-EE103AC1FC29}"/>
              </a:ext>
            </a:extLst>
          </p:cNvPr>
          <p:cNvSpPr txBox="1"/>
          <p:nvPr/>
        </p:nvSpPr>
        <p:spPr bwMode="auto">
          <a:xfrm>
            <a:off x="6301034" y="3780801"/>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70" name="TextBox 69">
            <a:extLst>
              <a:ext uri="{FF2B5EF4-FFF2-40B4-BE49-F238E27FC236}">
                <a16:creationId xmlns:a16="http://schemas.microsoft.com/office/drawing/2014/main" id="{808156FC-6690-C5F0-EC12-83D74F9E95BD}"/>
              </a:ext>
            </a:extLst>
          </p:cNvPr>
          <p:cNvSpPr txBox="1"/>
          <p:nvPr/>
        </p:nvSpPr>
        <p:spPr bwMode="auto">
          <a:xfrm>
            <a:off x="6301034" y="420998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1" name="TextBox 70">
            <a:extLst>
              <a:ext uri="{FF2B5EF4-FFF2-40B4-BE49-F238E27FC236}">
                <a16:creationId xmlns:a16="http://schemas.microsoft.com/office/drawing/2014/main" id="{68BB1958-0DEB-EA6D-30C6-823206D51D4C}"/>
              </a:ext>
            </a:extLst>
          </p:cNvPr>
          <p:cNvSpPr txBox="1"/>
          <p:nvPr/>
        </p:nvSpPr>
        <p:spPr bwMode="auto">
          <a:xfrm>
            <a:off x="6301034" y="4639177"/>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2" name="TextBox 71">
            <a:extLst>
              <a:ext uri="{FF2B5EF4-FFF2-40B4-BE49-F238E27FC236}">
                <a16:creationId xmlns:a16="http://schemas.microsoft.com/office/drawing/2014/main" id="{EA22EE33-189D-B172-68D5-4EEBCEA4FB46}"/>
              </a:ext>
            </a:extLst>
          </p:cNvPr>
          <p:cNvSpPr txBox="1"/>
          <p:nvPr/>
        </p:nvSpPr>
        <p:spPr bwMode="auto">
          <a:xfrm>
            <a:off x="6301034" y="5068365"/>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3" name="TextBox 72">
            <a:extLst>
              <a:ext uri="{FF2B5EF4-FFF2-40B4-BE49-F238E27FC236}">
                <a16:creationId xmlns:a16="http://schemas.microsoft.com/office/drawing/2014/main" id="{EF311B82-2250-85DB-8381-BAD0A8B551DA}"/>
              </a:ext>
            </a:extLst>
          </p:cNvPr>
          <p:cNvSpPr txBox="1"/>
          <p:nvPr/>
        </p:nvSpPr>
        <p:spPr bwMode="auto">
          <a:xfrm>
            <a:off x="6301034" y="5497552"/>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4" name="TextBox 73">
            <a:extLst>
              <a:ext uri="{FF2B5EF4-FFF2-40B4-BE49-F238E27FC236}">
                <a16:creationId xmlns:a16="http://schemas.microsoft.com/office/drawing/2014/main" id="{074246FD-A444-C152-4136-8DCBE1BDE4B9}"/>
              </a:ext>
            </a:extLst>
          </p:cNvPr>
          <p:cNvSpPr txBox="1"/>
          <p:nvPr/>
        </p:nvSpPr>
        <p:spPr bwMode="auto">
          <a:xfrm>
            <a:off x="11444695"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75" name="TextBox 74">
            <a:extLst>
              <a:ext uri="{FF2B5EF4-FFF2-40B4-BE49-F238E27FC236}">
                <a16:creationId xmlns:a16="http://schemas.microsoft.com/office/drawing/2014/main" id="{FD6D6535-150C-C449-F445-A8AF7BB35463}"/>
              </a:ext>
            </a:extLst>
          </p:cNvPr>
          <p:cNvSpPr txBox="1"/>
          <p:nvPr/>
        </p:nvSpPr>
        <p:spPr bwMode="auto">
          <a:xfrm>
            <a:off x="6586418"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6" name="TextBox 75">
            <a:extLst>
              <a:ext uri="{FF2B5EF4-FFF2-40B4-BE49-F238E27FC236}">
                <a16:creationId xmlns:a16="http://schemas.microsoft.com/office/drawing/2014/main" id="{4DC9EF10-883E-24C3-B7A7-022FE11D8A2B}"/>
              </a:ext>
            </a:extLst>
          </p:cNvPr>
          <p:cNvSpPr txBox="1"/>
          <p:nvPr/>
        </p:nvSpPr>
        <p:spPr bwMode="auto">
          <a:xfrm>
            <a:off x="7126227"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77" name="TextBox 76">
            <a:extLst>
              <a:ext uri="{FF2B5EF4-FFF2-40B4-BE49-F238E27FC236}">
                <a16:creationId xmlns:a16="http://schemas.microsoft.com/office/drawing/2014/main" id="{C4239945-682E-2A36-3391-1947D19E02E3}"/>
              </a:ext>
            </a:extLst>
          </p:cNvPr>
          <p:cNvSpPr txBox="1"/>
          <p:nvPr/>
        </p:nvSpPr>
        <p:spPr bwMode="auto">
          <a:xfrm>
            <a:off x="7666036"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8" name="TextBox 77">
            <a:extLst>
              <a:ext uri="{FF2B5EF4-FFF2-40B4-BE49-F238E27FC236}">
                <a16:creationId xmlns:a16="http://schemas.microsoft.com/office/drawing/2014/main" id="{1DD7A1BC-5EDF-9B00-48EB-B780C8E6A9EA}"/>
              </a:ext>
            </a:extLst>
          </p:cNvPr>
          <p:cNvSpPr txBox="1"/>
          <p:nvPr/>
        </p:nvSpPr>
        <p:spPr bwMode="auto">
          <a:xfrm>
            <a:off x="8205845"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79" name="TextBox 78">
            <a:extLst>
              <a:ext uri="{FF2B5EF4-FFF2-40B4-BE49-F238E27FC236}">
                <a16:creationId xmlns:a16="http://schemas.microsoft.com/office/drawing/2014/main" id="{1561B98E-7CAB-C59F-1FAD-B73A210D01CD}"/>
              </a:ext>
            </a:extLst>
          </p:cNvPr>
          <p:cNvSpPr txBox="1"/>
          <p:nvPr/>
        </p:nvSpPr>
        <p:spPr bwMode="auto">
          <a:xfrm>
            <a:off x="8745654"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80" name="TextBox 79">
            <a:extLst>
              <a:ext uri="{FF2B5EF4-FFF2-40B4-BE49-F238E27FC236}">
                <a16:creationId xmlns:a16="http://schemas.microsoft.com/office/drawing/2014/main" id="{005B3490-B827-9151-AC91-18240C33E372}"/>
              </a:ext>
            </a:extLst>
          </p:cNvPr>
          <p:cNvSpPr txBox="1"/>
          <p:nvPr/>
        </p:nvSpPr>
        <p:spPr bwMode="auto">
          <a:xfrm>
            <a:off x="9285463"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81" name="TextBox 80">
            <a:extLst>
              <a:ext uri="{FF2B5EF4-FFF2-40B4-BE49-F238E27FC236}">
                <a16:creationId xmlns:a16="http://schemas.microsoft.com/office/drawing/2014/main" id="{FEB73298-D12E-0F8F-DA63-A147365F3A0A}"/>
              </a:ext>
            </a:extLst>
          </p:cNvPr>
          <p:cNvSpPr txBox="1"/>
          <p:nvPr/>
        </p:nvSpPr>
        <p:spPr bwMode="auto">
          <a:xfrm>
            <a:off x="9825272"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82" name="TextBox 81">
            <a:extLst>
              <a:ext uri="{FF2B5EF4-FFF2-40B4-BE49-F238E27FC236}">
                <a16:creationId xmlns:a16="http://schemas.microsoft.com/office/drawing/2014/main" id="{327C545A-5E99-EB9C-DF51-CDD294C89DDC}"/>
              </a:ext>
            </a:extLst>
          </p:cNvPr>
          <p:cNvSpPr txBox="1"/>
          <p:nvPr/>
        </p:nvSpPr>
        <p:spPr bwMode="auto">
          <a:xfrm>
            <a:off x="10365081"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cxnSp>
        <p:nvCxnSpPr>
          <p:cNvPr id="83" name="Straight Connector 82">
            <a:extLst>
              <a:ext uri="{FF2B5EF4-FFF2-40B4-BE49-F238E27FC236}">
                <a16:creationId xmlns:a16="http://schemas.microsoft.com/office/drawing/2014/main" id="{6AEC248C-CD39-9F16-5139-8B5D528DA49F}"/>
              </a:ext>
            </a:extLst>
          </p:cNvPr>
          <p:cNvCxnSpPr>
            <a:cxnSpLocks/>
          </p:cNvCxnSpPr>
          <p:nvPr/>
        </p:nvCxnSpPr>
        <p:spPr bwMode="auto">
          <a:xfrm>
            <a:off x="11178652" y="5667349"/>
            <a:ext cx="0" cy="64008"/>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43093D9D-9E70-DBCE-CEF6-54DD2E4697AC}"/>
              </a:ext>
            </a:extLst>
          </p:cNvPr>
          <p:cNvSpPr txBox="1"/>
          <p:nvPr/>
        </p:nvSpPr>
        <p:spPr bwMode="auto">
          <a:xfrm>
            <a:off x="10904890" y="5696562"/>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85" name="Freeform 96">
            <a:extLst>
              <a:ext uri="{FF2B5EF4-FFF2-40B4-BE49-F238E27FC236}">
                <a16:creationId xmlns:a16="http://schemas.microsoft.com/office/drawing/2014/main" id="{05483703-8C02-FFA1-09CF-2B342FD4B2D7}"/>
              </a:ext>
            </a:extLst>
          </p:cNvPr>
          <p:cNvSpPr/>
          <p:nvPr/>
        </p:nvSpPr>
        <p:spPr bwMode="auto">
          <a:xfrm>
            <a:off x="1213200" y="3524400"/>
            <a:ext cx="1940400" cy="2127600"/>
          </a:xfrm>
          <a:custGeom>
            <a:avLst/>
            <a:gdLst>
              <a:gd name="connsiteX0" fmla="*/ 0 w 1940400"/>
              <a:gd name="connsiteY0" fmla="*/ 0 h 2127600"/>
              <a:gd name="connsiteX1" fmla="*/ 43200 w 1940400"/>
              <a:gd name="connsiteY1" fmla="*/ 0 h 2127600"/>
              <a:gd name="connsiteX2" fmla="*/ 43200 w 1940400"/>
              <a:gd name="connsiteY2" fmla="*/ 32400 h 2127600"/>
              <a:gd name="connsiteX3" fmla="*/ 90000 w 1940400"/>
              <a:gd name="connsiteY3" fmla="*/ 32400 h 2127600"/>
              <a:gd name="connsiteX4" fmla="*/ 90000 w 1940400"/>
              <a:gd name="connsiteY4" fmla="*/ 72000 h 2127600"/>
              <a:gd name="connsiteX5" fmla="*/ 122400 w 1940400"/>
              <a:gd name="connsiteY5" fmla="*/ 72000 h 2127600"/>
              <a:gd name="connsiteX6" fmla="*/ 122400 w 1940400"/>
              <a:gd name="connsiteY6" fmla="*/ 108000 h 2127600"/>
              <a:gd name="connsiteX7" fmla="*/ 158400 w 1940400"/>
              <a:gd name="connsiteY7" fmla="*/ 108000 h 2127600"/>
              <a:gd name="connsiteX8" fmla="*/ 158400 w 1940400"/>
              <a:gd name="connsiteY8" fmla="*/ 183600 h 2127600"/>
              <a:gd name="connsiteX9" fmla="*/ 198000 w 1940400"/>
              <a:gd name="connsiteY9" fmla="*/ 183600 h 2127600"/>
              <a:gd name="connsiteX10" fmla="*/ 198000 w 1940400"/>
              <a:gd name="connsiteY10" fmla="*/ 183600 h 2127600"/>
              <a:gd name="connsiteX11" fmla="*/ 198000 w 1940400"/>
              <a:gd name="connsiteY11" fmla="*/ 216000 h 2127600"/>
              <a:gd name="connsiteX12" fmla="*/ 237600 w 1940400"/>
              <a:gd name="connsiteY12" fmla="*/ 216000 h 2127600"/>
              <a:gd name="connsiteX13" fmla="*/ 237600 w 1940400"/>
              <a:gd name="connsiteY13" fmla="*/ 266400 h 2127600"/>
              <a:gd name="connsiteX14" fmla="*/ 262800 w 1940400"/>
              <a:gd name="connsiteY14" fmla="*/ 266400 h 2127600"/>
              <a:gd name="connsiteX15" fmla="*/ 262800 w 1940400"/>
              <a:gd name="connsiteY15" fmla="*/ 406800 h 2127600"/>
              <a:gd name="connsiteX16" fmla="*/ 270000 w 1940400"/>
              <a:gd name="connsiteY16" fmla="*/ 414000 h 2127600"/>
              <a:gd name="connsiteX17" fmla="*/ 270000 w 1940400"/>
              <a:gd name="connsiteY17" fmla="*/ 514800 h 2127600"/>
              <a:gd name="connsiteX18" fmla="*/ 280800 w 1940400"/>
              <a:gd name="connsiteY18" fmla="*/ 514800 h 2127600"/>
              <a:gd name="connsiteX19" fmla="*/ 280800 w 1940400"/>
              <a:gd name="connsiteY19" fmla="*/ 745200 h 2127600"/>
              <a:gd name="connsiteX20" fmla="*/ 280800 w 1940400"/>
              <a:gd name="connsiteY20" fmla="*/ 745200 h 2127600"/>
              <a:gd name="connsiteX21" fmla="*/ 280800 w 1940400"/>
              <a:gd name="connsiteY21" fmla="*/ 918000 h 2127600"/>
              <a:gd name="connsiteX22" fmla="*/ 306000 w 1940400"/>
              <a:gd name="connsiteY22" fmla="*/ 918000 h 2127600"/>
              <a:gd name="connsiteX23" fmla="*/ 306000 w 1940400"/>
              <a:gd name="connsiteY23" fmla="*/ 1069200 h 2127600"/>
              <a:gd name="connsiteX24" fmla="*/ 327600 w 1940400"/>
              <a:gd name="connsiteY24" fmla="*/ 1069200 h 2127600"/>
              <a:gd name="connsiteX25" fmla="*/ 327600 w 1940400"/>
              <a:gd name="connsiteY25" fmla="*/ 1105200 h 2127600"/>
              <a:gd name="connsiteX26" fmla="*/ 327600 w 1940400"/>
              <a:gd name="connsiteY26" fmla="*/ 1105200 h 2127600"/>
              <a:gd name="connsiteX27" fmla="*/ 352800 w 1940400"/>
              <a:gd name="connsiteY27" fmla="*/ 1105200 h 2127600"/>
              <a:gd name="connsiteX28" fmla="*/ 352800 w 1940400"/>
              <a:gd name="connsiteY28" fmla="*/ 1141200 h 2127600"/>
              <a:gd name="connsiteX29" fmla="*/ 352800 w 1940400"/>
              <a:gd name="connsiteY29" fmla="*/ 1141200 h 2127600"/>
              <a:gd name="connsiteX30" fmla="*/ 381600 w 1940400"/>
              <a:gd name="connsiteY30" fmla="*/ 1141200 h 2127600"/>
              <a:gd name="connsiteX31" fmla="*/ 381600 w 1940400"/>
              <a:gd name="connsiteY31" fmla="*/ 1177200 h 2127600"/>
              <a:gd name="connsiteX32" fmla="*/ 428400 w 1940400"/>
              <a:gd name="connsiteY32" fmla="*/ 1177200 h 2127600"/>
              <a:gd name="connsiteX33" fmla="*/ 428400 w 1940400"/>
              <a:gd name="connsiteY33" fmla="*/ 1209600 h 2127600"/>
              <a:gd name="connsiteX34" fmla="*/ 486000 w 1940400"/>
              <a:gd name="connsiteY34" fmla="*/ 1209600 h 2127600"/>
              <a:gd name="connsiteX35" fmla="*/ 486000 w 1940400"/>
              <a:gd name="connsiteY35" fmla="*/ 1256400 h 2127600"/>
              <a:gd name="connsiteX36" fmla="*/ 500400 w 1940400"/>
              <a:gd name="connsiteY36" fmla="*/ 1256400 h 2127600"/>
              <a:gd name="connsiteX37" fmla="*/ 500400 w 1940400"/>
              <a:gd name="connsiteY37" fmla="*/ 1346400 h 2127600"/>
              <a:gd name="connsiteX38" fmla="*/ 522000 w 1940400"/>
              <a:gd name="connsiteY38" fmla="*/ 1346400 h 2127600"/>
              <a:gd name="connsiteX39" fmla="*/ 522000 w 1940400"/>
              <a:gd name="connsiteY39" fmla="*/ 1414800 h 2127600"/>
              <a:gd name="connsiteX40" fmla="*/ 532800 w 1940400"/>
              <a:gd name="connsiteY40" fmla="*/ 1414800 h 2127600"/>
              <a:gd name="connsiteX41" fmla="*/ 532800 w 1940400"/>
              <a:gd name="connsiteY41" fmla="*/ 1526400 h 2127600"/>
              <a:gd name="connsiteX42" fmla="*/ 565200 w 1940400"/>
              <a:gd name="connsiteY42" fmla="*/ 1526400 h 2127600"/>
              <a:gd name="connsiteX43" fmla="*/ 565200 w 1940400"/>
              <a:gd name="connsiteY43" fmla="*/ 1620000 h 2127600"/>
              <a:gd name="connsiteX44" fmla="*/ 622800 w 1940400"/>
              <a:gd name="connsiteY44" fmla="*/ 1620000 h 2127600"/>
              <a:gd name="connsiteX45" fmla="*/ 622800 w 1940400"/>
              <a:gd name="connsiteY45" fmla="*/ 1641600 h 2127600"/>
              <a:gd name="connsiteX46" fmla="*/ 673200 w 1940400"/>
              <a:gd name="connsiteY46" fmla="*/ 1641600 h 2127600"/>
              <a:gd name="connsiteX47" fmla="*/ 673200 w 1940400"/>
              <a:gd name="connsiteY47" fmla="*/ 1663200 h 2127600"/>
              <a:gd name="connsiteX48" fmla="*/ 763200 w 1940400"/>
              <a:gd name="connsiteY48" fmla="*/ 1663200 h 2127600"/>
              <a:gd name="connsiteX49" fmla="*/ 763200 w 1940400"/>
              <a:gd name="connsiteY49" fmla="*/ 1702800 h 2127600"/>
              <a:gd name="connsiteX50" fmla="*/ 802800 w 1940400"/>
              <a:gd name="connsiteY50" fmla="*/ 1702800 h 2127600"/>
              <a:gd name="connsiteX51" fmla="*/ 802800 w 1940400"/>
              <a:gd name="connsiteY51" fmla="*/ 1782000 h 2127600"/>
              <a:gd name="connsiteX52" fmla="*/ 842400 w 1940400"/>
              <a:gd name="connsiteY52" fmla="*/ 1782000 h 2127600"/>
              <a:gd name="connsiteX53" fmla="*/ 842400 w 1940400"/>
              <a:gd name="connsiteY53" fmla="*/ 1782000 h 2127600"/>
              <a:gd name="connsiteX54" fmla="*/ 842400 w 1940400"/>
              <a:gd name="connsiteY54" fmla="*/ 1807200 h 2127600"/>
              <a:gd name="connsiteX55" fmla="*/ 842400 w 1940400"/>
              <a:gd name="connsiteY55" fmla="*/ 1846800 h 2127600"/>
              <a:gd name="connsiteX56" fmla="*/ 903600 w 1940400"/>
              <a:gd name="connsiteY56" fmla="*/ 1846800 h 2127600"/>
              <a:gd name="connsiteX57" fmla="*/ 903600 w 1940400"/>
              <a:gd name="connsiteY57" fmla="*/ 1857600 h 2127600"/>
              <a:gd name="connsiteX58" fmla="*/ 990000 w 1940400"/>
              <a:gd name="connsiteY58" fmla="*/ 1857600 h 2127600"/>
              <a:gd name="connsiteX59" fmla="*/ 990000 w 1940400"/>
              <a:gd name="connsiteY59" fmla="*/ 1857600 h 2127600"/>
              <a:gd name="connsiteX60" fmla="*/ 990000 w 1940400"/>
              <a:gd name="connsiteY60" fmla="*/ 1882800 h 2127600"/>
              <a:gd name="connsiteX61" fmla="*/ 1047600 w 1940400"/>
              <a:gd name="connsiteY61" fmla="*/ 1882800 h 2127600"/>
              <a:gd name="connsiteX62" fmla="*/ 1047600 w 1940400"/>
              <a:gd name="connsiteY62" fmla="*/ 1933200 h 2127600"/>
              <a:gd name="connsiteX63" fmla="*/ 1090800 w 1940400"/>
              <a:gd name="connsiteY63" fmla="*/ 1933200 h 2127600"/>
              <a:gd name="connsiteX64" fmla="*/ 1090800 w 1940400"/>
              <a:gd name="connsiteY64" fmla="*/ 1944000 h 2127600"/>
              <a:gd name="connsiteX65" fmla="*/ 1281600 w 1940400"/>
              <a:gd name="connsiteY65" fmla="*/ 1944000 h 2127600"/>
              <a:gd name="connsiteX66" fmla="*/ 1281600 w 1940400"/>
              <a:gd name="connsiteY66" fmla="*/ 1983600 h 2127600"/>
              <a:gd name="connsiteX67" fmla="*/ 1281600 w 1940400"/>
              <a:gd name="connsiteY67" fmla="*/ 1983600 h 2127600"/>
              <a:gd name="connsiteX68" fmla="*/ 1317600 w 1940400"/>
              <a:gd name="connsiteY68" fmla="*/ 1983600 h 2127600"/>
              <a:gd name="connsiteX69" fmla="*/ 1317600 w 1940400"/>
              <a:gd name="connsiteY69" fmla="*/ 1983600 h 2127600"/>
              <a:gd name="connsiteX70" fmla="*/ 1317600 w 1940400"/>
              <a:gd name="connsiteY70" fmla="*/ 2008800 h 2127600"/>
              <a:gd name="connsiteX71" fmla="*/ 1350000 w 1940400"/>
              <a:gd name="connsiteY71" fmla="*/ 2008800 h 2127600"/>
              <a:gd name="connsiteX72" fmla="*/ 1350000 w 1940400"/>
              <a:gd name="connsiteY72" fmla="*/ 2026800 h 2127600"/>
              <a:gd name="connsiteX73" fmla="*/ 1501200 w 1940400"/>
              <a:gd name="connsiteY73" fmla="*/ 2026800 h 2127600"/>
              <a:gd name="connsiteX74" fmla="*/ 1501200 w 1940400"/>
              <a:gd name="connsiteY74" fmla="*/ 2026800 h 2127600"/>
              <a:gd name="connsiteX75" fmla="*/ 1501200 w 1940400"/>
              <a:gd name="connsiteY75" fmla="*/ 2048400 h 2127600"/>
              <a:gd name="connsiteX76" fmla="*/ 1591200 w 1940400"/>
              <a:gd name="connsiteY76" fmla="*/ 2048400 h 2127600"/>
              <a:gd name="connsiteX77" fmla="*/ 1591200 w 1940400"/>
              <a:gd name="connsiteY77" fmla="*/ 2070000 h 2127600"/>
              <a:gd name="connsiteX78" fmla="*/ 1731600 w 1940400"/>
              <a:gd name="connsiteY78" fmla="*/ 2070000 h 2127600"/>
              <a:gd name="connsiteX79" fmla="*/ 1731600 w 1940400"/>
              <a:gd name="connsiteY79" fmla="*/ 2091600 h 2127600"/>
              <a:gd name="connsiteX80" fmla="*/ 1810800 w 1940400"/>
              <a:gd name="connsiteY80" fmla="*/ 2091600 h 2127600"/>
              <a:gd name="connsiteX81" fmla="*/ 1810800 w 1940400"/>
              <a:gd name="connsiteY81" fmla="*/ 2106000 h 2127600"/>
              <a:gd name="connsiteX82" fmla="*/ 1908000 w 1940400"/>
              <a:gd name="connsiteY82" fmla="*/ 2106000 h 2127600"/>
              <a:gd name="connsiteX83" fmla="*/ 1908000 w 1940400"/>
              <a:gd name="connsiteY83" fmla="*/ 2127600 h 2127600"/>
              <a:gd name="connsiteX84" fmla="*/ 1940400 w 1940400"/>
              <a:gd name="connsiteY84" fmla="*/ 2127600 h 21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940400" h="2127600">
                <a:moveTo>
                  <a:pt x="0" y="0"/>
                </a:moveTo>
                <a:lnTo>
                  <a:pt x="43200" y="0"/>
                </a:lnTo>
                <a:lnTo>
                  <a:pt x="43200" y="32400"/>
                </a:lnTo>
                <a:lnTo>
                  <a:pt x="90000" y="32400"/>
                </a:lnTo>
                <a:lnTo>
                  <a:pt x="90000" y="72000"/>
                </a:lnTo>
                <a:lnTo>
                  <a:pt x="122400" y="72000"/>
                </a:lnTo>
                <a:lnTo>
                  <a:pt x="122400" y="108000"/>
                </a:lnTo>
                <a:lnTo>
                  <a:pt x="158400" y="108000"/>
                </a:lnTo>
                <a:lnTo>
                  <a:pt x="158400" y="183600"/>
                </a:lnTo>
                <a:lnTo>
                  <a:pt x="198000" y="183600"/>
                </a:lnTo>
                <a:lnTo>
                  <a:pt x="198000" y="183600"/>
                </a:lnTo>
                <a:lnTo>
                  <a:pt x="198000" y="216000"/>
                </a:lnTo>
                <a:lnTo>
                  <a:pt x="237600" y="216000"/>
                </a:lnTo>
                <a:lnTo>
                  <a:pt x="237600" y="266400"/>
                </a:lnTo>
                <a:lnTo>
                  <a:pt x="262800" y="266400"/>
                </a:lnTo>
                <a:lnTo>
                  <a:pt x="262800" y="406800"/>
                </a:lnTo>
                <a:lnTo>
                  <a:pt x="270000" y="414000"/>
                </a:lnTo>
                <a:lnTo>
                  <a:pt x="270000" y="514800"/>
                </a:lnTo>
                <a:lnTo>
                  <a:pt x="280800" y="514800"/>
                </a:lnTo>
                <a:lnTo>
                  <a:pt x="280800" y="745200"/>
                </a:lnTo>
                <a:lnTo>
                  <a:pt x="280800" y="745200"/>
                </a:lnTo>
                <a:lnTo>
                  <a:pt x="280800" y="918000"/>
                </a:lnTo>
                <a:lnTo>
                  <a:pt x="306000" y="918000"/>
                </a:lnTo>
                <a:lnTo>
                  <a:pt x="306000" y="1069200"/>
                </a:lnTo>
                <a:lnTo>
                  <a:pt x="327600" y="1069200"/>
                </a:lnTo>
                <a:lnTo>
                  <a:pt x="327600" y="1105200"/>
                </a:lnTo>
                <a:lnTo>
                  <a:pt x="327600" y="1105200"/>
                </a:lnTo>
                <a:lnTo>
                  <a:pt x="352800" y="1105200"/>
                </a:lnTo>
                <a:lnTo>
                  <a:pt x="352800" y="1141200"/>
                </a:lnTo>
                <a:lnTo>
                  <a:pt x="352800" y="1141200"/>
                </a:lnTo>
                <a:lnTo>
                  <a:pt x="381600" y="1141200"/>
                </a:lnTo>
                <a:lnTo>
                  <a:pt x="381600" y="1177200"/>
                </a:lnTo>
                <a:lnTo>
                  <a:pt x="428400" y="1177200"/>
                </a:lnTo>
                <a:lnTo>
                  <a:pt x="428400" y="1209600"/>
                </a:lnTo>
                <a:lnTo>
                  <a:pt x="486000" y="1209600"/>
                </a:lnTo>
                <a:lnTo>
                  <a:pt x="486000" y="1256400"/>
                </a:lnTo>
                <a:lnTo>
                  <a:pt x="500400" y="1256400"/>
                </a:lnTo>
                <a:lnTo>
                  <a:pt x="500400" y="1346400"/>
                </a:lnTo>
                <a:lnTo>
                  <a:pt x="522000" y="1346400"/>
                </a:lnTo>
                <a:lnTo>
                  <a:pt x="522000" y="1414800"/>
                </a:lnTo>
                <a:lnTo>
                  <a:pt x="532800" y="1414800"/>
                </a:lnTo>
                <a:lnTo>
                  <a:pt x="532800" y="1526400"/>
                </a:lnTo>
                <a:lnTo>
                  <a:pt x="565200" y="1526400"/>
                </a:lnTo>
                <a:lnTo>
                  <a:pt x="565200" y="1620000"/>
                </a:lnTo>
                <a:lnTo>
                  <a:pt x="622800" y="1620000"/>
                </a:lnTo>
                <a:lnTo>
                  <a:pt x="622800" y="1641600"/>
                </a:lnTo>
                <a:lnTo>
                  <a:pt x="673200" y="1641600"/>
                </a:lnTo>
                <a:lnTo>
                  <a:pt x="673200" y="1663200"/>
                </a:lnTo>
                <a:lnTo>
                  <a:pt x="763200" y="1663200"/>
                </a:lnTo>
                <a:lnTo>
                  <a:pt x="763200" y="1702800"/>
                </a:lnTo>
                <a:lnTo>
                  <a:pt x="802800" y="1702800"/>
                </a:lnTo>
                <a:lnTo>
                  <a:pt x="802800" y="1782000"/>
                </a:lnTo>
                <a:lnTo>
                  <a:pt x="842400" y="1782000"/>
                </a:lnTo>
                <a:lnTo>
                  <a:pt x="842400" y="1782000"/>
                </a:lnTo>
                <a:lnTo>
                  <a:pt x="842400" y="1807200"/>
                </a:lnTo>
                <a:lnTo>
                  <a:pt x="842400" y="1846800"/>
                </a:lnTo>
                <a:lnTo>
                  <a:pt x="903600" y="1846800"/>
                </a:lnTo>
                <a:lnTo>
                  <a:pt x="903600" y="1857600"/>
                </a:lnTo>
                <a:lnTo>
                  <a:pt x="990000" y="1857600"/>
                </a:lnTo>
                <a:lnTo>
                  <a:pt x="990000" y="1857600"/>
                </a:lnTo>
                <a:lnTo>
                  <a:pt x="990000" y="1882800"/>
                </a:lnTo>
                <a:lnTo>
                  <a:pt x="1047600" y="1882800"/>
                </a:lnTo>
                <a:lnTo>
                  <a:pt x="1047600" y="1933200"/>
                </a:lnTo>
                <a:lnTo>
                  <a:pt x="1090800" y="1933200"/>
                </a:lnTo>
                <a:lnTo>
                  <a:pt x="1090800" y="1944000"/>
                </a:lnTo>
                <a:lnTo>
                  <a:pt x="1281600" y="1944000"/>
                </a:lnTo>
                <a:lnTo>
                  <a:pt x="1281600" y="1983600"/>
                </a:lnTo>
                <a:lnTo>
                  <a:pt x="1281600" y="1983600"/>
                </a:lnTo>
                <a:lnTo>
                  <a:pt x="1317600" y="1983600"/>
                </a:lnTo>
                <a:lnTo>
                  <a:pt x="1317600" y="1983600"/>
                </a:lnTo>
                <a:lnTo>
                  <a:pt x="1317600" y="2008800"/>
                </a:lnTo>
                <a:lnTo>
                  <a:pt x="1350000" y="2008800"/>
                </a:lnTo>
                <a:lnTo>
                  <a:pt x="1350000" y="2026800"/>
                </a:lnTo>
                <a:lnTo>
                  <a:pt x="1501200" y="2026800"/>
                </a:lnTo>
                <a:lnTo>
                  <a:pt x="1501200" y="2026800"/>
                </a:lnTo>
                <a:lnTo>
                  <a:pt x="1501200" y="2048400"/>
                </a:lnTo>
                <a:lnTo>
                  <a:pt x="1591200" y="2048400"/>
                </a:lnTo>
                <a:lnTo>
                  <a:pt x="1591200" y="2070000"/>
                </a:lnTo>
                <a:lnTo>
                  <a:pt x="1731600" y="2070000"/>
                </a:lnTo>
                <a:lnTo>
                  <a:pt x="1731600" y="2091600"/>
                </a:lnTo>
                <a:lnTo>
                  <a:pt x="1810800" y="2091600"/>
                </a:lnTo>
                <a:lnTo>
                  <a:pt x="1810800" y="2106000"/>
                </a:lnTo>
                <a:lnTo>
                  <a:pt x="1908000" y="2106000"/>
                </a:lnTo>
                <a:lnTo>
                  <a:pt x="1908000" y="2127600"/>
                </a:lnTo>
                <a:lnTo>
                  <a:pt x="1940400" y="21276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6" name="Group 85">
            <a:extLst>
              <a:ext uri="{FF2B5EF4-FFF2-40B4-BE49-F238E27FC236}">
                <a16:creationId xmlns:a16="http://schemas.microsoft.com/office/drawing/2014/main" id="{94AF68B9-4A3A-5811-9C36-5736E1335A4E}"/>
              </a:ext>
            </a:extLst>
          </p:cNvPr>
          <p:cNvGrpSpPr/>
          <p:nvPr/>
        </p:nvGrpSpPr>
        <p:grpSpPr>
          <a:xfrm>
            <a:off x="1301262" y="3587262"/>
            <a:ext cx="3928905" cy="1934307"/>
            <a:chOff x="1301262" y="3587262"/>
            <a:chExt cx="3928905" cy="1934307"/>
          </a:xfrm>
        </p:grpSpPr>
        <p:sp>
          <p:nvSpPr>
            <p:cNvPr id="87" name="Freeform 91">
              <a:extLst>
                <a:ext uri="{FF2B5EF4-FFF2-40B4-BE49-F238E27FC236}">
                  <a16:creationId xmlns:a16="http://schemas.microsoft.com/office/drawing/2014/main" id="{681420A4-B2D6-1252-D070-69E18E456189}"/>
                </a:ext>
              </a:extLst>
            </p:cNvPr>
            <p:cNvSpPr/>
            <p:nvPr/>
          </p:nvSpPr>
          <p:spPr bwMode="auto">
            <a:xfrm>
              <a:off x="3225521" y="5315578"/>
              <a:ext cx="2004646" cy="205991"/>
            </a:xfrm>
            <a:custGeom>
              <a:avLst/>
              <a:gdLst>
                <a:gd name="connsiteX0" fmla="*/ 2004646 w 2004646"/>
                <a:gd name="connsiteY0" fmla="*/ 205991 h 205991"/>
                <a:gd name="connsiteX1" fmla="*/ 1487156 w 2004646"/>
                <a:gd name="connsiteY1" fmla="*/ 205991 h 205991"/>
                <a:gd name="connsiteX2" fmla="*/ 1487156 w 2004646"/>
                <a:gd name="connsiteY2" fmla="*/ 180870 h 205991"/>
                <a:gd name="connsiteX3" fmla="*/ 1436914 w 2004646"/>
                <a:gd name="connsiteY3" fmla="*/ 180870 h 205991"/>
                <a:gd name="connsiteX4" fmla="*/ 1436914 w 2004646"/>
                <a:gd name="connsiteY4" fmla="*/ 155749 h 205991"/>
                <a:gd name="connsiteX5" fmla="*/ 748602 w 2004646"/>
                <a:gd name="connsiteY5" fmla="*/ 155749 h 205991"/>
                <a:gd name="connsiteX6" fmla="*/ 748602 w 2004646"/>
                <a:gd name="connsiteY6" fmla="*/ 125604 h 205991"/>
                <a:gd name="connsiteX7" fmla="*/ 718457 w 2004646"/>
                <a:gd name="connsiteY7" fmla="*/ 125604 h 205991"/>
                <a:gd name="connsiteX8" fmla="*/ 718457 w 2004646"/>
                <a:gd name="connsiteY8" fmla="*/ 115556 h 205991"/>
                <a:gd name="connsiteX9" fmla="*/ 673239 w 2004646"/>
                <a:gd name="connsiteY9" fmla="*/ 115556 h 205991"/>
                <a:gd name="connsiteX10" fmla="*/ 673239 w 2004646"/>
                <a:gd name="connsiteY10" fmla="*/ 100484 h 205991"/>
                <a:gd name="connsiteX11" fmla="*/ 346668 w 2004646"/>
                <a:gd name="connsiteY11" fmla="*/ 100484 h 205991"/>
                <a:gd name="connsiteX12" fmla="*/ 346668 w 2004646"/>
                <a:gd name="connsiteY12" fmla="*/ 100484 h 205991"/>
                <a:gd name="connsiteX13" fmla="*/ 346668 w 2004646"/>
                <a:gd name="connsiteY13" fmla="*/ 55266 h 205991"/>
                <a:gd name="connsiteX14" fmla="*/ 261257 w 2004646"/>
                <a:gd name="connsiteY14" fmla="*/ 55266 h 205991"/>
                <a:gd name="connsiteX15" fmla="*/ 261257 w 2004646"/>
                <a:gd name="connsiteY15" fmla="*/ 35169 h 205991"/>
                <a:gd name="connsiteX16" fmla="*/ 200967 w 2004646"/>
                <a:gd name="connsiteY16" fmla="*/ 35169 h 205991"/>
                <a:gd name="connsiteX17" fmla="*/ 200967 w 2004646"/>
                <a:gd name="connsiteY17" fmla="*/ 25121 h 205991"/>
                <a:gd name="connsiteX18" fmla="*/ 145701 w 2004646"/>
                <a:gd name="connsiteY18" fmla="*/ 25121 h 205991"/>
                <a:gd name="connsiteX19" fmla="*/ 145701 w 2004646"/>
                <a:gd name="connsiteY19" fmla="*/ 10048 h 205991"/>
                <a:gd name="connsiteX20" fmla="*/ 90435 w 2004646"/>
                <a:gd name="connsiteY20" fmla="*/ 10048 h 205991"/>
                <a:gd name="connsiteX21" fmla="*/ 90435 w 2004646"/>
                <a:gd name="connsiteY21" fmla="*/ 0 h 205991"/>
                <a:gd name="connsiteX22" fmla="*/ 0 w 2004646"/>
                <a:gd name="connsiteY22" fmla="*/ 0 h 20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04646" h="205991">
                  <a:moveTo>
                    <a:pt x="2004646" y="205991"/>
                  </a:moveTo>
                  <a:lnTo>
                    <a:pt x="1487156" y="205991"/>
                  </a:lnTo>
                  <a:lnTo>
                    <a:pt x="1487156" y="180870"/>
                  </a:lnTo>
                  <a:lnTo>
                    <a:pt x="1436914" y="180870"/>
                  </a:lnTo>
                  <a:lnTo>
                    <a:pt x="1436914" y="155749"/>
                  </a:lnTo>
                  <a:lnTo>
                    <a:pt x="748602" y="155749"/>
                  </a:lnTo>
                  <a:lnTo>
                    <a:pt x="748602" y="125604"/>
                  </a:lnTo>
                  <a:lnTo>
                    <a:pt x="718457" y="125604"/>
                  </a:lnTo>
                  <a:lnTo>
                    <a:pt x="718457" y="115556"/>
                  </a:lnTo>
                  <a:lnTo>
                    <a:pt x="673239" y="115556"/>
                  </a:lnTo>
                  <a:lnTo>
                    <a:pt x="673239" y="100484"/>
                  </a:lnTo>
                  <a:lnTo>
                    <a:pt x="346668" y="100484"/>
                  </a:lnTo>
                  <a:lnTo>
                    <a:pt x="346668" y="100484"/>
                  </a:lnTo>
                  <a:lnTo>
                    <a:pt x="346668" y="55266"/>
                  </a:lnTo>
                  <a:lnTo>
                    <a:pt x="261257" y="55266"/>
                  </a:lnTo>
                  <a:lnTo>
                    <a:pt x="261257" y="35169"/>
                  </a:lnTo>
                  <a:lnTo>
                    <a:pt x="200967" y="35169"/>
                  </a:lnTo>
                  <a:lnTo>
                    <a:pt x="200967" y="25121"/>
                  </a:lnTo>
                  <a:lnTo>
                    <a:pt x="145701" y="25121"/>
                  </a:lnTo>
                  <a:lnTo>
                    <a:pt x="145701" y="10048"/>
                  </a:lnTo>
                  <a:lnTo>
                    <a:pt x="90435" y="10048"/>
                  </a:lnTo>
                  <a:lnTo>
                    <a:pt x="9043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8" name="Freeform 92">
              <a:extLst>
                <a:ext uri="{FF2B5EF4-FFF2-40B4-BE49-F238E27FC236}">
                  <a16:creationId xmlns:a16="http://schemas.microsoft.com/office/drawing/2014/main" id="{4B4A373E-1527-3B7D-BE14-BE62B238AA1A}"/>
                </a:ext>
              </a:extLst>
            </p:cNvPr>
            <p:cNvSpPr/>
            <p:nvPr/>
          </p:nvSpPr>
          <p:spPr bwMode="auto">
            <a:xfrm>
              <a:off x="1301262" y="3587262"/>
              <a:ext cx="211015" cy="296426"/>
            </a:xfrm>
            <a:custGeom>
              <a:avLst/>
              <a:gdLst>
                <a:gd name="connsiteX0" fmla="*/ 0 w 211015"/>
                <a:gd name="connsiteY0" fmla="*/ 0 h 296426"/>
                <a:gd name="connsiteX1" fmla="*/ 65314 w 211015"/>
                <a:gd name="connsiteY1" fmla="*/ 0 h 296426"/>
                <a:gd name="connsiteX2" fmla="*/ 65314 w 211015"/>
                <a:gd name="connsiteY2" fmla="*/ 30145 h 296426"/>
                <a:gd name="connsiteX3" fmla="*/ 85411 w 211015"/>
                <a:gd name="connsiteY3" fmla="*/ 30145 h 296426"/>
                <a:gd name="connsiteX4" fmla="*/ 85411 w 211015"/>
                <a:gd name="connsiteY4" fmla="*/ 55265 h 296426"/>
                <a:gd name="connsiteX5" fmla="*/ 155749 w 211015"/>
                <a:gd name="connsiteY5" fmla="*/ 55265 h 296426"/>
                <a:gd name="connsiteX6" fmla="*/ 155749 w 211015"/>
                <a:gd name="connsiteY6" fmla="*/ 105507 h 296426"/>
                <a:gd name="connsiteX7" fmla="*/ 155749 w 211015"/>
                <a:gd name="connsiteY7" fmla="*/ 105507 h 296426"/>
                <a:gd name="connsiteX8" fmla="*/ 155749 w 211015"/>
                <a:gd name="connsiteY8" fmla="*/ 105507 h 296426"/>
                <a:gd name="connsiteX9" fmla="*/ 175846 w 211015"/>
                <a:gd name="connsiteY9" fmla="*/ 125604 h 296426"/>
                <a:gd name="connsiteX10" fmla="*/ 175846 w 211015"/>
                <a:gd name="connsiteY10" fmla="*/ 231112 h 296426"/>
                <a:gd name="connsiteX11" fmla="*/ 211015 w 211015"/>
                <a:gd name="connsiteY11" fmla="*/ 231112 h 296426"/>
                <a:gd name="connsiteX12" fmla="*/ 211015 w 211015"/>
                <a:gd name="connsiteY12" fmla="*/ 296426 h 2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015" h="296426">
                  <a:moveTo>
                    <a:pt x="0" y="0"/>
                  </a:moveTo>
                  <a:lnTo>
                    <a:pt x="65314" y="0"/>
                  </a:lnTo>
                  <a:lnTo>
                    <a:pt x="65314" y="30145"/>
                  </a:lnTo>
                  <a:lnTo>
                    <a:pt x="85411" y="30145"/>
                  </a:lnTo>
                  <a:lnTo>
                    <a:pt x="85411" y="55265"/>
                  </a:lnTo>
                  <a:lnTo>
                    <a:pt x="155749" y="55265"/>
                  </a:lnTo>
                  <a:lnTo>
                    <a:pt x="155749" y="105507"/>
                  </a:lnTo>
                  <a:lnTo>
                    <a:pt x="155749" y="105507"/>
                  </a:lnTo>
                  <a:lnTo>
                    <a:pt x="155749" y="105507"/>
                  </a:lnTo>
                  <a:lnTo>
                    <a:pt x="175846" y="125604"/>
                  </a:lnTo>
                  <a:lnTo>
                    <a:pt x="175846" y="231112"/>
                  </a:lnTo>
                  <a:lnTo>
                    <a:pt x="211015" y="231112"/>
                  </a:lnTo>
                  <a:lnTo>
                    <a:pt x="211015" y="29642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9" name="Freeform 93">
              <a:extLst>
                <a:ext uri="{FF2B5EF4-FFF2-40B4-BE49-F238E27FC236}">
                  <a16:creationId xmlns:a16="http://schemas.microsoft.com/office/drawing/2014/main" id="{0DFCC5F6-65E4-8791-C5D8-071AE4EE7765}"/>
                </a:ext>
              </a:extLst>
            </p:cNvPr>
            <p:cNvSpPr/>
            <p:nvPr/>
          </p:nvSpPr>
          <p:spPr bwMode="auto">
            <a:xfrm>
              <a:off x="1517301" y="3863591"/>
              <a:ext cx="140677" cy="105508"/>
            </a:xfrm>
            <a:custGeom>
              <a:avLst/>
              <a:gdLst>
                <a:gd name="connsiteX0" fmla="*/ 0 w 140677"/>
                <a:gd name="connsiteY0" fmla="*/ 0 h 105508"/>
                <a:gd name="connsiteX1" fmla="*/ 0 w 140677"/>
                <a:gd name="connsiteY1" fmla="*/ 60290 h 105508"/>
                <a:gd name="connsiteX2" fmla="*/ 20097 w 140677"/>
                <a:gd name="connsiteY2" fmla="*/ 60290 h 105508"/>
                <a:gd name="connsiteX3" fmla="*/ 20097 w 140677"/>
                <a:gd name="connsiteY3" fmla="*/ 80387 h 105508"/>
                <a:gd name="connsiteX4" fmla="*/ 75363 w 140677"/>
                <a:gd name="connsiteY4" fmla="*/ 80387 h 105508"/>
                <a:gd name="connsiteX5" fmla="*/ 75363 w 140677"/>
                <a:gd name="connsiteY5" fmla="*/ 105508 h 105508"/>
                <a:gd name="connsiteX6" fmla="*/ 140677 w 140677"/>
                <a:gd name="connsiteY6" fmla="*/ 105508 h 10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677" h="105508">
                  <a:moveTo>
                    <a:pt x="0" y="0"/>
                  </a:moveTo>
                  <a:lnTo>
                    <a:pt x="0" y="60290"/>
                  </a:lnTo>
                  <a:lnTo>
                    <a:pt x="20097" y="60290"/>
                  </a:lnTo>
                  <a:lnTo>
                    <a:pt x="20097" y="80387"/>
                  </a:lnTo>
                  <a:lnTo>
                    <a:pt x="75363" y="80387"/>
                  </a:lnTo>
                  <a:lnTo>
                    <a:pt x="75363" y="105508"/>
                  </a:lnTo>
                  <a:lnTo>
                    <a:pt x="140677" y="10550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0" name="Freeform 94">
              <a:extLst>
                <a:ext uri="{FF2B5EF4-FFF2-40B4-BE49-F238E27FC236}">
                  <a16:creationId xmlns:a16="http://schemas.microsoft.com/office/drawing/2014/main" id="{DBCEF462-D6DA-19B0-BC5A-0D18D1E8AD49}"/>
                </a:ext>
              </a:extLst>
            </p:cNvPr>
            <p:cNvSpPr/>
            <p:nvPr/>
          </p:nvSpPr>
          <p:spPr bwMode="auto">
            <a:xfrm>
              <a:off x="1637881" y="3979147"/>
              <a:ext cx="1592664" cy="1341455"/>
            </a:xfrm>
            <a:custGeom>
              <a:avLst/>
              <a:gdLst>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5460 w 1592664"/>
                <a:gd name="connsiteY4" fmla="*/ 185895 h 1341455"/>
                <a:gd name="connsiteX5" fmla="*/ 95460 w 1592664"/>
                <a:gd name="connsiteY5" fmla="*/ 1858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5460 w 1592664"/>
                <a:gd name="connsiteY4" fmla="*/ 185895 h 1341455"/>
                <a:gd name="connsiteX5" fmla="*/ 106260 w 1592664"/>
                <a:gd name="connsiteY5" fmla="*/ 1642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5460 w 1592664"/>
                <a:gd name="connsiteY4" fmla="*/ 185895 h 1341455"/>
                <a:gd name="connsiteX5" fmla="*/ 138660 w 1592664"/>
                <a:gd name="connsiteY5" fmla="*/ 1786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38660 w 1592664"/>
                <a:gd name="connsiteY5" fmla="*/ 1786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83961 w 1592664"/>
                <a:gd name="connsiteY28" fmla="*/ 7623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83961 w 1592664"/>
                <a:gd name="connsiteY28" fmla="*/ 7623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49759 w 1592664"/>
                <a:gd name="connsiteY32" fmla="*/ 8125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5416 w 1592664"/>
                <a:gd name="connsiteY40" fmla="*/ 9710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5416 w 1592664"/>
                <a:gd name="connsiteY40" fmla="*/ 9710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1816 w 1592664"/>
                <a:gd name="connsiteY40" fmla="*/ 9782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849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1816 w 1592664"/>
                <a:gd name="connsiteY40" fmla="*/ 9782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84928 w 1592664"/>
                <a:gd name="connsiteY33" fmla="*/ 818941 h 1341455"/>
                <a:gd name="connsiteX34" fmla="*/ 899328 w 1592664"/>
                <a:gd name="connsiteY34" fmla="*/ 894304 h 1341455"/>
                <a:gd name="connsiteX35" fmla="*/ 899328 w 1592664"/>
                <a:gd name="connsiteY35" fmla="*/ 894304 h 1341455"/>
                <a:gd name="connsiteX36" fmla="*/ 928048 w 1592664"/>
                <a:gd name="connsiteY36" fmla="*/ 9086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1816 w 1592664"/>
                <a:gd name="connsiteY40" fmla="*/ 9782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92664" h="1341455">
                  <a:moveTo>
                    <a:pt x="0" y="0"/>
                  </a:moveTo>
                  <a:lnTo>
                    <a:pt x="70339" y="0"/>
                  </a:lnTo>
                  <a:lnTo>
                    <a:pt x="70339" y="85411"/>
                  </a:lnTo>
                  <a:lnTo>
                    <a:pt x="95460" y="85411"/>
                  </a:lnTo>
                  <a:lnTo>
                    <a:pt x="99060" y="171495"/>
                  </a:lnTo>
                  <a:lnTo>
                    <a:pt x="120660" y="167895"/>
                  </a:lnTo>
                  <a:lnTo>
                    <a:pt x="128453" y="200888"/>
                  </a:lnTo>
                  <a:lnTo>
                    <a:pt x="153495" y="229688"/>
                  </a:lnTo>
                  <a:lnTo>
                    <a:pt x="185895" y="241161"/>
                  </a:lnTo>
                  <a:lnTo>
                    <a:pt x="256233" y="241161"/>
                  </a:lnTo>
                  <a:lnTo>
                    <a:pt x="256233" y="276330"/>
                  </a:lnTo>
                  <a:lnTo>
                    <a:pt x="366765" y="276330"/>
                  </a:lnTo>
                  <a:lnTo>
                    <a:pt x="366765" y="376813"/>
                  </a:lnTo>
                  <a:lnTo>
                    <a:pt x="396910" y="376813"/>
                  </a:lnTo>
                  <a:lnTo>
                    <a:pt x="396910" y="437104"/>
                  </a:lnTo>
                  <a:lnTo>
                    <a:pt x="427055" y="437104"/>
                  </a:lnTo>
                  <a:lnTo>
                    <a:pt x="427055" y="492369"/>
                  </a:lnTo>
                  <a:lnTo>
                    <a:pt x="512466" y="492369"/>
                  </a:lnTo>
                  <a:lnTo>
                    <a:pt x="512466" y="537587"/>
                  </a:lnTo>
                  <a:lnTo>
                    <a:pt x="537666" y="537587"/>
                  </a:lnTo>
                  <a:lnTo>
                    <a:pt x="542611" y="567732"/>
                  </a:lnTo>
                  <a:lnTo>
                    <a:pt x="597877" y="567732"/>
                  </a:lnTo>
                  <a:lnTo>
                    <a:pt x="597877" y="648119"/>
                  </a:lnTo>
                  <a:lnTo>
                    <a:pt x="633046" y="648119"/>
                  </a:lnTo>
                  <a:lnTo>
                    <a:pt x="633046" y="688312"/>
                  </a:lnTo>
                  <a:lnTo>
                    <a:pt x="663192" y="688312"/>
                  </a:lnTo>
                  <a:lnTo>
                    <a:pt x="663192" y="733530"/>
                  </a:lnTo>
                  <a:lnTo>
                    <a:pt x="698361" y="733530"/>
                  </a:lnTo>
                  <a:lnTo>
                    <a:pt x="701961" y="755130"/>
                  </a:lnTo>
                  <a:lnTo>
                    <a:pt x="758651" y="755130"/>
                  </a:lnTo>
                  <a:lnTo>
                    <a:pt x="758651" y="783772"/>
                  </a:lnTo>
                  <a:lnTo>
                    <a:pt x="864159" y="783772"/>
                  </a:lnTo>
                  <a:lnTo>
                    <a:pt x="864159" y="816172"/>
                  </a:lnTo>
                  <a:lnTo>
                    <a:pt x="884928" y="818941"/>
                  </a:lnTo>
                  <a:lnTo>
                    <a:pt x="899328" y="894304"/>
                  </a:lnTo>
                  <a:lnTo>
                    <a:pt x="899328" y="894304"/>
                  </a:lnTo>
                  <a:lnTo>
                    <a:pt x="928048" y="908624"/>
                  </a:lnTo>
                  <a:lnTo>
                    <a:pt x="944545" y="939521"/>
                  </a:lnTo>
                  <a:lnTo>
                    <a:pt x="984145" y="939521"/>
                  </a:lnTo>
                  <a:lnTo>
                    <a:pt x="979714" y="974690"/>
                  </a:lnTo>
                  <a:lnTo>
                    <a:pt x="1121816" y="978290"/>
                  </a:lnTo>
                  <a:lnTo>
                    <a:pt x="1153385" y="1029284"/>
                  </a:lnTo>
                  <a:lnTo>
                    <a:pt x="1160585" y="1095271"/>
                  </a:lnTo>
                  <a:lnTo>
                    <a:pt x="1160585" y="1095271"/>
                  </a:lnTo>
                  <a:lnTo>
                    <a:pt x="1160585" y="1095271"/>
                  </a:lnTo>
                  <a:lnTo>
                    <a:pt x="1210827" y="1095271"/>
                  </a:lnTo>
                  <a:lnTo>
                    <a:pt x="1210827" y="1135464"/>
                  </a:lnTo>
                  <a:lnTo>
                    <a:pt x="1266093" y="1135464"/>
                  </a:lnTo>
                  <a:lnTo>
                    <a:pt x="1266093" y="1135464"/>
                  </a:lnTo>
                  <a:lnTo>
                    <a:pt x="1266093" y="1170633"/>
                  </a:lnTo>
                  <a:lnTo>
                    <a:pt x="1346479" y="1170633"/>
                  </a:lnTo>
                  <a:lnTo>
                    <a:pt x="1346479" y="1200778"/>
                  </a:lnTo>
                  <a:lnTo>
                    <a:pt x="1416818" y="1200778"/>
                  </a:lnTo>
                  <a:lnTo>
                    <a:pt x="1416818" y="1225899"/>
                  </a:lnTo>
                  <a:lnTo>
                    <a:pt x="1542422" y="1225899"/>
                  </a:lnTo>
                  <a:lnTo>
                    <a:pt x="1542422" y="1266093"/>
                  </a:lnTo>
                  <a:lnTo>
                    <a:pt x="1572567" y="1266093"/>
                  </a:lnTo>
                  <a:lnTo>
                    <a:pt x="1572567" y="1311310"/>
                  </a:lnTo>
                  <a:lnTo>
                    <a:pt x="1592664" y="1311310"/>
                  </a:lnTo>
                  <a:lnTo>
                    <a:pt x="1592664" y="134145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1" name="Group 90">
            <a:extLst>
              <a:ext uri="{FF2B5EF4-FFF2-40B4-BE49-F238E27FC236}">
                <a16:creationId xmlns:a16="http://schemas.microsoft.com/office/drawing/2014/main" id="{2F236B5B-3C1A-5620-7A47-8C25712232F3}"/>
              </a:ext>
            </a:extLst>
          </p:cNvPr>
          <p:cNvGrpSpPr/>
          <p:nvPr/>
        </p:nvGrpSpPr>
        <p:grpSpPr>
          <a:xfrm>
            <a:off x="6855770" y="3559469"/>
            <a:ext cx="4366817" cy="1918010"/>
            <a:chOff x="6855770" y="3559469"/>
            <a:chExt cx="4366817" cy="1918010"/>
          </a:xfrm>
        </p:grpSpPr>
        <p:sp>
          <p:nvSpPr>
            <p:cNvPr id="92" name="Freeform 107">
              <a:extLst>
                <a:ext uri="{FF2B5EF4-FFF2-40B4-BE49-F238E27FC236}">
                  <a16:creationId xmlns:a16="http://schemas.microsoft.com/office/drawing/2014/main" id="{148ABAEA-DA3E-E0F3-B46E-14D3DA4E4124}"/>
                </a:ext>
              </a:extLst>
            </p:cNvPr>
            <p:cNvSpPr/>
            <p:nvPr/>
          </p:nvSpPr>
          <p:spPr bwMode="auto">
            <a:xfrm>
              <a:off x="8747017" y="5089417"/>
              <a:ext cx="2475570" cy="388062"/>
            </a:xfrm>
            <a:custGeom>
              <a:avLst/>
              <a:gdLst>
                <a:gd name="connsiteX0" fmla="*/ 2475570 w 2475570"/>
                <a:gd name="connsiteY0" fmla="*/ 388062 h 388062"/>
                <a:gd name="connsiteX1" fmla="*/ 1886786 w 2475570"/>
                <a:gd name="connsiteY1" fmla="*/ 388062 h 388062"/>
                <a:gd name="connsiteX2" fmla="*/ 1886786 w 2475570"/>
                <a:gd name="connsiteY2" fmla="*/ 338997 h 388062"/>
                <a:gd name="connsiteX3" fmla="*/ 1699445 w 2475570"/>
                <a:gd name="connsiteY3" fmla="*/ 338997 h 388062"/>
                <a:gd name="connsiteX4" fmla="*/ 1699445 w 2475570"/>
                <a:gd name="connsiteY4" fmla="*/ 289931 h 388062"/>
                <a:gd name="connsiteX5" fmla="*/ 1476421 w 2475570"/>
                <a:gd name="connsiteY5" fmla="*/ 289931 h 388062"/>
                <a:gd name="connsiteX6" fmla="*/ 1476421 w 2475570"/>
                <a:gd name="connsiteY6" fmla="*/ 258708 h 388062"/>
                <a:gd name="connsiteX7" fmla="*/ 1186489 w 2475570"/>
                <a:gd name="connsiteY7" fmla="*/ 258708 h 388062"/>
                <a:gd name="connsiteX8" fmla="*/ 1186489 w 2475570"/>
                <a:gd name="connsiteY8" fmla="*/ 236405 h 388062"/>
                <a:gd name="connsiteX9" fmla="*/ 1012530 w 2475570"/>
                <a:gd name="connsiteY9" fmla="*/ 236405 h 388062"/>
                <a:gd name="connsiteX10" fmla="*/ 1012530 w 2475570"/>
                <a:gd name="connsiteY10" fmla="*/ 205182 h 388062"/>
                <a:gd name="connsiteX11" fmla="*/ 914400 w 2475570"/>
                <a:gd name="connsiteY11" fmla="*/ 205182 h 388062"/>
                <a:gd name="connsiteX12" fmla="*/ 914400 w 2475570"/>
                <a:gd name="connsiteY12" fmla="*/ 169498 h 388062"/>
                <a:gd name="connsiteX13" fmla="*/ 914400 w 2475570"/>
                <a:gd name="connsiteY13" fmla="*/ 169498 h 388062"/>
                <a:gd name="connsiteX14" fmla="*/ 892097 w 2475570"/>
                <a:gd name="connsiteY14" fmla="*/ 169498 h 388062"/>
                <a:gd name="connsiteX15" fmla="*/ 892097 w 2475570"/>
                <a:gd name="connsiteY15" fmla="*/ 151656 h 388062"/>
                <a:gd name="connsiteX16" fmla="*/ 758283 w 2475570"/>
                <a:gd name="connsiteY16" fmla="*/ 151656 h 388062"/>
                <a:gd name="connsiteX17" fmla="*/ 758283 w 2475570"/>
                <a:gd name="connsiteY17" fmla="*/ 120433 h 388062"/>
                <a:gd name="connsiteX18" fmla="*/ 646770 w 2475570"/>
                <a:gd name="connsiteY18" fmla="*/ 120433 h 388062"/>
                <a:gd name="connsiteX19" fmla="*/ 530798 w 2475570"/>
                <a:gd name="connsiteY19" fmla="*/ 120433 h 388062"/>
                <a:gd name="connsiteX20" fmla="*/ 530798 w 2475570"/>
                <a:gd name="connsiteY20" fmla="*/ 98130 h 388062"/>
                <a:gd name="connsiteX21" fmla="*/ 338997 w 2475570"/>
                <a:gd name="connsiteY21" fmla="*/ 98130 h 388062"/>
                <a:gd name="connsiteX22" fmla="*/ 338997 w 2475570"/>
                <a:gd name="connsiteY22" fmla="*/ 98130 h 388062"/>
                <a:gd name="connsiteX23" fmla="*/ 338997 w 2475570"/>
                <a:gd name="connsiteY23" fmla="*/ 66907 h 388062"/>
                <a:gd name="connsiteX24" fmla="*/ 240866 w 2475570"/>
                <a:gd name="connsiteY24" fmla="*/ 66907 h 388062"/>
                <a:gd name="connsiteX25" fmla="*/ 240866 w 2475570"/>
                <a:gd name="connsiteY25" fmla="*/ 44604 h 388062"/>
                <a:gd name="connsiteX26" fmla="*/ 173959 w 2475570"/>
                <a:gd name="connsiteY26" fmla="*/ 44604 h 388062"/>
                <a:gd name="connsiteX27" fmla="*/ 173959 w 2475570"/>
                <a:gd name="connsiteY27" fmla="*/ 22302 h 388062"/>
                <a:gd name="connsiteX28" fmla="*/ 102591 w 2475570"/>
                <a:gd name="connsiteY28" fmla="*/ 22302 h 388062"/>
                <a:gd name="connsiteX29" fmla="*/ 102591 w 2475570"/>
                <a:gd name="connsiteY29" fmla="*/ 22302 h 388062"/>
                <a:gd name="connsiteX30" fmla="*/ 102591 w 2475570"/>
                <a:gd name="connsiteY30" fmla="*/ 0 h 388062"/>
                <a:gd name="connsiteX31" fmla="*/ 0 w 2475570"/>
                <a:gd name="connsiteY31" fmla="*/ 0 h 38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75570" h="388062">
                  <a:moveTo>
                    <a:pt x="2475570" y="388062"/>
                  </a:moveTo>
                  <a:lnTo>
                    <a:pt x="1886786" y="388062"/>
                  </a:lnTo>
                  <a:lnTo>
                    <a:pt x="1886786" y="338997"/>
                  </a:lnTo>
                  <a:lnTo>
                    <a:pt x="1699445" y="338997"/>
                  </a:lnTo>
                  <a:lnTo>
                    <a:pt x="1699445" y="289931"/>
                  </a:lnTo>
                  <a:lnTo>
                    <a:pt x="1476421" y="289931"/>
                  </a:lnTo>
                  <a:lnTo>
                    <a:pt x="1476421" y="258708"/>
                  </a:lnTo>
                  <a:lnTo>
                    <a:pt x="1186489" y="258708"/>
                  </a:lnTo>
                  <a:lnTo>
                    <a:pt x="1186489" y="236405"/>
                  </a:lnTo>
                  <a:lnTo>
                    <a:pt x="1012530" y="236405"/>
                  </a:lnTo>
                  <a:lnTo>
                    <a:pt x="1012530" y="205182"/>
                  </a:lnTo>
                  <a:lnTo>
                    <a:pt x="914400" y="205182"/>
                  </a:lnTo>
                  <a:lnTo>
                    <a:pt x="914400" y="169498"/>
                  </a:lnTo>
                  <a:lnTo>
                    <a:pt x="914400" y="169498"/>
                  </a:lnTo>
                  <a:lnTo>
                    <a:pt x="892097" y="169498"/>
                  </a:lnTo>
                  <a:lnTo>
                    <a:pt x="892097" y="151656"/>
                  </a:lnTo>
                  <a:lnTo>
                    <a:pt x="758283" y="151656"/>
                  </a:lnTo>
                  <a:lnTo>
                    <a:pt x="758283" y="120433"/>
                  </a:lnTo>
                  <a:lnTo>
                    <a:pt x="646770" y="120433"/>
                  </a:lnTo>
                  <a:lnTo>
                    <a:pt x="530798" y="120433"/>
                  </a:lnTo>
                  <a:lnTo>
                    <a:pt x="530798" y="98130"/>
                  </a:lnTo>
                  <a:lnTo>
                    <a:pt x="338997" y="98130"/>
                  </a:lnTo>
                  <a:lnTo>
                    <a:pt x="338997" y="98130"/>
                  </a:lnTo>
                  <a:lnTo>
                    <a:pt x="338997" y="66907"/>
                  </a:lnTo>
                  <a:lnTo>
                    <a:pt x="240866" y="66907"/>
                  </a:lnTo>
                  <a:lnTo>
                    <a:pt x="240866" y="44604"/>
                  </a:lnTo>
                  <a:lnTo>
                    <a:pt x="173959" y="44604"/>
                  </a:lnTo>
                  <a:lnTo>
                    <a:pt x="173959" y="22302"/>
                  </a:lnTo>
                  <a:lnTo>
                    <a:pt x="102591" y="22302"/>
                  </a:lnTo>
                  <a:lnTo>
                    <a:pt x="102591" y="22302"/>
                  </a:lnTo>
                  <a:lnTo>
                    <a:pt x="102591"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3" name="Freeform 108">
              <a:extLst>
                <a:ext uri="{FF2B5EF4-FFF2-40B4-BE49-F238E27FC236}">
                  <a16:creationId xmlns:a16="http://schemas.microsoft.com/office/drawing/2014/main" id="{FF31B7E3-09C9-6F81-F214-92DCEA232AAE}"/>
                </a:ext>
              </a:extLst>
            </p:cNvPr>
            <p:cNvSpPr/>
            <p:nvPr/>
          </p:nvSpPr>
          <p:spPr bwMode="auto">
            <a:xfrm>
              <a:off x="6855770" y="3559469"/>
              <a:ext cx="1436277" cy="1168648"/>
            </a:xfrm>
            <a:custGeom>
              <a:avLst/>
              <a:gdLst>
                <a:gd name="connsiteX0" fmla="*/ 0 w 1436277"/>
                <a:gd name="connsiteY0" fmla="*/ 0 h 1168648"/>
                <a:gd name="connsiteX1" fmla="*/ 75828 w 1436277"/>
                <a:gd name="connsiteY1" fmla="*/ 0 h 1168648"/>
                <a:gd name="connsiteX2" fmla="*/ 75828 w 1436277"/>
                <a:gd name="connsiteY2" fmla="*/ 17842 h 1168648"/>
                <a:gd name="connsiteX3" fmla="*/ 115972 w 1436277"/>
                <a:gd name="connsiteY3" fmla="*/ 17842 h 1168648"/>
                <a:gd name="connsiteX4" fmla="*/ 115972 w 1436277"/>
                <a:gd name="connsiteY4" fmla="*/ 40145 h 1168648"/>
                <a:gd name="connsiteX5" fmla="*/ 115972 w 1436277"/>
                <a:gd name="connsiteY5" fmla="*/ 40145 h 1168648"/>
                <a:gd name="connsiteX6" fmla="*/ 142735 w 1436277"/>
                <a:gd name="connsiteY6" fmla="*/ 66908 h 1168648"/>
                <a:gd name="connsiteX7" fmla="*/ 267629 w 1436277"/>
                <a:gd name="connsiteY7" fmla="*/ 66908 h 1168648"/>
                <a:gd name="connsiteX8" fmla="*/ 267629 w 1436277"/>
                <a:gd name="connsiteY8" fmla="*/ 66908 h 1168648"/>
                <a:gd name="connsiteX9" fmla="*/ 294392 w 1436277"/>
                <a:gd name="connsiteY9" fmla="*/ 93671 h 1168648"/>
                <a:gd name="connsiteX10" fmla="*/ 294392 w 1436277"/>
                <a:gd name="connsiteY10" fmla="*/ 156117 h 1168648"/>
                <a:gd name="connsiteX11" fmla="*/ 352378 w 1436277"/>
                <a:gd name="connsiteY11" fmla="*/ 156117 h 1168648"/>
                <a:gd name="connsiteX12" fmla="*/ 352378 w 1436277"/>
                <a:gd name="connsiteY12" fmla="*/ 205183 h 1168648"/>
                <a:gd name="connsiteX13" fmla="*/ 379141 w 1436277"/>
                <a:gd name="connsiteY13" fmla="*/ 205183 h 1168648"/>
                <a:gd name="connsiteX14" fmla="*/ 379141 w 1436277"/>
                <a:gd name="connsiteY14" fmla="*/ 263169 h 1168648"/>
                <a:gd name="connsiteX15" fmla="*/ 419286 w 1436277"/>
                <a:gd name="connsiteY15" fmla="*/ 263169 h 1168648"/>
                <a:gd name="connsiteX16" fmla="*/ 419286 w 1436277"/>
                <a:gd name="connsiteY16" fmla="*/ 307774 h 1168648"/>
                <a:gd name="connsiteX17" fmla="*/ 419286 w 1436277"/>
                <a:gd name="connsiteY17" fmla="*/ 307774 h 1168648"/>
                <a:gd name="connsiteX18" fmla="*/ 463890 w 1436277"/>
                <a:gd name="connsiteY18" fmla="*/ 307774 h 1168648"/>
                <a:gd name="connsiteX19" fmla="*/ 463890 w 1436277"/>
                <a:gd name="connsiteY19" fmla="*/ 347918 h 1168648"/>
                <a:gd name="connsiteX20" fmla="*/ 481732 w 1436277"/>
                <a:gd name="connsiteY20" fmla="*/ 347918 h 1168648"/>
                <a:gd name="connsiteX21" fmla="*/ 481732 w 1436277"/>
                <a:gd name="connsiteY21" fmla="*/ 370221 h 1168648"/>
                <a:gd name="connsiteX22" fmla="*/ 481732 w 1436277"/>
                <a:gd name="connsiteY22" fmla="*/ 370221 h 1168648"/>
                <a:gd name="connsiteX23" fmla="*/ 517416 w 1436277"/>
                <a:gd name="connsiteY23" fmla="*/ 370221 h 1168648"/>
                <a:gd name="connsiteX24" fmla="*/ 517416 w 1436277"/>
                <a:gd name="connsiteY24" fmla="*/ 432668 h 1168648"/>
                <a:gd name="connsiteX25" fmla="*/ 562021 w 1436277"/>
                <a:gd name="connsiteY25" fmla="*/ 432668 h 1168648"/>
                <a:gd name="connsiteX26" fmla="*/ 562021 w 1436277"/>
                <a:gd name="connsiteY26" fmla="*/ 481733 h 1168648"/>
                <a:gd name="connsiteX27" fmla="*/ 588784 w 1436277"/>
                <a:gd name="connsiteY27" fmla="*/ 481733 h 1168648"/>
                <a:gd name="connsiteX28" fmla="*/ 588784 w 1436277"/>
                <a:gd name="connsiteY28" fmla="*/ 499575 h 1168648"/>
                <a:gd name="connsiteX29" fmla="*/ 637850 w 1436277"/>
                <a:gd name="connsiteY29" fmla="*/ 499575 h 1168648"/>
                <a:gd name="connsiteX30" fmla="*/ 637850 w 1436277"/>
                <a:gd name="connsiteY30" fmla="*/ 530798 h 1168648"/>
                <a:gd name="connsiteX31" fmla="*/ 709217 w 1436277"/>
                <a:gd name="connsiteY31" fmla="*/ 530798 h 1168648"/>
                <a:gd name="connsiteX32" fmla="*/ 709217 w 1436277"/>
                <a:gd name="connsiteY32" fmla="*/ 562022 h 1168648"/>
                <a:gd name="connsiteX33" fmla="*/ 709217 w 1436277"/>
                <a:gd name="connsiteY33" fmla="*/ 562022 h 1168648"/>
                <a:gd name="connsiteX34" fmla="*/ 740441 w 1436277"/>
                <a:gd name="connsiteY34" fmla="*/ 593246 h 1168648"/>
                <a:gd name="connsiteX35" fmla="*/ 789506 w 1436277"/>
                <a:gd name="connsiteY35" fmla="*/ 593246 h 1168648"/>
                <a:gd name="connsiteX36" fmla="*/ 789506 w 1436277"/>
                <a:gd name="connsiteY36" fmla="*/ 642311 h 1168648"/>
                <a:gd name="connsiteX37" fmla="*/ 816269 w 1436277"/>
                <a:gd name="connsiteY37" fmla="*/ 642311 h 1168648"/>
                <a:gd name="connsiteX38" fmla="*/ 816269 w 1436277"/>
                <a:gd name="connsiteY38" fmla="*/ 691376 h 1168648"/>
                <a:gd name="connsiteX39" fmla="*/ 847492 w 1436277"/>
                <a:gd name="connsiteY39" fmla="*/ 691376 h 1168648"/>
                <a:gd name="connsiteX40" fmla="*/ 847492 w 1436277"/>
                <a:gd name="connsiteY40" fmla="*/ 735981 h 1168648"/>
                <a:gd name="connsiteX41" fmla="*/ 847492 w 1436277"/>
                <a:gd name="connsiteY41" fmla="*/ 735981 h 1168648"/>
                <a:gd name="connsiteX42" fmla="*/ 883176 w 1436277"/>
                <a:gd name="connsiteY42" fmla="*/ 735981 h 1168648"/>
                <a:gd name="connsiteX43" fmla="*/ 883176 w 1436277"/>
                <a:gd name="connsiteY43" fmla="*/ 762744 h 1168648"/>
                <a:gd name="connsiteX44" fmla="*/ 905479 w 1436277"/>
                <a:gd name="connsiteY44" fmla="*/ 762744 h 1168648"/>
                <a:gd name="connsiteX45" fmla="*/ 905479 w 1436277"/>
                <a:gd name="connsiteY45" fmla="*/ 762744 h 1168648"/>
                <a:gd name="connsiteX46" fmla="*/ 941163 w 1436277"/>
                <a:gd name="connsiteY46" fmla="*/ 798428 h 1168648"/>
                <a:gd name="connsiteX47" fmla="*/ 941163 w 1436277"/>
                <a:gd name="connsiteY47" fmla="*/ 843032 h 1168648"/>
                <a:gd name="connsiteX48" fmla="*/ 999149 w 1436277"/>
                <a:gd name="connsiteY48" fmla="*/ 843032 h 1168648"/>
                <a:gd name="connsiteX49" fmla="*/ 999149 w 1436277"/>
                <a:gd name="connsiteY49" fmla="*/ 843032 h 1168648"/>
                <a:gd name="connsiteX50" fmla="*/ 1034833 w 1436277"/>
                <a:gd name="connsiteY50" fmla="*/ 878716 h 1168648"/>
                <a:gd name="connsiteX51" fmla="*/ 1034833 w 1436277"/>
                <a:gd name="connsiteY51" fmla="*/ 927782 h 1168648"/>
                <a:gd name="connsiteX52" fmla="*/ 1115122 w 1436277"/>
                <a:gd name="connsiteY52" fmla="*/ 927782 h 1168648"/>
                <a:gd name="connsiteX53" fmla="*/ 1115122 w 1436277"/>
                <a:gd name="connsiteY53" fmla="*/ 950084 h 1168648"/>
                <a:gd name="connsiteX54" fmla="*/ 1141885 w 1436277"/>
                <a:gd name="connsiteY54" fmla="*/ 950084 h 1168648"/>
                <a:gd name="connsiteX55" fmla="*/ 1141885 w 1436277"/>
                <a:gd name="connsiteY55" fmla="*/ 972387 h 1168648"/>
                <a:gd name="connsiteX56" fmla="*/ 1190950 w 1436277"/>
                <a:gd name="connsiteY56" fmla="*/ 972387 h 1168648"/>
                <a:gd name="connsiteX57" fmla="*/ 1190950 w 1436277"/>
                <a:gd name="connsiteY57" fmla="*/ 1034833 h 1168648"/>
                <a:gd name="connsiteX58" fmla="*/ 1253397 w 1436277"/>
                <a:gd name="connsiteY58" fmla="*/ 1034833 h 1168648"/>
                <a:gd name="connsiteX59" fmla="*/ 1253397 w 1436277"/>
                <a:gd name="connsiteY59" fmla="*/ 1097280 h 1168648"/>
                <a:gd name="connsiteX60" fmla="*/ 1311383 w 1436277"/>
                <a:gd name="connsiteY60" fmla="*/ 1097280 h 1168648"/>
                <a:gd name="connsiteX61" fmla="*/ 1311383 w 1436277"/>
                <a:gd name="connsiteY61" fmla="*/ 1124043 h 1168648"/>
                <a:gd name="connsiteX62" fmla="*/ 1311383 w 1436277"/>
                <a:gd name="connsiteY62" fmla="*/ 1124043 h 1168648"/>
                <a:gd name="connsiteX63" fmla="*/ 1333686 w 1436277"/>
                <a:gd name="connsiteY63" fmla="*/ 1146346 h 1168648"/>
                <a:gd name="connsiteX64" fmla="*/ 1373830 w 1436277"/>
                <a:gd name="connsiteY64" fmla="*/ 1146346 h 1168648"/>
                <a:gd name="connsiteX65" fmla="*/ 1373830 w 1436277"/>
                <a:gd name="connsiteY65" fmla="*/ 1168648 h 1168648"/>
                <a:gd name="connsiteX66" fmla="*/ 1436277 w 1436277"/>
                <a:gd name="connsiteY66" fmla="*/ 1168648 h 1168648"/>
                <a:gd name="connsiteX0" fmla="*/ 0 w 1436277"/>
                <a:gd name="connsiteY0" fmla="*/ 0 h 1168648"/>
                <a:gd name="connsiteX1" fmla="*/ 75828 w 1436277"/>
                <a:gd name="connsiteY1" fmla="*/ 0 h 1168648"/>
                <a:gd name="connsiteX2" fmla="*/ 75828 w 1436277"/>
                <a:gd name="connsiteY2" fmla="*/ 17842 h 1168648"/>
                <a:gd name="connsiteX3" fmla="*/ 115972 w 1436277"/>
                <a:gd name="connsiteY3" fmla="*/ 17842 h 1168648"/>
                <a:gd name="connsiteX4" fmla="*/ 115972 w 1436277"/>
                <a:gd name="connsiteY4" fmla="*/ 40145 h 1168648"/>
                <a:gd name="connsiteX5" fmla="*/ 115972 w 1436277"/>
                <a:gd name="connsiteY5" fmla="*/ 40145 h 1168648"/>
                <a:gd name="connsiteX6" fmla="*/ 142735 w 1436277"/>
                <a:gd name="connsiteY6" fmla="*/ 66908 h 1168648"/>
                <a:gd name="connsiteX7" fmla="*/ 267629 w 1436277"/>
                <a:gd name="connsiteY7" fmla="*/ 66908 h 1168648"/>
                <a:gd name="connsiteX8" fmla="*/ 267629 w 1436277"/>
                <a:gd name="connsiteY8" fmla="*/ 66908 h 1168648"/>
                <a:gd name="connsiteX9" fmla="*/ 294392 w 1436277"/>
                <a:gd name="connsiteY9" fmla="*/ 93671 h 1168648"/>
                <a:gd name="connsiteX10" fmla="*/ 294392 w 1436277"/>
                <a:gd name="connsiteY10" fmla="*/ 156117 h 1168648"/>
                <a:gd name="connsiteX11" fmla="*/ 352378 w 1436277"/>
                <a:gd name="connsiteY11" fmla="*/ 156117 h 1168648"/>
                <a:gd name="connsiteX12" fmla="*/ 352378 w 1436277"/>
                <a:gd name="connsiteY12" fmla="*/ 205183 h 1168648"/>
                <a:gd name="connsiteX13" fmla="*/ 379141 w 1436277"/>
                <a:gd name="connsiteY13" fmla="*/ 205183 h 1168648"/>
                <a:gd name="connsiteX14" fmla="*/ 379141 w 1436277"/>
                <a:gd name="connsiteY14" fmla="*/ 263169 h 1168648"/>
                <a:gd name="connsiteX15" fmla="*/ 419286 w 1436277"/>
                <a:gd name="connsiteY15" fmla="*/ 263169 h 1168648"/>
                <a:gd name="connsiteX16" fmla="*/ 419286 w 1436277"/>
                <a:gd name="connsiteY16" fmla="*/ 307774 h 1168648"/>
                <a:gd name="connsiteX17" fmla="*/ 419286 w 1436277"/>
                <a:gd name="connsiteY17" fmla="*/ 307774 h 1168648"/>
                <a:gd name="connsiteX18" fmla="*/ 463890 w 1436277"/>
                <a:gd name="connsiteY18" fmla="*/ 307774 h 1168648"/>
                <a:gd name="connsiteX19" fmla="*/ 463890 w 1436277"/>
                <a:gd name="connsiteY19" fmla="*/ 347918 h 1168648"/>
                <a:gd name="connsiteX20" fmla="*/ 481732 w 1436277"/>
                <a:gd name="connsiteY20" fmla="*/ 347918 h 1168648"/>
                <a:gd name="connsiteX21" fmla="*/ 481732 w 1436277"/>
                <a:gd name="connsiteY21" fmla="*/ 370221 h 1168648"/>
                <a:gd name="connsiteX22" fmla="*/ 481732 w 1436277"/>
                <a:gd name="connsiteY22" fmla="*/ 370221 h 1168648"/>
                <a:gd name="connsiteX23" fmla="*/ 517416 w 1436277"/>
                <a:gd name="connsiteY23" fmla="*/ 370221 h 1168648"/>
                <a:gd name="connsiteX24" fmla="*/ 517416 w 1436277"/>
                <a:gd name="connsiteY24" fmla="*/ 432668 h 1168648"/>
                <a:gd name="connsiteX25" fmla="*/ 562021 w 1436277"/>
                <a:gd name="connsiteY25" fmla="*/ 432668 h 1168648"/>
                <a:gd name="connsiteX26" fmla="*/ 562021 w 1436277"/>
                <a:gd name="connsiteY26" fmla="*/ 481733 h 1168648"/>
                <a:gd name="connsiteX27" fmla="*/ 588784 w 1436277"/>
                <a:gd name="connsiteY27" fmla="*/ 481733 h 1168648"/>
                <a:gd name="connsiteX28" fmla="*/ 588784 w 1436277"/>
                <a:gd name="connsiteY28" fmla="*/ 499575 h 1168648"/>
                <a:gd name="connsiteX29" fmla="*/ 637850 w 1436277"/>
                <a:gd name="connsiteY29" fmla="*/ 499575 h 1168648"/>
                <a:gd name="connsiteX30" fmla="*/ 637850 w 1436277"/>
                <a:gd name="connsiteY30" fmla="*/ 530798 h 1168648"/>
                <a:gd name="connsiteX31" fmla="*/ 709217 w 1436277"/>
                <a:gd name="connsiteY31" fmla="*/ 530798 h 1168648"/>
                <a:gd name="connsiteX32" fmla="*/ 709217 w 1436277"/>
                <a:gd name="connsiteY32" fmla="*/ 562022 h 1168648"/>
                <a:gd name="connsiteX33" fmla="*/ 709217 w 1436277"/>
                <a:gd name="connsiteY33" fmla="*/ 562022 h 1168648"/>
                <a:gd name="connsiteX34" fmla="*/ 740441 w 1436277"/>
                <a:gd name="connsiteY34" fmla="*/ 593246 h 1168648"/>
                <a:gd name="connsiteX35" fmla="*/ 789506 w 1436277"/>
                <a:gd name="connsiteY35" fmla="*/ 593246 h 1168648"/>
                <a:gd name="connsiteX36" fmla="*/ 789506 w 1436277"/>
                <a:gd name="connsiteY36" fmla="*/ 642311 h 1168648"/>
                <a:gd name="connsiteX37" fmla="*/ 816269 w 1436277"/>
                <a:gd name="connsiteY37" fmla="*/ 642311 h 1168648"/>
                <a:gd name="connsiteX38" fmla="*/ 816269 w 1436277"/>
                <a:gd name="connsiteY38" fmla="*/ 691376 h 1168648"/>
                <a:gd name="connsiteX39" fmla="*/ 847492 w 1436277"/>
                <a:gd name="connsiteY39" fmla="*/ 691376 h 1168648"/>
                <a:gd name="connsiteX40" fmla="*/ 847492 w 1436277"/>
                <a:gd name="connsiteY40" fmla="*/ 735981 h 1168648"/>
                <a:gd name="connsiteX41" fmla="*/ 847492 w 1436277"/>
                <a:gd name="connsiteY41" fmla="*/ 735981 h 1168648"/>
                <a:gd name="connsiteX42" fmla="*/ 883176 w 1436277"/>
                <a:gd name="connsiteY42" fmla="*/ 735981 h 1168648"/>
                <a:gd name="connsiteX43" fmla="*/ 883176 w 1436277"/>
                <a:gd name="connsiteY43" fmla="*/ 762744 h 1168648"/>
                <a:gd name="connsiteX44" fmla="*/ 905479 w 1436277"/>
                <a:gd name="connsiteY44" fmla="*/ 762744 h 1168648"/>
                <a:gd name="connsiteX45" fmla="*/ 905479 w 1436277"/>
                <a:gd name="connsiteY45" fmla="*/ 762744 h 1168648"/>
                <a:gd name="connsiteX46" fmla="*/ 941163 w 1436277"/>
                <a:gd name="connsiteY46" fmla="*/ 798428 h 1168648"/>
                <a:gd name="connsiteX47" fmla="*/ 941163 w 1436277"/>
                <a:gd name="connsiteY47" fmla="*/ 843032 h 1168648"/>
                <a:gd name="connsiteX48" fmla="*/ 999149 w 1436277"/>
                <a:gd name="connsiteY48" fmla="*/ 843032 h 1168648"/>
                <a:gd name="connsiteX49" fmla="*/ 994689 w 1436277"/>
                <a:gd name="connsiteY49" fmla="*/ 869795 h 1168648"/>
                <a:gd name="connsiteX50" fmla="*/ 1034833 w 1436277"/>
                <a:gd name="connsiteY50" fmla="*/ 878716 h 1168648"/>
                <a:gd name="connsiteX51" fmla="*/ 1034833 w 1436277"/>
                <a:gd name="connsiteY51" fmla="*/ 927782 h 1168648"/>
                <a:gd name="connsiteX52" fmla="*/ 1115122 w 1436277"/>
                <a:gd name="connsiteY52" fmla="*/ 927782 h 1168648"/>
                <a:gd name="connsiteX53" fmla="*/ 1115122 w 1436277"/>
                <a:gd name="connsiteY53" fmla="*/ 950084 h 1168648"/>
                <a:gd name="connsiteX54" fmla="*/ 1141885 w 1436277"/>
                <a:gd name="connsiteY54" fmla="*/ 950084 h 1168648"/>
                <a:gd name="connsiteX55" fmla="*/ 1141885 w 1436277"/>
                <a:gd name="connsiteY55" fmla="*/ 972387 h 1168648"/>
                <a:gd name="connsiteX56" fmla="*/ 1190950 w 1436277"/>
                <a:gd name="connsiteY56" fmla="*/ 972387 h 1168648"/>
                <a:gd name="connsiteX57" fmla="*/ 1190950 w 1436277"/>
                <a:gd name="connsiteY57" fmla="*/ 1034833 h 1168648"/>
                <a:gd name="connsiteX58" fmla="*/ 1253397 w 1436277"/>
                <a:gd name="connsiteY58" fmla="*/ 1034833 h 1168648"/>
                <a:gd name="connsiteX59" fmla="*/ 1253397 w 1436277"/>
                <a:gd name="connsiteY59" fmla="*/ 1097280 h 1168648"/>
                <a:gd name="connsiteX60" fmla="*/ 1311383 w 1436277"/>
                <a:gd name="connsiteY60" fmla="*/ 1097280 h 1168648"/>
                <a:gd name="connsiteX61" fmla="*/ 1311383 w 1436277"/>
                <a:gd name="connsiteY61" fmla="*/ 1124043 h 1168648"/>
                <a:gd name="connsiteX62" fmla="*/ 1311383 w 1436277"/>
                <a:gd name="connsiteY62" fmla="*/ 1124043 h 1168648"/>
                <a:gd name="connsiteX63" fmla="*/ 1333686 w 1436277"/>
                <a:gd name="connsiteY63" fmla="*/ 1146346 h 1168648"/>
                <a:gd name="connsiteX64" fmla="*/ 1373830 w 1436277"/>
                <a:gd name="connsiteY64" fmla="*/ 1146346 h 1168648"/>
                <a:gd name="connsiteX65" fmla="*/ 1373830 w 1436277"/>
                <a:gd name="connsiteY65" fmla="*/ 1168648 h 1168648"/>
                <a:gd name="connsiteX66" fmla="*/ 1436277 w 1436277"/>
                <a:gd name="connsiteY66" fmla="*/ 1168648 h 1168648"/>
                <a:gd name="connsiteX0" fmla="*/ 0 w 1436277"/>
                <a:gd name="connsiteY0" fmla="*/ 0 h 1168648"/>
                <a:gd name="connsiteX1" fmla="*/ 75828 w 1436277"/>
                <a:gd name="connsiteY1" fmla="*/ 0 h 1168648"/>
                <a:gd name="connsiteX2" fmla="*/ 75828 w 1436277"/>
                <a:gd name="connsiteY2" fmla="*/ 17842 h 1168648"/>
                <a:gd name="connsiteX3" fmla="*/ 115972 w 1436277"/>
                <a:gd name="connsiteY3" fmla="*/ 17842 h 1168648"/>
                <a:gd name="connsiteX4" fmla="*/ 115972 w 1436277"/>
                <a:gd name="connsiteY4" fmla="*/ 40145 h 1168648"/>
                <a:gd name="connsiteX5" fmla="*/ 115972 w 1436277"/>
                <a:gd name="connsiteY5" fmla="*/ 40145 h 1168648"/>
                <a:gd name="connsiteX6" fmla="*/ 142735 w 1436277"/>
                <a:gd name="connsiteY6" fmla="*/ 66908 h 1168648"/>
                <a:gd name="connsiteX7" fmla="*/ 267629 w 1436277"/>
                <a:gd name="connsiteY7" fmla="*/ 66908 h 1168648"/>
                <a:gd name="connsiteX8" fmla="*/ 267629 w 1436277"/>
                <a:gd name="connsiteY8" fmla="*/ 66908 h 1168648"/>
                <a:gd name="connsiteX9" fmla="*/ 294392 w 1436277"/>
                <a:gd name="connsiteY9" fmla="*/ 93671 h 1168648"/>
                <a:gd name="connsiteX10" fmla="*/ 294392 w 1436277"/>
                <a:gd name="connsiteY10" fmla="*/ 156117 h 1168648"/>
                <a:gd name="connsiteX11" fmla="*/ 352378 w 1436277"/>
                <a:gd name="connsiteY11" fmla="*/ 156117 h 1168648"/>
                <a:gd name="connsiteX12" fmla="*/ 352378 w 1436277"/>
                <a:gd name="connsiteY12" fmla="*/ 205183 h 1168648"/>
                <a:gd name="connsiteX13" fmla="*/ 379141 w 1436277"/>
                <a:gd name="connsiteY13" fmla="*/ 205183 h 1168648"/>
                <a:gd name="connsiteX14" fmla="*/ 379141 w 1436277"/>
                <a:gd name="connsiteY14" fmla="*/ 263169 h 1168648"/>
                <a:gd name="connsiteX15" fmla="*/ 419286 w 1436277"/>
                <a:gd name="connsiteY15" fmla="*/ 263169 h 1168648"/>
                <a:gd name="connsiteX16" fmla="*/ 419286 w 1436277"/>
                <a:gd name="connsiteY16" fmla="*/ 307774 h 1168648"/>
                <a:gd name="connsiteX17" fmla="*/ 419286 w 1436277"/>
                <a:gd name="connsiteY17" fmla="*/ 307774 h 1168648"/>
                <a:gd name="connsiteX18" fmla="*/ 463890 w 1436277"/>
                <a:gd name="connsiteY18" fmla="*/ 307774 h 1168648"/>
                <a:gd name="connsiteX19" fmla="*/ 463890 w 1436277"/>
                <a:gd name="connsiteY19" fmla="*/ 347918 h 1168648"/>
                <a:gd name="connsiteX20" fmla="*/ 481732 w 1436277"/>
                <a:gd name="connsiteY20" fmla="*/ 347918 h 1168648"/>
                <a:gd name="connsiteX21" fmla="*/ 481732 w 1436277"/>
                <a:gd name="connsiteY21" fmla="*/ 370221 h 1168648"/>
                <a:gd name="connsiteX22" fmla="*/ 481732 w 1436277"/>
                <a:gd name="connsiteY22" fmla="*/ 370221 h 1168648"/>
                <a:gd name="connsiteX23" fmla="*/ 517416 w 1436277"/>
                <a:gd name="connsiteY23" fmla="*/ 370221 h 1168648"/>
                <a:gd name="connsiteX24" fmla="*/ 517416 w 1436277"/>
                <a:gd name="connsiteY24" fmla="*/ 432668 h 1168648"/>
                <a:gd name="connsiteX25" fmla="*/ 562021 w 1436277"/>
                <a:gd name="connsiteY25" fmla="*/ 432668 h 1168648"/>
                <a:gd name="connsiteX26" fmla="*/ 562021 w 1436277"/>
                <a:gd name="connsiteY26" fmla="*/ 481733 h 1168648"/>
                <a:gd name="connsiteX27" fmla="*/ 588784 w 1436277"/>
                <a:gd name="connsiteY27" fmla="*/ 481733 h 1168648"/>
                <a:gd name="connsiteX28" fmla="*/ 588784 w 1436277"/>
                <a:gd name="connsiteY28" fmla="*/ 499575 h 1168648"/>
                <a:gd name="connsiteX29" fmla="*/ 637850 w 1436277"/>
                <a:gd name="connsiteY29" fmla="*/ 499575 h 1168648"/>
                <a:gd name="connsiteX30" fmla="*/ 637850 w 1436277"/>
                <a:gd name="connsiteY30" fmla="*/ 530798 h 1168648"/>
                <a:gd name="connsiteX31" fmla="*/ 709217 w 1436277"/>
                <a:gd name="connsiteY31" fmla="*/ 530798 h 1168648"/>
                <a:gd name="connsiteX32" fmla="*/ 709217 w 1436277"/>
                <a:gd name="connsiteY32" fmla="*/ 562022 h 1168648"/>
                <a:gd name="connsiteX33" fmla="*/ 709217 w 1436277"/>
                <a:gd name="connsiteY33" fmla="*/ 562022 h 1168648"/>
                <a:gd name="connsiteX34" fmla="*/ 740441 w 1436277"/>
                <a:gd name="connsiteY34" fmla="*/ 593246 h 1168648"/>
                <a:gd name="connsiteX35" fmla="*/ 789506 w 1436277"/>
                <a:gd name="connsiteY35" fmla="*/ 593246 h 1168648"/>
                <a:gd name="connsiteX36" fmla="*/ 789506 w 1436277"/>
                <a:gd name="connsiteY36" fmla="*/ 642311 h 1168648"/>
                <a:gd name="connsiteX37" fmla="*/ 816269 w 1436277"/>
                <a:gd name="connsiteY37" fmla="*/ 642311 h 1168648"/>
                <a:gd name="connsiteX38" fmla="*/ 816269 w 1436277"/>
                <a:gd name="connsiteY38" fmla="*/ 691376 h 1168648"/>
                <a:gd name="connsiteX39" fmla="*/ 847492 w 1436277"/>
                <a:gd name="connsiteY39" fmla="*/ 691376 h 1168648"/>
                <a:gd name="connsiteX40" fmla="*/ 847492 w 1436277"/>
                <a:gd name="connsiteY40" fmla="*/ 735981 h 1168648"/>
                <a:gd name="connsiteX41" fmla="*/ 847492 w 1436277"/>
                <a:gd name="connsiteY41" fmla="*/ 735981 h 1168648"/>
                <a:gd name="connsiteX42" fmla="*/ 883176 w 1436277"/>
                <a:gd name="connsiteY42" fmla="*/ 735981 h 1168648"/>
                <a:gd name="connsiteX43" fmla="*/ 883176 w 1436277"/>
                <a:gd name="connsiteY43" fmla="*/ 762744 h 1168648"/>
                <a:gd name="connsiteX44" fmla="*/ 905479 w 1436277"/>
                <a:gd name="connsiteY44" fmla="*/ 762744 h 1168648"/>
                <a:gd name="connsiteX45" fmla="*/ 905479 w 1436277"/>
                <a:gd name="connsiteY45" fmla="*/ 793967 h 1168648"/>
                <a:gd name="connsiteX46" fmla="*/ 941163 w 1436277"/>
                <a:gd name="connsiteY46" fmla="*/ 798428 h 1168648"/>
                <a:gd name="connsiteX47" fmla="*/ 941163 w 1436277"/>
                <a:gd name="connsiteY47" fmla="*/ 843032 h 1168648"/>
                <a:gd name="connsiteX48" fmla="*/ 999149 w 1436277"/>
                <a:gd name="connsiteY48" fmla="*/ 843032 h 1168648"/>
                <a:gd name="connsiteX49" fmla="*/ 994689 w 1436277"/>
                <a:gd name="connsiteY49" fmla="*/ 869795 h 1168648"/>
                <a:gd name="connsiteX50" fmla="*/ 1034833 w 1436277"/>
                <a:gd name="connsiteY50" fmla="*/ 878716 h 1168648"/>
                <a:gd name="connsiteX51" fmla="*/ 1034833 w 1436277"/>
                <a:gd name="connsiteY51" fmla="*/ 927782 h 1168648"/>
                <a:gd name="connsiteX52" fmla="*/ 1115122 w 1436277"/>
                <a:gd name="connsiteY52" fmla="*/ 927782 h 1168648"/>
                <a:gd name="connsiteX53" fmla="*/ 1115122 w 1436277"/>
                <a:gd name="connsiteY53" fmla="*/ 950084 h 1168648"/>
                <a:gd name="connsiteX54" fmla="*/ 1141885 w 1436277"/>
                <a:gd name="connsiteY54" fmla="*/ 950084 h 1168648"/>
                <a:gd name="connsiteX55" fmla="*/ 1141885 w 1436277"/>
                <a:gd name="connsiteY55" fmla="*/ 972387 h 1168648"/>
                <a:gd name="connsiteX56" fmla="*/ 1190950 w 1436277"/>
                <a:gd name="connsiteY56" fmla="*/ 972387 h 1168648"/>
                <a:gd name="connsiteX57" fmla="*/ 1190950 w 1436277"/>
                <a:gd name="connsiteY57" fmla="*/ 1034833 h 1168648"/>
                <a:gd name="connsiteX58" fmla="*/ 1253397 w 1436277"/>
                <a:gd name="connsiteY58" fmla="*/ 1034833 h 1168648"/>
                <a:gd name="connsiteX59" fmla="*/ 1253397 w 1436277"/>
                <a:gd name="connsiteY59" fmla="*/ 1097280 h 1168648"/>
                <a:gd name="connsiteX60" fmla="*/ 1311383 w 1436277"/>
                <a:gd name="connsiteY60" fmla="*/ 1097280 h 1168648"/>
                <a:gd name="connsiteX61" fmla="*/ 1311383 w 1436277"/>
                <a:gd name="connsiteY61" fmla="*/ 1124043 h 1168648"/>
                <a:gd name="connsiteX62" fmla="*/ 1311383 w 1436277"/>
                <a:gd name="connsiteY62" fmla="*/ 1124043 h 1168648"/>
                <a:gd name="connsiteX63" fmla="*/ 1333686 w 1436277"/>
                <a:gd name="connsiteY63" fmla="*/ 1146346 h 1168648"/>
                <a:gd name="connsiteX64" fmla="*/ 1373830 w 1436277"/>
                <a:gd name="connsiteY64" fmla="*/ 1146346 h 1168648"/>
                <a:gd name="connsiteX65" fmla="*/ 1373830 w 1436277"/>
                <a:gd name="connsiteY65" fmla="*/ 1168648 h 1168648"/>
                <a:gd name="connsiteX66" fmla="*/ 1436277 w 1436277"/>
                <a:gd name="connsiteY66" fmla="*/ 1168648 h 116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436277" h="1168648">
                  <a:moveTo>
                    <a:pt x="0" y="0"/>
                  </a:moveTo>
                  <a:lnTo>
                    <a:pt x="75828" y="0"/>
                  </a:lnTo>
                  <a:lnTo>
                    <a:pt x="75828" y="17842"/>
                  </a:lnTo>
                  <a:lnTo>
                    <a:pt x="115972" y="17842"/>
                  </a:lnTo>
                  <a:lnTo>
                    <a:pt x="115972" y="40145"/>
                  </a:lnTo>
                  <a:lnTo>
                    <a:pt x="115972" y="40145"/>
                  </a:lnTo>
                  <a:lnTo>
                    <a:pt x="142735" y="66908"/>
                  </a:lnTo>
                  <a:lnTo>
                    <a:pt x="267629" y="66908"/>
                  </a:lnTo>
                  <a:lnTo>
                    <a:pt x="267629" y="66908"/>
                  </a:lnTo>
                  <a:lnTo>
                    <a:pt x="294392" y="93671"/>
                  </a:lnTo>
                  <a:lnTo>
                    <a:pt x="294392" y="156117"/>
                  </a:lnTo>
                  <a:lnTo>
                    <a:pt x="352378" y="156117"/>
                  </a:lnTo>
                  <a:lnTo>
                    <a:pt x="352378" y="205183"/>
                  </a:lnTo>
                  <a:lnTo>
                    <a:pt x="379141" y="205183"/>
                  </a:lnTo>
                  <a:lnTo>
                    <a:pt x="379141" y="263169"/>
                  </a:lnTo>
                  <a:lnTo>
                    <a:pt x="419286" y="263169"/>
                  </a:lnTo>
                  <a:lnTo>
                    <a:pt x="419286" y="307774"/>
                  </a:lnTo>
                  <a:lnTo>
                    <a:pt x="419286" y="307774"/>
                  </a:lnTo>
                  <a:lnTo>
                    <a:pt x="463890" y="307774"/>
                  </a:lnTo>
                  <a:lnTo>
                    <a:pt x="463890" y="347918"/>
                  </a:lnTo>
                  <a:lnTo>
                    <a:pt x="481732" y="347918"/>
                  </a:lnTo>
                  <a:lnTo>
                    <a:pt x="481732" y="370221"/>
                  </a:lnTo>
                  <a:lnTo>
                    <a:pt x="481732" y="370221"/>
                  </a:lnTo>
                  <a:lnTo>
                    <a:pt x="517416" y="370221"/>
                  </a:lnTo>
                  <a:lnTo>
                    <a:pt x="517416" y="432668"/>
                  </a:lnTo>
                  <a:lnTo>
                    <a:pt x="562021" y="432668"/>
                  </a:lnTo>
                  <a:lnTo>
                    <a:pt x="562021" y="481733"/>
                  </a:lnTo>
                  <a:lnTo>
                    <a:pt x="588784" y="481733"/>
                  </a:lnTo>
                  <a:lnTo>
                    <a:pt x="588784" y="499575"/>
                  </a:lnTo>
                  <a:lnTo>
                    <a:pt x="637850" y="499575"/>
                  </a:lnTo>
                  <a:lnTo>
                    <a:pt x="637850" y="530798"/>
                  </a:lnTo>
                  <a:lnTo>
                    <a:pt x="709217" y="530798"/>
                  </a:lnTo>
                  <a:lnTo>
                    <a:pt x="709217" y="562022"/>
                  </a:lnTo>
                  <a:lnTo>
                    <a:pt x="709217" y="562022"/>
                  </a:lnTo>
                  <a:lnTo>
                    <a:pt x="740441" y="593246"/>
                  </a:lnTo>
                  <a:lnTo>
                    <a:pt x="789506" y="593246"/>
                  </a:lnTo>
                  <a:lnTo>
                    <a:pt x="789506" y="642311"/>
                  </a:lnTo>
                  <a:lnTo>
                    <a:pt x="816269" y="642311"/>
                  </a:lnTo>
                  <a:lnTo>
                    <a:pt x="816269" y="691376"/>
                  </a:lnTo>
                  <a:lnTo>
                    <a:pt x="847492" y="691376"/>
                  </a:lnTo>
                  <a:lnTo>
                    <a:pt x="847492" y="735981"/>
                  </a:lnTo>
                  <a:lnTo>
                    <a:pt x="847492" y="735981"/>
                  </a:lnTo>
                  <a:lnTo>
                    <a:pt x="883176" y="735981"/>
                  </a:lnTo>
                  <a:lnTo>
                    <a:pt x="883176" y="762744"/>
                  </a:lnTo>
                  <a:lnTo>
                    <a:pt x="905479" y="762744"/>
                  </a:lnTo>
                  <a:lnTo>
                    <a:pt x="905479" y="793967"/>
                  </a:lnTo>
                  <a:lnTo>
                    <a:pt x="941163" y="798428"/>
                  </a:lnTo>
                  <a:lnTo>
                    <a:pt x="941163" y="843032"/>
                  </a:lnTo>
                  <a:lnTo>
                    <a:pt x="999149" y="843032"/>
                  </a:lnTo>
                  <a:lnTo>
                    <a:pt x="994689" y="869795"/>
                  </a:lnTo>
                  <a:lnTo>
                    <a:pt x="1034833" y="878716"/>
                  </a:lnTo>
                  <a:lnTo>
                    <a:pt x="1034833" y="927782"/>
                  </a:lnTo>
                  <a:lnTo>
                    <a:pt x="1115122" y="927782"/>
                  </a:lnTo>
                  <a:lnTo>
                    <a:pt x="1115122" y="950084"/>
                  </a:lnTo>
                  <a:lnTo>
                    <a:pt x="1141885" y="950084"/>
                  </a:lnTo>
                  <a:lnTo>
                    <a:pt x="1141885" y="972387"/>
                  </a:lnTo>
                  <a:lnTo>
                    <a:pt x="1190950" y="972387"/>
                  </a:lnTo>
                  <a:lnTo>
                    <a:pt x="1190950" y="1034833"/>
                  </a:lnTo>
                  <a:lnTo>
                    <a:pt x="1253397" y="1034833"/>
                  </a:lnTo>
                  <a:lnTo>
                    <a:pt x="1253397" y="1097280"/>
                  </a:lnTo>
                  <a:lnTo>
                    <a:pt x="1311383" y="1097280"/>
                  </a:lnTo>
                  <a:lnTo>
                    <a:pt x="1311383" y="1124043"/>
                  </a:lnTo>
                  <a:lnTo>
                    <a:pt x="1311383" y="1124043"/>
                  </a:lnTo>
                  <a:lnTo>
                    <a:pt x="1333686" y="1146346"/>
                  </a:lnTo>
                  <a:lnTo>
                    <a:pt x="1373830" y="1146346"/>
                  </a:lnTo>
                  <a:lnTo>
                    <a:pt x="1373830" y="1168648"/>
                  </a:lnTo>
                  <a:lnTo>
                    <a:pt x="1436277" y="1168648"/>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4" name="Freeform 109">
              <a:extLst>
                <a:ext uri="{FF2B5EF4-FFF2-40B4-BE49-F238E27FC236}">
                  <a16:creationId xmlns:a16="http://schemas.microsoft.com/office/drawing/2014/main" id="{99657FE7-BC1B-8713-32C4-34691FCF1DA3}"/>
                </a:ext>
              </a:extLst>
            </p:cNvPr>
            <p:cNvSpPr/>
            <p:nvPr/>
          </p:nvSpPr>
          <p:spPr bwMode="auto">
            <a:xfrm>
              <a:off x="8274205" y="4737038"/>
              <a:ext cx="490654" cy="334537"/>
            </a:xfrm>
            <a:custGeom>
              <a:avLst/>
              <a:gdLst>
                <a:gd name="connsiteX0" fmla="*/ 490654 w 490654"/>
                <a:gd name="connsiteY0" fmla="*/ 334537 h 334537"/>
                <a:gd name="connsiteX1" fmla="*/ 401444 w 490654"/>
                <a:gd name="connsiteY1" fmla="*/ 334537 h 334537"/>
                <a:gd name="connsiteX2" fmla="*/ 401444 w 490654"/>
                <a:gd name="connsiteY2" fmla="*/ 316695 h 334537"/>
                <a:gd name="connsiteX3" fmla="*/ 334536 w 490654"/>
                <a:gd name="connsiteY3" fmla="*/ 316695 h 334537"/>
                <a:gd name="connsiteX4" fmla="*/ 334536 w 490654"/>
                <a:gd name="connsiteY4" fmla="*/ 316695 h 334537"/>
                <a:gd name="connsiteX5" fmla="*/ 334536 w 490654"/>
                <a:gd name="connsiteY5" fmla="*/ 276550 h 334537"/>
                <a:gd name="connsiteX6" fmla="*/ 334536 w 490654"/>
                <a:gd name="connsiteY6" fmla="*/ 276550 h 334537"/>
                <a:gd name="connsiteX7" fmla="*/ 307774 w 490654"/>
                <a:gd name="connsiteY7" fmla="*/ 249788 h 334537"/>
                <a:gd name="connsiteX8" fmla="*/ 281011 w 490654"/>
                <a:gd name="connsiteY8" fmla="*/ 249788 h 334537"/>
                <a:gd name="connsiteX9" fmla="*/ 281011 w 490654"/>
                <a:gd name="connsiteY9" fmla="*/ 205182 h 334537"/>
                <a:gd name="connsiteX10" fmla="*/ 240866 w 490654"/>
                <a:gd name="connsiteY10" fmla="*/ 205182 h 334537"/>
                <a:gd name="connsiteX11" fmla="*/ 240866 w 490654"/>
                <a:gd name="connsiteY11" fmla="*/ 160578 h 334537"/>
                <a:gd name="connsiteX12" fmla="*/ 196261 w 490654"/>
                <a:gd name="connsiteY12" fmla="*/ 160578 h 334537"/>
                <a:gd name="connsiteX13" fmla="*/ 196261 w 490654"/>
                <a:gd name="connsiteY13" fmla="*/ 160578 h 334537"/>
                <a:gd name="connsiteX14" fmla="*/ 196261 w 490654"/>
                <a:gd name="connsiteY14" fmla="*/ 160578 h 334537"/>
                <a:gd name="connsiteX15" fmla="*/ 196261 w 490654"/>
                <a:gd name="connsiteY15" fmla="*/ 129354 h 334537"/>
                <a:gd name="connsiteX16" fmla="*/ 156117 w 490654"/>
                <a:gd name="connsiteY16" fmla="*/ 129354 h 334537"/>
                <a:gd name="connsiteX17" fmla="*/ 156117 w 490654"/>
                <a:gd name="connsiteY17" fmla="*/ 89210 h 334537"/>
                <a:gd name="connsiteX18" fmla="*/ 133815 w 490654"/>
                <a:gd name="connsiteY18" fmla="*/ 89210 h 334537"/>
                <a:gd name="connsiteX19" fmla="*/ 133815 w 490654"/>
                <a:gd name="connsiteY19" fmla="*/ 71368 h 334537"/>
                <a:gd name="connsiteX20" fmla="*/ 89210 w 490654"/>
                <a:gd name="connsiteY20" fmla="*/ 71368 h 334537"/>
                <a:gd name="connsiteX21" fmla="*/ 89210 w 490654"/>
                <a:gd name="connsiteY21" fmla="*/ 44605 h 334537"/>
                <a:gd name="connsiteX22" fmla="*/ 44605 w 490654"/>
                <a:gd name="connsiteY22" fmla="*/ 44605 h 334537"/>
                <a:gd name="connsiteX23" fmla="*/ 44605 w 490654"/>
                <a:gd name="connsiteY23" fmla="*/ 0 h 334537"/>
                <a:gd name="connsiteX24" fmla="*/ 0 w 490654"/>
                <a:gd name="connsiteY24" fmla="*/ 0 h 334537"/>
                <a:gd name="connsiteX0" fmla="*/ 490654 w 490654"/>
                <a:gd name="connsiteY0" fmla="*/ 334537 h 334537"/>
                <a:gd name="connsiteX1" fmla="*/ 401444 w 490654"/>
                <a:gd name="connsiteY1" fmla="*/ 334537 h 334537"/>
                <a:gd name="connsiteX2" fmla="*/ 401444 w 490654"/>
                <a:gd name="connsiteY2" fmla="*/ 316695 h 334537"/>
                <a:gd name="connsiteX3" fmla="*/ 334536 w 490654"/>
                <a:gd name="connsiteY3" fmla="*/ 316695 h 334537"/>
                <a:gd name="connsiteX4" fmla="*/ 334536 w 490654"/>
                <a:gd name="connsiteY4" fmla="*/ 316695 h 334537"/>
                <a:gd name="connsiteX5" fmla="*/ 334536 w 490654"/>
                <a:gd name="connsiteY5" fmla="*/ 276550 h 334537"/>
                <a:gd name="connsiteX6" fmla="*/ 307774 w 490654"/>
                <a:gd name="connsiteY6" fmla="*/ 272089 h 334537"/>
                <a:gd name="connsiteX7" fmla="*/ 307774 w 490654"/>
                <a:gd name="connsiteY7" fmla="*/ 249788 h 334537"/>
                <a:gd name="connsiteX8" fmla="*/ 281011 w 490654"/>
                <a:gd name="connsiteY8" fmla="*/ 249788 h 334537"/>
                <a:gd name="connsiteX9" fmla="*/ 281011 w 490654"/>
                <a:gd name="connsiteY9" fmla="*/ 205182 h 334537"/>
                <a:gd name="connsiteX10" fmla="*/ 240866 w 490654"/>
                <a:gd name="connsiteY10" fmla="*/ 205182 h 334537"/>
                <a:gd name="connsiteX11" fmla="*/ 240866 w 490654"/>
                <a:gd name="connsiteY11" fmla="*/ 160578 h 334537"/>
                <a:gd name="connsiteX12" fmla="*/ 196261 w 490654"/>
                <a:gd name="connsiteY12" fmla="*/ 160578 h 334537"/>
                <a:gd name="connsiteX13" fmla="*/ 196261 w 490654"/>
                <a:gd name="connsiteY13" fmla="*/ 160578 h 334537"/>
                <a:gd name="connsiteX14" fmla="*/ 196261 w 490654"/>
                <a:gd name="connsiteY14" fmla="*/ 160578 h 334537"/>
                <a:gd name="connsiteX15" fmla="*/ 196261 w 490654"/>
                <a:gd name="connsiteY15" fmla="*/ 129354 h 334537"/>
                <a:gd name="connsiteX16" fmla="*/ 156117 w 490654"/>
                <a:gd name="connsiteY16" fmla="*/ 129354 h 334537"/>
                <a:gd name="connsiteX17" fmla="*/ 156117 w 490654"/>
                <a:gd name="connsiteY17" fmla="*/ 89210 h 334537"/>
                <a:gd name="connsiteX18" fmla="*/ 133815 w 490654"/>
                <a:gd name="connsiteY18" fmla="*/ 89210 h 334537"/>
                <a:gd name="connsiteX19" fmla="*/ 133815 w 490654"/>
                <a:gd name="connsiteY19" fmla="*/ 71368 h 334537"/>
                <a:gd name="connsiteX20" fmla="*/ 89210 w 490654"/>
                <a:gd name="connsiteY20" fmla="*/ 71368 h 334537"/>
                <a:gd name="connsiteX21" fmla="*/ 89210 w 490654"/>
                <a:gd name="connsiteY21" fmla="*/ 44605 h 334537"/>
                <a:gd name="connsiteX22" fmla="*/ 44605 w 490654"/>
                <a:gd name="connsiteY22" fmla="*/ 44605 h 334537"/>
                <a:gd name="connsiteX23" fmla="*/ 44605 w 490654"/>
                <a:gd name="connsiteY23" fmla="*/ 0 h 334537"/>
                <a:gd name="connsiteX24" fmla="*/ 0 w 490654"/>
                <a:gd name="connsiteY24" fmla="*/ 0 h 33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0654" h="334537">
                  <a:moveTo>
                    <a:pt x="490654" y="334537"/>
                  </a:moveTo>
                  <a:lnTo>
                    <a:pt x="401444" y="334537"/>
                  </a:lnTo>
                  <a:lnTo>
                    <a:pt x="401444" y="316695"/>
                  </a:lnTo>
                  <a:lnTo>
                    <a:pt x="334536" y="316695"/>
                  </a:lnTo>
                  <a:lnTo>
                    <a:pt x="334536" y="316695"/>
                  </a:lnTo>
                  <a:lnTo>
                    <a:pt x="334536" y="276550"/>
                  </a:lnTo>
                  <a:lnTo>
                    <a:pt x="307774" y="272089"/>
                  </a:lnTo>
                  <a:lnTo>
                    <a:pt x="307774" y="249788"/>
                  </a:lnTo>
                  <a:lnTo>
                    <a:pt x="281011" y="249788"/>
                  </a:lnTo>
                  <a:lnTo>
                    <a:pt x="281011" y="205182"/>
                  </a:lnTo>
                  <a:lnTo>
                    <a:pt x="240866" y="205182"/>
                  </a:lnTo>
                  <a:lnTo>
                    <a:pt x="240866" y="160578"/>
                  </a:lnTo>
                  <a:lnTo>
                    <a:pt x="196261" y="160578"/>
                  </a:lnTo>
                  <a:lnTo>
                    <a:pt x="196261" y="160578"/>
                  </a:lnTo>
                  <a:lnTo>
                    <a:pt x="196261" y="160578"/>
                  </a:lnTo>
                  <a:lnTo>
                    <a:pt x="196261" y="129354"/>
                  </a:lnTo>
                  <a:lnTo>
                    <a:pt x="156117" y="129354"/>
                  </a:lnTo>
                  <a:lnTo>
                    <a:pt x="156117" y="89210"/>
                  </a:lnTo>
                  <a:lnTo>
                    <a:pt x="133815" y="89210"/>
                  </a:lnTo>
                  <a:lnTo>
                    <a:pt x="133815" y="71368"/>
                  </a:lnTo>
                  <a:lnTo>
                    <a:pt x="89210" y="71368"/>
                  </a:lnTo>
                  <a:lnTo>
                    <a:pt x="89210" y="44605"/>
                  </a:lnTo>
                  <a:lnTo>
                    <a:pt x="44605" y="44605"/>
                  </a:lnTo>
                  <a:lnTo>
                    <a:pt x="4460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5" name="Group 94">
            <a:extLst>
              <a:ext uri="{FF2B5EF4-FFF2-40B4-BE49-F238E27FC236}">
                <a16:creationId xmlns:a16="http://schemas.microsoft.com/office/drawing/2014/main" id="{C7A99291-EC03-51DB-3F9F-299CE3F316F9}"/>
              </a:ext>
            </a:extLst>
          </p:cNvPr>
          <p:cNvGrpSpPr/>
          <p:nvPr/>
        </p:nvGrpSpPr>
        <p:grpSpPr>
          <a:xfrm>
            <a:off x="6844687" y="3536984"/>
            <a:ext cx="4277608" cy="1632539"/>
            <a:chOff x="6869151" y="3532706"/>
            <a:chExt cx="4277608" cy="1632539"/>
          </a:xfrm>
        </p:grpSpPr>
        <p:sp>
          <p:nvSpPr>
            <p:cNvPr id="96" name="Freeform 98">
              <a:extLst>
                <a:ext uri="{FF2B5EF4-FFF2-40B4-BE49-F238E27FC236}">
                  <a16:creationId xmlns:a16="http://schemas.microsoft.com/office/drawing/2014/main" id="{13D36A2A-6D40-8C4E-7202-6650DC9AB3B8}"/>
                </a:ext>
              </a:extLst>
            </p:cNvPr>
            <p:cNvSpPr/>
            <p:nvPr/>
          </p:nvSpPr>
          <p:spPr bwMode="auto">
            <a:xfrm>
              <a:off x="6869151" y="3532706"/>
              <a:ext cx="744902" cy="258709"/>
            </a:xfrm>
            <a:custGeom>
              <a:avLst/>
              <a:gdLst>
                <a:gd name="connsiteX0" fmla="*/ 0 w 744902"/>
                <a:gd name="connsiteY0" fmla="*/ 0 h 258709"/>
                <a:gd name="connsiteX1" fmla="*/ 0 w 744902"/>
                <a:gd name="connsiteY1" fmla="*/ 44605 h 258709"/>
                <a:gd name="connsiteX2" fmla="*/ 71368 w 744902"/>
                <a:gd name="connsiteY2" fmla="*/ 44605 h 258709"/>
                <a:gd name="connsiteX3" fmla="*/ 71368 w 744902"/>
                <a:gd name="connsiteY3" fmla="*/ 66908 h 258709"/>
                <a:gd name="connsiteX4" fmla="*/ 133815 w 744902"/>
                <a:gd name="connsiteY4" fmla="*/ 66908 h 258709"/>
                <a:gd name="connsiteX5" fmla="*/ 133815 w 744902"/>
                <a:gd name="connsiteY5" fmla="*/ 93671 h 258709"/>
                <a:gd name="connsiteX6" fmla="*/ 236406 w 744902"/>
                <a:gd name="connsiteY6" fmla="*/ 93671 h 258709"/>
                <a:gd name="connsiteX7" fmla="*/ 236406 w 744902"/>
                <a:gd name="connsiteY7" fmla="*/ 133815 h 258709"/>
                <a:gd name="connsiteX8" fmla="*/ 343458 w 744902"/>
                <a:gd name="connsiteY8" fmla="*/ 133815 h 258709"/>
                <a:gd name="connsiteX9" fmla="*/ 343458 w 744902"/>
                <a:gd name="connsiteY9" fmla="*/ 133815 h 258709"/>
                <a:gd name="connsiteX10" fmla="*/ 343458 w 744902"/>
                <a:gd name="connsiteY10" fmla="*/ 169499 h 258709"/>
                <a:gd name="connsiteX11" fmla="*/ 392523 w 744902"/>
                <a:gd name="connsiteY11" fmla="*/ 169499 h 258709"/>
                <a:gd name="connsiteX12" fmla="*/ 392523 w 744902"/>
                <a:gd name="connsiteY12" fmla="*/ 200722 h 258709"/>
                <a:gd name="connsiteX13" fmla="*/ 588785 w 744902"/>
                <a:gd name="connsiteY13" fmla="*/ 200722 h 258709"/>
                <a:gd name="connsiteX14" fmla="*/ 588785 w 744902"/>
                <a:gd name="connsiteY14" fmla="*/ 218564 h 258709"/>
                <a:gd name="connsiteX15" fmla="*/ 655692 w 744902"/>
                <a:gd name="connsiteY15" fmla="*/ 218564 h 258709"/>
                <a:gd name="connsiteX16" fmla="*/ 655692 w 744902"/>
                <a:gd name="connsiteY16" fmla="*/ 258709 h 258709"/>
                <a:gd name="connsiteX17" fmla="*/ 744902 w 744902"/>
                <a:gd name="connsiteY17" fmla="*/ 258709 h 25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4902" h="258709">
                  <a:moveTo>
                    <a:pt x="0" y="0"/>
                  </a:moveTo>
                  <a:lnTo>
                    <a:pt x="0" y="44605"/>
                  </a:lnTo>
                  <a:lnTo>
                    <a:pt x="71368" y="44605"/>
                  </a:lnTo>
                  <a:lnTo>
                    <a:pt x="71368" y="66908"/>
                  </a:lnTo>
                  <a:lnTo>
                    <a:pt x="133815" y="66908"/>
                  </a:lnTo>
                  <a:lnTo>
                    <a:pt x="133815" y="93671"/>
                  </a:lnTo>
                  <a:lnTo>
                    <a:pt x="236406" y="93671"/>
                  </a:lnTo>
                  <a:lnTo>
                    <a:pt x="236406" y="133815"/>
                  </a:lnTo>
                  <a:lnTo>
                    <a:pt x="343458" y="133815"/>
                  </a:lnTo>
                  <a:lnTo>
                    <a:pt x="343458" y="133815"/>
                  </a:lnTo>
                  <a:lnTo>
                    <a:pt x="343458" y="169499"/>
                  </a:lnTo>
                  <a:lnTo>
                    <a:pt x="392523" y="169499"/>
                  </a:lnTo>
                  <a:lnTo>
                    <a:pt x="392523" y="200722"/>
                  </a:lnTo>
                  <a:lnTo>
                    <a:pt x="588785" y="200722"/>
                  </a:lnTo>
                  <a:lnTo>
                    <a:pt x="588785" y="218564"/>
                  </a:lnTo>
                  <a:lnTo>
                    <a:pt x="655692" y="218564"/>
                  </a:lnTo>
                  <a:lnTo>
                    <a:pt x="655692" y="258709"/>
                  </a:lnTo>
                  <a:lnTo>
                    <a:pt x="744902" y="25870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7" name="Freeform 99">
              <a:extLst>
                <a:ext uri="{FF2B5EF4-FFF2-40B4-BE49-F238E27FC236}">
                  <a16:creationId xmlns:a16="http://schemas.microsoft.com/office/drawing/2014/main" id="{0E44B3F2-46D0-8A62-3BDD-0D8C1877EAA2}"/>
                </a:ext>
              </a:extLst>
            </p:cNvPr>
            <p:cNvSpPr/>
            <p:nvPr/>
          </p:nvSpPr>
          <p:spPr bwMode="auto">
            <a:xfrm>
              <a:off x="10125307" y="5000207"/>
              <a:ext cx="1021452" cy="165038"/>
            </a:xfrm>
            <a:custGeom>
              <a:avLst/>
              <a:gdLst>
                <a:gd name="connsiteX0" fmla="*/ 1021452 w 1021452"/>
                <a:gd name="connsiteY0" fmla="*/ 165038 h 165038"/>
                <a:gd name="connsiteX1" fmla="*/ 709218 w 1021452"/>
                <a:gd name="connsiteY1" fmla="*/ 165038 h 165038"/>
                <a:gd name="connsiteX2" fmla="*/ 709218 w 1021452"/>
                <a:gd name="connsiteY2" fmla="*/ 102591 h 165038"/>
                <a:gd name="connsiteX3" fmla="*/ 370221 w 1021452"/>
                <a:gd name="connsiteY3" fmla="*/ 102591 h 165038"/>
                <a:gd name="connsiteX4" fmla="*/ 370221 w 1021452"/>
                <a:gd name="connsiteY4" fmla="*/ 75828 h 165038"/>
                <a:gd name="connsiteX5" fmla="*/ 370221 w 1021452"/>
                <a:gd name="connsiteY5" fmla="*/ 75828 h 165038"/>
                <a:gd name="connsiteX6" fmla="*/ 347918 w 1021452"/>
                <a:gd name="connsiteY6" fmla="*/ 53525 h 165038"/>
                <a:gd name="connsiteX7" fmla="*/ 303313 w 1021452"/>
                <a:gd name="connsiteY7" fmla="*/ 53525 h 165038"/>
                <a:gd name="connsiteX8" fmla="*/ 303313 w 1021452"/>
                <a:gd name="connsiteY8" fmla="*/ 53525 h 165038"/>
                <a:gd name="connsiteX9" fmla="*/ 303313 w 1021452"/>
                <a:gd name="connsiteY9" fmla="*/ 22302 h 165038"/>
                <a:gd name="connsiteX10" fmla="*/ 303313 w 1021452"/>
                <a:gd name="connsiteY10" fmla="*/ 22302 h 165038"/>
                <a:gd name="connsiteX11" fmla="*/ 281011 w 1021452"/>
                <a:gd name="connsiteY11" fmla="*/ 0 h 165038"/>
                <a:gd name="connsiteX12" fmla="*/ 0 w 1021452"/>
                <a:gd name="connsiteY12" fmla="*/ 0 h 16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1452" h="165038">
                  <a:moveTo>
                    <a:pt x="1021452" y="165038"/>
                  </a:moveTo>
                  <a:lnTo>
                    <a:pt x="709218" y="165038"/>
                  </a:lnTo>
                  <a:lnTo>
                    <a:pt x="709218" y="102591"/>
                  </a:lnTo>
                  <a:lnTo>
                    <a:pt x="370221" y="102591"/>
                  </a:lnTo>
                  <a:lnTo>
                    <a:pt x="370221" y="75828"/>
                  </a:lnTo>
                  <a:lnTo>
                    <a:pt x="370221" y="75828"/>
                  </a:lnTo>
                  <a:lnTo>
                    <a:pt x="347918" y="53525"/>
                  </a:lnTo>
                  <a:lnTo>
                    <a:pt x="303313" y="53525"/>
                  </a:lnTo>
                  <a:lnTo>
                    <a:pt x="303313" y="53525"/>
                  </a:lnTo>
                  <a:lnTo>
                    <a:pt x="303313" y="22302"/>
                  </a:lnTo>
                  <a:lnTo>
                    <a:pt x="303313" y="22302"/>
                  </a:lnTo>
                  <a:lnTo>
                    <a:pt x="281011"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8" name="Freeform 102">
              <a:extLst>
                <a:ext uri="{FF2B5EF4-FFF2-40B4-BE49-F238E27FC236}">
                  <a16:creationId xmlns:a16="http://schemas.microsoft.com/office/drawing/2014/main" id="{639B2394-4D8B-7776-0916-38F6E8751B7A}"/>
                </a:ext>
              </a:extLst>
            </p:cNvPr>
            <p:cNvSpPr/>
            <p:nvPr/>
          </p:nvSpPr>
          <p:spPr bwMode="auto">
            <a:xfrm>
              <a:off x="9068172" y="4603223"/>
              <a:ext cx="1066056" cy="383602"/>
            </a:xfrm>
            <a:custGeom>
              <a:avLst/>
              <a:gdLst>
                <a:gd name="connsiteX0" fmla="*/ 1066056 w 1066056"/>
                <a:gd name="connsiteY0" fmla="*/ 383602 h 383602"/>
                <a:gd name="connsiteX1" fmla="*/ 985768 w 1066056"/>
                <a:gd name="connsiteY1" fmla="*/ 383602 h 383602"/>
                <a:gd name="connsiteX2" fmla="*/ 985768 w 1066056"/>
                <a:gd name="connsiteY2" fmla="*/ 356839 h 383602"/>
                <a:gd name="connsiteX3" fmla="*/ 892097 w 1066056"/>
                <a:gd name="connsiteY3" fmla="*/ 356839 h 383602"/>
                <a:gd name="connsiteX4" fmla="*/ 892097 w 1066056"/>
                <a:gd name="connsiteY4" fmla="*/ 343458 h 383602"/>
                <a:gd name="connsiteX5" fmla="*/ 785046 w 1066056"/>
                <a:gd name="connsiteY5" fmla="*/ 343458 h 383602"/>
                <a:gd name="connsiteX6" fmla="*/ 785046 w 1066056"/>
                <a:gd name="connsiteY6" fmla="*/ 343458 h 383602"/>
                <a:gd name="connsiteX7" fmla="*/ 785046 w 1066056"/>
                <a:gd name="connsiteY7" fmla="*/ 316695 h 383602"/>
                <a:gd name="connsiteX8" fmla="*/ 624468 w 1066056"/>
                <a:gd name="connsiteY8" fmla="*/ 316695 h 383602"/>
                <a:gd name="connsiteX9" fmla="*/ 624468 w 1066056"/>
                <a:gd name="connsiteY9" fmla="*/ 267630 h 383602"/>
                <a:gd name="connsiteX10" fmla="*/ 521877 w 1066056"/>
                <a:gd name="connsiteY10" fmla="*/ 267630 h 383602"/>
                <a:gd name="connsiteX11" fmla="*/ 521877 w 1066056"/>
                <a:gd name="connsiteY11" fmla="*/ 227485 h 383602"/>
                <a:gd name="connsiteX12" fmla="*/ 454969 w 1066056"/>
                <a:gd name="connsiteY12" fmla="*/ 227485 h 383602"/>
                <a:gd name="connsiteX13" fmla="*/ 454969 w 1066056"/>
                <a:gd name="connsiteY13" fmla="*/ 200722 h 383602"/>
                <a:gd name="connsiteX14" fmla="*/ 405904 w 1066056"/>
                <a:gd name="connsiteY14" fmla="*/ 200722 h 383602"/>
                <a:gd name="connsiteX15" fmla="*/ 405904 w 1066056"/>
                <a:gd name="connsiteY15" fmla="*/ 165038 h 383602"/>
                <a:gd name="connsiteX16" fmla="*/ 361299 w 1066056"/>
                <a:gd name="connsiteY16" fmla="*/ 165038 h 383602"/>
                <a:gd name="connsiteX17" fmla="*/ 361299 w 1066056"/>
                <a:gd name="connsiteY17" fmla="*/ 133815 h 383602"/>
                <a:gd name="connsiteX18" fmla="*/ 307773 w 1066056"/>
                <a:gd name="connsiteY18" fmla="*/ 133815 h 383602"/>
                <a:gd name="connsiteX19" fmla="*/ 307773 w 1066056"/>
                <a:gd name="connsiteY19" fmla="*/ 89210 h 383602"/>
                <a:gd name="connsiteX20" fmla="*/ 258708 w 1066056"/>
                <a:gd name="connsiteY20" fmla="*/ 89210 h 383602"/>
                <a:gd name="connsiteX21" fmla="*/ 258708 w 1066056"/>
                <a:gd name="connsiteY21" fmla="*/ 89210 h 383602"/>
                <a:gd name="connsiteX22" fmla="*/ 258708 w 1066056"/>
                <a:gd name="connsiteY22" fmla="*/ 53526 h 383602"/>
                <a:gd name="connsiteX23" fmla="*/ 200722 w 1066056"/>
                <a:gd name="connsiteY23" fmla="*/ 53526 h 383602"/>
                <a:gd name="connsiteX24" fmla="*/ 200722 w 1066056"/>
                <a:gd name="connsiteY24" fmla="*/ 40145 h 383602"/>
                <a:gd name="connsiteX25" fmla="*/ 151656 w 1066056"/>
                <a:gd name="connsiteY25" fmla="*/ 40145 h 383602"/>
                <a:gd name="connsiteX26" fmla="*/ 151656 w 1066056"/>
                <a:gd name="connsiteY26" fmla="*/ 13382 h 383602"/>
                <a:gd name="connsiteX27" fmla="*/ 98130 w 1066056"/>
                <a:gd name="connsiteY27" fmla="*/ 13382 h 383602"/>
                <a:gd name="connsiteX28" fmla="*/ 98130 w 1066056"/>
                <a:gd name="connsiteY28" fmla="*/ 0 h 383602"/>
                <a:gd name="connsiteX29" fmla="*/ 0 w 1066056"/>
                <a:gd name="connsiteY29" fmla="*/ 0 h 3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66056" h="383602">
                  <a:moveTo>
                    <a:pt x="1066056" y="383602"/>
                  </a:moveTo>
                  <a:lnTo>
                    <a:pt x="985768" y="383602"/>
                  </a:lnTo>
                  <a:lnTo>
                    <a:pt x="985768" y="356839"/>
                  </a:lnTo>
                  <a:lnTo>
                    <a:pt x="892097" y="356839"/>
                  </a:lnTo>
                  <a:lnTo>
                    <a:pt x="892097" y="343458"/>
                  </a:lnTo>
                  <a:lnTo>
                    <a:pt x="785046" y="343458"/>
                  </a:lnTo>
                  <a:lnTo>
                    <a:pt x="785046" y="343458"/>
                  </a:lnTo>
                  <a:lnTo>
                    <a:pt x="785046" y="316695"/>
                  </a:lnTo>
                  <a:lnTo>
                    <a:pt x="624468" y="316695"/>
                  </a:lnTo>
                  <a:lnTo>
                    <a:pt x="624468" y="267630"/>
                  </a:lnTo>
                  <a:lnTo>
                    <a:pt x="521877" y="267630"/>
                  </a:lnTo>
                  <a:lnTo>
                    <a:pt x="521877" y="227485"/>
                  </a:lnTo>
                  <a:lnTo>
                    <a:pt x="454969" y="227485"/>
                  </a:lnTo>
                  <a:lnTo>
                    <a:pt x="454969" y="200722"/>
                  </a:lnTo>
                  <a:lnTo>
                    <a:pt x="405904" y="200722"/>
                  </a:lnTo>
                  <a:lnTo>
                    <a:pt x="405904" y="165038"/>
                  </a:lnTo>
                  <a:lnTo>
                    <a:pt x="361299" y="165038"/>
                  </a:lnTo>
                  <a:lnTo>
                    <a:pt x="361299" y="133815"/>
                  </a:lnTo>
                  <a:lnTo>
                    <a:pt x="307773" y="133815"/>
                  </a:lnTo>
                  <a:lnTo>
                    <a:pt x="307773" y="89210"/>
                  </a:lnTo>
                  <a:lnTo>
                    <a:pt x="258708" y="89210"/>
                  </a:lnTo>
                  <a:lnTo>
                    <a:pt x="258708" y="89210"/>
                  </a:lnTo>
                  <a:lnTo>
                    <a:pt x="258708" y="53526"/>
                  </a:lnTo>
                  <a:lnTo>
                    <a:pt x="200722" y="53526"/>
                  </a:lnTo>
                  <a:lnTo>
                    <a:pt x="200722" y="40145"/>
                  </a:lnTo>
                  <a:lnTo>
                    <a:pt x="151656" y="40145"/>
                  </a:lnTo>
                  <a:lnTo>
                    <a:pt x="151656" y="13382"/>
                  </a:lnTo>
                  <a:lnTo>
                    <a:pt x="98130" y="13382"/>
                  </a:lnTo>
                  <a:lnTo>
                    <a:pt x="9813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9" name="Freeform 104">
              <a:extLst>
                <a:ext uri="{FF2B5EF4-FFF2-40B4-BE49-F238E27FC236}">
                  <a16:creationId xmlns:a16="http://schemas.microsoft.com/office/drawing/2014/main" id="{FB91FCBE-C7CE-7A8B-E232-DEA70AB36275}"/>
                </a:ext>
              </a:extLst>
            </p:cNvPr>
            <p:cNvSpPr/>
            <p:nvPr/>
          </p:nvSpPr>
          <p:spPr bwMode="auto">
            <a:xfrm>
              <a:off x="7596211" y="3809257"/>
              <a:ext cx="1489803" cy="780585"/>
            </a:xfrm>
            <a:custGeom>
              <a:avLst/>
              <a:gdLst>
                <a:gd name="connsiteX0" fmla="*/ 0 w 1489803"/>
                <a:gd name="connsiteY0" fmla="*/ 0 h 780585"/>
                <a:gd name="connsiteX1" fmla="*/ 98130 w 1489803"/>
                <a:gd name="connsiteY1" fmla="*/ 0 h 780585"/>
                <a:gd name="connsiteX2" fmla="*/ 98130 w 1489803"/>
                <a:gd name="connsiteY2" fmla="*/ 17842 h 780585"/>
                <a:gd name="connsiteX3" fmla="*/ 98130 w 1489803"/>
                <a:gd name="connsiteY3" fmla="*/ 17842 h 780585"/>
                <a:gd name="connsiteX4" fmla="*/ 98130 w 1489803"/>
                <a:gd name="connsiteY4" fmla="*/ 17842 h 780585"/>
                <a:gd name="connsiteX5" fmla="*/ 133814 w 1489803"/>
                <a:gd name="connsiteY5" fmla="*/ 17842 h 780585"/>
                <a:gd name="connsiteX6" fmla="*/ 133814 w 1489803"/>
                <a:gd name="connsiteY6" fmla="*/ 57986 h 780585"/>
                <a:gd name="connsiteX7" fmla="*/ 200722 w 1489803"/>
                <a:gd name="connsiteY7" fmla="*/ 57986 h 780585"/>
                <a:gd name="connsiteX8" fmla="*/ 200722 w 1489803"/>
                <a:gd name="connsiteY8" fmla="*/ 84749 h 780585"/>
                <a:gd name="connsiteX9" fmla="*/ 249787 w 1489803"/>
                <a:gd name="connsiteY9" fmla="*/ 84749 h 780585"/>
                <a:gd name="connsiteX10" fmla="*/ 249787 w 1489803"/>
                <a:gd name="connsiteY10" fmla="*/ 107051 h 780585"/>
                <a:gd name="connsiteX11" fmla="*/ 374681 w 1489803"/>
                <a:gd name="connsiteY11" fmla="*/ 107051 h 780585"/>
                <a:gd name="connsiteX12" fmla="*/ 374681 w 1489803"/>
                <a:gd name="connsiteY12" fmla="*/ 129354 h 780585"/>
                <a:gd name="connsiteX13" fmla="*/ 374681 w 1489803"/>
                <a:gd name="connsiteY13" fmla="*/ 129354 h 780585"/>
                <a:gd name="connsiteX14" fmla="*/ 396983 w 1489803"/>
                <a:gd name="connsiteY14" fmla="*/ 151656 h 780585"/>
                <a:gd name="connsiteX15" fmla="*/ 441588 w 1489803"/>
                <a:gd name="connsiteY15" fmla="*/ 151656 h 780585"/>
                <a:gd name="connsiteX16" fmla="*/ 441588 w 1489803"/>
                <a:gd name="connsiteY16" fmla="*/ 191801 h 780585"/>
                <a:gd name="connsiteX17" fmla="*/ 495114 w 1489803"/>
                <a:gd name="connsiteY17" fmla="*/ 191801 h 780585"/>
                <a:gd name="connsiteX18" fmla="*/ 495114 w 1489803"/>
                <a:gd name="connsiteY18" fmla="*/ 191801 h 780585"/>
                <a:gd name="connsiteX19" fmla="*/ 495114 w 1489803"/>
                <a:gd name="connsiteY19" fmla="*/ 231945 h 780585"/>
                <a:gd name="connsiteX20" fmla="*/ 566482 w 1489803"/>
                <a:gd name="connsiteY20" fmla="*/ 231945 h 780585"/>
                <a:gd name="connsiteX21" fmla="*/ 566482 w 1489803"/>
                <a:gd name="connsiteY21" fmla="*/ 276550 h 780585"/>
                <a:gd name="connsiteX22" fmla="*/ 566482 w 1489803"/>
                <a:gd name="connsiteY22" fmla="*/ 276550 h 780585"/>
                <a:gd name="connsiteX23" fmla="*/ 611087 w 1489803"/>
                <a:gd name="connsiteY23" fmla="*/ 276550 h 780585"/>
                <a:gd name="connsiteX24" fmla="*/ 611087 w 1489803"/>
                <a:gd name="connsiteY24" fmla="*/ 321155 h 780585"/>
                <a:gd name="connsiteX25" fmla="*/ 673533 w 1489803"/>
                <a:gd name="connsiteY25" fmla="*/ 321155 h 780585"/>
                <a:gd name="connsiteX26" fmla="*/ 673533 w 1489803"/>
                <a:gd name="connsiteY26" fmla="*/ 321155 h 780585"/>
                <a:gd name="connsiteX27" fmla="*/ 673533 w 1489803"/>
                <a:gd name="connsiteY27" fmla="*/ 347918 h 780585"/>
                <a:gd name="connsiteX28" fmla="*/ 722599 w 1489803"/>
                <a:gd name="connsiteY28" fmla="*/ 347918 h 780585"/>
                <a:gd name="connsiteX29" fmla="*/ 722599 w 1489803"/>
                <a:gd name="connsiteY29" fmla="*/ 347918 h 780585"/>
                <a:gd name="connsiteX30" fmla="*/ 722599 w 1489803"/>
                <a:gd name="connsiteY30" fmla="*/ 379141 h 780585"/>
                <a:gd name="connsiteX31" fmla="*/ 807348 w 1489803"/>
                <a:gd name="connsiteY31" fmla="*/ 379141 h 780585"/>
                <a:gd name="connsiteX32" fmla="*/ 807348 w 1489803"/>
                <a:gd name="connsiteY32" fmla="*/ 379141 h 780585"/>
                <a:gd name="connsiteX33" fmla="*/ 807348 w 1489803"/>
                <a:gd name="connsiteY33" fmla="*/ 414825 h 780585"/>
                <a:gd name="connsiteX34" fmla="*/ 896558 w 1489803"/>
                <a:gd name="connsiteY34" fmla="*/ 414825 h 780585"/>
                <a:gd name="connsiteX35" fmla="*/ 896558 w 1489803"/>
                <a:gd name="connsiteY35" fmla="*/ 414825 h 780585"/>
                <a:gd name="connsiteX36" fmla="*/ 896558 w 1489803"/>
                <a:gd name="connsiteY36" fmla="*/ 463890 h 780585"/>
                <a:gd name="connsiteX37" fmla="*/ 945623 w 1489803"/>
                <a:gd name="connsiteY37" fmla="*/ 463890 h 780585"/>
                <a:gd name="connsiteX38" fmla="*/ 945623 w 1489803"/>
                <a:gd name="connsiteY38" fmla="*/ 504035 h 780585"/>
                <a:gd name="connsiteX39" fmla="*/ 1008070 w 1489803"/>
                <a:gd name="connsiteY39" fmla="*/ 504035 h 780585"/>
                <a:gd name="connsiteX40" fmla="*/ 1008070 w 1489803"/>
                <a:gd name="connsiteY40" fmla="*/ 553100 h 780585"/>
                <a:gd name="connsiteX41" fmla="*/ 1079438 w 1489803"/>
                <a:gd name="connsiteY41" fmla="*/ 553100 h 780585"/>
                <a:gd name="connsiteX42" fmla="*/ 1079438 w 1489803"/>
                <a:gd name="connsiteY42" fmla="*/ 575403 h 780585"/>
                <a:gd name="connsiteX43" fmla="*/ 1137424 w 1489803"/>
                <a:gd name="connsiteY43" fmla="*/ 575403 h 780585"/>
                <a:gd name="connsiteX44" fmla="*/ 1137424 w 1489803"/>
                <a:gd name="connsiteY44" fmla="*/ 637849 h 780585"/>
                <a:gd name="connsiteX45" fmla="*/ 1208792 w 1489803"/>
                <a:gd name="connsiteY45" fmla="*/ 637849 h 780585"/>
                <a:gd name="connsiteX46" fmla="*/ 1208792 w 1489803"/>
                <a:gd name="connsiteY46" fmla="*/ 664612 h 780585"/>
                <a:gd name="connsiteX47" fmla="*/ 1271239 w 1489803"/>
                <a:gd name="connsiteY47" fmla="*/ 664612 h 780585"/>
                <a:gd name="connsiteX48" fmla="*/ 1271239 w 1489803"/>
                <a:gd name="connsiteY48" fmla="*/ 704757 h 780585"/>
                <a:gd name="connsiteX49" fmla="*/ 1364909 w 1489803"/>
                <a:gd name="connsiteY49" fmla="*/ 704757 h 780585"/>
                <a:gd name="connsiteX50" fmla="*/ 1364909 w 1489803"/>
                <a:gd name="connsiteY50" fmla="*/ 753822 h 780585"/>
                <a:gd name="connsiteX51" fmla="*/ 1440737 w 1489803"/>
                <a:gd name="connsiteY51" fmla="*/ 753822 h 780585"/>
                <a:gd name="connsiteX52" fmla="*/ 1440737 w 1489803"/>
                <a:gd name="connsiteY52" fmla="*/ 753822 h 780585"/>
                <a:gd name="connsiteX53" fmla="*/ 1440737 w 1489803"/>
                <a:gd name="connsiteY53" fmla="*/ 780585 h 780585"/>
                <a:gd name="connsiteX54" fmla="*/ 1489803 w 1489803"/>
                <a:gd name="connsiteY54" fmla="*/ 780585 h 78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489803" h="780585">
                  <a:moveTo>
                    <a:pt x="0" y="0"/>
                  </a:moveTo>
                  <a:lnTo>
                    <a:pt x="98130" y="0"/>
                  </a:lnTo>
                  <a:lnTo>
                    <a:pt x="98130" y="17842"/>
                  </a:lnTo>
                  <a:lnTo>
                    <a:pt x="98130" y="17842"/>
                  </a:lnTo>
                  <a:lnTo>
                    <a:pt x="98130" y="17842"/>
                  </a:lnTo>
                  <a:lnTo>
                    <a:pt x="133814" y="17842"/>
                  </a:lnTo>
                  <a:lnTo>
                    <a:pt x="133814" y="57986"/>
                  </a:lnTo>
                  <a:lnTo>
                    <a:pt x="200722" y="57986"/>
                  </a:lnTo>
                  <a:lnTo>
                    <a:pt x="200722" y="84749"/>
                  </a:lnTo>
                  <a:lnTo>
                    <a:pt x="249787" y="84749"/>
                  </a:lnTo>
                  <a:lnTo>
                    <a:pt x="249787" y="107051"/>
                  </a:lnTo>
                  <a:lnTo>
                    <a:pt x="374681" y="107051"/>
                  </a:lnTo>
                  <a:lnTo>
                    <a:pt x="374681" y="129354"/>
                  </a:lnTo>
                  <a:lnTo>
                    <a:pt x="374681" y="129354"/>
                  </a:lnTo>
                  <a:lnTo>
                    <a:pt x="396983" y="151656"/>
                  </a:lnTo>
                  <a:lnTo>
                    <a:pt x="441588" y="151656"/>
                  </a:lnTo>
                  <a:lnTo>
                    <a:pt x="441588" y="191801"/>
                  </a:lnTo>
                  <a:lnTo>
                    <a:pt x="495114" y="191801"/>
                  </a:lnTo>
                  <a:lnTo>
                    <a:pt x="495114" y="191801"/>
                  </a:lnTo>
                  <a:lnTo>
                    <a:pt x="495114" y="231945"/>
                  </a:lnTo>
                  <a:lnTo>
                    <a:pt x="566482" y="231945"/>
                  </a:lnTo>
                  <a:lnTo>
                    <a:pt x="566482" y="276550"/>
                  </a:lnTo>
                  <a:lnTo>
                    <a:pt x="566482" y="276550"/>
                  </a:lnTo>
                  <a:lnTo>
                    <a:pt x="611087" y="276550"/>
                  </a:lnTo>
                  <a:lnTo>
                    <a:pt x="611087" y="321155"/>
                  </a:lnTo>
                  <a:lnTo>
                    <a:pt x="673533" y="321155"/>
                  </a:lnTo>
                  <a:lnTo>
                    <a:pt x="673533" y="321155"/>
                  </a:lnTo>
                  <a:lnTo>
                    <a:pt x="673533" y="347918"/>
                  </a:lnTo>
                  <a:lnTo>
                    <a:pt x="722599" y="347918"/>
                  </a:lnTo>
                  <a:lnTo>
                    <a:pt x="722599" y="347918"/>
                  </a:lnTo>
                  <a:lnTo>
                    <a:pt x="722599" y="379141"/>
                  </a:lnTo>
                  <a:lnTo>
                    <a:pt x="807348" y="379141"/>
                  </a:lnTo>
                  <a:lnTo>
                    <a:pt x="807348" y="379141"/>
                  </a:lnTo>
                  <a:lnTo>
                    <a:pt x="807348" y="414825"/>
                  </a:lnTo>
                  <a:lnTo>
                    <a:pt x="896558" y="414825"/>
                  </a:lnTo>
                  <a:lnTo>
                    <a:pt x="896558" y="414825"/>
                  </a:lnTo>
                  <a:lnTo>
                    <a:pt x="896558" y="463890"/>
                  </a:lnTo>
                  <a:lnTo>
                    <a:pt x="945623" y="463890"/>
                  </a:lnTo>
                  <a:lnTo>
                    <a:pt x="945623" y="504035"/>
                  </a:lnTo>
                  <a:lnTo>
                    <a:pt x="1008070" y="504035"/>
                  </a:lnTo>
                  <a:lnTo>
                    <a:pt x="1008070" y="553100"/>
                  </a:lnTo>
                  <a:lnTo>
                    <a:pt x="1079438" y="553100"/>
                  </a:lnTo>
                  <a:lnTo>
                    <a:pt x="1079438" y="575403"/>
                  </a:lnTo>
                  <a:lnTo>
                    <a:pt x="1137424" y="575403"/>
                  </a:lnTo>
                  <a:lnTo>
                    <a:pt x="1137424" y="637849"/>
                  </a:lnTo>
                  <a:lnTo>
                    <a:pt x="1208792" y="637849"/>
                  </a:lnTo>
                  <a:lnTo>
                    <a:pt x="1208792" y="664612"/>
                  </a:lnTo>
                  <a:lnTo>
                    <a:pt x="1271239" y="664612"/>
                  </a:lnTo>
                  <a:lnTo>
                    <a:pt x="1271239" y="704757"/>
                  </a:lnTo>
                  <a:lnTo>
                    <a:pt x="1364909" y="704757"/>
                  </a:lnTo>
                  <a:lnTo>
                    <a:pt x="1364909" y="753822"/>
                  </a:lnTo>
                  <a:lnTo>
                    <a:pt x="1440737" y="753822"/>
                  </a:lnTo>
                  <a:lnTo>
                    <a:pt x="1440737" y="753822"/>
                  </a:lnTo>
                  <a:lnTo>
                    <a:pt x="1440737" y="780585"/>
                  </a:lnTo>
                  <a:lnTo>
                    <a:pt x="1489803" y="78058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00" name="TextBox 99">
            <a:extLst>
              <a:ext uri="{FF2B5EF4-FFF2-40B4-BE49-F238E27FC236}">
                <a16:creationId xmlns:a16="http://schemas.microsoft.com/office/drawing/2014/main" id="{C0C7B7FC-330E-A05C-F382-91AED6AEE210}"/>
              </a:ext>
            </a:extLst>
          </p:cNvPr>
          <p:cNvSpPr txBox="1"/>
          <p:nvPr/>
        </p:nvSpPr>
        <p:spPr bwMode="auto">
          <a:xfrm rot="16200000">
            <a:off x="4643778" y="4405667"/>
            <a:ext cx="3298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2" name="TextBox 1">
            <a:extLst>
              <a:ext uri="{FF2B5EF4-FFF2-40B4-BE49-F238E27FC236}">
                <a16:creationId xmlns:a16="http://schemas.microsoft.com/office/drawing/2014/main" id="{A5B59D5B-8E5C-F985-EF67-75A4767150A1}"/>
              </a:ext>
            </a:extLst>
          </p:cNvPr>
          <p:cNvSpPr txBox="1"/>
          <p:nvPr/>
        </p:nvSpPr>
        <p:spPr bwMode="auto">
          <a:xfrm>
            <a:off x="707858" y="2845067"/>
            <a:ext cx="1913886" cy="369332"/>
          </a:xfrm>
          <a:prstGeom prst="rect">
            <a:avLst/>
          </a:prstGeom>
          <a:solidFill>
            <a:srgbClr val="00823B"/>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effectLst/>
                <a:uLnTx/>
                <a:uFillTx/>
                <a:latin typeface="Calibri" panose="020F0502020204030204" pitchFamily="34" charset="0"/>
                <a:ea typeface="+mn-ea"/>
                <a:cs typeface="+mn-cs"/>
              </a:rPr>
              <a:t>Primary Endpoint</a:t>
            </a:r>
          </a:p>
        </p:txBody>
      </p:sp>
    </p:spTree>
    <p:extLst>
      <p:ext uri="{BB962C8B-B14F-4D97-AF65-F5344CB8AC3E}">
        <p14:creationId xmlns:p14="http://schemas.microsoft.com/office/powerpoint/2010/main" val="2618806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7BECDB-F9D5-1B45-EF32-96FA07A4CD3F}"/>
              </a:ext>
            </a:extLst>
          </p:cNvPr>
          <p:cNvSpPr>
            <a:spLocks noGrp="1" noChangeArrowheads="1"/>
          </p:cNvSpPr>
          <p:nvPr>
            <p:ph type="title"/>
          </p:nvPr>
        </p:nvSpPr>
        <p:spPr/>
        <p:txBody>
          <a:bodyPr/>
          <a:lstStyle/>
          <a:p>
            <a:r>
              <a:rPr lang="en-US" altLang="en-US" sz="3600" dirty="0"/>
              <a:t>TROPiCS-02: Sacituzumab Govitecan vs TPC for </a:t>
            </a:r>
            <a:br>
              <a:rPr lang="en-US" altLang="en-US" sz="3600" dirty="0"/>
            </a:br>
            <a:r>
              <a:rPr lang="en-US" altLang="en-US" sz="3600" dirty="0"/>
              <a:t>HR-Positive/HER2-Negative Advanced Breast Cancer</a:t>
            </a:r>
            <a:endParaRPr lang="en-US" altLang="en-US" dirty="0"/>
          </a:p>
        </p:txBody>
      </p:sp>
      <p:sp>
        <p:nvSpPr>
          <p:cNvPr id="4" name="Text Box 15">
            <a:extLst>
              <a:ext uri="{FF2B5EF4-FFF2-40B4-BE49-F238E27FC236}">
                <a16:creationId xmlns:a16="http://schemas.microsoft.com/office/drawing/2014/main" id="{27A9118A-1819-785F-8437-FFB8C874692A}"/>
              </a:ext>
            </a:extLst>
          </p:cNvPr>
          <p:cNvSpPr txBox="1">
            <a:spLocks noChangeArrowheads="1"/>
          </p:cNvSpPr>
          <p:nvPr/>
        </p:nvSpPr>
        <p:spPr bwMode="auto">
          <a:xfrm>
            <a:off x="428935" y="639062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Rugo. Lancet. 2023;402:1423.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2023. Abstr 1003.</a:t>
            </a:r>
          </a:p>
        </p:txBody>
      </p:sp>
      <p:sp>
        <p:nvSpPr>
          <p:cNvPr id="5" name="Content Placeholder 2">
            <a:extLst>
              <a:ext uri="{FF2B5EF4-FFF2-40B4-BE49-F238E27FC236}">
                <a16:creationId xmlns:a16="http://schemas.microsoft.com/office/drawing/2014/main" id="{64699C38-04AD-30D7-4877-68978E68EB42}"/>
              </a:ext>
            </a:extLst>
          </p:cNvPr>
          <p:cNvSpPr txBox="1">
            <a:spLocks/>
          </p:cNvSpPr>
          <p:nvPr/>
        </p:nvSpPr>
        <p:spPr>
          <a:xfrm>
            <a:off x="614835" y="1533367"/>
            <a:ext cx="10877529" cy="8104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multicenter, open-label phase III study</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6" name="Content Placeholder 2">
            <a:extLst>
              <a:ext uri="{FF2B5EF4-FFF2-40B4-BE49-F238E27FC236}">
                <a16:creationId xmlns:a16="http://schemas.microsoft.com/office/drawing/2014/main" id="{07B924E6-E5F5-E699-2D4D-F4DD46A3BB96}"/>
              </a:ext>
            </a:extLst>
          </p:cNvPr>
          <p:cNvSpPr txBox="1">
            <a:spLocks/>
          </p:cNvSpPr>
          <p:nvPr/>
        </p:nvSpPr>
        <p:spPr bwMode="auto">
          <a:xfrm>
            <a:off x="609759" y="5038508"/>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ORR, DoR, CBR (LIR and BICR), PRO, safety</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7" name="Rectangle 49">
            <a:extLst>
              <a:ext uri="{FF2B5EF4-FFF2-40B4-BE49-F238E27FC236}">
                <a16:creationId xmlns:a16="http://schemas.microsoft.com/office/drawing/2014/main" id="{CA9CCF23-6ECE-FB4A-DD92-EF3E0357C85C}"/>
              </a:ext>
            </a:extLst>
          </p:cNvPr>
          <p:cNvSpPr>
            <a:spLocks noChangeArrowheads="1"/>
          </p:cNvSpPr>
          <p:nvPr/>
        </p:nvSpPr>
        <p:spPr bwMode="auto">
          <a:xfrm>
            <a:off x="5117652" y="2713486"/>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Days 1 and 8, every 21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272)</a:t>
            </a:r>
          </a:p>
        </p:txBody>
      </p:sp>
      <p:sp>
        <p:nvSpPr>
          <p:cNvPr id="8" name="Rectangle 50">
            <a:extLst>
              <a:ext uri="{FF2B5EF4-FFF2-40B4-BE49-F238E27FC236}">
                <a16:creationId xmlns:a16="http://schemas.microsoft.com/office/drawing/2014/main" id="{8D2FE2BA-8686-F044-3211-26940DA2180F}"/>
              </a:ext>
            </a:extLst>
          </p:cNvPr>
          <p:cNvSpPr>
            <a:spLocks noChangeArrowheads="1"/>
          </p:cNvSpPr>
          <p:nvPr/>
        </p:nvSpPr>
        <p:spPr bwMode="auto">
          <a:xfrm>
            <a:off x="5115199" y="3779739"/>
            <a:ext cx="4153448"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 of 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271)</a:t>
            </a:r>
          </a:p>
        </p:txBody>
      </p:sp>
      <p:sp>
        <p:nvSpPr>
          <p:cNvPr id="9" name="Line 53">
            <a:extLst>
              <a:ext uri="{FF2B5EF4-FFF2-40B4-BE49-F238E27FC236}">
                <a16:creationId xmlns:a16="http://schemas.microsoft.com/office/drawing/2014/main" id="{D8D50E8D-830A-4291-8132-DA86DF4092B4}"/>
              </a:ext>
            </a:extLst>
          </p:cNvPr>
          <p:cNvSpPr>
            <a:spLocks noChangeShapeType="1"/>
          </p:cNvSpPr>
          <p:nvPr/>
        </p:nvSpPr>
        <p:spPr bwMode="auto">
          <a:xfrm>
            <a:off x="4232166" y="3951167"/>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B22C0E05-B87F-CAE1-07D2-52FA18366689}"/>
              </a:ext>
            </a:extLst>
          </p:cNvPr>
          <p:cNvSpPr>
            <a:spLocks noChangeShapeType="1"/>
          </p:cNvSpPr>
          <p:nvPr/>
        </p:nvSpPr>
        <p:spPr bwMode="auto">
          <a:xfrm flipV="1">
            <a:off x="4208163" y="3152343"/>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45">
            <a:extLst>
              <a:ext uri="{FF2B5EF4-FFF2-40B4-BE49-F238E27FC236}">
                <a16:creationId xmlns:a16="http://schemas.microsoft.com/office/drawing/2014/main" id="{0BDCBA1C-7E0D-9F26-AF4B-38F224B4B572}"/>
              </a:ext>
            </a:extLst>
          </p:cNvPr>
          <p:cNvSpPr txBox="1">
            <a:spLocks noChangeArrowheads="1"/>
          </p:cNvSpPr>
          <p:nvPr/>
        </p:nvSpPr>
        <p:spPr bwMode="auto">
          <a:xfrm>
            <a:off x="525299" y="2432281"/>
            <a:ext cx="349380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metastatic or locally recurrent, inoperable HR+/HER2- breast cancer with disease progression after ≥1 ET, taxane, and CDK4/6 inhibitor in any setting; 2-4 previous lines of CT for metastatic disease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neo/adjuvant therapy qualified as prior line of CT if disease recurred within 12 mo</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measurable disease by RECIST v1.1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543)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3328B082-6C50-EFD9-90C0-330D1B6A8FD5}"/>
              </a:ext>
            </a:extLst>
          </p:cNvPr>
          <p:cNvSpPr/>
          <p:nvPr/>
        </p:nvSpPr>
        <p:spPr>
          <a:xfrm>
            <a:off x="2423089" y="1968230"/>
            <a:ext cx="4936969"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visceral metastases (yes vs no), ET in metastatic setting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 (yes vs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therapy lines (2 vs 3-4)</a:t>
            </a:r>
          </a:p>
        </p:txBody>
      </p:sp>
      <p:cxnSp>
        <p:nvCxnSpPr>
          <p:cNvPr id="13" name="Straight Arrow Connector 12">
            <a:extLst>
              <a:ext uri="{FF2B5EF4-FFF2-40B4-BE49-F238E27FC236}">
                <a16:creationId xmlns:a16="http://schemas.microsoft.com/office/drawing/2014/main" id="{E1C6D62E-2F95-E18A-D805-B154FAA7245F}"/>
              </a:ext>
            </a:extLst>
          </p:cNvPr>
          <p:cNvCxnSpPr/>
          <p:nvPr/>
        </p:nvCxnSpPr>
        <p:spPr bwMode="auto">
          <a:xfrm>
            <a:off x="4423063" y="2619246"/>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4" name="Text Box 45">
            <a:extLst>
              <a:ext uri="{FF2B5EF4-FFF2-40B4-BE49-F238E27FC236}">
                <a16:creationId xmlns:a16="http://schemas.microsoft.com/office/drawing/2014/main" id="{1247143A-131C-8761-EDF7-2E5A307EFF5B}"/>
              </a:ext>
            </a:extLst>
          </p:cNvPr>
          <p:cNvSpPr txBox="1">
            <a:spLocks noChangeArrowheads="1"/>
          </p:cNvSpPr>
          <p:nvPr/>
        </p:nvSpPr>
        <p:spPr bwMode="auto">
          <a:xfrm>
            <a:off x="9965467" y="3274263"/>
            <a:ext cx="1463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5" name="Straight Arrow Connector 14">
            <a:extLst>
              <a:ext uri="{FF2B5EF4-FFF2-40B4-BE49-F238E27FC236}">
                <a16:creationId xmlns:a16="http://schemas.microsoft.com/office/drawing/2014/main" id="{6D9D68CF-13D9-AA32-C624-DB53342654FC}"/>
              </a:ext>
            </a:extLst>
          </p:cNvPr>
          <p:cNvCxnSpPr>
            <a:cxnSpLocks/>
          </p:cNvCxnSpPr>
          <p:nvPr/>
        </p:nvCxnSpPr>
        <p:spPr bwMode="auto">
          <a:xfrm>
            <a:off x="9374975" y="3689761"/>
            <a:ext cx="677837"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6093B257-64C3-F008-7E69-A4422B8D7D40}"/>
              </a:ext>
            </a:extLst>
          </p:cNvPr>
          <p:cNvSpPr txBox="1"/>
          <p:nvPr/>
        </p:nvSpPr>
        <p:spPr bwMode="auto">
          <a:xfrm>
            <a:off x="5115199" y="4621439"/>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*Capecitabine, vinorelbine, gemcitabine, or eribulin.</a:t>
            </a:r>
          </a:p>
        </p:txBody>
      </p:sp>
      <p:sp>
        <p:nvSpPr>
          <p:cNvPr id="17" name="Content Placeholder 2">
            <a:extLst>
              <a:ext uri="{FF2B5EF4-FFF2-40B4-BE49-F238E27FC236}">
                <a16:creationId xmlns:a16="http://schemas.microsoft.com/office/drawing/2014/main" id="{6EB76552-FEB5-E4C1-B18F-A0ACD2064711}"/>
              </a:ext>
            </a:extLst>
          </p:cNvPr>
          <p:cNvSpPr txBox="1">
            <a:spLocks/>
          </p:cNvSpPr>
          <p:nvPr/>
        </p:nvSpPr>
        <p:spPr bwMode="auto">
          <a:xfrm>
            <a:off x="5680603" y="5044802"/>
            <a:ext cx="5423975"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Post hoc subgroup analysis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evaluated efficacy in HER2-low and HER2 IHC 0 subgroups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Updated PFS (by BICR) and OS in </a:t>
            </a:r>
            <a:br>
              <a:rPr lang="en-US" dirty="0"/>
            </a:br>
            <a:r>
              <a:rPr lang="en-US" dirty="0"/>
              <a:t>Overall Patient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456" y="6404738"/>
            <a:ext cx="4166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2023. Abstr 1003.</a:t>
            </a:r>
          </a:p>
        </p:txBody>
      </p:sp>
      <p:sp>
        <p:nvSpPr>
          <p:cNvPr id="9220" name="TextBox 9219">
            <a:extLst>
              <a:ext uri="{FF2B5EF4-FFF2-40B4-BE49-F238E27FC236}">
                <a16:creationId xmlns:a16="http://schemas.microsoft.com/office/drawing/2014/main" id="{1820E4BE-A405-DFFA-B03F-105CC4777502}"/>
              </a:ext>
            </a:extLst>
          </p:cNvPr>
          <p:cNvSpPr txBox="1"/>
          <p:nvPr/>
        </p:nvSpPr>
        <p:spPr bwMode="auto">
          <a:xfrm>
            <a:off x="1063689" y="5731950"/>
            <a:ext cx="4758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9242" name="TextBox 9241">
            <a:extLst>
              <a:ext uri="{FF2B5EF4-FFF2-40B4-BE49-F238E27FC236}">
                <a16:creationId xmlns:a16="http://schemas.microsoft.com/office/drawing/2014/main" id="{85E12C45-CE66-D8EB-C718-467A57F4795A}"/>
              </a:ext>
            </a:extLst>
          </p:cNvPr>
          <p:cNvSpPr txBox="1"/>
          <p:nvPr/>
        </p:nvSpPr>
        <p:spPr bwMode="auto">
          <a:xfrm>
            <a:off x="6634065" y="5731950"/>
            <a:ext cx="5047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grpSp>
        <p:nvGrpSpPr>
          <p:cNvPr id="15" name="Group 14">
            <a:extLst>
              <a:ext uri="{FF2B5EF4-FFF2-40B4-BE49-F238E27FC236}">
                <a16:creationId xmlns:a16="http://schemas.microsoft.com/office/drawing/2014/main" id="{06EC5699-A621-4D5C-2047-49C8121142C8}"/>
              </a:ext>
            </a:extLst>
          </p:cNvPr>
          <p:cNvGrpSpPr/>
          <p:nvPr/>
        </p:nvGrpSpPr>
        <p:grpSpPr>
          <a:xfrm>
            <a:off x="1101458" y="4232825"/>
            <a:ext cx="715833" cy="1259444"/>
            <a:chOff x="2073897" y="3315768"/>
            <a:chExt cx="1280675" cy="1118009"/>
          </a:xfrm>
        </p:grpSpPr>
        <p:sp>
          <p:nvSpPr>
            <p:cNvPr id="13" name="Freeform 12">
              <a:extLst>
                <a:ext uri="{FF2B5EF4-FFF2-40B4-BE49-F238E27FC236}">
                  <a16:creationId xmlns:a16="http://schemas.microsoft.com/office/drawing/2014/main" id="{94796069-F059-82CF-7E0F-6938C64319F8}"/>
                </a:ext>
              </a:extLst>
            </p:cNvPr>
            <p:cNvSpPr/>
            <p:nvPr/>
          </p:nvSpPr>
          <p:spPr bwMode="auto">
            <a:xfrm>
              <a:off x="2078665" y="3317358"/>
              <a:ext cx="925033"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 name="Freeform 13">
              <a:extLst>
                <a:ext uri="{FF2B5EF4-FFF2-40B4-BE49-F238E27FC236}">
                  <a16:creationId xmlns:a16="http://schemas.microsoft.com/office/drawing/2014/main" id="{28B70D99-D97D-3C24-DEA8-185215D8FAA7}"/>
                </a:ext>
              </a:extLst>
            </p:cNvPr>
            <p:cNvSpPr/>
            <p:nvPr/>
          </p:nvSpPr>
          <p:spPr bwMode="auto">
            <a:xfrm>
              <a:off x="2073897" y="3315768"/>
              <a:ext cx="1280675"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 name="Group 19">
            <a:extLst>
              <a:ext uri="{FF2B5EF4-FFF2-40B4-BE49-F238E27FC236}">
                <a16:creationId xmlns:a16="http://schemas.microsoft.com/office/drawing/2014/main" id="{CF5C353B-A368-331C-5961-CCF4C478382F}"/>
              </a:ext>
            </a:extLst>
          </p:cNvPr>
          <p:cNvGrpSpPr/>
          <p:nvPr/>
        </p:nvGrpSpPr>
        <p:grpSpPr>
          <a:xfrm>
            <a:off x="1882665" y="3187478"/>
            <a:ext cx="1575903" cy="2301210"/>
            <a:chOff x="3471530" y="2387813"/>
            <a:chExt cx="2819400" cy="2042785"/>
          </a:xfrm>
        </p:grpSpPr>
        <p:cxnSp>
          <p:nvCxnSpPr>
            <p:cNvPr id="17" name="Straight Connector 16">
              <a:extLst>
                <a:ext uri="{FF2B5EF4-FFF2-40B4-BE49-F238E27FC236}">
                  <a16:creationId xmlns:a16="http://schemas.microsoft.com/office/drawing/2014/main" id="{905BD3BE-CB78-13DE-05CF-CB40475E8DE4}"/>
                </a:ext>
              </a:extLst>
            </p:cNvPr>
            <p:cNvCxnSpPr>
              <a:cxnSpLocks/>
            </p:cNvCxnSpPr>
            <p:nvPr/>
          </p:nvCxnSpPr>
          <p:spPr bwMode="auto">
            <a:xfrm>
              <a:off x="34715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8" name="Straight Connector 17">
              <a:extLst>
                <a:ext uri="{FF2B5EF4-FFF2-40B4-BE49-F238E27FC236}">
                  <a16:creationId xmlns:a16="http://schemas.microsoft.com/office/drawing/2014/main" id="{0009AF21-517D-A112-4F17-C1BF8E57741F}"/>
                </a:ext>
              </a:extLst>
            </p:cNvPr>
            <p:cNvCxnSpPr>
              <a:cxnSpLocks/>
            </p:cNvCxnSpPr>
            <p:nvPr/>
          </p:nvCxnSpPr>
          <p:spPr bwMode="auto">
            <a:xfrm>
              <a:off x="4878572"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9" name="Straight Connector 18">
              <a:extLst>
                <a:ext uri="{FF2B5EF4-FFF2-40B4-BE49-F238E27FC236}">
                  <a16:creationId xmlns:a16="http://schemas.microsoft.com/office/drawing/2014/main" id="{D411D088-5D43-33EB-99AB-C6A393619C53}"/>
                </a:ext>
              </a:extLst>
            </p:cNvPr>
            <p:cNvCxnSpPr>
              <a:cxnSpLocks/>
            </p:cNvCxnSpPr>
            <p:nvPr/>
          </p:nvCxnSpPr>
          <p:spPr bwMode="auto">
            <a:xfrm>
              <a:off x="62909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sp>
        <p:nvSpPr>
          <p:cNvPr id="9255" name="Freeform 9254">
            <a:extLst>
              <a:ext uri="{FF2B5EF4-FFF2-40B4-BE49-F238E27FC236}">
                <a16:creationId xmlns:a16="http://schemas.microsoft.com/office/drawing/2014/main" id="{38CDF9F1-CEA6-2BE1-87D8-99DD60826E77}"/>
              </a:ext>
            </a:extLst>
          </p:cNvPr>
          <p:cNvSpPr/>
          <p:nvPr/>
        </p:nvSpPr>
        <p:spPr bwMode="auto">
          <a:xfrm>
            <a:off x="1103189" y="3006565"/>
            <a:ext cx="4249461" cy="2361820"/>
          </a:xfrm>
          <a:custGeom>
            <a:avLst/>
            <a:gdLst>
              <a:gd name="connsiteX0" fmla="*/ 0 w 7602583"/>
              <a:gd name="connsiteY0" fmla="*/ 0 h 2096589"/>
              <a:gd name="connsiteX1" fmla="*/ 130629 w 7602583"/>
              <a:gd name="connsiteY1" fmla="*/ 0 h 2096589"/>
              <a:gd name="connsiteX2" fmla="*/ 130629 w 7602583"/>
              <a:gd name="connsiteY2" fmla="*/ 65314 h 2096589"/>
              <a:gd name="connsiteX3" fmla="*/ 248195 w 7602583"/>
              <a:gd name="connsiteY3" fmla="*/ 65314 h 2096589"/>
              <a:gd name="connsiteX4" fmla="*/ 248195 w 7602583"/>
              <a:gd name="connsiteY4" fmla="*/ 182880 h 2096589"/>
              <a:gd name="connsiteX5" fmla="*/ 313509 w 7602583"/>
              <a:gd name="connsiteY5" fmla="*/ 182880 h 2096589"/>
              <a:gd name="connsiteX6" fmla="*/ 313509 w 7602583"/>
              <a:gd name="connsiteY6" fmla="*/ 613954 h 2096589"/>
              <a:gd name="connsiteX7" fmla="*/ 385355 w 7602583"/>
              <a:gd name="connsiteY7" fmla="*/ 613954 h 2096589"/>
              <a:gd name="connsiteX8" fmla="*/ 385355 w 7602583"/>
              <a:gd name="connsiteY8" fmla="*/ 790303 h 2096589"/>
              <a:gd name="connsiteX9" fmla="*/ 496389 w 7602583"/>
              <a:gd name="connsiteY9" fmla="*/ 790303 h 2096589"/>
              <a:gd name="connsiteX10" fmla="*/ 496389 w 7602583"/>
              <a:gd name="connsiteY10" fmla="*/ 849086 h 2096589"/>
              <a:gd name="connsiteX11" fmla="*/ 640080 w 7602583"/>
              <a:gd name="connsiteY11" fmla="*/ 849086 h 2096589"/>
              <a:gd name="connsiteX12" fmla="*/ 640080 w 7602583"/>
              <a:gd name="connsiteY12" fmla="*/ 940526 h 2096589"/>
              <a:gd name="connsiteX13" fmla="*/ 724989 w 7602583"/>
              <a:gd name="connsiteY13" fmla="*/ 940526 h 2096589"/>
              <a:gd name="connsiteX14" fmla="*/ 724989 w 7602583"/>
              <a:gd name="connsiteY14" fmla="*/ 1005840 h 2096589"/>
              <a:gd name="connsiteX15" fmla="*/ 836023 w 7602583"/>
              <a:gd name="connsiteY15" fmla="*/ 1005840 h 2096589"/>
              <a:gd name="connsiteX16" fmla="*/ 836023 w 7602583"/>
              <a:gd name="connsiteY16" fmla="*/ 1005840 h 2096589"/>
              <a:gd name="connsiteX17" fmla="*/ 836023 w 7602583"/>
              <a:gd name="connsiteY17" fmla="*/ 1005840 h 2096589"/>
              <a:gd name="connsiteX18" fmla="*/ 836023 w 7602583"/>
              <a:gd name="connsiteY18" fmla="*/ 1064623 h 2096589"/>
              <a:gd name="connsiteX19" fmla="*/ 933995 w 7602583"/>
              <a:gd name="connsiteY19" fmla="*/ 1064623 h 2096589"/>
              <a:gd name="connsiteX20" fmla="*/ 933995 w 7602583"/>
              <a:gd name="connsiteY20" fmla="*/ 1162594 h 2096589"/>
              <a:gd name="connsiteX21" fmla="*/ 1005840 w 7602583"/>
              <a:gd name="connsiteY21" fmla="*/ 1162594 h 2096589"/>
              <a:gd name="connsiteX22" fmla="*/ 1005840 w 7602583"/>
              <a:gd name="connsiteY22" fmla="*/ 1299754 h 2096589"/>
              <a:gd name="connsiteX23" fmla="*/ 1084217 w 7602583"/>
              <a:gd name="connsiteY23" fmla="*/ 1299754 h 2096589"/>
              <a:gd name="connsiteX24" fmla="*/ 1084217 w 7602583"/>
              <a:gd name="connsiteY24" fmla="*/ 1358537 h 2096589"/>
              <a:gd name="connsiteX25" fmla="*/ 1286692 w 7602583"/>
              <a:gd name="connsiteY25" fmla="*/ 1358537 h 2096589"/>
              <a:gd name="connsiteX26" fmla="*/ 1286692 w 7602583"/>
              <a:gd name="connsiteY26" fmla="*/ 1508760 h 2096589"/>
              <a:gd name="connsiteX27" fmla="*/ 1371600 w 7602583"/>
              <a:gd name="connsiteY27" fmla="*/ 1508760 h 2096589"/>
              <a:gd name="connsiteX28" fmla="*/ 1371600 w 7602583"/>
              <a:gd name="connsiteY28" fmla="*/ 1508760 h 2096589"/>
              <a:gd name="connsiteX29" fmla="*/ 1371600 w 7602583"/>
              <a:gd name="connsiteY29" fmla="*/ 1567543 h 2096589"/>
              <a:gd name="connsiteX30" fmla="*/ 1541417 w 7602583"/>
              <a:gd name="connsiteY30" fmla="*/ 1567543 h 2096589"/>
              <a:gd name="connsiteX31" fmla="*/ 1541417 w 7602583"/>
              <a:gd name="connsiteY31" fmla="*/ 1567543 h 2096589"/>
              <a:gd name="connsiteX32" fmla="*/ 1541417 w 7602583"/>
              <a:gd name="connsiteY32" fmla="*/ 1619794 h 2096589"/>
              <a:gd name="connsiteX33" fmla="*/ 1665515 w 7602583"/>
              <a:gd name="connsiteY33" fmla="*/ 1619794 h 2096589"/>
              <a:gd name="connsiteX34" fmla="*/ 1665515 w 7602583"/>
              <a:gd name="connsiteY34" fmla="*/ 1691640 h 2096589"/>
              <a:gd name="connsiteX35" fmla="*/ 1828800 w 7602583"/>
              <a:gd name="connsiteY35" fmla="*/ 1691640 h 2096589"/>
              <a:gd name="connsiteX36" fmla="*/ 1828800 w 7602583"/>
              <a:gd name="connsiteY36" fmla="*/ 1691640 h 2096589"/>
              <a:gd name="connsiteX37" fmla="*/ 1828800 w 7602583"/>
              <a:gd name="connsiteY37" fmla="*/ 1691640 h 2096589"/>
              <a:gd name="connsiteX38" fmla="*/ 1828800 w 7602583"/>
              <a:gd name="connsiteY38" fmla="*/ 1750423 h 2096589"/>
              <a:gd name="connsiteX39" fmla="*/ 2057400 w 7602583"/>
              <a:gd name="connsiteY39" fmla="*/ 1750423 h 2096589"/>
              <a:gd name="connsiteX40" fmla="*/ 2057400 w 7602583"/>
              <a:gd name="connsiteY40" fmla="*/ 1828800 h 2096589"/>
              <a:gd name="connsiteX41" fmla="*/ 2188029 w 7602583"/>
              <a:gd name="connsiteY41" fmla="*/ 1828800 h 2096589"/>
              <a:gd name="connsiteX42" fmla="*/ 2188029 w 7602583"/>
              <a:gd name="connsiteY42" fmla="*/ 1828800 h 2096589"/>
              <a:gd name="connsiteX43" fmla="*/ 2188029 w 7602583"/>
              <a:gd name="connsiteY43" fmla="*/ 1887583 h 2096589"/>
              <a:gd name="connsiteX44" fmla="*/ 2534195 w 7602583"/>
              <a:gd name="connsiteY44" fmla="*/ 1887583 h 2096589"/>
              <a:gd name="connsiteX45" fmla="*/ 2534195 w 7602583"/>
              <a:gd name="connsiteY45" fmla="*/ 1959429 h 2096589"/>
              <a:gd name="connsiteX46" fmla="*/ 2632166 w 7602583"/>
              <a:gd name="connsiteY46" fmla="*/ 1959429 h 2096589"/>
              <a:gd name="connsiteX47" fmla="*/ 2632166 w 7602583"/>
              <a:gd name="connsiteY47" fmla="*/ 2024743 h 2096589"/>
              <a:gd name="connsiteX48" fmla="*/ 3572692 w 7602583"/>
              <a:gd name="connsiteY48" fmla="*/ 2024743 h 2096589"/>
              <a:gd name="connsiteX49" fmla="*/ 3572692 w 7602583"/>
              <a:gd name="connsiteY49" fmla="*/ 2096589 h 2096589"/>
              <a:gd name="connsiteX50" fmla="*/ 7602583 w 7602583"/>
              <a:gd name="connsiteY50" fmla="*/ 2096589 h 20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602583" h="2096589">
                <a:moveTo>
                  <a:pt x="0" y="0"/>
                </a:moveTo>
                <a:lnTo>
                  <a:pt x="130629" y="0"/>
                </a:lnTo>
                <a:lnTo>
                  <a:pt x="130629" y="65314"/>
                </a:lnTo>
                <a:lnTo>
                  <a:pt x="248195" y="65314"/>
                </a:lnTo>
                <a:lnTo>
                  <a:pt x="248195" y="182880"/>
                </a:lnTo>
                <a:lnTo>
                  <a:pt x="313509" y="182880"/>
                </a:lnTo>
                <a:lnTo>
                  <a:pt x="313509" y="613954"/>
                </a:lnTo>
                <a:lnTo>
                  <a:pt x="385355" y="613954"/>
                </a:lnTo>
                <a:lnTo>
                  <a:pt x="385355" y="790303"/>
                </a:lnTo>
                <a:lnTo>
                  <a:pt x="496389" y="790303"/>
                </a:lnTo>
                <a:lnTo>
                  <a:pt x="496389" y="849086"/>
                </a:lnTo>
                <a:lnTo>
                  <a:pt x="640080" y="849086"/>
                </a:lnTo>
                <a:lnTo>
                  <a:pt x="640080" y="940526"/>
                </a:lnTo>
                <a:lnTo>
                  <a:pt x="724989" y="940526"/>
                </a:lnTo>
                <a:lnTo>
                  <a:pt x="724989" y="1005840"/>
                </a:lnTo>
                <a:lnTo>
                  <a:pt x="836023" y="1005840"/>
                </a:lnTo>
                <a:lnTo>
                  <a:pt x="836023" y="1005840"/>
                </a:lnTo>
                <a:lnTo>
                  <a:pt x="836023" y="1005840"/>
                </a:lnTo>
                <a:lnTo>
                  <a:pt x="836023" y="1064623"/>
                </a:lnTo>
                <a:lnTo>
                  <a:pt x="933995" y="1064623"/>
                </a:lnTo>
                <a:lnTo>
                  <a:pt x="933995" y="1162594"/>
                </a:lnTo>
                <a:lnTo>
                  <a:pt x="1005840" y="1162594"/>
                </a:lnTo>
                <a:lnTo>
                  <a:pt x="1005840" y="1299754"/>
                </a:lnTo>
                <a:lnTo>
                  <a:pt x="1084217" y="1299754"/>
                </a:lnTo>
                <a:lnTo>
                  <a:pt x="1084217" y="1358537"/>
                </a:lnTo>
                <a:lnTo>
                  <a:pt x="1286692" y="1358537"/>
                </a:lnTo>
                <a:lnTo>
                  <a:pt x="1286692" y="1508760"/>
                </a:lnTo>
                <a:lnTo>
                  <a:pt x="1371600" y="1508760"/>
                </a:lnTo>
                <a:lnTo>
                  <a:pt x="1371600" y="1508760"/>
                </a:lnTo>
                <a:lnTo>
                  <a:pt x="1371600" y="1567543"/>
                </a:lnTo>
                <a:lnTo>
                  <a:pt x="1541417" y="1567543"/>
                </a:lnTo>
                <a:lnTo>
                  <a:pt x="1541417" y="1567543"/>
                </a:lnTo>
                <a:lnTo>
                  <a:pt x="1541417" y="1619794"/>
                </a:lnTo>
                <a:lnTo>
                  <a:pt x="1665515" y="1619794"/>
                </a:lnTo>
                <a:lnTo>
                  <a:pt x="1665515" y="1691640"/>
                </a:lnTo>
                <a:lnTo>
                  <a:pt x="1828800" y="1691640"/>
                </a:lnTo>
                <a:lnTo>
                  <a:pt x="1828800" y="1691640"/>
                </a:lnTo>
                <a:lnTo>
                  <a:pt x="1828800" y="1691640"/>
                </a:lnTo>
                <a:lnTo>
                  <a:pt x="1828800" y="1750423"/>
                </a:lnTo>
                <a:lnTo>
                  <a:pt x="2057400" y="1750423"/>
                </a:lnTo>
                <a:lnTo>
                  <a:pt x="2057400" y="1828800"/>
                </a:lnTo>
                <a:lnTo>
                  <a:pt x="2188029" y="1828800"/>
                </a:lnTo>
                <a:lnTo>
                  <a:pt x="2188029" y="1828800"/>
                </a:lnTo>
                <a:lnTo>
                  <a:pt x="2188029" y="1887583"/>
                </a:lnTo>
                <a:lnTo>
                  <a:pt x="2534195" y="1887583"/>
                </a:lnTo>
                <a:lnTo>
                  <a:pt x="2534195" y="1959429"/>
                </a:lnTo>
                <a:lnTo>
                  <a:pt x="2632166" y="1959429"/>
                </a:lnTo>
                <a:lnTo>
                  <a:pt x="2632166" y="2024743"/>
                </a:lnTo>
                <a:lnTo>
                  <a:pt x="3572692" y="2024743"/>
                </a:lnTo>
                <a:lnTo>
                  <a:pt x="3572692" y="2096589"/>
                </a:lnTo>
                <a:lnTo>
                  <a:pt x="7602583" y="209658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0" name="Triangle 9259">
            <a:extLst>
              <a:ext uri="{FF2B5EF4-FFF2-40B4-BE49-F238E27FC236}">
                <a16:creationId xmlns:a16="http://schemas.microsoft.com/office/drawing/2014/main" id="{FCD401B9-3D87-1AD9-6174-CC1B20656016}"/>
              </a:ext>
            </a:extLst>
          </p:cNvPr>
          <p:cNvSpPr/>
          <p:nvPr/>
        </p:nvSpPr>
        <p:spPr bwMode="auto">
          <a:xfrm rot="10800000">
            <a:off x="1154640" y="3029810"/>
            <a:ext cx="51110" cy="72105"/>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9" name="Triangle 9298">
            <a:extLst>
              <a:ext uri="{FF2B5EF4-FFF2-40B4-BE49-F238E27FC236}">
                <a16:creationId xmlns:a16="http://schemas.microsoft.com/office/drawing/2014/main" id="{A896AAC2-360D-DE93-EEED-28E751F62F05}"/>
              </a:ext>
            </a:extLst>
          </p:cNvPr>
          <p:cNvSpPr/>
          <p:nvPr/>
        </p:nvSpPr>
        <p:spPr bwMode="auto">
          <a:xfrm rot="10800000">
            <a:off x="1204594" y="3087676"/>
            <a:ext cx="51110" cy="72105"/>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0" name="Triangle 9299">
            <a:extLst>
              <a:ext uri="{FF2B5EF4-FFF2-40B4-BE49-F238E27FC236}">
                <a16:creationId xmlns:a16="http://schemas.microsoft.com/office/drawing/2014/main" id="{167E9E6A-64F6-B702-F009-E3936137C1FD}"/>
              </a:ext>
            </a:extLst>
          </p:cNvPr>
          <p:cNvSpPr/>
          <p:nvPr/>
        </p:nvSpPr>
        <p:spPr bwMode="auto">
          <a:xfrm rot="10800000">
            <a:off x="1232332" y="3176239"/>
            <a:ext cx="51110" cy="72105"/>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1" name="Triangle 9300">
            <a:extLst>
              <a:ext uri="{FF2B5EF4-FFF2-40B4-BE49-F238E27FC236}">
                <a16:creationId xmlns:a16="http://schemas.microsoft.com/office/drawing/2014/main" id="{10A2D6BB-84A0-741D-42A3-2EC76F1D4286}"/>
              </a:ext>
            </a:extLst>
          </p:cNvPr>
          <p:cNvSpPr/>
          <p:nvPr/>
        </p:nvSpPr>
        <p:spPr bwMode="auto">
          <a:xfrm rot="10800000">
            <a:off x="1249090" y="3364318"/>
            <a:ext cx="51110" cy="72105"/>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2" name="Triangle 9301">
            <a:extLst>
              <a:ext uri="{FF2B5EF4-FFF2-40B4-BE49-F238E27FC236}">
                <a16:creationId xmlns:a16="http://schemas.microsoft.com/office/drawing/2014/main" id="{9D5FC1F3-F871-1419-51A4-8C074989152D}"/>
              </a:ext>
            </a:extLst>
          </p:cNvPr>
          <p:cNvSpPr/>
          <p:nvPr/>
        </p:nvSpPr>
        <p:spPr bwMode="auto">
          <a:xfrm rot="10800000">
            <a:off x="1260877" y="3530630"/>
            <a:ext cx="51110" cy="72105"/>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4188A711-AE19-F758-61C0-8DB00EE253DF}"/>
              </a:ext>
            </a:extLst>
          </p:cNvPr>
          <p:cNvSpPr txBox="1"/>
          <p:nvPr/>
        </p:nvSpPr>
        <p:spPr bwMode="auto">
          <a:xfrm>
            <a:off x="1412131" y="2476673"/>
            <a:ext cx="9339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45.6%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vs 29.4%</a:t>
            </a:r>
          </a:p>
        </p:txBody>
      </p:sp>
      <p:sp>
        <p:nvSpPr>
          <p:cNvPr id="4" name="TextBox 3">
            <a:extLst>
              <a:ext uri="{FF2B5EF4-FFF2-40B4-BE49-F238E27FC236}">
                <a16:creationId xmlns:a16="http://schemas.microsoft.com/office/drawing/2014/main" id="{1AC33FEC-F510-1886-5C12-1B95D4F9611F}"/>
              </a:ext>
            </a:extLst>
          </p:cNvPr>
          <p:cNvSpPr txBox="1"/>
          <p:nvPr/>
        </p:nvSpPr>
        <p:spPr bwMode="auto">
          <a:xfrm>
            <a:off x="2249931" y="2476673"/>
            <a:ext cx="8678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21.7%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vs 8.4%</a:t>
            </a:r>
          </a:p>
        </p:txBody>
      </p:sp>
      <p:sp>
        <p:nvSpPr>
          <p:cNvPr id="5" name="TextBox 4">
            <a:extLst>
              <a:ext uri="{FF2B5EF4-FFF2-40B4-BE49-F238E27FC236}">
                <a16:creationId xmlns:a16="http://schemas.microsoft.com/office/drawing/2014/main" id="{77F9801A-673F-390C-577F-5200651C0A7E}"/>
              </a:ext>
            </a:extLst>
          </p:cNvPr>
          <p:cNvSpPr txBox="1"/>
          <p:nvPr/>
        </p:nvSpPr>
        <p:spPr bwMode="auto">
          <a:xfrm>
            <a:off x="3041658" y="2476673"/>
            <a:ext cx="8678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14.4%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vs 4.7%</a:t>
            </a:r>
          </a:p>
        </p:txBody>
      </p:sp>
      <p:sp>
        <p:nvSpPr>
          <p:cNvPr id="6" name="TextBox 5">
            <a:extLst>
              <a:ext uri="{FF2B5EF4-FFF2-40B4-BE49-F238E27FC236}">
                <a16:creationId xmlns:a16="http://schemas.microsoft.com/office/drawing/2014/main" id="{25F4F064-37A2-27FC-657A-BB97E6ED1AB3}"/>
              </a:ext>
            </a:extLst>
          </p:cNvPr>
          <p:cNvSpPr txBox="1"/>
          <p:nvPr/>
        </p:nvSpPr>
        <p:spPr bwMode="auto">
          <a:xfrm rot="16200000">
            <a:off x="-768370" y="4060075"/>
            <a:ext cx="2481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sp>
        <p:nvSpPr>
          <p:cNvPr id="2" name="Freeform 1">
            <a:extLst>
              <a:ext uri="{FF2B5EF4-FFF2-40B4-BE49-F238E27FC236}">
                <a16:creationId xmlns:a16="http://schemas.microsoft.com/office/drawing/2014/main" id="{90BDCDD3-6CB4-70C0-C4A7-9A0DEF8FC47E}"/>
              </a:ext>
            </a:extLst>
          </p:cNvPr>
          <p:cNvSpPr/>
          <p:nvPr/>
        </p:nvSpPr>
        <p:spPr bwMode="auto">
          <a:xfrm>
            <a:off x="1101458" y="2940043"/>
            <a:ext cx="4837042" cy="2548644"/>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9359" name="Group 9358">
            <a:extLst>
              <a:ext uri="{FF2B5EF4-FFF2-40B4-BE49-F238E27FC236}">
                <a16:creationId xmlns:a16="http://schemas.microsoft.com/office/drawing/2014/main" id="{E29B1DFE-BBCE-2AA3-9B81-AEB4BEE5E32D}"/>
              </a:ext>
            </a:extLst>
          </p:cNvPr>
          <p:cNvGrpSpPr/>
          <p:nvPr/>
        </p:nvGrpSpPr>
        <p:grpSpPr>
          <a:xfrm>
            <a:off x="5206972" y="2653869"/>
            <a:ext cx="597494" cy="584776"/>
            <a:chOff x="2030455" y="3475142"/>
            <a:chExt cx="1068959" cy="519106"/>
          </a:xfrm>
        </p:grpSpPr>
        <p:sp>
          <p:nvSpPr>
            <p:cNvPr id="21" name="TextBox 20">
              <a:extLst>
                <a:ext uri="{FF2B5EF4-FFF2-40B4-BE49-F238E27FC236}">
                  <a16:creationId xmlns:a16="http://schemas.microsoft.com/office/drawing/2014/main" id="{6BEBD052-43DF-1611-BCC1-F082E5B1F888}"/>
                </a:ext>
              </a:extLst>
            </p:cNvPr>
            <p:cNvSpPr txBox="1"/>
            <p:nvPr/>
          </p:nvSpPr>
          <p:spPr bwMode="auto">
            <a:xfrm>
              <a:off x="2206928" y="3475142"/>
              <a:ext cx="892486" cy="51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SG</a:t>
              </a:r>
              <a:b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TPC</a:t>
              </a:r>
            </a:p>
          </p:txBody>
        </p:sp>
        <p:grpSp>
          <p:nvGrpSpPr>
            <p:cNvPr id="9358" name="Group 9357">
              <a:extLst>
                <a:ext uri="{FF2B5EF4-FFF2-40B4-BE49-F238E27FC236}">
                  <a16:creationId xmlns:a16="http://schemas.microsoft.com/office/drawing/2014/main" id="{E32507ED-FF7B-CF05-01E8-4E6A5A27A698}"/>
                </a:ext>
              </a:extLst>
            </p:cNvPr>
            <p:cNvGrpSpPr/>
            <p:nvPr/>
          </p:nvGrpSpPr>
          <p:grpSpPr>
            <a:xfrm>
              <a:off x="2030455" y="3576084"/>
              <a:ext cx="196318" cy="310369"/>
              <a:chOff x="2212319" y="3939344"/>
              <a:chExt cx="147124" cy="232596"/>
            </a:xfrm>
          </p:grpSpPr>
          <p:sp>
            <p:nvSpPr>
              <p:cNvPr id="22" name="Oval 21">
                <a:extLst>
                  <a:ext uri="{FF2B5EF4-FFF2-40B4-BE49-F238E27FC236}">
                    <a16:creationId xmlns:a16="http://schemas.microsoft.com/office/drawing/2014/main" id="{58E58409-86F4-B75D-FEDD-B62CFB0E2668}"/>
                  </a:ext>
                </a:extLst>
              </p:cNvPr>
              <p:cNvSpPr/>
              <p:nvPr/>
            </p:nvSpPr>
            <p:spPr bwMode="auto">
              <a:xfrm>
                <a:off x="2212319" y="3939344"/>
                <a:ext cx="147119" cy="72998"/>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Triangle 23">
                <a:extLst>
                  <a:ext uri="{FF2B5EF4-FFF2-40B4-BE49-F238E27FC236}">
                    <a16:creationId xmlns:a16="http://schemas.microsoft.com/office/drawing/2014/main" id="{B85BCD91-1A6E-E1F3-5CB0-542592A950B5}"/>
                  </a:ext>
                </a:extLst>
              </p:cNvPr>
              <p:cNvSpPr/>
              <p:nvPr/>
            </p:nvSpPr>
            <p:spPr bwMode="auto">
              <a:xfrm rot="10800000">
                <a:off x="2212324" y="4098942"/>
                <a:ext cx="147119" cy="72998"/>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32" name="Group 31">
            <a:extLst>
              <a:ext uri="{FF2B5EF4-FFF2-40B4-BE49-F238E27FC236}">
                <a16:creationId xmlns:a16="http://schemas.microsoft.com/office/drawing/2014/main" id="{8827CD81-5A7D-007C-5181-FADBDEA0B5C4}"/>
              </a:ext>
            </a:extLst>
          </p:cNvPr>
          <p:cNvGrpSpPr/>
          <p:nvPr/>
        </p:nvGrpSpPr>
        <p:grpSpPr>
          <a:xfrm>
            <a:off x="597059" y="2825499"/>
            <a:ext cx="497252" cy="2817072"/>
            <a:chOff x="1162745" y="2078437"/>
            <a:chExt cx="889619" cy="2500716"/>
          </a:xfrm>
        </p:grpSpPr>
        <p:sp>
          <p:nvSpPr>
            <p:cNvPr id="26" name="TextBox 25">
              <a:extLst>
                <a:ext uri="{FF2B5EF4-FFF2-40B4-BE49-F238E27FC236}">
                  <a16:creationId xmlns:a16="http://schemas.microsoft.com/office/drawing/2014/main" id="{FFDFDF74-8CF1-BFA7-F8E2-65F362368423}"/>
                </a:ext>
              </a:extLst>
            </p:cNvPr>
            <p:cNvSpPr txBox="1"/>
            <p:nvPr/>
          </p:nvSpPr>
          <p:spPr bwMode="auto">
            <a:xfrm>
              <a:off x="1162745" y="2078437"/>
              <a:ext cx="889619"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27" name="TextBox 26">
              <a:extLst>
                <a:ext uri="{FF2B5EF4-FFF2-40B4-BE49-F238E27FC236}">
                  <a16:creationId xmlns:a16="http://schemas.microsoft.com/office/drawing/2014/main" id="{29F32477-E4A0-254F-FE26-5068967683D3}"/>
                </a:ext>
              </a:extLst>
            </p:cNvPr>
            <p:cNvSpPr txBox="1"/>
            <p:nvPr/>
          </p:nvSpPr>
          <p:spPr bwMode="auto">
            <a:xfrm>
              <a:off x="1349159" y="2518473"/>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28" name="TextBox 27">
              <a:extLst>
                <a:ext uri="{FF2B5EF4-FFF2-40B4-BE49-F238E27FC236}">
                  <a16:creationId xmlns:a16="http://schemas.microsoft.com/office/drawing/2014/main" id="{1A407521-27EE-FF19-7055-33534B0F9E7B}"/>
                </a:ext>
              </a:extLst>
            </p:cNvPr>
            <p:cNvSpPr txBox="1"/>
            <p:nvPr/>
          </p:nvSpPr>
          <p:spPr bwMode="auto">
            <a:xfrm>
              <a:off x="1349159" y="2958509"/>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9" name="TextBox 28">
              <a:extLst>
                <a:ext uri="{FF2B5EF4-FFF2-40B4-BE49-F238E27FC236}">
                  <a16:creationId xmlns:a16="http://schemas.microsoft.com/office/drawing/2014/main" id="{6D5D8E9E-758A-62A4-16D5-6D0E90789BC5}"/>
                </a:ext>
              </a:extLst>
            </p:cNvPr>
            <p:cNvSpPr txBox="1"/>
            <p:nvPr/>
          </p:nvSpPr>
          <p:spPr bwMode="auto">
            <a:xfrm>
              <a:off x="1349159" y="3398545"/>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30" name="TextBox 29">
              <a:extLst>
                <a:ext uri="{FF2B5EF4-FFF2-40B4-BE49-F238E27FC236}">
                  <a16:creationId xmlns:a16="http://schemas.microsoft.com/office/drawing/2014/main" id="{F6BA08C2-DF6A-D173-EE9B-7DE5E5FFFEBD}"/>
                </a:ext>
              </a:extLst>
            </p:cNvPr>
            <p:cNvSpPr txBox="1"/>
            <p:nvPr/>
          </p:nvSpPr>
          <p:spPr bwMode="auto">
            <a:xfrm>
              <a:off x="1349159" y="3838581"/>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31" name="TextBox 30">
              <a:extLst>
                <a:ext uri="{FF2B5EF4-FFF2-40B4-BE49-F238E27FC236}">
                  <a16:creationId xmlns:a16="http://schemas.microsoft.com/office/drawing/2014/main" id="{3D43F621-B1E8-3C0C-F6A3-221B72879918}"/>
                </a:ext>
              </a:extLst>
            </p:cNvPr>
            <p:cNvSpPr txBox="1"/>
            <p:nvPr/>
          </p:nvSpPr>
          <p:spPr bwMode="auto">
            <a:xfrm>
              <a:off x="1535569" y="4278618"/>
              <a:ext cx="51679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nvGrpSpPr>
          <p:cNvPr id="46" name="Group 45">
            <a:extLst>
              <a:ext uri="{FF2B5EF4-FFF2-40B4-BE49-F238E27FC236}">
                <a16:creationId xmlns:a16="http://schemas.microsoft.com/office/drawing/2014/main" id="{D61DF47B-7FB2-8D8C-9FF6-67530DF0FC05}"/>
              </a:ext>
            </a:extLst>
          </p:cNvPr>
          <p:cNvGrpSpPr/>
          <p:nvPr/>
        </p:nvGrpSpPr>
        <p:grpSpPr>
          <a:xfrm>
            <a:off x="1026367" y="2995042"/>
            <a:ext cx="78539" cy="2489074"/>
            <a:chOff x="1981553" y="2216988"/>
            <a:chExt cx="64008" cy="2209552"/>
          </a:xfrm>
        </p:grpSpPr>
        <p:cxnSp>
          <p:nvCxnSpPr>
            <p:cNvPr id="35" name="Straight Connector 34">
              <a:extLst>
                <a:ext uri="{FF2B5EF4-FFF2-40B4-BE49-F238E27FC236}">
                  <a16:creationId xmlns:a16="http://schemas.microsoft.com/office/drawing/2014/main" id="{CEBE24DB-49FD-ACD7-5B74-D8A7C204E54E}"/>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BC94726-EB77-FF21-C994-2D289D4EB2EF}"/>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2E21DF8-392A-E33B-4341-BAA6767D5896}"/>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267E8E5-D10E-4E74-4A0F-2BD8E3925E14}"/>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7F7B57D-435A-537A-3D57-98977A6E86D0}"/>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F69353F-838D-7410-BE9F-A736734739A4}"/>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50A7DD04-B114-45EA-9F48-D7EC4F6ECE1B}"/>
              </a:ext>
            </a:extLst>
          </p:cNvPr>
          <p:cNvGrpSpPr/>
          <p:nvPr/>
        </p:nvGrpSpPr>
        <p:grpSpPr>
          <a:xfrm>
            <a:off x="1102414" y="5477902"/>
            <a:ext cx="4716116" cy="74751"/>
            <a:chOff x="2075607" y="4421024"/>
            <a:chExt cx="8437461" cy="64009"/>
          </a:xfrm>
        </p:grpSpPr>
        <p:cxnSp>
          <p:nvCxnSpPr>
            <p:cNvPr id="48" name="Straight Connector 47">
              <a:extLst>
                <a:ext uri="{FF2B5EF4-FFF2-40B4-BE49-F238E27FC236}">
                  <a16:creationId xmlns:a16="http://schemas.microsoft.com/office/drawing/2014/main" id="{71D17382-F36D-6373-7219-002C8B1233DC}"/>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D90452E-437D-C9CE-94E2-C1A3C41910F4}"/>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63D043B-8EAA-E604-E446-B2DAD55E13A7}"/>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BC0C950-371E-0102-552B-A5B8F7615522}"/>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62CE6E3-2EB3-6173-5B94-8522763F6CB4}"/>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D57862A-248C-4806-539A-30ED1AEE613F}"/>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EDE42D-8832-56A2-D339-9F029EAD12D5}"/>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7305C1D-BCEA-9A41-ECDD-7DAD6EEF15B8}"/>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B331FFA-3D1E-5EC5-381E-A8464930DB70}"/>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B62DD2F-BD79-9C21-1175-ECC6B1CF5882}"/>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7DDC1E4-F468-6DFD-F566-94E32701775A}"/>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74C9218-8C19-1BED-D740-AE176BFEE8A1}"/>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2D0BEF3-4097-9CAF-8C49-2F7696A8E6BD}"/>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222" name="TextBox 9221">
            <a:extLst>
              <a:ext uri="{FF2B5EF4-FFF2-40B4-BE49-F238E27FC236}">
                <a16:creationId xmlns:a16="http://schemas.microsoft.com/office/drawing/2014/main" id="{A2F42B8F-D637-C8B2-8EED-59C74E8066F9}"/>
              </a:ext>
            </a:extLst>
          </p:cNvPr>
          <p:cNvSpPr txBox="1"/>
          <p:nvPr/>
        </p:nvSpPr>
        <p:spPr bwMode="auto">
          <a:xfrm>
            <a:off x="959718" y="5493381"/>
            <a:ext cx="288862"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9223" name="TextBox 9222">
            <a:extLst>
              <a:ext uri="{FF2B5EF4-FFF2-40B4-BE49-F238E27FC236}">
                <a16:creationId xmlns:a16="http://schemas.microsoft.com/office/drawing/2014/main" id="{66F671F3-6A5A-8513-0D50-7C210F64F9AE}"/>
              </a:ext>
            </a:extLst>
          </p:cNvPr>
          <p:cNvSpPr txBox="1"/>
          <p:nvPr/>
        </p:nvSpPr>
        <p:spPr bwMode="auto">
          <a:xfrm>
            <a:off x="1349038" y="5493381"/>
            <a:ext cx="288862"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9224" name="TextBox 9223">
            <a:extLst>
              <a:ext uri="{FF2B5EF4-FFF2-40B4-BE49-F238E27FC236}">
                <a16:creationId xmlns:a16="http://schemas.microsoft.com/office/drawing/2014/main" id="{F08213E1-EF81-FBBA-4CBD-31F1F8CACD75}"/>
              </a:ext>
            </a:extLst>
          </p:cNvPr>
          <p:cNvSpPr txBox="1"/>
          <p:nvPr/>
        </p:nvSpPr>
        <p:spPr bwMode="auto">
          <a:xfrm>
            <a:off x="1745219" y="5493381"/>
            <a:ext cx="288862"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9225" name="TextBox 9224">
            <a:extLst>
              <a:ext uri="{FF2B5EF4-FFF2-40B4-BE49-F238E27FC236}">
                <a16:creationId xmlns:a16="http://schemas.microsoft.com/office/drawing/2014/main" id="{ABEC1CB6-39EB-8636-2DBD-FDF1CDFEDDD7}"/>
              </a:ext>
            </a:extLst>
          </p:cNvPr>
          <p:cNvSpPr txBox="1"/>
          <p:nvPr/>
        </p:nvSpPr>
        <p:spPr bwMode="auto">
          <a:xfrm>
            <a:off x="2138088" y="5493381"/>
            <a:ext cx="288862"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9226" name="TextBox 9225">
            <a:extLst>
              <a:ext uri="{FF2B5EF4-FFF2-40B4-BE49-F238E27FC236}">
                <a16:creationId xmlns:a16="http://schemas.microsoft.com/office/drawing/2014/main" id="{6F2A2A5F-96FB-9AA9-7EDB-EB64748459E4}"/>
              </a:ext>
            </a:extLst>
          </p:cNvPr>
          <p:cNvSpPr txBox="1"/>
          <p:nvPr/>
        </p:nvSpPr>
        <p:spPr bwMode="auto">
          <a:xfrm>
            <a:off x="2477663"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9227" name="TextBox 9226">
            <a:extLst>
              <a:ext uri="{FF2B5EF4-FFF2-40B4-BE49-F238E27FC236}">
                <a16:creationId xmlns:a16="http://schemas.microsoft.com/office/drawing/2014/main" id="{5E0663DE-8186-EE05-E6B1-0A106D4BD61B}"/>
              </a:ext>
            </a:extLst>
          </p:cNvPr>
          <p:cNvSpPr txBox="1"/>
          <p:nvPr/>
        </p:nvSpPr>
        <p:spPr bwMode="auto">
          <a:xfrm>
            <a:off x="2870531"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9228" name="TextBox 9227">
            <a:extLst>
              <a:ext uri="{FF2B5EF4-FFF2-40B4-BE49-F238E27FC236}">
                <a16:creationId xmlns:a16="http://schemas.microsoft.com/office/drawing/2014/main" id="{836CD67F-BED2-BF80-7E4D-E4ABDDF6424E}"/>
              </a:ext>
            </a:extLst>
          </p:cNvPr>
          <p:cNvSpPr txBox="1"/>
          <p:nvPr/>
        </p:nvSpPr>
        <p:spPr bwMode="auto">
          <a:xfrm>
            <a:off x="3263165"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9229" name="TextBox 9228">
            <a:extLst>
              <a:ext uri="{FF2B5EF4-FFF2-40B4-BE49-F238E27FC236}">
                <a16:creationId xmlns:a16="http://schemas.microsoft.com/office/drawing/2014/main" id="{8AEB4695-3DB0-AD2E-8543-B7C08FCDED5C}"/>
              </a:ext>
            </a:extLst>
          </p:cNvPr>
          <p:cNvSpPr txBox="1"/>
          <p:nvPr/>
        </p:nvSpPr>
        <p:spPr bwMode="auto">
          <a:xfrm>
            <a:off x="3656033"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9230" name="TextBox 9229">
            <a:extLst>
              <a:ext uri="{FF2B5EF4-FFF2-40B4-BE49-F238E27FC236}">
                <a16:creationId xmlns:a16="http://schemas.microsoft.com/office/drawing/2014/main" id="{6152A6EA-C27C-4249-97D1-060CD95E8D26}"/>
              </a:ext>
            </a:extLst>
          </p:cNvPr>
          <p:cNvSpPr txBox="1"/>
          <p:nvPr/>
        </p:nvSpPr>
        <p:spPr bwMode="auto">
          <a:xfrm>
            <a:off x="4049963"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9231" name="TextBox 9230">
            <a:extLst>
              <a:ext uri="{FF2B5EF4-FFF2-40B4-BE49-F238E27FC236}">
                <a16:creationId xmlns:a16="http://schemas.microsoft.com/office/drawing/2014/main" id="{DBCACC77-22BB-D55C-E170-C52C4A2AFC82}"/>
              </a:ext>
            </a:extLst>
          </p:cNvPr>
          <p:cNvSpPr txBox="1"/>
          <p:nvPr/>
        </p:nvSpPr>
        <p:spPr bwMode="auto">
          <a:xfrm>
            <a:off x="4442831"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9232" name="TextBox 9231">
            <a:extLst>
              <a:ext uri="{FF2B5EF4-FFF2-40B4-BE49-F238E27FC236}">
                <a16:creationId xmlns:a16="http://schemas.microsoft.com/office/drawing/2014/main" id="{D7B9AA45-CFC3-2CFD-5770-A0964D10421C}"/>
              </a:ext>
            </a:extLst>
          </p:cNvPr>
          <p:cNvSpPr txBox="1"/>
          <p:nvPr/>
        </p:nvSpPr>
        <p:spPr bwMode="auto">
          <a:xfrm>
            <a:off x="4837239"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9233" name="TextBox 9232">
            <a:extLst>
              <a:ext uri="{FF2B5EF4-FFF2-40B4-BE49-F238E27FC236}">
                <a16:creationId xmlns:a16="http://schemas.microsoft.com/office/drawing/2014/main" id="{FDD47C9A-7393-36AC-180A-39CE2A3CB988}"/>
              </a:ext>
            </a:extLst>
          </p:cNvPr>
          <p:cNvSpPr txBox="1"/>
          <p:nvPr/>
        </p:nvSpPr>
        <p:spPr bwMode="auto">
          <a:xfrm>
            <a:off x="5226557"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9234" name="TextBox 9233">
            <a:extLst>
              <a:ext uri="{FF2B5EF4-FFF2-40B4-BE49-F238E27FC236}">
                <a16:creationId xmlns:a16="http://schemas.microsoft.com/office/drawing/2014/main" id="{8BFD7110-9589-75DC-084A-AB902436E136}"/>
              </a:ext>
            </a:extLst>
          </p:cNvPr>
          <p:cNvSpPr txBox="1"/>
          <p:nvPr/>
        </p:nvSpPr>
        <p:spPr bwMode="auto">
          <a:xfrm>
            <a:off x="5620726" y="5493381"/>
            <a:ext cx="393057" cy="4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9256" name="Freeform 9255">
            <a:extLst>
              <a:ext uri="{FF2B5EF4-FFF2-40B4-BE49-F238E27FC236}">
                <a16:creationId xmlns:a16="http://schemas.microsoft.com/office/drawing/2014/main" id="{8EB2D184-D46F-D6E9-A3E3-1ECF567992A6}"/>
              </a:ext>
            </a:extLst>
          </p:cNvPr>
          <p:cNvSpPr/>
          <p:nvPr/>
        </p:nvSpPr>
        <p:spPr bwMode="auto">
          <a:xfrm>
            <a:off x="1114142" y="3013924"/>
            <a:ext cx="4552472" cy="2405966"/>
          </a:xfrm>
          <a:custGeom>
            <a:avLst/>
            <a:gdLst>
              <a:gd name="connsiteX0" fmla="*/ 0 w 8144691"/>
              <a:gd name="connsiteY0" fmla="*/ 0 h 2135777"/>
              <a:gd name="connsiteX1" fmla="*/ 117565 w 8144691"/>
              <a:gd name="connsiteY1" fmla="*/ 0 h 2135777"/>
              <a:gd name="connsiteX2" fmla="*/ 117565 w 8144691"/>
              <a:gd name="connsiteY2" fmla="*/ 58782 h 2135777"/>
              <a:gd name="connsiteX3" fmla="*/ 254725 w 8144691"/>
              <a:gd name="connsiteY3" fmla="*/ 58782 h 2135777"/>
              <a:gd name="connsiteX4" fmla="*/ 254725 w 8144691"/>
              <a:gd name="connsiteY4" fmla="*/ 189411 h 2135777"/>
              <a:gd name="connsiteX5" fmla="*/ 254725 w 8144691"/>
              <a:gd name="connsiteY5" fmla="*/ 189411 h 2135777"/>
              <a:gd name="connsiteX6" fmla="*/ 313508 w 8144691"/>
              <a:gd name="connsiteY6" fmla="*/ 189411 h 2135777"/>
              <a:gd name="connsiteX7" fmla="*/ 313508 w 8144691"/>
              <a:gd name="connsiteY7" fmla="*/ 529045 h 2135777"/>
              <a:gd name="connsiteX8" fmla="*/ 470262 w 8144691"/>
              <a:gd name="connsiteY8" fmla="*/ 529045 h 2135777"/>
              <a:gd name="connsiteX9" fmla="*/ 470262 w 8144691"/>
              <a:gd name="connsiteY9" fmla="*/ 529045 h 2135777"/>
              <a:gd name="connsiteX10" fmla="*/ 470262 w 8144691"/>
              <a:gd name="connsiteY10" fmla="*/ 529045 h 2135777"/>
              <a:gd name="connsiteX11" fmla="*/ 470262 w 8144691"/>
              <a:gd name="connsiteY11" fmla="*/ 587828 h 2135777"/>
              <a:gd name="connsiteX12" fmla="*/ 594360 w 8144691"/>
              <a:gd name="connsiteY12" fmla="*/ 587828 h 2135777"/>
              <a:gd name="connsiteX13" fmla="*/ 594360 w 8144691"/>
              <a:gd name="connsiteY13" fmla="*/ 679268 h 2135777"/>
              <a:gd name="connsiteX14" fmla="*/ 659674 w 8144691"/>
              <a:gd name="connsiteY14" fmla="*/ 679268 h 2135777"/>
              <a:gd name="connsiteX15" fmla="*/ 659674 w 8144691"/>
              <a:gd name="connsiteY15" fmla="*/ 796834 h 2135777"/>
              <a:gd name="connsiteX16" fmla="*/ 901337 w 8144691"/>
              <a:gd name="connsiteY16" fmla="*/ 796834 h 2135777"/>
              <a:gd name="connsiteX17" fmla="*/ 901337 w 8144691"/>
              <a:gd name="connsiteY17" fmla="*/ 907868 h 2135777"/>
              <a:gd name="connsiteX18" fmla="*/ 966651 w 8144691"/>
              <a:gd name="connsiteY18" fmla="*/ 907868 h 2135777"/>
              <a:gd name="connsiteX19" fmla="*/ 966651 w 8144691"/>
              <a:gd name="connsiteY19" fmla="*/ 1012371 h 2135777"/>
              <a:gd name="connsiteX20" fmla="*/ 1090748 w 8144691"/>
              <a:gd name="connsiteY20" fmla="*/ 1012371 h 2135777"/>
              <a:gd name="connsiteX21" fmla="*/ 1090748 w 8144691"/>
              <a:gd name="connsiteY21" fmla="*/ 1012371 h 2135777"/>
              <a:gd name="connsiteX22" fmla="*/ 1162594 w 8144691"/>
              <a:gd name="connsiteY22" fmla="*/ 1012371 h 2135777"/>
              <a:gd name="connsiteX23" fmla="*/ 1162594 w 8144691"/>
              <a:gd name="connsiteY23" fmla="*/ 1084217 h 2135777"/>
              <a:gd name="connsiteX24" fmla="*/ 1286691 w 8144691"/>
              <a:gd name="connsiteY24" fmla="*/ 1084217 h 2135777"/>
              <a:gd name="connsiteX25" fmla="*/ 1286691 w 8144691"/>
              <a:gd name="connsiteY25" fmla="*/ 1175657 h 2135777"/>
              <a:gd name="connsiteX26" fmla="*/ 1456508 w 8144691"/>
              <a:gd name="connsiteY26" fmla="*/ 1175657 h 2135777"/>
              <a:gd name="connsiteX27" fmla="*/ 1456508 w 8144691"/>
              <a:gd name="connsiteY27" fmla="*/ 1234440 h 2135777"/>
              <a:gd name="connsiteX28" fmla="*/ 1645920 w 8144691"/>
              <a:gd name="connsiteY28" fmla="*/ 1234440 h 2135777"/>
              <a:gd name="connsiteX29" fmla="*/ 1645920 w 8144691"/>
              <a:gd name="connsiteY29" fmla="*/ 1312817 h 2135777"/>
              <a:gd name="connsiteX30" fmla="*/ 1737360 w 8144691"/>
              <a:gd name="connsiteY30" fmla="*/ 1312817 h 2135777"/>
              <a:gd name="connsiteX31" fmla="*/ 1737360 w 8144691"/>
              <a:gd name="connsiteY31" fmla="*/ 1312817 h 2135777"/>
              <a:gd name="connsiteX32" fmla="*/ 1737360 w 8144691"/>
              <a:gd name="connsiteY32" fmla="*/ 1371600 h 2135777"/>
              <a:gd name="connsiteX33" fmla="*/ 1972491 w 8144691"/>
              <a:gd name="connsiteY33" fmla="*/ 1371600 h 2135777"/>
              <a:gd name="connsiteX34" fmla="*/ 1972491 w 8144691"/>
              <a:gd name="connsiteY34" fmla="*/ 1456508 h 2135777"/>
              <a:gd name="connsiteX35" fmla="*/ 2076994 w 8144691"/>
              <a:gd name="connsiteY35" fmla="*/ 1456508 h 2135777"/>
              <a:gd name="connsiteX36" fmla="*/ 2076994 w 8144691"/>
              <a:gd name="connsiteY36" fmla="*/ 1528354 h 2135777"/>
              <a:gd name="connsiteX37" fmla="*/ 2246811 w 8144691"/>
              <a:gd name="connsiteY37" fmla="*/ 1528354 h 2135777"/>
              <a:gd name="connsiteX38" fmla="*/ 2246811 w 8144691"/>
              <a:gd name="connsiteY38" fmla="*/ 1606731 h 2135777"/>
              <a:gd name="connsiteX39" fmla="*/ 2560320 w 8144691"/>
              <a:gd name="connsiteY39" fmla="*/ 1606731 h 2135777"/>
              <a:gd name="connsiteX40" fmla="*/ 2560320 w 8144691"/>
              <a:gd name="connsiteY40" fmla="*/ 1691640 h 2135777"/>
              <a:gd name="connsiteX41" fmla="*/ 2919548 w 8144691"/>
              <a:gd name="connsiteY41" fmla="*/ 1691640 h 2135777"/>
              <a:gd name="connsiteX42" fmla="*/ 2919548 w 8144691"/>
              <a:gd name="connsiteY42" fmla="*/ 1691640 h 2135777"/>
              <a:gd name="connsiteX43" fmla="*/ 2919548 w 8144691"/>
              <a:gd name="connsiteY43" fmla="*/ 1750422 h 2135777"/>
              <a:gd name="connsiteX44" fmla="*/ 3004457 w 8144691"/>
              <a:gd name="connsiteY44" fmla="*/ 1750422 h 2135777"/>
              <a:gd name="connsiteX45" fmla="*/ 3004457 w 8144691"/>
              <a:gd name="connsiteY45" fmla="*/ 1809205 h 2135777"/>
              <a:gd name="connsiteX46" fmla="*/ 3840480 w 8144691"/>
              <a:gd name="connsiteY46" fmla="*/ 1809205 h 2135777"/>
              <a:gd name="connsiteX47" fmla="*/ 3840480 w 8144691"/>
              <a:gd name="connsiteY47" fmla="*/ 1867988 h 2135777"/>
              <a:gd name="connsiteX48" fmla="*/ 4669971 w 8144691"/>
              <a:gd name="connsiteY48" fmla="*/ 1867988 h 2135777"/>
              <a:gd name="connsiteX49" fmla="*/ 4669971 w 8144691"/>
              <a:gd name="connsiteY49" fmla="*/ 1867988 h 2135777"/>
              <a:gd name="connsiteX50" fmla="*/ 4669971 w 8144691"/>
              <a:gd name="connsiteY50" fmla="*/ 1926771 h 2135777"/>
              <a:gd name="connsiteX51" fmla="*/ 4859382 w 8144691"/>
              <a:gd name="connsiteY51" fmla="*/ 1926771 h 2135777"/>
              <a:gd name="connsiteX52" fmla="*/ 4859382 w 8144691"/>
              <a:gd name="connsiteY52" fmla="*/ 2005148 h 2135777"/>
              <a:gd name="connsiteX53" fmla="*/ 5525588 w 8144691"/>
              <a:gd name="connsiteY53" fmla="*/ 2005148 h 2135777"/>
              <a:gd name="connsiteX54" fmla="*/ 5525588 w 8144691"/>
              <a:gd name="connsiteY54" fmla="*/ 2083525 h 2135777"/>
              <a:gd name="connsiteX55" fmla="*/ 6133011 w 8144691"/>
              <a:gd name="connsiteY55" fmla="*/ 2083525 h 2135777"/>
              <a:gd name="connsiteX56" fmla="*/ 6133011 w 8144691"/>
              <a:gd name="connsiteY56" fmla="*/ 2135777 h 2135777"/>
              <a:gd name="connsiteX57" fmla="*/ 8144691 w 8144691"/>
              <a:gd name="connsiteY57" fmla="*/ 2135777 h 213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144691" h="2135777">
                <a:moveTo>
                  <a:pt x="0" y="0"/>
                </a:moveTo>
                <a:lnTo>
                  <a:pt x="117565" y="0"/>
                </a:lnTo>
                <a:lnTo>
                  <a:pt x="117565" y="58782"/>
                </a:lnTo>
                <a:lnTo>
                  <a:pt x="254725" y="58782"/>
                </a:lnTo>
                <a:lnTo>
                  <a:pt x="254725" y="189411"/>
                </a:lnTo>
                <a:lnTo>
                  <a:pt x="254725" y="189411"/>
                </a:lnTo>
                <a:lnTo>
                  <a:pt x="313508" y="189411"/>
                </a:lnTo>
                <a:lnTo>
                  <a:pt x="313508" y="529045"/>
                </a:lnTo>
                <a:lnTo>
                  <a:pt x="470262" y="529045"/>
                </a:lnTo>
                <a:lnTo>
                  <a:pt x="470262" y="529045"/>
                </a:lnTo>
                <a:lnTo>
                  <a:pt x="470262" y="529045"/>
                </a:lnTo>
                <a:lnTo>
                  <a:pt x="470262" y="587828"/>
                </a:lnTo>
                <a:lnTo>
                  <a:pt x="594360" y="587828"/>
                </a:lnTo>
                <a:lnTo>
                  <a:pt x="594360" y="679268"/>
                </a:lnTo>
                <a:lnTo>
                  <a:pt x="659674" y="679268"/>
                </a:lnTo>
                <a:lnTo>
                  <a:pt x="659674" y="796834"/>
                </a:lnTo>
                <a:lnTo>
                  <a:pt x="901337" y="796834"/>
                </a:lnTo>
                <a:lnTo>
                  <a:pt x="901337" y="907868"/>
                </a:lnTo>
                <a:lnTo>
                  <a:pt x="966651" y="907868"/>
                </a:lnTo>
                <a:lnTo>
                  <a:pt x="966651" y="1012371"/>
                </a:lnTo>
                <a:lnTo>
                  <a:pt x="1090748" y="1012371"/>
                </a:lnTo>
                <a:lnTo>
                  <a:pt x="1090748" y="1012371"/>
                </a:lnTo>
                <a:lnTo>
                  <a:pt x="1162594" y="1012371"/>
                </a:lnTo>
                <a:lnTo>
                  <a:pt x="1162594" y="1084217"/>
                </a:lnTo>
                <a:lnTo>
                  <a:pt x="1286691" y="1084217"/>
                </a:lnTo>
                <a:lnTo>
                  <a:pt x="1286691" y="1175657"/>
                </a:lnTo>
                <a:lnTo>
                  <a:pt x="1456508" y="1175657"/>
                </a:lnTo>
                <a:lnTo>
                  <a:pt x="1456508" y="1234440"/>
                </a:lnTo>
                <a:lnTo>
                  <a:pt x="1645920" y="1234440"/>
                </a:lnTo>
                <a:lnTo>
                  <a:pt x="1645920" y="1312817"/>
                </a:lnTo>
                <a:lnTo>
                  <a:pt x="1737360" y="1312817"/>
                </a:lnTo>
                <a:lnTo>
                  <a:pt x="1737360" y="1312817"/>
                </a:lnTo>
                <a:lnTo>
                  <a:pt x="1737360" y="1371600"/>
                </a:lnTo>
                <a:lnTo>
                  <a:pt x="1972491" y="1371600"/>
                </a:lnTo>
                <a:lnTo>
                  <a:pt x="1972491" y="1456508"/>
                </a:lnTo>
                <a:lnTo>
                  <a:pt x="2076994" y="1456508"/>
                </a:lnTo>
                <a:lnTo>
                  <a:pt x="2076994" y="1528354"/>
                </a:lnTo>
                <a:lnTo>
                  <a:pt x="2246811" y="1528354"/>
                </a:lnTo>
                <a:lnTo>
                  <a:pt x="2246811" y="1606731"/>
                </a:lnTo>
                <a:lnTo>
                  <a:pt x="2560320" y="1606731"/>
                </a:lnTo>
                <a:lnTo>
                  <a:pt x="2560320" y="1691640"/>
                </a:lnTo>
                <a:lnTo>
                  <a:pt x="2919548" y="1691640"/>
                </a:lnTo>
                <a:lnTo>
                  <a:pt x="2919548" y="1691640"/>
                </a:lnTo>
                <a:lnTo>
                  <a:pt x="2919548" y="1750422"/>
                </a:lnTo>
                <a:lnTo>
                  <a:pt x="3004457" y="1750422"/>
                </a:lnTo>
                <a:lnTo>
                  <a:pt x="3004457" y="1809205"/>
                </a:lnTo>
                <a:lnTo>
                  <a:pt x="3840480" y="1809205"/>
                </a:lnTo>
                <a:lnTo>
                  <a:pt x="3840480" y="1867988"/>
                </a:lnTo>
                <a:lnTo>
                  <a:pt x="4669971" y="1867988"/>
                </a:lnTo>
                <a:lnTo>
                  <a:pt x="4669971" y="1867988"/>
                </a:lnTo>
                <a:lnTo>
                  <a:pt x="4669971" y="1926771"/>
                </a:lnTo>
                <a:lnTo>
                  <a:pt x="4859382" y="1926771"/>
                </a:lnTo>
                <a:lnTo>
                  <a:pt x="4859382" y="2005148"/>
                </a:lnTo>
                <a:lnTo>
                  <a:pt x="5525588" y="2005148"/>
                </a:lnTo>
                <a:lnTo>
                  <a:pt x="5525588" y="2083525"/>
                </a:lnTo>
                <a:lnTo>
                  <a:pt x="6133011" y="2083525"/>
                </a:lnTo>
                <a:lnTo>
                  <a:pt x="6133011" y="2135777"/>
                </a:lnTo>
                <a:lnTo>
                  <a:pt x="8144691" y="2135777"/>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9535" name="Group 9534">
            <a:extLst>
              <a:ext uri="{FF2B5EF4-FFF2-40B4-BE49-F238E27FC236}">
                <a16:creationId xmlns:a16="http://schemas.microsoft.com/office/drawing/2014/main" id="{A783A967-5B0F-431D-0C60-FAC5C01FF7F0}"/>
              </a:ext>
            </a:extLst>
          </p:cNvPr>
          <p:cNvGrpSpPr/>
          <p:nvPr/>
        </p:nvGrpSpPr>
        <p:grpSpPr>
          <a:xfrm>
            <a:off x="1081881" y="2958741"/>
            <a:ext cx="4654296" cy="2502609"/>
            <a:chOff x="1081881" y="6858000"/>
            <a:chExt cx="4654383" cy="2502609"/>
          </a:xfrm>
        </p:grpSpPr>
        <p:sp>
          <p:nvSpPr>
            <p:cNvPr id="9259" name="Oval 9258">
              <a:extLst>
                <a:ext uri="{FF2B5EF4-FFF2-40B4-BE49-F238E27FC236}">
                  <a16:creationId xmlns:a16="http://schemas.microsoft.com/office/drawing/2014/main" id="{80C437C1-78DC-5AC6-E2A5-E29538945368}"/>
                </a:ext>
              </a:extLst>
            </p:cNvPr>
            <p:cNvSpPr/>
            <p:nvPr/>
          </p:nvSpPr>
          <p:spPr bwMode="auto">
            <a:xfrm>
              <a:off x="1081881" y="68580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1" name="Oval 9260">
              <a:extLst>
                <a:ext uri="{FF2B5EF4-FFF2-40B4-BE49-F238E27FC236}">
                  <a16:creationId xmlns:a16="http://schemas.microsoft.com/office/drawing/2014/main" id="{6D87A005-5ACF-CF1A-2DCA-F16DD896D584}"/>
                </a:ext>
              </a:extLst>
            </p:cNvPr>
            <p:cNvSpPr/>
            <p:nvPr/>
          </p:nvSpPr>
          <p:spPr bwMode="auto">
            <a:xfrm>
              <a:off x="1232834" y="696304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2" name="Oval 9261">
              <a:extLst>
                <a:ext uri="{FF2B5EF4-FFF2-40B4-BE49-F238E27FC236}">
                  <a16:creationId xmlns:a16="http://schemas.microsoft.com/office/drawing/2014/main" id="{93639619-6E12-48FD-2511-E2771F349706}"/>
                </a:ext>
              </a:extLst>
            </p:cNvPr>
            <p:cNvSpPr/>
            <p:nvPr/>
          </p:nvSpPr>
          <p:spPr bwMode="auto">
            <a:xfrm>
              <a:off x="1246510" y="702333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3" name="Oval 9262">
              <a:extLst>
                <a:ext uri="{FF2B5EF4-FFF2-40B4-BE49-F238E27FC236}">
                  <a16:creationId xmlns:a16="http://schemas.microsoft.com/office/drawing/2014/main" id="{3CD738E9-9DB4-E314-C1B4-C5BE8783D9F3}"/>
                </a:ext>
              </a:extLst>
            </p:cNvPr>
            <p:cNvSpPr/>
            <p:nvPr/>
          </p:nvSpPr>
          <p:spPr bwMode="auto">
            <a:xfrm>
              <a:off x="1261932" y="709058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4" name="Oval 9263">
              <a:extLst>
                <a:ext uri="{FF2B5EF4-FFF2-40B4-BE49-F238E27FC236}">
                  <a16:creationId xmlns:a16="http://schemas.microsoft.com/office/drawing/2014/main" id="{C689B7E7-2527-4741-7FCE-58CE0B9B4F11}"/>
                </a:ext>
              </a:extLst>
            </p:cNvPr>
            <p:cNvSpPr/>
            <p:nvPr/>
          </p:nvSpPr>
          <p:spPr bwMode="auto">
            <a:xfrm>
              <a:off x="1266954" y="7157542"/>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5" name="Oval 9264">
              <a:extLst>
                <a:ext uri="{FF2B5EF4-FFF2-40B4-BE49-F238E27FC236}">
                  <a16:creationId xmlns:a16="http://schemas.microsoft.com/office/drawing/2014/main" id="{6530CE85-EC60-FCDE-B769-65B9438E4A3F}"/>
                </a:ext>
              </a:extLst>
            </p:cNvPr>
            <p:cNvSpPr/>
            <p:nvPr/>
          </p:nvSpPr>
          <p:spPr bwMode="auto">
            <a:xfrm>
              <a:off x="1246295" y="713818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6" name="Oval 9265">
              <a:extLst>
                <a:ext uri="{FF2B5EF4-FFF2-40B4-BE49-F238E27FC236}">
                  <a16:creationId xmlns:a16="http://schemas.microsoft.com/office/drawing/2014/main" id="{491031DE-D3A1-B2A2-184E-055E1FB1EA30}"/>
                </a:ext>
              </a:extLst>
            </p:cNvPr>
            <p:cNvSpPr/>
            <p:nvPr/>
          </p:nvSpPr>
          <p:spPr bwMode="auto">
            <a:xfrm>
              <a:off x="1259968" y="7198472"/>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7" name="Oval 9266">
              <a:extLst>
                <a:ext uri="{FF2B5EF4-FFF2-40B4-BE49-F238E27FC236}">
                  <a16:creationId xmlns:a16="http://schemas.microsoft.com/office/drawing/2014/main" id="{FD96F5F0-A088-6C6C-3A3C-A0FFA523EE3F}"/>
                </a:ext>
              </a:extLst>
            </p:cNvPr>
            <p:cNvSpPr/>
            <p:nvPr/>
          </p:nvSpPr>
          <p:spPr bwMode="auto">
            <a:xfrm>
              <a:off x="1275393" y="726572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8" name="Oval 9267">
              <a:extLst>
                <a:ext uri="{FF2B5EF4-FFF2-40B4-BE49-F238E27FC236}">
                  <a16:creationId xmlns:a16="http://schemas.microsoft.com/office/drawing/2014/main" id="{2390E752-8CCD-7DE0-EE0E-A32337E24486}"/>
                </a:ext>
              </a:extLst>
            </p:cNvPr>
            <p:cNvSpPr/>
            <p:nvPr/>
          </p:nvSpPr>
          <p:spPr bwMode="auto">
            <a:xfrm>
              <a:off x="1280417" y="733268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3" name="Oval 9272">
              <a:extLst>
                <a:ext uri="{FF2B5EF4-FFF2-40B4-BE49-F238E27FC236}">
                  <a16:creationId xmlns:a16="http://schemas.microsoft.com/office/drawing/2014/main" id="{05CA6831-EAE5-D859-EBBE-D26E9287C3FD}"/>
                </a:ext>
              </a:extLst>
            </p:cNvPr>
            <p:cNvSpPr/>
            <p:nvPr/>
          </p:nvSpPr>
          <p:spPr bwMode="auto">
            <a:xfrm>
              <a:off x="1290401" y="745119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4" name="Oval 9273">
              <a:extLst>
                <a:ext uri="{FF2B5EF4-FFF2-40B4-BE49-F238E27FC236}">
                  <a16:creationId xmlns:a16="http://schemas.microsoft.com/office/drawing/2014/main" id="{D0DCF0A6-4803-D711-A95F-72EA4F3E9D19}"/>
                </a:ext>
              </a:extLst>
            </p:cNvPr>
            <p:cNvSpPr/>
            <p:nvPr/>
          </p:nvSpPr>
          <p:spPr bwMode="auto">
            <a:xfrm>
              <a:off x="1338089" y="746467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 name="Oval 32">
              <a:extLst>
                <a:ext uri="{FF2B5EF4-FFF2-40B4-BE49-F238E27FC236}">
                  <a16:creationId xmlns:a16="http://schemas.microsoft.com/office/drawing/2014/main" id="{849C060A-BB3E-B983-1BEB-A9FEF49EE3AA}"/>
                </a:ext>
              </a:extLst>
            </p:cNvPr>
            <p:cNvSpPr/>
            <p:nvPr/>
          </p:nvSpPr>
          <p:spPr bwMode="auto">
            <a:xfrm>
              <a:off x="1982459" y="825378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9" name="Oval 9268">
              <a:extLst>
                <a:ext uri="{FF2B5EF4-FFF2-40B4-BE49-F238E27FC236}">
                  <a16:creationId xmlns:a16="http://schemas.microsoft.com/office/drawing/2014/main" id="{C48FD3B2-55D3-D73B-404D-51412AD6CC72}"/>
                </a:ext>
              </a:extLst>
            </p:cNvPr>
            <p:cNvSpPr/>
            <p:nvPr/>
          </p:nvSpPr>
          <p:spPr bwMode="auto">
            <a:xfrm>
              <a:off x="1416605" y="752710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0" name="Oval 9269">
              <a:extLst>
                <a:ext uri="{FF2B5EF4-FFF2-40B4-BE49-F238E27FC236}">
                  <a16:creationId xmlns:a16="http://schemas.microsoft.com/office/drawing/2014/main" id="{64564612-2481-E8EC-1531-597FC9B83A2E}"/>
                </a:ext>
              </a:extLst>
            </p:cNvPr>
            <p:cNvSpPr/>
            <p:nvPr/>
          </p:nvSpPr>
          <p:spPr bwMode="auto">
            <a:xfrm>
              <a:off x="1434091" y="7583063"/>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1" name="Oval 9270">
              <a:extLst>
                <a:ext uri="{FF2B5EF4-FFF2-40B4-BE49-F238E27FC236}">
                  <a16:creationId xmlns:a16="http://schemas.microsoft.com/office/drawing/2014/main" id="{1E72A0C6-3964-09CC-F278-AF4413B23B42}"/>
                </a:ext>
              </a:extLst>
            </p:cNvPr>
            <p:cNvSpPr/>
            <p:nvPr/>
          </p:nvSpPr>
          <p:spPr bwMode="auto">
            <a:xfrm>
              <a:off x="1447955" y="764463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2" name="Oval 9271">
              <a:extLst>
                <a:ext uri="{FF2B5EF4-FFF2-40B4-BE49-F238E27FC236}">
                  <a16:creationId xmlns:a16="http://schemas.microsoft.com/office/drawing/2014/main" id="{5F70282A-AB68-59B3-805B-48B70A7C02BF}"/>
                </a:ext>
              </a:extLst>
            </p:cNvPr>
            <p:cNvSpPr/>
            <p:nvPr/>
          </p:nvSpPr>
          <p:spPr bwMode="auto">
            <a:xfrm>
              <a:off x="1459374" y="770680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5" name="Oval 9274">
              <a:extLst>
                <a:ext uri="{FF2B5EF4-FFF2-40B4-BE49-F238E27FC236}">
                  <a16:creationId xmlns:a16="http://schemas.microsoft.com/office/drawing/2014/main" id="{ACE5C9E2-EF21-4803-843D-B6EEE5E27731}"/>
                </a:ext>
              </a:extLst>
            </p:cNvPr>
            <p:cNvSpPr/>
            <p:nvPr/>
          </p:nvSpPr>
          <p:spPr bwMode="auto">
            <a:xfrm>
              <a:off x="1483777" y="776617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6" name="Oval 9275">
              <a:extLst>
                <a:ext uri="{FF2B5EF4-FFF2-40B4-BE49-F238E27FC236}">
                  <a16:creationId xmlns:a16="http://schemas.microsoft.com/office/drawing/2014/main" id="{DBE0E3DC-6375-1C92-9EE1-29064CD9369A}"/>
                </a:ext>
              </a:extLst>
            </p:cNvPr>
            <p:cNvSpPr/>
            <p:nvPr/>
          </p:nvSpPr>
          <p:spPr bwMode="auto">
            <a:xfrm>
              <a:off x="1578826" y="776251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7" name="Oval 9276">
              <a:extLst>
                <a:ext uri="{FF2B5EF4-FFF2-40B4-BE49-F238E27FC236}">
                  <a16:creationId xmlns:a16="http://schemas.microsoft.com/office/drawing/2014/main" id="{D2EE8146-A95E-8C9C-0BB1-D347E1E44D09}"/>
                </a:ext>
              </a:extLst>
            </p:cNvPr>
            <p:cNvSpPr/>
            <p:nvPr/>
          </p:nvSpPr>
          <p:spPr bwMode="auto">
            <a:xfrm>
              <a:off x="1606080" y="782701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8" name="Oval 9277">
              <a:extLst>
                <a:ext uri="{FF2B5EF4-FFF2-40B4-BE49-F238E27FC236}">
                  <a16:creationId xmlns:a16="http://schemas.microsoft.com/office/drawing/2014/main" id="{47BB305A-1D25-CBE6-6CF9-EB0083376230}"/>
                </a:ext>
              </a:extLst>
            </p:cNvPr>
            <p:cNvSpPr/>
            <p:nvPr/>
          </p:nvSpPr>
          <p:spPr bwMode="auto">
            <a:xfrm>
              <a:off x="1614262" y="787564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9" name="Oval 9278">
              <a:extLst>
                <a:ext uri="{FF2B5EF4-FFF2-40B4-BE49-F238E27FC236}">
                  <a16:creationId xmlns:a16="http://schemas.microsoft.com/office/drawing/2014/main" id="{111E7902-A171-8325-E265-FC20DD1D33C0}"/>
                </a:ext>
              </a:extLst>
            </p:cNvPr>
            <p:cNvSpPr/>
            <p:nvPr/>
          </p:nvSpPr>
          <p:spPr bwMode="auto">
            <a:xfrm>
              <a:off x="1632932" y="79532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0" name="Oval 9279">
              <a:extLst>
                <a:ext uri="{FF2B5EF4-FFF2-40B4-BE49-F238E27FC236}">
                  <a16:creationId xmlns:a16="http://schemas.microsoft.com/office/drawing/2014/main" id="{C243EBA2-CAC9-79B8-B3A5-42B888780AFA}"/>
                </a:ext>
              </a:extLst>
            </p:cNvPr>
            <p:cNvSpPr/>
            <p:nvPr/>
          </p:nvSpPr>
          <p:spPr bwMode="auto">
            <a:xfrm>
              <a:off x="1649083" y="797358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1" name="Oval 9280">
              <a:extLst>
                <a:ext uri="{FF2B5EF4-FFF2-40B4-BE49-F238E27FC236}">
                  <a16:creationId xmlns:a16="http://schemas.microsoft.com/office/drawing/2014/main" id="{175E58A7-27AA-1079-043D-07D9D333FCDA}"/>
                </a:ext>
              </a:extLst>
            </p:cNvPr>
            <p:cNvSpPr/>
            <p:nvPr/>
          </p:nvSpPr>
          <p:spPr bwMode="auto">
            <a:xfrm>
              <a:off x="1689311" y="800520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2" name="Oval 9281">
              <a:extLst>
                <a:ext uri="{FF2B5EF4-FFF2-40B4-BE49-F238E27FC236}">
                  <a16:creationId xmlns:a16="http://schemas.microsoft.com/office/drawing/2014/main" id="{419760BC-1A2A-F732-DC69-D7CE7C05751F}"/>
                </a:ext>
              </a:extLst>
            </p:cNvPr>
            <p:cNvSpPr/>
            <p:nvPr/>
          </p:nvSpPr>
          <p:spPr bwMode="auto">
            <a:xfrm>
              <a:off x="1782172" y="807918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 name="Oval 11">
              <a:extLst>
                <a:ext uri="{FF2B5EF4-FFF2-40B4-BE49-F238E27FC236}">
                  <a16:creationId xmlns:a16="http://schemas.microsoft.com/office/drawing/2014/main" id="{B28D7857-80BC-3254-ED2E-58CA9FD2AFAD}"/>
                </a:ext>
              </a:extLst>
            </p:cNvPr>
            <p:cNvSpPr/>
            <p:nvPr/>
          </p:nvSpPr>
          <p:spPr bwMode="auto">
            <a:xfrm>
              <a:off x="1844910" y="8197613"/>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Oval 15">
              <a:extLst>
                <a:ext uri="{FF2B5EF4-FFF2-40B4-BE49-F238E27FC236}">
                  <a16:creationId xmlns:a16="http://schemas.microsoft.com/office/drawing/2014/main" id="{57A088DB-DA06-675F-D69D-25A64012F304}"/>
                </a:ext>
              </a:extLst>
            </p:cNvPr>
            <p:cNvSpPr/>
            <p:nvPr/>
          </p:nvSpPr>
          <p:spPr bwMode="auto">
            <a:xfrm>
              <a:off x="1871139" y="820657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Oval 22">
              <a:extLst>
                <a:ext uri="{FF2B5EF4-FFF2-40B4-BE49-F238E27FC236}">
                  <a16:creationId xmlns:a16="http://schemas.microsoft.com/office/drawing/2014/main" id="{4B53A557-B8CD-EC2F-7058-DC2166807C5D}"/>
                </a:ext>
              </a:extLst>
            </p:cNvPr>
            <p:cNvSpPr/>
            <p:nvPr/>
          </p:nvSpPr>
          <p:spPr bwMode="auto">
            <a:xfrm>
              <a:off x="1885359" y="820614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 name="Oval 46">
              <a:extLst>
                <a:ext uri="{FF2B5EF4-FFF2-40B4-BE49-F238E27FC236}">
                  <a16:creationId xmlns:a16="http://schemas.microsoft.com/office/drawing/2014/main" id="{69F39F4B-C89B-5A01-6CAA-A2C7627BFFBD}"/>
                </a:ext>
              </a:extLst>
            </p:cNvPr>
            <p:cNvSpPr/>
            <p:nvPr/>
          </p:nvSpPr>
          <p:spPr bwMode="auto">
            <a:xfrm>
              <a:off x="1799779" y="8121823"/>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 name="Oval 62">
              <a:extLst>
                <a:ext uri="{FF2B5EF4-FFF2-40B4-BE49-F238E27FC236}">
                  <a16:creationId xmlns:a16="http://schemas.microsoft.com/office/drawing/2014/main" id="{D1C8E15A-4E4E-8B3E-752A-86E35771E726}"/>
                </a:ext>
              </a:extLst>
            </p:cNvPr>
            <p:cNvSpPr/>
            <p:nvPr/>
          </p:nvSpPr>
          <p:spPr bwMode="auto">
            <a:xfrm>
              <a:off x="1815008" y="81615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17" name="Oval 9216">
              <a:extLst>
                <a:ext uri="{FF2B5EF4-FFF2-40B4-BE49-F238E27FC236}">
                  <a16:creationId xmlns:a16="http://schemas.microsoft.com/office/drawing/2014/main" id="{5C6DAA8D-F6E7-B263-58C8-4B090FFB47AB}"/>
                </a:ext>
              </a:extLst>
            </p:cNvPr>
            <p:cNvSpPr/>
            <p:nvPr/>
          </p:nvSpPr>
          <p:spPr bwMode="auto">
            <a:xfrm>
              <a:off x="2006857" y="8282395"/>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19" name="Oval 9218">
              <a:extLst>
                <a:ext uri="{FF2B5EF4-FFF2-40B4-BE49-F238E27FC236}">
                  <a16:creationId xmlns:a16="http://schemas.microsoft.com/office/drawing/2014/main" id="{B2A357BA-0BF2-9416-F60C-49F95B182331}"/>
                </a:ext>
              </a:extLst>
            </p:cNvPr>
            <p:cNvSpPr/>
            <p:nvPr/>
          </p:nvSpPr>
          <p:spPr bwMode="auto">
            <a:xfrm>
              <a:off x="2027269" y="83390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4" name="Oval 9283">
              <a:extLst>
                <a:ext uri="{FF2B5EF4-FFF2-40B4-BE49-F238E27FC236}">
                  <a16:creationId xmlns:a16="http://schemas.microsoft.com/office/drawing/2014/main" id="{FD972917-F1E6-0D8B-C111-BE4C272262CB}"/>
                </a:ext>
              </a:extLst>
            </p:cNvPr>
            <p:cNvSpPr/>
            <p:nvPr/>
          </p:nvSpPr>
          <p:spPr bwMode="auto">
            <a:xfrm>
              <a:off x="2523922" y="871508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5" name="Oval 9284">
              <a:extLst>
                <a:ext uri="{FF2B5EF4-FFF2-40B4-BE49-F238E27FC236}">
                  <a16:creationId xmlns:a16="http://schemas.microsoft.com/office/drawing/2014/main" id="{3841A10C-D5DF-22CE-C4D1-DB76D095030D}"/>
                </a:ext>
              </a:extLst>
            </p:cNvPr>
            <p:cNvSpPr/>
            <p:nvPr/>
          </p:nvSpPr>
          <p:spPr bwMode="auto">
            <a:xfrm>
              <a:off x="2527270" y="874774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6" name="Oval 9285">
              <a:extLst>
                <a:ext uri="{FF2B5EF4-FFF2-40B4-BE49-F238E27FC236}">
                  <a16:creationId xmlns:a16="http://schemas.microsoft.com/office/drawing/2014/main" id="{1444D79B-801D-D234-C85F-40F8057434AB}"/>
                </a:ext>
              </a:extLst>
            </p:cNvPr>
            <p:cNvSpPr/>
            <p:nvPr/>
          </p:nvSpPr>
          <p:spPr bwMode="auto">
            <a:xfrm>
              <a:off x="2563336" y="877216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7" name="Oval 9286">
              <a:extLst>
                <a:ext uri="{FF2B5EF4-FFF2-40B4-BE49-F238E27FC236}">
                  <a16:creationId xmlns:a16="http://schemas.microsoft.com/office/drawing/2014/main" id="{D951D6A3-7C34-555B-98E3-807AAB49B3C5}"/>
                </a:ext>
              </a:extLst>
            </p:cNvPr>
            <p:cNvSpPr/>
            <p:nvPr/>
          </p:nvSpPr>
          <p:spPr bwMode="auto">
            <a:xfrm>
              <a:off x="2701162" y="8770305"/>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51" name="Oval 9250">
              <a:extLst>
                <a:ext uri="{FF2B5EF4-FFF2-40B4-BE49-F238E27FC236}">
                  <a16:creationId xmlns:a16="http://schemas.microsoft.com/office/drawing/2014/main" id="{97819DA3-A85A-8F01-8BC8-89FEC7B4859E}"/>
                </a:ext>
              </a:extLst>
            </p:cNvPr>
            <p:cNvSpPr/>
            <p:nvPr/>
          </p:nvSpPr>
          <p:spPr bwMode="auto">
            <a:xfrm>
              <a:off x="2121331" y="8408935"/>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57" name="Oval 9256">
              <a:extLst>
                <a:ext uri="{FF2B5EF4-FFF2-40B4-BE49-F238E27FC236}">
                  <a16:creationId xmlns:a16="http://schemas.microsoft.com/office/drawing/2014/main" id="{C1D73F38-BFEA-9511-4B9A-7AFAED60CF6A}"/>
                </a:ext>
              </a:extLst>
            </p:cNvPr>
            <p:cNvSpPr/>
            <p:nvPr/>
          </p:nvSpPr>
          <p:spPr bwMode="auto">
            <a:xfrm>
              <a:off x="2177618" y="8406405"/>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58" name="Oval 9257">
              <a:extLst>
                <a:ext uri="{FF2B5EF4-FFF2-40B4-BE49-F238E27FC236}">
                  <a16:creationId xmlns:a16="http://schemas.microsoft.com/office/drawing/2014/main" id="{4FF52174-F0C7-9BFB-9959-1CA5D96ED735}"/>
                </a:ext>
              </a:extLst>
            </p:cNvPr>
            <p:cNvSpPr/>
            <p:nvPr/>
          </p:nvSpPr>
          <p:spPr bwMode="auto">
            <a:xfrm>
              <a:off x="2199786" y="846106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3" name="Oval 9282">
              <a:extLst>
                <a:ext uri="{FF2B5EF4-FFF2-40B4-BE49-F238E27FC236}">
                  <a16:creationId xmlns:a16="http://schemas.microsoft.com/office/drawing/2014/main" id="{50298D5B-7009-CC6D-9EF7-63A2AC6D1F8A}"/>
                </a:ext>
              </a:extLst>
            </p:cNvPr>
            <p:cNvSpPr/>
            <p:nvPr/>
          </p:nvSpPr>
          <p:spPr bwMode="auto">
            <a:xfrm>
              <a:off x="2220204" y="850283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8" name="Oval 9287">
              <a:extLst>
                <a:ext uri="{FF2B5EF4-FFF2-40B4-BE49-F238E27FC236}">
                  <a16:creationId xmlns:a16="http://schemas.microsoft.com/office/drawing/2014/main" id="{8DFA6FEF-2C41-8968-ED70-087D94B68768}"/>
                </a:ext>
              </a:extLst>
            </p:cNvPr>
            <p:cNvSpPr/>
            <p:nvPr/>
          </p:nvSpPr>
          <p:spPr bwMode="auto">
            <a:xfrm>
              <a:off x="2255071" y="8541116"/>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9" name="Oval 9288">
              <a:extLst>
                <a:ext uri="{FF2B5EF4-FFF2-40B4-BE49-F238E27FC236}">
                  <a16:creationId xmlns:a16="http://schemas.microsoft.com/office/drawing/2014/main" id="{4C778529-192B-37DB-D237-22DCF3391858}"/>
                </a:ext>
              </a:extLst>
            </p:cNvPr>
            <p:cNvSpPr/>
            <p:nvPr/>
          </p:nvSpPr>
          <p:spPr bwMode="auto">
            <a:xfrm>
              <a:off x="2372160" y="867632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0" name="Oval 9289">
              <a:extLst>
                <a:ext uri="{FF2B5EF4-FFF2-40B4-BE49-F238E27FC236}">
                  <a16:creationId xmlns:a16="http://schemas.microsoft.com/office/drawing/2014/main" id="{1AC1E95D-D8D8-DC88-CE6F-222E7221EAC9}"/>
                </a:ext>
              </a:extLst>
            </p:cNvPr>
            <p:cNvSpPr/>
            <p:nvPr/>
          </p:nvSpPr>
          <p:spPr bwMode="auto">
            <a:xfrm>
              <a:off x="2742018" y="8832475"/>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1" name="Oval 9290">
              <a:extLst>
                <a:ext uri="{FF2B5EF4-FFF2-40B4-BE49-F238E27FC236}">
                  <a16:creationId xmlns:a16="http://schemas.microsoft.com/office/drawing/2014/main" id="{E81C8375-8F2B-610C-AAF2-5EEBC080C798}"/>
                </a:ext>
              </a:extLst>
            </p:cNvPr>
            <p:cNvSpPr/>
            <p:nvPr/>
          </p:nvSpPr>
          <p:spPr bwMode="auto">
            <a:xfrm>
              <a:off x="2905444" y="889883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2" name="Oval 9291">
              <a:extLst>
                <a:ext uri="{FF2B5EF4-FFF2-40B4-BE49-F238E27FC236}">
                  <a16:creationId xmlns:a16="http://schemas.microsoft.com/office/drawing/2014/main" id="{B866F5E7-16CE-CA83-A232-B401976F8989}"/>
                </a:ext>
              </a:extLst>
            </p:cNvPr>
            <p:cNvSpPr/>
            <p:nvPr/>
          </p:nvSpPr>
          <p:spPr bwMode="auto">
            <a:xfrm>
              <a:off x="3020485" y="889883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3" name="Oval 9292">
              <a:extLst>
                <a:ext uri="{FF2B5EF4-FFF2-40B4-BE49-F238E27FC236}">
                  <a16:creationId xmlns:a16="http://schemas.microsoft.com/office/drawing/2014/main" id="{517EB5AD-E083-2CB7-1C2F-778B5E979900}"/>
                </a:ext>
              </a:extLst>
            </p:cNvPr>
            <p:cNvSpPr/>
            <p:nvPr/>
          </p:nvSpPr>
          <p:spPr bwMode="auto">
            <a:xfrm>
              <a:off x="3066028" y="889883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4" name="Oval 9293">
              <a:extLst>
                <a:ext uri="{FF2B5EF4-FFF2-40B4-BE49-F238E27FC236}">
                  <a16:creationId xmlns:a16="http://schemas.microsoft.com/office/drawing/2014/main" id="{99F92FCE-2F1A-FF93-6F8B-A5752373B6A3}"/>
                </a:ext>
              </a:extLst>
            </p:cNvPr>
            <p:cNvSpPr/>
            <p:nvPr/>
          </p:nvSpPr>
          <p:spPr bwMode="auto">
            <a:xfrm>
              <a:off x="3450221" y="896725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5" name="Oval 9294">
              <a:extLst>
                <a:ext uri="{FF2B5EF4-FFF2-40B4-BE49-F238E27FC236}">
                  <a16:creationId xmlns:a16="http://schemas.microsoft.com/office/drawing/2014/main" id="{A42C5EE8-5FC7-DF53-66B1-D802FD9FFBEB}"/>
                </a:ext>
              </a:extLst>
            </p:cNvPr>
            <p:cNvSpPr/>
            <p:nvPr/>
          </p:nvSpPr>
          <p:spPr bwMode="auto">
            <a:xfrm>
              <a:off x="3703047" y="900458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6" name="Oval 9295">
              <a:extLst>
                <a:ext uri="{FF2B5EF4-FFF2-40B4-BE49-F238E27FC236}">
                  <a16:creationId xmlns:a16="http://schemas.microsoft.com/office/drawing/2014/main" id="{CE950471-A1FC-6CB7-9703-F1F6981ECD06}"/>
                </a:ext>
              </a:extLst>
            </p:cNvPr>
            <p:cNvSpPr/>
            <p:nvPr/>
          </p:nvSpPr>
          <p:spPr bwMode="auto">
            <a:xfrm>
              <a:off x="3831477" y="912068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7" name="Oval 9296">
              <a:extLst>
                <a:ext uri="{FF2B5EF4-FFF2-40B4-BE49-F238E27FC236}">
                  <a16:creationId xmlns:a16="http://schemas.microsoft.com/office/drawing/2014/main" id="{11430265-742F-582B-3372-2C6532C5BDD0}"/>
                </a:ext>
              </a:extLst>
            </p:cNvPr>
            <p:cNvSpPr/>
            <p:nvPr/>
          </p:nvSpPr>
          <p:spPr bwMode="auto">
            <a:xfrm>
              <a:off x="5269998" y="926916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8" name="Oval 9297">
              <a:extLst>
                <a:ext uri="{FF2B5EF4-FFF2-40B4-BE49-F238E27FC236}">
                  <a16:creationId xmlns:a16="http://schemas.microsoft.com/office/drawing/2014/main" id="{80BE60D0-A052-CD60-D4C0-DAE2B2286771}"/>
                </a:ext>
              </a:extLst>
            </p:cNvPr>
            <p:cNvSpPr/>
            <p:nvPr/>
          </p:nvSpPr>
          <p:spPr bwMode="auto">
            <a:xfrm>
              <a:off x="5644824" y="926916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534" name="Group 9533">
            <a:extLst>
              <a:ext uri="{FF2B5EF4-FFF2-40B4-BE49-F238E27FC236}">
                <a16:creationId xmlns:a16="http://schemas.microsoft.com/office/drawing/2014/main" id="{EC7EBB84-D1E1-0893-C081-DE41D64FFD58}"/>
              </a:ext>
            </a:extLst>
          </p:cNvPr>
          <p:cNvGrpSpPr/>
          <p:nvPr/>
        </p:nvGrpSpPr>
        <p:grpSpPr>
          <a:xfrm>
            <a:off x="1240963" y="3671119"/>
            <a:ext cx="4133087" cy="1745854"/>
            <a:chOff x="1231632" y="6460034"/>
            <a:chExt cx="4134447" cy="1745854"/>
          </a:xfrm>
        </p:grpSpPr>
        <p:sp>
          <p:nvSpPr>
            <p:cNvPr id="9303" name="Triangle 9302">
              <a:extLst>
                <a:ext uri="{FF2B5EF4-FFF2-40B4-BE49-F238E27FC236}">
                  <a16:creationId xmlns:a16="http://schemas.microsoft.com/office/drawing/2014/main" id="{185DFE26-F0E6-EA12-5E78-98D379309092}"/>
                </a:ext>
              </a:extLst>
            </p:cNvPr>
            <p:cNvSpPr/>
            <p:nvPr/>
          </p:nvSpPr>
          <p:spPr bwMode="auto">
            <a:xfrm rot="10800000">
              <a:off x="1231632" y="6460034"/>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4" name="Triangle 9303">
              <a:extLst>
                <a:ext uri="{FF2B5EF4-FFF2-40B4-BE49-F238E27FC236}">
                  <a16:creationId xmlns:a16="http://schemas.microsoft.com/office/drawing/2014/main" id="{891E600B-FE3F-443A-706A-7AF3DB959B09}"/>
                </a:ext>
              </a:extLst>
            </p:cNvPr>
            <p:cNvSpPr/>
            <p:nvPr/>
          </p:nvSpPr>
          <p:spPr bwMode="auto">
            <a:xfrm rot="10800000">
              <a:off x="1247405" y="6527461"/>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5" name="Triangle 9304">
              <a:extLst>
                <a:ext uri="{FF2B5EF4-FFF2-40B4-BE49-F238E27FC236}">
                  <a16:creationId xmlns:a16="http://schemas.microsoft.com/office/drawing/2014/main" id="{817DA747-21DA-7930-F692-67BE4E5045FF}"/>
                </a:ext>
              </a:extLst>
            </p:cNvPr>
            <p:cNvSpPr/>
            <p:nvPr/>
          </p:nvSpPr>
          <p:spPr bwMode="auto">
            <a:xfrm rot="10800000">
              <a:off x="1254821" y="6568764"/>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6" name="Triangle 9305">
              <a:extLst>
                <a:ext uri="{FF2B5EF4-FFF2-40B4-BE49-F238E27FC236}">
                  <a16:creationId xmlns:a16="http://schemas.microsoft.com/office/drawing/2014/main" id="{E41C9A3A-B3D8-9931-1FB9-A225657D5391}"/>
                </a:ext>
              </a:extLst>
            </p:cNvPr>
            <p:cNvSpPr/>
            <p:nvPr/>
          </p:nvSpPr>
          <p:spPr bwMode="auto">
            <a:xfrm rot="10800000">
              <a:off x="1281540" y="6639339"/>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5" name="Triangle 9334">
              <a:extLst>
                <a:ext uri="{FF2B5EF4-FFF2-40B4-BE49-F238E27FC236}">
                  <a16:creationId xmlns:a16="http://schemas.microsoft.com/office/drawing/2014/main" id="{D5FDA1ED-0F37-BBA5-561E-83B7B1D047A9}"/>
                </a:ext>
              </a:extLst>
            </p:cNvPr>
            <p:cNvSpPr/>
            <p:nvPr/>
          </p:nvSpPr>
          <p:spPr bwMode="auto">
            <a:xfrm rot="10800000">
              <a:off x="5274639" y="8114447"/>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7" name="Triangle 9316">
              <a:extLst>
                <a:ext uri="{FF2B5EF4-FFF2-40B4-BE49-F238E27FC236}">
                  <a16:creationId xmlns:a16="http://schemas.microsoft.com/office/drawing/2014/main" id="{C021B04E-346E-0754-839B-F316BE6FE610}"/>
                </a:ext>
              </a:extLst>
            </p:cNvPr>
            <p:cNvSpPr/>
            <p:nvPr/>
          </p:nvSpPr>
          <p:spPr bwMode="auto">
            <a:xfrm rot="10800000">
              <a:off x="1762884" y="7362075"/>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8" name="Triangle 9317">
              <a:extLst>
                <a:ext uri="{FF2B5EF4-FFF2-40B4-BE49-F238E27FC236}">
                  <a16:creationId xmlns:a16="http://schemas.microsoft.com/office/drawing/2014/main" id="{C82943A2-8E95-3C0B-496B-FDE58C6F9B99}"/>
                </a:ext>
              </a:extLst>
            </p:cNvPr>
            <p:cNvSpPr/>
            <p:nvPr/>
          </p:nvSpPr>
          <p:spPr bwMode="auto">
            <a:xfrm rot="10800000">
              <a:off x="1743845" y="7297954"/>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9" name="Triangle 9318">
              <a:extLst>
                <a:ext uri="{FF2B5EF4-FFF2-40B4-BE49-F238E27FC236}">
                  <a16:creationId xmlns:a16="http://schemas.microsoft.com/office/drawing/2014/main" id="{D0B4DE8A-ABE0-0CD7-0223-522FB507703F}"/>
                </a:ext>
              </a:extLst>
            </p:cNvPr>
            <p:cNvSpPr/>
            <p:nvPr/>
          </p:nvSpPr>
          <p:spPr bwMode="auto">
            <a:xfrm rot="10800000">
              <a:off x="1691521" y="727464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0" name="Triangle 9319">
              <a:extLst>
                <a:ext uri="{FF2B5EF4-FFF2-40B4-BE49-F238E27FC236}">
                  <a16:creationId xmlns:a16="http://schemas.microsoft.com/office/drawing/2014/main" id="{1C164B75-FEE5-82F5-FFF6-FAE668C11625}"/>
                </a:ext>
              </a:extLst>
            </p:cNvPr>
            <p:cNvSpPr/>
            <p:nvPr/>
          </p:nvSpPr>
          <p:spPr bwMode="auto">
            <a:xfrm rot="10800000">
              <a:off x="1773446" y="7447061"/>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1" name="Triangle 9320">
              <a:extLst>
                <a:ext uri="{FF2B5EF4-FFF2-40B4-BE49-F238E27FC236}">
                  <a16:creationId xmlns:a16="http://schemas.microsoft.com/office/drawing/2014/main" id="{A22E3789-E4A4-2F25-B4DF-9EE0648EE209}"/>
                </a:ext>
              </a:extLst>
            </p:cNvPr>
            <p:cNvSpPr/>
            <p:nvPr/>
          </p:nvSpPr>
          <p:spPr bwMode="auto">
            <a:xfrm rot="10800000">
              <a:off x="1908214" y="7556756"/>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2" name="Triangle 9321">
              <a:extLst>
                <a:ext uri="{FF2B5EF4-FFF2-40B4-BE49-F238E27FC236}">
                  <a16:creationId xmlns:a16="http://schemas.microsoft.com/office/drawing/2014/main" id="{324239E3-FE08-A2C1-07B6-A228112E49C9}"/>
                </a:ext>
              </a:extLst>
            </p:cNvPr>
            <p:cNvSpPr/>
            <p:nvPr/>
          </p:nvSpPr>
          <p:spPr bwMode="auto">
            <a:xfrm rot="10800000">
              <a:off x="1876614" y="7549001"/>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7" name="Triangle 9306">
              <a:extLst>
                <a:ext uri="{FF2B5EF4-FFF2-40B4-BE49-F238E27FC236}">
                  <a16:creationId xmlns:a16="http://schemas.microsoft.com/office/drawing/2014/main" id="{F3D26891-231B-4FFC-9AB3-58CE95187CC5}"/>
                </a:ext>
              </a:extLst>
            </p:cNvPr>
            <p:cNvSpPr/>
            <p:nvPr/>
          </p:nvSpPr>
          <p:spPr bwMode="auto">
            <a:xfrm rot="10800000">
              <a:off x="1367767" y="6712704"/>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8" name="Triangle 9307">
              <a:extLst>
                <a:ext uri="{FF2B5EF4-FFF2-40B4-BE49-F238E27FC236}">
                  <a16:creationId xmlns:a16="http://schemas.microsoft.com/office/drawing/2014/main" id="{38712E52-966D-CFBB-7490-5484EC86E8B3}"/>
                </a:ext>
              </a:extLst>
            </p:cNvPr>
            <p:cNvSpPr/>
            <p:nvPr/>
          </p:nvSpPr>
          <p:spPr bwMode="auto">
            <a:xfrm rot="10800000">
              <a:off x="1396310" y="6772944"/>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9" name="Triangle 9308">
              <a:extLst>
                <a:ext uri="{FF2B5EF4-FFF2-40B4-BE49-F238E27FC236}">
                  <a16:creationId xmlns:a16="http://schemas.microsoft.com/office/drawing/2014/main" id="{C9CCCD1D-96F6-0EBF-2193-1FDDC80ADC18}"/>
                </a:ext>
              </a:extLst>
            </p:cNvPr>
            <p:cNvSpPr/>
            <p:nvPr/>
          </p:nvSpPr>
          <p:spPr bwMode="auto">
            <a:xfrm rot="10800000">
              <a:off x="1416716" y="681029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0" name="Triangle 9309">
              <a:extLst>
                <a:ext uri="{FF2B5EF4-FFF2-40B4-BE49-F238E27FC236}">
                  <a16:creationId xmlns:a16="http://schemas.microsoft.com/office/drawing/2014/main" id="{94CA97BC-7969-BBCD-F638-EA14E698A1DE}"/>
                </a:ext>
              </a:extLst>
            </p:cNvPr>
            <p:cNvSpPr/>
            <p:nvPr/>
          </p:nvSpPr>
          <p:spPr bwMode="auto">
            <a:xfrm rot="10800000">
              <a:off x="1436538" y="6835185"/>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2" name="Triangle 9311">
              <a:extLst>
                <a:ext uri="{FF2B5EF4-FFF2-40B4-BE49-F238E27FC236}">
                  <a16:creationId xmlns:a16="http://schemas.microsoft.com/office/drawing/2014/main" id="{2BF4AB3F-7C30-D0A5-338F-8C0327A52594}"/>
                </a:ext>
              </a:extLst>
            </p:cNvPr>
            <p:cNvSpPr/>
            <p:nvPr/>
          </p:nvSpPr>
          <p:spPr bwMode="auto">
            <a:xfrm rot="10800000">
              <a:off x="1520132" y="6941872"/>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3" name="Triangle 9312">
              <a:extLst>
                <a:ext uri="{FF2B5EF4-FFF2-40B4-BE49-F238E27FC236}">
                  <a16:creationId xmlns:a16="http://schemas.microsoft.com/office/drawing/2014/main" id="{5D1D6E0F-3749-A11B-0163-4F0A688E611A}"/>
                </a:ext>
              </a:extLst>
            </p:cNvPr>
            <p:cNvSpPr/>
            <p:nvPr/>
          </p:nvSpPr>
          <p:spPr bwMode="auto">
            <a:xfrm rot="10800000">
              <a:off x="1576633" y="7043943"/>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4" name="Triangle 9313">
              <a:extLst>
                <a:ext uri="{FF2B5EF4-FFF2-40B4-BE49-F238E27FC236}">
                  <a16:creationId xmlns:a16="http://schemas.microsoft.com/office/drawing/2014/main" id="{012C27AC-D1FA-5625-4DCC-6C264AF83F75}"/>
                </a:ext>
              </a:extLst>
            </p:cNvPr>
            <p:cNvSpPr/>
            <p:nvPr/>
          </p:nvSpPr>
          <p:spPr bwMode="auto">
            <a:xfrm rot="10800000">
              <a:off x="1587650" y="7091400"/>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5" name="Triangle 9314">
              <a:extLst>
                <a:ext uri="{FF2B5EF4-FFF2-40B4-BE49-F238E27FC236}">
                  <a16:creationId xmlns:a16="http://schemas.microsoft.com/office/drawing/2014/main" id="{8E11B6A7-A22C-C515-4157-E269DE5B46BB}"/>
                </a:ext>
              </a:extLst>
            </p:cNvPr>
            <p:cNvSpPr/>
            <p:nvPr/>
          </p:nvSpPr>
          <p:spPr bwMode="auto">
            <a:xfrm rot="10800000">
              <a:off x="1611498" y="7209943"/>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6" name="Triangle 9315">
              <a:extLst>
                <a:ext uri="{FF2B5EF4-FFF2-40B4-BE49-F238E27FC236}">
                  <a16:creationId xmlns:a16="http://schemas.microsoft.com/office/drawing/2014/main" id="{91CD7A62-C1BC-B6A7-0F0C-A03138D7815A}"/>
                </a:ext>
              </a:extLst>
            </p:cNvPr>
            <p:cNvSpPr/>
            <p:nvPr/>
          </p:nvSpPr>
          <p:spPr bwMode="auto">
            <a:xfrm rot="10800000">
              <a:off x="1607698" y="7179810"/>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3" name="Triangle 9322">
              <a:extLst>
                <a:ext uri="{FF2B5EF4-FFF2-40B4-BE49-F238E27FC236}">
                  <a16:creationId xmlns:a16="http://schemas.microsoft.com/office/drawing/2014/main" id="{5EDA2A1F-F654-1C16-38F8-98EA0EF0708A}"/>
                </a:ext>
              </a:extLst>
            </p:cNvPr>
            <p:cNvSpPr/>
            <p:nvPr/>
          </p:nvSpPr>
          <p:spPr bwMode="auto">
            <a:xfrm rot="10800000">
              <a:off x="1599176" y="7117153"/>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4" name="Triangle 9323">
              <a:extLst>
                <a:ext uri="{FF2B5EF4-FFF2-40B4-BE49-F238E27FC236}">
                  <a16:creationId xmlns:a16="http://schemas.microsoft.com/office/drawing/2014/main" id="{5A82BADE-A8B0-8DBA-D414-FD19253395FC}"/>
                </a:ext>
              </a:extLst>
            </p:cNvPr>
            <p:cNvSpPr/>
            <p:nvPr/>
          </p:nvSpPr>
          <p:spPr bwMode="auto">
            <a:xfrm rot="10800000">
              <a:off x="2002290" y="765343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5" name="Triangle 9324">
              <a:extLst>
                <a:ext uri="{FF2B5EF4-FFF2-40B4-BE49-F238E27FC236}">
                  <a16:creationId xmlns:a16="http://schemas.microsoft.com/office/drawing/2014/main" id="{59E0522E-ACB9-907C-8DC0-DAB6AFC3E210}"/>
                </a:ext>
              </a:extLst>
            </p:cNvPr>
            <p:cNvSpPr/>
            <p:nvPr/>
          </p:nvSpPr>
          <p:spPr bwMode="auto">
            <a:xfrm rot="10800000">
              <a:off x="2134322" y="773903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6" name="Triangle 9325">
              <a:extLst>
                <a:ext uri="{FF2B5EF4-FFF2-40B4-BE49-F238E27FC236}">
                  <a16:creationId xmlns:a16="http://schemas.microsoft.com/office/drawing/2014/main" id="{50E0410D-D39D-1861-5F93-05A2805A5803}"/>
                </a:ext>
              </a:extLst>
            </p:cNvPr>
            <p:cNvSpPr/>
            <p:nvPr/>
          </p:nvSpPr>
          <p:spPr bwMode="auto">
            <a:xfrm rot="10800000">
              <a:off x="2108005" y="773678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7" name="Triangle 9326">
              <a:extLst>
                <a:ext uri="{FF2B5EF4-FFF2-40B4-BE49-F238E27FC236}">
                  <a16:creationId xmlns:a16="http://schemas.microsoft.com/office/drawing/2014/main" id="{30C62A4E-814B-E045-D07F-D888F2FDCB17}"/>
                </a:ext>
              </a:extLst>
            </p:cNvPr>
            <p:cNvSpPr/>
            <p:nvPr/>
          </p:nvSpPr>
          <p:spPr bwMode="auto">
            <a:xfrm rot="10800000">
              <a:off x="1974139" y="7650661"/>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8" name="Triangle 9327">
              <a:extLst>
                <a:ext uri="{FF2B5EF4-FFF2-40B4-BE49-F238E27FC236}">
                  <a16:creationId xmlns:a16="http://schemas.microsoft.com/office/drawing/2014/main" id="{8364D357-8EEC-A38C-8A61-1C74D1C1434C}"/>
                </a:ext>
              </a:extLst>
            </p:cNvPr>
            <p:cNvSpPr/>
            <p:nvPr/>
          </p:nvSpPr>
          <p:spPr bwMode="auto">
            <a:xfrm rot="10800000">
              <a:off x="2306944" y="788128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4" name="Triangle 9333">
              <a:extLst>
                <a:ext uri="{FF2B5EF4-FFF2-40B4-BE49-F238E27FC236}">
                  <a16:creationId xmlns:a16="http://schemas.microsoft.com/office/drawing/2014/main" id="{0B40DD8C-8EE0-CE91-F255-EC78D50E8227}"/>
                </a:ext>
              </a:extLst>
            </p:cNvPr>
            <p:cNvSpPr/>
            <p:nvPr/>
          </p:nvSpPr>
          <p:spPr bwMode="auto">
            <a:xfrm rot="10800000">
              <a:off x="3209012" y="8114448"/>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9" name="Triangle 9328">
              <a:extLst>
                <a:ext uri="{FF2B5EF4-FFF2-40B4-BE49-F238E27FC236}">
                  <a16:creationId xmlns:a16="http://schemas.microsoft.com/office/drawing/2014/main" id="{8B8D90DD-5E9A-531D-B704-201B9648A106}"/>
                </a:ext>
              </a:extLst>
            </p:cNvPr>
            <p:cNvSpPr/>
            <p:nvPr/>
          </p:nvSpPr>
          <p:spPr bwMode="auto">
            <a:xfrm rot="10800000">
              <a:off x="2491734" y="7977850"/>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0" name="Triangle 9329">
              <a:extLst>
                <a:ext uri="{FF2B5EF4-FFF2-40B4-BE49-F238E27FC236}">
                  <a16:creationId xmlns:a16="http://schemas.microsoft.com/office/drawing/2014/main" id="{25BE1073-9E46-04EA-DF09-473634A17FDB}"/>
                </a:ext>
              </a:extLst>
            </p:cNvPr>
            <p:cNvSpPr/>
            <p:nvPr/>
          </p:nvSpPr>
          <p:spPr bwMode="auto">
            <a:xfrm rot="10800000">
              <a:off x="2462562" y="7923090"/>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1" name="Triangle 9330">
              <a:extLst>
                <a:ext uri="{FF2B5EF4-FFF2-40B4-BE49-F238E27FC236}">
                  <a16:creationId xmlns:a16="http://schemas.microsoft.com/office/drawing/2014/main" id="{186242B6-2D69-AC31-BAD4-1EA653087EB6}"/>
                </a:ext>
              </a:extLst>
            </p:cNvPr>
            <p:cNvSpPr/>
            <p:nvPr/>
          </p:nvSpPr>
          <p:spPr bwMode="auto">
            <a:xfrm rot="10800000">
              <a:off x="2693719" y="8038142"/>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2" name="Triangle 9331">
              <a:extLst>
                <a:ext uri="{FF2B5EF4-FFF2-40B4-BE49-F238E27FC236}">
                  <a16:creationId xmlns:a16="http://schemas.microsoft.com/office/drawing/2014/main" id="{971378E0-0B4C-D627-D64B-10083B96F667}"/>
                </a:ext>
              </a:extLst>
            </p:cNvPr>
            <p:cNvSpPr/>
            <p:nvPr/>
          </p:nvSpPr>
          <p:spPr bwMode="auto">
            <a:xfrm rot="10800000">
              <a:off x="2657312" y="8038142"/>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3" name="Triangle 9332">
              <a:extLst>
                <a:ext uri="{FF2B5EF4-FFF2-40B4-BE49-F238E27FC236}">
                  <a16:creationId xmlns:a16="http://schemas.microsoft.com/office/drawing/2014/main" id="{772D48D1-9C25-6469-7AE6-79D3A64FDCA2}"/>
                </a:ext>
              </a:extLst>
            </p:cNvPr>
            <p:cNvSpPr/>
            <p:nvPr/>
          </p:nvSpPr>
          <p:spPr bwMode="auto">
            <a:xfrm rot="10800000">
              <a:off x="2752504" y="8038142"/>
              <a:ext cx="91440" cy="91440"/>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2" name="Freeform 41">
            <a:extLst>
              <a:ext uri="{FF2B5EF4-FFF2-40B4-BE49-F238E27FC236}">
                <a16:creationId xmlns:a16="http://schemas.microsoft.com/office/drawing/2014/main" id="{8B2386E7-136B-E1EB-7747-D8EAA85BE70C}"/>
              </a:ext>
            </a:extLst>
          </p:cNvPr>
          <p:cNvSpPr/>
          <p:nvPr/>
        </p:nvSpPr>
        <p:spPr bwMode="auto">
          <a:xfrm>
            <a:off x="6645605" y="2942397"/>
            <a:ext cx="4976161" cy="2331980"/>
          </a:xfrm>
          <a:custGeom>
            <a:avLst/>
            <a:gdLst>
              <a:gd name="connsiteX0" fmla="*/ 0 w 8902700"/>
              <a:gd name="connsiteY0" fmla="*/ 0 h 2070100"/>
              <a:gd name="connsiteX1" fmla="*/ 209550 w 8902700"/>
              <a:gd name="connsiteY1" fmla="*/ 0 h 2070100"/>
              <a:gd name="connsiteX2" fmla="*/ 209550 w 8902700"/>
              <a:gd name="connsiteY2" fmla="*/ 0 h 2070100"/>
              <a:gd name="connsiteX3" fmla="*/ 209550 w 8902700"/>
              <a:gd name="connsiteY3" fmla="*/ 57150 h 2070100"/>
              <a:gd name="connsiteX4" fmla="*/ 438150 w 8902700"/>
              <a:gd name="connsiteY4" fmla="*/ 57150 h 2070100"/>
              <a:gd name="connsiteX5" fmla="*/ 438150 w 8902700"/>
              <a:gd name="connsiteY5" fmla="*/ 114300 h 2070100"/>
              <a:gd name="connsiteX6" fmla="*/ 685800 w 8902700"/>
              <a:gd name="connsiteY6" fmla="*/ 114300 h 2070100"/>
              <a:gd name="connsiteX7" fmla="*/ 685800 w 8902700"/>
              <a:gd name="connsiteY7" fmla="*/ 177800 h 2070100"/>
              <a:gd name="connsiteX8" fmla="*/ 793750 w 8902700"/>
              <a:gd name="connsiteY8" fmla="*/ 177800 h 2070100"/>
              <a:gd name="connsiteX9" fmla="*/ 793750 w 8902700"/>
              <a:gd name="connsiteY9" fmla="*/ 247650 h 2070100"/>
              <a:gd name="connsiteX10" fmla="*/ 939800 w 8902700"/>
              <a:gd name="connsiteY10" fmla="*/ 247650 h 2070100"/>
              <a:gd name="connsiteX11" fmla="*/ 939800 w 8902700"/>
              <a:gd name="connsiteY11" fmla="*/ 330200 h 2070100"/>
              <a:gd name="connsiteX12" fmla="*/ 1073150 w 8902700"/>
              <a:gd name="connsiteY12" fmla="*/ 330200 h 2070100"/>
              <a:gd name="connsiteX13" fmla="*/ 1073150 w 8902700"/>
              <a:gd name="connsiteY13" fmla="*/ 393700 h 2070100"/>
              <a:gd name="connsiteX14" fmla="*/ 1174750 w 8902700"/>
              <a:gd name="connsiteY14" fmla="*/ 393700 h 2070100"/>
              <a:gd name="connsiteX15" fmla="*/ 1174750 w 8902700"/>
              <a:gd name="connsiteY15" fmla="*/ 450850 h 2070100"/>
              <a:gd name="connsiteX16" fmla="*/ 1270000 w 8902700"/>
              <a:gd name="connsiteY16" fmla="*/ 450850 h 2070100"/>
              <a:gd name="connsiteX17" fmla="*/ 1270000 w 8902700"/>
              <a:gd name="connsiteY17" fmla="*/ 552450 h 2070100"/>
              <a:gd name="connsiteX18" fmla="*/ 1428750 w 8902700"/>
              <a:gd name="connsiteY18" fmla="*/ 552450 h 2070100"/>
              <a:gd name="connsiteX19" fmla="*/ 1428750 w 8902700"/>
              <a:gd name="connsiteY19" fmla="*/ 609600 h 2070100"/>
              <a:gd name="connsiteX20" fmla="*/ 1504950 w 8902700"/>
              <a:gd name="connsiteY20" fmla="*/ 609600 h 2070100"/>
              <a:gd name="connsiteX21" fmla="*/ 1504950 w 8902700"/>
              <a:gd name="connsiteY21" fmla="*/ 666750 h 2070100"/>
              <a:gd name="connsiteX22" fmla="*/ 1670050 w 8902700"/>
              <a:gd name="connsiteY22" fmla="*/ 666750 h 2070100"/>
              <a:gd name="connsiteX23" fmla="*/ 1670050 w 8902700"/>
              <a:gd name="connsiteY23" fmla="*/ 736600 h 2070100"/>
              <a:gd name="connsiteX24" fmla="*/ 1898650 w 8902700"/>
              <a:gd name="connsiteY24" fmla="*/ 736600 h 2070100"/>
              <a:gd name="connsiteX25" fmla="*/ 1898650 w 8902700"/>
              <a:gd name="connsiteY25" fmla="*/ 736600 h 2070100"/>
              <a:gd name="connsiteX26" fmla="*/ 1898650 w 8902700"/>
              <a:gd name="connsiteY26" fmla="*/ 787400 h 2070100"/>
              <a:gd name="connsiteX27" fmla="*/ 2070100 w 8902700"/>
              <a:gd name="connsiteY27" fmla="*/ 787400 h 2070100"/>
              <a:gd name="connsiteX28" fmla="*/ 2070100 w 8902700"/>
              <a:gd name="connsiteY28" fmla="*/ 850900 h 2070100"/>
              <a:gd name="connsiteX29" fmla="*/ 2203450 w 8902700"/>
              <a:gd name="connsiteY29" fmla="*/ 850900 h 2070100"/>
              <a:gd name="connsiteX30" fmla="*/ 2203450 w 8902700"/>
              <a:gd name="connsiteY30" fmla="*/ 908050 h 2070100"/>
              <a:gd name="connsiteX31" fmla="*/ 2324100 w 8902700"/>
              <a:gd name="connsiteY31" fmla="*/ 908050 h 2070100"/>
              <a:gd name="connsiteX32" fmla="*/ 2324100 w 8902700"/>
              <a:gd name="connsiteY32" fmla="*/ 996950 h 2070100"/>
              <a:gd name="connsiteX33" fmla="*/ 2425700 w 8902700"/>
              <a:gd name="connsiteY33" fmla="*/ 996950 h 2070100"/>
              <a:gd name="connsiteX34" fmla="*/ 2425700 w 8902700"/>
              <a:gd name="connsiteY34" fmla="*/ 1073150 h 2070100"/>
              <a:gd name="connsiteX35" fmla="*/ 2565400 w 8902700"/>
              <a:gd name="connsiteY35" fmla="*/ 1073150 h 2070100"/>
              <a:gd name="connsiteX36" fmla="*/ 2565400 w 8902700"/>
              <a:gd name="connsiteY36" fmla="*/ 1130300 h 2070100"/>
              <a:gd name="connsiteX37" fmla="*/ 2667000 w 8902700"/>
              <a:gd name="connsiteY37" fmla="*/ 1130300 h 2070100"/>
              <a:gd name="connsiteX38" fmla="*/ 2667000 w 8902700"/>
              <a:gd name="connsiteY38" fmla="*/ 1174750 h 2070100"/>
              <a:gd name="connsiteX39" fmla="*/ 2838450 w 8902700"/>
              <a:gd name="connsiteY39" fmla="*/ 1174750 h 2070100"/>
              <a:gd name="connsiteX40" fmla="*/ 2838450 w 8902700"/>
              <a:gd name="connsiteY40" fmla="*/ 1231900 h 2070100"/>
              <a:gd name="connsiteX41" fmla="*/ 2933700 w 8902700"/>
              <a:gd name="connsiteY41" fmla="*/ 1231900 h 2070100"/>
              <a:gd name="connsiteX42" fmla="*/ 2933700 w 8902700"/>
              <a:gd name="connsiteY42" fmla="*/ 1282700 h 2070100"/>
              <a:gd name="connsiteX43" fmla="*/ 3124200 w 8902700"/>
              <a:gd name="connsiteY43" fmla="*/ 1282700 h 2070100"/>
              <a:gd name="connsiteX44" fmla="*/ 3124200 w 8902700"/>
              <a:gd name="connsiteY44" fmla="*/ 1339850 h 2070100"/>
              <a:gd name="connsiteX45" fmla="*/ 3289300 w 8902700"/>
              <a:gd name="connsiteY45" fmla="*/ 1339850 h 2070100"/>
              <a:gd name="connsiteX46" fmla="*/ 3289300 w 8902700"/>
              <a:gd name="connsiteY46" fmla="*/ 1390650 h 2070100"/>
              <a:gd name="connsiteX47" fmla="*/ 3498850 w 8902700"/>
              <a:gd name="connsiteY47" fmla="*/ 1390650 h 2070100"/>
              <a:gd name="connsiteX48" fmla="*/ 3498850 w 8902700"/>
              <a:gd name="connsiteY48" fmla="*/ 1441450 h 2070100"/>
              <a:gd name="connsiteX49" fmla="*/ 3695700 w 8902700"/>
              <a:gd name="connsiteY49" fmla="*/ 1441450 h 2070100"/>
              <a:gd name="connsiteX50" fmla="*/ 3695700 w 8902700"/>
              <a:gd name="connsiteY50" fmla="*/ 1498600 h 2070100"/>
              <a:gd name="connsiteX51" fmla="*/ 3968750 w 8902700"/>
              <a:gd name="connsiteY51" fmla="*/ 1498600 h 2070100"/>
              <a:gd name="connsiteX52" fmla="*/ 3968750 w 8902700"/>
              <a:gd name="connsiteY52" fmla="*/ 1498600 h 2070100"/>
              <a:gd name="connsiteX53" fmla="*/ 3968750 w 8902700"/>
              <a:gd name="connsiteY53" fmla="*/ 1562100 h 2070100"/>
              <a:gd name="connsiteX54" fmla="*/ 4489450 w 8902700"/>
              <a:gd name="connsiteY54" fmla="*/ 1562100 h 2070100"/>
              <a:gd name="connsiteX55" fmla="*/ 4597400 w 8902700"/>
              <a:gd name="connsiteY55" fmla="*/ 1562100 h 2070100"/>
              <a:gd name="connsiteX56" fmla="*/ 4597400 w 8902700"/>
              <a:gd name="connsiteY56" fmla="*/ 1619250 h 2070100"/>
              <a:gd name="connsiteX57" fmla="*/ 4800600 w 8902700"/>
              <a:gd name="connsiteY57" fmla="*/ 1619250 h 2070100"/>
              <a:gd name="connsiteX58" fmla="*/ 4800600 w 8902700"/>
              <a:gd name="connsiteY58" fmla="*/ 1619250 h 2070100"/>
              <a:gd name="connsiteX59" fmla="*/ 4800600 w 8902700"/>
              <a:gd name="connsiteY59" fmla="*/ 1663700 h 2070100"/>
              <a:gd name="connsiteX60" fmla="*/ 5073650 w 8902700"/>
              <a:gd name="connsiteY60" fmla="*/ 1663700 h 2070100"/>
              <a:gd name="connsiteX61" fmla="*/ 5073650 w 8902700"/>
              <a:gd name="connsiteY61" fmla="*/ 1727200 h 2070100"/>
              <a:gd name="connsiteX62" fmla="*/ 5454650 w 8902700"/>
              <a:gd name="connsiteY62" fmla="*/ 1727200 h 2070100"/>
              <a:gd name="connsiteX63" fmla="*/ 5530850 w 8902700"/>
              <a:gd name="connsiteY63" fmla="*/ 1727200 h 2070100"/>
              <a:gd name="connsiteX64" fmla="*/ 5530850 w 8902700"/>
              <a:gd name="connsiteY64" fmla="*/ 1727200 h 2070100"/>
              <a:gd name="connsiteX65" fmla="*/ 5530850 w 8902700"/>
              <a:gd name="connsiteY65" fmla="*/ 1784350 h 2070100"/>
              <a:gd name="connsiteX66" fmla="*/ 5835650 w 8902700"/>
              <a:gd name="connsiteY66" fmla="*/ 1784350 h 2070100"/>
              <a:gd name="connsiteX67" fmla="*/ 5835650 w 8902700"/>
              <a:gd name="connsiteY67" fmla="*/ 1854200 h 2070100"/>
              <a:gd name="connsiteX68" fmla="*/ 6375400 w 8902700"/>
              <a:gd name="connsiteY68" fmla="*/ 1854200 h 2070100"/>
              <a:gd name="connsiteX69" fmla="*/ 6375400 w 8902700"/>
              <a:gd name="connsiteY69" fmla="*/ 1854200 h 2070100"/>
              <a:gd name="connsiteX70" fmla="*/ 6375400 w 8902700"/>
              <a:gd name="connsiteY70" fmla="*/ 1911350 h 2070100"/>
              <a:gd name="connsiteX71" fmla="*/ 6692900 w 8902700"/>
              <a:gd name="connsiteY71" fmla="*/ 1911350 h 2070100"/>
              <a:gd name="connsiteX72" fmla="*/ 6692900 w 8902700"/>
              <a:gd name="connsiteY72" fmla="*/ 1968500 h 2070100"/>
              <a:gd name="connsiteX73" fmla="*/ 7131050 w 8902700"/>
              <a:gd name="connsiteY73" fmla="*/ 1968500 h 2070100"/>
              <a:gd name="connsiteX74" fmla="*/ 7131050 w 8902700"/>
              <a:gd name="connsiteY74" fmla="*/ 1968500 h 2070100"/>
              <a:gd name="connsiteX75" fmla="*/ 7131050 w 8902700"/>
              <a:gd name="connsiteY75" fmla="*/ 2019300 h 2070100"/>
              <a:gd name="connsiteX76" fmla="*/ 7620000 w 8902700"/>
              <a:gd name="connsiteY76" fmla="*/ 2019300 h 2070100"/>
              <a:gd name="connsiteX77" fmla="*/ 7620000 w 8902700"/>
              <a:gd name="connsiteY77" fmla="*/ 2019300 h 2070100"/>
              <a:gd name="connsiteX78" fmla="*/ 7620000 w 8902700"/>
              <a:gd name="connsiteY78" fmla="*/ 2070100 h 2070100"/>
              <a:gd name="connsiteX79" fmla="*/ 8902700 w 8902700"/>
              <a:gd name="connsiteY79" fmla="*/ 2070100 h 207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902700" h="2070100">
                <a:moveTo>
                  <a:pt x="0" y="0"/>
                </a:moveTo>
                <a:lnTo>
                  <a:pt x="209550" y="0"/>
                </a:lnTo>
                <a:lnTo>
                  <a:pt x="209550" y="0"/>
                </a:lnTo>
                <a:lnTo>
                  <a:pt x="209550" y="57150"/>
                </a:lnTo>
                <a:lnTo>
                  <a:pt x="438150" y="57150"/>
                </a:lnTo>
                <a:lnTo>
                  <a:pt x="438150" y="114300"/>
                </a:lnTo>
                <a:lnTo>
                  <a:pt x="685800" y="114300"/>
                </a:lnTo>
                <a:lnTo>
                  <a:pt x="685800" y="177800"/>
                </a:lnTo>
                <a:lnTo>
                  <a:pt x="793750" y="177800"/>
                </a:lnTo>
                <a:lnTo>
                  <a:pt x="793750" y="247650"/>
                </a:lnTo>
                <a:lnTo>
                  <a:pt x="939800" y="247650"/>
                </a:lnTo>
                <a:lnTo>
                  <a:pt x="939800" y="330200"/>
                </a:lnTo>
                <a:lnTo>
                  <a:pt x="1073150" y="330200"/>
                </a:lnTo>
                <a:lnTo>
                  <a:pt x="1073150" y="393700"/>
                </a:lnTo>
                <a:lnTo>
                  <a:pt x="1174750" y="393700"/>
                </a:lnTo>
                <a:lnTo>
                  <a:pt x="1174750" y="450850"/>
                </a:lnTo>
                <a:lnTo>
                  <a:pt x="1270000" y="450850"/>
                </a:lnTo>
                <a:lnTo>
                  <a:pt x="1270000" y="552450"/>
                </a:lnTo>
                <a:lnTo>
                  <a:pt x="1428750" y="552450"/>
                </a:lnTo>
                <a:lnTo>
                  <a:pt x="1428750" y="609600"/>
                </a:lnTo>
                <a:lnTo>
                  <a:pt x="1504950" y="609600"/>
                </a:lnTo>
                <a:lnTo>
                  <a:pt x="1504950" y="666750"/>
                </a:lnTo>
                <a:lnTo>
                  <a:pt x="1670050" y="666750"/>
                </a:lnTo>
                <a:lnTo>
                  <a:pt x="1670050" y="736600"/>
                </a:lnTo>
                <a:lnTo>
                  <a:pt x="1898650" y="736600"/>
                </a:lnTo>
                <a:lnTo>
                  <a:pt x="1898650" y="736600"/>
                </a:lnTo>
                <a:lnTo>
                  <a:pt x="1898650" y="787400"/>
                </a:lnTo>
                <a:lnTo>
                  <a:pt x="2070100" y="787400"/>
                </a:lnTo>
                <a:lnTo>
                  <a:pt x="2070100" y="850900"/>
                </a:lnTo>
                <a:lnTo>
                  <a:pt x="2203450" y="850900"/>
                </a:lnTo>
                <a:lnTo>
                  <a:pt x="2203450" y="908050"/>
                </a:lnTo>
                <a:lnTo>
                  <a:pt x="2324100" y="908050"/>
                </a:lnTo>
                <a:lnTo>
                  <a:pt x="2324100" y="996950"/>
                </a:lnTo>
                <a:lnTo>
                  <a:pt x="2425700" y="996950"/>
                </a:lnTo>
                <a:lnTo>
                  <a:pt x="2425700" y="1073150"/>
                </a:lnTo>
                <a:lnTo>
                  <a:pt x="2565400" y="1073150"/>
                </a:lnTo>
                <a:lnTo>
                  <a:pt x="2565400" y="1130300"/>
                </a:lnTo>
                <a:lnTo>
                  <a:pt x="2667000" y="1130300"/>
                </a:lnTo>
                <a:lnTo>
                  <a:pt x="2667000" y="1174750"/>
                </a:lnTo>
                <a:lnTo>
                  <a:pt x="2838450" y="1174750"/>
                </a:lnTo>
                <a:lnTo>
                  <a:pt x="2838450" y="1231900"/>
                </a:lnTo>
                <a:lnTo>
                  <a:pt x="2933700" y="1231900"/>
                </a:lnTo>
                <a:lnTo>
                  <a:pt x="2933700" y="1282700"/>
                </a:lnTo>
                <a:lnTo>
                  <a:pt x="3124200" y="1282700"/>
                </a:lnTo>
                <a:lnTo>
                  <a:pt x="3124200" y="1339850"/>
                </a:lnTo>
                <a:lnTo>
                  <a:pt x="3289300" y="1339850"/>
                </a:lnTo>
                <a:lnTo>
                  <a:pt x="3289300" y="1390650"/>
                </a:lnTo>
                <a:lnTo>
                  <a:pt x="3498850" y="1390650"/>
                </a:lnTo>
                <a:lnTo>
                  <a:pt x="3498850" y="1441450"/>
                </a:lnTo>
                <a:lnTo>
                  <a:pt x="3695700" y="1441450"/>
                </a:lnTo>
                <a:lnTo>
                  <a:pt x="3695700" y="1498600"/>
                </a:lnTo>
                <a:lnTo>
                  <a:pt x="3968750" y="1498600"/>
                </a:lnTo>
                <a:lnTo>
                  <a:pt x="3968750" y="1498600"/>
                </a:lnTo>
                <a:lnTo>
                  <a:pt x="3968750" y="1562100"/>
                </a:lnTo>
                <a:lnTo>
                  <a:pt x="4489450" y="1562100"/>
                </a:lnTo>
                <a:lnTo>
                  <a:pt x="4597400" y="1562100"/>
                </a:lnTo>
                <a:lnTo>
                  <a:pt x="4597400" y="1619250"/>
                </a:lnTo>
                <a:lnTo>
                  <a:pt x="4800600" y="1619250"/>
                </a:lnTo>
                <a:lnTo>
                  <a:pt x="4800600" y="1619250"/>
                </a:lnTo>
                <a:lnTo>
                  <a:pt x="4800600" y="1663700"/>
                </a:lnTo>
                <a:lnTo>
                  <a:pt x="5073650" y="1663700"/>
                </a:lnTo>
                <a:lnTo>
                  <a:pt x="5073650" y="1727200"/>
                </a:lnTo>
                <a:lnTo>
                  <a:pt x="5454650" y="1727200"/>
                </a:lnTo>
                <a:lnTo>
                  <a:pt x="5530850" y="1727200"/>
                </a:lnTo>
                <a:lnTo>
                  <a:pt x="5530850" y="1727200"/>
                </a:lnTo>
                <a:lnTo>
                  <a:pt x="5530850" y="1784350"/>
                </a:lnTo>
                <a:lnTo>
                  <a:pt x="5835650" y="1784350"/>
                </a:lnTo>
                <a:lnTo>
                  <a:pt x="5835650" y="1854200"/>
                </a:lnTo>
                <a:lnTo>
                  <a:pt x="6375400" y="1854200"/>
                </a:lnTo>
                <a:lnTo>
                  <a:pt x="6375400" y="1854200"/>
                </a:lnTo>
                <a:lnTo>
                  <a:pt x="6375400" y="1911350"/>
                </a:lnTo>
                <a:lnTo>
                  <a:pt x="6692900" y="1911350"/>
                </a:lnTo>
                <a:lnTo>
                  <a:pt x="6692900" y="1968500"/>
                </a:lnTo>
                <a:lnTo>
                  <a:pt x="7131050" y="1968500"/>
                </a:lnTo>
                <a:lnTo>
                  <a:pt x="7131050" y="1968500"/>
                </a:lnTo>
                <a:lnTo>
                  <a:pt x="7131050" y="2019300"/>
                </a:lnTo>
                <a:lnTo>
                  <a:pt x="7620000" y="2019300"/>
                </a:lnTo>
                <a:lnTo>
                  <a:pt x="7620000" y="2019300"/>
                </a:lnTo>
                <a:lnTo>
                  <a:pt x="7620000" y="2070100"/>
                </a:lnTo>
                <a:lnTo>
                  <a:pt x="8902700" y="2070100"/>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4" name="Group 43">
            <a:extLst>
              <a:ext uri="{FF2B5EF4-FFF2-40B4-BE49-F238E27FC236}">
                <a16:creationId xmlns:a16="http://schemas.microsoft.com/office/drawing/2014/main" id="{8415E2E3-65CF-BDEE-27CD-AEC4A4378EBD}"/>
              </a:ext>
            </a:extLst>
          </p:cNvPr>
          <p:cNvGrpSpPr/>
          <p:nvPr/>
        </p:nvGrpSpPr>
        <p:grpSpPr>
          <a:xfrm>
            <a:off x="6492500" y="5463140"/>
            <a:ext cx="5054065" cy="338553"/>
            <a:chOff x="1820313" y="4434765"/>
            <a:chExt cx="9042077" cy="300534"/>
          </a:xfrm>
        </p:grpSpPr>
        <p:sp>
          <p:nvSpPr>
            <p:cNvPr id="9492" name="TextBox 9491">
              <a:extLst>
                <a:ext uri="{FF2B5EF4-FFF2-40B4-BE49-F238E27FC236}">
                  <a16:creationId xmlns:a16="http://schemas.microsoft.com/office/drawing/2014/main" id="{5F3A6B62-FAC5-C4EE-C25B-65FDA54E6FE7}"/>
                </a:ext>
              </a:extLst>
            </p:cNvPr>
            <p:cNvSpPr txBox="1"/>
            <p:nvPr/>
          </p:nvSpPr>
          <p:spPr bwMode="auto">
            <a:xfrm>
              <a:off x="1820313" y="4434765"/>
              <a:ext cx="516794"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9493" name="TextBox 9492">
              <a:extLst>
                <a:ext uri="{FF2B5EF4-FFF2-40B4-BE49-F238E27FC236}">
                  <a16:creationId xmlns:a16="http://schemas.microsoft.com/office/drawing/2014/main" id="{E25A7AFF-42F5-79BC-3240-72BA15EB97AF}"/>
                </a:ext>
              </a:extLst>
            </p:cNvPr>
            <p:cNvSpPr txBox="1"/>
            <p:nvPr/>
          </p:nvSpPr>
          <p:spPr bwMode="auto">
            <a:xfrm>
              <a:off x="2516834" y="4434765"/>
              <a:ext cx="516794"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9494" name="TextBox 9493">
              <a:extLst>
                <a:ext uri="{FF2B5EF4-FFF2-40B4-BE49-F238E27FC236}">
                  <a16:creationId xmlns:a16="http://schemas.microsoft.com/office/drawing/2014/main" id="{1301F301-A53C-95E7-FC97-6F0B27284102}"/>
                </a:ext>
              </a:extLst>
            </p:cNvPr>
            <p:cNvSpPr txBox="1"/>
            <p:nvPr/>
          </p:nvSpPr>
          <p:spPr bwMode="auto">
            <a:xfrm>
              <a:off x="3225629" y="4434765"/>
              <a:ext cx="516794"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9495" name="TextBox 9494">
              <a:extLst>
                <a:ext uri="{FF2B5EF4-FFF2-40B4-BE49-F238E27FC236}">
                  <a16:creationId xmlns:a16="http://schemas.microsoft.com/office/drawing/2014/main" id="{5DAB90EF-650D-651E-1DAA-BE0819A2BFE3}"/>
                </a:ext>
              </a:extLst>
            </p:cNvPr>
            <p:cNvSpPr txBox="1"/>
            <p:nvPr/>
          </p:nvSpPr>
          <p:spPr bwMode="auto">
            <a:xfrm>
              <a:off x="3928500" y="4434765"/>
              <a:ext cx="516794"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9496" name="TextBox 9495">
              <a:extLst>
                <a:ext uri="{FF2B5EF4-FFF2-40B4-BE49-F238E27FC236}">
                  <a16:creationId xmlns:a16="http://schemas.microsoft.com/office/drawing/2014/main" id="{4DC6384B-6AA5-6C92-DC32-6228AB95AB67}"/>
                </a:ext>
              </a:extLst>
            </p:cNvPr>
            <p:cNvSpPr txBox="1"/>
            <p:nvPr/>
          </p:nvSpPr>
          <p:spPr bwMode="auto">
            <a:xfrm>
              <a:off x="4536023"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9497" name="TextBox 9496">
              <a:extLst>
                <a:ext uri="{FF2B5EF4-FFF2-40B4-BE49-F238E27FC236}">
                  <a16:creationId xmlns:a16="http://schemas.microsoft.com/office/drawing/2014/main" id="{13256079-2F91-1F2A-9D40-C8CF893B1ABF}"/>
                </a:ext>
              </a:extLst>
            </p:cNvPr>
            <p:cNvSpPr txBox="1"/>
            <p:nvPr/>
          </p:nvSpPr>
          <p:spPr bwMode="auto">
            <a:xfrm>
              <a:off x="5238891"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9498" name="TextBox 9497">
              <a:extLst>
                <a:ext uri="{FF2B5EF4-FFF2-40B4-BE49-F238E27FC236}">
                  <a16:creationId xmlns:a16="http://schemas.microsoft.com/office/drawing/2014/main" id="{00B10083-4343-D055-1132-3B5B41730275}"/>
                </a:ext>
              </a:extLst>
            </p:cNvPr>
            <p:cNvSpPr txBox="1"/>
            <p:nvPr/>
          </p:nvSpPr>
          <p:spPr bwMode="auto">
            <a:xfrm>
              <a:off x="5941341"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9499" name="TextBox 9498">
              <a:extLst>
                <a:ext uri="{FF2B5EF4-FFF2-40B4-BE49-F238E27FC236}">
                  <a16:creationId xmlns:a16="http://schemas.microsoft.com/office/drawing/2014/main" id="{1B949F7A-4770-6E8F-61A1-32EBEA5C5063}"/>
                </a:ext>
              </a:extLst>
            </p:cNvPr>
            <p:cNvSpPr txBox="1"/>
            <p:nvPr/>
          </p:nvSpPr>
          <p:spPr bwMode="auto">
            <a:xfrm>
              <a:off x="6644210"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9500" name="TextBox 9499">
              <a:extLst>
                <a:ext uri="{FF2B5EF4-FFF2-40B4-BE49-F238E27FC236}">
                  <a16:creationId xmlns:a16="http://schemas.microsoft.com/office/drawing/2014/main" id="{B9FC75E7-739C-24CF-8EB1-6355D76E51CA}"/>
                </a:ext>
              </a:extLst>
            </p:cNvPr>
            <p:cNvSpPr txBox="1"/>
            <p:nvPr/>
          </p:nvSpPr>
          <p:spPr bwMode="auto">
            <a:xfrm>
              <a:off x="7348978"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9501" name="TextBox 9500">
              <a:extLst>
                <a:ext uri="{FF2B5EF4-FFF2-40B4-BE49-F238E27FC236}">
                  <a16:creationId xmlns:a16="http://schemas.microsoft.com/office/drawing/2014/main" id="{FA229F8D-6A06-0F38-DC4B-9361CB4B7231}"/>
                </a:ext>
              </a:extLst>
            </p:cNvPr>
            <p:cNvSpPr txBox="1"/>
            <p:nvPr/>
          </p:nvSpPr>
          <p:spPr bwMode="auto">
            <a:xfrm>
              <a:off x="8051846"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9502" name="TextBox 9501">
              <a:extLst>
                <a:ext uri="{FF2B5EF4-FFF2-40B4-BE49-F238E27FC236}">
                  <a16:creationId xmlns:a16="http://schemas.microsoft.com/office/drawing/2014/main" id="{248B299B-903C-353B-FA23-B9C259C61CE7}"/>
                </a:ext>
              </a:extLst>
            </p:cNvPr>
            <p:cNvSpPr txBox="1"/>
            <p:nvPr/>
          </p:nvSpPr>
          <p:spPr bwMode="auto">
            <a:xfrm>
              <a:off x="8757470"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9503" name="TextBox 9502">
              <a:extLst>
                <a:ext uri="{FF2B5EF4-FFF2-40B4-BE49-F238E27FC236}">
                  <a16:creationId xmlns:a16="http://schemas.microsoft.com/office/drawing/2014/main" id="{CA20A079-8379-4DDD-B5B9-3252AC2DF155}"/>
                </a:ext>
              </a:extLst>
            </p:cNvPr>
            <p:cNvSpPr txBox="1"/>
            <p:nvPr/>
          </p:nvSpPr>
          <p:spPr bwMode="auto">
            <a:xfrm>
              <a:off x="9453987"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9504" name="TextBox 9503">
              <a:extLst>
                <a:ext uri="{FF2B5EF4-FFF2-40B4-BE49-F238E27FC236}">
                  <a16:creationId xmlns:a16="http://schemas.microsoft.com/office/drawing/2014/main" id="{5CBDD776-5040-A5B7-16B2-4C2261E0D0D9}"/>
                </a:ext>
              </a:extLst>
            </p:cNvPr>
            <p:cNvSpPr txBox="1"/>
            <p:nvPr/>
          </p:nvSpPr>
          <p:spPr bwMode="auto">
            <a:xfrm>
              <a:off x="10159183" y="4434765"/>
              <a:ext cx="703207" cy="3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grpSp>
      <p:sp>
        <p:nvSpPr>
          <p:cNvPr id="62" name="TextBox 61">
            <a:extLst>
              <a:ext uri="{FF2B5EF4-FFF2-40B4-BE49-F238E27FC236}">
                <a16:creationId xmlns:a16="http://schemas.microsoft.com/office/drawing/2014/main" id="{14C81907-1098-CAE4-64F5-5A472988B972}"/>
              </a:ext>
            </a:extLst>
          </p:cNvPr>
          <p:cNvSpPr txBox="1"/>
          <p:nvPr/>
        </p:nvSpPr>
        <p:spPr bwMode="auto">
          <a:xfrm>
            <a:off x="7712896" y="2476673"/>
            <a:ext cx="10003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60.9%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vs 47.1%</a:t>
            </a:r>
          </a:p>
        </p:txBody>
      </p:sp>
      <p:sp>
        <p:nvSpPr>
          <p:cNvPr id="9216" name="TextBox 9215">
            <a:extLst>
              <a:ext uri="{FF2B5EF4-FFF2-40B4-BE49-F238E27FC236}">
                <a16:creationId xmlns:a16="http://schemas.microsoft.com/office/drawing/2014/main" id="{B19F988C-16DD-B5F1-211C-9AE069BC7C46}"/>
              </a:ext>
            </a:extLst>
          </p:cNvPr>
          <p:cNvSpPr txBox="1"/>
          <p:nvPr/>
        </p:nvSpPr>
        <p:spPr bwMode="auto">
          <a:xfrm>
            <a:off x="8494419" y="2476673"/>
            <a:ext cx="10003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39.2%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vs 31.7%</a:t>
            </a:r>
          </a:p>
        </p:txBody>
      </p:sp>
      <p:sp>
        <p:nvSpPr>
          <p:cNvPr id="9236" name="TextBox 9235">
            <a:extLst>
              <a:ext uri="{FF2B5EF4-FFF2-40B4-BE49-F238E27FC236}">
                <a16:creationId xmlns:a16="http://schemas.microsoft.com/office/drawing/2014/main" id="{DC405B12-777C-07BC-0422-C3937D86BE85}"/>
              </a:ext>
            </a:extLst>
          </p:cNvPr>
          <p:cNvSpPr txBox="1"/>
          <p:nvPr/>
        </p:nvSpPr>
        <p:spPr bwMode="auto">
          <a:xfrm>
            <a:off x="9281951" y="2476673"/>
            <a:ext cx="10003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25.7%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vs 21.1%</a:t>
            </a:r>
          </a:p>
        </p:txBody>
      </p:sp>
      <p:sp>
        <p:nvSpPr>
          <p:cNvPr id="9237" name="TextBox 9236">
            <a:extLst>
              <a:ext uri="{FF2B5EF4-FFF2-40B4-BE49-F238E27FC236}">
                <a16:creationId xmlns:a16="http://schemas.microsoft.com/office/drawing/2014/main" id="{0E924974-8A44-0B43-6507-4FA862930C01}"/>
              </a:ext>
            </a:extLst>
          </p:cNvPr>
          <p:cNvSpPr txBox="1"/>
          <p:nvPr/>
        </p:nvSpPr>
        <p:spPr bwMode="auto">
          <a:xfrm rot="16200000">
            <a:off x="5723142" y="4037672"/>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grpSp>
        <p:nvGrpSpPr>
          <p:cNvPr id="9532" name="Group 9531">
            <a:extLst>
              <a:ext uri="{FF2B5EF4-FFF2-40B4-BE49-F238E27FC236}">
                <a16:creationId xmlns:a16="http://schemas.microsoft.com/office/drawing/2014/main" id="{D5CF6E60-CF1F-645C-1005-9F2BB7F9DA6F}"/>
              </a:ext>
            </a:extLst>
          </p:cNvPr>
          <p:cNvGrpSpPr/>
          <p:nvPr/>
        </p:nvGrpSpPr>
        <p:grpSpPr>
          <a:xfrm>
            <a:off x="6634240" y="3157237"/>
            <a:ext cx="3144711" cy="2304791"/>
            <a:chOff x="6634240" y="3417555"/>
            <a:chExt cx="3144711" cy="2304791"/>
          </a:xfrm>
        </p:grpSpPr>
        <p:cxnSp>
          <p:nvCxnSpPr>
            <p:cNvPr id="34" name="Straight Connector 33">
              <a:extLst>
                <a:ext uri="{FF2B5EF4-FFF2-40B4-BE49-F238E27FC236}">
                  <a16:creationId xmlns:a16="http://schemas.microsoft.com/office/drawing/2014/main" id="{396AF584-DD59-E51B-1ABE-6016614EBD53}"/>
                </a:ext>
              </a:extLst>
            </p:cNvPr>
            <p:cNvCxnSpPr>
              <a:cxnSpLocks/>
            </p:cNvCxnSpPr>
            <p:nvPr/>
          </p:nvCxnSpPr>
          <p:spPr bwMode="auto">
            <a:xfrm>
              <a:off x="8993707" y="3417555"/>
              <a:ext cx="0" cy="230121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36" name="Straight Connector 35">
              <a:extLst>
                <a:ext uri="{FF2B5EF4-FFF2-40B4-BE49-F238E27FC236}">
                  <a16:creationId xmlns:a16="http://schemas.microsoft.com/office/drawing/2014/main" id="{A9D87482-9A9D-6486-64F7-8E59E5AB1D1A}"/>
                </a:ext>
              </a:extLst>
            </p:cNvPr>
            <p:cNvCxnSpPr>
              <a:cxnSpLocks/>
            </p:cNvCxnSpPr>
            <p:nvPr/>
          </p:nvCxnSpPr>
          <p:spPr bwMode="auto">
            <a:xfrm>
              <a:off x="8211424" y="3417555"/>
              <a:ext cx="0" cy="2301210"/>
            </a:xfrm>
            <a:prstGeom prst="line">
              <a:avLst/>
            </a:prstGeom>
            <a:noFill/>
            <a:ln w="19050" cap="flat" cmpd="sng" algn="ctr">
              <a:solidFill>
                <a:schemeClr val="tx1">
                  <a:lumMod val="50000"/>
                </a:schemeClr>
              </a:solidFill>
              <a:prstDash val="sysDash"/>
              <a:round/>
              <a:headEnd type="none" w="med" len="med"/>
              <a:tailEnd type="none" w="med" len="med"/>
            </a:ln>
            <a:effectLst/>
          </p:spPr>
        </p:cxnSp>
        <p:sp>
          <p:nvSpPr>
            <p:cNvPr id="38" name="Freeform 37">
              <a:extLst>
                <a:ext uri="{FF2B5EF4-FFF2-40B4-BE49-F238E27FC236}">
                  <a16:creationId xmlns:a16="http://schemas.microsoft.com/office/drawing/2014/main" id="{8098EF64-4434-6447-4388-C1FEB2598FB5}"/>
                </a:ext>
              </a:extLst>
            </p:cNvPr>
            <p:cNvSpPr/>
            <p:nvPr/>
          </p:nvSpPr>
          <p:spPr bwMode="auto">
            <a:xfrm>
              <a:off x="6643190" y="4464693"/>
              <a:ext cx="1455139" cy="1257653"/>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Freeform 39">
              <a:extLst>
                <a:ext uri="{FF2B5EF4-FFF2-40B4-BE49-F238E27FC236}">
                  <a16:creationId xmlns:a16="http://schemas.microsoft.com/office/drawing/2014/main" id="{A0B4C319-B9BF-1BC7-04EE-E1D3B6ABC608}"/>
                </a:ext>
              </a:extLst>
            </p:cNvPr>
            <p:cNvSpPr/>
            <p:nvPr/>
          </p:nvSpPr>
          <p:spPr bwMode="auto">
            <a:xfrm>
              <a:off x="6634240" y="4462901"/>
              <a:ext cx="1894039" cy="1257653"/>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9238" name="Straight Connector 9237">
              <a:extLst>
                <a:ext uri="{FF2B5EF4-FFF2-40B4-BE49-F238E27FC236}">
                  <a16:creationId xmlns:a16="http://schemas.microsoft.com/office/drawing/2014/main" id="{1F4443CB-DC29-B711-E1AD-11CB1EDEC612}"/>
                </a:ext>
              </a:extLst>
            </p:cNvPr>
            <p:cNvCxnSpPr>
              <a:cxnSpLocks/>
            </p:cNvCxnSpPr>
            <p:nvPr/>
          </p:nvCxnSpPr>
          <p:spPr bwMode="auto">
            <a:xfrm>
              <a:off x="9778951" y="3417555"/>
              <a:ext cx="0" cy="2301210"/>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9239" name="Group 9238">
            <a:extLst>
              <a:ext uri="{FF2B5EF4-FFF2-40B4-BE49-F238E27FC236}">
                <a16:creationId xmlns:a16="http://schemas.microsoft.com/office/drawing/2014/main" id="{F80DFD64-1CB9-0E76-43BE-609657055BB7}"/>
              </a:ext>
            </a:extLst>
          </p:cNvPr>
          <p:cNvGrpSpPr/>
          <p:nvPr/>
        </p:nvGrpSpPr>
        <p:grpSpPr>
          <a:xfrm>
            <a:off x="6133323" y="2808723"/>
            <a:ext cx="497252" cy="2817072"/>
            <a:chOff x="1162745" y="2078437"/>
            <a:chExt cx="889619" cy="2500716"/>
          </a:xfrm>
        </p:grpSpPr>
        <p:sp>
          <p:nvSpPr>
            <p:cNvPr id="9486" name="TextBox 9485">
              <a:extLst>
                <a:ext uri="{FF2B5EF4-FFF2-40B4-BE49-F238E27FC236}">
                  <a16:creationId xmlns:a16="http://schemas.microsoft.com/office/drawing/2014/main" id="{D74CDDE5-BEC8-B4FA-D663-A42EBED49B0F}"/>
                </a:ext>
              </a:extLst>
            </p:cNvPr>
            <p:cNvSpPr txBox="1"/>
            <p:nvPr/>
          </p:nvSpPr>
          <p:spPr bwMode="auto">
            <a:xfrm>
              <a:off x="1162745" y="2078437"/>
              <a:ext cx="889619"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9487" name="TextBox 9486">
              <a:extLst>
                <a:ext uri="{FF2B5EF4-FFF2-40B4-BE49-F238E27FC236}">
                  <a16:creationId xmlns:a16="http://schemas.microsoft.com/office/drawing/2014/main" id="{B60A26E7-0401-0A53-6178-3A6F6B7F813C}"/>
                </a:ext>
              </a:extLst>
            </p:cNvPr>
            <p:cNvSpPr txBox="1"/>
            <p:nvPr/>
          </p:nvSpPr>
          <p:spPr bwMode="auto">
            <a:xfrm>
              <a:off x="1349159" y="2518473"/>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9488" name="TextBox 9487">
              <a:extLst>
                <a:ext uri="{FF2B5EF4-FFF2-40B4-BE49-F238E27FC236}">
                  <a16:creationId xmlns:a16="http://schemas.microsoft.com/office/drawing/2014/main" id="{9FCDAFE6-C620-6C23-D90B-950E3FF6EF7C}"/>
                </a:ext>
              </a:extLst>
            </p:cNvPr>
            <p:cNvSpPr txBox="1"/>
            <p:nvPr/>
          </p:nvSpPr>
          <p:spPr bwMode="auto">
            <a:xfrm>
              <a:off x="1349159" y="2958509"/>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9489" name="TextBox 9488">
              <a:extLst>
                <a:ext uri="{FF2B5EF4-FFF2-40B4-BE49-F238E27FC236}">
                  <a16:creationId xmlns:a16="http://schemas.microsoft.com/office/drawing/2014/main" id="{B37F98C9-6C5A-FB11-F2A4-FE0F444F41DA}"/>
                </a:ext>
              </a:extLst>
            </p:cNvPr>
            <p:cNvSpPr txBox="1"/>
            <p:nvPr/>
          </p:nvSpPr>
          <p:spPr bwMode="auto">
            <a:xfrm>
              <a:off x="1349159" y="3398545"/>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9490" name="TextBox 9489">
              <a:extLst>
                <a:ext uri="{FF2B5EF4-FFF2-40B4-BE49-F238E27FC236}">
                  <a16:creationId xmlns:a16="http://schemas.microsoft.com/office/drawing/2014/main" id="{5CD9C9A7-F5C8-FB5D-CD06-7472FC604CA4}"/>
                </a:ext>
              </a:extLst>
            </p:cNvPr>
            <p:cNvSpPr txBox="1"/>
            <p:nvPr/>
          </p:nvSpPr>
          <p:spPr bwMode="auto">
            <a:xfrm>
              <a:off x="1349159" y="3838581"/>
              <a:ext cx="70320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9491" name="TextBox 9490">
              <a:extLst>
                <a:ext uri="{FF2B5EF4-FFF2-40B4-BE49-F238E27FC236}">
                  <a16:creationId xmlns:a16="http://schemas.microsoft.com/office/drawing/2014/main" id="{CE0FE865-7FED-1696-D99F-13620A7A6D63}"/>
                </a:ext>
              </a:extLst>
            </p:cNvPr>
            <p:cNvSpPr txBox="1"/>
            <p:nvPr/>
          </p:nvSpPr>
          <p:spPr bwMode="auto">
            <a:xfrm>
              <a:off x="1535569" y="4278618"/>
              <a:ext cx="516795"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nvGrpSpPr>
          <p:cNvPr id="9240" name="Group 9239">
            <a:extLst>
              <a:ext uri="{FF2B5EF4-FFF2-40B4-BE49-F238E27FC236}">
                <a16:creationId xmlns:a16="http://schemas.microsoft.com/office/drawing/2014/main" id="{1CC7B6E3-A8EB-9328-252A-D7922D06F8C9}"/>
              </a:ext>
            </a:extLst>
          </p:cNvPr>
          <p:cNvGrpSpPr/>
          <p:nvPr/>
        </p:nvGrpSpPr>
        <p:grpSpPr>
          <a:xfrm>
            <a:off x="6568751" y="2964801"/>
            <a:ext cx="68937" cy="2489074"/>
            <a:chOff x="1981553" y="2216988"/>
            <a:chExt cx="64008" cy="2209552"/>
          </a:xfrm>
        </p:grpSpPr>
        <p:cxnSp>
          <p:nvCxnSpPr>
            <p:cNvPr id="9480" name="Straight Connector 9479">
              <a:extLst>
                <a:ext uri="{FF2B5EF4-FFF2-40B4-BE49-F238E27FC236}">
                  <a16:creationId xmlns:a16="http://schemas.microsoft.com/office/drawing/2014/main" id="{1017E118-33BA-DD1A-A44E-303D63EB5380}"/>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B9213C83-2E58-4714-EE36-F663996FAF1C}"/>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CBD431FC-80A1-827E-C8F4-2FCA227F922A}"/>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D3232DCA-BCE6-C164-A572-BB0CC93203C1}"/>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E7981ECD-9864-3AD1-CE5C-12DDD381B443}"/>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CD921607-6718-B8C1-FDC3-803D371EC3DA}"/>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1" name="Group 9240">
            <a:extLst>
              <a:ext uri="{FF2B5EF4-FFF2-40B4-BE49-F238E27FC236}">
                <a16:creationId xmlns:a16="http://schemas.microsoft.com/office/drawing/2014/main" id="{F36CE121-D5C2-8C01-6865-709E1E456A51}"/>
              </a:ext>
            </a:extLst>
          </p:cNvPr>
          <p:cNvGrpSpPr/>
          <p:nvPr/>
        </p:nvGrpSpPr>
        <p:grpSpPr>
          <a:xfrm>
            <a:off x="6635196" y="5447661"/>
            <a:ext cx="4716116" cy="72107"/>
            <a:chOff x="2075607" y="4421024"/>
            <a:chExt cx="8437461" cy="64009"/>
          </a:xfrm>
        </p:grpSpPr>
        <p:cxnSp>
          <p:nvCxnSpPr>
            <p:cNvPr id="9467" name="Straight Connector 9466">
              <a:extLst>
                <a:ext uri="{FF2B5EF4-FFF2-40B4-BE49-F238E27FC236}">
                  <a16:creationId xmlns:a16="http://schemas.microsoft.com/office/drawing/2014/main" id="{E460BE3D-F567-2B89-BA7B-CA749CBDD64D}"/>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2BC114D7-78E0-0E7E-CD64-4C25F852BAE2}"/>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BC201F83-4990-DF30-3600-FBD9AC7C3C3B}"/>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4D4E1FC8-219E-56A4-9800-B05DF4D37F6B}"/>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F413CE87-042E-F70C-49FF-AF02AC24C3BB}"/>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87BC7C88-58CE-CFD3-11E1-35C886435995}"/>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DE0D73C9-D9FA-EE0F-7C90-2E2C6C4A23A0}"/>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E0F28000-CDE1-45AE-A354-1C227A711AE3}"/>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B105089C-4C52-6CB4-25BF-C3ECCE548EA5}"/>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72ACF631-E7DF-91EE-CEB6-06A55EE07D28}"/>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1F9F7232-070E-6E16-A8D5-50EC9C621F48}"/>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F6B45467-97A2-CABF-9FAB-A1F1B881F071}"/>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5331E3B3-4258-81D5-683C-0F434F13E276}"/>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3" name="Group 9242">
            <a:extLst>
              <a:ext uri="{FF2B5EF4-FFF2-40B4-BE49-F238E27FC236}">
                <a16:creationId xmlns:a16="http://schemas.microsoft.com/office/drawing/2014/main" id="{6BA6B6AA-935F-6E9E-98DF-60238064508D}"/>
              </a:ext>
            </a:extLst>
          </p:cNvPr>
          <p:cNvGrpSpPr/>
          <p:nvPr/>
        </p:nvGrpSpPr>
        <p:grpSpPr>
          <a:xfrm>
            <a:off x="6634240" y="2909802"/>
            <a:ext cx="5299202" cy="2891892"/>
            <a:chOff x="1383017" y="2168165"/>
            <a:chExt cx="9480642" cy="2567134"/>
          </a:xfrm>
        </p:grpSpPr>
        <p:sp>
          <p:nvSpPr>
            <p:cNvPr id="9464" name="Freeform 9463">
              <a:extLst>
                <a:ext uri="{FF2B5EF4-FFF2-40B4-BE49-F238E27FC236}">
                  <a16:creationId xmlns:a16="http://schemas.microsoft.com/office/drawing/2014/main" id="{9DB60114-640D-6534-A825-9061271C45A9}"/>
                </a:ext>
              </a:extLst>
            </p:cNvPr>
            <p:cNvSpPr/>
            <p:nvPr/>
          </p:nvSpPr>
          <p:spPr bwMode="auto">
            <a:xfrm>
              <a:off x="1383017" y="2168165"/>
              <a:ext cx="9389758"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65" name="TextBox 9464">
              <a:extLst>
                <a:ext uri="{FF2B5EF4-FFF2-40B4-BE49-F238E27FC236}">
                  <a16:creationId xmlns:a16="http://schemas.microsoft.com/office/drawing/2014/main" id="{0AE4C52F-B99B-198C-4A29-A42A8E8C577C}"/>
                </a:ext>
              </a:extLst>
            </p:cNvPr>
            <p:cNvSpPr txBox="1"/>
            <p:nvPr/>
          </p:nvSpPr>
          <p:spPr bwMode="auto">
            <a:xfrm>
              <a:off x="10160453" y="4434764"/>
              <a:ext cx="703206" cy="30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cxnSp>
          <p:nvCxnSpPr>
            <p:cNvPr id="9466" name="Straight Connector 9465">
              <a:extLst>
                <a:ext uri="{FF2B5EF4-FFF2-40B4-BE49-F238E27FC236}">
                  <a16:creationId xmlns:a16="http://schemas.microsoft.com/office/drawing/2014/main" id="{A1E5E94D-F15E-0E59-6B5F-B35B224B15AB}"/>
                </a:ext>
              </a:extLst>
            </p:cNvPr>
            <p:cNvCxnSpPr>
              <a:cxnSpLocks/>
            </p:cNvCxnSpPr>
            <p:nvPr/>
          </p:nvCxnSpPr>
          <p:spPr bwMode="auto">
            <a:xfrm rot="16200000">
              <a:off x="1047598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399" name="Freeform 9398">
            <a:extLst>
              <a:ext uri="{FF2B5EF4-FFF2-40B4-BE49-F238E27FC236}">
                <a16:creationId xmlns:a16="http://schemas.microsoft.com/office/drawing/2014/main" id="{9E88CA9B-3E80-8F43-98F9-65E8D16DB5FE}"/>
              </a:ext>
            </a:extLst>
          </p:cNvPr>
          <p:cNvSpPr/>
          <p:nvPr/>
        </p:nvSpPr>
        <p:spPr bwMode="auto">
          <a:xfrm>
            <a:off x="6641861" y="2943769"/>
            <a:ext cx="4771467" cy="2497584"/>
          </a:xfrm>
          <a:custGeom>
            <a:avLst/>
            <a:gdLst>
              <a:gd name="connsiteX0" fmla="*/ 0 w 8536488"/>
              <a:gd name="connsiteY0" fmla="*/ 0 h 2217107"/>
              <a:gd name="connsiteX1" fmla="*/ 75156 w 8536488"/>
              <a:gd name="connsiteY1" fmla="*/ 0 h 2217107"/>
              <a:gd name="connsiteX2" fmla="*/ 75156 w 8536488"/>
              <a:gd name="connsiteY2" fmla="*/ 62630 h 2217107"/>
              <a:gd name="connsiteX3" fmla="*/ 482252 w 8536488"/>
              <a:gd name="connsiteY3" fmla="*/ 62630 h 2217107"/>
              <a:gd name="connsiteX4" fmla="*/ 482252 w 8536488"/>
              <a:gd name="connsiteY4" fmla="*/ 106471 h 2217107"/>
              <a:gd name="connsiteX5" fmla="*/ 638827 w 8536488"/>
              <a:gd name="connsiteY5" fmla="*/ 106471 h 2217107"/>
              <a:gd name="connsiteX6" fmla="*/ 663880 w 8536488"/>
              <a:gd name="connsiteY6" fmla="*/ 131524 h 2217107"/>
              <a:gd name="connsiteX7" fmla="*/ 770351 w 8536488"/>
              <a:gd name="connsiteY7" fmla="*/ 131524 h 2217107"/>
              <a:gd name="connsiteX8" fmla="*/ 770351 w 8536488"/>
              <a:gd name="connsiteY8" fmla="*/ 131524 h 2217107"/>
              <a:gd name="connsiteX9" fmla="*/ 770351 w 8536488"/>
              <a:gd name="connsiteY9" fmla="*/ 131524 h 2217107"/>
              <a:gd name="connsiteX10" fmla="*/ 770351 w 8536488"/>
              <a:gd name="connsiteY10" fmla="*/ 131524 h 2217107"/>
              <a:gd name="connsiteX11" fmla="*/ 770351 w 8536488"/>
              <a:gd name="connsiteY11" fmla="*/ 181627 h 2217107"/>
              <a:gd name="connsiteX12" fmla="*/ 889348 w 8536488"/>
              <a:gd name="connsiteY12" fmla="*/ 181627 h 2217107"/>
              <a:gd name="connsiteX13" fmla="*/ 889348 w 8536488"/>
              <a:gd name="connsiteY13" fmla="*/ 237994 h 2217107"/>
              <a:gd name="connsiteX14" fmla="*/ 1020871 w 8536488"/>
              <a:gd name="connsiteY14" fmla="*/ 237994 h 2217107"/>
              <a:gd name="connsiteX15" fmla="*/ 1020871 w 8536488"/>
              <a:gd name="connsiteY15" fmla="*/ 275572 h 2217107"/>
              <a:gd name="connsiteX16" fmla="*/ 1133606 w 8536488"/>
              <a:gd name="connsiteY16" fmla="*/ 275572 h 2217107"/>
              <a:gd name="connsiteX17" fmla="*/ 1133606 w 8536488"/>
              <a:gd name="connsiteY17" fmla="*/ 331940 h 2217107"/>
              <a:gd name="connsiteX18" fmla="*/ 1296444 w 8536488"/>
              <a:gd name="connsiteY18" fmla="*/ 331940 h 2217107"/>
              <a:gd name="connsiteX19" fmla="*/ 1296444 w 8536488"/>
              <a:gd name="connsiteY19" fmla="*/ 382044 h 2217107"/>
              <a:gd name="connsiteX20" fmla="*/ 1509386 w 8536488"/>
              <a:gd name="connsiteY20" fmla="*/ 382044 h 2217107"/>
              <a:gd name="connsiteX21" fmla="*/ 1509386 w 8536488"/>
              <a:gd name="connsiteY21" fmla="*/ 438411 h 2217107"/>
              <a:gd name="connsiteX22" fmla="*/ 1728592 w 8536488"/>
              <a:gd name="connsiteY22" fmla="*/ 438411 h 2217107"/>
              <a:gd name="connsiteX23" fmla="*/ 1728592 w 8536488"/>
              <a:gd name="connsiteY23" fmla="*/ 507304 h 2217107"/>
              <a:gd name="connsiteX24" fmla="*/ 1979112 w 8536488"/>
              <a:gd name="connsiteY24" fmla="*/ 507304 h 2217107"/>
              <a:gd name="connsiteX25" fmla="*/ 1979112 w 8536488"/>
              <a:gd name="connsiteY25" fmla="*/ 507304 h 2217107"/>
              <a:gd name="connsiteX26" fmla="*/ 1979112 w 8536488"/>
              <a:gd name="connsiteY26" fmla="*/ 557408 h 2217107"/>
              <a:gd name="connsiteX27" fmla="*/ 2110636 w 8536488"/>
              <a:gd name="connsiteY27" fmla="*/ 557408 h 2217107"/>
              <a:gd name="connsiteX28" fmla="*/ 2110636 w 8536488"/>
              <a:gd name="connsiteY28" fmla="*/ 626301 h 2217107"/>
              <a:gd name="connsiteX29" fmla="*/ 2260948 w 8536488"/>
              <a:gd name="connsiteY29" fmla="*/ 626301 h 2217107"/>
              <a:gd name="connsiteX30" fmla="*/ 2260948 w 8536488"/>
              <a:gd name="connsiteY30" fmla="*/ 688931 h 2217107"/>
              <a:gd name="connsiteX31" fmla="*/ 2361156 w 8536488"/>
              <a:gd name="connsiteY31" fmla="*/ 688931 h 2217107"/>
              <a:gd name="connsiteX32" fmla="*/ 2361156 w 8536488"/>
              <a:gd name="connsiteY32" fmla="*/ 739035 h 2217107"/>
              <a:gd name="connsiteX33" fmla="*/ 2498943 w 8536488"/>
              <a:gd name="connsiteY33" fmla="*/ 739035 h 2217107"/>
              <a:gd name="connsiteX34" fmla="*/ 2498943 w 8536488"/>
              <a:gd name="connsiteY34" fmla="*/ 739035 h 2217107"/>
              <a:gd name="connsiteX35" fmla="*/ 2498943 w 8536488"/>
              <a:gd name="connsiteY35" fmla="*/ 739035 h 2217107"/>
              <a:gd name="connsiteX36" fmla="*/ 2498943 w 8536488"/>
              <a:gd name="connsiteY36" fmla="*/ 739035 h 2217107"/>
              <a:gd name="connsiteX37" fmla="*/ 2498943 w 8536488"/>
              <a:gd name="connsiteY37" fmla="*/ 739035 h 2217107"/>
              <a:gd name="connsiteX38" fmla="*/ 2498943 w 8536488"/>
              <a:gd name="connsiteY38" fmla="*/ 739035 h 2217107"/>
              <a:gd name="connsiteX39" fmla="*/ 2498943 w 8536488"/>
              <a:gd name="connsiteY39" fmla="*/ 795403 h 2217107"/>
              <a:gd name="connsiteX40" fmla="*/ 2668044 w 8536488"/>
              <a:gd name="connsiteY40" fmla="*/ 795403 h 2217107"/>
              <a:gd name="connsiteX41" fmla="*/ 2668044 w 8536488"/>
              <a:gd name="connsiteY41" fmla="*/ 795403 h 2217107"/>
              <a:gd name="connsiteX42" fmla="*/ 2668044 w 8536488"/>
              <a:gd name="connsiteY42" fmla="*/ 795403 h 2217107"/>
              <a:gd name="connsiteX43" fmla="*/ 2668044 w 8536488"/>
              <a:gd name="connsiteY43" fmla="*/ 795403 h 2217107"/>
              <a:gd name="connsiteX44" fmla="*/ 2668044 w 8536488"/>
              <a:gd name="connsiteY44" fmla="*/ 858033 h 2217107"/>
              <a:gd name="connsiteX45" fmla="*/ 2799567 w 8536488"/>
              <a:gd name="connsiteY45" fmla="*/ 858033 h 2217107"/>
              <a:gd name="connsiteX46" fmla="*/ 2799567 w 8536488"/>
              <a:gd name="connsiteY46" fmla="*/ 914400 h 2217107"/>
              <a:gd name="connsiteX47" fmla="*/ 2993721 w 8536488"/>
              <a:gd name="connsiteY47" fmla="*/ 914400 h 2217107"/>
              <a:gd name="connsiteX48" fmla="*/ 2993721 w 8536488"/>
              <a:gd name="connsiteY48" fmla="*/ 989556 h 2217107"/>
              <a:gd name="connsiteX49" fmla="*/ 3087666 w 8536488"/>
              <a:gd name="connsiteY49" fmla="*/ 989556 h 2217107"/>
              <a:gd name="connsiteX50" fmla="*/ 3087666 w 8536488"/>
              <a:gd name="connsiteY50" fmla="*/ 989556 h 2217107"/>
              <a:gd name="connsiteX51" fmla="*/ 3087666 w 8536488"/>
              <a:gd name="connsiteY51" fmla="*/ 989556 h 2217107"/>
              <a:gd name="connsiteX52" fmla="*/ 3087666 w 8536488"/>
              <a:gd name="connsiteY52" fmla="*/ 1039660 h 2217107"/>
              <a:gd name="connsiteX53" fmla="*/ 3212926 w 8536488"/>
              <a:gd name="connsiteY53" fmla="*/ 1039660 h 2217107"/>
              <a:gd name="connsiteX54" fmla="*/ 3212926 w 8536488"/>
              <a:gd name="connsiteY54" fmla="*/ 1089764 h 2217107"/>
              <a:gd name="connsiteX55" fmla="*/ 3394553 w 8536488"/>
              <a:gd name="connsiteY55" fmla="*/ 1089764 h 2217107"/>
              <a:gd name="connsiteX56" fmla="*/ 3394553 w 8536488"/>
              <a:gd name="connsiteY56" fmla="*/ 1146131 h 2217107"/>
              <a:gd name="connsiteX57" fmla="*/ 3588707 w 8536488"/>
              <a:gd name="connsiteY57" fmla="*/ 1146131 h 2217107"/>
              <a:gd name="connsiteX58" fmla="*/ 3588707 w 8536488"/>
              <a:gd name="connsiteY58" fmla="*/ 1233814 h 2217107"/>
              <a:gd name="connsiteX59" fmla="*/ 3770334 w 8536488"/>
              <a:gd name="connsiteY59" fmla="*/ 1233814 h 2217107"/>
              <a:gd name="connsiteX60" fmla="*/ 3770334 w 8536488"/>
              <a:gd name="connsiteY60" fmla="*/ 1233814 h 2217107"/>
              <a:gd name="connsiteX61" fmla="*/ 3770334 w 8536488"/>
              <a:gd name="connsiteY61" fmla="*/ 1283918 h 2217107"/>
              <a:gd name="connsiteX62" fmla="*/ 3970751 w 8536488"/>
              <a:gd name="connsiteY62" fmla="*/ 1283918 h 2217107"/>
              <a:gd name="connsiteX63" fmla="*/ 3970751 w 8536488"/>
              <a:gd name="connsiteY63" fmla="*/ 1340285 h 2217107"/>
              <a:gd name="connsiteX64" fmla="*/ 4127326 w 8536488"/>
              <a:gd name="connsiteY64" fmla="*/ 1340285 h 2217107"/>
              <a:gd name="connsiteX65" fmla="*/ 4127326 w 8536488"/>
              <a:gd name="connsiteY65" fmla="*/ 1340285 h 2217107"/>
              <a:gd name="connsiteX66" fmla="*/ 4127326 w 8536488"/>
              <a:gd name="connsiteY66" fmla="*/ 1340285 h 2217107"/>
              <a:gd name="connsiteX67" fmla="*/ 4127326 w 8536488"/>
              <a:gd name="connsiteY67" fmla="*/ 1340285 h 2217107"/>
              <a:gd name="connsiteX68" fmla="*/ 4127326 w 8536488"/>
              <a:gd name="connsiteY68" fmla="*/ 1390389 h 2217107"/>
              <a:gd name="connsiteX69" fmla="*/ 4315216 w 8536488"/>
              <a:gd name="connsiteY69" fmla="*/ 1390389 h 2217107"/>
              <a:gd name="connsiteX70" fmla="*/ 4315216 w 8536488"/>
              <a:gd name="connsiteY70" fmla="*/ 1390389 h 2217107"/>
              <a:gd name="connsiteX71" fmla="*/ 4315216 w 8536488"/>
              <a:gd name="connsiteY71" fmla="*/ 1440493 h 2217107"/>
              <a:gd name="connsiteX72" fmla="*/ 4672208 w 8536488"/>
              <a:gd name="connsiteY72" fmla="*/ 1440493 h 2217107"/>
              <a:gd name="connsiteX73" fmla="*/ 4672208 w 8536488"/>
              <a:gd name="connsiteY73" fmla="*/ 1503123 h 2217107"/>
              <a:gd name="connsiteX74" fmla="*/ 4860099 w 8536488"/>
              <a:gd name="connsiteY74" fmla="*/ 1503123 h 2217107"/>
              <a:gd name="connsiteX75" fmla="*/ 4860099 w 8536488"/>
              <a:gd name="connsiteY75" fmla="*/ 1559490 h 2217107"/>
              <a:gd name="connsiteX76" fmla="*/ 5154460 w 8536488"/>
              <a:gd name="connsiteY76" fmla="*/ 1559490 h 2217107"/>
              <a:gd name="connsiteX77" fmla="*/ 5154460 w 8536488"/>
              <a:gd name="connsiteY77" fmla="*/ 1559490 h 2217107"/>
              <a:gd name="connsiteX78" fmla="*/ 5154460 w 8536488"/>
              <a:gd name="connsiteY78" fmla="*/ 1609594 h 2217107"/>
              <a:gd name="connsiteX79" fmla="*/ 5561556 w 8536488"/>
              <a:gd name="connsiteY79" fmla="*/ 1609594 h 2217107"/>
              <a:gd name="connsiteX80" fmla="*/ 5561556 w 8536488"/>
              <a:gd name="connsiteY80" fmla="*/ 1672224 h 2217107"/>
              <a:gd name="connsiteX81" fmla="*/ 5887233 w 8536488"/>
              <a:gd name="connsiteY81" fmla="*/ 1672224 h 2217107"/>
              <a:gd name="connsiteX82" fmla="*/ 5887233 w 8536488"/>
              <a:gd name="connsiteY82" fmla="*/ 1672224 h 2217107"/>
              <a:gd name="connsiteX83" fmla="*/ 5887233 w 8536488"/>
              <a:gd name="connsiteY83" fmla="*/ 1672224 h 2217107"/>
              <a:gd name="connsiteX84" fmla="*/ 5887233 w 8536488"/>
              <a:gd name="connsiteY84" fmla="*/ 1722329 h 2217107"/>
              <a:gd name="connsiteX85" fmla="*/ 6275540 w 8536488"/>
              <a:gd name="connsiteY85" fmla="*/ 1722329 h 2217107"/>
              <a:gd name="connsiteX86" fmla="*/ 6275540 w 8536488"/>
              <a:gd name="connsiteY86" fmla="*/ 1784959 h 2217107"/>
              <a:gd name="connsiteX87" fmla="*/ 6532323 w 8536488"/>
              <a:gd name="connsiteY87" fmla="*/ 1784959 h 2217107"/>
              <a:gd name="connsiteX88" fmla="*/ 6532323 w 8536488"/>
              <a:gd name="connsiteY88" fmla="*/ 1847589 h 2217107"/>
              <a:gd name="connsiteX89" fmla="*/ 7709770 w 8536488"/>
              <a:gd name="connsiteY89" fmla="*/ 1847589 h 2217107"/>
              <a:gd name="connsiteX90" fmla="*/ 7709770 w 8536488"/>
              <a:gd name="connsiteY90" fmla="*/ 1903956 h 2217107"/>
              <a:gd name="connsiteX91" fmla="*/ 7791189 w 8536488"/>
              <a:gd name="connsiteY91" fmla="*/ 1903956 h 2217107"/>
              <a:gd name="connsiteX92" fmla="*/ 7791189 w 8536488"/>
              <a:gd name="connsiteY92" fmla="*/ 1903956 h 2217107"/>
              <a:gd name="connsiteX93" fmla="*/ 7791189 w 8536488"/>
              <a:gd name="connsiteY93" fmla="*/ 1954060 h 2217107"/>
              <a:gd name="connsiteX94" fmla="*/ 8536488 w 8536488"/>
              <a:gd name="connsiteY94" fmla="*/ 1954060 h 2217107"/>
              <a:gd name="connsiteX95" fmla="*/ 8536488 w 8536488"/>
              <a:gd name="connsiteY95" fmla="*/ 2217107 h 22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8536488" h="2217107">
                <a:moveTo>
                  <a:pt x="0" y="0"/>
                </a:moveTo>
                <a:lnTo>
                  <a:pt x="75156" y="0"/>
                </a:lnTo>
                <a:lnTo>
                  <a:pt x="75156" y="62630"/>
                </a:lnTo>
                <a:lnTo>
                  <a:pt x="482252" y="62630"/>
                </a:lnTo>
                <a:lnTo>
                  <a:pt x="482252" y="106471"/>
                </a:lnTo>
                <a:lnTo>
                  <a:pt x="638827" y="106471"/>
                </a:lnTo>
                <a:lnTo>
                  <a:pt x="663880" y="131524"/>
                </a:lnTo>
                <a:lnTo>
                  <a:pt x="770351" y="131524"/>
                </a:lnTo>
                <a:lnTo>
                  <a:pt x="770351" y="131524"/>
                </a:lnTo>
                <a:lnTo>
                  <a:pt x="770351" y="131524"/>
                </a:lnTo>
                <a:lnTo>
                  <a:pt x="770351" y="131524"/>
                </a:lnTo>
                <a:lnTo>
                  <a:pt x="770351" y="181627"/>
                </a:lnTo>
                <a:lnTo>
                  <a:pt x="889348" y="181627"/>
                </a:lnTo>
                <a:lnTo>
                  <a:pt x="889348" y="237994"/>
                </a:lnTo>
                <a:lnTo>
                  <a:pt x="1020871" y="237994"/>
                </a:lnTo>
                <a:lnTo>
                  <a:pt x="1020871" y="275572"/>
                </a:lnTo>
                <a:lnTo>
                  <a:pt x="1133606" y="275572"/>
                </a:lnTo>
                <a:lnTo>
                  <a:pt x="1133606" y="331940"/>
                </a:lnTo>
                <a:lnTo>
                  <a:pt x="1296444" y="331940"/>
                </a:lnTo>
                <a:lnTo>
                  <a:pt x="1296444" y="382044"/>
                </a:lnTo>
                <a:lnTo>
                  <a:pt x="1509386" y="382044"/>
                </a:lnTo>
                <a:lnTo>
                  <a:pt x="1509386" y="438411"/>
                </a:lnTo>
                <a:lnTo>
                  <a:pt x="1728592" y="438411"/>
                </a:lnTo>
                <a:lnTo>
                  <a:pt x="1728592" y="507304"/>
                </a:lnTo>
                <a:lnTo>
                  <a:pt x="1979112" y="507304"/>
                </a:lnTo>
                <a:lnTo>
                  <a:pt x="1979112" y="507304"/>
                </a:lnTo>
                <a:lnTo>
                  <a:pt x="1979112" y="557408"/>
                </a:lnTo>
                <a:lnTo>
                  <a:pt x="2110636" y="557408"/>
                </a:lnTo>
                <a:lnTo>
                  <a:pt x="2110636" y="626301"/>
                </a:lnTo>
                <a:lnTo>
                  <a:pt x="2260948" y="626301"/>
                </a:lnTo>
                <a:lnTo>
                  <a:pt x="2260948" y="688931"/>
                </a:lnTo>
                <a:lnTo>
                  <a:pt x="2361156" y="688931"/>
                </a:lnTo>
                <a:lnTo>
                  <a:pt x="2361156" y="739035"/>
                </a:lnTo>
                <a:lnTo>
                  <a:pt x="2498943" y="739035"/>
                </a:lnTo>
                <a:lnTo>
                  <a:pt x="2498943" y="739035"/>
                </a:lnTo>
                <a:lnTo>
                  <a:pt x="2498943" y="739035"/>
                </a:lnTo>
                <a:lnTo>
                  <a:pt x="2498943" y="739035"/>
                </a:lnTo>
                <a:lnTo>
                  <a:pt x="2498943" y="739035"/>
                </a:lnTo>
                <a:lnTo>
                  <a:pt x="2498943" y="739035"/>
                </a:lnTo>
                <a:lnTo>
                  <a:pt x="2498943" y="795403"/>
                </a:lnTo>
                <a:lnTo>
                  <a:pt x="2668044" y="795403"/>
                </a:lnTo>
                <a:lnTo>
                  <a:pt x="2668044" y="795403"/>
                </a:lnTo>
                <a:lnTo>
                  <a:pt x="2668044" y="795403"/>
                </a:lnTo>
                <a:lnTo>
                  <a:pt x="2668044" y="795403"/>
                </a:lnTo>
                <a:lnTo>
                  <a:pt x="2668044" y="858033"/>
                </a:lnTo>
                <a:lnTo>
                  <a:pt x="2799567" y="858033"/>
                </a:lnTo>
                <a:lnTo>
                  <a:pt x="2799567" y="914400"/>
                </a:lnTo>
                <a:lnTo>
                  <a:pt x="2993721" y="914400"/>
                </a:lnTo>
                <a:lnTo>
                  <a:pt x="2993721" y="989556"/>
                </a:lnTo>
                <a:lnTo>
                  <a:pt x="3087666" y="989556"/>
                </a:lnTo>
                <a:lnTo>
                  <a:pt x="3087666" y="989556"/>
                </a:lnTo>
                <a:lnTo>
                  <a:pt x="3087666" y="989556"/>
                </a:lnTo>
                <a:lnTo>
                  <a:pt x="3087666" y="1039660"/>
                </a:lnTo>
                <a:lnTo>
                  <a:pt x="3212926" y="1039660"/>
                </a:lnTo>
                <a:lnTo>
                  <a:pt x="3212926" y="1089764"/>
                </a:lnTo>
                <a:lnTo>
                  <a:pt x="3394553" y="1089764"/>
                </a:lnTo>
                <a:lnTo>
                  <a:pt x="3394553" y="1146131"/>
                </a:lnTo>
                <a:lnTo>
                  <a:pt x="3588707" y="1146131"/>
                </a:lnTo>
                <a:lnTo>
                  <a:pt x="3588707" y="1233814"/>
                </a:lnTo>
                <a:lnTo>
                  <a:pt x="3770334" y="1233814"/>
                </a:lnTo>
                <a:lnTo>
                  <a:pt x="3770334" y="1233814"/>
                </a:lnTo>
                <a:lnTo>
                  <a:pt x="3770334" y="1283918"/>
                </a:lnTo>
                <a:lnTo>
                  <a:pt x="3970751" y="1283918"/>
                </a:lnTo>
                <a:lnTo>
                  <a:pt x="3970751" y="1340285"/>
                </a:lnTo>
                <a:lnTo>
                  <a:pt x="4127326" y="1340285"/>
                </a:lnTo>
                <a:lnTo>
                  <a:pt x="4127326" y="1340285"/>
                </a:lnTo>
                <a:lnTo>
                  <a:pt x="4127326" y="1340285"/>
                </a:lnTo>
                <a:lnTo>
                  <a:pt x="4127326" y="1340285"/>
                </a:lnTo>
                <a:lnTo>
                  <a:pt x="4127326" y="1390389"/>
                </a:lnTo>
                <a:lnTo>
                  <a:pt x="4315216" y="1390389"/>
                </a:lnTo>
                <a:lnTo>
                  <a:pt x="4315216" y="1390389"/>
                </a:lnTo>
                <a:lnTo>
                  <a:pt x="4315216" y="1440493"/>
                </a:lnTo>
                <a:lnTo>
                  <a:pt x="4672208" y="1440493"/>
                </a:lnTo>
                <a:lnTo>
                  <a:pt x="4672208" y="1503123"/>
                </a:lnTo>
                <a:lnTo>
                  <a:pt x="4860099" y="1503123"/>
                </a:lnTo>
                <a:lnTo>
                  <a:pt x="4860099" y="1559490"/>
                </a:lnTo>
                <a:lnTo>
                  <a:pt x="5154460" y="1559490"/>
                </a:lnTo>
                <a:lnTo>
                  <a:pt x="5154460" y="1559490"/>
                </a:lnTo>
                <a:lnTo>
                  <a:pt x="5154460" y="1609594"/>
                </a:lnTo>
                <a:lnTo>
                  <a:pt x="5561556" y="1609594"/>
                </a:lnTo>
                <a:lnTo>
                  <a:pt x="5561556" y="1672224"/>
                </a:lnTo>
                <a:lnTo>
                  <a:pt x="5887233" y="1672224"/>
                </a:lnTo>
                <a:lnTo>
                  <a:pt x="5887233" y="1672224"/>
                </a:lnTo>
                <a:lnTo>
                  <a:pt x="5887233" y="1672224"/>
                </a:lnTo>
                <a:lnTo>
                  <a:pt x="5887233" y="1722329"/>
                </a:lnTo>
                <a:lnTo>
                  <a:pt x="6275540" y="1722329"/>
                </a:lnTo>
                <a:lnTo>
                  <a:pt x="6275540" y="1784959"/>
                </a:lnTo>
                <a:lnTo>
                  <a:pt x="6532323" y="1784959"/>
                </a:lnTo>
                <a:lnTo>
                  <a:pt x="6532323" y="1847589"/>
                </a:lnTo>
                <a:lnTo>
                  <a:pt x="7709770" y="1847589"/>
                </a:lnTo>
                <a:lnTo>
                  <a:pt x="7709770" y="1903956"/>
                </a:lnTo>
                <a:lnTo>
                  <a:pt x="7791189" y="1903956"/>
                </a:lnTo>
                <a:lnTo>
                  <a:pt x="7791189" y="1903956"/>
                </a:lnTo>
                <a:lnTo>
                  <a:pt x="7791189" y="1954060"/>
                </a:lnTo>
                <a:lnTo>
                  <a:pt x="8536488" y="1954060"/>
                </a:lnTo>
                <a:lnTo>
                  <a:pt x="8536488" y="2217107"/>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9537" name="Group 9536">
            <a:extLst>
              <a:ext uri="{FF2B5EF4-FFF2-40B4-BE49-F238E27FC236}">
                <a16:creationId xmlns:a16="http://schemas.microsoft.com/office/drawing/2014/main" id="{F3198C76-057B-66E1-5181-3187EEC026CB}"/>
              </a:ext>
            </a:extLst>
          </p:cNvPr>
          <p:cNvGrpSpPr/>
          <p:nvPr/>
        </p:nvGrpSpPr>
        <p:grpSpPr>
          <a:xfrm>
            <a:off x="6820232" y="2983655"/>
            <a:ext cx="4553712" cy="2221822"/>
            <a:chOff x="6820232" y="6173788"/>
            <a:chExt cx="4556533" cy="2221822"/>
          </a:xfrm>
        </p:grpSpPr>
        <p:sp>
          <p:nvSpPr>
            <p:cNvPr id="9403" name="Oval 9402">
              <a:extLst>
                <a:ext uri="{FF2B5EF4-FFF2-40B4-BE49-F238E27FC236}">
                  <a16:creationId xmlns:a16="http://schemas.microsoft.com/office/drawing/2014/main" id="{9867E397-D843-53A2-8D09-8717D9BFCEED}"/>
                </a:ext>
              </a:extLst>
            </p:cNvPr>
            <p:cNvSpPr/>
            <p:nvPr/>
          </p:nvSpPr>
          <p:spPr bwMode="auto">
            <a:xfrm>
              <a:off x="10304045"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4" name="Oval 9403">
              <a:extLst>
                <a:ext uri="{FF2B5EF4-FFF2-40B4-BE49-F238E27FC236}">
                  <a16:creationId xmlns:a16="http://schemas.microsoft.com/office/drawing/2014/main" id="{147EA901-4390-26A9-EB56-973CC4CFB4C4}"/>
                </a:ext>
              </a:extLst>
            </p:cNvPr>
            <p:cNvSpPr/>
            <p:nvPr/>
          </p:nvSpPr>
          <p:spPr bwMode="auto">
            <a:xfrm>
              <a:off x="10364053"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5" name="Oval 9404">
              <a:extLst>
                <a:ext uri="{FF2B5EF4-FFF2-40B4-BE49-F238E27FC236}">
                  <a16:creationId xmlns:a16="http://schemas.microsoft.com/office/drawing/2014/main" id="{3CBBE0A8-76E5-6A15-D068-8B2873E49AEE}"/>
                </a:ext>
              </a:extLst>
            </p:cNvPr>
            <p:cNvSpPr/>
            <p:nvPr/>
          </p:nvSpPr>
          <p:spPr bwMode="auto">
            <a:xfrm>
              <a:off x="10417645"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6" name="Oval 9405">
              <a:extLst>
                <a:ext uri="{FF2B5EF4-FFF2-40B4-BE49-F238E27FC236}">
                  <a16:creationId xmlns:a16="http://schemas.microsoft.com/office/drawing/2014/main" id="{85F0B925-496E-76E3-E146-578F082EF484}"/>
                </a:ext>
              </a:extLst>
            </p:cNvPr>
            <p:cNvSpPr/>
            <p:nvPr/>
          </p:nvSpPr>
          <p:spPr bwMode="auto">
            <a:xfrm>
              <a:off x="10387761"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7" name="Oval 9406">
              <a:extLst>
                <a:ext uri="{FF2B5EF4-FFF2-40B4-BE49-F238E27FC236}">
                  <a16:creationId xmlns:a16="http://schemas.microsoft.com/office/drawing/2014/main" id="{4C74BCD8-F5E2-94C3-76E8-A75647592FC5}"/>
                </a:ext>
              </a:extLst>
            </p:cNvPr>
            <p:cNvSpPr/>
            <p:nvPr/>
          </p:nvSpPr>
          <p:spPr bwMode="auto">
            <a:xfrm>
              <a:off x="10468272"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8" name="Oval 9407">
              <a:extLst>
                <a:ext uri="{FF2B5EF4-FFF2-40B4-BE49-F238E27FC236}">
                  <a16:creationId xmlns:a16="http://schemas.microsoft.com/office/drawing/2014/main" id="{AB98EC04-F0E4-469F-F8A6-4201B1C6BD56}"/>
                </a:ext>
              </a:extLst>
            </p:cNvPr>
            <p:cNvSpPr/>
            <p:nvPr/>
          </p:nvSpPr>
          <p:spPr bwMode="auto">
            <a:xfrm>
              <a:off x="10489213"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9" name="Oval 9408">
              <a:extLst>
                <a:ext uri="{FF2B5EF4-FFF2-40B4-BE49-F238E27FC236}">
                  <a16:creationId xmlns:a16="http://schemas.microsoft.com/office/drawing/2014/main" id="{897C0305-4439-6B67-DED5-D1157A261BBB}"/>
                </a:ext>
              </a:extLst>
            </p:cNvPr>
            <p:cNvSpPr/>
            <p:nvPr/>
          </p:nvSpPr>
          <p:spPr bwMode="auto">
            <a:xfrm>
              <a:off x="10762443"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0" name="Oval 9409">
              <a:extLst>
                <a:ext uri="{FF2B5EF4-FFF2-40B4-BE49-F238E27FC236}">
                  <a16:creationId xmlns:a16="http://schemas.microsoft.com/office/drawing/2014/main" id="{9473F0DB-9489-58D0-8EAF-60C28BF50016}"/>
                </a:ext>
              </a:extLst>
            </p:cNvPr>
            <p:cNvSpPr/>
            <p:nvPr/>
          </p:nvSpPr>
          <p:spPr bwMode="auto">
            <a:xfrm>
              <a:off x="10856971"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1" name="Oval 9410">
              <a:extLst>
                <a:ext uri="{FF2B5EF4-FFF2-40B4-BE49-F238E27FC236}">
                  <a16:creationId xmlns:a16="http://schemas.microsoft.com/office/drawing/2014/main" id="{B2039EC9-7DEB-547D-4290-FD0FC4268AA6}"/>
                </a:ext>
              </a:extLst>
            </p:cNvPr>
            <p:cNvSpPr/>
            <p:nvPr/>
          </p:nvSpPr>
          <p:spPr bwMode="auto">
            <a:xfrm>
              <a:off x="10895841" y="818513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0" name="Oval 9399">
              <a:extLst>
                <a:ext uri="{FF2B5EF4-FFF2-40B4-BE49-F238E27FC236}">
                  <a16:creationId xmlns:a16="http://schemas.microsoft.com/office/drawing/2014/main" id="{9E6B15FB-C6C9-10AD-A121-CD615526F4A2}"/>
                </a:ext>
              </a:extLst>
            </p:cNvPr>
            <p:cNvSpPr/>
            <p:nvPr/>
          </p:nvSpPr>
          <p:spPr bwMode="auto">
            <a:xfrm>
              <a:off x="6820232" y="617378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1" name="Oval 9400">
              <a:extLst>
                <a:ext uri="{FF2B5EF4-FFF2-40B4-BE49-F238E27FC236}">
                  <a16:creationId xmlns:a16="http://schemas.microsoft.com/office/drawing/2014/main" id="{577432C9-B7D3-A8C4-E146-DC58A5FD96BA}"/>
                </a:ext>
              </a:extLst>
            </p:cNvPr>
            <p:cNvSpPr/>
            <p:nvPr/>
          </p:nvSpPr>
          <p:spPr bwMode="auto">
            <a:xfrm>
              <a:off x="7166996" y="637962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2" name="Oval 9401">
              <a:extLst>
                <a:ext uri="{FF2B5EF4-FFF2-40B4-BE49-F238E27FC236}">
                  <a16:creationId xmlns:a16="http://schemas.microsoft.com/office/drawing/2014/main" id="{7D067003-0FEC-6AD5-AB04-B1F3A5D06E8E}"/>
                </a:ext>
              </a:extLst>
            </p:cNvPr>
            <p:cNvSpPr/>
            <p:nvPr/>
          </p:nvSpPr>
          <p:spPr bwMode="auto">
            <a:xfrm>
              <a:off x="7200502" y="6414545"/>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49" name="Oval 9248">
              <a:extLst>
                <a:ext uri="{FF2B5EF4-FFF2-40B4-BE49-F238E27FC236}">
                  <a16:creationId xmlns:a16="http://schemas.microsoft.com/office/drawing/2014/main" id="{2EADED69-CE1B-58CB-9ED6-A595B74D6214}"/>
                </a:ext>
              </a:extLst>
            </p:cNvPr>
            <p:cNvSpPr/>
            <p:nvPr/>
          </p:nvSpPr>
          <p:spPr bwMode="auto">
            <a:xfrm>
              <a:off x="10938383" y="822978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1" name="Oval 9390">
              <a:extLst>
                <a:ext uri="{FF2B5EF4-FFF2-40B4-BE49-F238E27FC236}">
                  <a16:creationId xmlns:a16="http://schemas.microsoft.com/office/drawing/2014/main" id="{1C2FEC40-3740-013F-7E7F-E2D350DA50B6}"/>
                </a:ext>
              </a:extLst>
            </p:cNvPr>
            <p:cNvSpPr/>
            <p:nvPr/>
          </p:nvSpPr>
          <p:spPr bwMode="auto">
            <a:xfrm>
              <a:off x="10995823"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2" name="Oval 9391">
              <a:extLst>
                <a:ext uri="{FF2B5EF4-FFF2-40B4-BE49-F238E27FC236}">
                  <a16:creationId xmlns:a16="http://schemas.microsoft.com/office/drawing/2014/main" id="{73BCC5F2-1F94-6F22-431F-89EB4F891E3C}"/>
                </a:ext>
              </a:extLst>
            </p:cNvPr>
            <p:cNvSpPr/>
            <p:nvPr/>
          </p:nvSpPr>
          <p:spPr bwMode="auto">
            <a:xfrm>
              <a:off x="11085577"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3" name="Oval 9392">
              <a:extLst>
                <a:ext uri="{FF2B5EF4-FFF2-40B4-BE49-F238E27FC236}">
                  <a16:creationId xmlns:a16="http://schemas.microsoft.com/office/drawing/2014/main" id="{831065D4-AAF5-F5EB-E286-79876CFE2C06}"/>
                </a:ext>
              </a:extLst>
            </p:cNvPr>
            <p:cNvSpPr/>
            <p:nvPr/>
          </p:nvSpPr>
          <p:spPr bwMode="auto">
            <a:xfrm>
              <a:off x="11048726"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4" name="Oval 9393">
              <a:extLst>
                <a:ext uri="{FF2B5EF4-FFF2-40B4-BE49-F238E27FC236}">
                  <a16:creationId xmlns:a16="http://schemas.microsoft.com/office/drawing/2014/main" id="{1AB4910B-412A-F828-862C-9B7581DDDF02}"/>
                </a:ext>
              </a:extLst>
            </p:cNvPr>
            <p:cNvSpPr/>
            <p:nvPr/>
          </p:nvSpPr>
          <p:spPr bwMode="auto">
            <a:xfrm>
              <a:off x="11147063"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5" name="Oval 9394">
              <a:extLst>
                <a:ext uri="{FF2B5EF4-FFF2-40B4-BE49-F238E27FC236}">
                  <a16:creationId xmlns:a16="http://schemas.microsoft.com/office/drawing/2014/main" id="{E393944A-3FFB-8022-11DE-BBC9944C0EBB}"/>
                </a:ext>
              </a:extLst>
            </p:cNvPr>
            <p:cNvSpPr/>
            <p:nvPr/>
          </p:nvSpPr>
          <p:spPr bwMode="auto">
            <a:xfrm>
              <a:off x="11168004"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6" name="Oval 9395">
              <a:extLst>
                <a:ext uri="{FF2B5EF4-FFF2-40B4-BE49-F238E27FC236}">
                  <a16:creationId xmlns:a16="http://schemas.microsoft.com/office/drawing/2014/main" id="{9F3549B5-915C-E7A3-AF45-0AF0020CF035}"/>
                </a:ext>
              </a:extLst>
            </p:cNvPr>
            <p:cNvSpPr/>
            <p:nvPr/>
          </p:nvSpPr>
          <p:spPr bwMode="auto">
            <a:xfrm>
              <a:off x="11216015"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7" name="Oval 9396">
              <a:extLst>
                <a:ext uri="{FF2B5EF4-FFF2-40B4-BE49-F238E27FC236}">
                  <a16:creationId xmlns:a16="http://schemas.microsoft.com/office/drawing/2014/main" id="{DAAE6279-304F-CFA9-3ACB-2C2078DBCB3B}"/>
                </a:ext>
              </a:extLst>
            </p:cNvPr>
            <p:cNvSpPr/>
            <p:nvPr/>
          </p:nvSpPr>
          <p:spPr bwMode="auto">
            <a:xfrm>
              <a:off x="11285325"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8" name="Oval 9397">
              <a:extLst>
                <a:ext uri="{FF2B5EF4-FFF2-40B4-BE49-F238E27FC236}">
                  <a16:creationId xmlns:a16="http://schemas.microsoft.com/office/drawing/2014/main" id="{C867B4B5-FAE9-5A43-DDD9-3A8402B68A48}"/>
                </a:ext>
              </a:extLst>
            </p:cNvPr>
            <p:cNvSpPr/>
            <p:nvPr/>
          </p:nvSpPr>
          <p:spPr bwMode="auto">
            <a:xfrm>
              <a:off x="11258823" y="830417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5" name="Oval 9374">
              <a:extLst>
                <a:ext uri="{FF2B5EF4-FFF2-40B4-BE49-F238E27FC236}">
                  <a16:creationId xmlns:a16="http://schemas.microsoft.com/office/drawing/2014/main" id="{21098366-9C0C-5DD7-F3A9-78D5E527F286}"/>
                </a:ext>
              </a:extLst>
            </p:cNvPr>
            <p:cNvSpPr/>
            <p:nvPr/>
          </p:nvSpPr>
          <p:spPr bwMode="auto">
            <a:xfrm>
              <a:off x="9504812" y="788649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6" name="Oval 9385">
              <a:extLst>
                <a:ext uri="{FF2B5EF4-FFF2-40B4-BE49-F238E27FC236}">
                  <a16:creationId xmlns:a16="http://schemas.microsoft.com/office/drawing/2014/main" id="{F4E73F71-40B7-9CF8-0BA6-DFFCBA6A3A3B}"/>
                </a:ext>
              </a:extLst>
            </p:cNvPr>
            <p:cNvSpPr/>
            <p:nvPr/>
          </p:nvSpPr>
          <p:spPr bwMode="auto">
            <a:xfrm>
              <a:off x="9590411" y="791746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7" name="Oval 9386">
              <a:extLst>
                <a:ext uri="{FF2B5EF4-FFF2-40B4-BE49-F238E27FC236}">
                  <a16:creationId xmlns:a16="http://schemas.microsoft.com/office/drawing/2014/main" id="{EF77D170-AA55-EF69-FF53-E1F563741538}"/>
                </a:ext>
              </a:extLst>
            </p:cNvPr>
            <p:cNvSpPr/>
            <p:nvPr/>
          </p:nvSpPr>
          <p:spPr bwMode="auto">
            <a:xfrm>
              <a:off x="9645640" y="791746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8" name="Oval 9387">
              <a:extLst>
                <a:ext uri="{FF2B5EF4-FFF2-40B4-BE49-F238E27FC236}">
                  <a16:creationId xmlns:a16="http://schemas.microsoft.com/office/drawing/2014/main" id="{FC6FB452-929D-A347-C7D7-71183F3665D6}"/>
                </a:ext>
              </a:extLst>
            </p:cNvPr>
            <p:cNvSpPr/>
            <p:nvPr/>
          </p:nvSpPr>
          <p:spPr bwMode="auto">
            <a:xfrm>
              <a:off x="9669869" y="791746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9" name="Oval 9388">
              <a:extLst>
                <a:ext uri="{FF2B5EF4-FFF2-40B4-BE49-F238E27FC236}">
                  <a16:creationId xmlns:a16="http://schemas.microsoft.com/office/drawing/2014/main" id="{3336F547-1395-CF9C-909F-F187EEA239E0}"/>
                </a:ext>
              </a:extLst>
            </p:cNvPr>
            <p:cNvSpPr/>
            <p:nvPr/>
          </p:nvSpPr>
          <p:spPr bwMode="auto">
            <a:xfrm>
              <a:off x="9525256" y="791746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0" name="Oval 9389">
              <a:extLst>
                <a:ext uri="{FF2B5EF4-FFF2-40B4-BE49-F238E27FC236}">
                  <a16:creationId xmlns:a16="http://schemas.microsoft.com/office/drawing/2014/main" id="{E62E770A-8D01-B508-0889-2D6428E2A0C7}"/>
                </a:ext>
              </a:extLst>
            </p:cNvPr>
            <p:cNvSpPr/>
            <p:nvPr/>
          </p:nvSpPr>
          <p:spPr bwMode="auto">
            <a:xfrm>
              <a:off x="9696363" y="7917461"/>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7" name="Oval 9376">
              <a:extLst>
                <a:ext uri="{FF2B5EF4-FFF2-40B4-BE49-F238E27FC236}">
                  <a16:creationId xmlns:a16="http://schemas.microsoft.com/office/drawing/2014/main" id="{7860AD59-5140-1700-6DFF-8F8C878F2B5D}"/>
                </a:ext>
              </a:extLst>
            </p:cNvPr>
            <p:cNvSpPr/>
            <p:nvPr/>
          </p:nvSpPr>
          <p:spPr bwMode="auto">
            <a:xfrm>
              <a:off x="9752945" y="797815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8" name="Oval 9377">
              <a:extLst>
                <a:ext uri="{FF2B5EF4-FFF2-40B4-BE49-F238E27FC236}">
                  <a16:creationId xmlns:a16="http://schemas.microsoft.com/office/drawing/2014/main" id="{E668B830-706C-9BBD-5F95-1F705572A849}"/>
                </a:ext>
              </a:extLst>
            </p:cNvPr>
            <p:cNvSpPr/>
            <p:nvPr/>
          </p:nvSpPr>
          <p:spPr bwMode="auto">
            <a:xfrm>
              <a:off x="9783345" y="798218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9" name="Oval 9378">
              <a:extLst>
                <a:ext uri="{FF2B5EF4-FFF2-40B4-BE49-F238E27FC236}">
                  <a16:creationId xmlns:a16="http://schemas.microsoft.com/office/drawing/2014/main" id="{D827F6A1-0477-6F67-014B-9F0156927029}"/>
                </a:ext>
              </a:extLst>
            </p:cNvPr>
            <p:cNvSpPr/>
            <p:nvPr/>
          </p:nvSpPr>
          <p:spPr bwMode="auto">
            <a:xfrm>
              <a:off x="9864004" y="7994408"/>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0" name="Oval 9379">
              <a:extLst>
                <a:ext uri="{FF2B5EF4-FFF2-40B4-BE49-F238E27FC236}">
                  <a16:creationId xmlns:a16="http://schemas.microsoft.com/office/drawing/2014/main" id="{BB5D4E7E-5677-37D7-DA9A-D2238DC14D9A}"/>
                </a:ext>
              </a:extLst>
            </p:cNvPr>
            <p:cNvSpPr/>
            <p:nvPr/>
          </p:nvSpPr>
          <p:spPr bwMode="auto">
            <a:xfrm>
              <a:off x="9914768" y="801650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1" name="Oval 9380">
              <a:extLst>
                <a:ext uri="{FF2B5EF4-FFF2-40B4-BE49-F238E27FC236}">
                  <a16:creationId xmlns:a16="http://schemas.microsoft.com/office/drawing/2014/main" id="{6E031D66-6222-4E3E-6839-0C24B8B9B66F}"/>
                </a:ext>
              </a:extLst>
            </p:cNvPr>
            <p:cNvSpPr/>
            <p:nvPr/>
          </p:nvSpPr>
          <p:spPr bwMode="auto">
            <a:xfrm>
              <a:off x="9885716" y="800366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3" name="Oval 9382">
              <a:extLst>
                <a:ext uri="{FF2B5EF4-FFF2-40B4-BE49-F238E27FC236}">
                  <a16:creationId xmlns:a16="http://schemas.microsoft.com/office/drawing/2014/main" id="{65870684-0F39-DF11-BC2E-10ED3FE722C0}"/>
                </a:ext>
              </a:extLst>
            </p:cNvPr>
            <p:cNvSpPr/>
            <p:nvPr/>
          </p:nvSpPr>
          <p:spPr bwMode="auto">
            <a:xfrm>
              <a:off x="10011474" y="80452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4" name="Oval 9383">
              <a:extLst>
                <a:ext uri="{FF2B5EF4-FFF2-40B4-BE49-F238E27FC236}">
                  <a16:creationId xmlns:a16="http://schemas.microsoft.com/office/drawing/2014/main" id="{F896BBC9-9A17-94AB-FC64-349F997CFFAE}"/>
                </a:ext>
              </a:extLst>
            </p:cNvPr>
            <p:cNvSpPr/>
            <p:nvPr/>
          </p:nvSpPr>
          <p:spPr bwMode="auto">
            <a:xfrm>
              <a:off x="10058250" y="80452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5" name="Oval 9384">
              <a:extLst>
                <a:ext uri="{FF2B5EF4-FFF2-40B4-BE49-F238E27FC236}">
                  <a16:creationId xmlns:a16="http://schemas.microsoft.com/office/drawing/2014/main" id="{001F5BCF-14A7-2D2C-6300-DEAB886BC6A0}"/>
                </a:ext>
              </a:extLst>
            </p:cNvPr>
            <p:cNvSpPr/>
            <p:nvPr/>
          </p:nvSpPr>
          <p:spPr bwMode="auto">
            <a:xfrm>
              <a:off x="10031554" y="80452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2" name="Oval 9371">
              <a:extLst>
                <a:ext uri="{FF2B5EF4-FFF2-40B4-BE49-F238E27FC236}">
                  <a16:creationId xmlns:a16="http://schemas.microsoft.com/office/drawing/2014/main" id="{1C3B0E7D-D862-2297-16E7-307C04EE1285}"/>
                </a:ext>
              </a:extLst>
            </p:cNvPr>
            <p:cNvSpPr/>
            <p:nvPr/>
          </p:nvSpPr>
          <p:spPr bwMode="auto">
            <a:xfrm>
              <a:off x="9217329" y="772979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3" name="Oval 9372">
              <a:extLst>
                <a:ext uri="{FF2B5EF4-FFF2-40B4-BE49-F238E27FC236}">
                  <a16:creationId xmlns:a16="http://schemas.microsoft.com/office/drawing/2014/main" id="{FE84331E-DC2A-BDA1-2448-0F31F623FD06}"/>
                </a:ext>
              </a:extLst>
            </p:cNvPr>
            <p:cNvSpPr/>
            <p:nvPr/>
          </p:nvSpPr>
          <p:spPr bwMode="auto">
            <a:xfrm>
              <a:off x="9259855" y="7799317"/>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4" name="Oval 9373">
              <a:extLst>
                <a:ext uri="{FF2B5EF4-FFF2-40B4-BE49-F238E27FC236}">
                  <a16:creationId xmlns:a16="http://schemas.microsoft.com/office/drawing/2014/main" id="{44B147DD-55C7-989D-640B-50F32800A57B}"/>
                </a:ext>
              </a:extLst>
            </p:cNvPr>
            <p:cNvSpPr/>
            <p:nvPr/>
          </p:nvSpPr>
          <p:spPr bwMode="auto">
            <a:xfrm>
              <a:off x="9291802" y="780786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69" name="Oval 9368">
              <a:extLst>
                <a:ext uri="{FF2B5EF4-FFF2-40B4-BE49-F238E27FC236}">
                  <a16:creationId xmlns:a16="http://schemas.microsoft.com/office/drawing/2014/main" id="{C2C067CC-0C02-ACF7-4079-9D30C1CC4AB7}"/>
                </a:ext>
              </a:extLst>
            </p:cNvPr>
            <p:cNvSpPr/>
            <p:nvPr/>
          </p:nvSpPr>
          <p:spPr bwMode="auto">
            <a:xfrm>
              <a:off x="9338458" y="7834992"/>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0" name="Oval 9369">
              <a:extLst>
                <a:ext uri="{FF2B5EF4-FFF2-40B4-BE49-F238E27FC236}">
                  <a16:creationId xmlns:a16="http://schemas.microsoft.com/office/drawing/2014/main" id="{B9A80D3A-B8C6-14CD-91BC-767300CC1D6C}"/>
                </a:ext>
              </a:extLst>
            </p:cNvPr>
            <p:cNvSpPr/>
            <p:nvPr/>
          </p:nvSpPr>
          <p:spPr bwMode="auto">
            <a:xfrm>
              <a:off x="9317465" y="7818999"/>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1" name="Oval 9370">
              <a:extLst>
                <a:ext uri="{FF2B5EF4-FFF2-40B4-BE49-F238E27FC236}">
                  <a16:creationId xmlns:a16="http://schemas.microsoft.com/office/drawing/2014/main" id="{18E1F6BB-6E43-5626-301E-2CD7F519C5E8}"/>
                </a:ext>
              </a:extLst>
            </p:cNvPr>
            <p:cNvSpPr/>
            <p:nvPr/>
          </p:nvSpPr>
          <p:spPr bwMode="auto">
            <a:xfrm>
              <a:off x="9360867" y="7860824"/>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65" name="Oval 9364">
              <a:extLst>
                <a:ext uri="{FF2B5EF4-FFF2-40B4-BE49-F238E27FC236}">
                  <a16:creationId xmlns:a16="http://schemas.microsoft.com/office/drawing/2014/main" id="{65E2660D-C431-58AF-E3CC-6B9FBB6C5CD4}"/>
                </a:ext>
              </a:extLst>
            </p:cNvPr>
            <p:cNvSpPr/>
            <p:nvPr/>
          </p:nvSpPr>
          <p:spPr bwMode="auto">
            <a:xfrm>
              <a:off x="10198960" y="81162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66" name="Oval 9365">
              <a:extLst>
                <a:ext uri="{FF2B5EF4-FFF2-40B4-BE49-F238E27FC236}">
                  <a16:creationId xmlns:a16="http://schemas.microsoft.com/office/drawing/2014/main" id="{A9B15F1D-3EB6-5296-9549-465C85C1916F}"/>
                </a:ext>
              </a:extLst>
            </p:cNvPr>
            <p:cNvSpPr/>
            <p:nvPr/>
          </p:nvSpPr>
          <p:spPr bwMode="auto">
            <a:xfrm>
              <a:off x="10266206" y="81162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67" name="Oval 9366">
              <a:extLst>
                <a:ext uri="{FF2B5EF4-FFF2-40B4-BE49-F238E27FC236}">
                  <a16:creationId xmlns:a16="http://schemas.microsoft.com/office/drawing/2014/main" id="{A8649D44-226D-920A-9D6E-E34D58DF6B51}"/>
                </a:ext>
              </a:extLst>
            </p:cNvPr>
            <p:cNvSpPr/>
            <p:nvPr/>
          </p:nvSpPr>
          <p:spPr bwMode="auto">
            <a:xfrm>
              <a:off x="10228370" y="8116200"/>
              <a:ext cx="91440" cy="914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516" name="Group 9515">
            <a:extLst>
              <a:ext uri="{FF2B5EF4-FFF2-40B4-BE49-F238E27FC236}">
                <a16:creationId xmlns:a16="http://schemas.microsoft.com/office/drawing/2014/main" id="{DB12E49F-5138-A135-B63C-1BA3F1C8996A}"/>
              </a:ext>
            </a:extLst>
          </p:cNvPr>
          <p:cNvGrpSpPr/>
          <p:nvPr/>
        </p:nvGrpSpPr>
        <p:grpSpPr>
          <a:xfrm>
            <a:off x="6502986" y="1348449"/>
            <a:ext cx="4969877" cy="1084766"/>
            <a:chOff x="6502986" y="1518268"/>
            <a:chExt cx="4969877" cy="1084766"/>
          </a:xfrm>
        </p:grpSpPr>
        <p:grpSp>
          <p:nvGrpSpPr>
            <p:cNvPr id="9506" name="Group 9505">
              <a:extLst>
                <a:ext uri="{FF2B5EF4-FFF2-40B4-BE49-F238E27FC236}">
                  <a16:creationId xmlns:a16="http://schemas.microsoft.com/office/drawing/2014/main" id="{F9102D1C-547F-B9F9-1495-51E350ABA848}"/>
                </a:ext>
              </a:extLst>
            </p:cNvPr>
            <p:cNvGrpSpPr/>
            <p:nvPr/>
          </p:nvGrpSpPr>
          <p:grpSpPr>
            <a:xfrm>
              <a:off x="6502986" y="1518268"/>
              <a:ext cx="4885901" cy="1084766"/>
              <a:chOff x="6001692" y="2949894"/>
              <a:chExt cx="4885901" cy="1084766"/>
            </a:xfrm>
          </p:grpSpPr>
          <p:sp>
            <p:nvSpPr>
              <p:cNvPr id="9509" name="TextBox 9508">
                <a:extLst>
                  <a:ext uri="{FF2B5EF4-FFF2-40B4-BE49-F238E27FC236}">
                    <a16:creationId xmlns:a16="http://schemas.microsoft.com/office/drawing/2014/main" id="{ACEC3110-A781-6EE7-3D7C-2841C7B193D6}"/>
                  </a:ext>
                </a:extLst>
              </p:cNvPr>
              <p:cNvSpPr txBox="1"/>
              <p:nvPr/>
            </p:nvSpPr>
            <p:spPr bwMode="auto">
              <a:xfrm>
                <a:off x="6001692" y="2949895"/>
                <a:ext cx="248657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hazard ratio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Nominal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value</a:t>
                </a:r>
              </a:p>
            </p:txBody>
          </p:sp>
          <p:sp>
            <p:nvSpPr>
              <p:cNvPr id="9510" name="TextBox 9509">
                <a:extLst>
                  <a:ext uri="{FF2B5EF4-FFF2-40B4-BE49-F238E27FC236}">
                    <a16:creationId xmlns:a16="http://schemas.microsoft.com/office/drawing/2014/main" id="{643E3BD9-7637-0A81-511F-2B7D4FA6C6EA}"/>
                  </a:ext>
                </a:extLst>
              </p:cNvPr>
              <p:cNvSpPr txBox="1"/>
              <p:nvPr/>
            </p:nvSpPr>
            <p:spPr bwMode="auto">
              <a:xfrm>
                <a:off x="8176658" y="2949894"/>
                <a:ext cx="134524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SG (n = 272)</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 (13.0-16.0)</a:t>
                </a:r>
              </a:p>
            </p:txBody>
          </p:sp>
          <p:sp>
            <p:nvSpPr>
              <p:cNvPr id="9511" name="TextBox 9510">
                <a:extLst>
                  <a:ext uri="{FF2B5EF4-FFF2-40B4-BE49-F238E27FC236}">
                    <a16:creationId xmlns:a16="http://schemas.microsoft.com/office/drawing/2014/main" id="{6F1A7AAA-1275-D5C3-64AB-BE929AEEB26C}"/>
                  </a:ext>
                </a:extLst>
              </p:cNvPr>
              <p:cNvSpPr txBox="1"/>
              <p:nvPr/>
            </p:nvSpPr>
            <p:spPr bwMode="auto">
              <a:xfrm>
                <a:off x="9542353" y="2949894"/>
                <a:ext cx="134524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TPC (n = 271)</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11.2 (10.2-12.6)</a:t>
                </a:r>
              </a:p>
            </p:txBody>
          </p:sp>
          <p:sp>
            <p:nvSpPr>
              <p:cNvPr id="9512" name="TextBox 9511">
                <a:extLst>
                  <a:ext uri="{FF2B5EF4-FFF2-40B4-BE49-F238E27FC236}">
                    <a16:creationId xmlns:a16="http://schemas.microsoft.com/office/drawing/2014/main" id="{23581238-3688-5BA2-0CCB-91022FE4ADA5}"/>
                  </a:ext>
                </a:extLst>
              </p:cNvPr>
              <p:cNvSpPr txBox="1"/>
              <p:nvPr/>
            </p:nvSpPr>
            <p:spPr bwMode="auto">
              <a:xfrm>
                <a:off x="8213498" y="3511440"/>
                <a:ext cx="2640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0.79 (0.65-0.95)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.0133</a:t>
                </a:r>
              </a:p>
            </p:txBody>
          </p:sp>
        </p:grpSp>
        <p:grpSp>
          <p:nvGrpSpPr>
            <p:cNvPr id="9515" name="Group 9514">
              <a:extLst>
                <a:ext uri="{FF2B5EF4-FFF2-40B4-BE49-F238E27FC236}">
                  <a16:creationId xmlns:a16="http://schemas.microsoft.com/office/drawing/2014/main" id="{0EA81AEE-C020-C2A5-0B4D-E9848AA617AC}"/>
                </a:ext>
              </a:extLst>
            </p:cNvPr>
            <p:cNvGrpSpPr/>
            <p:nvPr/>
          </p:nvGrpSpPr>
          <p:grpSpPr>
            <a:xfrm>
              <a:off x="6550090" y="1872211"/>
              <a:ext cx="4922773" cy="726049"/>
              <a:chOff x="6680131" y="1872211"/>
              <a:chExt cx="4756338" cy="726049"/>
            </a:xfrm>
          </p:grpSpPr>
          <p:cxnSp>
            <p:nvCxnSpPr>
              <p:cNvPr id="9507" name="Straight Connector 9506">
                <a:extLst>
                  <a:ext uri="{FF2B5EF4-FFF2-40B4-BE49-F238E27FC236}">
                    <a16:creationId xmlns:a16="http://schemas.microsoft.com/office/drawing/2014/main" id="{0A494F6C-470E-E36C-899E-B50BA2037AED}"/>
                  </a:ext>
                </a:extLst>
              </p:cNvPr>
              <p:cNvCxnSpPr>
                <a:cxnSpLocks/>
              </p:cNvCxnSpPr>
              <p:nvPr/>
            </p:nvCxnSpPr>
            <p:spPr bwMode="auto">
              <a:xfrm>
                <a:off x="6680131" y="1872211"/>
                <a:ext cx="4756338" cy="0"/>
              </a:xfrm>
              <a:prstGeom prst="line">
                <a:avLst/>
              </a:prstGeom>
              <a:noFill/>
              <a:ln w="19050" cap="flat" cmpd="sng" algn="ctr">
                <a:solidFill>
                  <a:schemeClr val="bg1"/>
                </a:solidFill>
                <a:prstDash val="solid"/>
                <a:round/>
                <a:headEnd type="none" w="med" len="med"/>
                <a:tailEnd type="none" w="med" len="med"/>
              </a:ln>
              <a:effectLst/>
            </p:spPr>
          </p:cxnSp>
          <p:cxnSp>
            <p:nvCxnSpPr>
              <p:cNvPr id="9508" name="Straight Connector 9507">
                <a:extLst>
                  <a:ext uri="{FF2B5EF4-FFF2-40B4-BE49-F238E27FC236}">
                    <a16:creationId xmlns:a16="http://schemas.microsoft.com/office/drawing/2014/main" id="{B1053376-196E-C4A2-6983-77D6D47F8762}"/>
                  </a:ext>
                </a:extLst>
              </p:cNvPr>
              <p:cNvCxnSpPr>
                <a:cxnSpLocks/>
              </p:cNvCxnSpPr>
              <p:nvPr/>
            </p:nvCxnSpPr>
            <p:spPr bwMode="auto">
              <a:xfrm>
                <a:off x="6680131" y="2598260"/>
                <a:ext cx="4756338"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9517" name="Group 9516">
            <a:extLst>
              <a:ext uri="{FF2B5EF4-FFF2-40B4-BE49-F238E27FC236}">
                <a16:creationId xmlns:a16="http://schemas.microsoft.com/office/drawing/2014/main" id="{A11E0CA2-4BA6-E76A-6DE0-A1AD1630603D}"/>
              </a:ext>
            </a:extLst>
          </p:cNvPr>
          <p:cNvGrpSpPr/>
          <p:nvPr/>
        </p:nvGrpSpPr>
        <p:grpSpPr>
          <a:xfrm>
            <a:off x="917059" y="1342229"/>
            <a:ext cx="4969877" cy="1086212"/>
            <a:chOff x="6502986" y="1518268"/>
            <a:chExt cx="4969877" cy="1086212"/>
          </a:xfrm>
        </p:grpSpPr>
        <p:grpSp>
          <p:nvGrpSpPr>
            <p:cNvPr id="9518" name="Group 9517">
              <a:extLst>
                <a:ext uri="{FF2B5EF4-FFF2-40B4-BE49-F238E27FC236}">
                  <a16:creationId xmlns:a16="http://schemas.microsoft.com/office/drawing/2014/main" id="{90C397BB-A837-E6A7-F3D7-DBA22EA1D121}"/>
                </a:ext>
              </a:extLst>
            </p:cNvPr>
            <p:cNvGrpSpPr/>
            <p:nvPr/>
          </p:nvGrpSpPr>
          <p:grpSpPr>
            <a:xfrm>
              <a:off x="6502986" y="1518268"/>
              <a:ext cx="4852369" cy="1084766"/>
              <a:chOff x="6001692" y="2949894"/>
              <a:chExt cx="4852369" cy="1084766"/>
            </a:xfrm>
          </p:grpSpPr>
          <p:sp>
            <p:nvSpPr>
              <p:cNvPr id="9522" name="TextBox 9521">
                <a:extLst>
                  <a:ext uri="{FF2B5EF4-FFF2-40B4-BE49-F238E27FC236}">
                    <a16:creationId xmlns:a16="http://schemas.microsoft.com/office/drawing/2014/main" id="{9FD2EB58-144D-1B00-CED1-047C7B3C4974}"/>
                  </a:ext>
                </a:extLst>
              </p:cNvPr>
              <p:cNvSpPr txBox="1"/>
              <p:nvPr/>
            </p:nvSpPr>
            <p:spPr bwMode="auto">
              <a:xfrm>
                <a:off x="6001692" y="2949895"/>
                <a:ext cx="248657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BICR Analysis</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hazard ratio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Nominal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value</a:t>
                </a:r>
              </a:p>
            </p:txBody>
          </p:sp>
          <p:sp>
            <p:nvSpPr>
              <p:cNvPr id="9523" name="TextBox 9522">
                <a:extLst>
                  <a:ext uri="{FF2B5EF4-FFF2-40B4-BE49-F238E27FC236}">
                    <a16:creationId xmlns:a16="http://schemas.microsoft.com/office/drawing/2014/main" id="{D3DDBF86-D7D2-9242-BE67-CB7677925B80}"/>
                  </a:ext>
                </a:extLst>
              </p:cNvPr>
              <p:cNvSpPr txBox="1"/>
              <p:nvPr/>
            </p:nvSpPr>
            <p:spPr bwMode="auto">
              <a:xfrm>
                <a:off x="8311310" y="2949894"/>
                <a:ext cx="107593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SG (n = 272)</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 (4.2-6.9)</a:t>
                </a:r>
              </a:p>
            </p:txBody>
          </p:sp>
          <p:sp>
            <p:nvSpPr>
              <p:cNvPr id="9524" name="TextBox 9523">
                <a:extLst>
                  <a:ext uri="{FF2B5EF4-FFF2-40B4-BE49-F238E27FC236}">
                    <a16:creationId xmlns:a16="http://schemas.microsoft.com/office/drawing/2014/main" id="{F830856E-6D8D-964E-1998-69035E4AEF95}"/>
                  </a:ext>
                </a:extLst>
              </p:cNvPr>
              <p:cNvSpPr txBox="1"/>
              <p:nvPr/>
            </p:nvSpPr>
            <p:spPr bwMode="auto">
              <a:xfrm>
                <a:off x="9636930" y="2949894"/>
                <a:ext cx="115608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TPC (n = 271)</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(3.0-4.4)</a:t>
                </a:r>
              </a:p>
            </p:txBody>
          </p:sp>
          <p:sp>
            <p:nvSpPr>
              <p:cNvPr id="9525" name="TextBox 9524">
                <a:extLst>
                  <a:ext uri="{FF2B5EF4-FFF2-40B4-BE49-F238E27FC236}">
                    <a16:creationId xmlns:a16="http://schemas.microsoft.com/office/drawing/2014/main" id="{A5B3E444-4C0E-20AA-788B-73B9B94B5D2F}"/>
                  </a:ext>
                </a:extLst>
              </p:cNvPr>
              <p:cNvSpPr txBox="1"/>
              <p:nvPr/>
            </p:nvSpPr>
            <p:spPr bwMode="auto">
              <a:xfrm>
                <a:off x="8213498" y="3511440"/>
                <a:ext cx="2640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0.65 (0.53-0.81)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.0001</a:t>
                </a:r>
              </a:p>
            </p:txBody>
          </p:sp>
        </p:grpSp>
        <p:grpSp>
          <p:nvGrpSpPr>
            <p:cNvPr id="9519" name="Group 9518">
              <a:extLst>
                <a:ext uri="{FF2B5EF4-FFF2-40B4-BE49-F238E27FC236}">
                  <a16:creationId xmlns:a16="http://schemas.microsoft.com/office/drawing/2014/main" id="{FE8A5619-51EE-664F-7351-81BA1AE27C74}"/>
                </a:ext>
              </a:extLst>
            </p:cNvPr>
            <p:cNvGrpSpPr/>
            <p:nvPr/>
          </p:nvGrpSpPr>
          <p:grpSpPr>
            <a:xfrm>
              <a:off x="6550090" y="1872211"/>
              <a:ext cx="4922773" cy="732269"/>
              <a:chOff x="6680131" y="1872211"/>
              <a:chExt cx="4756338" cy="732269"/>
            </a:xfrm>
          </p:grpSpPr>
          <p:cxnSp>
            <p:nvCxnSpPr>
              <p:cNvPr id="9520" name="Straight Connector 9519">
                <a:extLst>
                  <a:ext uri="{FF2B5EF4-FFF2-40B4-BE49-F238E27FC236}">
                    <a16:creationId xmlns:a16="http://schemas.microsoft.com/office/drawing/2014/main" id="{225C38C1-6C41-D871-CEA5-63D054538CDA}"/>
                  </a:ext>
                </a:extLst>
              </p:cNvPr>
              <p:cNvCxnSpPr>
                <a:cxnSpLocks/>
              </p:cNvCxnSpPr>
              <p:nvPr/>
            </p:nvCxnSpPr>
            <p:spPr bwMode="auto">
              <a:xfrm>
                <a:off x="6680131" y="1872211"/>
                <a:ext cx="4756338" cy="0"/>
              </a:xfrm>
              <a:prstGeom prst="line">
                <a:avLst/>
              </a:prstGeom>
              <a:noFill/>
              <a:ln w="19050" cap="flat" cmpd="sng" algn="ctr">
                <a:solidFill>
                  <a:schemeClr val="bg1"/>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87040379-DE5B-E499-CB0D-8B8DFD2493C7}"/>
                  </a:ext>
                </a:extLst>
              </p:cNvPr>
              <p:cNvCxnSpPr>
                <a:cxnSpLocks/>
              </p:cNvCxnSpPr>
              <p:nvPr/>
            </p:nvCxnSpPr>
            <p:spPr bwMode="auto">
              <a:xfrm>
                <a:off x="6680131" y="2604480"/>
                <a:ext cx="4756338"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9527" name="Group 9526">
            <a:extLst>
              <a:ext uri="{FF2B5EF4-FFF2-40B4-BE49-F238E27FC236}">
                <a16:creationId xmlns:a16="http://schemas.microsoft.com/office/drawing/2014/main" id="{C93A3ACA-FCFA-D85A-F5F2-15AB688A1C93}"/>
              </a:ext>
            </a:extLst>
          </p:cNvPr>
          <p:cNvGrpSpPr/>
          <p:nvPr/>
        </p:nvGrpSpPr>
        <p:grpSpPr>
          <a:xfrm>
            <a:off x="10985731" y="2653869"/>
            <a:ext cx="597494" cy="584776"/>
            <a:chOff x="2030455" y="3475142"/>
            <a:chExt cx="1068959" cy="519106"/>
          </a:xfrm>
        </p:grpSpPr>
        <p:sp>
          <p:nvSpPr>
            <p:cNvPr id="9528" name="TextBox 9527">
              <a:extLst>
                <a:ext uri="{FF2B5EF4-FFF2-40B4-BE49-F238E27FC236}">
                  <a16:creationId xmlns:a16="http://schemas.microsoft.com/office/drawing/2014/main" id="{A19DF2B1-E979-D78C-A6DA-299E1219A175}"/>
                </a:ext>
              </a:extLst>
            </p:cNvPr>
            <p:cNvSpPr txBox="1"/>
            <p:nvPr/>
          </p:nvSpPr>
          <p:spPr bwMode="auto">
            <a:xfrm>
              <a:off x="2206928" y="3475142"/>
              <a:ext cx="892486" cy="51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SG</a:t>
              </a:r>
              <a:b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TPC</a:t>
              </a:r>
            </a:p>
          </p:txBody>
        </p:sp>
        <p:grpSp>
          <p:nvGrpSpPr>
            <p:cNvPr id="9529" name="Group 9528">
              <a:extLst>
                <a:ext uri="{FF2B5EF4-FFF2-40B4-BE49-F238E27FC236}">
                  <a16:creationId xmlns:a16="http://schemas.microsoft.com/office/drawing/2014/main" id="{5CFCE091-FD31-8D65-2EEA-1A6E0838E409}"/>
                </a:ext>
              </a:extLst>
            </p:cNvPr>
            <p:cNvGrpSpPr/>
            <p:nvPr/>
          </p:nvGrpSpPr>
          <p:grpSpPr>
            <a:xfrm>
              <a:off x="2030455" y="3576084"/>
              <a:ext cx="196318" cy="310369"/>
              <a:chOff x="2212319" y="3939344"/>
              <a:chExt cx="147124" cy="232596"/>
            </a:xfrm>
          </p:grpSpPr>
          <p:sp>
            <p:nvSpPr>
              <p:cNvPr id="9530" name="Oval 9529">
                <a:extLst>
                  <a:ext uri="{FF2B5EF4-FFF2-40B4-BE49-F238E27FC236}">
                    <a16:creationId xmlns:a16="http://schemas.microsoft.com/office/drawing/2014/main" id="{71A07F95-AFE3-2361-EA60-FF3F514E052D}"/>
                  </a:ext>
                </a:extLst>
              </p:cNvPr>
              <p:cNvSpPr/>
              <p:nvPr/>
            </p:nvSpPr>
            <p:spPr bwMode="auto">
              <a:xfrm>
                <a:off x="2212319" y="3939344"/>
                <a:ext cx="147119" cy="72998"/>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31" name="Triangle 9530">
                <a:extLst>
                  <a:ext uri="{FF2B5EF4-FFF2-40B4-BE49-F238E27FC236}">
                    <a16:creationId xmlns:a16="http://schemas.microsoft.com/office/drawing/2014/main" id="{1113B2ED-72C2-124D-0001-F6877AE3760C}"/>
                  </a:ext>
                </a:extLst>
              </p:cNvPr>
              <p:cNvSpPr/>
              <p:nvPr/>
            </p:nvSpPr>
            <p:spPr bwMode="auto">
              <a:xfrm rot="10800000">
                <a:off x="2212324" y="4098942"/>
                <a:ext cx="147119" cy="72998"/>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9538" name="Group 9537">
            <a:extLst>
              <a:ext uri="{FF2B5EF4-FFF2-40B4-BE49-F238E27FC236}">
                <a16:creationId xmlns:a16="http://schemas.microsoft.com/office/drawing/2014/main" id="{4BA9370D-6451-622F-C685-3EBCF77D851B}"/>
              </a:ext>
            </a:extLst>
          </p:cNvPr>
          <p:cNvGrpSpPr/>
          <p:nvPr/>
        </p:nvGrpSpPr>
        <p:grpSpPr>
          <a:xfrm>
            <a:off x="6621045" y="2896939"/>
            <a:ext cx="5020056" cy="2420843"/>
            <a:chOff x="6621046" y="6422973"/>
            <a:chExt cx="5017445" cy="2420843"/>
          </a:xfrm>
        </p:grpSpPr>
        <p:sp>
          <p:nvSpPr>
            <p:cNvPr id="9244" name="Triangle 9243">
              <a:extLst>
                <a:ext uri="{FF2B5EF4-FFF2-40B4-BE49-F238E27FC236}">
                  <a16:creationId xmlns:a16="http://schemas.microsoft.com/office/drawing/2014/main" id="{CDA4E12C-99CF-6610-0822-90FB56DCF49A}"/>
                </a:ext>
              </a:extLst>
            </p:cNvPr>
            <p:cNvSpPr/>
            <p:nvPr/>
          </p:nvSpPr>
          <p:spPr bwMode="auto">
            <a:xfrm rot="10800000">
              <a:off x="8327353" y="7900030"/>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9" name="Triangle 9458">
              <a:extLst>
                <a:ext uri="{FF2B5EF4-FFF2-40B4-BE49-F238E27FC236}">
                  <a16:creationId xmlns:a16="http://schemas.microsoft.com/office/drawing/2014/main" id="{B867C1CA-7860-CB26-0351-A248D398E22B}"/>
                </a:ext>
              </a:extLst>
            </p:cNvPr>
            <p:cNvSpPr/>
            <p:nvPr/>
          </p:nvSpPr>
          <p:spPr bwMode="auto">
            <a:xfrm rot="10800000">
              <a:off x="7315048" y="7048669"/>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60" name="Triangle 9459">
              <a:extLst>
                <a:ext uri="{FF2B5EF4-FFF2-40B4-BE49-F238E27FC236}">
                  <a16:creationId xmlns:a16="http://schemas.microsoft.com/office/drawing/2014/main" id="{E353009A-BB97-8459-0EC0-41D095091719}"/>
                </a:ext>
              </a:extLst>
            </p:cNvPr>
            <p:cNvSpPr/>
            <p:nvPr/>
          </p:nvSpPr>
          <p:spPr bwMode="auto">
            <a:xfrm rot="10800000">
              <a:off x="6763155" y="6476818"/>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61" name="Triangle 9460">
              <a:extLst>
                <a:ext uri="{FF2B5EF4-FFF2-40B4-BE49-F238E27FC236}">
                  <a16:creationId xmlns:a16="http://schemas.microsoft.com/office/drawing/2014/main" id="{DC8B9B34-A3C2-BB78-B8AE-E6B9283E7AA1}"/>
                </a:ext>
              </a:extLst>
            </p:cNvPr>
            <p:cNvSpPr/>
            <p:nvPr/>
          </p:nvSpPr>
          <p:spPr bwMode="auto">
            <a:xfrm rot="10800000">
              <a:off x="7462152" y="718225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62" name="Triangle 9461">
              <a:extLst>
                <a:ext uri="{FF2B5EF4-FFF2-40B4-BE49-F238E27FC236}">
                  <a16:creationId xmlns:a16="http://schemas.microsoft.com/office/drawing/2014/main" id="{4F4F3134-2F5F-D6C2-BB12-E2DB9D52227A}"/>
                </a:ext>
              </a:extLst>
            </p:cNvPr>
            <p:cNvSpPr/>
            <p:nvPr/>
          </p:nvSpPr>
          <p:spPr bwMode="auto">
            <a:xfrm rot="10800000">
              <a:off x="6621046" y="6422973"/>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63" name="Triangle 9462">
              <a:extLst>
                <a:ext uri="{FF2B5EF4-FFF2-40B4-BE49-F238E27FC236}">
                  <a16:creationId xmlns:a16="http://schemas.microsoft.com/office/drawing/2014/main" id="{D113816D-1593-25CB-2DDC-607421B60702}"/>
                </a:ext>
              </a:extLst>
            </p:cNvPr>
            <p:cNvSpPr/>
            <p:nvPr/>
          </p:nvSpPr>
          <p:spPr bwMode="auto">
            <a:xfrm rot="10800000">
              <a:off x="7027136" y="6674094"/>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2" name="Triangle 9411">
              <a:extLst>
                <a:ext uri="{FF2B5EF4-FFF2-40B4-BE49-F238E27FC236}">
                  <a16:creationId xmlns:a16="http://schemas.microsoft.com/office/drawing/2014/main" id="{8F1E1664-CEC9-D0E5-7A6A-48C6B9B74E4F}"/>
                </a:ext>
              </a:extLst>
            </p:cNvPr>
            <p:cNvSpPr/>
            <p:nvPr/>
          </p:nvSpPr>
          <p:spPr bwMode="auto">
            <a:xfrm rot="10800000">
              <a:off x="9273252" y="8296368"/>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8" name="Triangle 9447">
              <a:extLst>
                <a:ext uri="{FF2B5EF4-FFF2-40B4-BE49-F238E27FC236}">
                  <a16:creationId xmlns:a16="http://schemas.microsoft.com/office/drawing/2014/main" id="{E2430B0A-D78F-AB04-DCC1-2597B6F8D8E4}"/>
                </a:ext>
              </a:extLst>
            </p:cNvPr>
            <p:cNvSpPr/>
            <p:nvPr/>
          </p:nvSpPr>
          <p:spPr bwMode="auto">
            <a:xfrm rot="10800000">
              <a:off x="9243961" y="8246509"/>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0" name="Triangle 9449">
              <a:extLst>
                <a:ext uri="{FF2B5EF4-FFF2-40B4-BE49-F238E27FC236}">
                  <a16:creationId xmlns:a16="http://schemas.microsoft.com/office/drawing/2014/main" id="{FC10D459-A128-DAAE-1C89-52BB031455E5}"/>
                </a:ext>
              </a:extLst>
            </p:cNvPr>
            <p:cNvSpPr/>
            <p:nvPr/>
          </p:nvSpPr>
          <p:spPr bwMode="auto">
            <a:xfrm rot="10800000">
              <a:off x="9551693" y="8375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1" name="Triangle 9450">
              <a:extLst>
                <a:ext uri="{FF2B5EF4-FFF2-40B4-BE49-F238E27FC236}">
                  <a16:creationId xmlns:a16="http://schemas.microsoft.com/office/drawing/2014/main" id="{C603A331-A6EA-51C4-EBD1-B8783B916D43}"/>
                </a:ext>
              </a:extLst>
            </p:cNvPr>
            <p:cNvSpPr/>
            <p:nvPr/>
          </p:nvSpPr>
          <p:spPr bwMode="auto">
            <a:xfrm rot="10800000">
              <a:off x="9648120" y="837840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3" name="Triangle 9452">
              <a:extLst>
                <a:ext uri="{FF2B5EF4-FFF2-40B4-BE49-F238E27FC236}">
                  <a16:creationId xmlns:a16="http://schemas.microsoft.com/office/drawing/2014/main" id="{3A4ADD02-C330-AEDB-7503-1D22A82F98C1}"/>
                </a:ext>
              </a:extLst>
            </p:cNvPr>
            <p:cNvSpPr/>
            <p:nvPr/>
          </p:nvSpPr>
          <p:spPr bwMode="auto">
            <a:xfrm rot="10800000">
              <a:off x="9397577" y="8340709"/>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4" name="Triangle 9453">
              <a:extLst>
                <a:ext uri="{FF2B5EF4-FFF2-40B4-BE49-F238E27FC236}">
                  <a16:creationId xmlns:a16="http://schemas.microsoft.com/office/drawing/2014/main" id="{2F8171B9-4239-C966-B621-1C0CBB6431A5}"/>
                </a:ext>
              </a:extLst>
            </p:cNvPr>
            <p:cNvSpPr/>
            <p:nvPr/>
          </p:nvSpPr>
          <p:spPr bwMode="auto">
            <a:xfrm rot="10800000">
              <a:off x="9317588" y="82978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5" name="Triangle 9454">
              <a:extLst>
                <a:ext uri="{FF2B5EF4-FFF2-40B4-BE49-F238E27FC236}">
                  <a16:creationId xmlns:a16="http://schemas.microsoft.com/office/drawing/2014/main" id="{E3AB3080-83CB-B801-C5A5-3D16D2C4E841}"/>
                </a:ext>
              </a:extLst>
            </p:cNvPr>
            <p:cNvSpPr/>
            <p:nvPr/>
          </p:nvSpPr>
          <p:spPr bwMode="auto">
            <a:xfrm rot="10800000">
              <a:off x="9342983" y="8307137"/>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6" name="Triangle 9455">
              <a:extLst>
                <a:ext uri="{FF2B5EF4-FFF2-40B4-BE49-F238E27FC236}">
                  <a16:creationId xmlns:a16="http://schemas.microsoft.com/office/drawing/2014/main" id="{D4E786BD-AD07-183B-E031-42E5BDB97391}"/>
                </a:ext>
              </a:extLst>
            </p:cNvPr>
            <p:cNvSpPr/>
            <p:nvPr/>
          </p:nvSpPr>
          <p:spPr bwMode="auto">
            <a:xfrm rot="10800000">
              <a:off x="9455635" y="8370829"/>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7" name="Triangle 9456">
              <a:extLst>
                <a:ext uri="{FF2B5EF4-FFF2-40B4-BE49-F238E27FC236}">
                  <a16:creationId xmlns:a16="http://schemas.microsoft.com/office/drawing/2014/main" id="{EB5F226C-7B4D-04D6-C351-B833CA26FC22}"/>
                </a:ext>
              </a:extLst>
            </p:cNvPr>
            <p:cNvSpPr/>
            <p:nvPr/>
          </p:nvSpPr>
          <p:spPr bwMode="auto">
            <a:xfrm rot="10800000">
              <a:off x="9379129" y="832889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8" name="Triangle 9457">
              <a:extLst>
                <a:ext uri="{FF2B5EF4-FFF2-40B4-BE49-F238E27FC236}">
                  <a16:creationId xmlns:a16="http://schemas.microsoft.com/office/drawing/2014/main" id="{5E1E5E7D-E900-FC44-B110-2D927B530214}"/>
                </a:ext>
              </a:extLst>
            </p:cNvPr>
            <p:cNvSpPr/>
            <p:nvPr/>
          </p:nvSpPr>
          <p:spPr bwMode="auto">
            <a:xfrm rot="10800000">
              <a:off x="9429996" y="834532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4" name="Triangle 9443">
              <a:extLst>
                <a:ext uri="{FF2B5EF4-FFF2-40B4-BE49-F238E27FC236}">
                  <a16:creationId xmlns:a16="http://schemas.microsoft.com/office/drawing/2014/main" id="{32EC16C0-C41A-9682-DEC4-91DB7D0AA048}"/>
                </a:ext>
              </a:extLst>
            </p:cNvPr>
            <p:cNvSpPr/>
            <p:nvPr/>
          </p:nvSpPr>
          <p:spPr bwMode="auto">
            <a:xfrm rot="10800000">
              <a:off x="9772072" y="843607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5" name="Triangle 9444">
              <a:extLst>
                <a:ext uri="{FF2B5EF4-FFF2-40B4-BE49-F238E27FC236}">
                  <a16:creationId xmlns:a16="http://schemas.microsoft.com/office/drawing/2014/main" id="{A75A4651-54D4-946A-BD7A-97A4E82D5BEF}"/>
                </a:ext>
              </a:extLst>
            </p:cNvPr>
            <p:cNvSpPr/>
            <p:nvPr/>
          </p:nvSpPr>
          <p:spPr bwMode="auto">
            <a:xfrm rot="10800000">
              <a:off x="9823675" y="843607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6" name="Triangle 9445">
              <a:extLst>
                <a:ext uri="{FF2B5EF4-FFF2-40B4-BE49-F238E27FC236}">
                  <a16:creationId xmlns:a16="http://schemas.microsoft.com/office/drawing/2014/main" id="{F35A804D-3714-6AB8-B586-2A40D6B1C346}"/>
                </a:ext>
              </a:extLst>
            </p:cNvPr>
            <p:cNvSpPr/>
            <p:nvPr/>
          </p:nvSpPr>
          <p:spPr bwMode="auto">
            <a:xfrm rot="10800000">
              <a:off x="9804152" y="843607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7" name="Triangle 9446">
              <a:extLst>
                <a:ext uri="{FF2B5EF4-FFF2-40B4-BE49-F238E27FC236}">
                  <a16:creationId xmlns:a16="http://schemas.microsoft.com/office/drawing/2014/main" id="{A64EF8E3-BF3D-63DB-E404-10D762681967}"/>
                </a:ext>
              </a:extLst>
            </p:cNvPr>
            <p:cNvSpPr/>
            <p:nvPr/>
          </p:nvSpPr>
          <p:spPr bwMode="auto">
            <a:xfrm rot="10800000">
              <a:off x="9721483" y="8436071"/>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5" name="Triangle 9434">
              <a:extLst>
                <a:ext uri="{FF2B5EF4-FFF2-40B4-BE49-F238E27FC236}">
                  <a16:creationId xmlns:a16="http://schemas.microsoft.com/office/drawing/2014/main" id="{6842AA56-429D-5BAE-25E8-DDCB5A71140F}"/>
                </a:ext>
              </a:extLst>
            </p:cNvPr>
            <p:cNvSpPr/>
            <p:nvPr/>
          </p:nvSpPr>
          <p:spPr bwMode="auto">
            <a:xfrm rot="10800000">
              <a:off x="10004421"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6" name="Triangle 9435">
              <a:extLst>
                <a:ext uri="{FF2B5EF4-FFF2-40B4-BE49-F238E27FC236}">
                  <a16:creationId xmlns:a16="http://schemas.microsoft.com/office/drawing/2014/main" id="{9FA3396F-02F4-E7C3-DD5C-B95D2BD04D56}"/>
                </a:ext>
              </a:extLst>
            </p:cNvPr>
            <p:cNvSpPr/>
            <p:nvPr/>
          </p:nvSpPr>
          <p:spPr bwMode="auto">
            <a:xfrm rot="10800000">
              <a:off x="10129076"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7" name="Triangle 9436">
              <a:extLst>
                <a:ext uri="{FF2B5EF4-FFF2-40B4-BE49-F238E27FC236}">
                  <a16:creationId xmlns:a16="http://schemas.microsoft.com/office/drawing/2014/main" id="{9F96AAE9-D1DE-F391-8877-86FCAA52DE36}"/>
                </a:ext>
              </a:extLst>
            </p:cNvPr>
            <p:cNvSpPr/>
            <p:nvPr/>
          </p:nvSpPr>
          <p:spPr bwMode="auto">
            <a:xfrm rot="10800000">
              <a:off x="10079026"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8" name="Triangle 9437">
              <a:extLst>
                <a:ext uri="{FF2B5EF4-FFF2-40B4-BE49-F238E27FC236}">
                  <a16:creationId xmlns:a16="http://schemas.microsoft.com/office/drawing/2014/main" id="{EC0E60AF-68D9-D615-8A7D-90DBD6CA2568}"/>
                </a:ext>
              </a:extLst>
            </p:cNvPr>
            <p:cNvSpPr/>
            <p:nvPr/>
          </p:nvSpPr>
          <p:spPr bwMode="auto">
            <a:xfrm rot="10800000">
              <a:off x="9875023"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9" name="Triangle 9438">
              <a:extLst>
                <a:ext uri="{FF2B5EF4-FFF2-40B4-BE49-F238E27FC236}">
                  <a16:creationId xmlns:a16="http://schemas.microsoft.com/office/drawing/2014/main" id="{C2A02749-1458-1F37-0C67-437FCF57814E}"/>
                </a:ext>
              </a:extLst>
            </p:cNvPr>
            <p:cNvSpPr/>
            <p:nvPr/>
          </p:nvSpPr>
          <p:spPr bwMode="auto">
            <a:xfrm rot="10800000">
              <a:off x="9917239"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0" name="Triangle 9439">
              <a:extLst>
                <a:ext uri="{FF2B5EF4-FFF2-40B4-BE49-F238E27FC236}">
                  <a16:creationId xmlns:a16="http://schemas.microsoft.com/office/drawing/2014/main" id="{C48A8ABC-9DF8-C70E-18BE-DA5DC60A94D1}"/>
                </a:ext>
              </a:extLst>
            </p:cNvPr>
            <p:cNvSpPr/>
            <p:nvPr/>
          </p:nvSpPr>
          <p:spPr bwMode="auto">
            <a:xfrm rot="10800000">
              <a:off x="9963192"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1" name="Triangle 9440">
              <a:extLst>
                <a:ext uri="{FF2B5EF4-FFF2-40B4-BE49-F238E27FC236}">
                  <a16:creationId xmlns:a16="http://schemas.microsoft.com/office/drawing/2014/main" id="{421A691F-D88E-70F9-78B3-E51556AF0A2C}"/>
                </a:ext>
              </a:extLst>
            </p:cNvPr>
            <p:cNvSpPr/>
            <p:nvPr/>
          </p:nvSpPr>
          <p:spPr bwMode="auto">
            <a:xfrm rot="10800000">
              <a:off x="9936115" y="8512105"/>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3" name="Triangle 9432">
              <a:extLst>
                <a:ext uri="{FF2B5EF4-FFF2-40B4-BE49-F238E27FC236}">
                  <a16:creationId xmlns:a16="http://schemas.microsoft.com/office/drawing/2014/main" id="{9EF225BA-537C-36C8-E515-5B8DCC91CCC5}"/>
                </a:ext>
              </a:extLst>
            </p:cNvPr>
            <p:cNvSpPr/>
            <p:nvPr/>
          </p:nvSpPr>
          <p:spPr bwMode="auto">
            <a:xfrm rot="10800000">
              <a:off x="10253741" y="8580983"/>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4" name="Triangle 9433">
              <a:extLst>
                <a:ext uri="{FF2B5EF4-FFF2-40B4-BE49-F238E27FC236}">
                  <a16:creationId xmlns:a16="http://schemas.microsoft.com/office/drawing/2014/main" id="{E393BDBC-2490-4A3F-7809-1B3E2D66921A}"/>
                </a:ext>
              </a:extLst>
            </p:cNvPr>
            <p:cNvSpPr/>
            <p:nvPr/>
          </p:nvSpPr>
          <p:spPr bwMode="auto">
            <a:xfrm rot="10800000">
              <a:off x="10209950" y="8580983"/>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1" name="Triangle 9430">
              <a:extLst>
                <a:ext uri="{FF2B5EF4-FFF2-40B4-BE49-F238E27FC236}">
                  <a16:creationId xmlns:a16="http://schemas.microsoft.com/office/drawing/2014/main" id="{264F4B41-F968-AFFD-D115-B86C1979EE95}"/>
                </a:ext>
              </a:extLst>
            </p:cNvPr>
            <p:cNvSpPr/>
            <p:nvPr/>
          </p:nvSpPr>
          <p:spPr bwMode="auto">
            <a:xfrm rot="10800000">
              <a:off x="10392649" y="8642673"/>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2" name="Triangle 9431">
              <a:extLst>
                <a:ext uri="{FF2B5EF4-FFF2-40B4-BE49-F238E27FC236}">
                  <a16:creationId xmlns:a16="http://schemas.microsoft.com/office/drawing/2014/main" id="{90394559-FBEF-AFEE-E44D-F5ABC26E66FA}"/>
                </a:ext>
              </a:extLst>
            </p:cNvPr>
            <p:cNvSpPr/>
            <p:nvPr/>
          </p:nvSpPr>
          <p:spPr bwMode="auto">
            <a:xfrm rot="10800000">
              <a:off x="10523865" y="8642673"/>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4" name="Triangle 9423">
              <a:extLst>
                <a:ext uri="{FF2B5EF4-FFF2-40B4-BE49-F238E27FC236}">
                  <a16:creationId xmlns:a16="http://schemas.microsoft.com/office/drawing/2014/main" id="{492EAC38-6736-D867-053D-E207FAD01454}"/>
                </a:ext>
              </a:extLst>
            </p:cNvPr>
            <p:cNvSpPr/>
            <p:nvPr/>
          </p:nvSpPr>
          <p:spPr bwMode="auto">
            <a:xfrm rot="10800000">
              <a:off x="10792208" y="869511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5" name="Triangle 9424">
              <a:extLst>
                <a:ext uri="{FF2B5EF4-FFF2-40B4-BE49-F238E27FC236}">
                  <a16:creationId xmlns:a16="http://schemas.microsoft.com/office/drawing/2014/main" id="{8947C1A5-892E-ED85-9F19-F6307C5F484A}"/>
                </a:ext>
              </a:extLst>
            </p:cNvPr>
            <p:cNvSpPr/>
            <p:nvPr/>
          </p:nvSpPr>
          <p:spPr bwMode="auto">
            <a:xfrm rot="10800000">
              <a:off x="10717476" y="869511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7" name="Triangle 9416">
              <a:extLst>
                <a:ext uri="{FF2B5EF4-FFF2-40B4-BE49-F238E27FC236}">
                  <a16:creationId xmlns:a16="http://schemas.microsoft.com/office/drawing/2014/main" id="{6927CFC2-B336-6FCB-3B64-C303169CE6E5}"/>
                </a:ext>
              </a:extLst>
            </p:cNvPr>
            <p:cNvSpPr/>
            <p:nvPr/>
          </p:nvSpPr>
          <p:spPr bwMode="auto">
            <a:xfrm rot="10800000">
              <a:off x="11547051"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8" name="Triangle 9417">
              <a:extLst>
                <a:ext uri="{FF2B5EF4-FFF2-40B4-BE49-F238E27FC236}">
                  <a16:creationId xmlns:a16="http://schemas.microsoft.com/office/drawing/2014/main" id="{768CE0DD-313C-E347-3ABE-73EF4F533DA8}"/>
                </a:ext>
              </a:extLst>
            </p:cNvPr>
            <p:cNvSpPr/>
            <p:nvPr/>
          </p:nvSpPr>
          <p:spPr bwMode="auto">
            <a:xfrm rot="10800000">
              <a:off x="10850469"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9" name="Triangle 9418">
              <a:extLst>
                <a:ext uri="{FF2B5EF4-FFF2-40B4-BE49-F238E27FC236}">
                  <a16:creationId xmlns:a16="http://schemas.microsoft.com/office/drawing/2014/main" id="{404D6624-3BFE-DCA3-0B80-2C8F1EE621CB}"/>
                </a:ext>
              </a:extLst>
            </p:cNvPr>
            <p:cNvSpPr/>
            <p:nvPr/>
          </p:nvSpPr>
          <p:spPr bwMode="auto">
            <a:xfrm rot="10800000">
              <a:off x="11088659"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0" name="Triangle 9419">
              <a:extLst>
                <a:ext uri="{FF2B5EF4-FFF2-40B4-BE49-F238E27FC236}">
                  <a16:creationId xmlns:a16="http://schemas.microsoft.com/office/drawing/2014/main" id="{A322240B-C572-5C4E-9E2A-A72234EDDF4B}"/>
                </a:ext>
              </a:extLst>
            </p:cNvPr>
            <p:cNvSpPr/>
            <p:nvPr/>
          </p:nvSpPr>
          <p:spPr bwMode="auto">
            <a:xfrm rot="10800000">
              <a:off x="10934286"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1" name="Triangle 9420">
              <a:extLst>
                <a:ext uri="{FF2B5EF4-FFF2-40B4-BE49-F238E27FC236}">
                  <a16:creationId xmlns:a16="http://schemas.microsoft.com/office/drawing/2014/main" id="{F44B2B2E-77C9-429E-09CE-08100519C088}"/>
                </a:ext>
              </a:extLst>
            </p:cNvPr>
            <p:cNvSpPr/>
            <p:nvPr/>
          </p:nvSpPr>
          <p:spPr bwMode="auto">
            <a:xfrm rot="10800000">
              <a:off x="11037548"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2" name="Triangle 9421">
              <a:extLst>
                <a:ext uri="{FF2B5EF4-FFF2-40B4-BE49-F238E27FC236}">
                  <a16:creationId xmlns:a16="http://schemas.microsoft.com/office/drawing/2014/main" id="{C8B18B3F-DBA7-951E-D801-42943D5A4AD9}"/>
                </a:ext>
              </a:extLst>
            </p:cNvPr>
            <p:cNvSpPr/>
            <p:nvPr/>
          </p:nvSpPr>
          <p:spPr bwMode="auto">
            <a:xfrm rot="10800000">
              <a:off x="10902206"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3" name="Triangle 9422">
              <a:extLst>
                <a:ext uri="{FF2B5EF4-FFF2-40B4-BE49-F238E27FC236}">
                  <a16:creationId xmlns:a16="http://schemas.microsoft.com/office/drawing/2014/main" id="{BCD93E22-4FE3-EF44-2469-8F3D0B99392B}"/>
                </a:ext>
              </a:extLst>
            </p:cNvPr>
            <p:cNvSpPr/>
            <p:nvPr/>
          </p:nvSpPr>
          <p:spPr bwMode="auto">
            <a:xfrm rot="10800000">
              <a:off x="11266744" y="8752376"/>
              <a:ext cx="91440" cy="91440"/>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7" name="TextBox 6">
            <a:extLst>
              <a:ext uri="{FF2B5EF4-FFF2-40B4-BE49-F238E27FC236}">
                <a16:creationId xmlns:a16="http://schemas.microsoft.com/office/drawing/2014/main" id="{84BC6535-5010-5A82-AD1D-65270935DEF3}"/>
              </a:ext>
            </a:extLst>
          </p:cNvPr>
          <p:cNvSpPr txBox="1"/>
          <p:nvPr/>
        </p:nvSpPr>
        <p:spPr bwMode="auto">
          <a:xfrm>
            <a:off x="2114925" y="6027375"/>
            <a:ext cx="8270201" cy="369332"/>
          </a:xfrm>
          <a:prstGeom prst="rect">
            <a:avLst/>
          </a:prstGeom>
          <a:solidFill>
            <a:srgbClr val="00823B"/>
          </a:solidFill>
          <a:ln>
            <a:noFill/>
          </a:ln>
        </p:spPr>
        <p:txBody>
          <a:bodyPr wrap="squar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Median of 3 prior lines of CT; 98%-99% of patients had received a CDK4/6 inhibitor</a:t>
            </a:r>
          </a:p>
        </p:txBody>
      </p:sp>
    </p:spTree>
    <p:extLst>
      <p:ext uri="{BB962C8B-B14F-4D97-AF65-F5344CB8AC3E}">
        <p14:creationId xmlns:p14="http://schemas.microsoft.com/office/powerpoint/2010/main" val="3606430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AutoShape 3">
            <a:extLst>
              <a:ext uri="{FF2B5EF4-FFF2-40B4-BE49-F238E27FC236}">
                <a16:creationId xmlns:a16="http://schemas.microsoft.com/office/drawing/2014/main" id="{07EFCB7D-E602-2A0A-F8BE-0A63CEBE408D}"/>
              </a:ext>
            </a:extLst>
          </p:cNvPr>
          <p:cNvSpPr>
            <a:spLocks noChangeAspect="1" noChangeArrowheads="1" noTextEdit="1"/>
          </p:cNvSpPr>
          <p:nvPr/>
        </p:nvSpPr>
        <p:spPr bwMode="auto">
          <a:xfrm>
            <a:off x="1490663" y="1563688"/>
            <a:ext cx="3363912"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A0E5CB93-894E-C9B7-9216-FCCA00F277EF}"/>
              </a:ext>
            </a:extLst>
          </p:cNvPr>
          <p:cNvSpPr>
            <a:spLocks noGrp="1"/>
          </p:cNvSpPr>
          <p:nvPr>
            <p:ph type="title"/>
          </p:nvPr>
        </p:nvSpPr>
        <p:spPr>
          <a:xfrm>
            <a:off x="609759" y="238127"/>
            <a:ext cx="10872444" cy="809193"/>
          </a:xfrm>
        </p:spPr>
        <p:txBody>
          <a:bodyPr/>
          <a:lstStyle/>
          <a:p>
            <a:r>
              <a:rPr lang="en-US" altLang="en-US" sz="3600" dirty="0"/>
              <a:t>TROPiCS-02</a:t>
            </a:r>
            <a:r>
              <a:rPr lang="en-US" dirty="0"/>
              <a:t>: PFS and OS by HER2 IHC Status</a:t>
            </a:r>
          </a:p>
        </p:txBody>
      </p:sp>
      <p:sp>
        <p:nvSpPr>
          <p:cNvPr id="25" name="Text Box 11">
            <a:extLst>
              <a:ext uri="{FF2B5EF4-FFF2-40B4-BE49-F238E27FC236}">
                <a16:creationId xmlns:a16="http://schemas.microsoft.com/office/drawing/2014/main" id="{96CC7D5F-CAC6-640B-FB58-F0ECACE1FEBC}"/>
              </a:ext>
            </a:extLst>
          </p:cNvPr>
          <p:cNvSpPr txBox="1">
            <a:spLocks noChangeArrowheads="1"/>
          </p:cNvSpPr>
          <p:nvPr/>
        </p:nvSpPr>
        <p:spPr bwMode="auto">
          <a:xfrm>
            <a:off x="437766" y="6202853"/>
            <a:ext cx="8331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*Local assessment on last available pathology sample; 57% of patients were </a:t>
            </a:r>
            <a:r>
              <a:rPr lang="en-US" altLang="en-US" sz="1200" dirty="0">
                <a:solidFill>
                  <a:srgbClr val="000000"/>
                </a:solidFill>
                <a:latin typeface="Calibri" panose="020F0502020204030204" pitchFamily="34" charset="0"/>
                <a:cs typeface="Arial" panose="020B0604020202020204" pitchFamily="34" charset="0"/>
              </a:rPr>
              <a:t>HER2</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low vs 43% of patients with HER2 IHC 0 disease.</a:t>
            </a:r>
          </a:p>
        </p:txBody>
      </p:sp>
      <p:sp>
        <p:nvSpPr>
          <p:cNvPr id="31" name="TextBox 30">
            <a:extLst>
              <a:ext uri="{FF2B5EF4-FFF2-40B4-BE49-F238E27FC236}">
                <a16:creationId xmlns:a16="http://schemas.microsoft.com/office/drawing/2014/main" id="{1F027A8F-1C7B-63B3-F938-BE93B4A92B43}"/>
              </a:ext>
            </a:extLst>
          </p:cNvPr>
          <p:cNvSpPr txBox="1"/>
          <p:nvPr/>
        </p:nvSpPr>
        <p:spPr bwMode="auto">
          <a:xfrm>
            <a:off x="1124330" y="1148394"/>
            <a:ext cx="4843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Low (IHC 1+/IHC 2+/ISH-)*</a:t>
            </a:r>
          </a:p>
        </p:txBody>
      </p:sp>
      <p:sp>
        <p:nvSpPr>
          <p:cNvPr id="32" name="TextBox 31">
            <a:extLst>
              <a:ext uri="{FF2B5EF4-FFF2-40B4-BE49-F238E27FC236}">
                <a16:creationId xmlns:a16="http://schemas.microsoft.com/office/drawing/2014/main" id="{0598E212-9BB0-E989-568E-E3581D6A4B41}"/>
              </a:ext>
            </a:extLst>
          </p:cNvPr>
          <p:cNvSpPr txBox="1"/>
          <p:nvPr/>
        </p:nvSpPr>
        <p:spPr bwMode="auto">
          <a:xfrm>
            <a:off x="7226002" y="1129585"/>
            <a:ext cx="4169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IHC 0*</a:t>
            </a:r>
          </a:p>
        </p:txBody>
      </p:sp>
      <p:sp>
        <p:nvSpPr>
          <p:cNvPr id="3" name="TextBox 2">
            <a:extLst>
              <a:ext uri="{FF2B5EF4-FFF2-40B4-BE49-F238E27FC236}">
                <a16:creationId xmlns:a16="http://schemas.microsoft.com/office/drawing/2014/main" id="{548DA13D-F14A-5DCB-9A6D-66A66C954790}"/>
              </a:ext>
            </a:extLst>
          </p:cNvPr>
          <p:cNvSpPr txBox="1"/>
          <p:nvPr/>
        </p:nvSpPr>
        <p:spPr bwMode="auto">
          <a:xfrm>
            <a:off x="1480232"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 name="TextBox 4">
            <a:extLst>
              <a:ext uri="{FF2B5EF4-FFF2-40B4-BE49-F238E27FC236}">
                <a16:creationId xmlns:a16="http://schemas.microsoft.com/office/drawing/2014/main" id="{16572781-97E8-AC0A-6E6F-326FDC8D27D2}"/>
              </a:ext>
            </a:extLst>
          </p:cNvPr>
          <p:cNvSpPr txBox="1"/>
          <p:nvPr/>
        </p:nvSpPr>
        <p:spPr bwMode="auto">
          <a:xfrm>
            <a:off x="4686385" y="2664626"/>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grpSp>
        <p:nvGrpSpPr>
          <p:cNvPr id="6" name="Group 5">
            <a:extLst>
              <a:ext uri="{FF2B5EF4-FFF2-40B4-BE49-F238E27FC236}">
                <a16:creationId xmlns:a16="http://schemas.microsoft.com/office/drawing/2014/main" id="{EEAB40EA-4B95-ED8A-FCC3-93D7E46B5727}"/>
              </a:ext>
            </a:extLst>
          </p:cNvPr>
          <p:cNvGrpSpPr/>
          <p:nvPr/>
        </p:nvGrpSpPr>
        <p:grpSpPr>
          <a:xfrm>
            <a:off x="896737" y="1472766"/>
            <a:ext cx="4179107" cy="2192824"/>
            <a:chOff x="1614274" y="1472766"/>
            <a:chExt cx="4179107" cy="2192824"/>
          </a:xfrm>
        </p:grpSpPr>
        <p:cxnSp>
          <p:nvCxnSpPr>
            <p:cNvPr id="7" name="Straight Connector 6">
              <a:extLst>
                <a:ext uri="{FF2B5EF4-FFF2-40B4-BE49-F238E27FC236}">
                  <a16:creationId xmlns:a16="http://schemas.microsoft.com/office/drawing/2014/main" id="{ABDF57DC-F205-C1E5-185F-D9ABE4DF1625}"/>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D552120-513E-9E0E-4022-CCE0AA3DCDDA}"/>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4BBBBCC-207E-2506-FE56-6DDCCE362867}"/>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13B915E-8ECC-3264-1FDE-72B0767BE4E2}"/>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4A9D547-DB7B-B688-CB73-7175DDDDE824}"/>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18DC336-393C-CA75-F832-126F6CE53D89}"/>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2C11A69-30F8-B941-E379-9442634209C8}"/>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9D2596C-985F-691F-FEAA-CA9A512910BE}"/>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CF87FD8-847E-E875-E5F5-F8C17A3EB9C1}"/>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0293E33-EC47-3844-D8CE-3073AA54E713}"/>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4424614-0C25-73EF-F03C-FE4D75AA5C1B}"/>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5496608-BC7F-243E-F492-873850464051}"/>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22FCF21-3242-9AA5-7F37-78770E4345D1}"/>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7C25CD7-CE32-8167-EE81-73A3977D2046}"/>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DE09311-DB96-3420-E891-54B597CD88D1}"/>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85A3E29-9AB2-7838-71DC-CE298676686A}"/>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EE431F-7B41-F938-B11F-8D59ABF5E4F8}"/>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1D3B420-2761-21A5-796A-2379FCDB7D0F}"/>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A4DBB7E-774A-4F7A-C410-4A7D24DDEB3D}"/>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FCB5487-E9D5-2ED4-D8E1-AA0A6651BE95}"/>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8F8FDAD-A7B3-DBE8-2F44-496E96707B31}"/>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2814F48-A6C8-8ACB-D841-42BD0F8B9B08}"/>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813DC44-DFFB-D5CA-46D6-51A15FE13A1B}"/>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2E56045-68F4-F5BA-F302-2C38A06BDEB8}"/>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307D11D2-070D-25C5-66A4-FE42AFA15A08}"/>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7" name="TextBox 36">
              <a:extLst>
                <a:ext uri="{FF2B5EF4-FFF2-40B4-BE49-F238E27FC236}">
                  <a16:creationId xmlns:a16="http://schemas.microsoft.com/office/drawing/2014/main" id="{C25180CF-4CAF-B496-93EB-2AFFD85C51B2}"/>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8" name="TextBox 37">
              <a:extLst>
                <a:ext uri="{FF2B5EF4-FFF2-40B4-BE49-F238E27FC236}">
                  <a16:creationId xmlns:a16="http://schemas.microsoft.com/office/drawing/2014/main" id="{AF58713E-6242-FD62-7C51-67729BB31F35}"/>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9" name="TextBox 38">
              <a:extLst>
                <a:ext uri="{FF2B5EF4-FFF2-40B4-BE49-F238E27FC236}">
                  <a16:creationId xmlns:a16="http://schemas.microsoft.com/office/drawing/2014/main" id="{42796248-D4F5-F2AE-865C-5327166F0A92}"/>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0" name="TextBox 39">
              <a:extLst>
                <a:ext uri="{FF2B5EF4-FFF2-40B4-BE49-F238E27FC236}">
                  <a16:creationId xmlns:a16="http://schemas.microsoft.com/office/drawing/2014/main" id="{B7D9FC98-44D0-122D-06E3-B11BB769DE0E}"/>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1" name="TextBox 40">
              <a:extLst>
                <a:ext uri="{FF2B5EF4-FFF2-40B4-BE49-F238E27FC236}">
                  <a16:creationId xmlns:a16="http://schemas.microsoft.com/office/drawing/2014/main" id="{28F6751C-EF84-D22C-4843-F24F1DB8853E}"/>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2" name="TextBox 41">
              <a:extLst>
                <a:ext uri="{FF2B5EF4-FFF2-40B4-BE49-F238E27FC236}">
                  <a16:creationId xmlns:a16="http://schemas.microsoft.com/office/drawing/2014/main" id="{9941F711-0FC6-A479-ABBD-498404A45D65}"/>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3" name="TextBox 42">
              <a:extLst>
                <a:ext uri="{FF2B5EF4-FFF2-40B4-BE49-F238E27FC236}">
                  <a16:creationId xmlns:a16="http://schemas.microsoft.com/office/drawing/2014/main" id="{2C471FC9-4D04-D28D-0EE3-5C7693303A87}"/>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4" name="TextBox 43">
              <a:extLst>
                <a:ext uri="{FF2B5EF4-FFF2-40B4-BE49-F238E27FC236}">
                  <a16:creationId xmlns:a16="http://schemas.microsoft.com/office/drawing/2014/main" id="{F0F158A5-4D45-90D0-518D-FB1305F221B4}"/>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5" name="TextBox 44">
              <a:extLst>
                <a:ext uri="{FF2B5EF4-FFF2-40B4-BE49-F238E27FC236}">
                  <a16:creationId xmlns:a16="http://schemas.microsoft.com/office/drawing/2014/main" id="{84716246-20F1-693C-C18A-6F1056113BDF}"/>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6" name="TextBox 45">
              <a:extLst>
                <a:ext uri="{FF2B5EF4-FFF2-40B4-BE49-F238E27FC236}">
                  <a16:creationId xmlns:a16="http://schemas.microsoft.com/office/drawing/2014/main" id="{74800E42-65DF-ADD7-FED5-408E3C652D5E}"/>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86DCDF5F-D464-087F-870B-1807B1AC7030}"/>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8" name="TextBox 47">
              <a:extLst>
                <a:ext uri="{FF2B5EF4-FFF2-40B4-BE49-F238E27FC236}">
                  <a16:creationId xmlns:a16="http://schemas.microsoft.com/office/drawing/2014/main" id="{6DC3615E-C2B6-676E-872E-66642462BFD9}"/>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9" name="TextBox 48">
              <a:extLst>
                <a:ext uri="{FF2B5EF4-FFF2-40B4-BE49-F238E27FC236}">
                  <a16:creationId xmlns:a16="http://schemas.microsoft.com/office/drawing/2014/main" id="{F80D87C1-9804-9A18-D9DA-5773B1C63CAF}"/>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0" name="TextBox 49">
              <a:extLst>
                <a:ext uri="{FF2B5EF4-FFF2-40B4-BE49-F238E27FC236}">
                  <a16:creationId xmlns:a16="http://schemas.microsoft.com/office/drawing/2014/main" id="{C29A67AC-87A0-ECD9-0540-5C9978219491}"/>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1" name="TextBox 50">
              <a:extLst>
                <a:ext uri="{FF2B5EF4-FFF2-40B4-BE49-F238E27FC236}">
                  <a16:creationId xmlns:a16="http://schemas.microsoft.com/office/drawing/2014/main" id="{D5B8A6AB-17F6-CBF8-BE23-17CE67CC0289}"/>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2" name="TextBox 51">
              <a:extLst>
                <a:ext uri="{FF2B5EF4-FFF2-40B4-BE49-F238E27FC236}">
                  <a16:creationId xmlns:a16="http://schemas.microsoft.com/office/drawing/2014/main" id="{A00DCA5F-2333-0D23-04C1-6AA6D0CFA6D8}"/>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3" name="TextBox 52">
              <a:extLst>
                <a:ext uri="{FF2B5EF4-FFF2-40B4-BE49-F238E27FC236}">
                  <a16:creationId xmlns:a16="http://schemas.microsoft.com/office/drawing/2014/main" id="{FE355DC1-22ED-7EF4-3F5C-BB4A30CFD362}"/>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4" name="TextBox 53">
              <a:extLst>
                <a:ext uri="{FF2B5EF4-FFF2-40B4-BE49-F238E27FC236}">
                  <a16:creationId xmlns:a16="http://schemas.microsoft.com/office/drawing/2014/main" id="{3B84F1BD-1028-1F19-E88C-1B403C6995E3}"/>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5" name="TextBox 54">
              <a:extLst>
                <a:ext uri="{FF2B5EF4-FFF2-40B4-BE49-F238E27FC236}">
                  <a16:creationId xmlns:a16="http://schemas.microsoft.com/office/drawing/2014/main" id="{2741599A-F0A7-14EF-FD9F-A3DA36D11B7A}"/>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6" name="TextBox 55">
              <a:extLst>
                <a:ext uri="{FF2B5EF4-FFF2-40B4-BE49-F238E27FC236}">
                  <a16:creationId xmlns:a16="http://schemas.microsoft.com/office/drawing/2014/main" id="{B984A60A-04CD-6A36-B1B7-BBB703AEC6AC}"/>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7" name="TextBox 56">
              <a:extLst>
                <a:ext uri="{FF2B5EF4-FFF2-40B4-BE49-F238E27FC236}">
                  <a16:creationId xmlns:a16="http://schemas.microsoft.com/office/drawing/2014/main" id="{96356E24-6651-6621-CAAE-367F64B4E5E7}"/>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8" name="TextBox 57">
              <a:extLst>
                <a:ext uri="{FF2B5EF4-FFF2-40B4-BE49-F238E27FC236}">
                  <a16:creationId xmlns:a16="http://schemas.microsoft.com/office/drawing/2014/main" id="{8C8BC8DD-3F39-D953-A615-ADA31E264A6E}"/>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59" name="TextBox 58">
              <a:extLst>
                <a:ext uri="{FF2B5EF4-FFF2-40B4-BE49-F238E27FC236}">
                  <a16:creationId xmlns:a16="http://schemas.microsoft.com/office/drawing/2014/main" id="{D838B21D-E59A-EE16-B2D4-A44FE6CFD426}"/>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0" name="TextBox 59">
              <a:extLst>
                <a:ext uri="{FF2B5EF4-FFF2-40B4-BE49-F238E27FC236}">
                  <a16:creationId xmlns:a16="http://schemas.microsoft.com/office/drawing/2014/main" id="{59015AC3-1A2C-F34A-47B6-3AC6419AE948}"/>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cxnSp>
          <p:nvCxnSpPr>
            <p:cNvPr id="69" name="Straight Connector 68">
              <a:extLst>
                <a:ext uri="{FF2B5EF4-FFF2-40B4-BE49-F238E27FC236}">
                  <a16:creationId xmlns:a16="http://schemas.microsoft.com/office/drawing/2014/main" id="{5ADFB675-853B-7DE5-F5F8-BFF89F815B85}"/>
                </a:ext>
              </a:extLst>
            </p:cNvPr>
            <p:cNvCxnSpPr>
              <a:cxnSpLocks/>
            </p:cNvCxnSpPr>
            <p:nvPr/>
          </p:nvCxnSpPr>
          <p:spPr bwMode="auto">
            <a:xfrm rot="16200000">
              <a:off x="2144516" y="344775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4D796E07-BD50-F825-E4AC-1273D5695C37}"/>
              </a:ext>
            </a:extLst>
          </p:cNvPr>
          <p:cNvGrpSpPr/>
          <p:nvPr/>
        </p:nvGrpSpPr>
        <p:grpSpPr>
          <a:xfrm>
            <a:off x="4545734" y="2900192"/>
            <a:ext cx="96837" cy="92075"/>
            <a:chOff x="3894138" y="3324023"/>
            <a:chExt cx="96837" cy="92075"/>
          </a:xfrm>
        </p:grpSpPr>
        <p:sp>
          <p:nvSpPr>
            <p:cNvPr id="64" name="Line 37">
              <a:extLst>
                <a:ext uri="{FF2B5EF4-FFF2-40B4-BE49-F238E27FC236}">
                  <a16:creationId xmlns:a16="http://schemas.microsoft.com/office/drawing/2014/main" id="{846D6A02-E0D4-60D8-764D-04B67253D3F0}"/>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Line 38">
              <a:extLst>
                <a:ext uri="{FF2B5EF4-FFF2-40B4-BE49-F238E27FC236}">
                  <a16:creationId xmlns:a16="http://schemas.microsoft.com/office/drawing/2014/main" id="{E3C3F0B5-25E6-B745-8D38-B1A9B5F5E753}"/>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 name="Group 65">
            <a:extLst>
              <a:ext uri="{FF2B5EF4-FFF2-40B4-BE49-F238E27FC236}">
                <a16:creationId xmlns:a16="http://schemas.microsoft.com/office/drawing/2014/main" id="{037F38D9-B1D8-247C-D3A1-3E6EECE829B1}"/>
              </a:ext>
            </a:extLst>
          </p:cNvPr>
          <p:cNvGrpSpPr/>
          <p:nvPr/>
        </p:nvGrpSpPr>
        <p:grpSpPr>
          <a:xfrm>
            <a:off x="4545734" y="2704033"/>
            <a:ext cx="96837" cy="92075"/>
            <a:chOff x="3894138" y="3324023"/>
            <a:chExt cx="96837" cy="92075"/>
          </a:xfrm>
        </p:grpSpPr>
        <p:sp>
          <p:nvSpPr>
            <p:cNvPr id="67" name="Line 37">
              <a:extLst>
                <a:ext uri="{FF2B5EF4-FFF2-40B4-BE49-F238E27FC236}">
                  <a16:creationId xmlns:a16="http://schemas.microsoft.com/office/drawing/2014/main" id="{D027C1EB-1736-F206-0341-E66863624934}"/>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Line 38">
              <a:extLst>
                <a:ext uri="{FF2B5EF4-FFF2-40B4-BE49-F238E27FC236}">
                  <a16:creationId xmlns:a16="http://schemas.microsoft.com/office/drawing/2014/main" id="{906513FA-0797-5CD0-F8BD-A6C71ED2A573}"/>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70" name="Freeform: Shape 69">
            <a:extLst>
              <a:ext uri="{FF2B5EF4-FFF2-40B4-BE49-F238E27FC236}">
                <a16:creationId xmlns:a16="http://schemas.microsoft.com/office/drawing/2014/main" id="{15D4D57D-D307-F660-0BF8-2DE61A5ED352}"/>
              </a:ext>
            </a:extLst>
          </p:cNvPr>
          <p:cNvSpPr/>
          <p:nvPr/>
        </p:nvSpPr>
        <p:spPr bwMode="auto">
          <a:xfrm>
            <a:off x="1493221" y="2494128"/>
            <a:ext cx="529541"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A00E170E-3E10-A5D9-4F81-936BC10621AE}"/>
              </a:ext>
            </a:extLst>
          </p:cNvPr>
          <p:cNvSpPr/>
          <p:nvPr/>
        </p:nvSpPr>
        <p:spPr bwMode="auto">
          <a:xfrm>
            <a:off x="1885162"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Line 5">
            <a:extLst>
              <a:ext uri="{FF2B5EF4-FFF2-40B4-BE49-F238E27FC236}">
                <a16:creationId xmlns:a16="http://schemas.microsoft.com/office/drawing/2014/main" id="{D958B9C1-8269-854D-4FD4-274138552103}"/>
              </a:ext>
            </a:extLst>
          </p:cNvPr>
          <p:cNvSpPr>
            <a:spLocks noChangeShapeType="1"/>
          </p:cNvSpPr>
          <p:nvPr/>
        </p:nvSpPr>
        <p:spPr bwMode="auto">
          <a:xfrm>
            <a:off x="1592263" y="16049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Line 6">
            <a:extLst>
              <a:ext uri="{FF2B5EF4-FFF2-40B4-BE49-F238E27FC236}">
                <a16:creationId xmlns:a16="http://schemas.microsoft.com/office/drawing/2014/main" id="{FEF45969-6178-3AE7-0987-329E854ED182}"/>
              </a:ext>
            </a:extLst>
          </p:cNvPr>
          <p:cNvSpPr>
            <a:spLocks noChangeShapeType="1"/>
          </p:cNvSpPr>
          <p:nvPr/>
        </p:nvSpPr>
        <p:spPr bwMode="auto">
          <a:xfrm>
            <a:off x="1547813" y="16494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Line 7">
            <a:extLst>
              <a:ext uri="{FF2B5EF4-FFF2-40B4-BE49-F238E27FC236}">
                <a16:creationId xmlns:a16="http://schemas.microsoft.com/office/drawing/2014/main" id="{54E65BDE-BCEC-204D-B44B-CAB6F55AA85F}"/>
              </a:ext>
            </a:extLst>
          </p:cNvPr>
          <p:cNvSpPr>
            <a:spLocks noChangeShapeType="1"/>
          </p:cNvSpPr>
          <p:nvPr/>
        </p:nvSpPr>
        <p:spPr bwMode="auto">
          <a:xfrm>
            <a:off x="1614488" y="173513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Line 8">
            <a:extLst>
              <a:ext uri="{FF2B5EF4-FFF2-40B4-BE49-F238E27FC236}">
                <a16:creationId xmlns:a16="http://schemas.microsoft.com/office/drawing/2014/main" id="{C39E35EF-B7F2-4AA9-22B8-D50494DC867D}"/>
              </a:ext>
            </a:extLst>
          </p:cNvPr>
          <p:cNvSpPr>
            <a:spLocks noChangeShapeType="1"/>
          </p:cNvSpPr>
          <p:nvPr/>
        </p:nvSpPr>
        <p:spPr bwMode="auto">
          <a:xfrm>
            <a:off x="1566863" y="178276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Line 9">
            <a:extLst>
              <a:ext uri="{FF2B5EF4-FFF2-40B4-BE49-F238E27FC236}">
                <a16:creationId xmlns:a16="http://schemas.microsoft.com/office/drawing/2014/main" id="{826A301B-2905-3178-391F-CC94ED88D930}"/>
              </a:ext>
            </a:extLst>
          </p:cNvPr>
          <p:cNvSpPr>
            <a:spLocks noChangeShapeType="1"/>
          </p:cNvSpPr>
          <p:nvPr/>
        </p:nvSpPr>
        <p:spPr bwMode="auto">
          <a:xfrm>
            <a:off x="1614488" y="17827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Line 10">
            <a:extLst>
              <a:ext uri="{FF2B5EF4-FFF2-40B4-BE49-F238E27FC236}">
                <a16:creationId xmlns:a16="http://schemas.microsoft.com/office/drawing/2014/main" id="{86E65D1A-0239-6883-0BBC-A50B197CF500}"/>
              </a:ext>
            </a:extLst>
          </p:cNvPr>
          <p:cNvSpPr>
            <a:spLocks noChangeShapeType="1"/>
          </p:cNvSpPr>
          <p:nvPr/>
        </p:nvSpPr>
        <p:spPr bwMode="auto">
          <a:xfrm>
            <a:off x="1566863" y="183038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Line 11">
            <a:extLst>
              <a:ext uri="{FF2B5EF4-FFF2-40B4-BE49-F238E27FC236}">
                <a16:creationId xmlns:a16="http://schemas.microsoft.com/office/drawing/2014/main" id="{77EAF39E-A587-6736-F415-3FE3514D8BF7}"/>
              </a:ext>
            </a:extLst>
          </p:cNvPr>
          <p:cNvSpPr>
            <a:spLocks noChangeShapeType="1"/>
          </p:cNvSpPr>
          <p:nvPr/>
        </p:nvSpPr>
        <p:spPr bwMode="auto">
          <a:xfrm>
            <a:off x="1627188" y="1830388"/>
            <a:ext cx="0" cy="90487"/>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Line 12">
            <a:extLst>
              <a:ext uri="{FF2B5EF4-FFF2-40B4-BE49-F238E27FC236}">
                <a16:creationId xmlns:a16="http://schemas.microsoft.com/office/drawing/2014/main" id="{68D1D66A-30D7-D671-7995-EA79E727F5E6}"/>
              </a:ext>
            </a:extLst>
          </p:cNvPr>
          <p:cNvSpPr>
            <a:spLocks noChangeShapeType="1"/>
          </p:cNvSpPr>
          <p:nvPr/>
        </p:nvSpPr>
        <p:spPr bwMode="auto">
          <a:xfrm>
            <a:off x="1579563" y="1874838"/>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Line 13">
            <a:extLst>
              <a:ext uri="{FF2B5EF4-FFF2-40B4-BE49-F238E27FC236}">
                <a16:creationId xmlns:a16="http://schemas.microsoft.com/office/drawing/2014/main" id="{52477C87-D1FB-7701-515D-1513CDD04F51}"/>
              </a:ext>
            </a:extLst>
          </p:cNvPr>
          <p:cNvSpPr>
            <a:spLocks noChangeShapeType="1"/>
          </p:cNvSpPr>
          <p:nvPr/>
        </p:nvSpPr>
        <p:spPr bwMode="auto">
          <a:xfrm>
            <a:off x="1639888" y="205740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Line 14">
            <a:extLst>
              <a:ext uri="{FF2B5EF4-FFF2-40B4-BE49-F238E27FC236}">
                <a16:creationId xmlns:a16="http://schemas.microsoft.com/office/drawing/2014/main" id="{F66DEF34-0975-7DF4-02C7-D98C555630E3}"/>
              </a:ext>
            </a:extLst>
          </p:cNvPr>
          <p:cNvSpPr>
            <a:spLocks noChangeShapeType="1"/>
          </p:cNvSpPr>
          <p:nvPr/>
        </p:nvSpPr>
        <p:spPr bwMode="auto">
          <a:xfrm>
            <a:off x="1592263" y="2101850"/>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Line 15">
            <a:extLst>
              <a:ext uri="{FF2B5EF4-FFF2-40B4-BE49-F238E27FC236}">
                <a16:creationId xmlns:a16="http://schemas.microsoft.com/office/drawing/2014/main" id="{BB8EC390-ACD4-EBD6-D457-4A510F8A446C}"/>
              </a:ext>
            </a:extLst>
          </p:cNvPr>
          <p:cNvSpPr>
            <a:spLocks noChangeShapeType="1"/>
          </p:cNvSpPr>
          <p:nvPr/>
        </p:nvSpPr>
        <p:spPr bwMode="auto">
          <a:xfrm>
            <a:off x="1649413" y="20923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Line 16">
            <a:extLst>
              <a:ext uri="{FF2B5EF4-FFF2-40B4-BE49-F238E27FC236}">
                <a16:creationId xmlns:a16="http://schemas.microsoft.com/office/drawing/2014/main" id="{37CBB99F-6110-8E50-1DE4-D17881938E2E}"/>
              </a:ext>
            </a:extLst>
          </p:cNvPr>
          <p:cNvSpPr>
            <a:spLocks noChangeShapeType="1"/>
          </p:cNvSpPr>
          <p:nvPr/>
        </p:nvSpPr>
        <p:spPr bwMode="auto">
          <a:xfrm>
            <a:off x="1604963" y="2136775"/>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Line 17">
            <a:extLst>
              <a:ext uri="{FF2B5EF4-FFF2-40B4-BE49-F238E27FC236}">
                <a16:creationId xmlns:a16="http://schemas.microsoft.com/office/drawing/2014/main" id="{8420F035-9C07-6201-0141-49C4B9A54F9A}"/>
              </a:ext>
            </a:extLst>
          </p:cNvPr>
          <p:cNvSpPr>
            <a:spLocks noChangeShapeType="1"/>
          </p:cNvSpPr>
          <p:nvPr/>
        </p:nvSpPr>
        <p:spPr bwMode="auto">
          <a:xfrm>
            <a:off x="1673225" y="217487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Line 18">
            <a:extLst>
              <a:ext uri="{FF2B5EF4-FFF2-40B4-BE49-F238E27FC236}">
                <a16:creationId xmlns:a16="http://schemas.microsoft.com/office/drawing/2014/main" id="{1B00E6BA-15E5-A81A-5377-AF08A42B5736}"/>
              </a:ext>
            </a:extLst>
          </p:cNvPr>
          <p:cNvSpPr>
            <a:spLocks noChangeShapeType="1"/>
          </p:cNvSpPr>
          <p:nvPr/>
        </p:nvSpPr>
        <p:spPr bwMode="auto">
          <a:xfrm>
            <a:off x="1630363" y="2219325"/>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Line 19">
            <a:extLst>
              <a:ext uri="{FF2B5EF4-FFF2-40B4-BE49-F238E27FC236}">
                <a16:creationId xmlns:a16="http://schemas.microsoft.com/office/drawing/2014/main" id="{8ADE2646-9C5B-1188-06DD-AA02225BE1F0}"/>
              </a:ext>
            </a:extLst>
          </p:cNvPr>
          <p:cNvSpPr>
            <a:spLocks noChangeShapeType="1"/>
          </p:cNvSpPr>
          <p:nvPr/>
        </p:nvSpPr>
        <p:spPr bwMode="auto">
          <a:xfrm>
            <a:off x="1752600" y="22701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Line 20">
            <a:extLst>
              <a:ext uri="{FF2B5EF4-FFF2-40B4-BE49-F238E27FC236}">
                <a16:creationId xmlns:a16="http://schemas.microsoft.com/office/drawing/2014/main" id="{E6AC8314-9F41-632F-C0FC-C69AF667C45F}"/>
              </a:ext>
            </a:extLst>
          </p:cNvPr>
          <p:cNvSpPr>
            <a:spLocks noChangeShapeType="1"/>
          </p:cNvSpPr>
          <p:nvPr/>
        </p:nvSpPr>
        <p:spPr bwMode="auto">
          <a:xfrm>
            <a:off x="1708150" y="231775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Line 21">
            <a:extLst>
              <a:ext uri="{FF2B5EF4-FFF2-40B4-BE49-F238E27FC236}">
                <a16:creationId xmlns:a16="http://schemas.microsoft.com/office/drawing/2014/main" id="{78F28D51-E6CF-7BCB-BEE7-89242CDFBCE9}"/>
              </a:ext>
            </a:extLst>
          </p:cNvPr>
          <p:cNvSpPr>
            <a:spLocks noChangeShapeType="1"/>
          </p:cNvSpPr>
          <p:nvPr/>
        </p:nvSpPr>
        <p:spPr bwMode="auto">
          <a:xfrm>
            <a:off x="1857375" y="2403475"/>
            <a:ext cx="0" cy="90487"/>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Line 22">
            <a:extLst>
              <a:ext uri="{FF2B5EF4-FFF2-40B4-BE49-F238E27FC236}">
                <a16:creationId xmlns:a16="http://schemas.microsoft.com/office/drawing/2014/main" id="{35CCA7C8-1931-F721-7A06-5E0467E4430F}"/>
              </a:ext>
            </a:extLst>
          </p:cNvPr>
          <p:cNvSpPr>
            <a:spLocks noChangeShapeType="1"/>
          </p:cNvSpPr>
          <p:nvPr/>
        </p:nvSpPr>
        <p:spPr bwMode="auto">
          <a:xfrm>
            <a:off x="1809750" y="244792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Line 23">
            <a:extLst>
              <a:ext uri="{FF2B5EF4-FFF2-40B4-BE49-F238E27FC236}">
                <a16:creationId xmlns:a16="http://schemas.microsoft.com/office/drawing/2014/main" id="{A58A7ACA-E25B-D250-8917-1A83C7CB7485}"/>
              </a:ext>
            </a:extLst>
          </p:cNvPr>
          <p:cNvSpPr>
            <a:spLocks noChangeShapeType="1"/>
          </p:cNvSpPr>
          <p:nvPr/>
        </p:nvSpPr>
        <p:spPr bwMode="auto">
          <a:xfrm>
            <a:off x="1901825" y="2435225"/>
            <a:ext cx="0" cy="90487"/>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Line 24">
            <a:extLst>
              <a:ext uri="{FF2B5EF4-FFF2-40B4-BE49-F238E27FC236}">
                <a16:creationId xmlns:a16="http://schemas.microsoft.com/office/drawing/2014/main" id="{11C2749A-0E70-AD73-F157-4821280EA1F1}"/>
              </a:ext>
            </a:extLst>
          </p:cNvPr>
          <p:cNvSpPr>
            <a:spLocks noChangeShapeType="1"/>
          </p:cNvSpPr>
          <p:nvPr/>
        </p:nvSpPr>
        <p:spPr bwMode="auto">
          <a:xfrm>
            <a:off x="1857375" y="248126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Line 25">
            <a:extLst>
              <a:ext uri="{FF2B5EF4-FFF2-40B4-BE49-F238E27FC236}">
                <a16:creationId xmlns:a16="http://schemas.microsoft.com/office/drawing/2014/main" id="{654AA865-492A-A1C0-C370-9B5BE54A574D}"/>
              </a:ext>
            </a:extLst>
          </p:cNvPr>
          <p:cNvSpPr>
            <a:spLocks noChangeShapeType="1"/>
          </p:cNvSpPr>
          <p:nvPr/>
        </p:nvSpPr>
        <p:spPr bwMode="auto">
          <a:xfrm>
            <a:off x="1901825" y="24939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Line 26">
            <a:extLst>
              <a:ext uri="{FF2B5EF4-FFF2-40B4-BE49-F238E27FC236}">
                <a16:creationId xmlns:a16="http://schemas.microsoft.com/office/drawing/2014/main" id="{4760E39A-D145-81C7-0B19-3FB2109C6955}"/>
              </a:ext>
            </a:extLst>
          </p:cNvPr>
          <p:cNvSpPr>
            <a:spLocks noChangeShapeType="1"/>
          </p:cNvSpPr>
          <p:nvPr/>
        </p:nvSpPr>
        <p:spPr bwMode="auto">
          <a:xfrm>
            <a:off x="1857375" y="254158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Line 27">
            <a:extLst>
              <a:ext uri="{FF2B5EF4-FFF2-40B4-BE49-F238E27FC236}">
                <a16:creationId xmlns:a16="http://schemas.microsoft.com/office/drawing/2014/main" id="{DD372907-FC38-591B-6B04-298A2CF727A6}"/>
              </a:ext>
            </a:extLst>
          </p:cNvPr>
          <p:cNvSpPr>
            <a:spLocks noChangeShapeType="1"/>
          </p:cNvSpPr>
          <p:nvPr/>
        </p:nvSpPr>
        <p:spPr bwMode="auto">
          <a:xfrm>
            <a:off x="1973263" y="26717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Line 28">
            <a:extLst>
              <a:ext uri="{FF2B5EF4-FFF2-40B4-BE49-F238E27FC236}">
                <a16:creationId xmlns:a16="http://schemas.microsoft.com/office/drawing/2014/main" id="{6BC498D8-D5D4-D0E2-59BE-FB47F90364B6}"/>
              </a:ext>
            </a:extLst>
          </p:cNvPr>
          <p:cNvSpPr>
            <a:spLocks noChangeShapeType="1"/>
          </p:cNvSpPr>
          <p:nvPr/>
        </p:nvSpPr>
        <p:spPr bwMode="auto">
          <a:xfrm>
            <a:off x="1927225" y="2716213"/>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Line 29">
            <a:extLst>
              <a:ext uri="{FF2B5EF4-FFF2-40B4-BE49-F238E27FC236}">
                <a16:creationId xmlns:a16="http://schemas.microsoft.com/office/drawing/2014/main" id="{105EBD25-2CFD-8251-32DE-E6ED32C03C95}"/>
              </a:ext>
            </a:extLst>
          </p:cNvPr>
          <p:cNvSpPr>
            <a:spLocks noChangeShapeType="1"/>
          </p:cNvSpPr>
          <p:nvPr/>
        </p:nvSpPr>
        <p:spPr bwMode="auto">
          <a:xfrm>
            <a:off x="2017713" y="26717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Line 30">
            <a:extLst>
              <a:ext uri="{FF2B5EF4-FFF2-40B4-BE49-F238E27FC236}">
                <a16:creationId xmlns:a16="http://schemas.microsoft.com/office/drawing/2014/main" id="{F701B18D-F73E-9E81-13C7-ACB8B899BD59}"/>
              </a:ext>
            </a:extLst>
          </p:cNvPr>
          <p:cNvSpPr>
            <a:spLocks noChangeShapeType="1"/>
          </p:cNvSpPr>
          <p:nvPr/>
        </p:nvSpPr>
        <p:spPr bwMode="auto">
          <a:xfrm>
            <a:off x="1973263" y="27162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Line 31">
            <a:extLst>
              <a:ext uri="{FF2B5EF4-FFF2-40B4-BE49-F238E27FC236}">
                <a16:creationId xmlns:a16="http://schemas.microsoft.com/office/drawing/2014/main" id="{D4CE301E-0205-ABA4-F602-7AE37417C997}"/>
              </a:ext>
            </a:extLst>
          </p:cNvPr>
          <p:cNvSpPr>
            <a:spLocks noChangeShapeType="1"/>
          </p:cNvSpPr>
          <p:nvPr/>
        </p:nvSpPr>
        <p:spPr bwMode="auto">
          <a:xfrm>
            <a:off x="2017713" y="273843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Line 32">
            <a:extLst>
              <a:ext uri="{FF2B5EF4-FFF2-40B4-BE49-F238E27FC236}">
                <a16:creationId xmlns:a16="http://schemas.microsoft.com/office/drawing/2014/main" id="{525B1AFF-969D-4CD1-700B-50A6F5A8CB29}"/>
              </a:ext>
            </a:extLst>
          </p:cNvPr>
          <p:cNvSpPr>
            <a:spLocks noChangeShapeType="1"/>
          </p:cNvSpPr>
          <p:nvPr/>
        </p:nvSpPr>
        <p:spPr bwMode="auto">
          <a:xfrm>
            <a:off x="1973263" y="278606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Line 33">
            <a:extLst>
              <a:ext uri="{FF2B5EF4-FFF2-40B4-BE49-F238E27FC236}">
                <a16:creationId xmlns:a16="http://schemas.microsoft.com/office/drawing/2014/main" id="{9715A0CE-B074-52EC-17B3-6023EE523B1C}"/>
              </a:ext>
            </a:extLst>
          </p:cNvPr>
          <p:cNvSpPr>
            <a:spLocks noChangeShapeType="1"/>
          </p:cNvSpPr>
          <p:nvPr/>
        </p:nvSpPr>
        <p:spPr bwMode="auto">
          <a:xfrm>
            <a:off x="2049463" y="279558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Line 34">
            <a:extLst>
              <a:ext uri="{FF2B5EF4-FFF2-40B4-BE49-F238E27FC236}">
                <a16:creationId xmlns:a16="http://schemas.microsoft.com/office/drawing/2014/main" id="{165B0F8E-963A-4AAC-7152-93F2A9868FCA}"/>
              </a:ext>
            </a:extLst>
          </p:cNvPr>
          <p:cNvSpPr>
            <a:spLocks noChangeShapeType="1"/>
          </p:cNvSpPr>
          <p:nvPr/>
        </p:nvSpPr>
        <p:spPr bwMode="auto">
          <a:xfrm>
            <a:off x="2001838" y="2843213"/>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Line 35">
            <a:extLst>
              <a:ext uri="{FF2B5EF4-FFF2-40B4-BE49-F238E27FC236}">
                <a16:creationId xmlns:a16="http://schemas.microsoft.com/office/drawing/2014/main" id="{5D1F2374-F6E9-4159-A1B7-663846484613}"/>
              </a:ext>
            </a:extLst>
          </p:cNvPr>
          <p:cNvSpPr>
            <a:spLocks noChangeShapeType="1"/>
          </p:cNvSpPr>
          <p:nvPr/>
        </p:nvSpPr>
        <p:spPr bwMode="auto">
          <a:xfrm>
            <a:off x="2049463" y="283051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Line 36">
            <a:extLst>
              <a:ext uri="{FF2B5EF4-FFF2-40B4-BE49-F238E27FC236}">
                <a16:creationId xmlns:a16="http://schemas.microsoft.com/office/drawing/2014/main" id="{7A013AA3-9738-FACE-3DBA-A6323BC6D7C8}"/>
              </a:ext>
            </a:extLst>
          </p:cNvPr>
          <p:cNvSpPr>
            <a:spLocks noChangeShapeType="1"/>
          </p:cNvSpPr>
          <p:nvPr/>
        </p:nvSpPr>
        <p:spPr bwMode="auto">
          <a:xfrm>
            <a:off x="2001838" y="2874963"/>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Line 37">
            <a:extLst>
              <a:ext uri="{FF2B5EF4-FFF2-40B4-BE49-F238E27FC236}">
                <a16:creationId xmlns:a16="http://schemas.microsoft.com/office/drawing/2014/main" id="{AEE164A7-9B48-216E-6773-BCF4C7AB17C0}"/>
              </a:ext>
            </a:extLst>
          </p:cNvPr>
          <p:cNvSpPr>
            <a:spLocks noChangeShapeType="1"/>
          </p:cNvSpPr>
          <p:nvPr/>
        </p:nvSpPr>
        <p:spPr bwMode="auto">
          <a:xfrm>
            <a:off x="2135188" y="285908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Line 38">
            <a:extLst>
              <a:ext uri="{FF2B5EF4-FFF2-40B4-BE49-F238E27FC236}">
                <a16:creationId xmlns:a16="http://schemas.microsoft.com/office/drawing/2014/main" id="{48478A01-1397-A5EE-12E1-640904734AD7}"/>
              </a:ext>
            </a:extLst>
          </p:cNvPr>
          <p:cNvSpPr>
            <a:spLocks noChangeShapeType="1"/>
          </p:cNvSpPr>
          <p:nvPr/>
        </p:nvSpPr>
        <p:spPr bwMode="auto">
          <a:xfrm>
            <a:off x="2090738" y="29067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Line 39">
            <a:extLst>
              <a:ext uri="{FF2B5EF4-FFF2-40B4-BE49-F238E27FC236}">
                <a16:creationId xmlns:a16="http://schemas.microsoft.com/office/drawing/2014/main" id="{9477D2D4-3C2D-6499-88A3-1C01F5C6E65F}"/>
              </a:ext>
            </a:extLst>
          </p:cNvPr>
          <p:cNvSpPr>
            <a:spLocks noChangeShapeType="1"/>
          </p:cNvSpPr>
          <p:nvPr/>
        </p:nvSpPr>
        <p:spPr bwMode="auto">
          <a:xfrm>
            <a:off x="2195513" y="296068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Line 40">
            <a:extLst>
              <a:ext uri="{FF2B5EF4-FFF2-40B4-BE49-F238E27FC236}">
                <a16:creationId xmlns:a16="http://schemas.microsoft.com/office/drawing/2014/main" id="{71FFC27B-076A-445A-7D0B-C704E2FA0213}"/>
              </a:ext>
            </a:extLst>
          </p:cNvPr>
          <p:cNvSpPr>
            <a:spLocks noChangeShapeType="1"/>
          </p:cNvSpPr>
          <p:nvPr/>
        </p:nvSpPr>
        <p:spPr bwMode="auto">
          <a:xfrm>
            <a:off x="2151063" y="30083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Line 41">
            <a:extLst>
              <a:ext uri="{FF2B5EF4-FFF2-40B4-BE49-F238E27FC236}">
                <a16:creationId xmlns:a16="http://schemas.microsoft.com/office/drawing/2014/main" id="{8BBBC54C-AD70-2F6E-9957-933EFECB7E24}"/>
              </a:ext>
            </a:extLst>
          </p:cNvPr>
          <p:cNvSpPr>
            <a:spLocks noChangeShapeType="1"/>
          </p:cNvSpPr>
          <p:nvPr/>
        </p:nvSpPr>
        <p:spPr bwMode="auto">
          <a:xfrm>
            <a:off x="2549525" y="321310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Line 42">
            <a:extLst>
              <a:ext uri="{FF2B5EF4-FFF2-40B4-BE49-F238E27FC236}">
                <a16:creationId xmlns:a16="http://schemas.microsoft.com/office/drawing/2014/main" id="{9FA80F3D-A417-B4AD-3A41-CA14F9641561}"/>
              </a:ext>
            </a:extLst>
          </p:cNvPr>
          <p:cNvSpPr>
            <a:spLocks noChangeShapeType="1"/>
          </p:cNvSpPr>
          <p:nvPr/>
        </p:nvSpPr>
        <p:spPr bwMode="auto">
          <a:xfrm>
            <a:off x="2505075" y="3260725"/>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Line 43">
            <a:extLst>
              <a:ext uri="{FF2B5EF4-FFF2-40B4-BE49-F238E27FC236}">
                <a16:creationId xmlns:a16="http://schemas.microsoft.com/office/drawing/2014/main" id="{2CA8B4CA-03DF-8F8E-C328-65F4A1984567}"/>
              </a:ext>
            </a:extLst>
          </p:cNvPr>
          <p:cNvSpPr>
            <a:spLocks noChangeShapeType="1"/>
          </p:cNvSpPr>
          <p:nvPr/>
        </p:nvSpPr>
        <p:spPr bwMode="auto">
          <a:xfrm>
            <a:off x="2754313" y="32607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 name="Line 44">
            <a:extLst>
              <a:ext uri="{FF2B5EF4-FFF2-40B4-BE49-F238E27FC236}">
                <a16:creationId xmlns:a16="http://schemas.microsoft.com/office/drawing/2014/main" id="{101AC767-90B4-EC72-BEA8-79F199E5AD60}"/>
              </a:ext>
            </a:extLst>
          </p:cNvPr>
          <p:cNvSpPr>
            <a:spLocks noChangeShapeType="1"/>
          </p:cNvSpPr>
          <p:nvPr/>
        </p:nvSpPr>
        <p:spPr bwMode="auto">
          <a:xfrm>
            <a:off x="2706688" y="330517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Line 45">
            <a:extLst>
              <a:ext uri="{FF2B5EF4-FFF2-40B4-BE49-F238E27FC236}">
                <a16:creationId xmlns:a16="http://schemas.microsoft.com/office/drawing/2014/main" id="{D96F317C-8EE0-736F-44B7-8EEF54E44BDA}"/>
              </a:ext>
            </a:extLst>
          </p:cNvPr>
          <p:cNvSpPr>
            <a:spLocks noChangeShapeType="1"/>
          </p:cNvSpPr>
          <p:nvPr/>
        </p:nvSpPr>
        <p:spPr bwMode="auto">
          <a:xfrm>
            <a:off x="3089275" y="32607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 name="Line 46">
            <a:extLst>
              <a:ext uri="{FF2B5EF4-FFF2-40B4-BE49-F238E27FC236}">
                <a16:creationId xmlns:a16="http://schemas.microsoft.com/office/drawing/2014/main" id="{A910F495-DBE8-8421-6148-32F2355F6C8E}"/>
              </a:ext>
            </a:extLst>
          </p:cNvPr>
          <p:cNvSpPr>
            <a:spLocks noChangeShapeType="1"/>
          </p:cNvSpPr>
          <p:nvPr/>
        </p:nvSpPr>
        <p:spPr bwMode="auto">
          <a:xfrm>
            <a:off x="3044825" y="330517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Freeform 47">
            <a:extLst>
              <a:ext uri="{FF2B5EF4-FFF2-40B4-BE49-F238E27FC236}">
                <a16:creationId xmlns:a16="http://schemas.microsoft.com/office/drawing/2014/main" id="{87C980E2-8B1A-3160-F092-284B546B94ED}"/>
              </a:ext>
            </a:extLst>
          </p:cNvPr>
          <p:cNvSpPr>
            <a:spLocks/>
          </p:cNvSpPr>
          <p:nvPr/>
        </p:nvSpPr>
        <p:spPr bwMode="auto">
          <a:xfrm>
            <a:off x="1497013" y="1573213"/>
            <a:ext cx="1601787" cy="1731962"/>
          </a:xfrm>
          <a:custGeom>
            <a:avLst/>
            <a:gdLst>
              <a:gd name="T0" fmla="*/ 0 w 1009"/>
              <a:gd name="T1" fmla="*/ 0 h 1091"/>
              <a:gd name="T2" fmla="*/ 14 w 1009"/>
              <a:gd name="T3" fmla="*/ 0 h 1091"/>
              <a:gd name="T4" fmla="*/ 14 w 1009"/>
              <a:gd name="T5" fmla="*/ 24 h 1091"/>
              <a:gd name="T6" fmla="*/ 34 w 1009"/>
              <a:gd name="T7" fmla="*/ 24 h 1091"/>
              <a:gd name="T8" fmla="*/ 34 w 1009"/>
              <a:gd name="T9" fmla="*/ 48 h 1091"/>
              <a:gd name="T10" fmla="*/ 64 w 1009"/>
              <a:gd name="T11" fmla="*/ 48 h 1091"/>
              <a:gd name="T12" fmla="*/ 64 w 1009"/>
              <a:gd name="T13" fmla="*/ 110 h 1091"/>
              <a:gd name="T14" fmla="*/ 78 w 1009"/>
              <a:gd name="T15" fmla="*/ 110 h 1091"/>
              <a:gd name="T16" fmla="*/ 78 w 1009"/>
              <a:gd name="T17" fmla="*/ 249 h 1091"/>
              <a:gd name="T18" fmla="*/ 88 w 1009"/>
              <a:gd name="T19" fmla="*/ 249 h 1091"/>
              <a:gd name="T20" fmla="*/ 88 w 1009"/>
              <a:gd name="T21" fmla="*/ 335 h 1091"/>
              <a:gd name="T22" fmla="*/ 96 w 1009"/>
              <a:gd name="T23" fmla="*/ 335 h 1091"/>
              <a:gd name="T24" fmla="*/ 96 w 1009"/>
              <a:gd name="T25" fmla="*/ 393 h 1091"/>
              <a:gd name="T26" fmla="*/ 109 w 1009"/>
              <a:gd name="T27" fmla="*/ 393 h 1091"/>
              <a:gd name="T28" fmla="*/ 109 w 1009"/>
              <a:gd name="T29" fmla="*/ 403 h 1091"/>
              <a:gd name="T30" fmla="*/ 121 w 1009"/>
              <a:gd name="T31" fmla="*/ 403 h 1091"/>
              <a:gd name="T32" fmla="*/ 121 w 1009"/>
              <a:gd name="T33" fmla="*/ 411 h 1091"/>
              <a:gd name="T34" fmla="*/ 131 w 1009"/>
              <a:gd name="T35" fmla="*/ 411 h 1091"/>
              <a:gd name="T36" fmla="*/ 131 w 1009"/>
              <a:gd name="T37" fmla="*/ 431 h 1091"/>
              <a:gd name="T38" fmla="*/ 159 w 1009"/>
              <a:gd name="T39" fmla="*/ 431 h 1091"/>
              <a:gd name="T40" fmla="*/ 159 w 1009"/>
              <a:gd name="T41" fmla="*/ 469 h 1091"/>
              <a:gd name="T42" fmla="*/ 175 w 1009"/>
              <a:gd name="T43" fmla="*/ 469 h 1091"/>
              <a:gd name="T44" fmla="*/ 175 w 1009"/>
              <a:gd name="T45" fmla="*/ 493 h 1091"/>
              <a:gd name="T46" fmla="*/ 195 w 1009"/>
              <a:gd name="T47" fmla="*/ 493 h 1091"/>
              <a:gd name="T48" fmla="*/ 195 w 1009"/>
              <a:gd name="T49" fmla="*/ 511 h 1091"/>
              <a:gd name="T50" fmla="*/ 209 w 1009"/>
              <a:gd name="T51" fmla="*/ 511 h 1091"/>
              <a:gd name="T52" fmla="*/ 209 w 1009"/>
              <a:gd name="T53" fmla="*/ 525 h 1091"/>
              <a:gd name="T54" fmla="*/ 223 w 1009"/>
              <a:gd name="T55" fmla="*/ 525 h 1091"/>
              <a:gd name="T56" fmla="*/ 223 w 1009"/>
              <a:gd name="T57" fmla="*/ 551 h 1091"/>
              <a:gd name="T58" fmla="*/ 247 w 1009"/>
              <a:gd name="T59" fmla="*/ 551 h 1091"/>
              <a:gd name="T60" fmla="*/ 247 w 1009"/>
              <a:gd name="T61" fmla="*/ 570 h 1091"/>
              <a:gd name="T62" fmla="*/ 257 w 1009"/>
              <a:gd name="T63" fmla="*/ 570 h 1091"/>
              <a:gd name="T64" fmla="*/ 257 w 1009"/>
              <a:gd name="T65" fmla="*/ 664 h 1091"/>
              <a:gd name="T66" fmla="*/ 271 w 1009"/>
              <a:gd name="T67" fmla="*/ 664 h 1091"/>
              <a:gd name="T68" fmla="*/ 271 w 1009"/>
              <a:gd name="T69" fmla="*/ 700 h 1091"/>
              <a:gd name="T70" fmla="*/ 281 w 1009"/>
              <a:gd name="T71" fmla="*/ 700 h 1091"/>
              <a:gd name="T72" fmla="*/ 281 w 1009"/>
              <a:gd name="T73" fmla="*/ 716 h 1091"/>
              <a:gd name="T74" fmla="*/ 328 w 1009"/>
              <a:gd name="T75" fmla="*/ 716 h 1091"/>
              <a:gd name="T76" fmla="*/ 328 w 1009"/>
              <a:gd name="T77" fmla="*/ 764 h 1091"/>
              <a:gd name="T78" fmla="*/ 340 w 1009"/>
              <a:gd name="T79" fmla="*/ 764 h 1091"/>
              <a:gd name="T80" fmla="*/ 340 w 1009"/>
              <a:gd name="T81" fmla="*/ 824 h 1091"/>
              <a:gd name="T82" fmla="*/ 390 w 1009"/>
              <a:gd name="T83" fmla="*/ 824 h 1091"/>
              <a:gd name="T84" fmla="*/ 390 w 1009"/>
              <a:gd name="T85" fmla="*/ 842 h 1091"/>
              <a:gd name="T86" fmla="*/ 420 w 1009"/>
              <a:gd name="T87" fmla="*/ 842 h 1091"/>
              <a:gd name="T88" fmla="*/ 420 w 1009"/>
              <a:gd name="T89" fmla="*/ 862 h 1091"/>
              <a:gd name="T90" fmla="*/ 428 w 1009"/>
              <a:gd name="T91" fmla="*/ 862 h 1091"/>
              <a:gd name="T92" fmla="*/ 428 w 1009"/>
              <a:gd name="T93" fmla="*/ 880 h 1091"/>
              <a:gd name="T94" fmla="*/ 436 w 1009"/>
              <a:gd name="T95" fmla="*/ 880 h 1091"/>
              <a:gd name="T96" fmla="*/ 436 w 1009"/>
              <a:gd name="T97" fmla="*/ 904 h 1091"/>
              <a:gd name="T98" fmla="*/ 462 w 1009"/>
              <a:gd name="T99" fmla="*/ 904 h 1091"/>
              <a:gd name="T100" fmla="*/ 462 w 1009"/>
              <a:gd name="T101" fmla="*/ 951 h 1091"/>
              <a:gd name="T102" fmla="*/ 505 w 1009"/>
              <a:gd name="T103" fmla="*/ 951 h 1091"/>
              <a:gd name="T104" fmla="*/ 505 w 1009"/>
              <a:gd name="T105" fmla="*/ 1007 h 1091"/>
              <a:gd name="T106" fmla="*/ 531 w 1009"/>
              <a:gd name="T107" fmla="*/ 1007 h 1091"/>
              <a:gd name="T108" fmla="*/ 531 w 1009"/>
              <a:gd name="T109" fmla="*/ 1033 h 1091"/>
              <a:gd name="T110" fmla="*/ 587 w 1009"/>
              <a:gd name="T111" fmla="*/ 1033 h 1091"/>
              <a:gd name="T112" fmla="*/ 587 w 1009"/>
              <a:gd name="T113" fmla="*/ 1059 h 1091"/>
              <a:gd name="T114" fmla="*/ 663 w 1009"/>
              <a:gd name="T115" fmla="*/ 1059 h 1091"/>
              <a:gd name="T116" fmla="*/ 663 w 1009"/>
              <a:gd name="T117" fmla="*/ 1091 h 1091"/>
              <a:gd name="T118" fmla="*/ 1009 w 1009"/>
              <a:gd name="T119"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09" h="1091">
                <a:moveTo>
                  <a:pt x="0" y="0"/>
                </a:moveTo>
                <a:lnTo>
                  <a:pt x="14" y="0"/>
                </a:lnTo>
                <a:lnTo>
                  <a:pt x="14" y="24"/>
                </a:lnTo>
                <a:lnTo>
                  <a:pt x="34" y="24"/>
                </a:lnTo>
                <a:lnTo>
                  <a:pt x="34" y="48"/>
                </a:lnTo>
                <a:lnTo>
                  <a:pt x="64" y="48"/>
                </a:lnTo>
                <a:lnTo>
                  <a:pt x="64" y="110"/>
                </a:lnTo>
                <a:lnTo>
                  <a:pt x="78" y="110"/>
                </a:lnTo>
                <a:lnTo>
                  <a:pt x="78" y="249"/>
                </a:lnTo>
                <a:lnTo>
                  <a:pt x="88" y="249"/>
                </a:lnTo>
                <a:lnTo>
                  <a:pt x="88" y="335"/>
                </a:lnTo>
                <a:lnTo>
                  <a:pt x="96" y="335"/>
                </a:lnTo>
                <a:lnTo>
                  <a:pt x="96" y="393"/>
                </a:lnTo>
                <a:lnTo>
                  <a:pt x="109" y="393"/>
                </a:lnTo>
                <a:lnTo>
                  <a:pt x="109" y="403"/>
                </a:lnTo>
                <a:lnTo>
                  <a:pt x="121" y="403"/>
                </a:lnTo>
                <a:lnTo>
                  <a:pt x="121" y="411"/>
                </a:lnTo>
                <a:lnTo>
                  <a:pt x="131" y="411"/>
                </a:lnTo>
                <a:lnTo>
                  <a:pt x="131" y="431"/>
                </a:lnTo>
                <a:lnTo>
                  <a:pt x="159" y="431"/>
                </a:lnTo>
                <a:lnTo>
                  <a:pt x="159" y="469"/>
                </a:lnTo>
                <a:lnTo>
                  <a:pt x="175" y="469"/>
                </a:lnTo>
                <a:lnTo>
                  <a:pt x="175" y="493"/>
                </a:lnTo>
                <a:lnTo>
                  <a:pt x="195" y="493"/>
                </a:lnTo>
                <a:lnTo>
                  <a:pt x="195" y="511"/>
                </a:lnTo>
                <a:lnTo>
                  <a:pt x="209" y="511"/>
                </a:lnTo>
                <a:lnTo>
                  <a:pt x="209" y="525"/>
                </a:lnTo>
                <a:lnTo>
                  <a:pt x="223" y="525"/>
                </a:lnTo>
                <a:lnTo>
                  <a:pt x="223" y="551"/>
                </a:lnTo>
                <a:lnTo>
                  <a:pt x="247" y="551"/>
                </a:lnTo>
                <a:lnTo>
                  <a:pt x="247" y="570"/>
                </a:lnTo>
                <a:lnTo>
                  <a:pt x="257" y="570"/>
                </a:lnTo>
                <a:lnTo>
                  <a:pt x="257" y="664"/>
                </a:lnTo>
                <a:lnTo>
                  <a:pt x="271" y="664"/>
                </a:lnTo>
                <a:lnTo>
                  <a:pt x="271" y="700"/>
                </a:lnTo>
                <a:lnTo>
                  <a:pt x="281" y="700"/>
                </a:lnTo>
                <a:lnTo>
                  <a:pt x="281" y="716"/>
                </a:lnTo>
                <a:lnTo>
                  <a:pt x="328" y="716"/>
                </a:lnTo>
                <a:lnTo>
                  <a:pt x="328" y="764"/>
                </a:lnTo>
                <a:lnTo>
                  <a:pt x="340" y="764"/>
                </a:lnTo>
                <a:lnTo>
                  <a:pt x="340" y="824"/>
                </a:lnTo>
                <a:lnTo>
                  <a:pt x="390" y="824"/>
                </a:lnTo>
                <a:lnTo>
                  <a:pt x="390" y="842"/>
                </a:lnTo>
                <a:lnTo>
                  <a:pt x="420" y="842"/>
                </a:lnTo>
                <a:lnTo>
                  <a:pt x="420" y="862"/>
                </a:lnTo>
                <a:lnTo>
                  <a:pt x="428" y="862"/>
                </a:lnTo>
                <a:lnTo>
                  <a:pt x="428" y="880"/>
                </a:lnTo>
                <a:lnTo>
                  <a:pt x="436" y="880"/>
                </a:lnTo>
                <a:lnTo>
                  <a:pt x="436" y="904"/>
                </a:lnTo>
                <a:lnTo>
                  <a:pt x="462" y="904"/>
                </a:lnTo>
                <a:lnTo>
                  <a:pt x="462" y="951"/>
                </a:lnTo>
                <a:lnTo>
                  <a:pt x="505" y="951"/>
                </a:lnTo>
                <a:lnTo>
                  <a:pt x="505" y="1007"/>
                </a:lnTo>
                <a:lnTo>
                  <a:pt x="531" y="1007"/>
                </a:lnTo>
                <a:lnTo>
                  <a:pt x="531" y="1033"/>
                </a:lnTo>
                <a:lnTo>
                  <a:pt x="587" y="1033"/>
                </a:lnTo>
                <a:lnTo>
                  <a:pt x="587" y="1059"/>
                </a:lnTo>
                <a:lnTo>
                  <a:pt x="663" y="1059"/>
                </a:lnTo>
                <a:lnTo>
                  <a:pt x="663" y="1091"/>
                </a:lnTo>
                <a:lnTo>
                  <a:pt x="1009" y="1091"/>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Freeform 48">
            <a:extLst>
              <a:ext uri="{FF2B5EF4-FFF2-40B4-BE49-F238E27FC236}">
                <a16:creationId xmlns:a16="http://schemas.microsoft.com/office/drawing/2014/main" id="{4542DA17-43C2-7B03-4C2A-FA6500C63A92}"/>
              </a:ext>
            </a:extLst>
          </p:cNvPr>
          <p:cNvSpPr>
            <a:spLocks/>
          </p:cNvSpPr>
          <p:nvPr/>
        </p:nvSpPr>
        <p:spPr bwMode="auto">
          <a:xfrm>
            <a:off x="1490663" y="1573213"/>
            <a:ext cx="3360737" cy="1751012"/>
          </a:xfrm>
          <a:custGeom>
            <a:avLst/>
            <a:gdLst>
              <a:gd name="T0" fmla="*/ 22 w 2117"/>
              <a:gd name="T1" fmla="*/ 0 h 1103"/>
              <a:gd name="T2" fmla="*/ 38 w 2117"/>
              <a:gd name="T3" fmla="*/ 22 h 1103"/>
              <a:gd name="T4" fmla="*/ 76 w 2117"/>
              <a:gd name="T5" fmla="*/ 48 h 1103"/>
              <a:gd name="T6" fmla="*/ 86 w 2117"/>
              <a:gd name="T7" fmla="*/ 132 h 1103"/>
              <a:gd name="T8" fmla="*/ 100 w 2117"/>
              <a:gd name="T9" fmla="*/ 241 h 1103"/>
              <a:gd name="T10" fmla="*/ 121 w 2117"/>
              <a:gd name="T11" fmla="*/ 271 h 1103"/>
              <a:gd name="T12" fmla="*/ 137 w 2117"/>
              <a:gd name="T13" fmla="*/ 287 h 1103"/>
              <a:gd name="T14" fmla="*/ 147 w 2117"/>
              <a:gd name="T15" fmla="*/ 299 h 1103"/>
              <a:gd name="T16" fmla="*/ 157 w 2117"/>
              <a:gd name="T17" fmla="*/ 307 h 1103"/>
              <a:gd name="T18" fmla="*/ 171 w 2117"/>
              <a:gd name="T19" fmla="*/ 339 h 1103"/>
              <a:gd name="T20" fmla="*/ 181 w 2117"/>
              <a:gd name="T21" fmla="*/ 393 h 1103"/>
              <a:gd name="T22" fmla="*/ 189 w 2117"/>
              <a:gd name="T23" fmla="*/ 403 h 1103"/>
              <a:gd name="T24" fmla="*/ 221 w 2117"/>
              <a:gd name="T25" fmla="*/ 423 h 1103"/>
              <a:gd name="T26" fmla="*/ 243 w 2117"/>
              <a:gd name="T27" fmla="*/ 435 h 1103"/>
              <a:gd name="T28" fmla="*/ 251 w 2117"/>
              <a:gd name="T29" fmla="*/ 457 h 1103"/>
              <a:gd name="T30" fmla="*/ 261 w 2117"/>
              <a:gd name="T31" fmla="*/ 487 h 1103"/>
              <a:gd name="T32" fmla="*/ 271 w 2117"/>
              <a:gd name="T33" fmla="*/ 503 h 1103"/>
              <a:gd name="T34" fmla="*/ 283 w 2117"/>
              <a:gd name="T35" fmla="*/ 513 h 1103"/>
              <a:gd name="T36" fmla="*/ 316 w 2117"/>
              <a:gd name="T37" fmla="*/ 523 h 1103"/>
              <a:gd name="T38" fmla="*/ 330 w 2117"/>
              <a:gd name="T39" fmla="*/ 533 h 1103"/>
              <a:gd name="T40" fmla="*/ 336 w 2117"/>
              <a:gd name="T41" fmla="*/ 545 h 1103"/>
              <a:gd name="T42" fmla="*/ 346 w 2117"/>
              <a:gd name="T43" fmla="*/ 576 h 1103"/>
              <a:gd name="T44" fmla="*/ 388 w 2117"/>
              <a:gd name="T45" fmla="*/ 586 h 1103"/>
              <a:gd name="T46" fmla="*/ 416 w 2117"/>
              <a:gd name="T47" fmla="*/ 596 h 1103"/>
              <a:gd name="T48" fmla="*/ 426 w 2117"/>
              <a:gd name="T49" fmla="*/ 620 h 1103"/>
              <a:gd name="T50" fmla="*/ 436 w 2117"/>
              <a:gd name="T51" fmla="*/ 640 h 1103"/>
              <a:gd name="T52" fmla="*/ 452 w 2117"/>
              <a:gd name="T53" fmla="*/ 648 h 1103"/>
              <a:gd name="T54" fmla="*/ 507 w 2117"/>
              <a:gd name="T55" fmla="*/ 658 h 1103"/>
              <a:gd name="T56" fmla="*/ 519 w 2117"/>
              <a:gd name="T57" fmla="*/ 690 h 1103"/>
              <a:gd name="T58" fmla="*/ 529 w 2117"/>
              <a:gd name="T59" fmla="*/ 720 h 1103"/>
              <a:gd name="T60" fmla="*/ 549 w 2117"/>
              <a:gd name="T61" fmla="*/ 752 h 1103"/>
              <a:gd name="T62" fmla="*/ 571 w 2117"/>
              <a:gd name="T63" fmla="*/ 784 h 1103"/>
              <a:gd name="T64" fmla="*/ 587 w 2117"/>
              <a:gd name="T65" fmla="*/ 796 h 1103"/>
              <a:gd name="T66" fmla="*/ 597 w 2117"/>
              <a:gd name="T67" fmla="*/ 812 h 1103"/>
              <a:gd name="T68" fmla="*/ 657 w 2117"/>
              <a:gd name="T69" fmla="*/ 834 h 1103"/>
              <a:gd name="T70" fmla="*/ 681 w 2117"/>
              <a:gd name="T71" fmla="*/ 846 h 1103"/>
              <a:gd name="T72" fmla="*/ 756 w 2117"/>
              <a:gd name="T73" fmla="*/ 866 h 1103"/>
              <a:gd name="T74" fmla="*/ 770 w 2117"/>
              <a:gd name="T75" fmla="*/ 884 h 1103"/>
              <a:gd name="T76" fmla="*/ 794 w 2117"/>
              <a:gd name="T77" fmla="*/ 914 h 1103"/>
              <a:gd name="T78" fmla="*/ 836 w 2117"/>
              <a:gd name="T79" fmla="*/ 932 h 1103"/>
              <a:gd name="T80" fmla="*/ 1208 w 2117"/>
              <a:gd name="T81" fmla="*/ 951 h 1103"/>
              <a:gd name="T82" fmla="*/ 1242 w 2117"/>
              <a:gd name="T83" fmla="*/ 971 h 1103"/>
              <a:gd name="T84" fmla="*/ 1260 w 2117"/>
              <a:gd name="T85" fmla="*/ 993 h 1103"/>
              <a:gd name="T86" fmla="*/ 1279 w 2117"/>
              <a:gd name="T87" fmla="*/ 1021 h 1103"/>
              <a:gd name="T88" fmla="*/ 1287 w 2117"/>
              <a:gd name="T89" fmla="*/ 1045 h 1103"/>
              <a:gd name="T90" fmla="*/ 1445 w 2117"/>
              <a:gd name="T91" fmla="*/ 1073 h 1103"/>
              <a:gd name="T92" fmla="*/ 2117 w 2117"/>
              <a:gd name="T93" fmla="*/ 1103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7" h="1103">
                <a:moveTo>
                  <a:pt x="0" y="0"/>
                </a:moveTo>
                <a:lnTo>
                  <a:pt x="22" y="0"/>
                </a:lnTo>
                <a:lnTo>
                  <a:pt x="22" y="22"/>
                </a:lnTo>
                <a:lnTo>
                  <a:pt x="38" y="22"/>
                </a:lnTo>
                <a:lnTo>
                  <a:pt x="38" y="48"/>
                </a:lnTo>
                <a:lnTo>
                  <a:pt x="76" y="48"/>
                </a:lnTo>
                <a:lnTo>
                  <a:pt x="76" y="132"/>
                </a:lnTo>
                <a:lnTo>
                  <a:pt x="86" y="132"/>
                </a:lnTo>
                <a:lnTo>
                  <a:pt x="86" y="241"/>
                </a:lnTo>
                <a:lnTo>
                  <a:pt x="100" y="241"/>
                </a:lnTo>
                <a:lnTo>
                  <a:pt x="100" y="271"/>
                </a:lnTo>
                <a:lnTo>
                  <a:pt x="121" y="271"/>
                </a:lnTo>
                <a:lnTo>
                  <a:pt x="121" y="287"/>
                </a:lnTo>
                <a:lnTo>
                  <a:pt x="137" y="287"/>
                </a:lnTo>
                <a:lnTo>
                  <a:pt x="137" y="299"/>
                </a:lnTo>
                <a:lnTo>
                  <a:pt x="147" y="299"/>
                </a:lnTo>
                <a:lnTo>
                  <a:pt x="147" y="307"/>
                </a:lnTo>
                <a:lnTo>
                  <a:pt x="157" y="307"/>
                </a:lnTo>
                <a:lnTo>
                  <a:pt x="157" y="339"/>
                </a:lnTo>
                <a:lnTo>
                  <a:pt x="171" y="339"/>
                </a:lnTo>
                <a:lnTo>
                  <a:pt x="171" y="393"/>
                </a:lnTo>
                <a:lnTo>
                  <a:pt x="181" y="393"/>
                </a:lnTo>
                <a:lnTo>
                  <a:pt x="181" y="403"/>
                </a:lnTo>
                <a:lnTo>
                  <a:pt x="189" y="403"/>
                </a:lnTo>
                <a:lnTo>
                  <a:pt x="189" y="423"/>
                </a:lnTo>
                <a:lnTo>
                  <a:pt x="221" y="423"/>
                </a:lnTo>
                <a:lnTo>
                  <a:pt x="221" y="435"/>
                </a:lnTo>
                <a:lnTo>
                  <a:pt x="243" y="435"/>
                </a:lnTo>
                <a:lnTo>
                  <a:pt x="243" y="457"/>
                </a:lnTo>
                <a:lnTo>
                  <a:pt x="251" y="457"/>
                </a:lnTo>
                <a:lnTo>
                  <a:pt x="251" y="487"/>
                </a:lnTo>
                <a:lnTo>
                  <a:pt x="261" y="487"/>
                </a:lnTo>
                <a:lnTo>
                  <a:pt x="261" y="503"/>
                </a:lnTo>
                <a:lnTo>
                  <a:pt x="271" y="503"/>
                </a:lnTo>
                <a:lnTo>
                  <a:pt x="271" y="513"/>
                </a:lnTo>
                <a:lnTo>
                  <a:pt x="283" y="513"/>
                </a:lnTo>
                <a:lnTo>
                  <a:pt x="283" y="523"/>
                </a:lnTo>
                <a:lnTo>
                  <a:pt x="316" y="523"/>
                </a:lnTo>
                <a:lnTo>
                  <a:pt x="316" y="533"/>
                </a:lnTo>
                <a:lnTo>
                  <a:pt x="330" y="533"/>
                </a:lnTo>
                <a:lnTo>
                  <a:pt x="330" y="545"/>
                </a:lnTo>
                <a:lnTo>
                  <a:pt x="336" y="545"/>
                </a:lnTo>
                <a:lnTo>
                  <a:pt x="336" y="576"/>
                </a:lnTo>
                <a:lnTo>
                  <a:pt x="346" y="576"/>
                </a:lnTo>
                <a:lnTo>
                  <a:pt x="346" y="586"/>
                </a:lnTo>
                <a:lnTo>
                  <a:pt x="388" y="586"/>
                </a:lnTo>
                <a:lnTo>
                  <a:pt x="388" y="596"/>
                </a:lnTo>
                <a:lnTo>
                  <a:pt x="416" y="596"/>
                </a:lnTo>
                <a:lnTo>
                  <a:pt x="416" y="620"/>
                </a:lnTo>
                <a:lnTo>
                  <a:pt x="426" y="620"/>
                </a:lnTo>
                <a:lnTo>
                  <a:pt x="426" y="640"/>
                </a:lnTo>
                <a:lnTo>
                  <a:pt x="436" y="640"/>
                </a:lnTo>
                <a:lnTo>
                  <a:pt x="436" y="648"/>
                </a:lnTo>
                <a:lnTo>
                  <a:pt x="452" y="648"/>
                </a:lnTo>
                <a:lnTo>
                  <a:pt x="452" y="658"/>
                </a:lnTo>
                <a:lnTo>
                  <a:pt x="507" y="658"/>
                </a:lnTo>
                <a:lnTo>
                  <a:pt x="507" y="690"/>
                </a:lnTo>
                <a:lnTo>
                  <a:pt x="519" y="690"/>
                </a:lnTo>
                <a:lnTo>
                  <a:pt x="519" y="720"/>
                </a:lnTo>
                <a:lnTo>
                  <a:pt x="529" y="720"/>
                </a:lnTo>
                <a:lnTo>
                  <a:pt x="529" y="752"/>
                </a:lnTo>
                <a:lnTo>
                  <a:pt x="549" y="752"/>
                </a:lnTo>
                <a:lnTo>
                  <a:pt x="549" y="784"/>
                </a:lnTo>
                <a:lnTo>
                  <a:pt x="571" y="784"/>
                </a:lnTo>
                <a:lnTo>
                  <a:pt x="571" y="796"/>
                </a:lnTo>
                <a:lnTo>
                  <a:pt x="587" y="796"/>
                </a:lnTo>
                <a:lnTo>
                  <a:pt x="587" y="812"/>
                </a:lnTo>
                <a:lnTo>
                  <a:pt x="597" y="812"/>
                </a:lnTo>
                <a:lnTo>
                  <a:pt x="597" y="834"/>
                </a:lnTo>
                <a:lnTo>
                  <a:pt x="657" y="834"/>
                </a:lnTo>
                <a:lnTo>
                  <a:pt x="657" y="846"/>
                </a:lnTo>
                <a:lnTo>
                  <a:pt x="681" y="846"/>
                </a:lnTo>
                <a:lnTo>
                  <a:pt x="681" y="866"/>
                </a:lnTo>
                <a:lnTo>
                  <a:pt x="756" y="866"/>
                </a:lnTo>
                <a:lnTo>
                  <a:pt x="756" y="884"/>
                </a:lnTo>
                <a:lnTo>
                  <a:pt x="770" y="884"/>
                </a:lnTo>
                <a:lnTo>
                  <a:pt x="770" y="914"/>
                </a:lnTo>
                <a:lnTo>
                  <a:pt x="794" y="914"/>
                </a:lnTo>
                <a:lnTo>
                  <a:pt x="794" y="932"/>
                </a:lnTo>
                <a:lnTo>
                  <a:pt x="836" y="932"/>
                </a:lnTo>
                <a:lnTo>
                  <a:pt x="836" y="951"/>
                </a:lnTo>
                <a:lnTo>
                  <a:pt x="1208" y="951"/>
                </a:lnTo>
                <a:lnTo>
                  <a:pt x="1208" y="971"/>
                </a:lnTo>
                <a:lnTo>
                  <a:pt x="1242" y="971"/>
                </a:lnTo>
                <a:lnTo>
                  <a:pt x="1242" y="993"/>
                </a:lnTo>
                <a:lnTo>
                  <a:pt x="1260" y="993"/>
                </a:lnTo>
                <a:lnTo>
                  <a:pt x="1260" y="1021"/>
                </a:lnTo>
                <a:lnTo>
                  <a:pt x="1279" y="1021"/>
                </a:lnTo>
                <a:lnTo>
                  <a:pt x="1279" y="1045"/>
                </a:lnTo>
                <a:lnTo>
                  <a:pt x="1287" y="1045"/>
                </a:lnTo>
                <a:lnTo>
                  <a:pt x="1287" y="1073"/>
                </a:lnTo>
                <a:lnTo>
                  <a:pt x="1445" y="1073"/>
                </a:lnTo>
                <a:lnTo>
                  <a:pt x="1445" y="1103"/>
                </a:lnTo>
                <a:lnTo>
                  <a:pt x="2117" y="1103"/>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4" name="Table 86">
            <a:extLst>
              <a:ext uri="{FF2B5EF4-FFF2-40B4-BE49-F238E27FC236}">
                <a16:creationId xmlns:a16="http://schemas.microsoft.com/office/drawing/2014/main" id="{4B827A66-A4C4-A100-BCEF-B35D0489B458}"/>
              </a:ext>
            </a:extLst>
          </p:cNvPr>
          <p:cNvGraphicFramePr>
            <a:graphicFrameLocks noGrp="1"/>
          </p:cNvGraphicFramePr>
          <p:nvPr>
            <p:extLst>
              <p:ext uri="{D42A27DB-BD31-4B8C-83A1-F6EECF244321}">
                <p14:modId xmlns:p14="http://schemas.microsoft.com/office/powerpoint/2010/main" val="4274663615"/>
              </p:ext>
            </p:extLst>
          </p:nvPr>
        </p:nvGraphicFramePr>
        <p:xfrm>
          <a:off x="3040870" y="1642739"/>
          <a:ext cx="2465790" cy="986355"/>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39698">
                <a:tc>
                  <a:txBody>
                    <a:bodyPr/>
                    <a:lstStyle/>
                    <a:p>
                      <a:pPr algn="ctr">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39698">
                <a:tc>
                  <a:txBody>
                    <a:bodyPr/>
                    <a:lstStyle/>
                    <a:p>
                      <a:pPr algn="ctr">
                        <a:lnSpc>
                          <a:spcPts val="1200"/>
                        </a:lnSpc>
                      </a:pPr>
                      <a:r>
                        <a:rPr lang="en-US" sz="1200" b="0" dirty="0">
                          <a:solidFill>
                            <a:schemeClr val="bg1"/>
                          </a:solidFill>
                        </a:rPr>
                        <a:t>Median PFS,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5.8</a:t>
                      </a:r>
                      <a:br>
                        <a:rPr lang="en-US" sz="1200" b="0" dirty="0">
                          <a:solidFill>
                            <a:schemeClr val="bg1"/>
                          </a:solidFill>
                        </a:rPr>
                      </a:br>
                      <a:r>
                        <a:rPr lang="en-US" sz="1200" b="0" dirty="0">
                          <a:solidFill>
                            <a:schemeClr val="bg1"/>
                          </a:solidFill>
                        </a:rPr>
                        <a:t>(4.1-8.4)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4.2</a:t>
                      </a:r>
                      <a:br>
                        <a:rPr lang="en-US" sz="1200" b="0" dirty="0">
                          <a:solidFill>
                            <a:schemeClr val="bg1"/>
                          </a:solidFill>
                        </a:rPr>
                      </a:br>
                      <a:r>
                        <a:rPr lang="en-US" sz="1200" b="0" dirty="0">
                          <a:solidFill>
                            <a:schemeClr val="bg1"/>
                          </a:solidFill>
                        </a:rPr>
                        <a:t>(2.8-4.5)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1044">
                <a:tc>
                  <a:txBody>
                    <a:bodyPr/>
                    <a:lstStyle/>
                    <a:p>
                      <a:pPr algn="ctr">
                        <a:lnSpc>
                          <a:spcPts val="1200"/>
                        </a:lnSpc>
                      </a:pPr>
                      <a:r>
                        <a:rPr lang="en-US" sz="1200" b="0" dirty="0">
                          <a:solidFill>
                            <a:schemeClr val="bg1"/>
                          </a:solidFill>
                        </a:rPr>
                        <a:t>Hazard ratio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0.60 (0.44-0.82)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grpSp>
        <p:nvGrpSpPr>
          <p:cNvPr id="120" name="Group 119">
            <a:extLst>
              <a:ext uri="{FF2B5EF4-FFF2-40B4-BE49-F238E27FC236}">
                <a16:creationId xmlns:a16="http://schemas.microsoft.com/office/drawing/2014/main" id="{48DC2B4F-59A4-1718-974C-B7E94A457144}"/>
              </a:ext>
            </a:extLst>
          </p:cNvPr>
          <p:cNvGrpSpPr/>
          <p:nvPr/>
        </p:nvGrpSpPr>
        <p:grpSpPr>
          <a:xfrm>
            <a:off x="6465388" y="1472766"/>
            <a:ext cx="4179107" cy="2192824"/>
            <a:chOff x="1614274" y="1472766"/>
            <a:chExt cx="4179107" cy="2192824"/>
          </a:xfrm>
        </p:grpSpPr>
        <p:cxnSp>
          <p:nvCxnSpPr>
            <p:cNvPr id="121" name="Straight Connector 120">
              <a:extLst>
                <a:ext uri="{FF2B5EF4-FFF2-40B4-BE49-F238E27FC236}">
                  <a16:creationId xmlns:a16="http://schemas.microsoft.com/office/drawing/2014/main" id="{D052210F-9DD1-8ED0-0F3B-00296BFDD948}"/>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AF49A93-9E92-4E9C-98AA-83E1703D6C46}"/>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9775AAB-E3DC-3439-9645-8512C3510855}"/>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EA5501D-503A-7257-C500-DE59AEEFF5BE}"/>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2A22A1A-70B1-03FD-0CEA-C9BBD4B10BB3}"/>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D219478-5220-2CD7-B911-1693CAA97907}"/>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5D56AE3-B088-2885-9DCF-8BBDEC1FCE7B}"/>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8C0CAF6-6B6B-C0FA-FDFA-36459A557277}"/>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A3CF624-6D50-85E9-ED50-B008B350E06C}"/>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B43573B-DA92-C6DB-860D-6A8445AD3CA9}"/>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5CFAA5B-A983-85FF-BAB6-B5249CD14148}"/>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D8ABEDF-3473-7AFC-F4FC-B11AA671ADAB}"/>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1A1B19F-41AA-56DB-9B4A-66D84C801397}"/>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52033818-5893-0A1B-1D67-115F79460376}"/>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A625591-8AB1-3F65-8D96-E726CE929A53}"/>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A22AFB5-3684-1E1A-EA3F-F804F971BFA3}"/>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0C53CC1-FE5D-4CE2-ABCA-F33A8CF8280E}"/>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0B0A4FD-5B60-62B3-CF32-66320262B41D}"/>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66B21E8-E398-5E24-8141-4CC6759D2CF2}"/>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A81B2F0-0945-7ED9-7F5C-C29D54C4E12A}"/>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7056CD4-2DDA-774B-FDC6-1CD0DBF1A29C}"/>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7A9D4D2-3103-2926-5EB1-C03FB416A3ED}"/>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3CB2E20-3E94-D030-2613-419FB89B2451}"/>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B170340-3DF6-9E49-00FE-9C8965F655A3}"/>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FF6C9FBB-15F7-271F-003E-E48B16CC3067}"/>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6" name="TextBox 145">
              <a:extLst>
                <a:ext uri="{FF2B5EF4-FFF2-40B4-BE49-F238E27FC236}">
                  <a16:creationId xmlns:a16="http://schemas.microsoft.com/office/drawing/2014/main" id="{E2B3FD04-19D9-9170-74B0-34434FCF9DCD}"/>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147" name="TextBox 146">
              <a:extLst>
                <a:ext uri="{FF2B5EF4-FFF2-40B4-BE49-F238E27FC236}">
                  <a16:creationId xmlns:a16="http://schemas.microsoft.com/office/drawing/2014/main" id="{D619E222-A94C-17CB-6CD9-57605FC9D8D9}"/>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48" name="TextBox 147">
              <a:extLst>
                <a:ext uri="{FF2B5EF4-FFF2-40B4-BE49-F238E27FC236}">
                  <a16:creationId xmlns:a16="http://schemas.microsoft.com/office/drawing/2014/main" id="{D6DEEA77-BB1A-D780-5D9E-5A180A8A6EB1}"/>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49" name="TextBox 148">
              <a:extLst>
                <a:ext uri="{FF2B5EF4-FFF2-40B4-BE49-F238E27FC236}">
                  <a16:creationId xmlns:a16="http://schemas.microsoft.com/office/drawing/2014/main" id="{615F34AA-F979-C3F2-30B7-F3D2C90C869A}"/>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0" name="TextBox 149">
              <a:extLst>
                <a:ext uri="{FF2B5EF4-FFF2-40B4-BE49-F238E27FC236}">
                  <a16:creationId xmlns:a16="http://schemas.microsoft.com/office/drawing/2014/main" id="{74B294E6-765B-5816-ACF1-D08079CF5BE9}"/>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1" name="TextBox 150">
              <a:extLst>
                <a:ext uri="{FF2B5EF4-FFF2-40B4-BE49-F238E27FC236}">
                  <a16:creationId xmlns:a16="http://schemas.microsoft.com/office/drawing/2014/main" id="{2F10BF2F-B73B-1263-5C07-C4CA847A3629}"/>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2" name="TextBox 151">
              <a:extLst>
                <a:ext uri="{FF2B5EF4-FFF2-40B4-BE49-F238E27FC236}">
                  <a16:creationId xmlns:a16="http://schemas.microsoft.com/office/drawing/2014/main" id="{DFF95372-5A98-74FF-1C72-B729CD8EA24D}"/>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53" name="TextBox 152">
              <a:extLst>
                <a:ext uri="{FF2B5EF4-FFF2-40B4-BE49-F238E27FC236}">
                  <a16:creationId xmlns:a16="http://schemas.microsoft.com/office/drawing/2014/main" id="{CD28D09C-C11D-3013-5347-1EE37559C3C5}"/>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4" name="TextBox 153">
              <a:extLst>
                <a:ext uri="{FF2B5EF4-FFF2-40B4-BE49-F238E27FC236}">
                  <a16:creationId xmlns:a16="http://schemas.microsoft.com/office/drawing/2014/main" id="{75ADBDB2-2662-9243-446F-C2AC78119CBB}"/>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5" name="TextBox 154">
              <a:extLst>
                <a:ext uri="{FF2B5EF4-FFF2-40B4-BE49-F238E27FC236}">
                  <a16:creationId xmlns:a16="http://schemas.microsoft.com/office/drawing/2014/main" id="{954F3A90-69CF-436A-0035-BF690C7FC777}"/>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6" name="TextBox 155">
              <a:extLst>
                <a:ext uri="{FF2B5EF4-FFF2-40B4-BE49-F238E27FC236}">
                  <a16:creationId xmlns:a16="http://schemas.microsoft.com/office/drawing/2014/main" id="{A255D1BD-0865-11E5-AF04-1A64F95274C5}"/>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7" name="TextBox 156">
              <a:extLst>
                <a:ext uri="{FF2B5EF4-FFF2-40B4-BE49-F238E27FC236}">
                  <a16:creationId xmlns:a16="http://schemas.microsoft.com/office/drawing/2014/main" id="{9B5A8684-AECD-4AC1-F2B8-4D54E60B4AF6}"/>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58" name="TextBox 157">
              <a:extLst>
                <a:ext uri="{FF2B5EF4-FFF2-40B4-BE49-F238E27FC236}">
                  <a16:creationId xmlns:a16="http://schemas.microsoft.com/office/drawing/2014/main" id="{278C3335-1D15-2422-E209-BD3192B8EBEB}"/>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59" name="TextBox 158">
              <a:extLst>
                <a:ext uri="{FF2B5EF4-FFF2-40B4-BE49-F238E27FC236}">
                  <a16:creationId xmlns:a16="http://schemas.microsoft.com/office/drawing/2014/main" id="{4DD345C2-2A60-9735-D710-1DE7ABCF354F}"/>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60" name="TextBox 159">
              <a:extLst>
                <a:ext uri="{FF2B5EF4-FFF2-40B4-BE49-F238E27FC236}">
                  <a16:creationId xmlns:a16="http://schemas.microsoft.com/office/drawing/2014/main" id="{7E15ADEC-B520-C34A-E5C1-2DF4F9232E7F}"/>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61" name="TextBox 160">
              <a:extLst>
                <a:ext uri="{FF2B5EF4-FFF2-40B4-BE49-F238E27FC236}">
                  <a16:creationId xmlns:a16="http://schemas.microsoft.com/office/drawing/2014/main" id="{08DB0946-0330-91B8-7256-D660BAE82F95}"/>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62" name="TextBox 161">
              <a:extLst>
                <a:ext uri="{FF2B5EF4-FFF2-40B4-BE49-F238E27FC236}">
                  <a16:creationId xmlns:a16="http://schemas.microsoft.com/office/drawing/2014/main" id="{CF5F1BD1-09E0-E1C8-2945-8B07ABEFD2C2}"/>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63" name="TextBox 162">
              <a:extLst>
                <a:ext uri="{FF2B5EF4-FFF2-40B4-BE49-F238E27FC236}">
                  <a16:creationId xmlns:a16="http://schemas.microsoft.com/office/drawing/2014/main" id="{E742A096-F141-6F36-83F0-C48D969D980A}"/>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64" name="TextBox 163">
              <a:extLst>
                <a:ext uri="{FF2B5EF4-FFF2-40B4-BE49-F238E27FC236}">
                  <a16:creationId xmlns:a16="http://schemas.microsoft.com/office/drawing/2014/main" id="{0A2B7313-9B6C-7EA0-0AFD-05D33FDFAD74}"/>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65" name="TextBox 164">
              <a:extLst>
                <a:ext uri="{FF2B5EF4-FFF2-40B4-BE49-F238E27FC236}">
                  <a16:creationId xmlns:a16="http://schemas.microsoft.com/office/drawing/2014/main" id="{564E8B64-B366-0327-3141-A6497D76A2A8}"/>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66" name="TextBox 165">
              <a:extLst>
                <a:ext uri="{FF2B5EF4-FFF2-40B4-BE49-F238E27FC236}">
                  <a16:creationId xmlns:a16="http://schemas.microsoft.com/office/drawing/2014/main" id="{19CD3165-3B81-B089-21EC-B761A7FADAFD}"/>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67" name="TextBox 166">
              <a:extLst>
                <a:ext uri="{FF2B5EF4-FFF2-40B4-BE49-F238E27FC236}">
                  <a16:creationId xmlns:a16="http://schemas.microsoft.com/office/drawing/2014/main" id="{E20A72D0-C3EF-27B5-949B-951023568C26}"/>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68" name="TextBox 167">
              <a:extLst>
                <a:ext uri="{FF2B5EF4-FFF2-40B4-BE49-F238E27FC236}">
                  <a16:creationId xmlns:a16="http://schemas.microsoft.com/office/drawing/2014/main" id="{9443103B-97E9-7FED-A0C9-5AA5B255BCE0}"/>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69" name="TextBox 168">
              <a:extLst>
                <a:ext uri="{FF2B5EF4-FFF2-40B4-BE49-F238E27FC236}">
                  <a16:creationId xmlns:a16="http://schemas.microsoft.com/office/drawing/2014/main" id="{66165838-8A2B-5BC9-99B1-E4842F03C7ED}"/>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cxnSp>
          <p:nvCxnSpPr>
            <p:cNvPr id="170" name="Straight Connector 169">
              <a:extLst>
                <a:ext uri="{FF2B5EF4-FFF2-40B4-BE49-F238E27FC236}">
                  <a16:creationId xmlns:a16="http://schemas.microsoft.com/office/drawing/2014/main" id="{D1B2B6AC-05FB-C865-D635-2B55B867047F}"/>
                </a:ext>
              </a:extLst>
            </p:cNvPr>
            <p:cNvCxnSpPr>
              <a:cxnSpLocks/>
            </p:cNvCxnSpPr>
            <p:nvPr/>
          </p:nvCxnSpPr>
          <p:spPr bwMode="auto">
            <a:xfrm rot="16200000">
              <a:off x="2144516" y="344775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74" name="Freeform: Shape 173">
            <a:extLst>
              <a:ext uri="{FF2B5EF4-FFF2-40B4-BE49-F238E27FC236}">
                <a16:creationId xmlns:a16="http://schemas.microsoft.com/office/drawing/2014/main" id="{E7CDC53C-4D80-60B2-6106-60F8BFE650E4}"/>
              </a:ext>
            </a:extLst>
          </p:cNvPr>
          <p:cNvSpPr/>
          <p:nvPr/>
        </p:nvSpPr>
        <p:spPr bwMode="auto">
          <a:xfrm>
            <a:off x="7012483" y="2494128"/>
            <a:ext cx="499128"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Freeform: Shape 174">
            <a:extLst>
              <a:ext uri="{FF2B5EF4-FFF2-40B4-BE49-F238E27FC236}">
                <a16:creationId xmlns:a16="http://schemas.microsoft.com/office/drawing/2014/main" id="{4B412477-CED8-3D3F-8BA7-B57D8335C721}"/>
              </a:ext>
            </a:extLst>
          </p:cNvPr>
          <p:cNvSpPr/>
          <p:nvPr/>
        </p:nvSpPr>
        <p:spPr bwMode="auto">
          <a:xfrm>
            <a:off x="7369751"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Line 52">
            <a:extLst>
              <a:ext uri="{FF2B5EF4-FFF2-40B4-BE49-F238E27FC236}">
                <a16:creationId xmlns:a16="http://schemas.microsoft.com/office/drawing/2014/main" id="{A7288EC7-0745-1A42-FB49-565790F80032}"/>
              </a:ext>
            </a:extLst>
          </p:cNvPr>
          <p:cNvSpPr>
            <a:spLocks noChangeShapeType="1"/>
          </p:cNvSpPr>
          <p:nvPr/>
        </p:nvSpPr>
        <p:spPr bwMode="auto">
          <a:xfrm>
            <a:off x="7084714" y="153279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Line 53">
            <a:extLst>
              <a:ext uri="{FF2B5EF4-FFF2-40B4-BE49-F238E27FC236}">
                <a16:creationId xmlns:a16="http://schemas.microsoft.com/office/drawing/2014/main" id="{ED1AE6F6-B64D-02C6-6E74-4C1D8A744DB9}"/>
              </a:ext>
            </a:extLst>
          </p:cNvPr>
          <p:cNvSpPr>
            <a:spLocks noChangeShapeType="1"/>
          </p:cNvSpPr>
          <p:nvPr/>
        </p:nvSpPr>
        <p:spPr bwMode="auto">
          <a:xfrm>
            <a:off x="7037089" y="157724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Line 54">
            <a:extLst>
              <a:ext uri="{FF2B5EF4-FFF2-40B4-BE49-F238E27FC236}">
                <a16:creationId xmlns:a16="http://schemas.microsoft.com/office/drawing/2014/main" id="{4D8F8054-B3F4-164E-FA0D-8FDD7CD72BE6}"/>
              </a:ext>
            </a:extLst>
          </p:cNvPr>
          <p:cNvSpPr>
            <a:spLocks noChangeShapeType="1"/>
          </p:cNvSpPr>
          <p:nvPr/>
        </p:nvSpPr>
        <p:spPr bwMode="auto">
          <a:xfrm>
            <a:off x="7151389" y="164074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3" name="Line 55">
            <a:extLst>
              <a:ext uri="{FF2B5EF4-FFF2-40B4-BE49-F238E27FC236}">
                <a16:creationId xmlns:a16="http://schemas.microsoft.com/office/drawing/2014/main" id="{06205AA4-9F9D-B133-84BE-31971A408FD4}"/>
              </a:ext>
            </a:extLst>
          </p:cNvPr>
          <p:cNvSpPr>
            <a:spLocks noChangeShapeType="1"/>
          </p:cNvSpPr>
          <p:nvPr/>
        </p:nvSpPr>
        <p:spPr bwMode="auto">
          <a:xfrm>
            <a:off x="7103764" y="16899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Line 56">
            <a:extLst>
              <a:ext uri="{FF2B5EF4-FFF2-40B4-BE49-F238E27FC236}">
                <a16:creationId xmlns:a16="http://schemas.microsoft.com/office/drawing/2014/main" id="{44C9388A-4D57-6B38-A68E-A5B1C1749710}"/>
              </a:ext>
            </a:extLst>
          </p:cNvPr>
          <p:cNvSpPr>
            <a:spLocks noChangeShapeType="1"/>
          </p:cNvSpPr>
          <p:nvPr/>
        </p:nvSpPr>
        <p:spPr bwMode="auto">
          <a:xfrm>
            <a:off x="7151389" y="179473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5" name="Line 57">
            <a:extLst>
              <a:ext uri="{FF2B5EF4-FFF2-40B4-BE49-F238E27FC236}">
                <a16:creationId xmlns:a16="http://schemas.microsoft.com/office/drawing/2014/main" id="{24EFD951-4D63-DDD0-8FF5-00AC9A771A39}"/>
              </a:ext>
            </a:extLst>
          </p:cNvPr>
          <p:cNvSpPr>
            <a:spLocks noChangeShapeType="1"/>
          </p:cNvSpPr>
          <p:nvPr/>
        </p:nvSpPr>
        <p:spPr bwMode="auto">
          <a:xfrm>
            <a:off x="7103764" y="18391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6" name="Line 58">
            <a:extLst>
              <a:ext uri="{FF2B5EF4-FFF2-40B4-BE49-F238E27FC236}">
                <a16:creationId xmlns:a16="http://schemas.microsoft.com/office/drawing/2014/main" id="{9E70D1C7-5263-51A9-94C4-04B258FB8044}"/>
              </a:ext>
            </a:extLst>
          </p:cNvPr>
          <p:cNvSpPr>
            <a:spLocks noChangeShapeType="1"/>
          </p:cNvSpPr>
          <p:nvPr/>
        </p:nvSpPr>
        <p:spPr bwMode="auto">
          <a:xfrm>
            <a:off x="7173614" y="197412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Line 59">
            <a:extLst>
              <a:ext uri="{FF2B5EF4-FFF2-40B4-BE49-F238E27FC236}">
                <a16:creationId xmlns:a16="http://schemas.microsoft.com/office/drawing/2014/main" id="{DAB69DEE-4D0B-2591-8E90-5FAA7F0BFFF3}"/>
              </a:ext>
            </a:extLst>
          </p:cNvPr>
          <p:cNvSpPr>
            <a:spLocks noChangeShapeType="1"/>
          </p:cNvSpPr>
          <p:nvPr/>
        </p:nvSpPr>
        <p:spPr bwMode="auto">
          <a:xfrm>
            <a:off x="7125989" y="2021745"/>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8" name="Line 60">
            <a:extLst>
              <a:ext uri="{FF2B5EF4-FFF2-40B4-BE49-F238E27FC236}">
                <a16:creationId xmlns:a16="http://schemas.microsoft.com/office/drawing/2014/main" id="{4A1A8544-350E-C07F-DB9F-320F02C3C197}"/>
              </a:ext>
            </a:extLst>
          </p:cNvPr>
          <p:cNvSpPr>
            <a:spLocks noChangeShapeType="1"/>
          </p:cNvSpPr>
          <p:nvPr/>
        </p:nvSpPr>
        <p:spPr bwMode="auto">
          <a:xfrm>
            <a:off x="7195839" y="21916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Line 61">
            <a:extLst>
              <a:ext uri="{FF2B5EF4-FFF2-40B4-BE49-F238E27FC236}">
                <a16:creationId xmlns:a16="http://schemas.microsoft.com/office/drawing/2014/main" id="{4DD44014-B6E5-C461-CB61-BAA321F9CEBF}"/>
              </a:ext>
            </a:extLst>
          </p:cNvPr>
          <p:cNvSpPr>
            <a:spLocks noChangeShapeType="1"/>
          </p:cNvSpPr>
          <p:nvPr/>
        </p:nvSpPr>
        <p:spPr bwMode="auto">
          <a:xfrm>
            <a:off x="7151389" y="2239233"/>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Line 62">
            <a:extLst>
              <a:ext uri="{FF2B5EF4-FFF2-40B4-BE49-F238E27FC236}">
                <a16:creationId xmlns:a16="http://schemas.microsoft.com/office/drawing/2014/main" id="{5714B6A9-8E93-BB11-4597-A142360AD107}"/>
              </a:ext>
            </a:extLst>
          </p:cNvPr>
          <p:cNvSpPr>
            <a:spLocks noChangeShapeType="1"/>
          </p:cNvSpPr>
          <p:nvPr/>
        </p:nvSpPr>
        <p:spPr bwMode="auto">
          <a:xfrm>
            <a:off x="7286327" y="228368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Line 63">
            <a:extLst>
              <a:ext uri="{FF2B5EF4-FFF2-40B4-BE49-F238E27FC236}">
                <a16:creationId xmlns:a16="http://schemas.microsoft.com/office/drawing/2014/main" id="{781C0882-E044-C57E-C87F-AFBC0FFBA8CD}"/>
              </a:ext>
            </a:extLst>
          </p:cNvPr>
          <p:cNvSpPr>
            <a:spLocks noChangeShapeType="1"/>
          </p:cNvSpPr>
          <p:nvPr/>
        </p:nvSpPr>
        <p:spPr bwMode="auto">
          <a:xfrm>
            <a:off x="7241877" y="233130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Line 64">
            <a:extLst>
              <a:ext uri="{FF2B5EF4-FFF2-40B4-BE49-F238E27FC236}">
                <a16:creationId xmlns:a16="http://schemas.microsoft.com/office/drawing/2014/main" id="{B25FC3D8-B6E3-4F2F-0966-C7FCBF40F9A4}"/>
              </a:ext>
            </a:extLst>
          </p:cNvPr>
          <p:cNvSpPr>
            <a:spLocks noChangeShapeType="1"/>
          </p:cNvSpPr>
          <p:nvPr/>
        </p:nvSpPr>
        <p:spPr bwMode="auto">
          <a:xfrm>
            <a:off x="7305377" y="235988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Line 65">
            <a:extLst>
              <a:ext uri="{FF2B5EF4-FFF2-40B4-BE49-F238E27FC236}">
                <a16:creationId xmlns:a16="http://schemas.microsoft.com/office/drawing/2014/main" id="{6AFE3AF6-012C-AF80-F4ED-87D886F7CCA3}"/>
              </a:ext>
            </a:extLst>
          </p:cNvPr>
          <p:cNvSpPr>
            <a:spLocks noChangeShapeType="1"/>
          </p:cNvSpPr>
          <p:nvPr/>
        </p:nvSpPr>
        <p:spPr bwMode="auto">
          <a:xfrm>
            <a:off x="7260927" y="240592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Line 66">
            <a:extLst>
              <a:ext uri="{FF2B5EF4-FFF2-40B4-BE49-F238E27FC236}">
                <a16:creationId xmlns:a16="http://schemas.microsoft.com/office/drawing/2014/main" id="{5505D0D1-2707-5D90-71DD-FDE4012F9368}"/>
              </a:ext>
            </a:extLst>
          </p:cNvPr>
          <p:cNvSpPr>
            <a:spLocks noChangeShapeType="1"/>
          </p:cNvSpPr>
          <p:nvPr/>
        </p:nvSpPr>
        <p:spPr bwMode="auto">
          <a:xfrm>
            <a:off x="7333952" y="239322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Line 67">
            <a:extLst>
              <a:ext uri="{FF2B5EF4-FFF2-40B4-BE49-F238E27FC236}">
                <a16:creationId xmlns:a16="http://schemas.microsoft.com/office/drawing/2014/main" id="{ABAB3EEF-F3F4-484B-D87E-A485EEE4E0BF}"/>
              </a:ext>
            </a:extLst>
          </p:cNvPr>
          <p:cNvSpPr>
            <a:spLocks noChangeShapeType="1"/>
          </p:cNvSpPr>
          <p:nvPr/>
        </p:nvSpPr>
        <p:spPr bwMode="auto">
          <a:xfrm>
            <a:off x="7286327" y="243767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Line 68">
            <a:extLst>
              <a:ext uri="{FF2B5EF4-FFF2-40B4-BE49-F238E27FC236}">
                <a16:creationId xmlns:a16="http://schemas.microsoft.com/office/drawing/2014/main" id="{77DF8291-3FDF-BED5-61A4-F4D0CD5C840F}"/>
              </a:ext>
            </a:extLst>
          </p:cNvPr>
          <p:cNvSpPr>
            <a:spLocks noChangeShapeType="1"/>
          </p:cNvSpPr>
          <p:nvPr/>
        </p:nvSpPr>
        <p:spPr bwMode="auto">
          <a:xfrm>
            <a:off x="7441902" y="26234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Line 69">
            <a:extLst>
              <a:ext uri="{FF2B5EF4-FFF2-40B4-BE49-F238E27FC236}">
                <a16:creationId xmlns:a16="http://schemas.microsoft.com/office/drawing/2014/main" id="{20A2A8FF-905B-FE11-C699-E94DE9CEED0E}"/>
              </a:ext>
            </a:extLst>
          </p:cNvPr>
          <p:cNvSpPr>
            <a:spLocks noChangeShapeType="1"/>
          </p:cNvSpPr>
          <p:nvPr/>
        </p:nvSpPr>
        <p:spPr bwMode="auto">
          <a:xfrm>
            <a:off x="7394277" y="26678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Line 70">
            <a:extLst>
              <a:ext uri="{FF2B5EF4-FFF2-40B4-BE49-F238E27FC236}">
                <a16:creationId xmlns:a16="http://schemas.microsoft.com/office/drawing/2014/main" id="{BEC3CA90-D050-0226-5A11-F63D4AE23203}"/>
              </a:ext>
            </a:extLst>
          </p:cNvPr>
          <p:cNvSpPr>
            <a:spLocks noChangeShapeType="1"/>
          </p:cNvSpPr>
          <p:nvPr/>
        </p:nvSpPr>
        <p:spPr bwMode="auto">
          <a:xfrm>
            <a:off x="7551439" y="27059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Line 71">
            <a:extLst>
              <a:ext uri="{FF2B5EF4-FFF2-40B4-BE49-F238E27FC236}">
                <a16:creationId xmlns:a16="http://schemas.microsoft.com/office/drawing/2014/main" id="{E70ECF7D-800C-99F0-9085-28FDD48A4303}"/>
              </a:ext>
            </a:extLst>
          </p:cNvPr>
          <p:cNvSpPr>
            <a:spLocks noChangeShapeType="1"/>
          </p:cNvSpPr>
          <p:nvPr/>
        </p:nvSpPr>
        <p:spPr bwMode="auto">
          <a:xfrm>
            <a:off x="7505402" y="2750408"/>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0" name="Line 72">
            <a:extLst>
              <a:ext uri="{FF2B5EF4-FFF2-40B4-BE49-F238E27FC236}">
                <a16:creationId xmlns:a16="http://schemas.microsoft.com/office/drawing/2014/main" id="{0BEF92AD-D1D2-ED82-B382-343846B0D5AF}"/>
              </a:ext>
            </a:extLst>
          </p:cNvPr>
          <p:cNvSpPr>
            <a:spLocks noChangeShapeType="1"/>
          </p:cNvSpPr>
          <p:nvPr/>
        </p:nvSpPr>
        <p:spPr bwMode="auto">
          <a:xfrm>
            <a:off x="7580014" y="2837720"/>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Line 73">
            <a:extLst>
              <a:ext uri="{FF2B5EF4-FFF2-40B4-BE49-F238E27FC236}">
                <a16:creationId xmlns:a16="http://schemas.microsoft.com/office/drawing/2014/main" id="{FDCEFFEB-4F1E-81E4-CD18-B1FE263E66FD}"/>
              </a:ext>
            </a:extLst>
          </p:cNvPr>
          <p:cNvSpPr>
            <a:spLocks noChangeShapeType="1"/>
          </p:cNvSpPr>
          <p:nvPr/>
        </p:nvSpPr>
        <p:spPr bwMode="auto">
          <a:xfrm>
            <a:off x="7535564" y="288534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Line 74">
            <a:extLst>
              <a:ext uri="{FF2B5EF4-FFF2-40B4-BE49-F238E27FC236}">
                <a16:creationId xmlns:a16="http://schemas.microsoft.com/office/drawing/2014/main" id="{5E7DE031-B9DD-797B-E254-90CEDF658CCA}"/>
              </a:ext>
            </a:extLst>
          </p:cNvPr>
          <p:cNvSpPr>
            <a:spLocks noChangeShapeType="1"/>
          </p:cNvSpPr>
          <p:nvPr/>
        </p:nvSpPr>
        <p:spPr bwMode="auto">
          <a:xfrm>
            <a:off x="7687964" y="291074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Line 75">
            <a:extLst>
              <a:ext uri="{FF2B5EF4-FFF2-40B4-BE49-F238E27FC236}">
                <a16:creationId xmlns:a16="http://schemas.microsoft.com/office/drawing/2014/main" id="{B4708B9C-6A69-399A-D845-88E61B7E5E7C}"/>
              </a:ext>
            </a:extLst>
          </p:cNvPr>
          <p:cNvSpPr>
            <a:spLocks noChangeShapeType="1"/>
          </p:cNvSpPr>
          <p:nvPr/>
        </p:nvSpPr>
        <p:spPr bwMode="auto">
          <a:xfrm>
            <a:off x="7640339" y="295519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 name="Line 76">
            <a:extLst>
              <a:ext uri="{FF2B5EF4-FFF2-40B4-BE49-F238E27FC236}">
                <a16:creationId xmlns:a16="http://schemas.microsoft.com/office/drawing/2014/main" id="{503FD1A6-3DAF-0B8A-33CB-C65CA2A6127D}"/>
              </a:ext>
            </a:extLst>
          </p:cNvPr>
          <p:cNvSpPr>
            <a:spLocks noChangeShapeType="1"/>
          </p:cNvSpPr>
          <p:nvPr/>
        </p:nvSpPr>
        <p:spPr bwMode="auto">
          <a:xfrm>
            <a:off x="7732414" y="295519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Line 77">
            <a:extLst>
              <a:ext uri="{FF2B5EF4-FFF2-40B4-BE49-F238E27FC236}">
                <a16:creationId xmlns:a16="http://schemas.microsoft.com/office/drawing/2014/main" id="{18214D64-1EDA-8DD9-40E3-B7A6CB2E1101}"/>
              </a:ext>
            </a:extLst>
          </p:cNvPr>
          <p:cNvSpPr>
            <a:spLocks noChangeShapeType="1"/>
          </p:cNvSpPr>
          <p:nvPr/>
        </p:nvSpPr>
        <p:spPr bwMode="auto">
          <a:xfrm>
            <a:off x="7687964" y="300282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Line 78">
            <a:extLst>
              <a:ext uri="{FF2B5EF4-FFF2-40B4-BE49-F238E27FC236}">
                <a16:creationId xmlns:a16="http://schemas.microsoft.com/office/drawing/2014/main" id="{B1D2831E-9E23-1F37-AC74-D2B75609E1DC}"/>
              </a:ext>
            </a:extLst>
          </p:cNvPr>
          <p:cNvSpPr>
            <a:spLocks noChangeShapeType="1"/>
          </p:cNvSpPr>
          <p:nvPr/>
        </p:nvSpPr>
        <p:spPr bwMode="auto">
          <a:xfrm>
            <a:off x="7814964" y="297424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Line 79">
            <a:extLst>
              <a:ext uri="{FF2B5EF4-FFF2-40B4-BE49-F238E27FC236}">
                <a16:creationId xmlns:a16="http://schemas.microsoft.com/office/drawing/2014/main" id="{9F2F35A7-3EE0-C8FF-2CA7-753C22CB61F6}"/>
              </a:ext>
            </a:extLst>
          </p:cNvPr>
          <p:cNvSpPr>
            <a:spLocks noChangeShapeType="1"/>
          </p:cNvSpPr>
          <p:nvPr/>
        </p:nvSpPr>
        <p:spPr bwMode="auto">
          <a:xfrm>
            <a:off x="7770514" y="3018695"/>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Line 80">
            <a:extLst>
              <a:ext uri="{FF2B5EF4-FFF2-40B4-BE49-F238E27FC236}">
                <a16:creationId xmlns:a16="http://schemas.microsoft.com/office/drawing/2014/main" id="{B136F1D6-BCC3-D82D-8266-DC0F8E6E5530}"/>
              </a:ext>
            </a:extLst>
          </p:cNvPr>
          <p:cNvSpPr>
            <a:spLocks noChangeShapeType="1"/>
          </p:cNvSpPr>
          <p:nvPr/>
        </p:nvSpPr>
        <p:spPr bwMode="auto">
          <a:xfrm>
            <a:off x="7972127" y="309013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Line 81">
            <a:extLst>
              <a:ext uri="{FF2B5EF4-FFF2-40B4-BE49-F238E27FC236}">
                <a16:creationId xmlns:a16="http://schemas.microsoft.com/office/drawing/2014/main" id="{607EF86B-3CD0-4606-52A2-28F98A0A9630}"/>
              </a:ext>
            </a:extLst>
          </p:cNvPr>
          <p:cNvSpPr>
            <a:spLocks noChangeShapeType="1"/>
          </p:cNvSpPr>
          <p:nvPr/>
        </p:nvSpPr>
        <p:spPr bwMode="auto">
          <a:xfrm>
            <a:off x="7924502" y="31377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Line 82">
            <a:extLst>
              <a:ext uri="{FF2B5EF4-FFF2-40B4-BE49-F238E27FC236}">
                <a16:creationId xmlns:a16="http://schemas.microsoft.com/office/drawing/2014/main" id="{FB6A8947-6CC7-365B-C4D8-5E10D42F231E}"/>
              </a:ext>
            </a:extLst>
          </p:cNvPr>
          <p:cNvSpPr>
            <a:spLocks noChangeShapeType="1"/>
          </p:cNvSpPr>
          <p:nvPr/>
        </p:nvSpPr>
        <p:spPr bwMode="auto">
          <a:xfrm>
            <a:off x="8108652" y="31980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Line 83">
            <a:extLst>
              <a:ext uri="{FF2B5EF4-FFF2-40B4-BE49-F238E27FC236}">
                <a16:creationId xmlns:a16="http://schemas.microsoft.com/office/drawing/2014/main" id="{6C02D702-0E8C-0AC3-F16E-6C07198CC3BA}"/>
              </a:ext>
            </a:extLst>
          </p:cNvPr>
          <p:cNvSpPr>
            <a:spLocks noChangeShapeType="1"/>
          </p:cNvSpPr>
          <p:nvPr/>
        </p:nvSpPr>
        <p:spPr bwMode="auto">
          <a:xfrm>
            <a:off x="8064202" y="32425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2" name="Line 84">
            <a:extLst>
              <a:ext uri="{FF2B5EF4-FFF2-40B4-BE49-F238E27FC236}">
                <a16:creationId xmlns:a16="http://schemas.microsoft.com/office/drawing/2014/main" id="{0FBA3BAC-51D3-A1C3-6EAA-12EF845B818C}"/>
              </a:ext>
            </a:extLst>
          </p:cNvPr>
          <p:cNvSpPr>
            <a:spLocks noChangeShapeType="1"/>
          </p:cNvSpPr>
          <p:nvPr/>
        </p:nvSpPr>
        <p:spPr bwMode="auto">
          <a:xfrm>
            <a:off x="8243589" y="31980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Line 85">
            <a:extLst>
              <a:ext uri="{FF2B5EF4-FFF2-40B4-BE49-F238E27FC236}">
                <a16:creationId xmlns:a16="http://schemas.microsoft.com/office/drawing/2014/main" id="{76707175-F8DD-E2D9-563C-94252D1A1DEC}"/>
              </a:ext>
            </a:extLst>
          </p:cNvPr>
          <p:cNvSpPr>
            <a:spLocks noChangeShapeType="1"/>
          </p:cNvSpPr>
          <p:nvPr/>
        </p:nvSpPr>
        <p:spPr bwMode="auto">
          <a:xfrm>
            <a:off x="8195964" y="32425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4" name="Line 86">
            <a:extLst>
              <a:ext uri="{FF2B5EF4-FFF2-40B4-BE49-F238E27FC236}">
                <a16:creationId xmlns:a16="http://schemas.microsoft.com/office/drawing/2014/main" id="{C6DF07A7-2A52-3E2E-083F-286AD6B64FED}"/>
              </a:ext>
            </a:extLst>
          </p:cNvPr>
          <p:cNvSpPr>
            <a:spLocks noChangeShapeType="1"/>
          </p:cNvSpPr>
          <p:nvPr/>
        </p:nvSpPr>
        <p:spPr bwMode="auto">
          <a:xfrm>
            <a:off x="8268989" y="31980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Line 87">
            <a:extLst>
              <a:ext uri="{FF2B5EF4-FFF2-40B4-BE49-F238E27FC236}">
                <a16:creationId xmlns:a16="http://schemas.microsoft.com/office/drawing/2014/main" id="{BD550460-E690-12EE-929D-9F4A2FBD41AC}"/>
              </a:ext>
            </a:extLst>
          </p:cNvPr>
          <p:cNvSpPr>
            <a:spLocks noChangeShapeType="1"/>
          </p:cNvSpPr>
          <p:nvPr/>
        </p:nvSpPr>
        <p:spPr bwMode="auto">
          <a:xfrm>
            <a:off x="8221364" y="32425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Line 88">
            <a:extLst>
              <a:ext uri="{FF2B5EF4-FFF2-40B4-BE49-F238E27FC236}">
                <a16:creationId xmlns:a16="http://schemas.microsoft.com/office/drawing/2014/main" id="{CF6E9A61-C6AF-231E-1750-5680D29117BA}"/>
              </a:ext>
            </a:extLst>
          </p:cNvPr>
          <p:cNvSpPr>
            <a:spLocks noChangeShapeType="1"/>
          </p:cNvSpPr>
          <p:nvPr/>
        </p:nvSpPr>
        <p:spPr bwMode="auto">
          <a:xfrm>
            <a:off x="10167639" y="3283808"/>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7" name="Line 89">
            <a:extLst>
              <a:ext uri="{FF2B5EF4-FFF2-40B4-BE49-F238E27FC236}">
                <a16:creationId xmlns:a16="http://schemas.microsoft.com/office/drawing/2014/main" id="{3337CD67-4E9D-CDDA-2479-7B4A8BCB34D5}"/>
              </a:ext>
            </a:extLst>
          </p:cNvPr>
          <p:cNvSpPr>
            <a:spLocks noChangeShapeType="1"/>
          </p:cNvSpPr>
          <p:nvPr/>
        </p:nvSpPr>
        <p:spPr bwMode="auto">
          <a:xfrm>
            <a:off x="10120014" y="333302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90">
            <a:extLst>
              <a:ext uri="{FF2B5EF4-FFF2-40B4-BE49-F238E27FC236}">
                <a16:creationId xmlns:a16="http://schemas.microsoft.com/office/drawing/2014/main" id="{145C4D2B-489D-5E93-A0EA-104BDA0169DD}"/>
              </a:ext>
            </a:extLst>
          </p:cNvPr>
          <p:cNvSpPr>
            <a:spLocks/>
          </p:cNvSpPr>
          <p:nvPr/>
        </p:nvSpPr>
        <p:spPr bwMode="auto">
          <a:xfrm>
            <a:off x="7040264" y="1555020"/>
            <a:ext cx="3143250" cy="1768475"/>
          </a:xfrm>
          <a:custGeom>
            <a:avLst/>
            <a:gdLst>
              <a:gd name="T0" fmla="*/ 0 w 1980"/>
              <a:gd name="T1" fmla="*/ 0 h 1114"/>
              <a:gd name="T2" fmla="*/ 18 w 1980"/>
              <a:gd name="T3" fmla="*/ 0 h 1114"/>
              <a:gd name="T4" fmla="*/ 18 w 1980"/>
              <a:gd name="T5" fmla="*/ 20 h 1114"/>
              <a:gd name="T6" fmla="*/ 48 w 1980"/>
              <a:gd name="T7" fmla="*/ 20 h 1114"/>
              <a:gd name="T8" fmla="*/ 48 w 1980"/>
              <a:gd name="T9" fmla="*/ 52 h 1114"/>
              <a:gd name="T10" fmla="*/ 66 w 1980"/>
              <a:gd name="T11" fmla="*/ 52 h 1114"/>
              <a:gd name="T12" fmla="*/ 66 w 1980"/>
              <a:gd name="T13" fmla="*/ 127 h 1114"/>
              <a:gd name="T14" fmla="*/ 76 w 1980"/>
              <a:gd name="T15" fmla="*/ 127 h 1114"/>
              <a:gd name="T16" fmla="*/ 76 w 1980"/>
              <a:gd name="T17" fmla="*/ 300 h 1114"/>
              <a:gd name="T18" fmla="*/ 88 w 1980"/>
              <a:gd name="T19" fmla="*/ 300 h 1114"/>
              <a:gd name="T20" fmla="*/ 88 w 1980"/>
              <a:gd name="T21" fmla="*/ 346 h 1114"/>
              <a:gd name="T22" fmla="*/ 88 w 1980"/>
              <a:gd name="T23" fmla="*/ 397 h 1114"/>
              <a:gd name="T24" fmla="*/ 98 w 1980"/>
              <a:gd name="T25" fmla="*/ 397 h 1114"/>
              <a:gd name="T26" fmla="*/ 98 w 1980"/>
              <a:gd name="T27" fmla="*/ 443 h 1114"/>
              <a:gd name="T28" fmla="*/ 111 w 1980"/>
              <a:gd name="T29" fmla="*/ 443 h 1114"/>
              <a:gd name="T30" fmla="*/ 111 w 1980"/>
              <a:gd name="T31" fmla="*/ 483 h 1114"/>
              <a:gd name="T32" fmla="*/ 165 w 1980"/>
              <a:gd name="T33" fmla="*/ 483 h 1114"/>
              <a:gd name="T34" fmla="*/ 165 w 1980"/>
              <a:gd name="T35" fmla="*/ 542 h 1114"/>
              <a:gd name="T36" fmla="*/ 181 w 1980"/>
              <a:gd name="T37" fmla="*/ 542 h 1114"/>
              <a:gd name="T38" fmla="*/ 181 w 1980"/>
              <a:gd name="T39" fmla="*/ 562 h 1114"/>
              <a:gd name="T40" fmla="*/ 195 w 1980"/>
              <a:gd name="T41" fmla="*/ 562 h 1114"/>
              <a:gd name="T42" fmla="*/ 195 w 1980"/>
              <a:gd name="T43" fmla="*/ 594 h 1114"/>
              <a:gd name="T44" fmla="*/ 233 w 1980"/>
              <a:gd name="T45" fmla="*/ 594 h 1114"/>
              <a:gd name="T46" fmla="*/ 233 w 1980"/>
              <a:gd name="T47" fmla="*/ 661 h 1114"/>
              <a:gd name="T48" fmla="*/ 249 w 1980"/>
              <a:gd name="T49" fmla="*/ 661 h 1114"/>
              <a:gd name="T50" fmla="*/ 249 w 1980"/>
              <a:gd name="T51" fmla="*/ 705 h 1114"/>
              <a:gd name="T52" fmla="*/ 269 w 1980"/>
              <a:gd name="T53" fmla="*/ 705 h 1114"/>
              <a:gd name="T54" fmla="*/ 269 w 1980"/>
              <a:gd name="T55" fmla="*/ 735 h 1114"/>
              <a:gd name="T56" fmla="*/ 269 w 1980"/>
              <a:gd name="T57" fmla="*/ 747 h 1114"/>
              <a:gd name="T58" fmla="*/ 328 w 1980"/>
              <a:gd name="T59" fmla="*/ 747 h 1114"/>
              <a:gd name="T60" fmla="*/ 328 w 1980"/>
              <a:gd name="T61" fmla="*/ 801 h 1114"/>
              <a:gd name="T62" fmla="*/ 338 w 1980"/>
              <a:gd name="T63" fmla="*/ 801 h 1114"/>
              <a:gd name="T64" fmla="*/ 338 w 1980"/>
              <a:gd name="T65" fmla="*/ 844 h 1114"/>
              <a:gd name="T66" fmla="*/ 356 w 1980"/>
              <a:gd name="T67" fmla="*/ 844 h 1114"/>
              <a:gd name="T68" fmla="*/ 356 w 1980"/>
              <a:gd name="T69" fmla="*/ 854 h 1114"/>
              <a:gd name="T70" fmla="*/ 356 w 1980"/>
              <a:gd name="T71" fmla="*/ 880 h 1114"/>
              <a:gd name="T72" fmla="*/ 432 w 1980"/>
              <a:gd name="T73" fmla="*/ 880 h 1114"/>
              <a:gd name="T74" fmla="*/ 432 w 1980"/>
              <a:gd name="T75" fmla="*/ 914 h 1114"/>
              <a:gd name="T76" fmla="*/ 496 w 1980"/>
              <a:gd name="T77" fmla="*/ 914 h 1114"/>
              <a:gd name="T78" fmla="*/ 496 w 1980"/>
              <a:gd name="T79" fmla="*/ 936 h 1114"/>
              <a:gd name="T80" fmla="*/ 529 w 1980"/>
              <a:gd name="T81" fmla="*/ 936 h 1114"/>
              <a:gd name="T82" fmla="*/ 529 w 1980"/>
              <a:gd name="T83" fmla="*/ 959 h 1114"/>
              <a:gd name="T84" fmla="*/ 551 w 1980"/>
              <a:gd name="T85" fmla="*/ 959 h 1114"/>
              <a:gd name="T86" fmla="*/ 551 w 1980"/>
              <a:gd name="T87" fmla="*/ 973 h 1114"/>
              <a:gd name="T88" fmla="*/ 569 w 1980"/>
              <a:gd name="T89" fmla="*/ 973 h 1114"/>
              <a:gd name="T90" fmla="*/ 569 w 1980"/>
              <a:gd name="T91" fmla="*/ 997 h 1114"/>
              <a:gd name="T92" fmla="*/ 611 w 1980"/>
              <a:gd name="T93" fmla="*/ 997 h 1114"/>
              <a:gd name="T94" fmla="*/ 611 w 1980"/>
              <a:gd name="T95" fmla="*/ 1015 h 1114"/>
              <a:gd name="T96" fmla="*/ 659 w 1980"/>
              <a:gd name="T97" fmla="*/ 1015 h 1114"/>
              <a:gd name="T98" fmla="*/ 659 w 1980"/>
              <a:gd name="T99" fmla="*/ 1041 h 1114"/>
              <a:gd name="T100" fmla="*/ 675 w 1980"/>
              <a:gd name="T101" fmla="*/ 1041 h 1114"/>
              <a:gd name="T102" fmla="*/ 675 w 1980"/>
              <a:gd name="T103" fmla="*/ 1061 h 1114"/>
              <a:gd name="T104" fmla="*/ 929 w 1980"/>
              <a:gd name="T105" fmla="*/ 1061 h 1114"/>
              <a:gd name="T106" fmla="*/ 929 w 1980"/>
              <a:gd name="T107" fmla="*/ 1114 h 1114"/>
              <a:gd name="T108" fmla="*/ 1980 w 1980"/>
              <a:gd name="T109" fmla="*/ 111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80" h="1114">
                <a:moveTo>
                  <a:pt x="0" y="0"/>
                </a:moveTo>
                <a:lnTo>
                  <a:pt x="18" y="0"/>
                </a:lnTo>
                <a:lnTo>
                  <a:pt x="18" y="20"/>
                </a:lnTo>
                <a:lnTo>
                  <a:pt x="48" y="20"/>
                </a:lnTo>
                <a:lnTo>
                  <a:pt x="48" y="52"/>
                </a:lnTo>
                <a:lnTo>
                  <a:pt x="66" y="52"/>
                </a:lnTo>
                <a:lnTo>
                  <a:pt x="66" y="127"/>
                </a:lnTo>
                <a:lnTo>
                  <a:pt x="76" y="127"/>
                </a:lnTo>
                <a:lnTo>
                  <a:pt x="76" y="300"/>
                </a:lnTo>
                <a:lnTo>
                  <a:pt x="88" y="300"/>
                </a:lnTo>
                <a:lnTo>
                  <a:pt x="88" y="346"/>
                </a:lnTo>
                <a:lnTo>
                  <a:pt x="88" y="397"/>
                </a:lnTo>
                <a:lnTo>
                  <a:pt x="98" y="397"/>
                </a:lnTo>
                <a:lnTo>
                  <a:pt x="98" y="443"/>
                </a:lnTo>
                <a:lnTo>
                  <a:pt x="111" y="443"/>
                </a:lnTo>
                <a:lnTo>
                  <a:pt x="111" y="483"/>
                </a:lnTo>
                <a:lnTo>
                  <a:pt x="165" y="483"/>
                </a:lnTo>
                <a:lnTo>
                  <a:pt x="165" y="542"/>
                </a:lnTo>
                <a:lnTo>
                  <a:pt x="181" y="542"/>
                </a:lnTo>
                <a:lnTo>
                  <a:pt x="181" y="562"/>
                </a:lnTo>
                <a:lnTo>
                  <a:pt x="195" y="562"/>
                </a:lnTo>
                <a:lnTo>
                  <a:pt x="195" y="594"/>
                </a:lnTo>
                <a:lnTo>
                  <a:pt x="233" y="594"/>
                </a:lnTo>
                <a:lnTo>
                  <a:pt x="233" y="661"/>
                </a:lnTo>
                <a:lnTo>
                  <a:pt x="249" y="661"/>
                </a:lnTo>
                <a:lnTo>
                  <a:pt x="249" y="705"/>
                </a:lnTo>
                <a:lnTo>
                  <a:pt x="269" y="705"/>
                </a:lnTo>
                <a:lnTo>
                  <a:pt x="269" y="735"/>
                </a:lnTo>
                <a:lnTo>
                  <a:pt x="269" y="747"/>
                </a:lnTo>
                <a:lnTo>
                  <a:pt x="328" y="747"/>
                </a:lnTo>
                <a:lnTo>
                  <a:pt x="328" y="801"/>
                </a:lnTo>
                <a:lnTo>
                  <a:pt x="338" y="801"/>
                </a:lnTo>
                <a:lnTo>
                  <a:pt x="338" y="844"/>
                </a:lnTo>
                <a:lnTo>
                  <a:pt x="356" y="844"/>
                </a:lnTo>
                <a:lnTo>
                  <a:pt x="356" y="854"/>
                </a:lnTo>
                <a:lnTo>
                  <a:pt x="356" y="880"/>
                </a:lnTo>
                <a:lnTo>
                  <a:pt x="432" y="880"/>
                </a:lnTo>
                <a:lnTo>
                  <a:pt x="432" y="914"/>
                </a:lnTo>
                <a:lnTo>
                  <a:pt x="496" y="914"/>
                </a:lnTo>
                <a:lnTo>
                  <a:pt x="496" y="936"/>
                </a:lnTo>
                <a:lnTo>
                  <a:pt x="529" y="936"/>
                </a:lnTo>
                <a:lnTo>
                  <a:pt x="529" y="959"/>
                </a:lnTo>
                <a:lnTo>
                  <a:pt x="551" y="959"/>
                </a:lnTo>
                <a:lnTo>
                  <a:pt x="551" y="973"/>
                </a:lnTo>
                <a:lnTo>
                  <a:pt x="569" y="973"/>
                </a:lnTo>
                <a:lnTo>
                  <a:pt x="569" y="997"/>
                </a:lnTo>
                <a:lnTo>
                  <a:pt x="611" y="997"/>
                </a:lnTo>
                <a:lnTo>
                  <a:pt x="611" y="1015"/>
                </a:lnTo>
                <a:lnTo>
                  <a:pt x="659" y="1015"/>
                </a:lnTo>
                <a:lnTo>
                  <a:pt x="659" y="1041"/>
                </a:lnTo>
                <a:lnTo>
                  <a:pt x="675" y="1041"/>
                </a:lnTo>
                <a:lnTo>
                  <a:pt x="675" y="1061"/>
                </a:lnTo>
                <a:lnTo>
                  <a:pt x="929" y="1061"/>
                </a:lnTo>
                <a:lnTo>
                  <a:pt x="929" y="1114"/>
                </a:lnTo>
                <a:lnTo>
                  <a:pt x="1980" y="1114"/>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91">
            <a:extLst>
              <a:ext uri="{FF2B5EF4-FFF2-40B4-BE49-F238E27FC236}">
                <a16:creationId xmlns:a16="http://schemas.microsoft.com/office/drawing/2014/main" id="{2BEBC130-D0CF-489E-5823-65073410455C}"/>
              </a:ext>
            </a:extLst>
          </p:cNvPr>
          <p:cNvSpPr>
            <a:spLocks/>
          </p:cNvSpPr>
          <p:nvPr/>
        </p:nvSpPr>
        <p:spPr bwMode="auto">
          <a:xfrm>
            <a:off x="7037089" y="1558195"/>
            <a:ext cx="2540000" cy="1847850"/>
          </a:xfrm>
          <a:custGeom>
            <a:avLst/>
            <a:gdLst>
              <a:gd name="T0" fmla="*/ 16 w 1600"/>
              <a:gd name="T1" fmla="*/ 0 h 1164"/>
              <a:gd name="T2" fmla="*/ 56 w 1600"/>
              <a:gd name="T3" fmla="*/ 28 h 1164"/>
              <a:gd name="T4" fmla="*/ 74 w 1600"/>
              <a:gd name="T5" fmla="*/ 48 h 1164"/>
              <a:gd name="T6" fmla="*/ 84 w 1600"/>
              <a:gd name="T7" fmla="*/ 175 h 1164"/>
              <a:gd name="T8" fmla="*/ 94 w 1600"/>
              <a:gd name="T9" fmla="*/ 250 h 1164"/>
              <a:gd name="T10" fmla="*/ 147 w 1600"/>
              <a:gd name="T11" fmla="*/ 316 h 1164"/>
              <a:gd name="T12" fmla="*/ 163 w 1600"/>
              <a:gd name="T13" fmla="*/ 334 h 1164"/>
              <a:gd name="T14" fmla="*/ 163 w 1600"/>
              <a:gd name="T15" fmla="*/ 399 h 1164"/>
              <a:gd name="T16" fmla="*/ 197 w 1600"/>
              <a:gd name="T17" fmla="*/ 429 h 1164"/>
              <a:gd name="T18" fmla="*/ 221 w 1600"/>
              <a:gd name="T19" fmla="*/ 443 h 1164"/>
              <a:gd name="T20" fmla="*/ 241 w 1600"/>
              <a:gd name="T21" fmla="*/ 457 h 1164"/>
              <a:gd name="T22" fmla="*/ 253 w 1600"/>
              <a:gd name="T23" fmla="*/ 542 h 1164"/>
              <a:gd name="T24" fmla="*/ 269 w 1600"/>
              <a:gd name="T25" fmla="*/ 560 h 1164"/>
              <a:gd name="T26" fmla="*/ 285 w 1600"/>
              <a:gd name="T27" fmla="*/ 576 h 1164"/>
              <a:gd name="T28" fmla="*/ 303 w 1600"/>
              <a:gd name="T29" fmla="*/ 594 h 1164"/>
              <a:gd name="T30" fmla="*/ 320 w 1600"/>
              <a:gd name="T31" fmla="*/ 606 h 1164"/>
              <a:gd name="T32" fmla="*/ 330 w 1600"/>
              <a:gd name="T33" fmla="*/ 622 h 1164"/>
              <a:gd name="T34" fmla="*/ 344 w 1600"/>
              <a:gd name="T35" fmla="*/ 644 h 1164"/>
              <a:gd name="T36" fmla="*/ 400 w 1600"/>
              <a:gd name="T37" fmla="*/ 667 h 1164"/>
              <a:gd name="T38" fmla="*/ 430 w 1600"/>
              <a:gd name="T39" fmla="*/ 693 h 1164"/>
              <a:gd name="T40" fmla="*/ 444 w 1600"/>
              <a:gd name="T41" fmla="*/ 731 h 1164"/>
              <a:gd name="T42" fmla="*/ 456 w 1600"/>
              <a:gd name="T43" fmla="*/ 751 h 1164"/>
              <a:gd name="T44" fmla="*/ 498 w 1600"/>
              <a:gd name="T45" fmla="*/ 771 h 1164"/>
              <a:gd name="T46" fmla="*/ 517 w 1600"/>
              <a:gd name="T47" fmla="*/ 789 h 1164"/>
              <a:gd name="T48" fmla="*/ 551 w 1600"/>
              <a:gd name="T49" fmla="*/ 808 h 1164"/>
              <a:gd name="T50" fmla="*/ 575 w 1600"/>
              <a:gd name="T51" fmla="*/ 832 h 1164"/>
              <a:gd name="T52" fmla="*/ 611 w 1600"/>
              <a:gd name="T53" fmla="*/ 856 h 1164"/>
              <a:gd name="T54" fmla="*/ 629 w 1600"/>
              <a:gd name="T55" fmla="*/ 878 h 1164"/>
              <a:gd name="T56" fmla="*/ 665 w 1600"/>
              <a:gd name="T57" fmla="*/ 904 h 1164"/>
              <a:gd name="T58" fmla="*/ 685 w 1600"/>
              <a:gd name="T59" fmla="*/ 936 h 1164"/>
              <a:gd name="T60" fmla="*/ 705 w 1600"/>
              <a:gd name="T61" fmla="*/ 965 h 1164"/>
              <a:gd name="T62" fmla="*/ 979 w 1600"/>
              <a:gd name="T63" fmla="*/ 985 h 1164"/>
              <a:gd name="T64" fmla="*/ 1435 w 1600"/>
              <a:gd name="T65" fmla="*/ 1029 h 1164"/>
              <a:gd name="T66" fmla="*/ 1600 w 1600"/>
              <a:gd name="T67" fmla="*/ 1097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0" h="1164">
                <a:moveTo>
                  <a:pt x="0" y="0"/>
                </a:moveTo>
                <a:lnTo>
                  <a:pt x="16" y="0"/>
                </a:lnTo>
                <a:lnTo>
                  <a:pt x="16" y="28"/>
                </a:lnTo>
                <a:lnTo>
                  <a:pt x="56" y="28"/>
                </a:lnTo>
                <a:lnTo>
                  <a:pt x="56" y="48"/>
                </a:lnTo>
                <a:lnTo>
                  <a:pt x="74" y="48"/>
                </a:lnTo>
                <a:lnTo>
                  <a:pt x="74" y="175"/>
                </a:lnTo>
                <a:lnTo>
                  <a:pt x="84" y="175"/>
                </a:lnTo>
                <a:lnTo>
                  <a:pt x="84" y="250"/>
                </a:lnTo>
                <a:lnTo>
                  <a:pt x="94" y="250"/>
                </a:lnTo>
                <a:lnTo>
                  <a:pt x="94" y="316"/>
                </a:lnTo>
                <a:lnTo>
                  <a:pt x="147" y="316"/>
                </a:lnTo>
                <a:lnTo>
                  <a:pt x="147" y="334"/>
                </a:lnTo>
                <a:lnTo>
                  <a:pt x="163" y="334"/>
                </a:lnTo>
                <a:lnTo>
                  <a:pt x="163" y="356"/>
                </a:lnTo>
                <a:lnTo>
                  <a:pt x="163" y="399"/>
                </a:lnTo>
                <a:lnTo>
                  <a:pt x="197" y="399"/>
                </a:lnTo>
                <a:lnTo>
                  <a:pt x="197" y="429"/>
                </a:lnTo>
                <a:lnTo>
                  <a:pt x="221" y="429"/>
                </a:lnTo>
                <a:lnTo>
                  <a:pt x="221" y="443"/>
                </a:lnTo>
                <a:lnTo>
                  <a:pt x="241" y="443"/>
                </a:lnTo>
                <a:lnTo>
                  <a:pt x="241" y="457"/>
                </a:lnTo>
                <a:lnTo>
                  <a:pt x="253" y="457"/>
                </a:lnTo>
                <a:lnTo>
                  <a:pt x="253" y="542"/>
                </a:lnTo>
                <a:lnTo>
                  <a:pt x="269" y="542"/>
                </a:lnTo>
                <a:lnTo>
                  <a:pt x="269" y="560"/>
                </a:lnTo>
                <a:lnTo>
                  <a:pt x="285" y="560"/>
                </a:lnTo>
                <a:lnTo>
                  <a:pt x="285" y="576"/>
                </a:lnTo>
                <a:lnTo>
                  <a:pt x="303" y="576"/>
                </a:lnTo>
                <a:lnTo>
                  <a:pt x="303" y="594"/>
                </a:lnTo>
                <a:lnTo>
                  <a:pt x="320" y="594"/>
                </a:lnTo>
                <a:lnTo>
                  <a:pt x="320" y="606"/>
                </a:lnTo>
                <a:lnTo>
                  <a:pt x="330" y="606"/>
                </a:lnTo>
                <a:lnTo>
                  <a:pt x="330" y="622"/>
                </a:lnTo>
                <a:lnTo>
                  <a:pt x="330" y="644"/>
                </a:lnTo>
                <a:lnTo>
                  <a:pt x="344" y="644"/>
                </a:lnTo>
                <a:lnTo>
                  <a:pt x="344" y="667"/>
                </a:lnTo>
                <a:lnTo>
                  <a:pt x="400" y="667"/>
                </a:lnTo>
                <a:lnTo>
                  <a:pt x="400" y="693"/>
                </a:lnTo>
                <a:lnTo>
                  <a:pt x="430" y="693"/>
                </a:lnTo>
                <a:lnTo>
                  <a:pt x="430" y="731"/>
                </a:lnTo>
                <a:lnTo>
                  <a:pt x="444" y="731"/>
                </a:lnTo>
                <a:lnTo>
                  <a:pt x="444" y="751"/>
                </a:lnTo>
                <a:lnTo>
                  <a:pt x="456" y="751"/>
                </a:lnTo>
                <a:lnTo>
                  <a:pt x="456" y="771"/>
                </a:lnTo>
                <a:lnTo>
                  <a:pt x="498" y="771"/>
                </a:lnTo>
                <a:lnTo>
                  <a:pt x="498" y="789"/>
                </a:lnTo>
                <a:lnTo>
                  <a:pt x="517" y="789"/>
                </a:lnTo>
                <a:lnTo>
                  <a:pt x="517" y="808"/>
                </a:lnTo>
                <a:lnTo>
                  <a:pt x="551" y="808"/>
                </a:lnTo>
                <a:lnTo>
                  <a:pt x="551" y="832"/>
                </a:lnTo>
                <a:lnTo>
                  <a:pt x="575" y="832"/>
                </a:lnTo>
                <a:lnTo>
                  <a:pt x="575" y="856"/>
                </a:lnTo>
                <a:lnTo>
                  <a:pt x="611" y="856"/>
                </a:lnTo>
                <a:lnTo>
                  <a:pt x="611" y="878"/>
                </a:lnTo>
                <a:lnTo>
                  <a:pt x="629" y="878"/>
                </a:lnTo>
                <a:lnTo>
                  <a:pt x="629" y="904"/>
                </a:lnTo>
                <a:lnTo>
                  <a:pt x="665" y="904"/>
                </a:lnTo>
                <a:lnTo>
                  <a:pt x="665" y="936"/>
                </a:lnTo>
                <a:lnTo>
                  <a:pt x="685" y="936"/>
                </a:lnTo>
                <a:lnTo>
                  <a:pt x="685" y="965"/>
                </a:lnTo>
                <a:lnTo>
                  <a:pt x="705" y="965"/>
                </a:lnTo>
                <a:lnTo>
                  <a:pt x="705" y="985"/>
                </a:lnTo>
                <a:lnTo>
                  <a:pt x="979" y="985"/>
                </a:lnTo>
                <a:lnTo>
                  <a:pt x="979" y="1029"/>
                </a:lnTo>
                <a:lnTo>
                  <a:pt x="1435" y="1029"/>
                </a:lnTo>
                <a:lnTo>
                  <a:pt x="1435" y="1097"/>
                </a:lnTo>
                <a:lnTo>
                  <a:pt x="1600" y="1097"/>
                </a:lnTo>
                <a:lnTo>
                  <a:pt x="1600" y="1164"/>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TextBox 219">
            <a:extLst>
              <a:ext uri="{FF2B5EF4-FFF2-40B4-BE49-F238E27FC236}">
                <a16:creationId xmlns:a16="http://schemas.microsoft.com/office/drawing/2014/main" id="{40998614-5A49-5BFF-BFD3-8FAB8ABF8007}"/>
              </a:ext>
            </a:extLst>
          </p:cNvPr>
          <p:cNvSpPr txBox="1"/>
          <p:nvPr/>
        </p:nvSpPr>
        <p:spPr bwMode="auto">
          <a:xfrm>
            <a:off x="10575256" y="2664626"/>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grpSp>
        <p:nvGrpSpPr>
          <p:cNvPr id="221" name="Group 220">
            <a:extLst>
              <a:ext uri="{FF2B5EF4-FFF2-40B4-BE49-F238E27FC236}">
                <a16:creationId xmlns:a16="http://schemas.microsoft.com/office/drawing/2014/main" id="{4BC49945-1EAB-EC68-1250-985C44D2A6EE}"/>
              </a:ext>
            </a:extLst>
          </p:cNvPr>
          <p:cNvGrpSpPr/>
          <p:nvPr/>
        </p:nvGrpSpPr>
        <p:grpSpPr>
          <a:xfrm>
            <a:off x="10434605" y="2900192"/>
            <a:ext cx="96837" cy="92075"/>
            <a:chOff x="3894138" y="3324023"/>
            <a:chExt cx="96837" cy="92075"/>
          </a:xfrm>
        </p:grpSpPr>
        <p:sp>
          <p:nvSpPr>
            <p:cNvPr id="222" name="Line 37">
              <a:extLst>
                <a:ext uri="{FF2B5EF4-FFF2-40B4-BE49-F238E27FC236}">
                  <a16:creationId xmlns:a16="http://schemas.microsoft.com/office/drawing/2014/main" id="{6D0A8164-CC55-1032-3EAB-28F9D491B427}"/>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3" name="Line 38">
              <a:extLst>
                <a:ext uri="{FF2B5EF4-FFF2-40B4-BE49-F238E27FC236}">
                  <a16:creationId xmlns:a16="http://schemas.microsoft.com/office/drawing/2014/main" id="{B4B3C6C8-AC84-A342-624E-0A8B37435843}"/>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4" name="Group 223">
            <a:extLst>
              <a:ext uri="{FF2B5EF4-FFF2-40B4-BE49-F238E27FC236}">
                <a16:creationId xmlns:a16="http://schemas.microsoft.com/office/drawing/2014/main" id="{EBF5A9F1-04E3-AFEE-5F7F-11D2355653A3}"/>
              </a:ext>
            </a:extLst>
          </p:cNvPr>
          <p:cNvGrpSpPr/>
          <p:nvPr/>
        </p:nvGrpSpPr>
        <p:grpSpPr>
          <a:xfrm>
            <a:off x="10434605" y="2704033"/>
            <a:ext cx="96837" cy="92075"/>
            <a:chOff x="3894138" y="3324023"/>
            <a:chExt cx="96837" cy="92075"/>
          </a:xfrm>
        </p:grpSpPr>
        <p:sp>
          <p:nvSpPr>
            <p:cNvPr id="225" name="Line 37">
              <a:extLst>
                <a:ext uri="{FF2B5EF4-FFF2-40B4-BE49-F238E27FC236}">
                  <a16:creationId xmlns:a16="http://schemas.microsoft.com/office/drawing/2014/main" id="{AC64277D-DC89-1683-C6E5-D349179F4AE6}"/>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Line 38">
              <a:extLst>
                <a:ext uri="{FF2B5EF4-FFF2-40B4-BE49-F238E27FC236}">
                  <a16:creationId xmlns:a16="http://schemas.microsoft.com/office/drawing/2014/main" id="{26202F2D-4C11-6844-0D23-1D00839C03AB}"/>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aphicFrame>
        <p:nvGraphicFramePr>
          <p:cNvPr id="227" name="Table 86">
            <a:extLst>
              <a:ext uri="{FF2B5EF4-FFF2-40B4-BE49-F238E27FC236}">
                <a16:creationId xmlns:a16="http://schemas.microsoft.com/office/drawing/2014/main" id="{9C8FEDC3-9519-CE0F-7DA2-1F34E217F92F}"/>
              </a:ext>
            </a:extLst>
          </p:cNvPr>
          <p:cNvGraphicFramePr>
            <a:graphicFrameLocks noGrp="1"/>
          </p:cNvGraphicFramePr>
          <p:nvPr>
            <p:extLst>
              <p:ext uri="{D42A27DB-BD31-4B8C-83A1-F6EECF244321}">
                <p14:modId xmlns:p14="http://schemas.microsoft.com/office/powerpoint/2010/main" val="2701859724"/>
              </p:ext>
            </p:extLst>
          </p:nvPr>
        </p:nvGraphicFramePr>
        <p:xfrm>
          <a:off x="8929741" y="1642739"/>
          <a:ext cx="2465790" cy="986355"/>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39698">
                <a:tc>
                  <a:txBody>
                    <a:bodyPr/>
                    <a:lstStyle/>
                    <a:p>
                      <a:pPr algn="ctr">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39698">
                <a:tc>
                  <a:txBody>
                    <a:bodyPr/>
                    <a:lstStyle/>
                    <a:p>
                      <a:pPr algn="ctr">
                        <a:lnSpc>
                          <a:spcPts val="1200"/>
                        </a:lnSpc>
                      </a:pPr>
                      <a:r>
                        <a:rPr lang="en-US" sz="1200" b="0" dirty="0">
                          <a:solidFill>
                            <a:schemeClr val="bg1"/>
                          </a:solidFill>
                        </a:rPr>
                        <a:t>Median PFS,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5.0</a:t>
                      </a:r>
                      <a:br>
                        <a:rPr lang="en-US" sz="1200" b="0" dirty="0">
                          <a:solidFill>
                            <a:schemeClr val="bg1"/>
                          </a:solidFill>
                        </a:rPr>
                      </a:br>
                      <a:r>
                        <a:rPr lang="en-US" sz="1200" b="0" dirty="0">
                          <a:solidFill>
                            <a:schemeClr val="bg1"/>
                          </a:solidFill>
                        </a:rPr>
                        <a:t>(3.9-7.2)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3.4</a:t>
                      </a:r>
                      <a:br>
                        <a:rPr lang="en-US" sz="1200" b="0" dirty="0">
                          <a:solidFill>
                            <a:schemeClr val="bg1"/>
                          </a:solidFill>
                        </a:rPr>
                      </a:br>
                      <a:r>
                        <a:rPr lang="en-US" sz="1200" b="0" dirty="0">
                          <a:solidFill>
                            <a:schemeClr val="bg1"/>
                          </a:solidFill>
                        </a:rPr>
                        <a:t>(1.8-4.2)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1044">
                <a:tc>
                  <a:txBody>
                    <a:bodyPr/>
                    <a:lstStyle/>
                    <a:p>
                      <a:pPr algn="ctr">
                        <a:lnSpc>
                          <a:spcPts val="1200"/>
                        </a:lnSpc>
                      </a:pPr>
                      <a:r>
                        <a:rPr lang="en-US" sz="1200" b="0" dirty="0">
                          <a:solidFill>
                            <a:schemeClr val="bg1"/>
                          </a:solidFill>
                        </a:rPr>
                        <a:t>Hazard ratio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0.70 (0.51-0.98)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grpSp>
        <p:nvGrpSpPr>
          <p:cNvPr id="228" name="Group 227">
            <a:extLst>
              <a:ext uri="{FF2B5EF4-FFF2-40B4-BE49-F238E27FC236}">
                <a16:creationId xmlns:a16="http://schemas.microsoft.com/office/drawing/2014/main" id="{46E59D80-5BF7-AF1A-7C80-76913FA03CAA}"/>
              </a:ext>
            </a:extLst>
          </p:cNvPr>
          <p:cNvGrpSpPr/>
          <p:nvPr/>
        </p:nvGrpSpPr>
        <p:grpSpPr>
          <a:xfrm>
            <a:off x="896737" y="3815916"/>
            <a:ext cx="4474942" cy="2192824"/>
            <a:chOff x="1614274" y="1472766"/>
            <a:chExt cx="4474942" cy="2192824"/>
          </a:xfrm>
        </p:grpSpPr>
        <p:cxnSp>
          <p:nvCxnSpPr>
            <p:cNvPr id="229" name="Straight Connector 228">
              <a:extLst>
                <a:ext uri="{FF2B5EF4-FFF2-40B4-BE49-F238E27FC236}">
                  <a16:creationId xmlns:a16="http://schemas.microsoft.com/office/drawing/2014/main" id="{F3465212-62EA-8AF3-8837-80D323BB5052}"/>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334C1EB-BF9E-611F-BF86-35A2B29C7427}"/>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1C66F61-CC4D-87C1-CB5B-2ABBE0AB73B9}"/>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C526F41-49CA-C4AA-1B36-A98BA9EB2038}"/>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016FA75-2B0A-D480-E01F-B60AF68A8CE6}"/>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349AB7B-35C2-CCD8-6000-EEA7F99CDDC8}"/>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8CE4DCB-5626-F272-B6E6-8229917AC731}"/>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55572FA-0549-150C-D3F5-E774FAFC4261}"/>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B720F71-7E98-F249-07DA-24D43953D81F}"/>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82E20CF-EF42-4DE0-4ECA-5D74AA270A45}"/>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03379EB-6182-8394-AE09-B2E737066567}"/>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B7E8A72-D5DE-E74A-1495-574B614F3443}"/>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EB5E7EE-4CAC-3864-1DE9-73B14B73C42F}"/>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DEC85CF-66B7-6B62-BA7E-6D2DFA261AC6}"/>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EDFACBD-E39B-3EBA-0E75-7C4EB500D98E}"/>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160C8A4-AB9E-B0DF-8E3A-1E48B9E351D4}"/>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8DF3051-886B-B7B6-2616-45A88B58AB27}"/>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3E77E69C-2942-B406-042F-6D1F84246ED3}"/>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9F98FC0-DAA6-198E-D475-0CFBF3C71C06}"/>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D8E77CF-0D79-2A47-65A6-9F47EC2E6DE0}"/>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FAC8D75-EB6C-AAB0-94B6-B0CB1247965B}"/>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E2452292-8B11-968B-406C-E730A3DCF032}"/>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855F3818-DC5C-8FB0-CC8D-9DAA1E38BD22}"/>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6E56065-013A-5FFB-730A-0F4714AFCEF6}"/>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253" name="TextBox 252">
              <a:extLst>
                <a:ext uri="{FF2B5EF4-FFF2-40B4-BE49-F238E27FC236}">
                  <a16:creationId xmlns:a16="http://schemas.microsoft.com/office/drawing/2014/main" id="{064CB11D-B204-1556-F8C2-C4A140435C54}"/>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54" name="TextBox 253">
              <a:extLst>
                <a:ext uri="{FF2B5EF4-FFF2-40B4-BE49-F238E27FC236}">
                  <a16:creationId xmlns:a16="http://schemas.microsoft.com/office/drawing/2014/main" id="{143751DA-8C9D-FD46-8D7F-1EF8A11D0AC6}"/>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255" name="TextBox 254">
              <a:extLst>
                <a:ext uri="{FF2B5EF4-FFF2-40B4-BE49-F238E27FC236}">
                  <a16:creationId xmlns:a16="http://schemas.microsoft.com/office/drawing/2014/main" id="{49209C73-8CD8-207D-EDA1-518D15E123B1}"/>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56" name="TextBox 255">
              <a:extLst>
                <a:ext uri="{FF2B5EF4-FFF2-40B4-BE49-F238E27FC236}">
                  <a16:creationId xmlns:a16="http://schemas.microsoft.com/office/drawing/2014/main" id="{1507C01C-C543-EDBB-28EE-D47DFE2DED18}"/>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257" name="TextBox 256">
              <a:extLst>
                <a:ext uri="{FF2B5EF4-FFF2-40B4-BE49-F238E27FC236}">
                  <a16:creationId xmlns:a16="http://schemas.microsoft.com/office/drawing/2014/main" id="{40BB001C-CD5E-D878-D2D3-E6E71EF33E7E}"/>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58" name="TextBox 257">
              <a:extLst>
                <a:ext uri="{FF2B5EF4-FFF2-40B4-BE49-F238E27FC236}">
                  <a16:creationId xmlns:a16="http://schemas.microsoft.com/office/drawing/2014/main" id="{39FE8C15-14BA-5938-8D94-274EA2EF6E34}"/>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59" name="TextBox 258">
              <a:extLst>
                <a:ext uri="{FF2B5EF4-FFF2-40B4-BE49-F238E27FC236}">
                  <a16:creationId xmlns:a16="http://schemas.microsoft.com/office/drawing/2014/main" id="{08C1EF99-D29B-8524-D239-56100780A1D6}"/>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60" name="TextBox 259">
              <a:extLst>
                <a:ext uri="{FF2B5EF4-FFF2-40B4-BE49-F238E27FC236}">
                  <a16:creationId xmlns:a16="http://schemas.microsoft.com/office/drawing/2014/main" id="{3E91D6C2-804B-CC19-FB15-7D35FA0B3F5C}"/>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61" name="TextBox 260">
              <a:extLst>
                <a:ext uri="{FF2B5EF4-FFF2-40B4-BE49-F238E27FC236}">
                  <a16:creationId xmlns:a16="http://schemas.microsoft.com/office/drawing/2014/main" id="{1A294352-6E8B-708B-025B-089B250A3ED6}"/>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62" name="TextBox 261">
              <a:extLst>
                <a:ext uri="{FF2B5EF4-FFF2-40B4-BE49-F238E27FC236}">
                  <a16:creationId xmlns:a16="http://schemas.microsoft.com/office/drawing/2014/main" id="{3A562CEA-4B60-0573-DC82-5256B8087FDD}"/>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63" name="TextBox 262">
              <a:extLst>
                <a:ext uri="{FF2B5EF4-FFF2-40B4-BE49-F238E27FC236}">
                  <a16:creationId xmlns:a16="http://schemas.microsoft.com/office/drawing/2014/main" id="{343D894F-8A13-B417-AA9A-15C20519EC33}"/>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4" name="TextBox 263">
              <a:extLst>
                <a:ext uri="{FF2B5EF4-FFF2-40B4-BE49-F238E27FC236}">
                  <a16:creationId xmlns:a16="http://schemas.microsoft.com/office/drawing/2014/main" id="{C7F04C5A-C90F-B269-C177-810D4F497863}"/>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5" name="TextBox 264">
              <a:extLst>
                <a:ext uri="{FF2B5EF4-FFF2-40B4-BE49-F238E27FC236}">
                  <a16:creationId xmlns:a16="http://schemas.microsoft.com/office/drawing/2014/main" id="{E8C918A6-6E76-A8F8-8099-911DEAD895D8}"/>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66" name="TextBox 265">
              <a:extLst>
                <a:ext uri="{FF2B5EF4-FFF2-40B4-BE49-F238E27FC236}">
                  <a16:creationId xmlns:a16="http://schemas.microsoft.com/office/drawing/2014/main" id="{6B8D43B9-42BA-098E-56DD-BD862A31456C}"/>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67" name="TextBox 266">
              <a:extLst>
                <a:ext uri="{FF2B5EF4-FFF2-40B4-BE49-F238E27FC236}">
                  <a16:creationId xmlns:a16="http://schemas.microsoft.com/office/drawing/2014/main" id="{27E390CA-170E-A5DD-F9C3-0D200BD59CBC}"/>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68" name="TextBox 267">
              <a:extLst>
                <a:ext uri="{FF2B5EF4-FFF2-40B4-BE49-F238E27FC236}">
                  <a16:creationId xmlns:a16="http://schemas.microsoft.com/office/drawing/2014/main" id="{4D4CF299-5485-A649-570A-28E556F28392}"/>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69" name="TextBox 268">
              <a:extLst>
                <a:ext uri="{FF2B5EF4-FFF2-40B4-BE49-F238E27FC236}">
                  <a16:creationId xmlns:a16="http://schemas.microsoft.com/office/drawing/2014/main" id="{419A48F1-E3DB-6F2A-71E3-C354EF9286B6}"/>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70" name="TextBox 269">
              <a:extLst>
                <a:ext uri="{FF2B5EF4-FFF2-40B4-BE49-F238E27FC236}">
                  <a16:creationId xmlns:a16="http://schemas.microsoft.com/office/drawing/2014/main" id="{C7B618D2-A367-1ED7-40A5-E3597A363113}"/>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71" name="TextBox 270">
              <a:extLst>
                <a:ext uri="{FF2B5EF4-FFF2-40B4-BE49-F238E27FC236}">
                  <a16:creationId xmlns:a16="http://schemas.microsoft.com/office/drawing/2014/main" id="{8953477D-9829-BBFC-6229-35A684F3B21D}"/>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72" name="TextBox 271">
              <a:extLst>
                <a:ext uri="{FF2B5EF4-FFF2-40B4-BE49-F238E27FC236}">
                  <a16:creationId xmlns:a16="http://schemas.microsoft.com/office/drawing/2014/main" id="{813F52E9-5012-0A68-4F55-961270C0ED92}"/>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73" name="TextBox 272">
              <a:extLst>
                <a:ext uri="{FF2B5EF4-FFF2-40B4-BE49-F238E27FC236}">
                  <a16:creationId xmlns:a16="http://schemas.microsoft.com/office/drawing/2014/main" id="{AE1F2C5D-0156-8C07-77BC-A2F276EFC947}"/>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74" name="TextBox 273">
              <a:extLst>
                <a:ext uri="{FF2B5EF4-FFF2-40B4-BE49-F238E27FC236}">
                  <a16:creationId xmlns:a16="http://schemas.microsoft.com/office/drawing/2014/main" id="{45C0F00F-E44F-4E7D-D0EC-B3D15BB25F00}"/>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75" name="TextBox 274">
              <a:extLst>
                <a:ext uri="{FF2B5EF4-FFF2-40B4-BE49-F238E27FC236}">
                  <a16:creationId xmlns:a16="http://schemas.microsoft.com/office/drawing/2014/main" id="{E9116C4B-CF65-E17B-46AE-01C73E2AAABF}"/>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76" name="TextBox 275">
              <a:extLst>
                <a:ext uri="{FF2B5EF4-FFF2-40B4-BE49-F238E27FC236}">
                  <a16:creationId xmlns:a16="http://schemas.microsoft.com/office/drawing/2014/main" id="{26B639C0-C21A-FC85-D896-8CF34BFB31A1}"/>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77" name="TextBox 276">
              <a:extLst>
                <a:ext uri="{FF2B5EF4-FFF2-40B4-BE49-F238E27FC236}">
                  <a16:creationId xmlns:a16="http://schemas.microsoft.com/office/drawing/2014/main" id="{FCFFF681-8B43-F407-D479-6E9EA8D45A5B}"/>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cxnSp>
          <p:nvCxnSpPr>
            <p:cNvPr id="278" name="Straight Connector 277">
              <a:extLst>
                <a:ext uri="{FF2B5EF4-FFF2-40B4-BE49-F238E27FC236}">
                  <a16:creationId xmlns:a16="http://schemas.microsoft.com/office/drawing/2014/main" id="{E091646F-3925-8932-220D-30F1DF2957D8}"/>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02EA6197-D012-3A3E-7DB3-1EDC32A4557A}"/>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280" name="TextBox 279">
              <a:extLst>
                <a:ext uri="{FF2B5EF4-FFF2-40B4-BE49-F238E27FC236}">
                  <a16:creationId xmlns:a16="http://schemas.microsoft.com/office/drawing/2014/main" id="{A401FDD4-261C-C4C7-6805-A0B32EF1F9C7}"/>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grpSp>
      <p:graphicFrame>
        <p:nvGraphicFramePr>
          <p:cNvPr id="281" name="Table 86">
            <a:extLst>
              <a:ext uri="{FF2B5EF4-FFF2-40B4-BE49-F238E27FC236}">
                <a16:creationId xmlns:a16="http://schemas.microsoft.com/office/drawing/2014/main" id="{C70157DC-DD54-567D-B46C-EBDC396A1F1F}"/>
              </a:ext>
            </a:extLst>
          </p:cNvPr>
          <p:cNvGraphicFramePr>
            <a:graphicFrameLocks noGrp="1"/>
          </p:cNvGraphicFramePr>
          <p:nvPr>
            <p:extLst>
              <p:ext uri="{D42A27DB-BD31-4B8C-83A1-F6EECF244321}">
                <p14:modId xmlns:p14="http://schemas.microsoft.com/office/powerpoint/2010/main" val="2293145744"/>
              </p:ext>
            </p:extLst>
          </p:nvPr>
        </p:nvGraphicFramePr>
        <p:xfrm>
          <a:off x="3129164" y="3849606"/>
          <a:ext cx="2465790" cy="1019895"/>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56468">
                <a:tc>
                  <a:txBody>
                    <a:bodyPr/>
                    <a:lstStyle/>
                    <a:p>
                      <a:pPr algn="ctr">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56468">
                <a:tc>
                  <a:txBody>
                    <a:bodyPr/>
                    <a:lstStyle/>
                    <a:p>
                      <a:pPr algn="ctr">
                        <a:lnSpc>
                          <a:spcPts val="1200"/>
                        </a:lnSpc>
                      </a:pPr>
                      <a:r>
                        <a:rPr lang="en-US" sz="1200" b="0" dirty="0">
                          <a:solidFill>
                            <a:schemeClr val="bg1"/>
                          </a:solidFill>
                        </a:rPr>
                        <a:t>Median OS, </a:t>
                      </a:r>
                      <a:br>
                        <a:rPr lang="en-US" sz="1200" b="0" dirty="0">
                          <a:solidFill>
                            <a:schemeClr val="bg1"/>
                          </a:solidFill>
                        </a:rPr>
                      </a:br>
                      <a:r>
                        <a:rPr lang="en-US" sz="1200" b="0" dirty="0">
                          <a:solidFill>
                            <a:schemeClr val="bg1"/>
                          </a:solidFill>
                        </a:rPr>
                        <a:t>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15.4</a:t>
                      </a:r>
                      <a:br>
                        <a:rPr lang="en-US" sz="1200" b="0" dirty="0">
                          <a:solidFill>
                            <a:schemeClr val="bg1"/>
                          </a:solidFill>
                        </a:rPr>
                      </a:br>
                      <a:r>
                        <a:rPr lang="en-US" sz="1200" b="0" dirty="0">
                          <a:solidFill>
                            <a:schemeClr val="bg1"/>
                          </a:solidFill>
                        </a:rPr>
                        <a:t>(13.5-19.1)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11.5</a:t>
                      </a:r>
                      <a:br>
                        <a:rPr lang="en-US" sz="1200" b="0" dirty="0">
                          <a:solidFill>
                            <a:schemeClr val="bg1"/>
                          </a:solidFill>
                        </a:rPr>
                      </a:br>
                      <a:r>
                        <a:rPr lang="en-US" sz="1200" b="0" dirty="0">
                          <a:solidFill>
                            <a:schemeClr val="bg1"/>
                          </a:solidFill>
                        </a:rPr>
                        <a:t>(10.1-12.9)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9488">
                <a:tc>
                  <a:txBody>
                    <a:bodyPr/>
                    <a:lstStyle/>
                    <a:p>
                      <a:pPr algn="ctr">
                        <a:lnSpc>
                          <a:spcPts val="1200"/>
                        </a:lnSpc>
                      </a:pPr>
                      <a:r>
                        <a:rPr lang="en-US" sz="1200" b="0" dirty="0">
                          <a:solidFill>
                            <a:schemeClr val="bg1"/>
                          </a:solidFill>
                        </a:rPr>
                        <a:t>Hazard ratio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0.75 (0.57-0.97)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282" name="TextBox 281">
            <a:extLst>
              <a:ext uri="{FF2B5EF4-FFF2-40B4-BE49-F238E27FC236}">
                <a16:creationId xmlns:a16="http://schemas.microsoft.com/office/drawing/2014/main" id="{3BAF0262-DB7F-1014-92F6-9B40B47689EB}"/>
              </a:ext>
            </a:extLst>
          </p:cNvPr>
          <p:cNvSpPr txBox="1"/>
          <p:nvPr/>
        </p:nvSpPr>
        <p:spPr bwMode="auto">
          <a:xfrm>
            <a:off x="4776451" y="4872815"/>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grpSp>
        <p:nvGrpSpPr>
          <p:cNvPr id="283" name="Group 282">
            <a:extLst>
              <a:ext uri="{FF2B5EF4-FFF2-40B4-BE49-F238E27FC236}">
                <a16:creationId xmlns:a16="http://schemas.microsoft.com/office/drawing/2014/main" id="{8749B547-13B3-8586-CA48-78C27D165FAD}"/>
              </a:ext>
            </a:extLst>
          </p:cNvPr>
          <p:cNvGrpSpPr/>
          <p:nvPr/>
        </p:nvGrpSpPr>
        <p:grpSpPr>
          <a:xfrm>
            <a:off x="4635800" y="5108381"/>
            <a:ext cx="96837" cy="92075"/>
            <a:chOff x="3894138" y="3324023"/>
            <a:chExt cx="96837" cy="92075"/>
          </a:xfrm>
        </p:grpSpPr>
        <p:sp>
          <p:nvSpPr>
            <p:cNvPr id="284" name="Line 37">
              <a:extLst>
                <a:ext uri="{FF2B5EF4-FFF2-40B4-BE49-F238E27FC236}">
                  <a16:creationId xmlns:a16="http://schemas.microsoft.com/office/drawing/2014/main" id="{6DF19C5B-E08C-D33B-D3E2-37100F6EDBE7}"/>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Line 38">
              <a:extLst>
                <a:ext uri="{FF2B5EF4-FFF2-40B4-BE49-F238E27FC236}">
                  <a16:creationId xmlns:a16="http://schemas.microsoft.com/office/drawing/2014/main" id="{A0EB463E-D46F-3EA4-A8D2-AE9443D3F614}"/>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6" name="Group 285">
            <a:extLst>
              <a:ext uri="{FF2B5EF4-FFF2-40B4-BE49-F238E27FC236}">
                <a16:creationId xmlns:a16="http://schemas.microsoft.com/office/drawing/2014/main" id="{79524C61-589B-EBB0-EC5C-8E9E7A0376A2}"/>
              </a:ext>
            </a:extLst>
          </p:cNvPr>
          <p:cNvGrpSpPr/>
          <p:nvPr/>
        </p:nvGrpSpPr>
        <p:grpSpPr>
          <a:xfrm>
            <a:off x="4635800" y="4912222"/>
            <a:ext cx="96837" cy="92075"/>
            <a:chOff x="3894138" y="3324023"/>
            <a:chExt cx="96837" cy="92075"/>
          </a:xfrm>
        </p:grpSpPr>
        <p:sp>
          <p:nvSpPr>
            <p:cNvPr id="287" name="Line 37">
              <a:extLst>
                <a:ext uri="{FF2B5EF4-FFF2-40B4-BE49-F238E27FC236}">
                  <a16:creationId xmlns:a16="http://schemas.microsoft.com/office/drawing/2014/main" id="{8DE016E0-3666-5B03-1F64-F6AD407CB8E8}"/>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 name="Line 38">
              <a:extLst>
                <a:ext uri="{FF2B5EF4-FFF2-40B4-BE49-F238E27FC236}">
                  <a16:creationId xmlns:a16="http://schemas.microsoft.com/office/drawing/2014/main" id="{B2FC2B82-E49A-9A51-42F3-612D75CBBF59}"/>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89" name="TextBox 288">
            <a:extLst>
              <a:ext uri="{FF2B5EF4-FFF2-40B4-BE49-F238E27FC236}">
                <a16:creationId xmlns:a16="http://schemas.microsoft.com/office/drawing/2014/main" id="{140DEADC-0E6A-CDD2-060D-71CF48D82083}"/>
              </a:ext>
            </a:extLst>
          </p:cNvPr>
          <p:cNvSpPr txBox="1"/>
          <p:nvPr/>
        </p:nvSpPr>
        <p:spPr bwMode="auto">
          <a:xfrm>
            <a:off x="1480231"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90" name="Freeform: Shape 289">
            <a:extLst>
              <a:ext uri="{FF2B5EF4-FFF2-40B4-BE49-F238E27FC236}">
                <a16:creationId xmlns:a16="http://schemas.microsoft.com/office/drawing/2014/main" id="{A3AA0A16-37EF-39BC-6EFC-186ED8147FCF}"/>
              </a:ext>
            </a:extLst>
          </p:cNvPr>
          <p:cNvSpPr/>
          <p:nvPr/>
        </p:nvSpPr>
        <p:spPr bwMode="auto">
          <a:xfrm>
            <a:off x="1498762" y="4827233"/>
            <a:ext cx="1471653"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 name="Freeform: Shape 290">
            <a:extLst>
              <a:ext uri="{FF2B5EF4-FFF2-40B4-BE49-F238E27FC236}">
                <a16:creationId xmlns:a16="http://schemas.microsoft.com/office/drawing/2014/main" id="{BF33979B-8AA0-C9A7-C6C0-F1A2812EBB0D}"/>
              </a:ext>
            </a:extLst>
          </p:cNvPr>
          <p:cNvSpPr/>
          <p:nvPr/>
        </p:nvSpPr>
        <p:spPr bwMode="auto">
          <a:xfrm>
            <a:off x="2595562" y="4827233"/>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Line 95">
            <a:extLst>
              <a:ext uri="{FF2B5EF4-FFF2-40B4-BE49-F238E27FC236}">
                <a16:creationId xmlns:a16="http://schemas.microsoft.com/office/drawing/2014/main" id="{8096DACA-6A0D-0D18-1340-AB49F6967800}"/>
              </a:ext>
            </a:extLst>
          </p:cNvPr>
          <p:cNvSpPr>
            <a:spLocks noChangeShapeType="1"/>
          </p:cNvSpPr>
          <p:nvPr/>
        </p:nvSpPr>
        <p:spPr bwMode="auto">
          <a:xfrm>
            <a:off x="1536700" y="38901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 name="Line 96">
            <a:extLst>
              <a:ext uri="{FF2B5EF4-FFF2-40B4-BE49-F238E27FC236}">
                <a16:creationId xmlns:a16="http://schemas.microsoft.com/office/drawing/2014/main" id="{0C5CB486-F9E8-A871-E8D6-052943F6360E}"/>
              </a:ext>
            </a:extLst>
          </p:cNvPr>
          <p:cNvSpPr>
            <a:spLocks noChangeShapeType="1"/>
          </p:cNvSpPr>
          <p:nvPr/>
        </p:nvSpPr>
        <p:spPr bwMode="auto">
          <a:xfrm>
            <a:off x="1489075" y="39346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Line 97">
            <a:extLst>
              <a:ext uri="{FF2B5EF4-FFF2-40B4-BE49-F238E27FC236}">
                <a16:creationId xmlns:a16="http://schemas.microsoft.com/office/drawing/2014/main" id="{402D59D2-819F-5D3A-796D-5072220CBE5E}"/>
              </a:ext>
            </a:extLst>
          </p:cNvPr>
          <p:cNvSpPr>
            <a:spLocks noChangeShapeType="1"/>
          </p:cNvSpPr>
          <p:nvPr/>
        </p:nvSpPr>
        <p:spPr bwMode="auto">
          <a:xfrm>
            <a:off x="1495425" y="3890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 name="Line 98">
            <a:extLst>
              <a:ext uri="{FF2B5EF4-FFF2-40B4-BE49-F238E27FC236}">
                <a16:creationId xmlns:a16="http://schemas.microsoft.com/office/drawing/2014/main" id="{EC28F572-1A44-4EF4-6E24-955EEE6AC6FB}"/>
              </a:ext>
            </a:extLst>
          </p:cNvPr>
          <p:cNvSpPr>
            <a:spLocks noChangeShapeType="1"/>
          </p:cNvSpPr>
          <p:nvPr/>
        </p:nvSpPr>
        <p:spPr bwMode="auto">
          <a:xfrm>
            <a:off x="1447800" y="39346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 name="Line 99">
            <a:extLst>
              <a:ext uri="{FF2B5EF4-FFF2-40B4-BE49-F238E27FC236}">
                <a16:creationId xmlns:a16="http://schemas.microsoft.com/office/drawing/2014/main" id="{044DC532-4DEE-23A7-7DFA-5AF7C8075A6C}"/>
              </a:ext>
            </a:extLst>
          </p:cNvPr>
          <p:cNvSpPr>
            <a:spLocks noChangeShapeType="1"/>
          </p:cNvSpPr>
          <p:nvPr/>
        </p:nvSpPr>
        <p:spPr bwMode="auto">
          <a:xfrm>
            <a:off x="1935163" y="413465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Line 100">
            <a:extLst>
              <a:ext uri="{FF2B5EF4-FFF2-40B4-BE49-F238E27FC236}">
                <a16:creationId xmlns:a16="http://schemas.microsoft.com/office/drawing/2014/main" id="{A7D2775F-F8C3-669D-2C4E-B25DD46C24F7}"/>
              </a:ext>
            </a:extLst>
          </p:cNvPr>
          <p:cNvSpPr>
            <a:spLocks noChangeShapeType="1"/>
          </p:cNvSpPr>
          <p:nvPr/>
        </p:nvSpPr>
        <p:spPr bwMode="auto">
          <a:xfrm>
            <a:off x="1890713" y="418228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 name="Line 101">
            <a:extLst>
              <a:ext uri="{FF2B5EF4-FFF2-40B4-BE49-F238E27FC236}">
                <a16:creationId xmlns:a16="http://schemas.microsoft.com/office/drawing/2014/main" id="{82AF6E60-8782-45CA-D834-DCAEA23F43A1}"/>
              </a:ext>
            </a:extLst>
          </p:cNvPr>
          <p:cNvSpPr>
            <a:spLocks noChangeShapeType="1"/>
          </p:cNvSpPr>
          <p:nvPr/>
        </p:nvSpPr>
        <p:spPr bwMode="auto">
          <a:xfrm>
            <a:off x="3414713" y="49823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3" name="Line 102">
            <a:extLst>
              <a:ext uri="{FF2B5EF4-FFF2-40B4-BE49-F238E27FC236}">
                <a16:creationId xmlns:a16="http://schemas.microsoft.com/office/drawing/2014/main" id="{76296FE7-97EB-11B4-D39C-CBFD07B54DF4}"/>
              </a:ext>
            </a:extLst>
          </p:cNvPr>
          <p:cNvSpPr>
            <a:spLocks noChangeShapeType="1"/>
          </p:cNvSpPr>
          <p:nvPr/>
        </p:nvSpPr>
        <p:spPr bwMode="auto">
          <a:xfrm>
            <a:off x="3367088" y="50300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 name="Line 103">
            <a:extLst>
              <a:ext uri="{FF2B5EF4-FFF2-40B4-BE49-F238E27FC236}">
                <a16:creationId xmlns:a16="http://schemas.microsoft.com/office/drawing/2014/main" id="{80B1A937-804E-B7AD-65EB-891C40E9B09E}"/>
              </a:ext>
            </a:extLst>
          </p:cNvPr>
          <p:cNvSpPr>
            <a:spLocks noChangeShapeType="1"/>
          </p:cNvSpPr>
          <p:nvPr/>
        </p:nvSpPr>
        <p:spPr bwMode="auto">
          <a:xfrm>
            <a:off x="3459163" y="50077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Line 104">
            <a:extLst>
              <a:ext uri="{FF2B5EF4-FFF2-40B4-BE49-F238E27FC236}">
                <a16:creationId xmlns:a16="http://schemas.microsoft.com/office/drawing/2014/main" id="{8CB1039A-60A1-C171-E7FD-92CC11886C37}"/>
              </a:ext>
            </a:extLst>
          </p:cNvPr>
          <p:cNvSpPr>
            <a:spLocks noChangeShapeType="1"/>
          </p:cNvSpPr>
          <p:nvPr/>
        </p:nvSpPr>
        <p:spPr bwMode="auto">
          <a:xfrm>
            <a:off x="3414713" y="50522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Line 105">
            <a:extLst>
              <a:ext uri="{FF2B5EF4-FFF2-40B4-BE49-F238E27FC236}">
                <a16:creationId xmlns:a16="http://schemas.microsoft.com/office/drawing/2014/main" id="{CA4E9B25-8D38-40CA-8696-B8A83B0EDC80}"/>
              </a:ext>
            </a:extLst>
          </p:cNvPr>
          <p:cNvSpPr>
            <a:spLocks noChangeShapeType="1"/>
          </p:cNvSpPr>
          <p:nvPr/>
        </p:nvSpPr>
        <p:spPr bwMode="auto">
          <a:xfrm>
            <a:off x="3506788" y="503953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 name="Line 106">
            <a:extLst>
              <a:ext uri="{FF2B5EF4-FFF2-40B4-BE49-F238E27FC236}">
                <a16:creationId xmlns:a16="http://schemas.microsoft.com/office/drawing/2014/main" id="{9D5ADE87-F474-C9B2-FC3A-83449CA15850}"/>
              </a:ext>
            </a:extLst>
          </p:cNvPr>
          <p:cNvSpPr>
            <a:spLocks noChangeShapeType="1"/>
          </p:cNvSpPr>
          <p:nvPr/>
        </p:nvSpPr>
        <p:spPr bwMode="auto">
          <a:xfrm>
            <a:off x="3459163" y="5083983"/>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 name="Line 107">
            <a:extLst>
              <a:ext uri="{FF2B5EF4-FFF2-40B4-BE49-F238E27FC236}">
                <a16:creationId xmlns:a16="http://schemas.microsoft.com/office/drawing/2014/main" id="{A74B00DC-3392-7C8D-335E-5DE2BBD0FC2F}"/>
              </a:ext>
            </a:extLst>
          </p:cNvPr>
          <p:cNvSpPr>
            <a:spLocks noChangeShapeType="1"/>
          </p:cNvSpPr>
          <p:nvPr/>
        </p:nvSpPr>
        <p:spPr bwMode="auto">
          <a:xfrm>
            <a:off x="3622675" y="507445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 name="Line 108">
            <a:extLst>
              <a:ext uri="{FF2B5EF4-FFF2-40B4-BE49-F238E27FC236}">
                <a16:creationId xmlns:a16="http://schemas.microsoft.com/office/drawing/2014/main" id="{5826F12A-C34A-8A2F-342F-5EE0D18FB6E8}"/>
              </a:ext>
            </a:extLst>
          </p:cNvPr>
          <p:cNvSpPr>
            <a:spLocks noChangeShapeType="1"/>
          </p:cNvSpPr>
          <p:nvPr/>
        </p:nvSpPr>
        <p:spPr bwMode="auto">
          <a:xfrm>
            <a:off x="3578225" y="51189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0" name="Line 109">
            <a:extLst>
              <a:ext uri="{FF2B5EF4-FFF2-40B4-BE49-F238E27FC236}">
                <a16:creationId xmlns:a16="http://schemas.microsoft.com/office/drawing/2014/main" id="{EEFC2C23-B5B2-6971-F4A9-417EC26EADB5}"/>
              </a:ext>
            </a:extLst>
          </p:cNvPr>
          <p:cNvSpPr>
            <a:spLocks noChangeShapeType="1"/>
          </p:cNvSpPr>
          <p:nvPr/>
        </p:nvSpPr>
        <p:spPr bwMode="auto">
          <a:xfrm>
            <a:off x="3670300" y="507445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1" name="Line 110">
            <a:extLst>
              <a:ext uri="{FF2B5EF4-FFF2-40B4-BE49-F238E27FC236}">
                <a16:creationId xmlns:a16="http://schemas.microsoft.com/office/drawing/2014/main" id="{3C9C9CEC-C8D7-CC92-5A53-E1DE2FA888F2}"/>
              </a:ext>
            </a:extLst>
          </p:cNvPr>
          <p:cNvSpPr>
            <a:spLocks noChangeShapeType="1"/>
          </p:cNvSpPr>
          <p:nvPr/>
        </p:nvSpPr>
        <p:spPr bwMode="auto">
          <a:xfrm>
            <a:off x="3622675" y="51189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2" name="Line 111">
            <a:extLst>
              <a:ext uri="{FF2B5EF4-FFF2-40B4-BE49-F238E27FC236}">
                <a16:creationId xmlns:a16="http://schemas.microsoft.com/office/drawing/2014/main" id="{28EFC4DB-E557-2E23-8982-41DF1770EAFD}"/>
              </a:ext>
            </a:extLst>
          </p:cNvPr>
          <p:cNvSpPr>
            <a:spLocks noChangeShapeType="1"/>
          </p:cNvSpPr>
          <p:nvPr/>
        </p:nvSpPr>
        <p:spPr bwMode="auto">
          <a:xfrm>
            <a:off x="3752850" y="51093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3" name="Line 112">
            <a:extLst>
              <a:ext uri="{FF2B5EF4-FFF2-40B4-BE49-F238E27FC236}">
                <a16:creationId xmlns:a16="http://schemas.microsoft.com/office/drawing/2014/main" id="{A1E40B88-7CF8-EDB4-2510-213D1043DC5F}"/>
              </a:ext>
            </a:extLst>
          </p:cNvPr>
          <p:cNvSpPr>
            <a:spLocks noChangeShapeType="1"/>
          </p:cNvSpPr>
          <p:nvPr/>
        </p:nvSpPr>
        <p:spPr bwMode="auto">
          <a:xfrm>
            <a:off x="3705225" y="51538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4" name="Line 113">
            <a:extLst>
              <a:ext uri="{FF2B5EF4-FFF2-40B4-BE49-F238E27FC236}">
                <a16:creationId xmlns:a16="http://schemas.microsoft.com/office/drawing/2014/main" id="{94526B04-63E5-CA17-0E3E-AAC4F1AA4A99}"/>
              </a:ext>
            </a:extLst>
          </p:cNvPr>
          <p:cNvSpPr>
            <a:spLocks noChangeShapeType="1"/>
          </p:cNvSpPr>
          <p:nvPr/>
        </p:nvSpPr>
        <p:spPr bwMode="auto">
          <a:xfrm>
            <a:off x="3876675" y="515383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5" name="Line 114">
            <a:extLst>
              <a:ext uri="{FF2B5EF4-FFF2-40B4-BE49-F238E27FC236}">
                <a16:creationId xmlns:a16="http://schemas.microsoft.com/office/drawing/2014/main" id="{0C39AC4E-EF67-94D1-B7FB-E0BF05FC6C2D}"/>
              </a:ext>
            </a:extLst>
          </p:cNvPr>
          <p:cNvSpPr>
            <a:spLocks noChangeShapeType="1"/>
          </p:cNvSpPr>
          <p:nvPr/>
        </p:nvSpPr>
        <p:spPr bwMode="auto">
          <a:xfrm>
            <a:off x="3829050" y="520145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6" name="Line 115">
            <a:extLst>
              <a:ext uri="{FF2B5EF4-FFF2-40B4-BE49-F238E27FC236}">
                <a16:creationId xmlns:a16="http://schemas.microsoft.com/office/drawing/2014/main" id="{7E9C83AE-BA3F-2692-01A4-6D1F96F24664}"/>
              </a:ext>
            </a:extLst>
          </p:cNvPr>
          <p:cNvSpPr>
            <a:spLocks noChangeShapeType="1"/>
          </p:cNvSpPr>
          <p:nvPr/>
        </p:nvSpPr>
        <p:spPr bwMode="auto">
          <a:xfrm>
            <a:off x="3898900" y="515383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 name="Line 116">
            <a:extLst>
              <a:ext uri="{FF2B5EF4-FFF2-40B4-BE49-F238E27FC236}">
                <a16:creationId xmlns:a16="http://schemas.microsoft.com/office/drawing/2014/main" id="{8A97EDD1-25C1-631A-302D-F0FB29B17B40}"/>
              </a:ext>
            </a:extLst>
          </p:cNvPr>
          <p:cNvSpPr>
            <a:spLocks noChangeShapeType="1"/>
          </p:cNvSpPr>
          <p:nvPr/>
        </p:nvSpPr>
        <p:spPr bwMode="auto">
          <a:xfrm>
            <a:off x="3851275" y="520145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8" name="Line 117">
            <a:extLst>
              <a:ext uri="{FF2B5EF4-FFF2-40B4-BE49-F238E27FC236}">
                <a16:creationId xmlns:a16="http://schemas.microsoft.com/office/drawing/2014/main" id="{33ED87DF-3078-03E4-522C-F6ECDC7BA89E}"/>
              </a:ext>
            </a:extLst>
          </p:cNvPr>
          <p:cNvSpPr>
            <a:spLocks noChangeShapeType="1"/>
          </p:cNvSpPr>
          <p:nvPr/>
        </p:nvSpPr>
        <p:spPr bwMode="auto">
          <a:xfrm>
            <a:off x="3921125" y="515383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9" name="Line 118">
            <a:extLst>
              <a:ext uri="{FF2B5EF4-FFF2-40B4-BE49-F238E27FC236}">
                <a16:creationId xmlns:a16="http://schemas.microsoft.com/office/drawing/2014/main" id="{3EC89357-2AED-FD82-DE25-38BFB2674A25}"/>
              </a:ext>
            </a:extLst>
          </p:cNvPr>
          <p:cNvSpPr>
            <a:spLocks noChangeShapeType="1"/>
          </p:cNvSpPr>
          <p:nvPr/>
        </p:nvSpPr>
        <p:spPr bwMode="auto">
          <a:xfrm>
            <a:off x="3876675" y="520145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0" name="Line 119">
            <a:extLst>
              <a:ext uri="{FF2B5EF4-FFF2-40B4-BE49-F238E27FC236}">
                <a16:creationId xmlns:a16="http://schemas.microsoft.com/office/drawing/2014/main" id="{6829E988-E87B-A9C8-582F-863BAAD7B524}"/>
              </a:ext>
            </a:extLst>
          </p:cNvPr>
          <p:cNvSpPr>
            <a:spLocks noChangeShapeType="1"/>
          </p:cNvSpPr>
          <p:nvPr/>
        </p:nvSpPr>
        <p:spPr bwMode="auto">
          <a:xfrm>
            <a:off x="3994150" y="52236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1" name="Line 120">
            <a:extLst>
              <a:ext uri="{FF2B5EF4-FFF2-40B4-BE49-F238E27FC236}">
                <a16:creationId xmlns:a16="http://schemas.microsoft.com/office/drawing/2014/main" id="{C48AFCE7-DBCF-F98D-BEFA-A332110C52A8}"/>
              </a:ext>
            </a:extLst>
          </p:cNvPr>
          <p:cNvSpPr>
            <a:spLocks noChangeShapeType="1"/>
          </p:cNvSpPr>
          <p:nvPr/>
        </p:nvSpPr>
        <p:spPr bwMode="auto">
          <a:xfrm>
            <a:off x="3949700" y="52681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2" name="Line 121">
            <a:extLst>
              <a:ext uri="{FF2B5EF4-FFF2-40B4-BE49-F238E27FC236}">
                <a16:creationId xmlns:a16="http://schemas.microsoft.com/office/drawing/2014/main" id="{526FA2E1-F06D-CFB7-3DC4-03A688CF867F}"/>
              </a:ext>
            </a:extLst>
          </p:cNvPr>
          <p:cNvSpPr>
            <a:spLocks noChangeShapeType="1"/>
          </p:cNvSpPr>
          <p:nvPr/>
        </p:nvSpPr>
        <p:spPr bwMode="auto">
          <a:xfrm>
            <a:off x="4016375" y="52236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3" name="Line 122">
            <a:extLst>
              <a:ext uri="{FF2B5EF4-FFF2-40B4-BE49-F238E27FC236}">
                <a16:creationId xmlns:a16="http://schemas.microsoft.com/office/drawing/2014/main" id="{81BEA06C-AA6F-DA61-5280-4F5455D7CE6F}"/>
              </a:ext>
            </a:extLst>
          </p:cNvPr>
          <p:cNvSpPr>
            <a:spLocks noChangeShapeType="1"/>
          </p:cNvSpPr>
          <p:nvPr/>
        </p:nvSpPr>
        <p:spPr bwMode="auto">
          <a:xfrm>
            <a:off x="3971925" y="52681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4" name="Line 123">
            <a:extLst>
              <a:ext uri="{FF2B5EF4-FFF2-40B4-BE49-F238E27FC236}">
                <a16:creationId xmlns:a16="http://schemas.microsoft.com/office/drawing/2014/main" id="{B5187DA5-91D3-3909-AB16-6A5684082274}"/>
              </a:ext>
            </a:extLst>
          </p:cNvPr>
          <p:cNvSpPr>
            <a:spLocks noChangeShapeType="1"/>
          </p:cNvSpPr>
          <p:nvPr/>
        </p:nvSpPr>
        <p:spPr bwMode="auto">
          <a:xfrm>
            <a:off x="4124325" y="529353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5" name="Line 124">
            <a:extLst>
              <a:ext uri="{FF2B5EF4-FFF2-40B4-BE49-F238E27FC236}">
                <a16:creationId xmlns:a16="http://schemas.microsoft.com/office/drawing/2014/main" id="{4E57F4B8-E44A-7D33-0E7B-865B697467F8}"/>
              </a:ext>
            </a:extLst>
          </p:cNvPr>
          <p:cNvSpPr>
            <a:spLocks noChangeShapeType="1"/>
          </p:cNvSpPr>
          <p:nvPr/>
        </p:nvSpPr>
        <p:spPr bwMode="auto">
          <a:xfrm>
            <a:off x="4079875" y="5337983"/>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6" name="Line 125">
            <a:extLst>
              <a:ext uri="{FF2B5EF4-FFF2-40B4-BE49-F238E27FC236}">
                <a16:creationId xmlns:a16="http://schemas.microsoft.com/office/drawing/2014/main" id="{55A85859-88B0-11FB-C992-7ADD5F7D389E}"/>
              </a:ext>
            </a:extLst>
          </p:cNvPr>
          <p:cNvSpPr>
            <a:spLocks noChangeShapeType="1"/>
          </p:cNvSpPr>
          <p:nvPr/>
        </p:nvSpPr>
        <p:spPr bwMode="auto">
          <a:xfrm>
            <a:off x="4256088" y="53125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 name="Line 126">
            <a:extLst>
              <a:ext uri="{FF2B5EF4-FFF2-40B4-BE49-F238E27FC236}">
                <a16:creationId xmlns:a16="http://schemas.microsoft.com/office/drawing/2014/main" id="{6E00A9F5-8C83-29A2-D58F-D945BA7FEDF5}"/>
              </a:ext>
            </a:extLst>
          </p:cNvPr>
          <p:cNvSpPr>
            <a:spLocks noChangeShapeType="1"/>
          </p:cNvSpPr>
          <p:nvPr/>
        </p:nvSpPr>
        <p:spPr bwMode="auto">
          <a:xfrm>
            <a:off x="4211638" y="53602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8" name="Line 127">
            <a:extLst>
              <a:ext uri="{FF2B5EF4-FFF2-40B4-BE49-F238E27FC236}">
                <a16:creationId xmlns:a16="http://schemas.microsoft.com/office/drawing/2014/main" id="{9A5032B0-62D9-AC49-180E-2074996B442C}"/>
              </a:ext>
            </a:extLst>
          </p:cNvPr>
          <p:cNvSpPr>
            <a:spLocks noChangeShapeType="1"/>
          </p:cNvSpPr>
          <p:nvPr/>
        </p:nvSpPr>
        <p:spPr bwMode="auto">
          <a:xfrm>
            <a:off x="4287838" y="53125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9" name="Line 128">
            <a:extLst>
              <a:ext uri="{FF2B5EF4-FFF2-40B4-BE49-F238E27FC236}">
                <a16:creationId xmlns:a16="http://schemas.microsoft.com/office/drawing/2014/main" id="{1FFF3ED8-47D5-CC35-6E31-F8F5DAACB3EB}"/>
              </a:ext>
            </a:extLst>
          </p:cNvPr>
          <p:cNvSpPr>
            <a:spLocks noChangeShapeType="1"/>
          </p:cNvSpPr>
          <p:nvPr/>
        </p:nvSpPr>
        <p:spPr bwMode="auto">
          <a:xfrm>
            <a:off x="4240213" y="53602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0" name="Line 129">
            <a:extLst>
              <a:ext uri="{FF2B5EF4-FFF2-40B4-BE49-F238E27FC236}">
                <a16:creationId xmlns:a16="http://schemas.microsoft.com/office/drawing/2014/main" id="{BB29E8D9-12D5-F6C2-465A-30CF72CD52EE}"/>
              </a:ext>
            </a:extLst>
          </p:cNvPr>
          <p:cNvSpPr>
            <a:spLocks noChangeShapeType="1"/>
          </p:cNvSpPr>
          <p:nvPr/>
        </p:nvSpPr>
        <p:spPr bwMode="auto">
          <a:xfrm>
            <a:off x="4332288" y="53125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1" name="Line 130">
            <a:extLst>
              <a:ext uri="{FF2B5EF4-FFF2-40B4-BE49-F238E27FC236}">
                <a16:creationId xmlns:a16="http://schemas.microsoft.com/office/drawing/2014/main" id="{CA5A9F9A-84E4-60ED-EDED-DCF0C4428064}"/>
              </a:ext>
            </a:extLst>
          </p:cNvPr>
          <p:cNvSpPr>
            <a:spLocks noChangeShapeType="1"/>
          </p:cNvSpPr>
          <p:nvPr/>
        </p:nvSpPr>
        <p:spPr bwMode="auto">
          <a:xfrm>
            <a:off x="4287838" y="53602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2" name="Line 131">
            <a:extLst>
              <a:ext uri="{FF2B5EF4-FFF2-40B4-BE49-F238E27FC236}">
                <a16:creationId xmlns:a16="http://schemas.microsoft.com/office/drawing/2014/main" id="{1FC29EFC-0C4C-4DA7-A763-BE967BE9D626}"/>
              </a:ext>
            </a:extLst>
          </p:cNvPr>
          <p:cNvSpPr>
            <a:spLocks noChangeShapeType="1"/>
          </p:cNvSpPr>
          <p:nvPr/>
        </p:nvSpPr>
        <p:spPr bwMode="auto">
          <a:xfrm>
            <a:off x="4605338" y="53379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3" name="Line 132">
            <a:extLst>
              <a:ext uri="{FF2B5EF4-FFF2-40B4-BE49-F238E27FC236}">
                <a16:creationId xmlns:a16="http://schemas.microsoft.com/office/drawing/2014/main" id="{2A245AF6-8C06-22AF-D76C-59B103BF918C}"/>
              </a:ext>
            </a:extLst>
          </p:cNvPr>
          <p:cNvSpPr>
            <a:spLocks noChangeShapeType="1"/>
          </p:cNvSpPr>
          <p:nvPr/>
        </p:nvSpPr>
        <p:spPr bwMode="auto">
          <a:xfrm>
            <a:off x="4557713" y="53856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 name="Line 133">
            <a:extLst>
              <a:ext uri="{FF2B5EF4-FFF2-40B4-BE49-F238E27FC236}">
                <a16:creationId xmlns:a16="http://schemas.microsoft.com/office/drawing/2014/main" id="{8120F3BA-B3BD-B414-1B8D-16D8D25D7D6F}"/>
              </a:ext>
            </a:extLst>
          </p:cNvPr>
          <p:cNvSpPr>
            <a:spLocks noChangeShapeType="1"/>
          </p:cNvSpPr>
          <p:nvPr/>
        </p:nvSpPr>
        <p:spPr bwMode="auto">
          <a:xfrm>
            <a:off x="4649788" y="53379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5" name="Line 134">
            <a:extLst>
              <a:ext uri="{FF2B5EF4-FFF2-40B4-BE49-F238E27FC236}">
                <a16:creationId xmlns:a16="http://schemas.microsoft.com/office/drawing/2014/main" id="{72811392-4B4C-A2C6-3954-F4CDC36C24C0}"/>
              </a:ext>
            </a:extLst>
          </p:cNvPr>
          <p:cNvSpPr>
            <a:spLocks noChangeShapeType="1"/>
          </p:cNvSpPr>
          <p:nvPr/>
        </p:nvSpPr>
        <p:spPr bwMode="auto">
          <a:xfrm>
            <a:off x="4605338" y="53856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6" name="Line 135">
            <a:extLst>
              <a:ext uri="{FF2B5EF4-FFF2-40B4-BE49-F238E27FC236}">
                <a16:creationId xmlns:a16="http://schemas.microsoft.com/office/drawing/2014/main" id="{CF72AD2E-2267-85D6-3601-10F41605830D}"/>
              </a:ext>
            </a:extLst>
          </p:cNvPr>
          <p:cNvSpPr>
            <a:spLocks noChangeShapeType="1"/>
          </p:cNvSpPr>
          <p:nvPr/>
        </p:nvSpPr>
        <p:spPr bwMode="auto">
          <a:xfrm>
            <a:off x="4672013" y="538560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7" name="Line 136">
            <a:extLst>
              <a:ext uri="{FF2B5EF4-FFF2-40B4-BE49-F238E27FC236}">
                <a16:creationId xmlns:a16="http://schemas.microsoft.com/office/drawing/2014/main" id="{728C3691-0725-8B69-A8E6-BA22829F0C59}"/>
              </a:ext>
            </a:extLst>
          </p:cNvPr>
          <p:cNvSpPr>
            <a:spLocks noChangeShapeType="1"/>
          </p:cNvSpPr>
          <p:nvPr/>
        </p:nvSpPr>
        <p:spPr bwMode="auto">
          <a:xfrm>
            <a:off x="4627563" y="5430058"/>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8" name="Line 137">
            <a:extLst>
              <a:ext uri="{FF2B5EF4-FFF2-40B4-BE49-F238E27FC236}">
                <a16:creationId xmlns:a16="http://schemas.microsoft.com/office/drawing/2014/main" id="{1F45D496-2B76-B017-380C-C80DF2EA6E97}"/>
              </a:ext>
            </a:extLst>
          </p:cNvPr>
          <p:cNvSpPr>
            <a:spLocks noChangeShapeType="1"/>
          </p:cNvSpPr>
          <p:nvPr/>
        </p:nvSpPr>
        <p:spPr bwMode="auto">
          <a:xfrm>
            <a:off x="4743450"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9" name="Line 138">
            <a:extLst>
              <a:ext uri="{FF2B5EF4-FFF2-40B4-BE49-F238E27FC236}">
                <a16:creationId xmlns:a16="http://schemas.microsoft.com/office/drawing/2014/main" id="{4A8C9FD5-8546-A279-0443-A2D8FD9D3FB6}"/>
              </a:ext>
            </a:extLst>
          </p:cNvPr>
          <p:cNvSpPr>
            <a:spLocks noChangeShapeType="1"/>
          </p:cNvSpPr>
          <p:nvPr/>
        </p:nvSpPr>
        <p:spPr bwMode="auto">
          <a:xfrm>
            <a:off x="4697413" y="5461808"/>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0" name="Line 139">
            <a:extLst>
              <a:ext uri="{FF2B5EF4-FFF2-40B4-BE49-F238E27FC236}">
                <a16:creationId xmlns:a16="http://schemas.microsoft.com/office/drawing/2014/main" id="{1C94B8DD-C8BF-C6A1-2819-12B8CFF9B352}"/>
              </a:ext>
            </a:extLst>
          </p:cNvPr>
          <p:cNvSpPr>
            <a:spLocks noChangeShapeType="1"/>
          </p:cNvSpPr>
          <p:nvPr/>
        </p:nvSpPr>
        <p:spPr bwMode="auto">
          <a:xfrm>
            <a:off x="4819650"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1" name="Line 140">
            <a:extLst>
              <a:ext uri="{FF2B5EF4-FFF2-40B4-BE49-F238E27FC236}">
                <a16:creationId xmlns:a16="http://schemas.microsoft.com/office/drawing/2014/main" id="{43F9A13B-A634-F2E2-B589-36FEF2A92BFB}"/>
              </a:ext>
            </a:extLst>
          </p:cNvPr>
          <p:cNvSpPr>
            <a:spLocks noChangeShapeType="1"/>
          </p:cNvSpPr>
          <p:nvPr/>
        </p:nvSpPr>
        <p:spPr bwMode="auto">
          <a:xfrm>
            <a:off x="4775200" y="54618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Line 141">
            <a:extLst>
              <a:ext uri="{FF2B5EF4-FFF2-40B4-BE49-F238E27FC236}">
                <a16:creationId xmlns:a16="http://schemas.microsoft.com/office/drawing/2014/main" id="{D06C89E3-E9DB-4D73-7A2E-4E2AAFF44229}"/>
              </a:ext>
            </a:extLst>
          </p:cNvPr>
          <p:cNvSpPr>
            <a:spLocks noChangeShapeType="1"/>
          </p:cNvSpPr>
          <p:nvPr/>
        </p:nvSpPr>
        <p:spPr bwMode="auto">
          <a:xfrm>
            <a:off x="4867275"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3" name="Line 142">
            <a:extLst>
              <a:ext uri="{FF2B5EF4-FFF2-40B4-BE49-F238E27FC236}">
                <a16:creationId xmlns:a16="http://schemas.microsoft.com/office/drawing/2014/main" id="{BACFF345-1B91-4C26-1690-94BCE1727848}"/>
              </a:ext>
            </a:extLst>
          </p:cNvPr>
          <p:cNvSpPr>
            <a:spLocks noChangeShapeType="1"/>
          </p:cNvSpPr>
          <p:nvPr/>
        </p:nvSpPr>
        <p:spPr bwMode="auto">
          <a:xfrm>
            <a:off x="4819650" y="54618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4" name="Line 143">
            <a:extLst>
              <a:ext uri="{FF2B5EF4-FFF2-40B4-BE49-F238E27FC236}">
                <a16:creationId xmlns:a16="http://schemas.microsoft.com/office/drawing/2014/main" id="{B75CF959-9FF9-541E-EE01-5B9DA7403A64}"/>
              </a:ext>
            </a:extLst>
          </p:cNvPr>
          <p:cNvSpPr>
            <a:spLocks noChangeShapeType="1"/>
          </p:cNvSpPr>
          <p:nvPr/>
        </p:nvSpPr>
        <p:spPr bwMode="auto">
          <a:xfrm>
            <a:off x="4911725"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5" name="Line 144">
            <a:extLst>
              <a:ext uri="{FF2B5EF4-FFF2-40B4-BE49-F238E27FC236}">
                <a16:creationId xmlns:a16="http://schemas.microsoft.com/office/drawing/2014/main" id="{06622474-D981-97EE-2089-642C981B0481}"/>
              </a:ext>
            </a:extLst>
          </p:cNvPr>
          <p:cNvSpPr>
            <a:spLocks noChangeShapeType="1"/>
          </p:cNvSpPr>
          <p:nvPr/>
        </p:nvSpPr>
        <p:spPr bwMode="auto">
          <a:xfrm>
            <a:off x="4867275" y="54618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Line 145">
            <a:extLst>
              <a:ext uri="{FF2B5EF4-FFF2-40B4-BE49-F238E27FC236}">
                <a16:creationId xmlns:a16="http://schemas.microsoft.com/office/drawing/2014/main" id="{F1049316-4B2D-05C0-0C94-6F96A3C83472}"/>
              </a:ext>
            </a:extLst>
          </p:cNvPr>
          <p:cNvSpPr>
            <a:spLocks noChangeShapeType="1"/>
          </p:cNvSpPr>
          <p:nvPr/>
        </p:nvSpPr>
        <p:spPr bwMode="auto">
          <a:xfrm>
            <a:off x="1836738" y="40044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7" name="Line 146">
            <a:extLst>
              <a:ext uri="{FF2B5EF4-FFF2-40B4-BE49-F238E27FC236}">
                <a16:creationId xmlns:a16="http://schemas.microsoft.com/office/drawing/2014/main" id="{20FD1FDE-967C-CBA2-33FD-B887AE606E9F}"/>
              </a:ext>
            </a:extLst>
          </p:cNvPr>
          <p:cNvSpPr>
            <a:spLocks noChangeShapeType="1"/>
          </p:cNvSpPr>
          <p:nvPr/>
        </p:nvSpPr>
        <p:spPr bwMode="auto">
          <a:xfrm>
            <a:off x="1789113" y="40489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Line 147">
            <a:extLst>
              <a:ext uri="{FF2B5EF4-FFF2-40B4-BE49-F238E27FC236}">
                <a16:creationId xmlns:a16="http://schemas.microsoft.com/office/drawing/2014/main" id="{8B0A52D9-3DD2-07B7-406D-518801694DFC}"/>
              </a:ext>
            </a:extLst>
          </p:cNvPr>
          <p:cNvSpPr>
            <a:spLocks noChangeShapeType="1"/>
          </p:cNvSpPr>
          <p:nvPr/>
        </p:nvSpPr>
        <p:spPr bwMode="auto">
          <a:xfrm>
            <a:off x="2039938" y="4223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9" name="Line 148">
            <a:extLst>
              <a:ext uri="{FF2B5EF4-FFF2-40B4-BE49-F238E27FC236}">
                <a16:creationId xmlns:a16="http://schemas.microsoft.com/office/drawing/2014/main" id="{77FF7CC1-85B6-F247-1CD7-F81569C8710D}"/>
              </a:ext>
            </a:extLst>
          </p:cNvPr>
          <p:cNvSpPr>
            <a:spLocks noChangeShapeType="1"/>
          </p:cNvSpPr>
          <p:nvPr/>
        </p:nvSpPr>
        <p:spPr bwMode="auto">
          <a:xfrm>
            <a:off x="1992313" y="426800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0" name="Line 149">
            <a:extLst>
              <a:ext uri="{FF2B5EF4-FFF2-40B4-BE49-F238E27FC236}">
                <a16:creationId xmlns:a16="http://schemas.microsoft.com/office/drawing/2014/main" id="{5F027A75-84D0-D893-00E6-EF337CC6EA05}"/>
              </a:ext>
            </a:extLst>
          </p:cNvPr>
          <p:cNvSpPr>
            <a:spLocks noChangeShapeType="1"/>
          </p:cNvSpPr>
          <p:nvPr/>
        </p:nvSpPr>
        <p:spPr bwMode="auto">
          <a:xfrm>
            <a:off x="2787650" y="4985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1" name="Line 150">
            <a:extLst>
              <a:ext uri="{FF2B5EF4-FFF2-40B4-BE49-F238E27FC236}">
                <a16:creationId xmlns:a16="http://schemas.microsoft.com/office/drawing/2014/main" id="{B8B35401-641B-5853-FFC1-D2A2DBF57CA6}"/>
              </a:ext>
            </a:extLst>
          </p:cNvPr>
          <p:cNvSpPr>
            <a:spLocks noChangeShapeType="1"/>
          </p:cNvSpPr>
          <p:nvPr/>
        </p:nvSpPr>
        <p:spPr bwMode="auto">
          <a:xfrm>
            <a:off x="2743200" y="503000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2" name="Line 151">
            <a:extLst>
              <a:ext uri="{FF2B5EF4-FFF2-40B4-BE49-F238E27FC236}">
                <a16:creationId xmlns:a16="http://schemas.microsoft.com/office/drawing/2014/main" id="{91C24A76-A74A-7E9C-E43D-4FDDFC017E6F}"/>
              </a:ext>
            </a:extLst>
          </p:cNvPr>
          <p:cNvSpPr>
            <a:spLocks noChangeShapeType="1"/>
          </p:cNvSpPr>
          <p:nvPr/>
        </p:nvSpPr>
        <p:spPr bwMode="auto">
          <a:xfrm>
            <a:off x="3481388" y="5239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3" name="Line 152">
            <a:extLst>
              <a:ext uri="{FF2B5EF4-FFF2-40B4-BE49-F238E27FC236}">
                <a16:creationId xmlns:a16="http://schemas.microsoft.com/office/drawing/2014/main" id="{AE7B2442-570A-80BC-3864-1E31543EFC22}"/>
              </a:ext>
            </a:extLst>
          </p:cNvPr>
          <p:cNvSpPr>
            <a:spLocks noChangeShapeType="1"/>
          </p:cNvSpPr>
          <p:nvPr/>
        </p:nvSpPr>
        <p:spPr bwMode="auto">
          <a:xfrm>
            <a:off x="3436938" y="52871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4" name="Line 153">
            <a:extLst>
              <a:ext uri="{FF2B5EF4-FFF2-40B4-BE49-F238E27FC236}">
                <a16:creationId xmlns:a16="http://schemas.microsoft.com/office/drawing/2014/main" id="{6F1805C7-23E5-03F2-EBE8-C17D5DBD08D4}"/>
              </a:ext>
            </a:extLst>
          </p:cNvPr>
          <p:cNvSpPr>
            <a:spLocks noChangeShapeType="1"/>
          </p:cNvSpPr>
          <p:nvPr/>
        </p:nvSpPr>
        <p:spPr bwMode="auto">
          <a:xfrm>
            <a:off x="3529013" y="5239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Line 154">
            <a:extLst>
              <a:ext uri="{FF2B5EF4-FFF2-40B4-BE49-F238E27FC236}">
                <a16:creationId xmlns:a16="http://schemas.microsoft.com/office/drawing/2014/main" id="{815EA9C4-C179-23DB-9D2C-64EA662A74E3}"/>
              </a:ext>
            </a:extLst>
          </p:cNvPr>
          <p:cNvSpPr>
            <a:spLocks noChangeShapeType="1"/>
          </p:cNvSpPr>
          <p:nvPr/>
        </p:nvSpPr>
        <p:spPr bwMode="auto">
          <a:xfrm>
            <a:off x="3481388" y="5287183"/>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6" name="Line 155">
            <a:extLst>
              <a:ext uri="{FF2B5EF4-FFF2-40B4-BE49-F238E27FC236}">
                <a16:creationId xmlns:a16="http://schemas.microsoft.com/office/drawing/2014/main" id="{45DE3655-88C3-883B-D695-18A24F4D59F5}"/>
              </a:ext>
            </a:extLst>
          </p:cNvPr>
          <p:cNvSpPr>
            <a:spLocks noChangeShapeType="1"/>
          </p:cNvSpPr>
          <p:nvPr/>
        </p:nvSpPr>
        <p:spPr bwMode="auto">
          <a:xfrm>
            <a:off x="3594100" y="526813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7" name="Line 156">
            <a:extLst>
              <a:ext uri="{FF2B5EF4-FFF2-40B4-BE49-F238E27FC236}">
                <a16:creationId xmlns:a16="http://schemas.microsoft.com/office/drawing/2014/main" id="{9E607FD4-5B77-75FE-5A8D-D60DFD930B5F}"/>
              </a:ext>
            </a:extLst>
          </p:cNvPr>
          <p:cNvSpPr>
            <a:spLocks noChangeShapeType="1"/>
          </p:cNvSpPr>
          <p:nvPr/>
        </p:nvSpPr>
        <p:spPr bwMode="auto">
          <a:xfrm>
            <a:off x="3549650" y="53157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8" name="Line 157">
            <a:extLst>
              <a:ext uri="{FF2B5EF4-FFF2-40B4-BE49-F238E27FC236}">
                <a16:creationId xmlns:a16="http://schemas.microsoft.com/office/drawing/2014/main" id="{99AF3A9D-4877-5D80-FD13-52551A9FE11F}"/>
              </a:ext>
            </a:extLst>
          </p:cNvPr>
          <p:cNvSpPr>
            <a:spLocks noChangeShapeType="1"/>
          </p:cNvSpPr>
          <p:nvPr/>
        </p:nvSpPr>
        <p:spPr bwMode="auto">
          <a:xfrm>
            <a:off x="3756025" y="52871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9" name="Line 158">
            <a:extLst>
              <a:ext uri="{FF2B5EF4-FFF2-40B4-BE49-F238E27FC236}">
                <a16:creationId xmlns:a16="http://schemas.microsoft.com/office/drawing/2014/main" id="{1FE7B11F-94F8-0162-7494-CEC789273185}"/>
              </a:ext>
            </a:extLst>
          </p:cNvPr>
          <p:cNvSpPr>
            <a:spLocks noChangeShapeType="1"/>
          </p:cNvSpPr>
          <p:nvPr/>
        </p:nvSpPr>
        <p:spPr bwMode="auto">
          <a:xfrm>
            <a:off x="3711575" y="53316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0" name="Line 159">
            <a:extLst>
              <a:ext uri="{FF2B5EF4-FFF2-40B4-BE49-F238E27FC236}">
                <a16:creationId xmlns:a16="http://schemas.microsoft.com/office/drawing/2014/main" id="{0050C256-3F74-2B88-B54B-32FCAC842BAB}"/>
              </a:ext>
            </a:extLst>
          </p:cNvPr>
          <p:cNvSpPr>
            <a:spLocks noChangeShapeType="1"/>
          </p:cNvSpPr>
          <p:nvPr/>
        </p:nvSpPr>
        <p:spPr bwMode="auto">
          <a:xfrm>
            <a:off x="3844925" y="53062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1" name="Line 160">
            <a:extLst>
              <a:ext uri="{FF2B5EF4-FFF2-40B4-BE49-F238E27FC236}">
                <a16:creationId xmlns:a16="http://schemas.microsoft.com/office/drawing/2014/main" id="{826C4AF1-EC02-B17A-A0B0-E08B81D86EA1}"/>
              </a:ext>
            </a:extLst>
          </p:cNvPr>
          <p:cNvSpPr>
            <a:spLocks noChangeShapeType="1"/>
          </p:cNvSpPr>
          <p:nvPr/>
        </p:nvSpPr>
        <p:spPr bwMode="auto">
          <a:xfrm>
            <a:off x="3800475" y="53538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2" name="Line 161">
            <a:extLst>
              <a:ext uri="{FF2B5EF4-FFF2-40B4-BE49-F238E27FC236}">
                <a16:creationId xmlns:a16="http://schemas.microsoft.com/office/drawing/2014/main" id="{ECFC46EC-6734-3B2F-AF8F-8E1AD0BE9DA6}"/>
              </a:ext>
            </a:extLst>
          </p:cNvPr>
          <p:cNvSpPr>
            <a:spLocks noChangeShapeType="1"/>
          </p:cNvSpPr>
          <p:nvPr/>
        </p:nvSpPr>
        <p:spPr bwMode="auto">
          <a:xfrm>
            <a:off x="3892550"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3" name="Line 162">
            <a:extLst>
              <a:ext uri="{FF2B5EF4-FFF2-40B4-BE49-F238E27FC236}">
                <a16:creationId xmlns:a16="http://schemas.microsoft.com/office/drawing/2014/main" id="{5BBFDEA4-68A9-81FF-846D-5828363DF540}"/>
              </a:ext>
            </a:extLst>
          </p:cNvPr>
          <p:cNvSpPr>
            <a:spLocks noChangeShapeType="1"/>
          </p:cNvSpPr>
          <p:nvPr/>
        </p:nvSpPr>
        <p:spPr bwMode="auto">
          <a:xfrm>
            <a:off x="3844925" y="5388783"/>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4" name="Line 163">
            <a:extLst>
              <a:ext uri="{FF2B5EF4-FFF2-40B4-BE49-F238E27FC236}">
                <a16:creationId xmlns:a16="http://schemas.microsoft.com/office/drawing/2014/main" id="{88C91AC8-D0D6-EAC4-6D7A-8C1667E731C5}"/>
              </a:ext>
            </a:extLst>
          </p:cNvPr>
          <p:cNvSpPr>
            <a:spLocks noChangeShapeType="1"/>
          </p:cNvSpPr>
          <p:nvPr/>
        </p:nvSpPr>
        <p:spPr bwMode="auto">
          <a:xfrm>
            <a:off x="3959225"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5" name="Line 164">
            <a:extLst>
              <a:ext uri="{FF2B5EF4-FFF2-40B4-BE49-F238E27FC236}">
                <a16:creationId xmlns:a16="http://schemas.microsoft.com/office/drawing/2014/main" id="{3A318A87-6758-0F28-1621-575B9C40A04E}"/>
              </a:ext>
            </a:extLst>
          </p:cNvPr>
          <p:cNvSpPr>
            <a:spLocks noChangeShapeType="1"/>
          </p:cNvSpPr>
          <p:nvPr/>
        </p:nvSpPr>
        <p:spPr bwMode="auto">
          <a:xfrm>
            <a:off x="3911600" y="53887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6" name="Line 165">
            <a:extLst>
              <a:ext uri="{FF2B5EF4-FFF2-40B4-BE49-F238E27FC236}">
                <a16:creationId xmlns:a16="http://schemas.microsoft.com/office/drawing/2014/main" id="{7A745BB2-06A1-A4E3-9747-D30C13765477}"/>
              </a:ext>
            </a:extLst>
          </p:cNvPr>
          <p:cNvSpPr>
            <a:spLocks noChangeShapeType="1"/>
          </p:cNvSpPr>
          <p:nvPr/>
        </p:nvSpPr>
        <p:spPr bwMode="auto">
          <a:xfrm>
            <a:off x="3984625"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7" name="Line 166">
            <a:extLst>
              <a:ext uri="{FF2B5EF4-FFF2-40B4-BE49-F238E27FC236}">
                <a16:creationId xmlns:a16="http://schemas.microsoft.com/office/drawing/2014/main" id="{28293C78-B145-4436-4CDC-323544CB2798}"/>
              </a:ext>
            </a:extLst>
          </p:cNvPr>
          <p:cNvSpPr>
            <a:spLocks noChangeShapeType="1"/>
          </p:cNvSpPr>
          <p:nvPr/>
        </p:nvSpPr>
        <p:spPr bwMode="auto">
          <a:xfrm>
            <a:off x="3937000" y="53887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8" name="Line 167">
            <a:extLst>
              <a:ext uri="{FF2B5EF4-FFF2-40B4-BE49-F238E27FC236}">
                <a16:creationId xmlns:a16="http://schemas.microsoft.com/office/drawing/2014/main" id="{F2655E95-2C11-C022-4FBE-BCE3E4B3DEE9}"/>
              </a:ext>
            </a:extLst>
          </p:cNvPr>
          <p:cNvSpPr>
            <a:spLocks noChangeShapeType="1"/>
          </p:cNvSpPr>
          <p:nvPr/>
        </p:nvSpPr>
        <p:spPr bwMode="auto">
          <a:xfrm>
            <a:off x="4073525"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9" name="Line 168">
            <a:extLst>
              <a:ext uri="{FF2B5EF4-FFF2-40B4-BE49-F238E27FC236}">
                <a16:creationId xmlns:a16="http://schemas.microsoft.com/office/drawing/2014/main" id="{F6357836-718C-6BBC-4701-E48F6974FA77}"/>
              </a:ext>
            </a:extLst>
          </p:cNvPr>
          <p:cNvSpPr>
            <a:spLocks noChangeShapeType="1"/>
          </p:cNvSpPr>
          <p:nvPr/>
        </p:nvSpPr>
        <p:spPr bwMode="auto">
          <a:xfrm>
            <a:off x="4025900" y="53887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0" name="Line 169">
            <a:extLst>
              <a:ext uri="{FF2B5EF4-FFF2-40B4-BE49-F238E27FC236}">
                <a16:creationId xmlns:a16="http://schemas.microsoft.com/office/drawing/2014/main" id="{A4BEF607-92BF-8320-75E7-D6E3885C20A4}"/>
              </a:ext>
            </a:extLst>
          </p:cNvPr>
          <p:cNvSpPr>
            <a:spLocks noChangeShapeType="1"/>
          </p:cNvSpPr>
          <p:nvPr/>
        </p:nvSpPr>
        <p:spPr bwMode="auto">
          <a:xfrm>
            <a:off x="4102100"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1" name="Line 170">
            <a:extLst>
              <a:ext uri="{FF2B5EF4-FFF2-40B4-BE49-F238E27FC236}">
                <a16:creationId xmlns:a16="http://schemas.microsoft.com/office/drawing/2014/main" id="{37024DFD-D868-939A-EF1E-B7B061E17C36}"/>
              </a:ext>
            </a:extLst>
          </p:cNvPr>
          <p:cNvSpPr>
            <a:spLocks noChangeShapeType="1"/>
          </p:cNvSpPr>
          <p:nvPr/>
        </p:nvSpPr>
        <p:spPr bwMode="auto">
          <a:xfrm>
            <a:off x="4057650" y="5388783"/>
            <a:ext cx="90488"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2" name="Line 171">
            <a:extLst>
              <a:ext uri="{FF2B5EF4-FFF2-40B4-BE49-F238E27FC236}">
                <a16:creationId xmlns:a16="http://schemas.microsoft.com/office/drawing/2014/main" id="{F0656636-4275-7C7B-BF7F-304B3057D464}"/>
              </a:ext>
            </a:extLst>
          </p:cNvPr>
          <p:cNvSpPr>
            <a:spLocks noChangeShapeType="1"/>
          </p:cNvSpPr>
          <p:nvPr/>
        </p:nvSpPr>
        <p:spPr bwMode="auto">
          <a:xfrm>
            <a:off x="4198938" y="53729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3" name="Line 172">
            <a:extLst>
              <a:ext uri="{FF2B5EF4-FFF2-40B4-BE49-F238E27FC236}">
                <a16:creationId xmlns:a16="http://schemas.microsoft.com/office/drawing/2014/main" id="{97AD8DD5-737D-14B9-C5FC-05F2C536DDAE}"/>
              </a:ext>
            </a:extLst>
          </p:cNvPr>
          <p:cNvSpPr>
            <a:spLocks noChangeShapeType="1"/>
          </p:cNvSpPr>
          <p:nvPr/>
        </p:nvSpPr>
        <p:spPr bwMode="auto">
          <a:xfrm>
            <a:off x="4154488" y="5417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4" name="Line 173">
            <a:extLst>
              <a:ext uri="{FF2B5EF4-FFF2-40B4-BE49-F238E27FC236}">
                <a16:creationId xmlns:a16="http://schemas.microsoft.com/office/drawing/2014/main" id="{93B41D98-2B7D-9861-E4C3-8792F470353F}"/>
              </a:ext>
            </a:extLst>
          </p:cNvPr>
          <p:cNvSpPr>
            <a:spLocks noChangeShapeType="1"/>
          </p:cNvSpPr>
          <p:nvPr/>
        </p:nvSpPr>
        <p:spPr bwMode="auto">
          <a:xfrm>
            <a:off x="4395788" y="53729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5" name="Line 174">
            <a:extLst>
              <a:ext uri="{FF2B5EF4-FFF2-40B4-BE49-F238E27FC236}">
                <a16:creationId xmlns:a16="http://schemas.microsoft.com/office/drawing/2014/main" id="{28C4D5CE-5761-CAC7-BD9C-99DB35791A73}"/>
              </a:ext>
            </a:extLst>
          </p:cNvPr>
          <p:cNvSpPr>
            <a:spLocks noChangeShapeType="1"/>
          </p:cNvSpPr>
          <p:nvPr/>
        </p:nvSpPr>
        <p:spPr bwMode="auto">
          <a:xfrm>
            <a:off x="4351338" y="5417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6" name="Line 175">
            <a:extLst>
              <a:ext uri="{FF2B5EF4-FFF2-40B4-BE49-F238E27FC236}">
                <a16:creationId xmlns:a16="http://schemas.microsoft.com/office/drawing/2014/main" id="{99CF0046-487A-A143-417B-C2B0DB7CF02E}"/>
              </a:ext>
            </a:extLst>
          </p:cNvPr>
          <p:cNvSpPr>
            <a:spLocks noChangeShapeType="1"/>
          </p:cNvSpPr>
          <p:nvPr/>
        </p:nvSpPr>
        <p:spPr bwMode="auto">
          <a:xfrm>
            <a:off x="4541838" y="54522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7" name="Line 176">
            <a:extLst>
              <a:ext uri="{FF2B5EF4-FFF2-40B4-BE49-F238E27FC236}">
                <a16:creationId xmlns:a16="http://schemas.microsoft.com/office/drawing/2014/main" id="{6B6782CE-91CE-A8E5-EB18-1F94E8FD9B48}"/>
              </a:ext>
            </a:extLst>
          </p:cNvPr>
          <p:cNvSpPr>
            <a:spLocks noChangeShapeType="1"/>
          </p:cNvSpPr>
          <p:nvPr/>
        </p:nvSpPr>
        <p:spPr bwMode="auto">
          <a:xfrm>
            <a:off x="4497388" y="54967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8" name="Line 177">
            <a:extLst>
              <a:ext uri="{FF2B5EF4-FFF2-40B4-BE49-F238E27FC236}">
                <a16:creationId xmlns:a16="http://schemas.microsoft.com/office/drawing/2014/main" id="{BFA2E41F-379B-8204-C071-6B779D659C38}"/>
              </a:ext>
            </a:extLst>
          </p:cNvPr>
          <p:cNvSpPr>
            <a:spLocks noChangeShapeType="1"/>
          </p:cNvSpPr>
          <p:nvPr/>
        </p:nvSpPr>
        <p:spPr bwMode="auto">
          <a:xfrm>
            <a:off x="4630738"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9" name="Line 178">
            <a:extLst>
              <a:ext uri="{FF2B5EF4-FFF2-40B4-BE49-F238E27FC236}">
                <a16:creationId xmlns:a16="http://schemas.microsoft.com/office/drawing/2014/main" id="{A709E84F-F76A-8F28-3C9F-00A9E381012B}"/>
              </a:ext>
            </a:extLst>
          </p:cNvPr>
          <p:cNvSpPr>
            <a:spLocks noChangeShapeType="1"/>
          </p:cNvSpPr>
          <p:nvPr/>
        </p:nvSpPr>
        <p:spPr bwMode="auto">
          <a:xfrm>
            <a:off x="4583113" y="5544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0" name="Line 179">
            <a:extLst>
              <a:ext uri="{FF2B5EF4-FFF2-40B4-BE49-F238E27FC236}">
                <a16:creationId xmlns:a16="http://schemas.microsoft.com/office/drawing/2014/main" id="{1FFC1FC7-8896-450B-DA88-CB5D899C043C}"/>
              </a:ext>
            </a:extLst>
          </p:cNvPr>
          <p:cNvSpPr>
            <a:spLocks noChangeShapeType="1"/>
          </p:cNvSpPr>
          <p:nvPr/>
        </p:nvSpPr>
        <p:spPr bwMode="auto">
          <a:xfrm>
            <a:off x="4706938"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1" name="Line 180">
            <a:extLst>
              <a:ext uri="{FF2B5EF4-FFF2-40B4-BE49-F238E27FC236}">
                <a16:creationId xmlns:a16="http://schemas.microsoft.com/office/drawing/2014/main" id="{9517E6FB-9900-6EA7-BC28-60B12B89EB69}"/>
              </a:ext>
            </a:extLst>
          </p:cNvPr>
          <p:cNvSpPr>
            <a:spLocks noChangeShapeType="1"/>
          </p:cNvSpPr>
          <p:nvPr/>
        </p:nvSpPr>
        <p:spPr bwMode="auto">
          <a:xfrm>
            <a:off x="4662488" y="5544358"/>
            <a:ext cx="90488"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2" name="Line 181">
            <a:extLst>
              <a:ext uri="{FF2B5EF4-FFF2-40B4-BE49-F238E27FC236}">
                <a16:creationId xmlns:a16="http://schemas.microsoft.com/office/drawing/2014/main" id="{D5720A16-80DE-51CC-C3F0-292A741AA694}"/>
              </a:ext>
            </a:extLst>
          </p:cNvPr>
          <p:cNvSpPr>
            <a:spLocks noChangeShapeType="1"/>
          </p:cNvSpPr>
          <p:nvPr/>
        </p:nvSpPr>
        <p:spPr bwMode="auto">
          <a:xfrm>
            <a:off x="4762500"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3" name="Line 182">
            <a:extLst>
              <a:ext uri="{FF2B5EF4-FFF2-40B4-BE49-F238E27FC236}">
                <a16:creationId xmlns:a16="http://schemas.microsoft.com/office/drawing/2014/main" id="{90E36806-6852-F327-8AC4-642B2C7C8EB4}"/>
              </a:ext>
            </a:extLst>
          </p:cNvPr>
          <p:cNvSpPr>
            <a:spLocks noChangeShapeType="1"/>
          </p:cNvSpPr>
          <p:nvPr/>
        </p:nvSpPr>
        <p:spPr bwMode="auto">
          <a:xfrm>
            <a:off x="4718050" y="5544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4" name="Line 183">
            <a:extLst>
              <a:ext uri="{FF2B5EF4-FFF2-40B4-BE49-F238E27FC236}">
                <a16:creationId xmlns:a16="http://schemas.microsoft.com/office/drawing/2014/main" id="{5D2B6E7F-F210-D637-C591-C8ED20D55169}"/>
              </a:ext>
            </a:extLst>
          </p:cNvPr>
          <p:cNvSpPr>
            <a:spLocks noChangeShapeType="1"/>
          </p:cNvSpPr>
          <p:nvPr/>
        </p:nvSpPr>
        <p:spPr bwMode="auto">
          <a:xfrm>
            <a:off x="4810125"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5" name="Line 184">
            <a:extLst>
              <a:ext uri="{FF2B5EF4-FFF2-40B4-BE49-F238E27FC236}">
                <a16:creationId xmlns:a16="http://schemas.microsoft.com/office/drawing/2014/main" id="{4A0D67CE-2708-259E-8700-C9B5DEEE5A57}"/>
              </a:ext>
            </a:extLst>
          </p:cNvPr>
          <p:cNvSpPr>
            <a:spLocks noChangeShapeType="1"/>
          </p:cNvSpPr>
          <p:nvPr/>
        </p:nvSpPr>
        <p:spPr bwMode="auto">
          <a:xfrm>
            <a:off x="4762500" y="5544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6" name="Freeform 185">
            <a:extLst>
              <a:ext uri="{FF2B5EF4-FFF2-40B4-BE49-F238E27FC236}">
                <a16:creationId xmlns:a16="http://schemas.microsoft.com/office/drawing/2014/main" id="{EAA83EC3-3023-1C0B-6433-0299AEC05656}"/>
              </a:ext>
            </a:extLst>
          </p:cNvPr>
          <p:cNvSpPr>
            <a:spLocks/>
          </p:cNvSpPr>
          <p:nvPr/>
        </p:nvSpPr>
        <p:spPr bwMode="auto">
          <a:xfrm>
            <a:off x="1504950" y="3931458"/>
            <a:ext cx="3308350" cy="1616075"/>
          </a:xfrm>
          <a:custGeom>
            <a:avLst/>
            <a:gdLst>
              <a:gd name="T0" fmla="*/ 36 w 2084"/>
              <a:gd name="T1" fmla="*/ 8 h 1018"/>
              <a:gd name="T2" fmla="*/ 132 w 2084"/>
              <a:gd name="T3" fmla="*/ 26 h 1018"/>
              <a:gd name="T4" fmla="*/ 187 w 2084"/>
              <a:gd name="T5" fmla="*/ 42 h 1018"/>
              <a:gd name="T6" fmla="*/ 205 w 2084"/>
              <a:gd name="T7" fmla="*/ 62 h 1018"/>
              <a:gd name="T8" fmla="*/ 221 w 2084"/>
              <a:gd name="T9" fmla="*/ 82 h 1018"/>
              <a:gd name="T10" fmla="*/ 243 w 2084"/>
              <a:gd name="T11" fmla="*/ 94 h 1018"/>
              <a:gd name="T12" fmla="*/ 271 w 2084"/>
              <a:gd name="T13" fmla="*/ 130 h 1018"/>
              <a:gd name="T14" fmla="*/ 295 w 2084"/>
              <a:gd name="T15" fmla="*/ 144 h 1018"/>
              <a:gd name="T16" fmla="*/ 309 w 2084"/>
              <a:gd name="T17" fmla="*/ 180 h 1018"/>
              <a:gd name="T18" fmla="*/ 337 w 2084"/>
              <a:gd name="T19" fmla="*/ 194 h 1018"/>
              <a:gd name="T20" fmla="*/ 353 w 2084"/>
              <a:gd name="T21" fmla="*/ 238 h 1018"/>
              <a:gd name="T22" fmla="*/ 383 w 2084"/>
              <a:gd name="T23" fmla="*/ 258 h 1018"/>
              <a:gd name="T24" fmla="*/ 391 w 2084"/>
              <a:gd name="T25" fmla="*/ 294 h 1018"/>
              <a:gd name="T26" fmla="*/ 425 w 2084"/>
              <a:gd name="T27" fmla="*/ 302 h 1018"/>
              <a:gd name="T28" fmla="*/ 441 w 2084"/>
              <a:gd name="T29" fmla="*/ 324 h 1018"/>
              <a:gd name="T30" fmla="*/ 469 w 2084"/>
              <a:gd name="T31" fmla="*/ 346 h 1018"/>
              <a:gd name="T32" fmla="*/ 479 w 2084"/>
              <a:gd name="T33" fmla="*/ 366 h 1018"/>
              <a:gd name="T34" fmla="*/ 505 w 2084"/>
              <a:gd name="T35" fmla="*/ 378 h 1018"/>
              <a:gd name="T36" fmla="*/ 521 w 2084"/>
              <a:gd name="T37" fmla="*/ 406 h 1018"/>
              <a:gd name="T38" fmla="*/ 570 w 2084"/>
              <a:gd name="T39" fmla="*/ 418 h 1018"/>
              <a:gd name="T40" fmla="*/ 590 w 2084"/>
              <a:gd name="T41" fmla="*/ 460 h 1018"/>
              <a:gd name="T42" fmla="*/ 612 w 2084"/>
              <a:gd name="T43" fmla="*/ 474 h 1018"/>
              <a:gd name="T44" fmla="*/ 622 w 2084"/>
              <a:gd name="T45" fmla="*/ 508 h 1018"/>
              <a:gd name="T46" fmla="*/ 638 w 2084"/>
              <a:gd name="T47" fmla="*/ 528 h 1018"/>
              <a:gd name="T48" fmla="*/ 674 w 2084"/>
              <a:gd name="T49" fmla="*/ 552 h 1018"/>
              <a:gd name="T50" fmla="*/ 690 w 2084"/>
              <a:gd name="T51" fmla="*/ 584 h 1018"/>
              <a:gd name="T52" fmla="*/ 736 w 2084"/>
              <a:gd name="T53" fmla="*/ 598 h 1018"/>
              <a:gd name="T54" fmla="*/ 750 w 2084"/>
              <a:gd name="T55" fmla="*/ 640 h 1018"/>
              <a:gd name="T56" fmla="*/ 778 w 2084"/>
              <a:gd name="T57" fmla="*/ 664 h 1018"/>
              <a:gd name="T58" fmla="*/ 788 w 2084"/>
              <a:gd name="T59" fmla="*/ 692 h 1018"/>
              <a:gd name="T60" fmla="*/ 832 w 2084"/>
              <a:gd name="T61" fmla="*/ 712 h 1018"/>
              <a:gd name="T62" fmla="*/ 876 w 2084"/>
              <a:gd name="T63" fmla="*/ 740 h 1018"/>
              <a:gd name="T64" fmla="*/ 913 w 2084"/>
              <a:gd name="T65" fmla="*/ 758 h 1018"/>
              <a:gd name="T66" fmla="*/ 931 w 2084"/>
              <a:gd name="T67" fmla="*/ 784 h 1018"/>
              <a:gd name="T68" fmla="*/ 969 w 2084"/>
              <a:gd name="T69" fmla="*/ 796 h 1018"/>
              <a:gd name="T70" fmla="*/ 1037 w 2084"/>
              <a:gd name="T71" fmla="*/ 808 h 1018"/>
              <a:gd name="T72" fmla="*/ 1085 w 2084"/>
              <a:gd name="T73" fmla="*/ 826 h 1018"/>
              <a:gd name="T74" fmla="*/ 1189 w 2084"/>
              <a:gd name="T75" fmla="*/ 836 h 1018"/>
              <a:gd name="T76" fmla="*/ 1288 w 2084"/>
              <a:gd name="T77" fmla="*/ 872 h 1018"/>
              <a:gd name="T78" fmla="*/ 1426 w 2084"/>
              <a:gd name="T79" fmla="*/ 886 h 1018"/>
              <a:gd name="T80" fmla="*/ 1496 w 2084"/>
              <a:gd name="T81" fmla="*/ 920 h 1018"/>
              <a:gd name="T82" fmla="*/ 1827 w 2084"/>
              <a:gd name="T83" fmla="*/ 936 h 1018"/>
              <a:gd name="T84" fmla="*/ 1841 w 2084"/>
              <a:gd name="T85" fmla="*/ 984 h 1018"/>
              <a:gd name="T86" fmla="*/ 2084 w 2084"/>
              <a:gd name="T87" fmla="*/ 101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84" h="1018">
                <a:moveTo>
                  <a:pt x="0" y="0"/>
                </a:moveTo>
                <a:lnTo>
                  <a:pt x="36" y="0"/>
                </a:lnTo>
                <a:lnTo>
                  <a:pt x="36" y="8"/>
                </a:lnTo>
                <a:lnTo>
                  <a:pt x="82" y="8"/>
                </a:lnTo>
                <a:lnTo>
                  <a:pt x="82" y="26"/>
                </a:lnTo>
                <a:lnTo>
                  <a:pt x="132" y="26"/>
                </a:lnTo>
                <a:lnTo>
                  <a:pt x="156" y="26"/>
                </a:lnTo>
                <a:lnTo>
                  <a:pt x="156" y="42"/>
                </a:lnTo>
                <a:lnTo>
                  <a:pt x="187" y="42"/>
                </a:lnTo>
                <a:lnTo>
                  <a:pt x="187" y="50"/>
                </a:lnTo>
                <a:lnTo>
                  <a:pt x="205" y="50"/>
                </a:lnTo>
                <a:lnTo>
                  <a:pt x="205" y="62"/>
                </a:lnTo>
                <a:lnTo>
                  <a:pt x="205" y="70"/>
                </a:lnTo>
                <a:lnTo>
                  <a:pt x="221" y="70"/>
                </a:lnTo>
                <a:lnTo>
                  <a:pt x="221" y="82"/>
                </a:lnTo>
                <a:lnTo>
                  <a:pt x="233" y="82"/>
                </a:lnTo>
                <a:lnTo>
                  <a:pt x="233" y="94"/>
                </a:lnTo>
                <a:lnTo>
                  <a:pt x="243" y="94"/>
                </a:lnTo>
                <a:lnTo>
                  <a:pt x="243" y="104"/>
                </a:lnTo>
                <a:lnTo>
                  <a:pt x="271" y="104"/>
                </a:lnTo>
                <a:lnTo>
                  <a:pt x="271" y="130"/>
                </a:lnTo>
                <a:lnTo>
                  <a:pt x="283" y="130"/>
                </a:lnTo>
                <a:lnTo>
                  <a:pt x="283" y="144"/>
                </a:lnTo>
                <a:lnTo>
                  <a:pt x="295" y="144"/>
                </a:lnTo>
                <a:lnTo>
                  <a:pt x="295" y="158"/>
                </a:lnTo>
                <a:lnTo>
                  <a:pt x="309" y="158"/>
                </a:lnTo>
                <a:lnTo>
                  <a:pt x="309" y="180"/>
                </a:lnTo>
                <a:lnTo>
                  <a:pt x="319" y="180"/>
                </a:lnTo>
                <a:lnTo>
                  <a:pt x="319" y="194"/>
                </a:lnTo>
                <a:lnTo>
                  <a:pt x="337" y="194"/>
                </a:lnTo>
                <a:lnTo>
                  <a:pt x="337" y="214"/>
                </a:lnTo>
                <a:lnTo>
                  <a:pt x="353" y="214"/>
                </a:lnTo>
                <a:lnTo>
                  <a:pt x="353" y="238"/>
                </a:lnTo>
                <a:lnTo>
                  <a:pt x="371" y="238"/>
                </a:lnTo>
                <a:lnTo>
                  <a:pt x="371" y="258"/>
                </a:lnTo>
                <a:lnTo>
                  <a:pt x="383" y="258"/>
                </a:lnTo>
                <a:lnTo>
                  <a:pt x="383" y="274"/>
                </a:lnTo>
                <a:lnTo>
                  <a:pt x="391" y="274"/>
                </a:lnTo>
                <a:lnTo>
                  <a:pt x="391" y="294"/>
                </a:lnTo>
                <a:lnTo>
                  <a:pt x="405" y="294"/>
                </a:lnTo>
                <a:lnTo>
                  <a:pt x="405" y="302"/>
                </a:lnTo>
                <a:lnTo>
                  <a:pt x="425" y="302"/>
                </a:lnTo>
                <a:lnTo>
                  <a:pt x="425" y="316"/>
                </a:lnTo>
                <a:lnTo>
                  <a:pt x="441" y="316"/>
                </a:lnTo>
                <a:lnTo>
                  <a:pt x="441" y="324"/>
                </a:lnTo>
                <a:lnTo>
                  <a:pt x="455" y="324"/>
                </a:lnTo>
                <a:lnTo>
                  <a:pt x="455" y="346"/>
                </a:lnTo>
                <a:lnTo>
                  <a:pt x="469" y="346"/>
                </a:lnTo>
                <a:lnTo>
                  <a:pt x="469" y="356"/>
                </a:lnTo>
                <a:lnTo>
                  <a:pt x="479" y="356"/>
                </a:lnTo>
                <a:lnTo>
                  <a:pt x="479" y="366"/>
                </a:lnTo>
                <a:lnTo>
                  <a:pt x="493" y="366"/>
                </a:lnTo>
                <a:lnTo>
                  <a:pt x="493" y="378"/>
                </a:lnTo>
                <a:lnTo>
                  <a:pt x="505" y="378"/>
                </a:lnTo>
                <a:lnTo>
                  <a:pt x="505" y="396"/>
                </a:lnTo>
                <a:lnTo>
                  <a:pt x="521" y="396"/>
                </a:lnTo>
                <a:lnTo>
                  <a:pt x="521" y="406"/>
                </a:lnTo>
                <a:lnTo>
                  <a:pt x="535" y="406"/>
                </a:lnTo>
                <a:lnTo>
                  <a:pt x="535" y="418"/>
                </a:lnTo>
                <a:lnTo>
                  <a:pt x="570" y="418"/>
                </a:lnTo>
                <a:lnTo>
                  <a:pt x="570" y="432"/>
                </a:lnTo>
                <a:lnTo>
                  <a:pt x="590" y="432"/>
                </a:lnTo>
                <a:lnTo>
                  <a:pt x="590" y="460"/>
                </a:lnTo>
                <a:lnTo>
                  <a:pt x="600" y="460"/>
                </a:lnTo>
                <a:lnTo>
                  <a:pt x="600" y="474"/>
                </a:lnTo>
                <a:lnTo>
                  <a:pt x="612" y="474"/>
                </a:lnTo>
                <a:lnTo>
                  <a:pt x="612" y="488"/>
                </a:lnTo>
                <a:lnTo>
                  <a:pt x="622" y="488"/>
                </a:lnTo>
                <a:lnTo>
                  <a:pt x="622" y="508"/>
                </a:lnTo>
                <a:lnTo>
                  <a:pt x="622" y="520"/>
                </a:lnTo>
                <a:lnTo>
                  <a:pt x="638" y="520"/>
                </a:lnTo>
                <a:lnTo>
                  <a:pt x="638" y="528"/>
                </a:lnTo>
                <a:lnTo>
                  <a:pt x="658" y="528"/>
                </a:lnTo>
                <a:lnTo>
                  <a:pt x="658" y="552"/>
                </a:lnTo>
                <a:lnTo>
                  <a:pt x="674" y="552"/>
                </a:lnTo>
                <a:lnTo>
                  <a:pt x="674" y="564"/>
                </a:lnTo>
                <a:lnTo>
                  <a:pt x="690" y="564"/>
                </a:lnTo>
                <a:lnTo>
                  <a:pt x="690" y="584"/>
                </a:lnTo>
                <a:lnTo>
                  <a:pt x="720" y="584"/>
                </a:lnTo>
                <a:lnTo>
                  <a:pt x="720" y="598"/>
                </a:lnTo>
                <a:lnTo>
                  <a:pt x="736" y="598"/>
                </a:lnTo>
                <a:lnTo>
                  <a:pt x="736" y="620"/>
                </a:lnTo>
                <a:lnTo>
                  <a:pt x="750" y="620"/>
                </a:lnTo>
                <a:lnTo>
                  <a:pt x="750" y="640"/>
                </a:lnTo>
                <a:lnTo>
                  <a:pt x="764" y="640"/>
                </a:lnTo>
                <a:lnTo>
                  <a:pt x="764" y="664"/>
                </a:lnTo>
                <a:lnTo>
                  <a:pt x="778" y="664"/>
                </a:lnTo>
                <a:lnTo>
                  <a:pt x="778" y="684"/>
                </a:lnTo>
                <a:lnTo>
                  <a:pt x="788" y="684"/>
                </a:lnTo>
                <a:lnTo>
                  <a:pt x="788" y="692"/>
                </a:lnTo>
                <a:lnTo>
                  <a:pt x="810" y="692"/>
                </a:lnTo>
                <a:lnTo>
                  <a:pt x="810" y="712"/>
                </a:lnTo>
                <a:lnTo>
                  <a:pt x="832" y="712"/>
                </a:lnTo>
                <a:lnTo>
                  <a:pt x="832" y="726"/>
                </a:lnTo>
                <a:lnTo>
                  <a:pt x="876" y="726"/>
                </a:lnTo>
                <a:lnTo>
                  <a:pt x="876" y="740"/>
                </a:lnTo>
                <a:lnTo>
                  <a:pt x="900" y="740"/>
                </a:lnTo>
                <a:lnTo>
                  <a:pt x="900" y="758"/>
                </a:lnTo>
                <a:lnTo>
                  <a:pt x="913" y="758"/>
                </a:lnTo>
                <a:lnTo>
                  <a:pt x="913" y="772"/>
                </a:lnTo>
                <a:lnTo>
                  <a:pt x="931" y="772"/>
                </a:lnTo>
                <a:lnTo>
                  <a:pt x="931" y="784"/>
                </a:lnTo>
                <a:lnTo>
                  <a:pt x="953" y="784"/>
                </a:lnTo>
                <a:lnTo>
                  <a:pt x="953" y="796"/>
                </a:lnTo>
                <a:lnTo>
                  <a:pt x="969" y="796"/>
                </a:lnTo>
                <a:lnTo>
                  <a:pt x="999" y="796"/>
                </a:lnTo>
                <a:lnTo>
                  <a:pt x="999" y="808"/>
                </a:lnTo>
                <a:lnTo>
                  <a:pt x="1037" y="808"/>
                </a:lnTo>
                <a:lnTo>
                  <a:pt x="1037" y="816"/>
                </a:lnTo>
                <a:lnTo>
                  <a:pt x="1085" y="816"/>
                </a:lnTo>
                <a:lnTo>
                  <a:pt x="1085" y="826"/>
                </a:lnTo>
                <a:lnTo>
                  <a:pt x="1103" y="826"/>
                </a:lnTo>
                <a:lnTo>
                  <a:pt x="1103" y="836"/>
                </a:lnTo>
                <a:lnTo>
                  <a:pt x="1189" y="836"/>
                </a:lnTo>
                <a:lnTo>
                  <a:pt x="1189" y="854"/>
                </a:lnTo>
                <a:lnTo>
                  <a:pt x="1288" y="854"/>
                </a:lnTo>
                <a:lnTo>
                  <a:pt x="1288" y="872"/>
                </a:lnTo>
                <a:lnTo>
                  <a:pt x="1392" y="872"/>
                </a:lnTo>
                <a:lnTo>
                  <a:pt x="1392" y="886"/>
                </a:lnTo>
                <a:lnTo>
                  <a:pt x="1426" y="886"/>
                </a:lnTo>
                <a:lnTo>
                  <a:pt x="1426" y="904"/>
                </a:lnTo>
                <a:lnTo>
                  <a:pt x="1496" y="904"/>
                </a:lnTo>
                <a:lnTo>
                  <a:pt x="1496" y="920"/>
                </a:lnTo>
                <a:lnTo>
                  <a:pt x="1667" y="920"/>
                </a:lnTo>
                <a:lnTo>
                  <a:pt x="1667" y="936"/>
                </a:lnTo>
                <a:lnTo>
                  <a:pt x="1827" y="936"/>
                </a:lnTo>
                <a:lnTo>
                  <a:pt x="1827" y="964"/>
                </a:lnTo>
                <a:lnTo>
                  <a:pt x="1841" y="964"/>
                </a:lnTo>
                <a:lnTo>
                  <a:pt x="1841" y="984"/>
                </a:lnTo>
                <a:lnTo>
                  <a:pt x="1963" y="984"/>
                </a:lnTo>
                <a:lnTo>
                  <a:pt x="1963" y="1018"/>
                </a:lnTo>
                <a:lnTo>
                  <a:pt x="2084" y="1018"/>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7" name="Freeform 186">
            <a:extLst>
              <a:ext uri="{FF2B5EF4-FFF2-40B4-BE49-F238E27FC236}">
                <a16:creationId xmlns:a16="http://schemas.microsoft.com/office/drawing/2014/main" id="{2ABA79B5-33D1-D615-231D-34FD76D4DC6D}"/>
              </a:ext>
            </a:extLst>
          </p:cNvPr>
          <p:cNvSpPr>
            <a:spLocks/>
          </p:cNvSpPr>
          <p:nvPr/>
        </p:nvSpPr>
        <p:spPr bwMode="auto">
          <a:xfrm>
            <a:off x="1504950" y="3937808"/>
            <a:ext cx="3489325" cy="1800225"/>
          </a:xfrm>
          <a:custGeom>
            <a:avLst/>
            <a:gdLst>
              <a:gd name="T0" fmla="*/ 30 w 2198"/>
              <a:gd name="T1" fmla="*/ 26 h 1134"/>
              <a:gd name="T2" fmla="*/ 122 w 2198"/>
              <a:gd name="T3" fmla="*/ 38 h 1134"/>
              <a:gd name="T4" fmla="*/ 138 w 2198"/>
              <a:gd name="T5" fmla="*/ 66 h 1134"/>
              <a:gd name="T6" fmla="*/ 213 w 2198"/>
              <a:gd name="T7" fmla="*/ 78 h 1134"/>
              <a:gd name="T8" fmla="*/ 235 w 2198"/>
              <a:gd name="T9" fmla="*/ 126 h 1134"/>
              <a:gd name="T10" fmla="*/ 293 w 2198"/>
              <a:gd name="T11" fmla="*/ 154 h 1134"/>
              <a:gd name="T12" fmla="*/ 321 w 2198"/>
              <a:gd name="T13" fmla="*/ 192 h 1134"/>
              <a:gd name="T14" fmla="*/ 361 w 2198"/>
              <a:gd name="T15" fmla="*/ 210 h 1134"/>
              <a:gd name="T16" fmla="*/ 381 w 2198"/>
              <a:gd name="T17" fmla="*/ 228 h 1134"/>
              <a:gd name="T18" fmla="*/ 441 w 2198"/>
              <a:gd name="T19" fmla="*/ 238 h 1134"/>
              <a:gd name="T20" fmla="*/ 455 w 2198"/>
              <a:gd name="T21" fmla="*/ 260 h 1134"/>
              <a:gd name="T22" fmla="*/ 525 w 2198"/>
              <a:gd name="T23" fmla="*/ 276 h 1134"/>
              <a:gd name="T24" fmla="*/ 537 w 2198"/>
              <a:gd name="T25" fmla="*/ 300 h 1134"/>
              <a:gd name="T26" fmla="*/ 556 w 2198"/>
              <a:gd name="T27" fmla="*/ 308 h 1134"/>
              <a:gd name="T28" fmla="*/ 566 w 2198"/>
              <a:gd name="T29" fmla="*/ 330 h 1134"/>
              <a:gd name="T30" fmla="*/ 592 w 2198"/>
              <a:gd name="T31" fmla="*/ 342 h 1134"/>
              <a:gd name="T32" fmla="*/ 602 w 2198"/>
              <a:gd name="T33" fmla="*/ 354 h 1134"/>
              <a:gd name="T34" fmla="*/ 632 w 2198"/>
              <a:gd name="T35" fmla="*/ 362 h 1134"/>
              <a:gd name="T36" fmla="*/ 650 w 2198"/>
              <a:gd name="T37" fmla="*/ 384 h 1134"/>
              <a:gd name="T38" fmla="*/ 666 w 2198"/>
              <a:gd name="T39" fmla="*/ 392 h 1134"/>
              <a:gd name="T40" fmla="*/ 690 w 2198"/>
              <a:gd name="T41" fmla="*/ 410 h 1134"/>
              <a:gd name="T42" fmla="*/ 716 w 2198"/>
              <a:gd name="T43" fmla="*/ 422 h 1134"/>
              <a:gd name="T44" fmla="*/ 730 w 2198"/>
              <a:gd name="T45" fmla="*/ 450 h 1134"/>
              <a:gd name="T46" fmla="*/ 782 w 2198"/>
              <a:gd name="T47" fmla="*/ 462 h 1134"/>
              <a:gd name="T48" fmla="*/ 814 w 2198"/>
              <a:gd name="T49" fmla="*/ 474 h 1134"/>
              <a:gd name="T50" fmla="*/ 828 w 2198"/>
              <a:gd name="T51" fmla="*/ 488 h 1134"/>
              <a:gd name="T52" fmla="*/ 852 w 2198"/>
              <a:gd name="T53" fmla="*/ 496 h 1134"/>
              <a:gd name="T54" fmla="*/ 870 w 2198"/>
              <a:gd name="T55" fmla="*/ 524 h 1134"/>
              <a:gd name="T56" fmla="*/ 921 w 2198"/>
              <a:gd name="T57" fmla="*/ 542 h 1134"/>
              <a:gd name="T58" fmla="*/ 987 w 2198"/>
              <a:gd name="T59" fmla="*/ 584 h 1134"/>
              <a:gd name="T60" fmla="*/ 1039 w 2198"/>
              <a:gd name="T61" fmla="*/ 596 h 1134"/>
              <a:gd name="T62" fmla="*/ 1061 w 2198"/>
              <a:gd name="T63" fmla="*/ 620 h 1134"/>
              <a:gd name="T64" fmla="*/ 1113 w 2198"/>
              <a:gd name="T65" fmla="*/ 630 h 1134"/>
              <a:gd name="T66" fmla="*/ 1125 w 2198"/>
              <a:gd name="T67" fmla="*/ 656 h 1134"/>
              <a:gd name="T68" fmla="*/ 1157 w 2198"/>
              <a:gd name="T69" fmla="*/ 662 h 1134"/>
              <a:gd name="T70" fmla="*/ 1185 w 2198"/>
              <a:gd name="T71" fmla="*/ 692 h 1134"/>
              <a:gd name="T72" fmla="*/ 1257 w 2198"/>
              <a:gd name="T73" fmla="*/ 718 h 1134"/>
              <a:gd name="T74" fmla="*/ 1306 w 2198"/>
              <a:gd name="T75" fmla="*/ 744 h 1134"/>
              <a:gd name="T76" fmla="*/ 1390 w 2198"/>
              <a:gd name="T77" fmla="*/ 752 h 1134"/>
              <a:gd name="T78" fmla="*/ 1448 w 2198"/>
              <a:gd name="T79" fmla="*/ 774 h 1134"/>
              <a:gd name="T80" fmla="*/ 1470 w 2198"/>
              <a:gd name="T81" fmla="*/ 798 h 1134"/>
              <a:gd name="T82" fmla="*/ 1542 w 2198"/>
              <a:gd name="T83" fmla="*/ 812 h 1134"/>
              <a:gd name="T84" fmla="*/ 1558 w 2198"/>
              <a:gd name="T85" fmla="*/ 846 h 1134"/>
              <a:gd name="T86" fmla="*/ 1636 w 2198"/>
              <a:gd name="T87" fmla="*/ 856 h 1134"/>
              <a:gd name="T88" fmla="*/ 1653 w 2198"/>
              <a:gd name="T89" fmla="*/ 890 h 1134"/>
              <a:gd name="T90" fmla="*/ 1979 w 2198"/>
              <a:gd name="T91" fmla="*/ 912 h 1134"/>
              <a:gd name="T92" fmla="*/ 1999 w 2198"/>
              <a:gd name="T93" fmla="*/ 958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8" h="1134">
                <a:moveTo>
                  <a:pt x="0" y="0"/>
                </a:moveTo>
                <a:lnTo>
                  <a:pt x="30" y="0"/>
                </a:lnTo>
                <a:lnTo>
                  <a:pt x="30" y="26"/>
                </a:lnTo>
                <a:lnTo>
                  <a:pt x="86" y="26"/>
                </a:lnTo>
                <a:lnTo>
                  <a:pt x="86" y="38"/>
                </a:lnTo>
                <a:lnTo>
                  <a:pt x="122" y="38"/>
                </a:lnTo>
                <a:lnTo>
                  <a:pt x="122" y="50"/>
                </a:lnTo>
                <a:lnTo>
                  <a:pt x="138" y="50"/>
                </a:lnTo>
                <a:lnTo>
                  <a:pt x="138" y="66"/>
                </a:lnTo>
                <a:lnTo>
                  <a:pt x="169" y="66"/>
                </a:lnTo>
                <a:lnTo>
                  <a:pt x="169" y="78"/>
                </a:lnTo>
                <a:lnTo>
                  <a:pt x="213" y="78"/>
                </a:lnTo>
                <a:lnTo>
                  <a:pt x="213" y="108"/>
                </a:lnTo>
                <a:lnTo>
                  <a:pt x="235" y="108"/>
                </a:lnTo>
                <a:lnTo>
                  <a:pt x="235" y="126"/>
                </a:lnTo>
                <a:lnTo>
                  <a:pt x="247" y="126"/>
                </a:lnTo>
                <a:lnTo>
                  <a:pt x="247" y="154"/>
                </a:lnTo>
                <a:lnTo>
                  <a:pt x="293" y="154"/>
                </a:lnTo>
                <a:lnTo>
                  <a:pt x="293" y="176"/>
                </a:lnTo>
                <a:lnTo>
                  <a:pt x="321" y="176"/>
                </a:lnTo>
                <a:lnTo>
                  <a:pt x="321" y="192"/>
                </a:lnTo>
                <a:lnTo>
                  <a:pt x="341" y="192"/>
                </a:lnTo>
                <a:lnTo>
                  <a:pt x="341" y="210"/>
                </a:lnTo>
                <a:lnTo>
                  <a:pt x="361" y="210"/>
                </a:lnTo>
                <a:lnTo>
                  <a:pt x="361" y="216"/>
                </a:lnTo>
                <a:lnTo>
                  <a:pt x="381" y="216"/>
                </a:lnTo>
                <a:lnTo>
                  <a:pt x="381" y="228"/>
                </a:lnTo>
                <a:lnTo>
                  <a:pt x="395" y="228"/>
                </a:lnTo>
                <a:lnTo>
                  <a:pt x="395" y="238"/>
                </a:lnTo>
                <a:lnTo>
                  <a:pt x="441" y="238"/>
                </a:lnTo>
                <a:lnTo>
                  <a:pt x="441" y="246"/>
                </a:lnTo>
                <a:lnTo>
                  <a:pt x="455" y="246"/>
                </a:lnTo>
                <a:lnTo>
                  <a:pt x="455" y="260"/>
                </a:lnTo>
                <a:lnTo>
                  <a:pt x="469" y="260"/>
                </a:lnTo>
                <a:lnTo>
                  <a:pt x="469" y="276"/>
                </a:lnTo>
                <a:lnTo>
                  <a:pt x="525" y="276"/>
                </a:lnTo>
                <a:lnTo>
                  <a:pt x="525" y="284"/>
                </a:lnTo>
                <a:lnTo>
                  <a:pt x="537" y="284"/>
                </a:lnTo>
                <a:lnTo>
                  <a:pt x="537" y="300"/>
                </a:lnTo>
                <a:lnTo>
                  <a:pt x="548" y="300"/>
                </a:lnTo>
                <a:lnTo>
                  <a:pt x="548" y="308"/>
                </a:lnTo>
                <a:lnTo>
                  <a:pt x="556" y="308"/>
                </a:lnTo>
                <a:lnTo>
                  <a:pt x="556" y="326"/>
                </a:lnTo>
                <a:lnTo>
                  <a:pt x="566" y="326"/>
                </a:lnTo>
                <a:lnTo>
                  <a:pt x="566" y="330"/>
                </a:lnTo>
                <a:lnTo>
                  <a:pt x="582" y="330"/>
                </a:lnTo>
                <a:lnTo>
                  <a:pt x="582" y="342"/>
                </a:lnTo>
                <a:lnTo>
                  <a:pt x="592" y="342"/>
                </a:lnTo>
                <a:lnTo>
                  <a:pt x="592" y="348"/>
                </a:lnTo>
                <a:lnTo>
                  <a:pt x="602" y="348"/>
                </a:lnTo>
                <a:lnTo>
                  <a:pt x="602" y="354"/>
                </a:lnTo>
                <a:lnTo>
                  <a:pt x="616" y="354"/>
                </a:lnTo>
                <a:lnTo>
                  <a:pt x="616" y="362"/>
                </a:lnTo>
                <a:lnTo>
                  <a:pt x="632" y="362"/>
                </a:lnTo>
                <a:lnTo>
                  <a:pt x="632" y="376"/>
                </a:lnTo>
                <a:lnTo>
                  <a:pt x="650" y="376"/>
                </a:lnTo>
                <a:lnTo>
                  <a:pt x="650" y="384"/>
                </a:lnTo>
                <a:lnTo>
                  <a:pt x="658" y="384"/>
                </a:lnTo>
                <a:lnTo>
                  <a:pt x="658" y="392"/>
                </a:lnTo>
                <a:lnTo>
                  <a:pt x="666" y="392"/>
                </a:lnTo>
                <a:lnTo>
                  <a:pt x="666" y="398"/>
                </a:lnTo>
                <a:lnTo>
                  <a:pt x="690" y="398"/>
                </a:lnTo>
                <a:lnTo>
                  <a:pt x="690" y="410"/>
                </a:lnTo>
                <a:lnTo>
                  <a:pt x="706" y="410"/>
                </a:lnTo>
                <a:lnTo>
                  <a:pt x="706" y="422"/>
                </a:lnTo>
                <a:lnTo>
                  <a:pt x="716" y="422"/>
                </a:lnTo>
                <a:lnTo>
                  <a:pt x="716" y="434"/>
                </a:lnTo>
                <a:lnTo>
                  <a:pt x="730" y="434"/>
                </a:lnTo>
                <a:lnTo>
                  <a:pt x="730" y="450"/>
                </a:lnTo>
                <a:lnTo>
                  <a:pt x="752" y="450"/>
                </a:lnTo>
                <a:lnTo>
                  <a:pt x="782" y="450"/>
                </a:lnTo>
                <a:lnTo>
                  <a:pt x="782" y="462"/>
                </a:lnTo>
                <a:lnTo>
                  <a:pt x="796" y="462"/>
                </a:lnTo>
                <a:lnTo>
                  <a:pt x="796" y="474"/>
                </a:lnTo>
                <a:lnTo>
                  <a:pt x="814" y="474"/>
                </a:lnTo>
                <a:lnTo>
                  <a:pt x="814" y="480"/>
                </a:lnTo>
                <a:lnTo>
                  <a:pt x="828" y="480"/>
                </a:lnTo>
                <a:lnTo>
                  <a:pt x="828" y="488"/>
                </a:lnTo>
                <a:lnTo>
                  <a:pt x="842" y="488"/>
                </a:lnTo>
                <a:lnTo>
                  <a:pt x="842" y="496"/>
                </a:lnTo>
                <a:lnTo>
                  <a:pt x="852" y="496"/>
                </a:lnTo>
                <a:lnTo>
                  <a:pt x="852" y="510"/>
                </a:lnTo>
                <a:lnTo>
                  <a:pt x="870" y="510"/>
                </a:lnTo>
                <a:lnTo>
                  <a:pt x="870" y="524"/>
                </a:lnTo>
                <a:lnTo>
                  <a:pt x="894" y="524"/>
                </a:lnTo>
                <a:lnTo>
                  <a:pt x="894" y="542"/>
                </a:lnTo>
                <a:lnTo>
                  <a:pt x="921" y="542"/>
                </a:lnTo>
                <a:lnTo>
                  <a:pt x="921" y="568"/>
                </a:lnTo>
                <a:lnTo>
                  <a:pt x="987" y="568"/>
                </a:lnTo>
                <a:lnTo>
                  <a:pt x="987" y="584"/>
                </a:lnTo>
                <a:lnTo>
                  <a:pt x="1025" y="584"/>
                </a:lnTo>
                <a:lnTo>
                  <a:pt x="1025" y="596"/>
                </a:lnTo>
                <a:lnTo>
                  <a:pt x="1039" y="596"/>
                </a:lnTo>
                <a:lnTo>
                  <a:pt x="1039" y="606"/>
                </a:lnTo>
                <a:lnTo>
                  <a:pt x="1061" y="606"/>
                </a:lnTo>
                <a:lnTo>
                  <a:pt x="1061" y="620"/>
                </a:lnTo>
                <a:lnTo>
                  <a:pt x="1089" y="620"/>
                </a:lnTo>
                <a:lnTo>
                  <a:pt x="1089" y="630"/>
                </a:lnTo>
                <a:lnTo>
                  <a:pt x="1113" y="630"/>
                </a:lnTo>
                <a:lnTo>
                  <a:pt x="1113" y="644"/>
                </a:lnTo>
                <a:lnTo>
                  <a:pt x="1125" y="644"/>
                </a:lnTo>
                <a:lnTo>
                  <a:pt x="1125" y="656"/>
                </a:lnTo>
                <a:lnTo>
                  <a:pt x="1145" y="656"/>
                </a:lnTo>
                <a:lnTo>
                  <a:pt x="1145" y="662"/>
                </a:lnTo>
                <a:lnTo>
                  <a:pt x="1157" y="662"/>
                </a:lnTo>
                <a:lnTo>
                  <a:pt x="1157" y="674"/>
                </a:lnTo>
                <a:lnTo>
                  <a:pt x="1185" y="674"/>
                </a:lnTo>
                <a:lnTo>
                  <a:pt x="1185" y="692"/>
                </a:lnTo>
                <a:lnTo>
                  <a:pt x="1241" y="692"/>
                </a:lnTo>
                <a:lnTo>
                  <a:pt x="1241" y="718"/>
                </a:lnTo>
                <a:lnTo>
                  <a:pt x="1257" y="718"/>
                </a:lnTo>
                <a:lnTo>
                  <a:pt x="1257" y="730"/>
                </a:lnTo>
                <a:lnTo>
                  <a:pt x="1306" y="730"/>
                </a:lnTo>
                <a:lnTo>
                  <a:pt x="1306" y="744"/>
                </a:lnTo>
                <a:lnTo>
                  <a:pt x="1338" y="744"/>
                </a:lnTo>
                <a:lnTo>
                  <a:pt x="1338" y="752"/>
                </a:lnTo>
                <a:lnTo>
                  <a:pt x="1390" y="752"/>
                </a:lnTo>
                <a:lnTo>
                  <a:pt x="1390" y="774"/>
                </a:lnTo>
                <a:lnTo>
                  <a:pt x="1420" y="774"/>
                </a:lnTo>
                <a:lnTo>
                  <a:pt x="1448" y="774"/>
                </a:lnTo>
                <a:lnTo>
                  <a:pt x="1448" y="790"/>
                </a:lnTo>
                <a:lnTo>
                  <a:pt x="1470" y="790"/>
                </a:lnTo>
                <a:lnTo>
                  <a:pt x="1470" y="798"/>
                </a:lnTo>
                <a:lnTo>
                  <a:pt x="1526" y="798"/>
                </a:lnTo>
                <a:lnTo>
                  <a:pt x="1526" y="812"/>
                </a:lnTo>
                <a:lnTo>
                  <a:pt x="1542" y="812"/>
                </a:lnTo>
                <a:lnTo>
                  <a:pt x="1542" y="834"/>
                </a:lnTo>
                <a:lnTo>
                  <a:pt x="1558" y="834"/>
                </a:lnTo>
                <a:lnTo>
                  <a:pt x="1558" y="846"/>
                </a:lnTo>
                <a:lnTo>
                  <a:pt x="1616" y="846"/>
                </a:lnTo>
                <a:lnTo>
                  <a:pt x="1616" y="856"/>
                </a:lnTo>
                <a:lnTo>
                  <a:pt x="1636" y="856"/>
                </a:lnTo>
                <a:lnTo>
                  <a:pt x="1636" y="870"/>
                </a:lnTo>
                <a:lnTo>
                  <a:pt x="1653" y="870"/>
                </a:lnTo>
                <a:lnTo>
                  <a:pt x="1653" y="890"/>
                </a:lnTo>
                <a:lnTo>
                  <a:pt x="1819" y="890"/>
                </a:lnTo>
                <a:lnTo>
                  <a:pt x="1819" y="912"/>
                </a:lnTo>
                <a:lnTo>
                  <a:pt x="1979" y="912"/>
                </a:lnTo>
                <a:lnTo>
                  <a:pt x="1979" y="934"/>
                </a:lnTo>
                <a:lnTo>
                  <a:pt x="1999" y="934"/>
                </a:lnTo>
                <a:lnTo>
                  <a:pt x="1999" y="958"/>
                </a:lnTo>
                <a:lnTo>
                  <a:pt x="2198" y="958"/>
                </a:lnTo>
                <a:lnTo>
                  <a:pt x="2198" y="1134"/>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88" name="Group 387">
            <a:extLst>
              <a:ext uri="{FF2B5EF4-FFF2-40B4-BE49-F238E27FC236}">
                <a16:creationId xmlns:a16="http://schemas.microsoft.com/office/drawing/2014/main" id="{730F1CAD-CE51-50C2-0186-03D853D92DF0}"/>
              </a:ext>
            </a:extLst>
          </p:cNvPr>
          <p:cNvGrpSpPr/>
          <p:nvPr/>
        </p:nvGrpSpPr>
        <p:grpSpPr>
          <a:xfrm>
            <a:off x="6487472" y="3815916"/>
            <a:ext cx="4474942" cy="2192824"/>
            <a:chOff x="1614274" y="1472766"/>
            <a:chExt cx="4474942" cy="2192824"/>
          </a:xfrm>
        </p:grpSpPr>
        <p:cxnSp>
          <p:nvCxnSpPr>
            <p:cNvPr id="389" name="Straight Connector 388">
              <a:extLst>
                <a:ext uri="{FF2B5EF4-FFF2-40B4-BE49-F238E27FC236}">
                  <a16:creationId xmlns:a16="http://schemas.microsoft.com/office/drawing/2014/main" id="{925A2CDE-4422-24F1-2917-D418805640D1}"/>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E3C3A1FD-DAE1-C4E8-72F1-0DC6B3DB1B79}"/>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0CA45C80-8812-7640-1C56-7FB8B94B4281}"/>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360240E3-D3E6-282F-5102-E57E23FE1CFD}"/>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786D456-B109-0EC8-3EC4-7246C10FCF34}"/>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2FEC1767-0C7A-0498-563D-65E07F726197}"/>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9B011889-4773-1F2E-1386-62D70CC804C6}"/>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C6FBD7D3-B30C-6884-3EB0-D36FC54DF242}"/>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109C337E-BE55-87D0-BDAE-D7C93884018A}"/>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1A45B58-86F7-48BC-C3A0-4AA5D6BFF01D}"/>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D8A5208-4C3B-BAA2-64C6-0B01C715E886}"/>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8BD233AF-DBFE-F3BC-537E-9D791D89A19C}"/>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A85F6480-794A-385E-CC61-0FED2C28D709}"/>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1638E5C0-A727-9735-C130-6CE1AFC40114}"/>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820DD1A-0B1E-B0F5-F5C1-80BCA4CBEF87}"/>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8213B44C-BD9D-99DA-190E-DB377202F65D}"/>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4E73A67-6F73-95D5-04C5-1CACCBA371CD}"/>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3BF7D10-CE29-DE1C-71D4-653CFC41C3BC}"/>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8AA6C8FE-AD2D-C4BB-3F36-D122E68CC76C}"/>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ECE3A0D1-93B3-F4EC-62B2-723CE99D2A3C}"/>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F75EFFC9-E147-6361-A560-3517C3FECDBA}"/>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C03E7FFF-47FF-860D-C57C-2BA9EBD28DFD}"/>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529589AB-49A6-6733-2F58-7A14D5479CFA}"/>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FF4F95F-44F6-93EC-D61C-C04033932940}"/>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413" name="TextBox 412">
              <a:extLst>
                <a:ext uri="{FF2B5EF4-FFF2-40B4-BE49-F238E27FC236}">
                  <a16:creationId xmlns:a16="http://schemas.microsoft.com/office/drawing/2014/main" id="{DE068AAD-2707-9CDE-52B7-8010E86A1573}"/>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14" name="TextBox 413">
              <a:extLst>
                <a:ext uri="{FF2B5EF4-FFF2-40B4-BE49-F238E27FC236}">
                  <a16:creationId xmlns:a16="http://schemas.microsoft.com/office/drawing/2014/main" id="{A6897C8C-DBE1-0436-217D-1F1C2C292AED}"/>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415" name="TextBox 414">
              <a:extLst>
                <a:ext uri="{FF2B5EF4-FFF2-40B4-BE49-F238E27FC236}">
                  <a16:creationId xmlns:a16="http://schemas.microsoft.com/office/drawing/2014/main" id="{893B94A3-9CAC-EE1F-C128-9A6066A66E75}"/>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16" name="TextBox 415">
              <a:extLst>
                <a:ext uri="{FF2B5EF4-FFF2-40B4-BE49-F238E27FC236}">
                  <a16:creationId xmlns:a16="http://schemas.microsoft.com/office/drawing/2014/main" id="{14E6A894-5123-D6C8-AF9B-C81BEB1E6161}"/>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17" name="TextBox 416">
              <a:extLst>
                <a:ext uri="{FF2B5EF4-FFF2-40B4-BE49-F238E27FC236}">
                  <a16:creationId xmlns:a16="http://schemas.microsoft.com/office/drawing/2014/main" id="{D8D2EB1F-F34E-DC1D-A6BA-144DA9FBC734}"/>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18" name="TextBox 417">
              <a:extLst>
                <a:ext uri="{FF2B5EF4-FFF2-40B4-BE49-F238E27FC236}">
                  <a16:creationId xmlns:a16="http://schemas.microsoft.com/office/drawing/2014/main" id="{FE5E25C2-C8DC-5811-BAFE-C5E69C19A631}"/>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19" name="TextBox 418">
              <a:extLst>
                <a:ext uri="{FF2B5EF4-FFF2-40B4-BE49-F238E27FC236}">
                  <a16:creationId xmlns:a16="http://schemas.microsoft.com/office/drawing/2014/main" id="{B8F8CE2B-A077-B3D4-B4E0-51EAA78D4FB5}"/>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20" name="TextBox 419">
              <a:extLst>
                <a:ext uri="{FF2B5EF4-FFF2-40B4-BE49-F238E27FC236}">
                  <a16:creationId xmlns:a16="http://schemas.microsoft.com/office/drawing/2014/main" id="{74156FDE-F5B7-35A4-1972-9ACCEF95EE44}"/>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21" name="TextBox 420">
              <a:extLst>
                <a:ext uri="{FF2B5EF4-FFF2-40B4-BE49-F238E27FC236}">
                  <a16:creationId xmlns:a16="http://schemas.microsoft.com/office/drawing/2014/main" id="{60DB9D14-0975-9A34-2D39-36045EF01704}"/>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22" name="TextBox 421">
              <a:extLst>
                <a:ext uri="{FF2B5EF4-FFF2-40B4-BE49-F238E27FC236}">
                  <a16:creationId xmlns:a16="http://schemas.microsoft.com/office/drawing/2014/main" id="{AE0F7444-DFB4-F453-ABBF-5EF16FD39936}"/>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23" name="TextBox 422">
              <a:extLst>
                <a:ext uri="{FF2B5EF4-FFF2-40B4-BE49-F238E27FC236}">
                  <a16:creationId xmlns:a16="http://schemas.microsoft.com/office/drawing/2014/main" id="{6531AAAA-49DE-19DF-8368-D5B5DC1F8239}"/>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24" name="TextBox 423">
              <a:extLst>
                <a:ext uri="{FF2B5EF4-FFF2-40B4-BE49-F238E27FC236}">
                  <a16:creationId xmlns:a16="http://schemas.microsoft.com/office/drawing/2014/main" id="{CE5C422C-969F-7691-0FCE-8817B1DA6FD8}"/>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25" name="TextBox 424">
              <a:extLst>
                <a:ext uri="{FF2B5EF4-FFF2-40B4-BE49-F238E27FC236}">
                  <a16:creationId xmlns:a16="http://schemas.microsoft.com/office/drawing/2014/main" id="{31EA74BB-4A81-7F23-BD4A-E36424008C3A}"/>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26" name="TextBox 425">
              <a:extLst>
                <a:ext uri="{FF2B5EF4-FFF2-40B4-BE49-F238E27FC236}">
                  <a16:creationId xmlns:a16="http://schemas.microsoft.com/office/drawing/2014/main" id="{DC6532D1-AC24-25BC-B2BF-02D03C1C531C}"/>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27" name="TextBox 426">
              <a:extLst>
                <a:ext uri="{FF2B5EF4-FFF2-40B4-BE49-F238E27FC236}">
                  <a16:creationId xmlns:a16="http://schemas.microsoft.com/office/drawing/2014/main" id="{84465167-F048-3927-F672-5EA8B167B792}"/>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28" name="TextBox 427">
              <a:extLst>
                <a:ext uri="{FF2B5EF4-FFF2-40B4-BE49-F238E27FC236}">
                  <a16:creationId xmlns:a16="http://schemas.microsoft.com/office/drawing/2014/main" id="{3B413F9B-BF9D-9E03-E465-2060C2C0F3C0}"/>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29" name="TextBox 428">
              <a:extLst>
                <a:ext uri="{FF2B5EF4-FFF2-40B4-BE49-F238E27FC236}">
                  <a16:creationId xmlns:a16="http://schemas.microsoft.com/office/drawing/2014/main" id="{68658E8F-068F-19D5-F292-F067EE2C35F6}"/>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30" name="TextBox 429">
              <a:extLst>
                <a:ext uri="{FF2B5EF4-FFF2-40B4-BE49-F238E27FC236}">
                  <a16:creationId xmlns:a16="http://schemas.microsoft.com/office/drawing/2014/main" id="{740D87B7-9BDD-F049-D548-F34B1DD5F9E6}"/>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31" name="TextBox 430">
              <a:extLst>
                <a:ext uri="{FF2B5EF4-FFF2-40B4-BE49-F238E27FC236}">
                  <a16:creationId xmlns:a16="http://schemas.microsoft.com/office/drawing/2014/main" id="{13C4982A-1761-7E40-A830-C3F1785D47E9}"/>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32" name="TextBox 431">
              <a:extLst>
                <a:ext uri="{FF2B5EF4-FFF2-40B4-BE49-F238E27FC236}">
                  <a16:creationId xmlns:a16="http://schemas.microsoft.com/office/drawing/2014/main" id="{E7BCAC59-0141-49E8-8CBB-1F042DC90FBD}"/>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33" name="TextBox 432">
              <a:extLst>
                <a:ext uri="{FF2B5EF4-FFF2-40B4-BE49-F238E27FC236}">
                  <a16:creationId xmlns:a16="http://schemas.microsoft.com/office/drawing/2014/main" id="{BDF1902E-1896-2A09-D5C7-3A45C9E417AD}"/>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34" name="TextBox 433">
              <a:extLst>
                <a:ext uri="{FF2B5EF4-FFF2-40B4-BE49-F238E27FC236}">
                  <a16:creationId xmlns:a16="http://schemas.microsoft.com/office/drawing/2014/main" id="{0669F3AE-13E8-D578-3588-786E533CE3EA}"/>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35" name="TextBox 434">
              <a:extLst>
                <a:ext uri="{FF2B5EF4-FFF2-40B4-BE49-F238E27FC236}">
                  <a16:creationId xmlns:a16="http://schemas.microsoft.com/office/drawing/2014/main" id="{66948A35-79AD-94F5-BF6A-F40291618DC7}"/>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36" name="TextBox 435">
              <a:extLst>
                <a:ext uri="{FF2B5EF4-FFF2-40B4-BE49-F238E27FC236}">
                  <a16:creationId xmlns:a16="http://schemas.microsoft.com/office/drawing/2014/main" id="{1C5616BC-4F51-49E2-9508-F01FDD9A86A6}"/>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37" name="TextBox 436">
              <a:extLst>
                <a:ext uri="{FF2B5EF4-FFF2-40B4-BE49-F238E27FC236}">
                  <a16:creationId xmlns:a16="http://schemas.microsoft.com/office/drawing/2014/main" id="{63B0A293-5088-94D5-D77A-F2DCFFC5C7E1}"/>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cxnSp>
          <p:nvCxnSpPr>
            <p:cNvPr id="438" name="Straight Connector 437">
              <a:extLst>
                <a:ext uri="{FF2B5EF4-FFF2-40B4-BE49-F238E27FC236}">
                  <a16:creationId xmlns:a16="http://schemas.microsoft.com/office/drawing/2014/main" id="{2B59010B-0F10-FAE3-E844-4F101BD8D2A1}"/>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68DB249E-F8FE-BCC6-8AA7-6B0BACF971CC}"/>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440" name="TextBox 439">
              <a:extLst>
                <a:ext uri="{FF2B5EF4-FFF2-40B4-BE49-F238E27FC236}">
                  <a16:creationId xmlns:a16="http://schemas.microsoft.com/office/drawing/2014/main" id="{43E774FD-5D9A-720A-CE98-05578D166BBB}"/>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grpSp>
      <p:sp>
        <p:nvSpPr>
          <p:cNvPr id="441" name="Freeform: Shape 440">
            <a:extLst>
              <a:ext uri="{FF2B5EF4-FFF2-40B4-BE49-F238E27FC236}">
                <a16:creationId xmlns:a16="http://schemas.microsoft.com/office/drawing/2014/main" id="{A38B644D-74AE-E379-E0FC-D0ED88F3C31B}"/>
              </a:ext>
            </a:extLst>
          </p:cNvPr>
          <p:cNvSpPr/>
          <p:nvPr/>
        </p:nvSpPr>
        <p:spPr bwMode="auto">
          <a:xfrm>
            <a:off x="7064825" y="4833870"/>
            <a:ext cx="1315696"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2" name="Freeform: Shape 441">
            <a:extLst>
              <a:ext uri="{FF2B5EF4-FFF2-40B4-BE49-F238E27FC236}">
                <a16:creationId xmlns:a16="http://schemas.microsoft.com/office/drawing/2014/main" id="{7AB428B9-4B8D-D90F-4CC5-FC41BC07AF50}"/>
              </a:ext>
            </a:extLst>
          </p:cNvPr>
          <p:cNvSpPr/>
          <p:nvPr/>
        </p:nvSpPr>
        <p:spPr bwMode="auto">
          <a:xfrm>
            <a:off x="8101287" y="4833870"/>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443" name="Table 86">
            <a:extLst>
              <a:ext uri="{FF2B5EF4-FFF2-40B4-BE49-F238E27FC236}">
                <a16:creationId xmlns:a16="http://schemas.microsoft.com/office/drawing/2014/main" id="{C42B2FD0-4A3E-4EA2-59EE-26856135A35C}"/>
              </a:ext>
            </a:extLst>
          </p:cNvPr>
          <p:cNvGraphicFramePr>
            <a:graphicFrameLocks noGrp="1"/>
          </p:cNvGraphicFramePr>
          <p:nvPr>
            <p:extLst>
              <p:ext uri="{D42A27DB-BD31-4B8C-83A1-F6EECF244321}">
                <p14:modId xmlns:p14="http://schemas.microsoft.com/office/powerpoint/2010/main" val="3294442021"/>
              </p:ext>
            </p:extLst>
          </p:nvPr>
        </p:nvGraphicFramePr>
        <p:xfrm>
          <a:off x="8933002" y="3837125"/>
          <a:ext cx="2465790" cy="990717"/>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41879">
                <a:tc>
                  <a:txBody>
                    <a:bodyPr/>
                    <a:lstStyle/>
                    <a:p>
                      <a:pPr algn="ctr">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41879">
                <a:tc>
                  <a:txBody>
                    <a:bodyPr/>
                    <a:lstStyle/>
                    <a:p>
                      <a:pPr algn="ctr">
                        <a:lnSpc>
                          <a:spcPts val="1200"/>
                        </a:lnSpc>
                      </a:pPr>
                      <a:r>
                        <a:rPr lang="en-US" sz="1200" b="0" dirty="0">
                          <a:solidFill>
                            <a:schemeClr val="bg1"/>
                          </a:solidFill>
                        </a:rPr>
                        <a:t>Median OS,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13.6</a:t>
                      </a:r>
                      <a:br>
                        <a:rPr lang="en-US" sz="1200" b="0" dirty="0">
                          <a:solidFill>
                            <a:schemeClr val="bg1"/>
                          </a:solidFill>
                        </a:rPr>
                      </a:br>
                      <a:r>
                        <a:rPr lang="en-US" sz="1200" b="0" dirty="0">
                          <a:solidFill>
                            <a:schemeClr val="bg1"/>
                          </a:solidFill>
                        </a:rPr>
                        <a:t>(12.1-16.0)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10.8</a:t>
                      </a:r>
                      <a:br>
                        <a:rPr lang="en-US" sz="1200" b="0" dirty="0">
                          <a:solidFill>
                            <a:schemeClr val="bg1"/>
                          </a:solidFill>
                        </a:rPr>
                      </a:br>
                      <a:r>
                        <a:rPr lang="en-US" sz="1200" b="0" dirty="0">
                          <a:solidFill>
                            <a:schemeClr val="bg1"/>
                          </a:solidFill>
                        </a:rPr>
                        <a:t>(9.2-14.2)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2142">
                <a:tc>
                  <a:txBody>
                    <a:bodyPr/>
                    <a:lstStyle/>
                    <a:p>
                      <a:pPr algn="ctr">
                        <a:lnSpc>
                          <a:spcPts val="1200"/>
                        </a:lnSpc>
                      </a:pPr>
                      <a:r>
                        <a:rPr lang="en-US" sz="1200" b="0" dirty="0">
                          <a:solidFill>
                            <a:schemeClr val="bg1"/>
                          </a:solidFill>
                        </a:rPr>
                        <a:t>Hazard ratio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0.85 (0.63-1.14)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444" name="TextBox 443">
            <a:extLst>
              <a:ext uri="{FF2B5EF4-FFF2-40B4-BE49-F238E27FC236}">
                <a16:creationId xmlns:a16="http://schemas.microsoft.com/office/drawing/2014/main" id="{24C5CCA4-FE3C-AFDD-8E8F-06EC52639801}"/>
              </a:ext>
            </a:extLst>
          </p:cNvPr>
          <p:cNvSpPr txBox="1"/>
          <p:nvPr/>
        </p:nvSpPr>
        <p:spPr bwMode="auto">
          <a:xfrm>
            <a:off x="10290010" y="4845920"/>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grpSp>
        <p:nvGrpSpPr>
          <p:cNvPr id="445" name="Group 444">
            <a:extLst>
              <a:ext uri="{FF2B5EF4-FFF2-40B4-BE49-F238E27FC236}">
                <a16:creationId xmlns:a16="http://schemas.microsoft.com/office/drawing/2014/main" id="{F15661AC-2C21-D0A5-9876-545BBD09180E}"/>
              </a:ext>
            </a:extLst>
          </p:cNvPr>
          <p:cNvGrpSpPr/>
          <p:nvPr/>
        </p:nvGrpSpPr>
        <p:grpSpPr>
          <a:xfrm>
            <a:off x="10149359" y="5081486"/>
            <a:ext cx="96837" cy="92075"/>
            <a:chOff x="3894138" y="3324023"/>
            <a:chExt cx="96837" cy="92075"/>
          </a:xfrm>
        </p:grpSpPr>
        <p:sp>
          <p:nvSpPr>
            <p:cNvPr id="446" name="Line 37">
              <a:extLst>
                <a:ext uri="{FF2B5EF4-FFF2-40B4-BE49-F238E27FC236}">
                  <a16:creationId xmlns:a16="http://schemas.microsoft.com/office/drawing/2014/main" id="{BAEA370D-D3D3-6503-89C7-2E7CCEFFD3FC}"/>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7" name="Line 38">
              <a:extLst>
                <a:ext uri="{FF2B5EF4-FFF2-40B4-BE49-F238E27FC236}">
                  <a16:creationId xmlns:a16="http://schemas.microsoft.com/office/drawing/2014/main" id="{F59C4ED3-F797-B168-1BF4-0105E5EF0F9A}"/>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8" name="Group 447">
            <a:extLst>
              <a:ext uri="{FF2B5EF4-FFF2-40B4-BE49-F238E27FC236}">
                <a16:creationId xmlns:a16="http://schemas.microsoft.com/office/drawing/2014/main" id="{6F8EBAA1-E70F-AFEE-089D-C6084BE177EA}"/>
              </a:ext>
            </a:extLst>
          </p:cNvPr>
          <p:cNvGrpSpPr/>
          <p:nvPr/>
        </p:nvGrpSpPr>
        <p:grpSpPr>
          <a:xfrm>
            <a:off x="10149359" y="4885327"/>
            <a:ext cx="96837" cy="92075"/>
            <a:chOff x="3894138" y="3324023"/>
            <a:chExt cx="96837" cy="92075"/>
          </a:xfrm>
        </p:grpSpPr>
        <p:sp>
          <p:nvSpPr>
            <p:cNvPr id="449" name="Line 37">
              <a:extLst>
                <a:ext uri="{FF2B5EF4-FFF2-40B4-BE49-F238E27FC236}">
                  <a16:creationId xmlns:a16="http://schemas.microsoft.com/office/drawing/2014/main" id="{BBE8840A-FB48-22E7-9574-4073ABCAF0FF}"/>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0" name="Line 38">
              <a:extLst>
                <a:ext uri="{FF2B5EF4-FFF2-40B4-BE49-F238E27FC236}">
                  <a16:creationId xmlns:a16="http://schemas.microsoft.com/office/drawing/2014/main" id="{D1C18A96-A9F8-4047-F9E2-ACB400904451}"/>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51" name="TextBox 450">
            <a:extLst>
              <a:ext uri="{FF2B5EF4-FFF2-40B4-BE49-F238E27FC236}">
                <a16:creationId xmlns:a16="http://schemas.microsoft.com/office/drawing/2014/main" id="{FBE22232-4E9D-A695-4CDD-465C03F5FA3E}"/>
              </a:ext>
            </a:extLst>
          </p:cNvPr>
          <p:cNvSpPr txBox="1"/>
          <p:nvPr/>
        </p:nvSpPr>
        <p:spPr bwMode="auto">
          <a:xfrm>
            <a:off x="7060842"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52" name="TextBox 451">
            <a:extLst>
              <a:ext uri="{FF2B5EF4-FFF2-40B4-BE49-F238E27FC236}">
                <a16:creationId xmlns:a16="http://schemas.microsoft.com/office/drawing/2014/main" id="{CC3AE68E-484B-B62F-4AF0-D419E07EE065}"/>
              </a:ext>
            </a:extLst>
          </p:cNvPr>
          <p:cNvSpPr txBox="1"/>
          <p:nvPr/>
        </p:nvSpPr>
        <p:spPr bwMode="auto">
          <a:xfrm>
            <a:off x="7065854"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57" name="Line 190">
            <a:extLst>
              <a:ext uri="{FF2B5EF4-FFF2-40B4-BE49-F238E27FC236}">
                <a16:creationId xmlns:a16="http://schemas.microsoft.com/office/drawing/2014/main" id="{26406C4C-998E-53F3-FCB3-35082BAD28A0}"/>
              </a:ext>
            </a:extLst>
          </p:cNvPr>
          <p:cNvSpPr>
            <a:spLocks noChangeShapeType="1"/>
          </p:cNvSpPr>
          <p:nvPr/>
        </p:nvSpPr>
        <p:spPr bwMode="auto">
          <a:xfrm>
            <a:off x="7218363" y="3921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8" name="Line 191">
            <a:extLst>
              <a:ext uri="{FF2B5EF4-FFF2-40B4-BE49-F238E27FC236}">
                <a16:creationId xmlns:a16="http://schemas.microsoft.com/office/drawing/2014/main" id="{FD8C4160-C79A-8BC1-356B-874DAC5D0304}"/>
              </a:ext>
            </a:extLst>
          </p:cNvPr>
          <p:cNvSpPr>
            <a:spLocks noChangeShapeType="1"/>
          </p:cNvSpPr>
          <p:nvPr/>
        </p:nvSpPr>
        <p:spPr bwMode="auto">
          <a:xfrm>
            <a:off x="7170738" y="3968779"/>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9" name="Line 192">
            <a:extLst>
              <a:ext uri="{FF2B5EF4-FFF2-40B4-BE49-F238E27FC236}">
                <a16:creationId xmlns:a16="http://schemas.microsoft.com/office/drawing/2014/main" id="{0A312ED9-CF53-D0FF-EFC7-6474CA2F0F8A}"/>
              </a:ext>
            </a:extLst>
          </p:cNvPr>
          <p:cNvSpPr>
            <a:spLocks noChangeShapeType="1"/>
          </p:cNvSpPr>
          <p:nvPr/>
        </p:nvSpPr>
        <p:spPr bwMode="auto">
          <a:xfrm>
            <a:off x="7486650" y="4052916"/>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0" name="Line 193">
            <a:extLst>
              <a:ext uri="{FF2B5EF4-FFF2-40B4-BE49-F238E27FC236}">
                <a16:creationId xmlns:a16="http://schemas.microsoft.com/office/drawing/2014/main" id="{727A6F27-ECA7-BEE5-C786-E810BB476000}"/>
              </a:ext>
            </a:extLst>
          </p:cNvPr>
          <p:cNvSpPr>
            <a:spLocks noChangeShapeType="1"/>
          </p:cNvSpPr>
          <p:nvPr/>
        </p:nvSpPr>
        <p:spPr bwMode="auto">
          <a:xfrm>
            <a:off x="7442200" y="4100541"/>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1" name="Line 194">
            <a:extLst>
              <a:ext uri="{FF2B5EF4-FFF2-40B4-BE49-F238E27FC236}">
                <a16:creationId xmlns:a16="http://schemas.microsoft.com/office/drawing/2014/main" id="{0CF03254-884F-856A-0EDA-4B24B2BCDBB6}"/>
              </a:ext>
            </a:extLst>
          </p:cNvPr>
          <p:cNvSpPr>
            <a:spLocks noChangeShapeType="1"/>
          </p:cNvSpPr>
          <p:nvPr/>
        </p:nvSpPr>
        <p:spPr bwMode="auto">
          <a:xfrm>
            <a:off x="9045575" y="5164166"/>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2" name="Line 195">
            <a:extLst>
              <a:ext uri="{FF2B5EF4-FFF2-40B4-BE49-F238E27FC236}">
                <a16:creationId xmlns:a16="http://schemas.microsoft.com/office/drawing/2014/main" id="{55CC03D9-36FA-20A9-09C0-9BE3221460BE}"/>
              </a:ext>
            </a:extLst>
          </p:cNvPr>
          <p:cNvSpPr>
            <a:spLocks noChangeShapeType="1"/>
          </p:cNvSpPr>
          <p:nvPr/>
        </p:nvSpPr>
        <p:spPr bwMode="auto">
          <a:xfrm>
            <a:off x="9001125" y="520861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3" name="Line 196">
            <a:extLst>
              <a:ext uri="{FF2B5EF4-FFF2-40B4-BE49-F238E27FC236}">
                <a16:creationId xmlns:a16="http://schemas.microsoft.com/office/drawing/2014/main" id="{D3FCBEE3-EC96-F099-6C43-2E065BFFF284}"/>
              </a:ext>
            </a:extLst>
          </p:cNvPr>
          <p:cNvSpPr>
            <a:spLocks noChangeShapeType="1"/>
          </p:cNvSpPr>
          <p:nvPr/>
        </p:nvSpPr>
        <p:spPr bwMode="auto">
          <a:xfrm>
            <a:off x="9093200" y="5195916"/>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4" name="Line 197">
            <a:extLst>
              <a:ext uri="{FF2B5EF4-FFF2-40B4-BE49-F238E27FC236}">
                <a16:creationId xmlns:a16="http://schemas.microsoft.com/office/drawing/2014/main" id="{71C5AA9D-5EA9-A1F1-599B-EA826F125F7B}"/>
              </a:ext>
            </a:extLst>
          </p:cNvPr>
          <p:cNvSpPr>
            <a:spLocks noChangeShapeType="1"/>
          </p:cNvSpPr>
          <p:nvPr/>
        </p:nvSpPr>
        <p:spPr bwMode="auto">
          <a:xfrm>
            <a:off x="9045575" y="5243541"/>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5" name="Line 198">
            <a:extLst>
              <a:ext uri="{FF2B5EF4-FFF2-40B4-BE49-F238E27FC236}">
                <a16:creationId xmlns:a16="http://schemas.microsoft.com/office/drawing/2014/main" id="{998C692A-3776-CAD9-D250-1C065B1DE14D}"/>
              </a:ext>
            </a:extLst>
          </p:cNvPr>
          <p:cNvSpPr>
            <a:spLocks noChangeShapeType="1"/>
          </p:cNvSpPr>
          <p:nvPr/>
        </p:nvSpPr>
        <p:spPr bwMode="auto">
          <a:xfrm>
            <a:off x="9312275" y="5264179"/>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 name="Line 199">
            <a:extLst>
              <a:ext uri="{FF2B5EF4-FFF2-40B4-BE49-F238E27FC236}">
                <a16:creationId xmlns:a16="http://schemas.microsoft.com/office/drawing/2014/main" id="{C4B68C37-1F78-211B-A409-A135B9ECF7E3}"/>
              </a:ext>
            </a:extLst>
          </p:cNvPr>
          <p:cNvSpPr>
            <a:spLocks noChangeShapeType="1"/>
          </p:cNvSpPr>
          <p:nvPr/>
        </p:nvSpPr>
        <p:spPr bwMode="auto">
          <a:xfrm>
            <a:off x="9264650" y="5308629"/>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 name="Line 200">
            <a:extLst>
              <a:ext uri="{FF2B5EF4-FFF2-40B4-BE49-F238E27FC236}">
                <a16:creationId xmlns:a16="http://schemas.microsoft.com/office/drawing/2014/main" id="{ECD7B4D6-2BA3-4C71-A371-1BCA73CB00B4}"/>
              </a:ext>
            </a:extLst>
          </p:cNvPr>
          <p:cNvSpPr>
            <a:spLocks noChangeShapeType="1"/>
          </p:cNvSpPr>
          <p:nvPr/>
        </p:nvSpPr>
        <p:spPr bwMode="auto">
          <a:xfrm>
            <a:off x="9390063" y="5308629"/>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8" name="Line 201">
            <a:extLst>
              <a:ext uri="{FF2B5EF4-FFF2-40B4-BE49-F238E27FC236}">
                <a16:creationId xmlns:a16="http://schemas.microsoft.com/office/drawing/2014/main" id="{99079300-7DC5-DDC8-F346-28578B7DF6AC}"/>
              </a:ext>
            </a:extLst>
          </p:cNvPr>
          <p:cNvSpPr>
            <a:spLocks noChangeShapeType="1"/>
          </p:cNvSpPr>
          <p:nvPr/>
        </p:nvSpPr>
        <p:spPr bwMode="auto">
          <a:xfrm>
            <a:off x="9342438" y="535625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9" name="Line 202">
            <a:extLst>
              <a:ext uri="{FF2B5EF4-FFF2-40B4-BE49-F238E27FC236}">
                <a16:creationId xmlns:a16="http://schemas.microsoft.com/office/drawing/2014/main" id="{70C67C5F-5A4B-D6A8-406D-99151DDB5516}"/>
              </a:ext>
            </a:extLst>
          </p:cNvPr>
          <p:cNvSpPr>
            <a:spLocks noChangeShapeType="1"/>
          </p:cNvSpPr>
          <p:nvPr/>
        </p:nvSpPr>
        <p:spPr bwMode="auto">
          <a:xfrm>
            <a:off x="9434513" y="5308629"/>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 name="Line 203">
            <a:extLst>
              <a:ext uri="{FF2B5EF4-FFF2-40B4-BE49-F238E27FC236}">
                <a16:creationId xmlns:a16="http://schemas.microsoft.com/office/drawing/2014/main" id="{DCE46CF2-9304-7F8A-DA0D-7ACED22ACACC}"/>
              </a:ext>
            </a:extLst>
          </p:cNvPr>
          <p:cNvSpPr>
            <a:spLocks noChangeShapeType="1"/>
          </p:cNvSpPr>
          <p:nvPr/>
        </p:nvSpPr>
        <p:spPr bwMode="auto">
          <a:xfrm>
            <a:off x="9390063" y="535625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1" name="Line 204">
            <a:extLst>
              <a:ext uri="{FF2B5EF4-FFF2-40B4-BE49-F238E27FC236}">
                <a16:creationId xmlns:a16="http://schemas.microsoft.com/office/drawing/2014/main" id="{0D718F26-DDA9-2C6A-D774-F475FDBD770B}"/>
              </a:ext>
            </a:extLst>
          </p:cNvPr>
          <p:cNvSpPr>
            <a:spLocks noChangeShapeType="1"/>
          </p:cNvSpPr>
          <p:nvPr/>
        </p:nvSpPr>
        <p:spPr bwMode="auto">
          <a:xfrm>
            <a:off x="9482138" y="5334029"/>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2" name="Line 205">
            <a:extLst>
              <a:ext uri="{FF2B5EF4-FFF2-40B4-BE49-F238E27FC236}">
                <a16:creationId xmlns:a16="http://schemas.microsoft.com/office/drawing/2014/main" id="{1851B807-BE14-C226-5BDC-20471B0969A1}"/>
              </a:ext>
            </a:extLst>
          </p:cNvPr>
          <p:cNvSpPr>
            <a:spLocks noChangeShapeType="1"/>
          </p:cNvSpPr>
          <p:nvPr/>
        </p:nvSpPr>
        <p:spPr bwMode="auto">
          <a:xfrm>
            <a:off x="9434513" y="538165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 name="Line 206">
            <a:extLst>
              <a:ext uri="{FF2B5EF4-FFF2-40B4-BE49-F238E27FC236}">
                <a16:creationId xmlns:a16="http://schemas.microsoft.com/office/drawing/2014/main" id="{982384A7-D3B9-1EB1-D9FF-C85D3A676C73}"/>
              </a:ext>
            </a:extLst>
          </p:cNvPr>
          <p:cNvSpPr>
            <a:spLocks noChangeShapeType="1"/>
          </p:cNvSpPr>
          <p:nvPr/>
        </p:nvSpPr>
        <p:spPr bwMode="auto">
          <a:xfrm>
            <a:off x="9775825" y="5381654"/>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 name="Line 207">
            <a:extLst>
              <a:ext uri="{FF2B5EF4-FFF2-40B4-BE49-F238E27FC236}">
                <a16:creationId xmlns:a16="http://schemas.microsoft.com/office/drawing/2014/main" id="{8A6DC303-2CDF-AE5F-1A8B-C8088368A64F}"/>
              </a:ext>
            </a:extLst>
          </p:cNvPr>
          <p:cNvSpPr>
            <a:spLocks noChangeShapeType="1"/>
          </p:cNvSpPr>
          <p:nvPr/>
        </p:nvSpPr>
        <p:spPr bwMode="auto">
          <a:xfrm>
            <a:off x="9726613" y="5429279"/>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 name="Line 208">
            <a:extLst>
              <a:ext uri="{FF2B5EF4-FFF2-40B4-BE49-F238E27FC236}">
                <a16:creationId xmlns:a16="http://schemas.microsoft.com/office/drawing/2014/main" id="{83632E13-ABCD-1E25-2259-A882ED3C3E40}"/>
              </a:ext>
            </a:extLst>
          </p:cNvPr>
          <p:cNvSpPr>
            <a:spLocks noChangeShapeType="1"/>
          </p:cNvSpPr>
          <p:nvPr/>
        </p:nvSpPr>
        <p:spPr bwMode="auto">
          <a:xfrm>
            <a:off x="9775825" y="5445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 name="Line 209">
            <a:extLst>
              <a:ext uri="{FF2B5EF4-FFF2-40B4-BE49-F238E27FC236}">
                <a16:creationId xmlns:a16="http://schemas.microsoft.com/office/drawing/2014/main" id="{80DFF195-D9EF-4971-6497-FCBA3D70D2E9}"/>
              </a:ext>
            </a:extLst>
          </p:cNvPr>
          <p:cNvSpPr>
            <a:spLocks noChangeShapeType="1"/>
          </p:cNvSpPr>
          <p:nvPr/>
        </p:nvSpPr>
        <p:spPr bwMode="auto">
          <a:xfrm>
            <a:off x="9726613" y="5489604"/>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Line 210">
            <a:extLst>
              <a:ext uri="{FF2B5EF4-FFF2-40B4-BE49-F238E27FC236}">
                <a16:creationId xmlns:a16="http://schemas.microsoft.com/office/drawing/2014/main" id="{4C451447-6D1D-39B6-1136-150BAB43EDCD}"/>
              </a:ext>
            </a:extLst>
          </p:cNvPr>
          <p:cNvSpPr>
            <a:spLocks noChangeShapeType="1"/>
          </p:cNvSpPr>
          <p:nvPr/>
        </p:nvSpPr>
        <p:spPr bwMode="auto">
          <a:xfrm>
            <a:off x="9836150" y="5445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8" name="Line 211">
            <a:extLst>
              <a:ext uri="{FF2B5EF4-FFF2-40B4-BE49-F238E27FC236}">
                <a16:creationId xmlns:a16="http://schemas.microsoft.com/office/drawing/2014/main" id="{16B54A93-B612-450B-D804-A8384A94095D}"/>
              </a:ext>
            </a:extLst>
          </p:cNvPr>
          <p:cNvSpPr>
            <a:spLocks noChangeShapeType="1"/>
          </p:cNvSpPr>
          <p:nvPr/>
        </p:nvSpPr>
        <p:spPr bwMode="auto">
          <a:xfrm>
            <a:off x="9791700" y="548960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 name="Line 212">
            <a:extLst>
              <a:ext uri="{FF2B5EF4-FFF2-40B4-BE49-F238E27FC236}">
                <a16:creationId xmlns:a16="http://schemas.microsoft.com/office/drawing/2014/main" id="{7B687975-4B71-B3F2-2395-6BE9518E7139}"/>
              </a:ext>
            </a:extLst>
          </p:cNvPr>
          <p:cNvSpPr>
            <a:spLocks noChangeShapeType="1"/>
          </p:cNvSpPr>
          <p:nvPr/>
        </p:nvSpPr>
        <p:spPr bwMode="auto">
          <a:xfrm>
            <a:off x="9915525" y="5445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 name="Line 213">
            <a:extLst>
              <a:ext uri="{FF2B5EF4-FFF2-40B4-BE49-F238E27FC236}">
                <a16:creationId xmlns:a16="http://schemas.microsoft.com/office/drawing/2014/main" id="{6A3F8BDD-0882-6F5D-DFA0-14687C47BC51}"/>
              </a:ext>
            </a:extLst>
          </p:cNvPr>
          <p:cNvSpPr>
            <a:spLocks noChangeShapeType="1"/>
          </p:cNvSpPr>
          <p:nvPr/>
        </p:nvSpPr>
        <p:spPr bwMode="auto">
          <a:xfrm>
            <a:off x="9871075" y="548960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 name="Line 214">
            <a:extLst>
              <a:ext uri="{FF2B5EF4-FFF2-40B4-BE49-F238E27FC236}">
                <a16:creationId xmlns:a16="http://schemas.microsoft.com/office/drawing/2014/main" id="{D041DEDD-2EF7-221F-6C03-427ACAB719FD}"/>
              </a:ext>
            </a:extLst>
          </p:cNvPr>
          <p:cNvSpPr>
            <a:spLocks noChangeShapeType="1"/>
          </p:cNvSpPr>
          <p:nvPr/>
        </p:nvSpPr>
        <p:spPr bwMode="auto">
          <a:xfrm>
            <a:off x="10279063" y="5510241"/>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 name="Line 215">
            <a:extLst>
              <a:ext uri="{FF2B5EF4-FFF2-40B4-BE49-F238E27FC236}">
                <a16:creationId xmlns:a16="http://schemas.microsoft.com/office/drawing/2014/main" id="{5E42D517-F937-D8CB-13D1-CC1858CFF67B}"/>
              </a:ext>
            </a:extLst>
          </p:cNvPr>
          <p:cNvSpPr>
            <a:spLocks noChangeShapeType="1"/>
          </p:cNvSpPr>
          <p:nvPr/>
        </p:nvSpPr>
        <p:spPr bwMode="auto">
          <a:xfrm>
            <a:off x="10234613" y="555786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 name="Line 216">
            <a:extLst>
              <a:ext uri="{FF2B5EF4-FFF2-40B4-BE49-F238E27FC236}">
                <a16:creationId xmlns:a16="http://schemas.microsoft.com/office/drawing/2014/main" id="{51E76357-42E6-3A2C-68D0-01A9B74A9E7B}"/>
              </a:ext>
            </a:extLst>
          </p:cNvPr>
          <p:cNvSpPr>
            <a:spLocks noChangeShapeType="1"/>
          </p:cNvSpPr>
          <p:nvPr/>
        </p:nvSpPr>
        <p:spPr bwMode="auto">
          <a:xfrm>
            <a:off x="10364788" y="5510241"/>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4" name="Line 217">
            <a:extLst>
              <a:ext uri="{FF2B5EF4-FFF2-40B4-BE49-F238E27FC236}">
                <a16:creationId xmlns:a16="http://schemas.microsoft.com/office/drawing/2014/main" id="{53073CDD-4197-C652-3BD7-3115A0BB81F0}"/>
              </a:ext>
            </a:extLst>
          </p:cNvPr>
          <p:cNvSpPr>
            <a:spLocks noChangeShapeType="1"/>
          </p:cNvSpPr>
          <p:nvPr/>
        </p:nvSpPr>
        <p:spPr bwMode="auto">
          <a:xfrm>
            <a:off x="10317163" y="555786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 name="Line 218">
            <a:extLst>
              <a:ext uri="{FF2B5EF4-FFF2-40B4-BE49-F238E27FC236}">
                <a16:creationId xmlns:a16="http://schemas.microsoft.com/office/drawing/2014/main" id="{62A0C367-473C-257B-6DDF-38C7F8B98C4C}"/>
              </a:ext>
            </a:extLst>
          </p:cNvPr>
          <p:cNvSpPr>
            <a:spLocks noChangeShapeType="1"/>
          </p:cNvSpPr>
          <p:nvPr/>
        </p:nvSpPr>
        <p:spPr bwMode="auto">
          <a:xfrm>
            <a:off x="10425113" y="5510241"/>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6" name="Line 219">
            <a:extLst>
              <a:ext uri="{FF2B5EF4-FFF2-40B4-BE49-F238E27FC236}">
                <a16:creationId xmlns:a16="http://schemas.microsoft.com/office/drawing/2014/main" id="{FEBAE32C-B5D8-6761-C07E-7EAFF065B6D2}"/>
              </a:ext>
            </a:extLst>
          </p:cNvPr>
          <p:cNvSpPr>
            <a:spLocks noChangeShapeType="1"/>
          </p:cNvSpPr>
          <p:nvPr/>
        </p:nvSpPr>
        <p:spPr bwMode="auto">
          <a:xfrm>
            <a:off x="10380663" y="555786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7" name="Line 220">
            <a:extLst>
              <a:ext uri="{FF2B5EF4-FFF2-40B4-BE49-F238E27FC236}">
                <a16:creationId xmlns:a16="http://schemas.microsoft.com/office/drawing/2014/main" id="{315A9CAB-62D6-C3DF-0C5F-50A9ED338EC2}"/>
              </a:ext>
            </a:extLst>
          </p:cNvPr>
          <p:cNvSpPr>
            <a:spLocks noChangeShapeType="1"/>
          </p:cNvSpPr>
          <p:nvPr/>
        </p:nvSpPr>
        <p:spPr bwMode="auto">
          <a:xfrm>
            <a:off x="7231063" y="3917979"/>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 name="Line 221">
            <a:extLst>
              <a:ext uri="{FF2B5EF4-FFF2-40B4-BE49-F238E27FC236}">
                <a16:creationId xmlns:a16="http://schemas.microsoft.com/office/drawing/2014/main" id="{1AF7AC27-80A5-758D-1CF1-BE96D12D2858}"/>
              </a:ext>
            </a:extLst>
          </p:cNvPr>
          <p:cNvSpPr>
            <a:spLocks noChangeShapeType="1"/>
          </p:cNvSpPr>
          <p:nvPr/>
        </p:nvSpPr>
        <p:spPr bwMode="auto">
          <a:xfrm>
            <a:off x="7183438" y="3962429"/>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9" name="Line 222">
            <a:extLst>
              <a:ext uri="{FF2B5EF4-FFF2-40B4-BE49-F238E27FC236}">
                <a16:creationId xmlns:a16="http://schemas.microsoft.com/office/drawing/2014/main" id="{B1EFD162-C5AC-EAF1-6B9A-47D36BECC44F}"/>
              </a:ext>
            </a:extLst>
          </p:cNvPr>
          <p:cNvSpPr>
            <a:spLocks noChangeShapeType="1"/>
          </p:cNvSpPr>
          <p:nvPr/>
        </p:nvSpPr>
        <p:spPr bwMode="auto">
          <a:xfrm>
            <a:off x="7742238" y="447677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 name="Line 223">
            <a:extLst>
              <a:ext uri="{FF2B5EF4-FFF2-40B4-BE49-F238E27FC236}">
                <a16:creationId xmlns:a16="http://schemas.microsoft.com/office/drawing/2014/main" id="{D22B2585-CBE5-D1E5-3CA0-D056E2EE2E93}"/>
              </a:ext>
            </a:extLst>
          </p:cNvPr>
          <p:cNvSpPr>
            <a:spLocks noChangeShapeType="1"/>
          </p:cNvSpPr>
          <p:nvPr/>
        </p:nvSpPr>
        <p:spPr bwMode="auto">
          <a:xfrm>
            <a:off x="7693025" y="4522816"/>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 name="Line 224">
            <a:extLst>
              <a:ext uri="{FF2B5EF4-FFF2-40B4-BE49-F238E27FC236}">
                <a16:creationId xmlns:a16="http://schemas.microsoft.com/office/drawing/2014/main" id="{0F70613C-67CA-BAE1-2391-6F3CFED57B1F}"/>
              </a:ext>
            </a:extLst>
          </p:cNvPr>
          <p:cNvSpPr>
            <a:spLocks noChangeShapeType="1"/>
          </p:cNvSpPr>
          <p:nvPr/>
        </p:nvSpPr>
        <p:spPr bwMode="auto">
          <a:xfrm>
            <a:off x="8350250" y="4899054"/>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 name="Line 225">
            <a:extLst>
              <a:ext uri="{FF2B5EF4-FFF2-40B4-BE49-F238E27FC236}">
                <a16:creationId xmlns:a16="http://schemas.microsoft.com/office/drawing/2014/main" id="{EF6B4933-7A7B-6C4B-AE7C-C018662E6C1C}"/>
              </a:ext>
            </a:extLst>
          </p:cNvPr>
          <p:cNvSpPr>
            <a:spLocks noChangeShapeType="1"/>
          </p:cNvSpPr>
          <p:nvPr/>
        </p:nvSpPr>
        <p:spPr bwMode="auto">
          <a:xfrm>
            <a:off x="8305800" y="4946679"/>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 name="Line 226">
            <a:extLst>
              <a:ext uri="{FF2B5EF4-FFF2-40B4-BE49-F238E27FC236}">
                <a16:creationId xmlns:a16="http://schemas.microsoft.com/office/drawing/2014/main" id="{E8A3733E-2527-4DAF-DF6C-A492D5272206}"/>
              </a:ext>
            </a:extLst>
          </p:cNvPr>
          <p:cNvSpPr>
            <a:spLocks noChangeShapeType="1"/>
          </p:cNvSpPr>
          <p:nvPr/>
        </p:nvSpPr>
        <p:spPr bwMode="auto">
          <a:xfrm>
            <a:off x="9140825" y="5243541"/>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 name="Line 227">
            <a:extLst>
              <a:ext uri="{FF2B5EF4-FFF2-40B4-BE49-F238E27FC236}">
                <a16:creationId xmlns:a16="http://schemas.microsoft.com/office/drawing/2014/main" id="{2504F97E-9D0A-DD8F-9D25-DFDCCADB7ADD}"/>
              </a:ext>
            </a:extLst>
          </p:cNvPr>
          <p:cNvSpPr>
            <a:spLocks noChangeShapeType="1"/>
          </p:cNvSpPr>
          <p:nvPr/>
        </p:nvSpPr>
        <p:spPr bwMode="auto">
          <a:xfrm>
            <a:off x="9096375" y="5289579"/>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 name="Line 228">
            <a:extLst>
              <a:ext uri="{FF2B5EF4-FFF2-40B4-BE49-F238E27FC236}">
                <a16:creationId xmlns:a16="http://schemas.microsoft.com/office/drawing/2014/main" id="{8F3A9999-02FA-E773-32CA-6B3A72F29AD7}"/>
              </a:ext>
            </a:extLst>
          </p:cNvPr>
          <p:cNvSpPr>
            <a:spLocks noChangeShapeType="1"/>
          </p:cNvSpPr>
          <p:nvPr/>
        </p:nvSpPr>
        <p:spPr bwMode="auto">
          <a:xfrm>
            <a:off x="9274175" y="5311804"/>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6" name="Line 229">
            <a:extLst>
              <a:ext uri="{FF2B5EF4-FFF2-40B4-BE49-F238E27FC236}">
                <a16:creationId xmlns:a16="http://schemas.microsoft.com/office/drawing/2014/main" id="{C7A6CEF9-52B2-C1B8-FA7E-7E0E1224A91D}"/>
              </a:ext>
            </a:extLst>
          </p:cNvPr>
          <p:cNvSpPr>
            <a:spLocks noChangeShapeType="1"/>
          </p:cNvSpPr>
          <p:nvPr/>
        </p:nvSpPr>
        <p:spPr bwMode="auto">
          <a:xfrm>
            <a:off x="9226550" y="5356254"/>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 name="Line 230">
            <a:extLst>
              <a:ext uri="{FF2B5EF4-FFF2-40B4-BE49-F238E27FC236}">
                <a16:creationId xmlns:a16="http://schemas.microsoft.com/office/drawing/2014/main" id="{498EBAF7-8906-EDBE-D630-51DFA8F6FEFB}"/>
              </a:ext>
            </a:extLst>
          </p:cNvPr>
          <p:cNvSpPr>
            <a:spLocks noChangeShapeType="1"/>
          </p:cNvSpPr>
          <p:nvPr/>
        </p:nvSpPr>
        <p:spPr bwMode="auto">
          <a:xfrm>
            <a:off x="9463088" y="5372129"/>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 name="Line 231">
            <a:extLst>
              <a:ext uri="{FF2B5EF4-FFF2-40B4-BE49-F238E27FC236}">
                <a16:creationId xmlns:a16="http://schemas.microsoft.com/office/drawing/2014/main" id="{468E0A8D-7C8E-D8BE-1F55-BC59BA8132A7}"/>
              </a:ext>
            </a:extLst>
          </p:cNvPr>
          <p:cNvSpPr>
            <a:spLocks noChangeShapeType="1"/>
          </p:cNvSpPr>
          <p:nvPr/>
        </p:nvSpPr>
        <p:spPr bwMode="auto">
          <a:xfrm>
            <a:off x="9415463" y="5419754"/>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 name="Line 232">
            <a:extLst>
              <a:ext uri="{FF2B5EF4-FFF2-40B4-BE49-F238E27FC236}">
                <a16:creationId xmlns:a16="http://schemas.microsoft.com/office/drawing/2014/main" id="{426E6FBF-CF6A-4619-C9EF-3D7F9EA01CF3}"/>
              </a:ext>
            </a:extLst>
          </p:cNvPr>
          <p:cNvSpPr>
            <a:spLocks noChangeShapeType="1"/>
          </p:cNvSpPr>
          <p:nvPr/>
        </p:nvSpPr>
        <p:spPr bwMode="auto">
          <a:xfrm>
            <a:off x="9510713" y="540387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 name="Line 233">
            <a:extLst>
              <a:ext uri="{FF2B5EF4-FFF2-40B4-BE49-F238E27FC236}">
                <a16:creationId xmlns:a16="http://schemas.microsoft.com/office/drawing/2014/main" id="{3AA7FCE5-0C10-68DB-7FA3-E1C200F12821}"/>
              </a:ext>
            </a:extLst>
          </p:cNvPr>
          <p:cNvSpPr>
            <a:spLocks noChangeShapeType="1"/>
          </p:cNvSpPr>
          <p:nvPr/>
        </p:nvSpPr>
        <p:spPr bwMode="auto">
          <a:xfrm>
            <a:off x="9463088" y="5451504"/>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 name="Line 234">
            <a:extLst>
              <a:ext uri="{FF2B5EF4-FFF2-40B4-BE49-F238E27FC236}">
                <a16:creationId xmlns:a16="http://schemas.microsoft.com/office/drawing/2014/main" id="{8DDBB80A-F38B-CF05-8981-0EAD4AA18347}"/>
              </a:ext>
            </a:extLst>
          </p:cNvPr>
          <p:cNvSpPr>
            <a:spLocks noChangeShapeType="1"/>
          </p:cNvSpPr>
          <p:nvPr/>
        </p:nvSpPr>
        <p:spPr bwMode="auto">
          <a:xfrm>
            <a:off x="9596438" y="540387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2" name="Line 235">
            <a:extLst>
              <a:ext uri="{FF2B5EF4-FFF2-40B4-BE49-F238E27FC236}">
                <a16:creationId xmlns:a16="http://schemas.microsoft.com/office/drawing/2014/main" id="{091ECE4C-FFC9-90B4-DAE4-FE553261C548}"/>
              </a:ext>
            </a:extLst>
          </p:cNvPr>
          <p:cNvSpPr>
            <a:spLocks noChangeShapeType="1"/>
          </p:cNvSpPr>
          <p:nvPr/>
        </p:nvSpPr>
        <p:spPr bwMode="auto">
          <a:xfrm>
            <a:off x="9548813" y="5451504"/>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 name="Line 236">
            <a:extLst>
              <a:ext uri="{FF2B5EF4-FFF2-40B4-BE49-F238E27FC236}">
                <a16:creationId xmlns:a16="http://schemas.microsoft.com/office/drawing/2014/main" id="{7F461FA3-94A8-79D6-7CA2-201CE6EDF26A}"/>
              </a:ext>
            </a:extLst>
          </p:cNvPr>
          <p:cNvSpPr>
            <a:spLocks noChangeShapeType="1"/>
          </p:cNvSpPr>
          <p:nvPr/>
        </p:nvSpPr>
        <p:spPr bwMode="auto">
          <a:xfrm>
            <a:off x="9759950" y="547372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4" name="Line 237">
            <a:extLst>
              <a:ext uri="{FF2B5EF4-FFF2-40B4-BE49-F238E27FC236}">
                <a16:creationId xmlns:a16="http://schemas.microsoft.com/office/drawing/2014/main" id="{5CCBF561-2018-E65C-BB35-9D3396C4FA80}"/>
              </a:ext>
            </a:extLst>
          </p:cNvPr>
          <p:cNvSpPr>
            <a:spLocks noChangeShapeType="1"/>
          </p:cNvSpPr>
          <p:nvPr/>
        </p:nvSpPr>
        <p:spPr bwMode="auto">
          <a:xfrm>
            <a:off x="9713913" y="5522941"/>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Line 238">
            <a:extLst>
              <a:ext uri="{FF2B5EF4-FFF2-40B4-BE49-F238E27FC236}">
                <a16:creationId xmlns:a16="http://schemas.microsoft.com/office/drawing/2014/main" id="{56414941-A05F-C09A-AC0E-F37ECDA0842E}"/>
              </a:ext>
            </a:extLst>
          </p:cNvPr>
          <p:cNvSpPr>
            <a:spLocks noChangeShapeType="1"/>
          </p:cNvSpPr>
          <p:nvPr/>
        </p:nvSpPr>
        <p:spPr bwMode="auto">
          <a:xfrm>
            <a:off x="9899650"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 name="Line 239">
            <a:extLst>
              <a:ext uri="{FF2B5EF4-FFF2-40B4-BE49-F238E27FC236}">
                <a16:creationId xmlns:a16="http://schemas.microsoft.com/office/drawing/2014/main" id="{538215DA-587E-82A2-4955-BBB58F8D48D2}"/>
              </a:ext>
            </a:extLst>
          </p:cNvPr>
          <p:cNvSpPr>
            <a:spLocks noChangeShapeType="1"/>
          </p:cNvSpPr>
          <p:nvPr/>
        </p:nvSpPr>
        <p:spPr bwMode="auto">
          <a:xfrm>
            <a:off x="9852025" y="5580091"/>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 name="Line 240">
            <a:extLst>
              <a:ext uri="{FF2B5EF4-FFF2-40B4-BE49-F238E27FC236}">
                <a16:creationId xmlns:a16="http://schemas.microsoft.com/office/drawing/2014/main" id="{80DF6A43-E20C-803C-C525-DB0A74E788C3}"/>
              </a:ext>
            </a:extLst>
          </p:cNvPr>
          <p:cNvSpPr>
            <a:spLocks noChangeShapeType="1"/>
          </p:cNvSpPr>
          <p:nvPr/>
        </p:nvSpPr>
        <p:spPr bwMode="auto">
          <a:xfrm>
            <a:off x="10186988"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8" name="Line 241">
            <a:extLst>
              <a:ext uri="{FF2B5EF4-FFF2-40B4-BE49-F238E27FC236}">
                <a16:creationId xmlns:a16="http://schemas.microsoft.com/office/drawing/2014/main" id="{BF946EF9-4D05-A8E8-598A-6D562F3ADA37}"/>
              </a:ext>
            </a:extLst>
          </p:cNvPr>
          <p:cNvSpPr>
            <a:spLocks noChangeShapeType="1"/>
          </p:cNvSpPr>
          <p:nvPr/>
        </p:nvSpPr>
        <p:spPr bwMode="auto">
          <a:xfrm>
            <a:off x="10137775" y="5580091"/>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 name="Line 242">
            <a:extLst>
              <a:ext uri="{FF2B5EF4-FFF2-40B4-BE49-F238E27FC236}">
                <a16:creationId xmlns:a16="http://schemas.microsoft.com/office/drawing/2014/main" id="{733C76D4-9667-D839-4EEB-9C74C4980F44}"/>
              </a:ext>
            </a:extLst>
          </p:cNvPr>
          <p:cNvSpPr>
            <a:spLocks noChangeShapeType="1"/>
          </p:cNvSpPr>
          <p:nvPr/>
        </p:nvSpPr>
        <p:spPr bwMode="auto">
          <a:xfrm>
            <a:off x="10533063"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 name="Line 243">
            <a:extLst>
              <a:ext uri="{FF2B5EF4-FFF2-40B4-BE49-F238E27FC236}">
                <a16:creationId xmlns:a16="http://schemas.microsoft.com/office/drawing/2014/main" id="{ADBBA98C-1769-6BBA-6CA3-F66311C45D17}"/>
              </a:ext>
            </a:extLst>
          </p:cNvPr>
          <p:cNvSpPr>
            <a:spLocks noChangeShapeType="1"/>
          </p:cNvSpPr>
          <p:nvPr/>
        </p:nvSpPr>
        <p:spPr bwMode="auto">
          <a:xfrm>
            <a:off x="10488613" y="5580091"/>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1" name="Line 244">
            <a:extLst>
              <a:ext uri="{FF2B5EF4-FFF2-40B4-BE49-F238E27FC236}">
                <a16:creationId xmlns:a16="http://schemas.microsoft.com/office/drawing/2014/main" id="{C6DD933F-E615-D94A-710C-CABA5761DABE}"/>
              </a:ext>
            </a:extLst>
          </p:cNvPr>
          <p:cNvSpPr>
            <a:spLocks noChangeShapeType="1"/>
          </p:cNvSpPr>
          <p:nvPr/>
        </p:nvSpPr>
        <p:spPr bwMode="auto">
          <a:xfrm>
            <a:off x="10741025"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 name="Line 245">
            <a:extLst>
              <a:ext uri="{FF2B5EF4-FFF2-40B4-BE49-F238E27FC236}">
                <a16:creationId xmlns:a16="http://schemas.microsoft.com/office/drawing/2014/main" id="{2E6D8A18-CEC9-5001-E908-15E8B372D15D}"/>
              </a:ext>
            </a:extLst>
          </p:cNvPr>
          <p:cNvSpPr>
            <a:spLocks noChangeShapeType="1"/>
          </p:cNvSpPr>
          <p:nvPr/>
        </p:nvSpPr>
        <p:spPr bwMode="auto">
          <a:xfrm>
            <a:off x="10696575" y="5580091"/>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 name="Freeform 246">
            <a:extLst>
              <a:ext uri="{FF2B5EF4-FFF2-40B4-BE49-F238E27FC236}">
                <a16:creationId xmlns:a16="http://schemas.microsoft.com/office/drawing/2014/main" id="{F995D116-E1E0-9D2D-111B-23C68CD4BCA1}"/>
              </a:ext>
            </a:extLst>
          </p:cNvPr>
          <p:cNvSpPr>
            <a:spLocks/>
          </p:cNvSpPr>
          <p:nvPr/>
        </p:nvSpPr>
        <p:spPr bwMode="auto">
          <a:xfrm>
            <a:off x="7078663" y="3917979"/>
            <a:ext cx="3671887" cy="1655762"/>
          </a:xfrm>
          <a:custGeom>
            <a:avLst/>
            <a:gdLst>
              <a:gd name="T0" fmla="*/ 50 w 2313"/>
              <a:gd name="T1" fmla="*/ 0 h 1043"/>
              <a:gd name="T2" fmla="*/ 92 w 2313"/>
              <a:gd name="T3" fmla="*/ 12 h 1043"/>
              <a:gd name="T4" fmla="*/ 151 w 2313"/>
              <a:gd name="T5" fmla="*/ 48 h 1043"/>
              <a:gd name="T6" fmla="*/ 169 w 2313"/>
              <a:gd name="T7" fmla="*/ 75 h 1043"/>
              <a:gd name="T8" fmla="*/ 187 w 2313"/>
              <a:gd name="T9" fmla="*/ 85 h 1043"/>
              <a:gd name="T10" fmla="*/ 197 w 2313"/>
              <a:gd name="T11" fmla="*/ 107 h 1043"/>
              <a:gd name="T12" fmla="*/ 209 w 2313"/>
              <a:gd name="T13" fmla="*/ 133 h 1043"/>
              <a:gd name="T14" fmla="*/ 219 w 2313"/>
              <a:gd name="T15" fmla="*/ 149 h 1043"/>
              <a:gd name="T16" fmla="*/ 253 w 2313"/>
              <a:gd name="T17" fmla="*/ 161 h 1043"/>
              <a:gd name="T18" fmla="*/ 263 w 2313"/>
              <a:gd name="T19" fmla="*/ 191 h 1043"/>
              <a:gd name="T20" fmla="*/ 283 w 2313"/>
              <a:gd name="T21" fmla="*/ 222 h 1043"/>
              <a:gd name="T22" fmla="*/ 307 w 2313"/>
              <a:gd name="T23" fmla="*/ 266 h 1043"/>
              <a:gd name="T24" fmla="*/ 317 w 2313"/>
              <a:gd name="T25" fmla="*/ 284 h 1043"/>
              <a:gd name="T26" fmla="*/ 333 w 2313"/>
              <a:gd name="T27" fmla="*/ 298 h 1043"/>
              <a:gd name="T28" fmla="*/ 349 w 2313"/>
              <a:gd name="T29" fmla="*/ 332 h 1043"/>
              <a:gd name="T30" fmla="*/ 367 w 2313"/>
              <a:gd name="T31" fmla="*/ 354 h 1043"/>
              <a:gd name="T32" fmla="*/ 385 w 2313"/>
              <a:gd name="T33" fmla="*/ 375 h 1043"/>
              <a:gd name="T34" fmla="*/ 430 w 2313"/>
              <a:gd name="T35" fmla="*/ 399 h 1043"/>
              <a:gd name="T36" fmla="*/ 520 w 2313"/>
              <a:gd name="T37" fmla="*/ 417 h 1043"/>
              <a:gd name="T38" fmla="*/ 538 w 2313"/>
              <a:gd name="T39" fmla="*/ 443 h 1043"/>
              <a:gd name="T40" fmla="*/ 556 w 2313"/>
              <a:gd name="T41" fmla="*/ 475 h 1043"/>
              <a:gd name="T42" fmla="*/ 580 w 2313"/>
              <a:gd name="T43" fmla="*/ 495 h 1043"/>
              <a:gd name="T44" fmla="*/ 598 w 2313"/>
              <a:gd name="T45" fmla="*/ 513 h 1043"/>
              <a:gd name="T46" fmla="*/ 612 w 2313"/>
              <a:gd name="T47" fmla="*/ 532 h 1043"/>
              <a:gd name="T48" fmla="*/ 628 w 2313"/>
              <a:gd name="T49" fmla="*/ 566 h 1043"/>
              <a:gd name="T50" fmla="*/ 653 w 2313"/>
              <a:gd name="T51" fmla="*/ 584 h 1043"/>
              <a:gd name="T52" fmla="*/ 677 w 2313"/>
              <a:gd name="T53" fmla="*/ 602 h 1043"/>
              <a:gd name="T54" fmla="*/ 705 w 2313"/>
              <a:gd name="T55" fmla="*/ 612 h 1043"/>
              <a:gd name="T56" fmla="*/ 719 w 2313"/>
              <a:gd name="T57" fmla="*/ 624 h 1043"/>
              <a:gd name="T58" fmla="*/ 751 w 2313"/>
              <a:gd name="T59" fmla="*/ 648 h 1043"/>
              <a:gd name="T60" fmla="*/ 829 w 2313"/>
              <a:gd name="T61" fmla="*/ 674 h 1043"/>
              <a:gd name="T62" fmla="*/ 857 w 2313"/>
              <a:gd name="T63" fmla="*/ 689 h 1043"/>
              <a:gd name="T64" fmla="*/ 877 w 2313"/>
              <a:gd name="T65" fmla="*/ 699 h 1043"/>
              <a:gd name="T66" fmla="*/ 930 w 2313"/>
              <a:gd name="T67" fmla="*/ 715 h 1043"/>
              <a:gd name="T68" fmla="*/ 954 w 2313"/>
              <a:gd name="T69" fmla="*/ 725 h 1043"/>
              <a:gd name="T70" fmla="*/ 1016 w 2313"/>
              <a:gd name="T71" fmla="*/ 745 h 1043"/>
              <a:gd name="T72" fmla="*/ 1060 w 2313"/>
              <a:gd name="T73" fmla="*/ 763 h 1043"/>
              <a:gd name="T74" fmla="*/ 1094 w 2313"/>
              <a:gd name="T75" fmla="*/ 777 h 1043"/>
              <a:gd name="T76" fmla="*/ 1183 w 2313"/>
              <a:gd name="T77" fmla="*/ 803 h 1043"/>
              <a:gd name="T78" fmla="*/ 1213 w 2313"/>
              <a:gd name="T79" fmla="*/ 817 h 1043"/>
              <a:gd name="T80" fmla="*/ 1237 w 2313"/>
              <a:gd name="T81" fmla="*/ 840 h 1043"/>
              <a:gd name="T82" fmla="*/ 1257 w 2313"/>
              <a:gd name="T83" fmla="*/ 852 h 1043"/>
              <a:gd name="T84" fmla="*/ 1295 w 2313"/>
              <a:gd name="T85" fmla="*/ 866 h 1043"/>
              <a:gd name="T86" fmla="*/ 1329 w 2313"/>
              <a:gd name="T87" fmla="*/ 878 h 1043"/>
              <a:gd name="T88" fmla="*/ 1357 w 2313"/>
              <a:gd name="T89" fmla="*/ 892 h 1043"/>
              <a:gd name="T90" fmla="*/ 1383 w 2313"/>
              <a:gd name="T91" fmla="*/ 922 h 1043"/>
              <a:gd name="T92" fmla="*/ 1494 w 2313"/>
              <a:gd name="T93" fmla="*/ 966 h 1043"/>
              <a:gd name="T94" fmla="*/ 1594 w 2313"/>
              <a:gd name="T95" fmla="*/ 980 h 1043"/>
              <a:gd name="T96" fmla="*/ 1648 w 2313"/>
              <a:gd name="T97" fmla="*/ 997 h 1043"/>
              <a:gd name="T98" fmla="*/ 1689 w 2313"/>
              <a:gd name="T99" fmla="*/ 1021 h 1043"/>
              <a:gd name="T100" fmla="*/ 1747 w 2313"/>
              <a:gd name="T101" fmla="*/ 1043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13" h="1043">
                <a:moveTo>
                  <a:pt x="0" y="0"/>
                </a:moveTo>
                <a:lnTo>
                  <a:pt x="50" y="0"/>
                </a:lnTo>
                <a:lnTo>
                  <a:pt x="50" y="12"/>
                </a:lnTo>
                <a:lnTo>
                  <a:pt x="92" y="12"/>
                </a:lnTo>
                <a:lnTo>
                  <a:pt x="92" y="48"/>
                </a:lnTo>
                <a:lnTo>
                  <a:pt x="151" y="48"/>
                </a:lnTo>
                <a:lnTo>
                  <a:pt x="151" y="75"/>
                </a:lnTo>
                <a:lnTo>
                  <a:pt x="169" y="75"/>
                </a:lnTo>
                <a:lnTo>
                  <a:pt x="169" y="85"/>
                </a:lnTo>
                <a:lnTo>
                  <a:pt x="187" y="85"/>
                </a:lnTo>
                <a:lnTo>
                  <a:pt x="197" y="85"/>
                </a:lnTo>
                <a:lnTo>
                  <a:pt x="197" y="107"/>
                </a:lnTo>
                <a:lnTo>
                  <a:pt x="209" y="107"/>
                </a:lnTo>
                <a:lnTo>
                  <a:pt x="209" y="133"/>
                </a:lnTo>
                <a:lnTo>
                  <a:pt x="219" y="133"/>
                </a:lnTo>
                <a:lnTo>
                  <a:pt x="219" y="149"/>
                </a:lnTo>
                <a:lnTo>
                  <a:pt x="231" y="161"/>
                </a:lnTo>
                <a:lnTo>
                  <a:pt x="253" y="161"/>
                </a:lnTo>
                <a:lnTo>
                  <a:pt x="253" y="191"/>
                </a:lnTo>
                <a:lnTo>
                  <a:pt x="263" y="191"/>
                </a:lnTo>
                <a:lnTo>
                  <a:pt x="263" y="222"/>
                </a:lnTo>
                <a:lnTo>
                  <a:pt x="283" y="222"/>
                </a:lnTo>
                <a:lnTo>
                  <a:pt x="307" y="222"/>
                </a:lnTo>
                <a:lnTo>
                  <a:pt x="307" y="266"/>
                </a:lnTo>
                <a:lnTo>
                  <a:pt x="317" y="266"/>
                </a:lnTo>
                <a:lnTo>
                  <a:pt x="317" y="284"/>
                </a:lnTo>
                <a:lnTo>
                  <a:pt x="333" y="284"/>
                </a:lnTo>
                <a:lnTo>
                  <a:pt x="333" y="298"/>
                </a:lnTo>
                <a:lnTo>
                  <a:pt x="349" y="298"/>
                </a:lnTo>
                <a:lnTo>
                  <a:pt x="349" y="332"/>
                </a:lnTo>
                <a:lnTo>
                  <a:pt x="367" y="332"/>
                </a:lnTo>
                <a:lnTo>
                  <a:pt x="367" y="354"/>
                </a:lnTo>
                <a:lnTo>
                  <a:pt x="385" y="354"/>
                </a:lnTo>
                <a:lnTo>
                  <a:pt x="385" y="375"/>
                </a:lnTo>
                <a:lnTo>
                  <a:pt x="430" y="375"/>
                </a:lnTo>
                <a:lnTo>
                  <a:pt x="430" y="399"/>
                </a:lnTo>
                <a:lnTo>
                  <a:pt x="520" y="399"/>
                </a:lnTo>
                <a:lnTo>
                  <a:pt x="520" y="417"/>
                </a:lnTo>
                <a:lnTo>
                  <a:pt x="538" y="417"/>
                </a:lnTo>
                <a:lnTo>
                  <a:pt x="538" y="443"/>
                </a:lnTo>
                <a:lnTo>
                  <a:pt x="556" y="443"/>
                </a:lnTo>
                <a:lnTo>
                  <a:pt x="556" y="475"/>
                </a:lnTo>
                <a:lnTo>
                  <a:pt x="580" y="475"/>
                </a:lnTo>
                <a:lnTo>
                  <a:pt x="580" y="495"/>
                </a:lnTo>
                <a:lnTo>
                  <a:pt x="598" y="495"/>
                </a:lnTo>
                <a:lnTo>
                  <a:pt x="598" y="513"/>
                </a:lnTo>
                <a:lnTo>
                  <a:pt x="612" y="513"/>
                </a:lnTo>
                <a:lnTo>
                  <a:pt x="612" y="532"/>
                </a:lnTo>
                <a:lnTo>
                  <a:pt x="628" y="532"/>
                </a:lnTo>
                <a:lnTo>
                  <a:pt x="628" y="566"/>
                </a:lnTo>
                <a:lnTo>
                  <a:pt x="653" y="566"/>
                </a:lnTo>
                <a:lnTo>
                  <a:pt x="653" y="584"/>
                </a:lnTo>
                <a:lnTo>
                  <a:pt x="677" y="584"/>
                </a:lnTo>
                <a:lnTo>
                  <a:pt x="677" y="602"/>
                </a:lnTo>
                <a:lnTo>
                  <a:pt x="705" y="602"/>
                </a:lnTo>
                <a:lnTo>
                  <a:pt x="705" y="612"/>
                </a:lnTo>
                <a:lnTo>
                  <a:pt x="719" y="612"/>
                </a:lnTo>
                <a:lnTo>
                  <a:pt x="719" y="624"/>
                </a:lnTo>
                <a:lnTo>
                  <a:pt x="751" y="624"/>
                </a:lnTo>
                <a:lnTo>
                  <a:pt x="751" y="648"/>
                </a:lnTo>
                <a:lnTo>
                  <a:pt x="829" y="648"/>
                </a:lnTo>
                <a:lnTo>
                  <a:pt x="829" y="674"/>
                </a:lnTo>
                <a:lnTo>
                  <a:pt x="857" y="674"/>
                </a:lnTo>
                <a:lnTo>
                  <a:pt x="857" y="689"/>
                </a:lnTo>
                <a:lnTo>
                  <a:pt x="877" y="689"/>
                </a:lnTo>
                <a:lnTo>
                  <a:pt x="877" y="699"/>
                </a:lnTo>
                <a:lnTo>
                  <a:pt x="930" y="699"/>
                </a:lnTo>
                <a:lnTo>
                  <a:pt x="930" y="715"/>
                </a:lnTo>
                <a:lnTo>
                  <a:pt x="954" y="715"/>
                </a:lnTo>
                <a:lnTo>
                  <a:pt x="954" y="725"/>
                </a:lnTo>
                <a:lnTo>
                  <a:pt x="1016" y="725"/>
                </a:lnTo>
                <a:lnTo>
                  <a:pt x="1016" y="745"/>
                </a:lnTo>
                <a:lnTo>
                  <a:pt x="1060" y="745"/>
                </a:lnTo>
                <a:lnTo>
                  <a:pt x="1060" y="763"/>
                </a:lnTo>
                <a:lnTo>
                  <a:pt x="1094" y="763"/>
                </a:lnTo>
                <a:lnTo>
                  <a:pt x="1094" y="777"/>
                </a:lnTo>
                <a:lnTo>
                  <a:pt x="1183" y="777"/>
                </a:lnTo>
                <a:lnTo>
                  <a:pt x="1183" y="803"/>
                </a:lnTo>
                <a:lnTo>
                  <a:pt x="1213" y="803"/>
                </a:lnTo>
                <a:lnTo>
                  <a:pt x="1213" y="817"/>
                </a:lnTo>
                <a:lnTo>
                  <a:pt x="1237" y="817"/>
                </a:lnTo>
                <a:lnTo>
                  <a:pt x="1237" y="840"/>
                </a:lnTo>
                <a:lnTo>
                  <a:pt x="1257" y="840"/>
                </a:lnTo>
                <a:lnTo>
                  <a:pt x="1257" y="852"/>
                </a:lnTo>
                <a:lnTo>
                  <a:pt x="1295" y="852"/>
                </a:lnTo>
                <a:lnTo>
                  <a:pt x="1295" y="866"/>
                </a:lnTo>
                <a:lnTo>
                  <a:pt x="1329" y="866"/>
                </a:lnTo>
                <a:lnTo>
                  <a:pt x="1329" y="878"/>
                </a:lnTo>
                <a:lnTo>
                  <a:pt x="1357" y="878"/>
                </a:lnTo>
                <a:lnTo>
                  <a:pt x="1357" y="892"/>
                </a:lnTo>
                <a:lnTo>
                  <a:pt x="1383" y="892"/>
                </a:lnTo>
                <a:lnTo>
                  <a:pt x="1383" y="922"/>
                </a:lnTo>
                <a:lnTo>
                  <a:pt x="1494" y="922"/>
                </a:lnTo>
                <a:lnTo>
                  <a:pt x="1494" y="966"/>
                </a:lnTo>
                <a:lnTo>
                  <a:pt x="1594" y="966"/>
                </a:lnTo>
                <a:lnTo>
                  <a:pt x="1594" y="980"/>
                </a:lnTo>
                <a:lnTo>
                  <a:pt x="1648" y="980"/>
                </a:lnTo>
                <a:lnTo>
                  <a:pt x="1648" y="997"/>
                </a:lnTo>
                <a:lnTo>
                  <a:pt x="1689" y="997"/>
                </a:lnTo>
                <a:lnTo>
                  <a:pt x="1689" y="1021"/>
                </a:lnTo>
                <a:lnTo>
                  <a:pt x="1747" y="1021"/>
                </a:lnTo>
                <a:lnTo>
                  <a:pt x="1747" y="1043"/>
                </a:lnTo>
                <a:lnTo>
                  <a:pt x="2313" y="1043"/>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 name="Freeform 247">
            <a:extLst>
              <a:ext uri="{FF2B5EF4-FFF2-40B4-BE49-F238E27FC236}">
                <a16:creationId xmlns:a16="http://schemas.microsoft.com/office/drawing/2014/main" id="{E96DD1FA-BCB9-266A-2E5C-BC5894CA6708}"/>
              </a:ext>
            </a:extLst>
          </p:cNvPr>
          <p:cNvSpPr>
            <a:spLocks/>
          </p:cNvSpPr>
          <p:nvPr/>
        </p:nvSpPr>
        <p:spPr bwMode="auto">
          <a:xfrm>
            <a:off x="7062788" y="3917979"/>
            <a:ext cx="3362325" cy="1643062"/>
          </a:xfrm>
          <a:custGeom>
            <a:avLst/>
            <a:gdLst>
              <a:gd name="T0" fmla="*/ 40 w 2118"/>
              <a:gd name="T1" fmla="*/ 0 h 1035"/>
              <a:gd name="T2" fmla="*/ 68 w 2118"/>
              <a:gd name="T3" fmla="*/ 28 h 1035"/>
              <a:gd name="T4" fmla="*/ 102 w 2118"/>
              <a:gd name="T5" fmla="*/ 40 h 1035"/>
              <a:gd name="T6" fmla="*/ 171 w 2118"/>
              <a:gd name="T7" fmla="*/ 73 h 1035"/>
              <a:gd name="T8" fmla="*/ 211 w 2118"/>
              <a:gd name="T9" fmla="*/ 87 h 1035"/>
              <a:gd name="T10" fmla="*/ 235 w 2118"/>
              <a:gd name="T11" fmla="*/ 101 h 1035"/>
              <a:gd name="T12" fmla="*/ 253 w 2118"/>
              <a:gd name="T13" fmla="*/ 121 h 1035"/>
              <a:gd name="T14" fmla="*/ 295 w 2118"/>
              <a:gd name="T15" fmla="*/ 145 h 1035"/>
              <a:gd name="T16" fmla="*/ 323 w 2118"/>
              <a:gd name="T17" fmla="*/ 161 h 1035"/>
              <a:gd name="T18" fmla="*/ 335 w 2118"/>
              <a:gd name="T19" fmla="*/ 177 h 1035"/>
              <a:gd name="T20" fmla="*/ 361 w 2118"/>
              <a:gd name="T21" fmla="*/ 189 h 1035"/>
              <a:gd name="T22" fmla="*/ 395 w 2118"/>
              <a:gd name="T23" fmla="*/ 207 h 1035"/>
              <a:gd name="T24" fmla="*/ 410 w 2118"/>
              <a:gd name="T25" fmla="*/ 232 h 1035"/>
              <a:gd name="T26" fmla="*/ 506 w 2118"/>
              <a:gd name="T27" fmla="*/ 232 h 1035"/>
              <a:gd name="T28" fmla="*/ 532 w 2118"/>
              <a:gd name="T29" fmla="*/ 262 h 1035"/>
              <a:gd name="T30" fmla="*/ 558 w 2118"/>
              <a:gd name="T31" fmla="*/ 278 h 1035"/>
              <a:gd name="T32" fmla="*/ 592 w 2118"/>
              <a:gd name="T33" fmla="*/ 302 h 1035"/>
              <a:gd name="T34" fmla="*/ 612 w 2118"/>
              <a:gd name="T35" fmla="*/ 320 h 1035"/>
              <a:gd name="T36" fmla="*/ 628 w 2118"/>
              <a:gd name="T37" fmla="*/ 354 h 1035"/>
              <a:gd name="T38" fmla="*/ 648 w 2118"/>
              <a:gd name="T39" fmla="*/ 387 h 1035"/>
              <a:gd name="T40" fmla="*/ 687 w 2118"/>
              <a:gd name="T41" fmla="*/ 399 h 1035"/>
              <a:gd name="T42" fmla="*/ 703 w 2118"/>
              <a:gd name="T43" fmla="*/ 411 h 1035"/>
              <a:gd name="T44" fmla="*/ 721 w 2118"/>
              <a:gd name="T45" fmla="*/ 425 h 1035"/>
              <a:gd name="T46" fmla="*/ 749 w 2118"/>
              <a:gd name="T47" fmla="*/ 453 h 1035"/>
              <a:gd name="T48" fmla="*/ 765 w 2118"/>
              <a:gd name="T49" fmla="*/ 469 h 1035"/>
              <a:gd name="T50" fmla="*/ 779 w 2118"/>
              <a:gd name="T51" fmla="*/ 481 h 1035"/>
              <a:gd name="T52" fmla="*/ 809 w 2118"/>
              <a:gd name="T53" fmla="*/ 507 h 1035"/>
              <a:gd name="T54" fmla="*/ 821 w 2118"/>
              <a:gd name="T55" fmla="*/ 542 h 1035"/>
              <a:gd name="T56" fmla="*/ 837 w 2118"/>
              <a:gd name="T57" fmla="*/ 564 h 1035"/>
              <a:gd name="T58" fmla="*/ 885 w 2118"/>
              <a:gd name="T59" fmla="*/ 588 h 1035"/>
              <a:gd name="T60" fmla="*/ 903 w 2118"/>
              <a:gd name="T61" fmla="*/ 610 h 1035"/>
              <a:gd name="T62" fmla="*/ 922 w 2118"/>
              <a:gd name="T63" fmla="*/ 626 h 1035"/>
              <a:gd name="T64" fmla="*/ 950 w 2118"/>
              <a:gd name="T65" fmla="*/ 644 h 1035"/>
              <a:gd name="T66" fmla="*/ 968 w 2118"/>
              <a:gd name="T67" fmla="*/ 658 h 1035"/>
              <a:gd name="T68" fmla="*/ 986 w 2118"/>
              <a:gd name="T69" fmla="*/ 678 h 1035"/>
              <a:gd name="T70" fmla="*/ 1006 w 2118"/>
              <a:gd name="T71" fmla="*/ 691 h 1035"/>
              <a:gd name="T72" fmla="*/ 1036 w 2118"/>
              <a:gd name="T73" fmla="*/ 709 h 1035"/>
              <a:gd name="T74" fmla="*/ 1068 w 2118"/>
              <a:gd name="T75" fmla="*/ 733 h 1035"/>
              <a:gd name="T76" fmla="*/ 1114 w 2118"/>
              <a:gd name="T77" fmla="*/ 761 h 1035"/>
              <a:gd name="T78" fmla="*/ 1219 w 2118"/>
              <a:gd name="T79" fmla="*/ 793 h 1035"/>
              <a:gd name="T80" fmla="*/ 1243 w 2118"/>
              <a:gd name="T81" fmla="*/ 815 h 1035"/>
              <a:gd name="T82" fmla="*/ 1317 w 2118"/>
              <a:gd name="T83" fmla="*/ 844 h 1035"/>
              <a:gd name="T84" fmla="*/ 1343 w 2118"/>
              <a:gd name="T85" fmla="*/ 862 h 1035"/>
              <a:gd name="T86" fmla="*/ 1387 w 2118"/>
              <a:gd name="T87" fmla="*/ 884 h 1035"/>
              <a:gd name="T88" fmla="*/ 1450 w 2118"/>
              <a:gd name="T89" fmla="*/ 908 h 1035"/>
              <a:gd name="T90" fmla="*/ 1526 w 2118"/>
              <a:gd name="T91" fmla="*/ 924 h 1035"/>
              <a:gd name="T92" fmla="*/ 1634 w 2118"/>
              <a:gd name="T93" fmla="*/ 950 h 1035"/>
              <a:gd name="T94" fmla="*/ 1709 w 2118"/>
              <a:gd name="T95" fmla="*/ 997 h 1035"/>
              <a:gd name="T96" fmla="*/ 2026 w 2118"/>
              <a:gd name="T97" fmla="*/ 1035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18" h="1035">
                <a:moveTo>
                  <a:pt x="0" y="0"/>
                </a:moveTo>
                <a:lnTo>
                  <a:pt x="40" y="0"/>
                </a:lnTo>
                <a:lnTo>
                  <a:pt x="40" y="28"/>
                </a:lnTo>
                <a:lnTo>
                  <a:pt x="68" y="28"/>
                </a:lnTo>
                <a:lnTo>
                  <a:pt x="68" y="40"/>
                </a:lnTo>
                <a:lnTo>
                  <a:pt x="102" y="40"/>
                </a:lnTo>
                <a:lnTo>
                  <a:pt x="171" y="40"/>
                </a:lnTo>
                <a:lnTo>
                  <a:pt x="171" y="73"/>
                </a:lnTo>
                <a:lnTo>
                  <a:pt x="211" y="73"/>
                </a:lnTo>
                <a:lnTo>
                  <a:pt x="211" y="87"/>
                </a:lnTo>
                <a:lnTo>
                  <a:pt x="235" y="87"/>
                </a:lnTo>
                <a:lnTo>
                  <a:pt x="235" y="101"/>
                </a:lnTo>
                <a:lnTo>
                  <a:pt x="253" y="101"/>
                </a:lnTo>
                <a:lnTo>
                  <a:pt x="253" y="121"/>
                </a:lnTo>
                <a:lnTo>
                  <a:pt x="295" y="121"/>
                </a:lnTo>
                <a:lnTo>
                  <a:pt x="295" y="145"/>
                </a:lnTo>
                <a:lnTo>
                  <a:pt x="323" y="145"/>
                </a:lnTo>
                <a:lnTo>
                  <a:pt x="323" y="161"/>
                </a:lnTo>
                <a:lnTo>
                  <a:pt x="335" y="161"/>
                </a:lnTo>
                <a:lnTo>
                  <a:pt x="335" y="177"/>
                </a:lnTo>
                <a:lnTo>
                  <a:pt x="361" y="177"/>
                </a:lnTo>
                <a:lnTo>
                  <a:pt x="361" y="189"/>
                </a:lnTo>
                <a:lnTo>
                  <a:pt x="395" y="189"/>
                </a:lnTo>
                <a:lnTo>
                  <a:pt x="395" y="207"/>
                </a:lnTo>
                <a:lnTo>
                  <a:pt x="410" y="222"/>
                </a:lnTo>
                <a:lnTo>
                  <a:pt x="410" y="232"/>
                </a:lnTo>
                <a:lnTo>
                  <a:pt x="446" y="232"/>
                </a:lnTo>
                <a:lnTo>
                  <a:pt x="506" y="232"/>
                </a:lnTo>
                <a:lnTo>
                  <a:pt x="506" y="262"/>
                </a:lnTo>
                <a:lnTo>
                  <a:pt x="532" y="262"/>
                </a:lnTo>
                <a:lnTo>
                  <a:pt x="532" y="278"/>
                </a:lnTo>
                <a:lnTo>
                  <a:pt x="558" y="278"/>
                </a:lnTo>
                <a:lnTo>
                  <a:pt x="558" y="302"/>
                </a:lnTo>
                <a:lnTo>
                  <a:pt x="592" y="302"/>
                </a:lnTo>
                <a:lnTo>
                  <a:pt x="592" y="320"/>
                </a:lnTo>
                <a:lnTo>
                  <a:pt x="612" y="320"/>
                </a:lnTo>
                <a:lnTo>
                  <a:pt x="612" y="354"/>
                </a:lnTo>
                <a:lnTo>
                  <a:pt x="628" y="354"/>
                </a:lnTo>
                <a:lnTo>
                  <a:pt x="628" y="387"/>
                </a:lnTo>
                <a:lnTo>
                  <a:pt x="648" y="387"/>
                </a:lnTo>
                <a:lnTo>
                  <a:pt x="648" y="399"/>
                </a:lnTo>
                <a:lnTo>
                  <a:pt x="687" y="399"/>
                </a:lnTo>
                <a:lnTo>
                  <a:pt x="687" y="411"/>
                </a:lnTo>
                <a:lnTo>
                  <a:pt x="703" y="411"/>
                </a:lnTo>
                <a:lnTo>
                  <a:pt x="703" y="425"/>
                </a:lnTo>
                <a:lnTo>
                  <a:pt x="721" y="425"/>
                </a:lnTo>
                <a:lnTo>
                  <a:pt x="721" y="453"/>
                </a:lnTo>
                <a:lnTo>
                  <a:pt x="749" y="453"/>
                </a:lnTo>
                <a:lnTo>
                  <a:pt x="749" y="469"/>
                </a:lnTo>
                <a:lnTo>
                  <a:pt x="765" y="469"/>
                </a:lnTo>
                <a:lnTo>
                  <a:pt x="765" y="481"/>
                </a:lnTo>
                <a:lnTo>
                  <a:pt x="779" y="481"/>
                </a:lnTo>
                <a:lnTo>
                  <a:pt x="779" y="507"/>
                </a:lnTo>
                <a:lnTo>
                  <a:pt x="809" y="507"/>
                </a:lnTo>
                <a:lnTo>
                  <a:pt x="809" y="542"/>
                </a:lnTo>
                <a:lnTo>
                  <a:pt x="821" y="542"/>
                </a:lnTo>
                <a:lnTo>
                  <a:pt x="821" y="564"/>
                </a:lnTo>
                <a:lnTo>
                  <a:pt x="837" y="564"/>
                </a:lnTo>
                <a:lnTo>
                  <a:pt x="837" y="588"/>
                </a:lnTo>
                <a:lnTo>
                  <a:pt x="885" y="588"/>
                </a:lnTo>
                <a:lnTo>
                  <a:pt x="885" y="610"/>
                </a:lnTo>
                <a:lnTo>
                  <a:pt x="903" y="610"/>
                </a:lnTo>
                <a:lnTo>
                  <a:pt x="903" y="626"/>
                </a:lnTo>
                <a:lnTo>
                  <a:pt x="922" y="626"/>
                </a:lnTo>
                <a:lnTo>
                  <a:pt x="922" y="644"/>
                </a:lnTo>
                <a:lnTo>
                  <a:pt x="950" y="644"/>
                </a:lnTo>
                <a:lnTo>
                  <a:pt x="950" y="658"/>
                </a:lnTo>
                <a:lnTo>
                  <a:pt x="968" y="658"/>
                </a:lnTo>
                <a:lnTo>
                  <a:pt x="968" y="678"/>
                </a:lnTo>
                <a:lnTo>
                  <a:pt x="986" y="678"/>
                </a:lnTo>
                <a:lnTo>
                  <a:pt x="986" y="691"/>
                </a:lnTo>
                <a:lnTo>
                  <a:pt x="1006" y="691"/>
                </a:lnTo>
                <a:lnTo>
                  <a:pt x="1006" y="709"/>
                </a:lnTo>
                <a:lnTo>
                  <a:pt x="1036" y="709"/>
                </a:lnTo>
                <a:lnTo>
                  <a:pt x="1036" y="733"/>
                </a:lnTo>
                <a:lnTo>
                  <a:pt x="1068" y="733"/>
                </a:lnTo>
                <a:lnTo>
                  <a:pt x="1068" y="761"/>
                </a:lnTo>
                <a:lnTo>
                  <a:pt x="1114" y="761"/>
                </a:lnTo>
                <a:lnTo>
                  <a:pt x="1114" y="793"/>
                </a:lnTo>
                <a:lnTo>
                  <a:pt x="1219" y="793"/>
                </a:lnTo>
                <a:lnTo>
                  <a:pt x="1219" y="815"/>
                </a:lnTo>
                <a:lnTo>
                  <a:pt x="1243" y="815"/>
                </a:lnTo>
                <a:lnTo>
                  <a:pt x="1243" y="844"/>
                </a:lnTo>
                <a:lnTo>
                  <a:pt x="1317" y="844"/>
                </a:lnTo>
                <a:lnTo>
                  <a:pt x="1343" y="844"/>
                </a:lnTo>
                <a:lnTo>
                  <a:pt x="1343" y="862"/>
                </a:lnTo>
                <a:lnTo>
                  <a:pt x="1387" y="862"/>
                </a:lnTo>
                <a:lnTo>
                  <a:pt x="1387" y="884"/>
                </a:lnTo>
                <a:lnTo>
                  <a:pt x="1450" y="884"/>
                </a:lnTo>
                <a:lnTo>
                  <a:pt x="1450" y="908"/>
                </a:lnTo>
                <a:lnTo>
                  <a:pt x="1526" y="908"/>
                </a:lnTo>
                <a:lnTo>
                  <a:pt x="1526" y="924"/>
                </a:lnTo>
                <a:lnTo>
                  <a:pt x="1634" y="924"/>
                </a:lnTo>
                <a:lnTo>
                  <a:pt x="1634" y="950"/>
                </a:lnTo>
                <a:lnTo>
                  <a:pt x="1709" y="950"/>
                </a:lnTo>
                <a:lnTo>
                  <a:pt x="1709" y="997"/>
                </a:lnTo>
                <a:lnTo>
                  <a:pt x="2026" y="997"/>
                </a:lnTo>
                <a:lnTo>
                  <a:pt x="2026" y="1035"/>
                </a:lnTo>
                <a:lnTo>
                  <a:pt x="2118" y="1035"/>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Text Box 11">
            <a:extLst>
              <a:ext uri="{FF2B5EF4-FFF2-40B4-BE49-F238E27FC236}">
                <a16:creationId xmlns:a16="http://schemas.microsoft.com/office/drawing/2014/main" id="{8E294B10-DD2D-A9C1-4F06-7DDA3EFF7FD6}"/>
              </a:ext>
            </a:extLst>
          </p:cNvPr>
          <p:cNvSpPr txBox="1">
            <a:spLocks noChangeArrowheads="1"/>
          </p:cNvSpPr>
          <p:nvPr/>
        </p:nvSpPr>
        <p:spPr bwMode="auto">
          <a:xfrm>
            <a:off x="428456" y="6404738"/>
            <a:ext cx="4166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2023. Abstr 1003.</a:t>
            </a:r>
          </a:p>
        </p:txBody>
      </p:sp>
    </p:spTree>
    <p:extLst>
      <p:ext uri="{BB962C8B-B14F-4D97-AF65-F5344CB8AC3E}">
        <p14:creationId xmlns:p14="http://schemas.microsoft.com/office/powerpoint/2010/main" val="4167026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04C4-BCAE-6B50-B539-E73B24D4BD46}"/>
              </a:ext>
            </a:extLst>
          </p:cNvPr>
          <p:cNvSpPr>
            <a:spLocks noGrp="1"/>
          </p:cNvSpPr>
          <p:nvPr>
            <p:ph type="title"/>
          </p:nvPr>
        </p:nvSpPr>
        <p:spPr/>
        <p:txBody>
          <a:bodyPr>
            <a:noAutofit/>
          </a:bodyPr>
          <a:lstStyle/>
          <a:p>
            <a:r>
              <a:rPr lang="en-US" dirty="0"/>
              <a:t>Datopotamab Deruxtecan (DS-1062; Dato-DXd): </a:t>
            </a:r>
            <a:br>
              <a:rPr lang="en-US" dirty="0"/>
            </a:br>
            <a:r>
              <a:rPr lang="en-US" dirty="0"/>
              <a:t>TROP-2‒Directed ADC in TNBC</a:t>
            </a:r>
          </a:p>
        </p:txBody>
      </p:sp>
      <p:sp>
        <p:nvSpPr>
          <p:cNvPr id="3" name="Content Placeholder 1">
            <a:extLst>
              <a:ext uri="{FF2B5EF4-FFF2-40B4-BE49-F238E27FC236}">
                <a16:creationId xmlns:a16="http://schemas.microsoft.com/office/drawing/2014/main" id="{4ADEF3C1-E7B7-8B4D-938B-7F61C3144DF6}"/>
              </a:ext>
            </a:extLst>
          </p:cNvPr>
          <p:cNvSpPr txBox="1">
            <a:spLocks/>
          </p:cNvSpPr>
          <p:nvPr/>
        </p:nvSpPr>
        <p:spPr>
          <a:xfrm>
            <a:off x="604675" y="1485133"/>
            <a:ext cx="4996025" cy="4415142"/>
          </a:xfrm>
          <a:prstGeom prst="rect">
            <a:avLst/>
          </a:prstGeom>
        </p:spPr>
        <p:txBody>
          <a:bodyPr>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Helvetica" charset="0"/>
                <a:cs typeface="Calibri" panose="020F0502020204030204" pitchFamily="34" charset="0"/>
              </a:rPr>
              <a:t>Patients </a:t>
            </a:r>
            <a:r>
              <a:rPr kumimoji="1" lang="en-US" altLang="ja-JP"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with relapsed or refractory advanced or metastatic TNBC have poor clinical outcomes</a:t>
            </a:r>
            <a:endParaRPr kumimoji="0" lang="en-US" sz="2400" b="0" i="0" u="none" strike="noStrike" kern="1200" cap="none" spc="0" normalizeH="0" baseline="30000" noProof="0" dirty="0">
              <a:ln>
                <a:noFill/>
              </a:ln>
              <a:solidFill>
                <a:srgbClr val="000000"/>
              </a:solidFill>
              <a:effectLst/>
              <a:uLnTx/>
              <a:uFillTx/>
              <a:latin typeface="Calibri" panose="020F0502020204030204" pitchFamily="34" charset="0"/>
              <a:ea typeface="Helvetica" charset="0"/>
              <a:cs typeface="Calibri" panose="020F050202020403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Helvetica" charset="0"/>
                <a:cs typeface="Calibri" panose="020F0502020204030204" pitchFamily="34" charset="0"/>
              </a:rPr>
              <a:t>Dato-DXd is</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 differentiated </a:t>
            </a:r>
            <a:b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TROP-2–directed ADC designed with 3 components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Helvetica" charset="0"/>
                <a:cs typeface="Calibri" panose="020F0502020204030204" pitchFamily="34" charset="0"/>
              </a:rPr>
              <a:t>Dato-DXd has demonstrated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highly encouraging antitumor activity and manageable AEs in TNBC and other tumor types</a:t>
            </a:r>
            <a:endParaRPr kumimoji="0" lang="en-US" sz="2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1" name="Text Box 15">
            <a:extLst>
              <a:ext uri="{FF2B5EF4-FFF2-40B4-BE49-F238E27FC236}">
                <a16:creationId xmlns:a16="http://schemas.microsoft.com/office/drawing/2014/main" id="{9D82C5D1-710F-72C0-EAE5-AE305C43523A}"/>
              </a:ext>
            </a:extLst>
          </p:cNvPr>
          <p:cNvSpPr txBox="1">
            <a:spLocks noChangeArrowheads="1"/>
          </p:cNvSpPr>
          <p:nvPr/>
        </p:nvSpPr>
        <p:spPr bwMode="auto">
          <a:xfrm>
            <a:off x="412751" y="6376370"/>
            <a:ext cx="798013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noProof="0" dirty="0">
                <a:ln>
                  <a:noFill/>
                </a:ln>
                <a:solidFill>
                  <a:schemeClr val="bg2"/>
                </a:solidFill>
                <a:effectLst/>
                <a:uLnTx/>
                <a:uFillTx/>
                <a:latin typeface="Calibri" panose="020F0502020204030204" pitchFamily="34" charset="0"/>
                <a:cs typeface="Calibri" panose="020F0502020204030204" pitchFamily="34" charset="0"/>
              </a:rPr>
              <a:t>Shimizu. JCO. 2023;41:4678.</a:t>
            </a:r>
            <a:r>
              <a:rPr kumimoji="0" lang="en-US" altLang="en-US" sz="1200" b="0" i="0" u="none" strike="noStrike" kern="1200" cap="none" spc="-10" normalizeH="0" noProof="0" dirty="0">
                <a:ln>
                  <a:noFill/>
                </a:ln>
                <a:solidFill>
                  <a:schemeClr val="bg2"/>
                </a:solidFill>
                <a:effectLst/>
                <a:uLnTx/>
                <a:uFillTx/>
                <a:latin typeface="Calibri" panose="020F0502020204030204" pitchFamily="34" charset="0"/>
                <a:cs typeface="Calibri" panose="020F0502020204030204" pitchFamily="34" charset="0"/>
              </a:rPr>
              <a:t> </a:t>
            </a:r>
            <a:r>
              <a:rPr lang="en-US" sz="1200" b="0" kern="0" dirty="0">
                <a:solidFill>
                  <a:schemeClr val="bg2"/>
                </a:solidFill>
                <a:effectLst/>
                <a:latin typeface="Calibri" panose="020F0502020204030204" pitchFamily="34" charset="0"/>
                <a:ea typeface="MS Mincho" panose="02020609040205080304" pitchFamily="49" charset="-128"/>
                <a:cs typeface="Calibri" panose="020F0502020204030204" pitchFamily="34" charset="0"/>
              </a:rPr>
              <a:t>Okajima. </a:t>
            </a:r>
            <a:r>
              <a:rPr lang="en-US" sz="1200" b="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Mol Cancer Ther. </a:t>
            </a:r>
            <a:r>
              <a:rPr lang="en-US" sz="1200" b="0" kern="0" dirty="0">
                <a:solidFill>
                  <a:schemeClr val="bg2"/>
                </a:solidFill>
                <a:effectLst/>
                <a:latin typeface="Calibri" panose="020F0502020204030204" pitchFamily="34" charset="0"/>
                <a:ea typeface="MS Mincho" panose="02020609040205080304" pitchFamily="49" charset="-128"/>
                <a:cs typeface="Calibri" panose="020F0502020204030204" pitchFamily="34" charset="0"/>
              </a:rPr>
              <a:t>2021</a:t>
            </a:r>
            <a:r>
              <a:rPr lang="en-US" sz="1200" b="0" kern="0" dirty="0">
                <a:solidFill>
                  <a:schemeClr val="bg2"/>
                </a:solidFill>
                <a:latin typeface="Calibri" panose="020F0502020204030204" pitchFamily="34" charset="0"/>
                <a:ea typeface="MS Mincho" panose="02020609040205080304" pitchFamily="49" charset="-128"/>
                <a:cs typeface="Calibri" panose="020F0502020204030204" pitchFamily="34" charset="0"/>
              </a:rPr>
              <a:t>;20:23</a:t>
            </a:r>
            <a:r>
              <a:rPr kumimoji="0" lang="en-US" altLang="en-US" sz="1200" b="0" i="0" u="none" strike="noStrike" kern="0" cap="none" spc="0" normalizeH="0" noProof="0" dirty="0">
                <a:ln>
                  <a:noFill/>
                </a:ln>
                <a:solidFill>
                  <a:schemeClr val="bg2"/>
                </a:solidFill>
                <a:effectLst/>
                <a:uLnTx/>
                <a:uFillTx/>
                <a:latin typeface="Calibri" panose="020F0502020204030204" pitchFamily="34" charset="0"/>
                <a:ea typeface="MS Mincho" panose="02020609040205080304" pitchFamily="49" charset="-128"/>
                <a:cs typeface="Calibri" panose="020F0502020204030204" pitchFamily="34" charset="0"/>
              </a:rPr>
              <a:t>29. </a:t>
            </a:r>
            <a:r>
              <a:rPr lang="en-US" altLang="en-US" sz="1200" b="0" kern="0" dirty="0">
                <a:solidFill>
                  <a:schemeClr val="bg2"/>
                </a:solidFill>
                <a:latin typeface="Calibri" panose="020F0502020204030204" pitchFamily="34" charset="0"/>
                <a:ea typeface="MS Mincho" panose="02020609040205080304" pitchFamily="49" charset="-128"/>
                <a:cs typeface="Calibri" panose="020F0502020204030204" pitchFamily="34" charset="0"/>
              </a:rPr>
              <a:t>Yasuda. AACR 2023; Abstr 4893.</a:t>
            </a:r>
            <a:endParaRPr kumimoji="0" lang="en-US" altLang="en-US" sz="1200" b="0" i="0" u="none" strike="noStrike" kern="1200" cap="none" spc="0" normalizeH="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152" name="TextBox 151">
            <a:extLst>
              <a:ext uri="{FF2B5EF4-FFF2-40B4-BE49-F238E27FC236}">
                <a16:creationId xmlns:a16="http://schemas.microsoft.com/office/drawing/2014/main" id="{1782A80F-A89C-E302-94A9-0659FC89AB7E}"/>
              </a:ext>
            </a:extLst>
          </p:cNvPr>
          <p:cNvSpPr txBox="1"/>
          <p:nvPr/>
        </p:nvSpPr>
        <p:spPr bwMode="auto">
          <a:xfrm>
            <a:off x="5867606" y="1359641"/>
            <a:ext cx="42896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Datopotamab (TROP-2</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Directed Antibody)</a:t>
            </a:r>
          </a:p>
        </p:txBody>
      </p:sp>
      <p:grpSp>
        <p:nvGrpSpPr>
          <p:cNvPr id="153" name="Group 152">
            <a:extLst>
              <a:ext uri="{FF2B5EF4-FFF2-40B4-BE49-F238E27FC236}">
                <a16:creationId xmlns:a16="http://schemas.microsoft.com/office/drawing/2014/main" id="{A45464BE-5F5F-3C1C-4416-13DA61132F31}"/>
              </a:ext>
            </a:extLst>
          </p:cNvPr>
          <p:cNvGrpSpPr/>
          <p:nvPr/>
        </p:nvGrpSpPr>
        <p:grpSpPr>
          <a:xfrm>
            <a:off x="6634488" y="1810348"/>
            <a:ext cx="2198950" cy="2550599"/>
            <a:chOff x="46092" y="1981231"/>
            <a:chExt cx="2198950" cy="2550599"/>
          </a:xfrm>
        </p:grpSpPr>
        <p:grpSp>
          <p:nvGrpSpPr>
            <p:cNvPr id="154" name="Group 153">
              <a:extLst>
                <a:ext uri="{FF2B5EF4-FFF2-40B4-BE49-F238E27FC236}">
                  <a16:creationId xmlns:a16="http://schemas.microsoft.com/office/drawing/2014/main" id="{91F08DB0-590D-B720-3734-016EB6FF799F}"/>
                </a:ext>
              </a:extLst>
            </p:cNvPr>
            <p:cNvGrpSpPr/>
            <p:nvPr/>
          </p:nvGrpSpPr>
          <p:grpSpPr>
            <a:xfrm>
              <a:off x="46092" y="1981231"/>
              <a:ext cx="2198950" cy="2550599"/>
              <a:chOff x="323644" y="1743085"/>
              <a:chExt cx="2198950" cy="2550599"/>
            </a:xfrm>
          </p:grpSpPr>
          <p:sp>
            <p:nvSpPr>
              <p:cNvPr id="156" name="Freeform: Shape 155">
                <a:extLst>
                  <a:ext uri="{FF2B5EF4-FFF2-40B4-BE49-F238E27FC236}">
                    <a16:creationId xmlns:a16="http://schemas.microsoft.com/office/drawing/2014/main" id="{55D8AB93-F841-6289-445B-62927F6DA006}"/>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Shape 156">
                <a:extLst>
                  <a:ext uri="{FF2B5EF4-FFF2-40B4-BE49-F238E27FC236}">
                    <a16:creationId xmlns:a16="http://schemas.microsoft.com/office/drawing/2014/main" id="{86DE4E5D-91F1-C3F5-08E8-0488A82EC5AA}"/>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8" name="Straight Connector 157">
                <a:extLst>
                  <a:ext uri="{FF2B5EF4-FFF2-40B4-BE49-F238E27FC236}">
                    <a16:creationId xmlns:a16="http://schemas.microsoft.com/office/drawing/2014/main" id="{081D87D2-1C00-6092-63EE-B55541B2EF07}"/>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59" name="Rectangle 158">
                <a:extLst>
                  <a:ext uri="{FF2B5EF4-FFF2-40B4-BE49-F238E27FC236}">
                    <a16:creationId xmlns:a16="http://schemas.microsoft.com/office/drawing/2014/main" id="{BA9DF18C-3999-4265-F10A-F87A3526C414}"/>
                  </a:ext>
                </a:extLst>
              </p:cNvPr>
              <p:cNvSpPr/>
              <p:nvPr/>
            </p:nvSpPr>
            <p:spPr bwMode="auto">
              <a:xfrm>
                <a:off x="1393543"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DBED55DB-ED2E-64F0-5BCE-E2CFC1CA0818}"/>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2C6CC44A-738E-8010-E103-0999FDB3FFB6}"/>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0400C25F-87B9-DEC2-4B01-2E6BE877E385}"/>
                  </a:ext>
                </a:extLst>
              </p:cNvPr>
              <p:cNvSpPr/>
              <p:nvPr/>
            </p:nvSpPr>
            <p:spPr bwMode="auto">
              <a:xfrm>
                <a:off x="1393543"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180D2D12-4CBE-F239-BF5B-0F00D01E198B}"/>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98FF62B8-0B0E-A8E9-AC0D-77F8B4954503}"/>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6EA9475D-19AF-7DCB-B862-AC15DF355F47}"/>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2EAE46DB-66DD-83B4-2023-A10E26939AC6}"/>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7" name="Group 166">
                <a:extLst>
                  <a:ext uri="{FF2B5EF4-FFF2-40B4-BE49-F238E27FC236}">
                    <a16:creationId xmlns:a16="http://schemas.microsoft.com/office/drawing/2014/main" id="{4D1F6426-D52E-75A9-DD67-DEFFFFB7CDA8}"/>
                  </a:ext>
                </a:extLst>
              </p:cNvPr>
              <p:cNvGrpSpPr/>
              <p:nvPr/>
            </p:nvGrpSpPr>
            <p:grpSpPr>
              <a:xfrm rot="21332271">
                <a:off x="1749411" y="1743085"/>
                <a:ext cx="773183" cy="1200756"/>
                <a:chOff x="1779300" y="1754975"/>
                <a:chExt cx="773183" cy="1200756"/>
              </a:xfrm>
            </p:grpSpPr>
            <p:cxnSp>
              <p:nvCxnSpPr>
                <p:cNvPr id="181" name="Straight Connector 180">
                  <a:extLst>
                    <a:ext uri="{FF2B5EF4-FFF2-40B4-BE49-F238E27FC236}">
                      <a16:creationId xmlns:a16="http://schemas.microsoft.com/office/drawing/2014/main" id="{B1901225-3CE6-F984-AB5D-69EDA38BF735}"/>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9001EAD-6BC3-2A19-B178-7506FAAC3482}"/>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83" name="Group 182">
                  <a:extLst>
                    <a:ext uri="{FF2B5EF4-FFF2-40B4-BE49-F238E27FC236}">
                      <a16:creationId xmlns:a16="http://schemas.microsoft.com/office/drawing/2014/main" id="{4E1B082B-C1D8-A5D7-0804-1166631BD9AB}"/>
                    </a:ext>
                  </a:extLst>
                </p:cNvPr>
                <p:cNvGrpSpPr/>
                <p:nvPr/>
              </p:nvGrpSpPr>
              <p:grpSpPr>
                <a:xfrm rot="2587634">
                  <a:off x="2174965" y="1754975"/>
                  <a:ext cx="190126" cy="1036719"/>
                  <a:chOff x="757634" y="4319798"/>
                  <a:chExt cx="118872" cy="648186"/>
                </a:xfrm>
              </p:grpSpPr>
              <p:sp>
                <p:nvSpPr>
                  <p:cNvPr id="191" name="Rectangle 190">
                    <a:extLst>
                      <a:ext uri="{FF2B5EF4-FFF2-40B4-BE49-F238E27FC236}">
                        <a16:creationId xmlns:a16="http://schemas.microsoft.com/office/drawing/2014/main" id="{E07B0939-73D6-B414-F8CF-C1EABE377E58}"/>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C79A9D8A-AF38-914F-CA9D-65C567B892CE}"/>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4" name="Group 183">
                  <a:extLst>
                    <a:ext uri="{FF2B5EF4-FFF2-40B4-BE49-F238E27FC236}">
                      <a16:creationId xmlns:a16="http://schemas.microsoft.com/office/drawing/2014/main" id="{EA689A66-E4FA-36C9-F386-B434F59F8C13}"/>
                    </a:ext>
                  </a:extLst>
                </p:cNvPr>
                <p:cNvGrpSpPr/>
                <p:nvPr/>
              </p:nvGrpSpPr>
              <p:grpSpPr>
                <a:xfrm rot="2587634">
                  <a:off x="2362357" y="1946135"/>
                  <a:ext cx="190126" cy="1009596"/>
                  <a:chOff x="757634" y="4319798"/>
                  <a:chExt cx="118872" cy="631228"/>
                </a:xfrm>
              </p:grpSpPr>
              <p:sp>
                <p:nvSpPr>
                  <p:cNvPr id="189" name="Rectangle 188">
                    <a:extLst>
                      <a:ext uri="{FF2B5EF4-FFF2-40B4-BE49-F238E27FC236}">
                        <a16:creationId xmlns:a16="http://schemas.microsoft.com/office/drawing/2014/main" id="{0231FE05-148E-C125-EC01-F4B201892815}"/>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410565F9-803C-07F1-225A-AE6E946A10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5" name="Rectangle 184">
                  <a:extLst>
                    <a:ext uri="{FF2B5EF4-FFF2-40B4-BE49-F238E27FC236}">
                      <a16:creationId xmlns:a16="http://schemas.microsoft.com/office/drawing/2014/main" id="{6AEE7F30-D5CC-9843-8778-6944EE9A3228}"/>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154309F7-C223-5FD9-E4B1-84B99CD7D4EE}"/>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53BC0906-06FC-C9DE-2491-09A3C8071D3B}"/>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6F269B29-F61B-2087-AB39-6354ED27F13E}"/>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E5140CBB-40C3-7237-FE02-4617DD5A1CFF}"/>
                  </a:ext>
                </a:extLst>
              </p:cNvPr>
              <p:cNvGrpSpPr/>
              <p:nvPr/>
            </p:nvGrpSpPr>
            <p:grpSpPr>
              <a:xfrm rot="414132">
                <a:off x="323644" y="2122374"/>
                <a:ext cx="1216322" cy="802491"/>
                <a:chOff x="380708" y="2212458"/>
                <a:chExt cx="1216322" cy="802491"/>
              </a:xfrm>
            </p:grpSpPr>
            <p:cxnSp>
              <p:nvCxnSpPr>
                <p:cNvPr id="169" name="Straight Connector 168">
                  <a:extLst>
                    <a:ext uri="{FF2B5EF4-FFF2-40B4-BE49-F238E27FC236}">
                      <a16:creationId xmlns:a16="http://schemas.microsoft.com/office/drawing/2014/main" id="{FBA7027F-2B36-E296-7B4A-DC9651EA43C1}"/>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F9DEC05-D942-09DB-87AB-C1D3AF02C244}"/>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1" name="Group 170">
                  <a:extLst>
                    <a:ext uri="{FF2B5EF4-FFF2-40B4-BE49-F238E27FC236}">
                      <a16:creationId xmlns:a16="http://schemas.microsoft.com/office/drawing/2014/main" id="{7E9CD1C5-9C8A-B3B4-94C2-CD45BC1BE533}"/>
                    </a:ext>
                  </a:extLst>
                </p:cNvPr>
                <p:cNvGrpSpPr/>
                <p:nvPr/>
              </p:nvGrpSpPr>
              <p:grpSpPr>
                <a:xfrm rot="18760257">
                  <a:off x="972263" y="1806455"/>
                  <a:ext cx="190128" cy="1002133"/>
                  <a:chOff x="757634" y="4319798"/>
                  <a:chExt cx="118873" cy="626562"/>
                </a:xfrm>
              </p:grpSpPr>
              <p:sp>
                <p:nvSpPr>
                  <p:cNvPr id="179" name="Rectangle 178">
                    <a:extLst>
                      <a:ext uri="{FF2B5EF4-FFF2-40B4-BE49-F238E27FC236}">
                        <a16:creationId xmlns:a16="http://schemas.microsoft.com/office/drawing/2014/main" id="{050179A2-377D-F753-0C81-EEDC2EDD9A59}"/>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E74FA6C4-FDE7-53C4-12D7-E668F56ED621}"/>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2" name="Group 171">
                  <a:extLst>
                    <a:ext uri="{FF2B5EF4-FFF2-40B4-BE49-F238E27FC236}">
                      <a16:creationId xmlns:a16="http://schemas.microsoft.com/office/drawing/2014/main" id="{3F47BF23-99D6-6846-11BE-2A44223C8134}"/>
                    </a:ext>
                  </a:extLst>
                </p:cNvPr>
                <p:cNvGrpSpPr/>
                <p:nvPr/>
              </p:nvGrpSpPr>
              <p:grpSpPr>
                <a:xfrm rot="18760257">
                  <a:off x="790441" y="2002660"/>
                  <a:ext cx="190127" cy="1009594"/>
                  <a:chOff x="757633" y="4319798"/>
                  <a:chExt cx="118873" cy="631227"/>
                </a:xfrm>
              </p:grpSpPr>
              <p:sp>
                <p:nvSpPr>
                  <p:cNvPr id="177" name="Rectangle 176">
                    <a:extLst>
                      <a:ext uri="{FF2B5EF4-FFF2-40B4-BE49-F238E27FC236}">
                        <a16:creationId xmlns:a16="http://schemas.microsoft.com/office/drawing/2014/main" id="{833D5B41-C75A-2AC4-4F4A-6B1B7584702D}"/>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8C12E50D-1AC2-E5C0-B88E-0BEA98105112}"/>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3" name="Rectangle 172">
                  <a:extLst>
                    <a:ext uri="{FF2B5EF4-FFF2-40B4-BE49-F238E27FC236}">
                      <a16:creationId xmlns:a16="http://schemas.microsoft.com/office/drawing/2014/main" id="{CD5BF5A1-71B7-5903-E707-736016E0BF07}"/>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884C1620-91B6-F222-33CA-D4F39937575B}"/>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593CA5A8-7DD1-A6DB-6ECD-6754CFE16400}"/>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BFC43B8E-A53E-5ABF-64EF-29FDF08E0427}"/>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55" name="Oval 154">
              <a:extLst>
                <a:ext uri="{FF2B5EF4-FFF2-40B4-BE49-F238E27FC236}">
                  <a16:creationId xmlns:a16="http://schemas.microsoft.com/office/drawing/2014/main" id="{8AF5000A-23E3-88F2-6BB9-68D1447E0312}"/>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93" name="Straight Arrow Connector 192">
            <a:extLst>
              <a:ext uri="{FF2B5EF4-FFF2-40B4-BE49-F238E27FC236}">
                <a16:creationId xmlns:a16="http://schemas.microsoft.com/office/drawing/2014/main" id="{474379FA-9D2D-5F0C-C4FB-F2F29E3BE561}"/>
              </a:ext>
            </a:extLst>
          </p:cNvPr>
          <p:cNvCxnSpPr>
            <a:cxnSpLocks/>
          </p:cNvCxnSpPr>
          <p:nvPr/>
        </p:nvCxnSpPr>
        <p:spPr bwMode="auto">
          <a:xfrm>
            <a:off x="8775276" y="2939664"/>
            <a:ext cx="0" cy="1662269"/>
          </a:xfrm>
          <a:prstGeom prst="straightConnector1">
            <a:avLst/>
          </a:prstGeom>
          <a:noFill/>
          <a:ln w="28575" cap="flat" cmpd="sng" algn="ctr">
            <a:solidFill>
              <a:schemeClr val="accent2"/>
            </a:solidFill>
            <a:prstDash val="solid"/>
            <a:round/>
            <a:headEnd type="none" w="med" len="med"/>
            <a:tailEnd type="triangle"/>
          </a:ln>
          <a:effectLst/>
        </p:spPr>
      </p:cxnSp>
      <p:cxnSp>
        <p:nvCxnSpPr>
          <p:cNvPr id="194" name="Straight Connector 193">
            <a:extLst>
              <a:ext uri="{FF2B5EF4-FFF2-40B4-BE49-F238E27FC236}">
                <a16:creationId xmlns:a16="http://schemas.microsoft.com/office/drawing/2014/main" id="{1D93D137-0B7A-1F65-76F4-BA863D9BC45E}"/>
              </a:ext>
            </a:extLst>
          </p:cNvPr>
          <p:cNvCxnSpPr>
            <a:cxnSpLocks/>
          </p:cNvCxnSpPr>
          <p:nvPr/>
        </p:nvCxnSpPr>
        <p:spPr bwMode="auto">
          <a:xfrm flipH="1">
            <a:off x="9741500" y="4984376"/>
            <a:ext cx="261272" cy="222455"/>
          </a:xfrm>
          <a:prstGeom prst="line">
            <a:avLst/>
          </a:prstGeom>
          <a:noFill/>
          <a:ln w="28575" cap="flat" cmpd="sng" algn="ctr">
            <a:solidFill>
              <a:srgbClr val="FF0000"/>
            </a:solidFill>
            <a:prstDash val="solid"/>
            <a:round/>
            <a:headEnd type="none" w="med" len="med"/>
            <a:tailEnd type="none" w="med" len="med"/>
          </a:ln>
          <a:effectLst/>
        </p:spPr>
      </p:cxnSp>
      <p:grpSp>
        <p:nvGrpSpPr>
          <p:cNvPr id="195" name="Group 194">
            <a:extLst>
              <a:ext uri="{FF2B5EF4-FFF2-40B4-BE49-F238E27FC236}">
                <a16:creationId xmlns:a16="http://schemas.microsoft.com/office/drawing/2014/main" id="{E9EFB314-7DE8-6031-9C67-A762D35DE2E8}"/>
              </a:ext>
            </a:extLst>
          </p:cNvPr>
          <p:cNvGrpSpPr/>
          <p:nvPr/>
        </p:nvGrpSpPr>
        <p:grpSpPr>
          <a:xfrm>
            <a:off x="5782372" y="3393100"/>
            <a:ext cx="1846127" cy="646331"/>
            <a:chOff x="4498706" y="3517436"/>
            <a:chExt cx="1846127" cy="646331"/>
          </a:xfrm>
        </p:grpSpPr>
        <p:sp>
          <p:nvSpPr>
            <p:cNvPr id="196" name="TextBox 195">
              <a:extLst>
                <a:ext uri="{FF2B5EF4-FFF2-40B4-BE49-F238E27FC236}">
                  <a16:creationId xmlns:a16="http://schemas.microsoft.com/office/drawing/2014/main" id="{5BD75C4F-56BB-8E79-4694-7A3917B3C2AE}"/>
                </a:ext>
              </a:extLst>
            </p:cNvPr>
            <p:cNvSpPr txBox="1"/>
            <p:nvPr/>
          </p:nvSpPr>
          <p:spPr bwMode="auto">
            <a:xfrm>
              <a:off x="4597047"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linker</a:t>
              </a:r>
            </a:p>
          </p:txBody>
        </p:sp>
        <p:sp>
          <p:nvSpPr>
            <p:cNvPr id="197" name="Oval 196">
              <a:extLst>
                <a:ext uri="{FF2B5EF4-FFF2-40B4-BE49-F238E27FC236}">
                  <a16:creationId xmlns:a16="http://schemas.microsoft.com/office/drawing/2014/main" id="{2838BA30-1A8C-A3DF-00D4-628E2D117D3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29FD75C5-0462-094A-0DE1-84B1DCB95612}"/>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99" name="TextBox 198">
            <a:extLst>
              <a:ext uri="{FF2B5EF4-FFF2-40B4-BE49-F238E27FC236}">
                <a16:creationId xmlns:a16="http://schemas.microsoft.com/office/drawing/2014/main" id="{D7592CA5-4D72-FCC3-8CBF-C0453E46222D}"/>
              </a:ext>
            </a:extLst>
          </p:cNvPr>
          <p:cNvSpPr txBox="1"/>
          <p:nvPr/>
        </p:nvSpPr>
        <p:spPr bwMode="auto">
          <a:xfrm>
            <a:off x="9462272" y="5819128"/>
            <a:ext cx="2218850"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Exatecan derivative</a:t>
            </a:r>
          </a:p>
        </p:txBody>
      </p:sp>
      <p:sp>
        <p:nvSpPr>
          <p:cNvPr id="200" name="TextBox 199">
            <a:extLst>
              <a:ext uri="{FF2B5EF4-FFF2-40B4-BE49-F238E27FC236}">
                <a16:creationId xmlns:a16="http://schemas.microsoft.com/office/drawing/2014/main" id="{CA79A7A7-64D0-E828-C2F7-5A66EB32BF0A}"/>
              </a:ext>
            </a:extLst>
          </p:cNvPr>
          <p:cNvSpPr txBox="1"/>
          <p:nvPr/>
        </p:nvSpPr>
        <p:spPr>
          <a:xfrm>
            <a:off x="9160130" y="1922698"/>
            <a:ext cx="2278312" cy="2462213"/>
          </a:xfrm>
          <a:prstGeom prst="rect">
            <a:avLst/>
          </a:prstGeom>
          <a:solidFill>
            <a:schemeClr val="accent2">
              <a:lumMod val="20000"/>
              <a:lumOff val="80000"/>
            </a:schemeClr>
          </a:solidFill>
        </p:spPr>
        <p:txBody>
          <a:bodyPr wrap="square" rtlCol="0">
            <a:spAutoFit/>
          </a:bodyPr>
          <a:lstStyle/>
          <a:p>
            <a:pPr marL="177800" marR="0" lvl="0" indent="-1778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Dat</a:t>
            </a:r>
            <a:r>
              <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o-DXd ADC:</a:t>
            </a:r>
          </a:p>
          <a:p>
            <a:pPr marL="342900" marR="0" lvl="1" indent="-1778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A humanized anti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TROP-2 IgG1 mAb</a:t>
            </a:r>
          </a:p>
          <a:p>
            <a:pPr marL="342900" marR="0" lvl="1" indent="-1651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Attached to topoisomerase I inhibitor payload (exatecan derivative)</a:t>
            </a:r>
          </a:p>
          <a:p>
            <a:pPr marL="342900" marR="0" lvl="1" indent="-1651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Tetrapeptide-based cleavable linker</a:t>
            </a:r>
          </a:p>
          <a:p>
            <a:pPr marL="685800" lvl="2" indent="-285750" defTabSz="914377">
              <a:buFont typeface="Calibri" panose="020F0502020204030204" pitchFamily="34" charset="0"/>
              <a:buChar char="‒"/>
              <a:defRPr/>
            </a:pPr>
            <a:r>
              <a:rPr lang="en-US" sz="1400" kern="0" dirty="0">
                <a:solidFill>
                  <a:srgbClr val="000000"/>
                </a:solidFill>
                <a:latin typeface="Calibri" panose="020F0502020204030204" pitchFamily="34" charset="0"/>
                <a:cs typeface="Calibri" panose="020F0502020204030204" pitchFamily="34" charset="0"/>
                <a:sym typeface="Arial"/>
              </a:rPr>
              <a:t>D</a:t>
            </a:r>
            <a:r>
              <a:rPr lang="en-US" sz="1400" b="0" kern="0" dirty="0">
                <a:solidFill>
                  <a:srgbClr val="000000"/>
                </a:solidFill>
                <a:latin typeface="Calibri" panose="020F0502020204030204" pitchFamily="34" charset="0"/>
                <a:cs typeface="Calibri" panose="020F0502020204030204" pitchFamily="34" charset="0"/>
                <a:sym typeface="Arial"/>
              </a:rPr>
              <a:t>rug-to-antibody ratio (4:1)</a:t>
            </a:r>
            <a:endParaRPr kumimoji="0" lang="en-US" sz="14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endParaRPr>
          </a:p>
        </p:txBody>
      </p:sp>
      <p:sp>
        <p:nvSpPr>
          <p:cNvPr id="201" name="Pentagon 56">
            <a:extLst>
              <a:ext uri="{FF2B5EF4-FFF2-40B4-BE49-F238E27FC236}">
                <a16:creationId xmlns:a16="http://schemas.microsoft.com/office/drawing/2014/main" id="{0C2190A1-FB0D-04EB-E74F-4C91C9B7729E}"/>
              </a:ext>
            </a:extLst>
          </p:cNvPr>
          <p:cNvSpPr/>
          <p:nvPr/>
        </p:nvSpPr>
        <p:spPr bwMode="auto">
          <a:xfrm rot="20726537">
            <a:off x="6411533" y="5020594"/>
            <a:ext cx="224448" cy="232673"/>
          </a:xfrm>
          <a:custGeom>
            <a:avLst/>
            <a:gdLst>
              <a:gd name="connsiteX0" fmla="*/ 0 w 244307"/>
              <a:gd name="connsiteY0" fmla="*/ 88873 h 232674"/>
              <a:gd name="connsiteX1" fmla="*/ 122154 w 244307"/>
              <a:gd name="connsiteY1" fmla="*/ 0 h 232674"/>
              <a:gd name="connsiteX2" fmla="*/ 244307 w 244307"/>
              <a:gd name="connsiteY2" fmla="*/ 88873 h 232674"/>
              <a:gd name="connsiteX3" fmla="*/ 197648 w 244307"/>
              <a:gd name="connsiteY3" fmla="*/ 232673 h 232674"/>
              <a:gd name="connsiteX4" fmla="*/ 46659 w 244307"/>
              <a:gd name="connsiteY4" fmla="*/ 232673 h 232674"/>
              <a:gd name="connsiteX5" fmla="*/ 0 w 244307"/>
              <a:gd name="connsiteY5" fmla="*/ 88873 h 232674"/>
              <a:gd name="connsiteX0" fmla="*/ 0 w 244307"/>
              <a:gd name="connsiteY0" fmla="*/ 88873 h 232673"/>
              <a:gd name="connsiteX1" fmla="*/ 122154 w 244307"/>
              <a:gd name="connsiteY1" fmla="*/ 0 h 232673"/>
              <a:gd name="connsiteX2" fmla="*/ 244307 w 244307"/>
              <a:gd name="connsiteY2" fmla="*/ 88873 h 232673"/>
              <a:gd name="connsiteX3" fmla="*/ 224448 w 244307"/>
              <a:gd name="connsiteY3" fmla="*/ 141699 h 232673"/>
              <a:gd name="connsiteX4" fmla="*/ 197648 w 244307"/>
              <a:gd name="connsiteY4" fmla="*/ 232673 h 232673"/>
              <a:gd name="connsiteX5" fmla="*/ 46659 w 244307"/>
              <a:gd name="connsiteY5" fmla="*/ 232673 h 232673"/>
              <a:gd name="connsiteX6" fmla="*/ 0 w 244307"/>
              <a:gd name="connsiteY6" fmla="*/ 88873 h 232673"/>
              <a:gd name="connsiteX0" fmla="*/ 0 w 244307"/>
              <a:gd name="connsiteY0" fmla="*/ 88873 h 232673"/>
              <a:gd name="connsiteX1" fmla="*/ 122154 w 244307"/>
              <a:gd name="connsiteY1" fmla="*/ 0 h 232673"/>
              <a:gd name="connsiteX2" fmla="*/ 200652 w 244307"/>
              <a:gd name="connsiteY2" fmla="*/ 60098 h 232673"/>
              <a:gd name="connsiteX3" fmla="*/ 244307 w 244307"/>
              <a:gd name="connsiteY3" fmla="*/ 88873 h 232673"/>
              <a:gd name="connsiteX4" fmla="*/ 224448 w 244307"/>
              <a:gd name="connsiteY4" fmla="*/ 141699 h 232673"/>
              <a:gd name="connsiteX5" fmla="*/ 197648 w 244307"/>
              <a:gd name="connsiteY5" fmla="*/ 232673 h 232673"/>
              <a:gd name="connsiteX6" fmla="*/ 46659 w 244307"/>
              <a:gd name="connsiteY6" fmla="*/ 232673 h 232673"/>
              <a:gd name="connsiteX7" fmla="*/ 0 w 244307"/>
              <a:gd name="connsiteY7" fmla="*/ 88873 h 232673"/>
              <a:gd name="connsiteX0" fmla="*/ 244307 w 335747"/>
              <a:gd name="connsiteY0" fmla="*/ 88873 h 232673"/>
              <a:gd name="connsiteX1" fmla="*/ 224448 w 335747"/>
              <a:gd name="connsiteY1" fmla="*/ 141699 h 232673"/>
              <a:gd name="connsiteX2" fmla="*/ 197648 w 335747"/>
              <a:gd name="connsiteY2" fmla="*/ 232673 h 232673"/>
              <a:gd name="connsiteX3" fmla="*/ 46659 w 335747"/>
              <a:gd name="connsiteY3" fmla="*/ 232673 h 232673"/>
              <a:gd name="connsiteX4" fmla="*/ 0 w 335747"/>
              <a:gd name="connsiteY4" fmla="*/ 88873 h 232673"/>
              <a:gd name="connsiteX5" fmla="*/ 122154 w 335747"/>
              <a:gd name="connsiteY5" fmla="*/ 0 h 232673"/>
              <a:gd name="connsiteX6" fmla="*/ 200652 w 335747"/>
              <a:gd name="connsiteY6" fmla="*/ 60098 h 232673"/>
              <a:gd name="connsiteX7" fmla="*/ 335747 w 335747"/>
              <a:gd name="connsiteY7" fmla="*/ 180313 h 232673"/>
              <a:gd name="connsiteX0" fmla="*/ 244307 w 244307"/>
              <a:gd name="connsiteY0" fmla="*/ 88873 h 232673"/>
              <a:gd name="connsiteX1" fmla="*/ 224448 w 244307"/>
              <a:gd name="connsiteY1" fmla="*/ 141699 h 232673"/>
              <a:gd name="connsiteX2" fmla="*/ 197648 w 244307"/>
              <a:gd name="connsiteY2" fmla="*/ 232673 h 232673"/>
              <a:gd name="connsiteX3" fmla="*/ 46659 w 244307"/>
              <a:gd name="connsiteY3" fmla="*/ 232673 h 232673"/>
              <a:gd name="connsiteX4" fmla="*/ 0 w 244307"/>
              <a:gd name="connsiteY4" fmla="*/ 88873 h 232673"/>
              <a:gd name="connsiteX5" fmla="*/ 122154 w 244307"/>
              <a:gd name="connsiteY5" fmla="*/ 0 h 232673"/>
              <a:gd name="connsiteX6" fmla="*/ 200652 w 244307"/>
              <a:gd name="connsiteY6" fmla="*/ 60098 h 232673"/>
              <a:gd name="connsiteX0" fmla="*/ 224448 w 224448"/>
              <a:gd name="connsiteY0" fmla="*/ 141699 h 232673"/>
              <a:gd name="connsiteX1" fmla="*/ 197648 w 224448"/>
              <a:gd name="connsiteY1" fmla="*/ 232673 h 232673"/>
              <a:gd name="connsiteX2" fmla="*/ 46659 w 224448"/>
              <a:gd name="connsiteY2" fmla="*/ 232673 h 232673"/>
              <a:gd name="connsiteX3" fmla="*/ 0 w 224448"/>
              <a:gd name="connsiteY3" fmla="*/ 88873 h 232673"/>
              <a:gd name="connsiteX4" fmla="*/ 122154 w 224448"/>
              <a:gd name="connsiteY4" fmla="*/ 0 h 232673"/>
              <a:gd name="connsiteX5" fmla="*/ 200652 w 224448"/>
              <a:gd name="connsiteY5" fmla="*/ 60098 h 23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448" h="232673">
                <a:moveTo>
                  <a:pt x="224448" y="141699"/>
                </a:moveTo>
                <a:lnTo>
                  <a:pt x="197648" y="232673"/>
                </a:lnTo>
                <a:lnTo>
                  <a:pt x="46659" y="232673"/>
                </a:lnTo>
                <a:lnTo>
                  <a:pt x="0" y="88873"/>
                </a:lnTo>
                <a:lnTo>
                  <a:pt x="122154" y="0"/>
                </a:lnTo>
                <a:lnTo>
                  <a:pt x="200652" y="60098"/>
                </a:lnTo>
              </a:path>
            </a:pathLst>
          </a:cu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Freeform: Shape 201">
            <a:extLst>
              <a:ext uri="{FF2B5EF4-FFF2-40B4-BE49-F238E27FC236}">
                <a16:creationId xmlns:a16="http://schemas.microsoft.com/office/drawing/2014/main" id="{2E9758EB-53B3-4BFC-647F-B8DA690F3FFB}"/>
              </a:ext>
            </a:extLst>
          </p:cNvPr>
          <p:cNvSpPr/>
          <p:nvPr/>
        </p:nvSpPr>
        <p:spPr bwMode="auto">
          <a:xfrm>
            <a:off x="6723498" y="5014310"/>
            <a:ext cx="830676" cy="77157"/>
          </a:xfrm>
          <a:custGeom>
            <a:avLst/>
            <a:gdLst>
              <a:gd name="connsiteX0" fmla="*/ 0 w 830676"/>
              <a:gd name="connsiteY0" fmla="*/ 42682 h 77157"/>
              <a:gd name="connsiteX1" fmla="*/ 73874 w 830676"/>
              <a:gd name="connsiteY1" fmla="*/ 3283 h 77157"/>
              <a:gd name="connsiteX2" fmla="*/ 208490 w 830676"/>
              <a:gd name="connsiteY2" fmla="*/ 77157 h 77157"/>
              <a:gd name="connsiteX3" fmla="*/ 343105 w 830676"/>
              <a:gd name="connsiteY3" fmla="*/ 3283 h 77157"/>
              <a:gd name="connsiteX4" fmla="*/ 490854 w 830676"/>
              <a:gd name="connsiteY4" fmla="*/ 72232 h 77157"/>
              <a:gd name="connsiteX5" fmla="*/ 615619 w 830676"/>
              <a:gd name="connsiteY5" fmla="*/ 0 h 77157"/>
              <a:gd name="connsiteX6" fmla="*/ 763368 w 830676"/>
              <a:gd name="connsiteY6" fmla="*/ 77157 h 77157"/>
              <a:gd name="connsiteX7" fmla="*/ 830676 w 830676"/>
              <a:gd name="connsiteY7" fmla="*/ 34474 h 7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676" h="77157">
                <a:moveTo>
                  <a:pt x="0" y="42682"/>
                </a:moveTo>
                <a:lnTo>
                  <a:pt x="73874" y="3283"/>
                </a:lnTo>
                <a:lnTo>
                  <a:pt x="208490" y="77157"/>
                </a:lnTo>
                <a:lnTo>
                  <a:pt x="343105" y="3283"/>
                </a:lnTo>
                <a:lnTo>
                  <a:pt x="490854" y="72232"/>
                </a:lnTo>
                <a:lnTo>
                  <a:pt x="615619" y="0"/>
                </a:lnTo>
                <a:lnTo>
                  <a:pt x="763368" y="77157"/>
                </a:lnTo>
                <a:lnTo>
                  <a:pt x="830676" y="34474"/>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3" name="Freeform: Shape 202">
            <a:extLst>
              <a:ext uri="{FF2B5EF4-FFF2-40B4-BE49-F238E27FC236}">
                <a16:creationId xmlns:a16="http://schemas.microsoft.com/office/drawing/2014/main" id="{4D4DF161-3234-1E6C-9B53-97B402A0AD35}"/>
              </a:ext>
            </a:extLst>
          </p:cNvPr>
          <p:cNvSpPr/>
          <p:nvPr/>
        </p:nvSpPr>
        <p:spPr bwMode="auto">
          <a:xfrm>
            <a:off x="7678939" y="5017593"/>
            <a:ext cx="316839" cy="75516"/>
          </a:xfrm>
          <a:custGeom>
            <a:avLst/>
            <a:gdLst>
              <a:gd name="connsiteX0" fmla="*/ 0 w 316839"/>
              <a:gd name="connsiteY0" fmla="*/ 37758 h 75516"/>
              <a:gd name="connsiteX1" fmla="*/ 88649 w 316839"/>
              <a:gd name="connsiteY1" fmla="*/ 75516 h 75516"/>
              <a:gd name="connsiteX2" fmla="*/ 215057 w 316839"/>
              <a:gd name="connsiteY2" fmla="*/ 0 h 75516"/>
              <a:gd name="connsiteX3" fmla="*/ 316839 w 316839"/>
              <a:gd name="connsiteY3" fmla="*/ 49249 h 75516"/>
            </a:gdLst>
            <a:ahLst/>
            <a:cxnLst>
              <a:cxn ang="0">
                <a:pos x="connsiteX0" y="connsiteY0"/>
              </a:cxn>
              <a:cxn ang="0">
                <a:pos x="connsiteX1" y="connsiteY1"/>
              </a:cxn>
              <a:cxn ang="0">
                <a:pos x="connsiteX2" y="connsiteY2"/>
              </a:cxn>
              <a:cxn ang="0">
                <a:pos x="connsiteX3" y="connsiteY3"/>
              </a:cxn>
            </a:cxnLst>
            <a:rect l="l" t="t" r="r" b="b"/>
            <a:pathLst>
              <a:path w="316839" h="75516">
                <a:moveTo>
                  <a:pt x="0" y="37758"/>
                </a:moveTo>
                <a:lnTo>
                  <a:pt x="88649" y="75516"/>
                </a:lnTo>
                <a:lnTo>
                  <a:pt x="215057" y="0"/>
                </a:lnTo>
                <a:lnTo>
                  <a:pt x="316839" y="49249"/>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04" name="Straight Connector 203">
            <a:extLst>
              <a:ext uri="{FF2B5EF4-FFF2-40B4-BE49-F238E27FC236}">
                <a16:creationId xmlns:a16="http://schemas.microsoft.com/office/drawing/2014/main" id="{E6A8F915-8455-3B44-AA42-AE80790A3066}"/>
              </a:ext>
            </a:extLst>
          </p:cNvPr>
          <p:cNvCxnSpPr>
            <a:cxnSpLocks/>
          </p:cNvCxnSpPr>
          <p:nvPr/>
        </p:nvCxnSpPr>
        <p:spPr bwMode="auto">
          <a:xfrm flipH="1">
            <a:off x="6211303" y="5265482"/>
            <a:ext cx="282364" cy="221623"/>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858A327-067B-CA19-C561-2B2CDAAC0AC9}"/>
              </a:ext>
            </a:extLst>
          </p:cNvPr>
          <p:cNvCxnSpPr>
            <a:cxnSpLocks/>
          </p:cNvCxnSpPr>
          <p:nvPr/>
        </p:nvCxnSpPr>
        <p:spPr bwMode="auto">
          <a:xfrm>
            <a:off x="6483817" y="5258916"/>
            <a:ext cx="21341" cy="75516"/>
          </a:xfrm>
          <a:prstGeom prst="line">
            <a:avLst/>
          </a:prstGeom>
          <a:noFill/>
          <a:ln w="19050" cap="flat" cmpd="sng" algn="ctr">
            <a:solidFill>
              <a:schemeClr val="bg1"/>
            </a:solidFill>
            <a:prstDash val="solid"/>
            <a:round/>
            <a:headEnd type="none" w="med" len="med"/>
            <a:tailEnd type="none" w="med" len="med"/>
          </a:ln>
          <a:effectLst/>
        </p:spPr>
      </p:cxnSp>
      <p:grpSp>
        <p:nvGrpSpPr>
          <p:cNvPr id="206" name="Group 205">
            <a:extLst>
              <a:ext uri="{FF2B5EF4-FFF2-40B4-BE49-F238E27FC236}">
                <a16:creationId xmlns:a16="http://schemas.microsoft.com/office/drawing/2014/main" id="{25BE524C-BD4C-6943-3A46-E08C3CE9E466}"/>
              </a:ext>
            </a:extLst>
          </p:cNvPr>
          <p:cNvGrpSpPr/>
          <p:nvPr/>
        </p:nvGrpSpPr>
        <p:grpSpPr>
          <a:xfrm rot="20742858">
            <a:off x="6482537" y="4940028"/>
            <a:ext cx="29455" cy="89507"/>
            <a:chOff x="1530428" y="5221441"/>
            <a:chExt cx="29455" cy="89507"/>
          </a:xfrm>
        </p:grpSpPr>
        <p:cxnSp>
          <p:nvCxnSpPr>
            <p:cNvPr id="207" name="Straight Connector 206">
              <a:extLst>
                <a:ext uri="{FF2B5EF4-FFF2-40B4-BE49-F238E27FC236}">
                  <a16:creationId xmlns:a16="http://schemas.microsoft.com/office/drawing/2014/main" id="{B067BE1C-EB06-CD83-60AF-E2516D2742ED}"/>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715187A-2222-B046-7766-B1C4E9580072}"/>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5DBF4218-FD67-8C4F-C1AC-33E852C81AC2}"/>
              </a:ext>
            </a:extLst>
          </p:cNvPr>
          <p:cNvGrpSpPr/>
          <p:nvPr/>
        </p:nvGrpSpPr>
        <p:grpSpPr>
          <a:xfrm rot="18569177">
            <a:off x="6642621" y="5200006"/>
            <a:ext cx="29455" cy="89507"/>
            <a:chOff x="1530428" y="5221441"/>
            <a:chExt cx="29455" cy="89507"/>
          </a:xfrm>
        </p:grpSpPr>
        <p:cxnSp>
          <p:nvCxnSpPr>
            <p:cNvPr id="210" name="Straight Connector 209">
              <a:extLst>
                <a:ext uri="{FF2B5EF4-FFF2-40B4-BE49-F238E27FC236}">
                  <a16:creationId xmlns:a16="http://schemas.microsoft.com/office/drawing/2014/main" id="{3658FE05-AADD-A6F0-9814-4A6306E5D764}"/>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25971C3-878D-F4BF-59D0-0EFF6E5AF3AF}"/>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D4129055-C948-B95D-8291-56FFBEEFE6BE}"/>
              </a:ext>
            </a:extLst>
          </p:cNvPr>
          <p:cNvGrpSpPr/>
          <p:nvPr/>
        </p:nvGrpSpPr>
        <p:grpSpPr>
          <a:xfrm>
            <a:off x="7471215" y="5078342"/>
            <a:ext cx="29455" cy="89507"/>
            <a:chOff x="1530428" y="5221441"/>
            <a:chExt cx="29455" cy="89507"/>
          </a:xfrm>
        </p:grpSpPr>
        <p:cxnSp>
          <p:nvCxnSpPr>
            <p:cNvPr id="213" name="Straight Connector 212">
              <a:extLst>
                <a:ext uri="{FF2B5EF4-FFF2-40B4-BE49-F238E27FC236}">
                  <a16:creationId xmlns:a16="http://schemas.microsoft.com/office/drawing/2014/main" id="{52C68D28-68D8-346A-ED30-486C70829849}"/>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C4797BE-B7BD-2703-4268-3E74A80EAA1F}"/>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6D7034FA-16B0-3C84-5799-9ECF8CD9FDCE}"/>
              </a:ext>
            </a:extLst>
          </p:cNvPr>
          <p:cNvGrpSpPr/>
          <p:nvPr/>
        </p:nvGrpSpPr>
        <p:grpSpPr>
          <a:xfrm>
            <a:off x="7881030" y="4932346"/>
            <a:ext cx="29455" cy="89507"/>
            <a:chOff x="1530428" y="5221441"/>
            <a:chExt cx="29455" cy="89507"/>
          </a:xfrm>
        </p:grpSpPr>
        <p:cxnSp>
          <p:nvCxnSpPr>
            <p:cNvPr id="216" name="Straight Connector 215">
              <a:extLst>
                <a:ext uri="{FF2B5EF4-FFF2-40B4-BE49-F238E27FC236}">
                  <a16:creationId xmlns:a16="http://schemas.microsoft.com/office/drawing/2014/main" id="{1641EB1A-36B7-D661-7384-1ECEC4736928}"/>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52E8E6F-7FAF-F867-E07D-F5479DD73D64}"/>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18" name="Rectangle 217">
            <a:extLst>
              <a:ext uri="{FF2B5EF4-FFF2-40B4-BE49-F238E27FC236}">
                <a16:creationId xmlns:a16="http://schemas.microsoft.com/office/drawing/2014/main" id="{8D1A8AF9-3B2B-7FF9-71F3-26ED7E3A2FEE}"/>
              </a:ext>
            </a:extLst>
          </p:cNvPr>
          <p:cNvSpPr/>
          <p:nvPr/>
        </p:nvSpPr>
        <p:spPr>
          <a:xfrm>
            <a:off x="6429551" y="4812883"/>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19" name="Rectangle 218">
            <a:extLst>
              <a:ext uri="{FF2B5EF4-FFF2-40B4-BE49-F238E27FC236}">
                <a16:creationId xmlns:a16="http://schemas.microsoft.com/office/drawing/2014/main" id="{4B769A5C-1EC3-900E-AB1B-19C19992651E}"/>
              </a:ext>
            </a:extLst>
          </p:cNvPr>
          <p:cNvSpPr/>
          <p:nvPr/>
        </p:nvSpPr>
        <p:spPr>
          <a:xfrm>
            <a:off x="6470661" y="5309784"/>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20" name="Rectangle 219">
            <a:extLst>
              <a:ext uri="{FF2B5EF4-FFF2-40B4-BE49-F238E27FC236}">
                <a16:creationId xmlns:a16="http://schemas.microsoft.com/office/drawing/2014/main" id="{7DE1D83C-2714-EFA6-E492-585F33434195}"/>
              </a:ext>
            </a:extLst>
          </p:cNvPr>
          <p:cNvSpPr/>
          <p:nvPr/>
        </p:nvSpPr>
        <p:spPr>
          <a:xfrm>
            <a:off x="6685685" y="5236785"/>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21" name="Rectangle 220">
            <a:extLst>
              <a:ext uri="{FF2B5EF4-FFF2-40B4-BE49-F238E27FC236}">
                <a16:creationId xmlns:a16="http://schemas.microsoft.com/office/drawing/2014/main" id="{A46CE79E-16F1-7EBF-AD4F-F906E0CFE87B}"/>
              </a:ext>
            </a:extLst>
          </p:cNvPr>
          <p:cNvSpPr/>
          <p:nvPr/>
        </p:nvSpPr>
        <p:spPr>
          <a:xfrm>
            <a:off x="6609130" y="5003703"/>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22" name="Rectangle 221">
            <a:extLst>
              <a:ext uri="{FF2B5EF4-FFF2-40B4-BE49-F238E27FC236}">
                <a16:creationId xmlns:a16="http://schemas.microsoft.com/office/drawing/2014/main" id="{13982D60-982E-1E4B-2889-EEA74A48B870}"/>
              </a:ext>
            </a:extLst>
          </p:cNvPr>
          <p:cNvSpPr/>
          <p:nvPr/>
        </p:nvSpPr>
        <p:spPr>
          <a:xfrm>
            <a:off x="7441282" y="5140735"/>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23" name="Rectangle 222">
            <a:extLst>
              <a:ext uri="{FF2B5EF4-FFF2-40B4-BE49-F238E27FC236}">
                <a16:creationId xmlns:a16="http://schemas.microsoft.com/office/drawing/2014/main" id="{00D421D9-690D-28C3-9EAA-A8F91E581C26}"/>
              </a:ext>
            </a:extLst>
          </p:cNvPr>
          <p:cNvSpPr/>
          <p:nvPr/>
        </p:nvSpPr>
        <p:spPr>
          <a:xfrm>
            <a:off x="7845975" y="4791112"/>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24" name="Rectangle 223">
            <a:extLst>
              <a:ext uri="{FF2B5EF4-FFF2-40B4-BE49-F238E27FC236}">
                <a16:creationId xmlns:a16="http://schemas.microsoft.com/office/drawing/2014/main" id="{C41DB581-1DD8-1E97-C416-622CB10F9F40}"/>
              </a:ext>
            </a:extLst>
          </p:cNvPr>
          <p:cNvSpPr/>
          <p:nvPr/>
        </p:nvSpPr>
        <p:spPr>
          <a:xfrm>
            <a:off x="7970853" y="5063410"/>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225" name="Rectangle 224">
            <a:extLst>
              <a:ext uri="{FF2B5EF4-FFF2-40B4-BE49-F238E27FC236}">
                <a16:creationId xmlns:a16="http://schemas.microsoft.com/office/drawing/2014/main" id="{F01DA539-E53A-56B3-2F19-24E56D8FA0BE}"/>
              </a:ext>
            </a:extLst>
          </p:cNvPr>
          <p:cNvSpPr/>
          <p:nvPr/>
        </p:nvSpPr>
        <p:spPr>
          <a:xfrm>
            <a:off x="7539266" y="4873871"/>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HN</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6" name="Freeform: Shape 225">
            <a:extLst>
              <a:ext uri="{FF2B5EF4-FFF2-40B4-BE49-F238E27FC236}">
                <a16:creationId xmlns:a16="http://schemas.microsoft.com/office/drawing/2014/main" id="{B83AD6CC-4DBB-CBFD-9508-A308CF676FD7}"/>
              </a:ext>
            </a:extLst>
          </p:cNvPr>
          <p:cNvSpPr/>
          <p:nvPr/>
        </p:nvSpPr>
        <p:spPr bwMode="auto">
          <a:xfrm>
            <a:off x="8108965" y="5023132"/>
            <a:ext cx="283028" cy="65314"/>
          </a:xfrm>
          <a:custGeom>
            <a:avLst/>
            <a:gdLst>
              <a:gd name="connsiteX0" fmla="*/ 0 w 283028"/>
              <a:gd name="connsiteY0" fmla="*/ 37139 h 65314"/>
              <a:gd name="connsiteX1" fmla="*/ 64033 w 283028"/>
              <a:gd name="connsiteY1" fmla="*/ 0 h 65314"/>
              <a:gd name="connsiteX2" fmla="*/ 201065 w 283028"/>
              <a:gd name="connsiteY2" fmla="*/ 65314 h 65314"/>
              <a:gd name="connsiteX3" fmla="*/ 283028 w 283028"/>
              <a:gd name="connsiteY3" fmla="*/ 23052 h 65314"/>
            </a:gdLst>
            <a:ahLst/>
            <a:cxnLst>
              <a:cxn ang="0">
                <a:pos x="connsiteX0" y="connsiteY0"/>
              </a:cxn>
              <a:cxn ang="0">
                <a:pos x="connsiteX1" y="connsiteY1"/>
              </a:cxn>
              <a:cxn ang="0">
                <a:pos x="connsiteX2" y="connsiteY2"/>
              </a:cxn>
              <a:cxn ang="0">
                <a:pos x="connsiteX3" y="connsiteY3"/>
              </a:cxn>
            </a:cxnLst>
            <a:rect l="l" t="t" r="r" b="b"/>
            <a:pathLst>
              <a:path w="283028" h="65314">
                <a:moveTo>
                  <a:pt x="0" y="37139"/>
                </a:moveTo>
                <a:lnTo>
                  <a:pt x="64033" y="0"/>
                </a:lnTo>
                <a:lnTo>
                  <a:pt x="201065" y="65314"/>
                </a:lnTo>
                <a:lnTo>
                  <a:pt x="283028" y="23052"/>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27" name="Group 226">
            <a:extLst>
              <a:ext uri="{FF2B5EF4-FFF2-40B4-BE49-F238E27FC236}">
                <a16:creationId xmlns:a16="http://schemas.microsoft.com/office/drawing/2014/main" id="{752B9EE7-CC78-59F0-6F7C-A1774328C86B}"/>
              </a:ext>
            </a:extLst>
          </p:cNvPr>
          <p:cNvGrpSpPr/>
          <p:nvPr/>
        </p:nvGrpSpPr>
        <p:grpSpPr>
          <a:xfrm>
            <a:off x="8292126" y="5078343"/>
            <a:ext cx="29455" cy="89507"/>
            <a:chOff x="1530428" y="5221441"/>
            <a:chExt cx="29455" cy="89507"/>
          </a:xfrm>
        </p:grpSpPr>
        <p:cxnSp>
          <p:nvCxnSpPr>
            <p:cNvPr id="228" name="Straight Connector 227">
              <a:extLst>
                <a:ext uri="{FF2B5EF4-FFF2-40B4-BE49-F238E27FC236}">
                  <a16:creationId xmlns:a16="http://schemas.microsoft.com/office/drawing/2014/main" id="{8A72BE93-D160-7394-C9B9-A8175B40A554}"/>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835C475-03EB-3C34-7EB4-786F10AB9C25}"/>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30" name="Rectangle 229">
            <a:extLst>
              <a:ext uri="{FF2B5EF4-FFF2-40B4-BE49-F238E27FC236}">
                <a16:creationId xmlns:a16="http://schemas.microsoft.com/office/drawing/2014/main" id="{B62247D3-7AE4-A5BB-8324-3DD1DAA6B9B2}"/>
              </a:ext>
            </a:extLst>
          </p:cNvPr>
          <p:cNvSpPr/>
          <p:nvPr/>
        </p:nvSpPr>
        <p:spPr>
          <a:xfrm>
            <a:off x="8258352" y="5150981"/>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31" name="Rectangle 230">
            <a:extLst>
              <a:ext uri="{FF2B5EF4-FFF2-40B4-BE49-F238E27FC236}">
                <a16:creationId xmlns:a16="http://schemas.microsoft.com/office/drawing/2014/main" id="{EA0A11EB-073C-4972-A49E-4D204F91BA15}"/>
              </a:ext>
            </a:extLst>
          </p:cNvPr>
          <p:cNvSpPr/>
          <p:nvPr/>
        </p:nvSpPr>
        <p:spPr>
          <a:xfrm>
            <a:off x="8358897" y="4873871"/>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HN</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2" name="Freeform: Shape 231">
            <a:extLst>
              <a:ext uri="{FF2B5EF4-FFF2-40B4-BE49-F238E27FC236}">
                <a16:creationId xmlns:a16="http://schemas.microsoft.com/office/drawing/2014/main" id="{1ABCD32B-0FEA-6CB5-FDFB-27FB5E9B1912}"/>
              </a:ext>
            </a:extLst>
          </p:cNvPr>
          <p:cNvSpPr/>
          <p:nvPr/>
        </p:nvSpPr>
        <p:spPr bwMode="auto">
          <a:xfrm>
            <a:off x="8505973" y="5023132"/>
            <a:ext cx="303519" cy="66595"/>
          </a:xfrm>
          <a:custGeom>
            <a:avLst/>
            <a:gdLst>
              <a:gd name="connsiteX0" fmla="*/ 0 w 303519"/>
              <a:gd name="connsiteY0" fmla="*/ 25613 h 66595"/>
              <a:gd name="connsiteX1" fmla="*/ 80682 w 303519"/>
              <a:gd name="connsiteY1" fmla="*/ 66595 h 66595"/>
              <a:gd name="connsiteX2" fmla="*/ 215153 w 303519"/>
              <a:gd name="connsiteY2" fmla="*/ 0 h 66595"/>
              <a:gd name="connsiteX3" fmla="*/ 303519 w 303519"/>
              <a:gd name="connsiteY3" fmla="*/ 38420 h 66595"/>
            </a:gdLst>
            <a:ahLst/>
            <a:cxnLst>
              <a:cxn ang="0">
                <a:pos x="connsiteX0" y="connsiteY0"/>
              </a:cxn>
              <a:cxn ang="0">
                <a:pos x="connsiteX1" y="connsiteY1"/>
              </a:cxn>
              <a:cxn ang="0">
                <a:pos x="connsiteX2" y="connsiteY2"/>
              </a:cxn>
              <a:cxn ang="0">
                <a:pos x="connsiteX3" y="connsiteY3"/>
              </a:cxn>
            </a:cxnLst>
            <a:rect l="l" t="t" r="r" b="b"/>
            <a:pathLst>
              <a:path w="303519" h="66595">
                <a:moveTo>
                  <a:pt x="0" y="25613"/>
                </a:moveTo>
                <a:lnTo>
                  <a:pt x="80682" y="66595"/>
                </a:lnTo>
                <a:lnTo>
                  <a:pt x="215153" y="0"/>
                </a:lnTo>
                <a:lnTo>
                  <a:pt x="303519" y="3842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33" name="Group 232">
            <a:extLst>
              <a:ext uri="{FF2B5EF4-FFF2-40B4-BE49-F238E27FC236}">
                <a16:creationId xmlns:a16="http://schemas.microsoft.com/office/drawing/2014/main" id="{8106636D-FB8E-5AB4-F3EF-66E8BD620329}"/>
              </a:ext>
            </a:extLst>
          </p:cNvPr>
          <p:cNvGrpSpPr/>
          <p:nvPr/>
        </p:nvGrpSpPr>
        <p:grpSpPr>
          <a:xfrm>
            <a:off x="8704502" y="4941311"/>
            <a:ext cx="29455" cy="89507"/>
            <a:chOff x="1530428" y="5221441"/>
            <a:chExt cx="29455" cy="89507"/>
          </a:xfrm>
        </p:grpSpPr>
        <p:cxnSp>
          <p:nvCxnSpPr>
            <p:cNvPr id="234" name="Straight Connector 233">
              <a:extLst>
                <a:ext uri="{FF2B5EF4-FFF2-40B4-BE49-F238E27FC236}">
                  <a16:creationId xmlns:a16="http://schemas.microsoft.com/office/drawing/2014/main" id="{A5629067-1BFA-7B2D-FE91-32F3220A9207}"/>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BDF7BE4-4EC5-261D-93A2-30C3FD66FD2E}"/>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36" name="Rectangle 235">
            <a:extLst>
              <a:ext uri="{FF2B5EF4-FFF2-40B4-BE49-F238E27FC236}">
                <a16:creationId xmlns:a16="http://schemas.microsoft.com/office/drawing/2014/main" id="{7A0C024C-FC51-E05C-2867-1D4DB948E54F}"/>
              </a:ext>
            </a:extLst>
          </p:cNvPr>
          <p:cNvSpPr/>
          <p:nvPr/>
        </p:nvSpPr>
        <p:spPr>
          <a:xfrm>
            <a:off x="8673290" y="4800077"/>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37" name="Freeform 233">
            <a:extLst>
              <a:ext uri="{FF2B5EF4-FFF2-40B4-BE49-F238E27FC236}">
                <a16:creationId xmlns:a16="http://schemas.microsoft.com/office/drawing/2014/main" id="{EAED9E8F-1B97-D615-81E5-15C510E9FEBA}"/>
              </a:ext>
            </a:extLst>
          </p:cNvPr>
          <p:cNvSpPr/>
          <p:nvPr/>
        </p:nvSpPr>
        <p:spPr bwMode="auto">
          <a:xfrm rot="9066066">
            <a:off x="8528824" y="5107389"/>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Rectangle 237">
            <a:extLst>
              <a:ext uri="{FF2B5EF4-FFF2-40B4-BE49-F238E27FC236}">
                <a16:creationId xmlns:a16="http://schemas.microsoft.com/office/drawing/2014/main" id="{3493B46D-C602-3C47-B8A2-8CAA548973F8}"/>
              </a:ext>
            </a:extLst>
          </p:cNvPr>
          <p:cNvSpPr/>
          <p:nvPr/>
        </p:nvSpPr>
        <p:spPr>
          <a:xfrm>
            <a:off x="8462107" y="5120245"/>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cxnSp>
        <p:nvCxnSpPr>
          <p:cNvPr id="239" name="Straight Connector 238">
            <a:extLst>
              <a:ext uri="{FF2B5EF4-FFF2-40B4-BE49-F238E27FC236}">
                <a16:creationId xmlns:a16="http://schemas.microsoft.com/office/drawing/2014/main" id="{E4DC55FA-AD73-B584-0416-109670937751}"/>
              </a:ext>
            </a:extLst>
          </p:cNvPr>
          <p:cNvCxnSpPr>
            <a:cxnSpLocks/>
          </p:cNvCxnSpPr>
          <p:nvPr/>
        </p:nvCxnSpPr>
        <p:spPr bwMode="auto">
          <a:xfrm>
            <a:off x="8586655" y="5085884"/>
            <a:ext cx="78121" cy="130629"/>
          </a:xfrm>
          <a:prstGeom prst="line">
            <a:avLst/>
          </a:prstGeom>
          <a:noFill/>
          <a:ln w="19050" cap="flat" cmpd="sng" algn="ctr">
            <a:solidFill>
              <a:schemeClr val="bg1"/>
            </a:solidFill>
            <a:prstDash val="sysDash"/>
            <a:round/>
            <a:headEnd type="none" w="med" len="med"/>
            <a:tailEnd type="none" w="med" len="med"/>
          </a:ln>
          <a:effectLst/>
        </p:spPr>
      </p:cxnSp>
      <p:cxnSp>
        <p:nvCxnSpPr>
          <p:cNvPr id="240" name="Straight Connector 239">
            <a:extLst>
              <a:ext uri="{FF2B5EF4-FFF2-40B4-BE49-F238E27FC236}">
                <a16:creationId xmlns:a16="http://schemas.microsoft.com/office/drawing/2014/main" id="{19A0C968-636C-FA08-0D22-3C1137D02CAF}"/>
              </a:ext>
            </a:extLst>
          </p:cNvPr>
          <p:cNvCxnSpPr>
            <a:cxnSpLocks/>
          </p:cNvCxnSpPr>
          <p:nvPr/>
        </p:nvCxnSpPr>
        <p:spPr bwMode="auto">
          <a:xfrm flipH="1">
            <a:off x="8575129" y="5204987"/>
            <a:ext cx="92209" cy="130629"/>
          </a:xfrm>
          <a:prstGeom prst="line">
            <a:avLst/>
          </a:prstGeom>
          <a:noFill/>
          <a:ln w="19050" cap="flat" cmpd="sng" algn="ctr">
            <a:solidFill>
              <a:schemeClr val="bg1"/>
            </a:solidFill>
            <a:prstDash val="solid"/>
            <a:round/>
            <a:headEnd type="none" w="med" len="med"/>
            <a:tailEnd type="none" w="med" len="med"/>
          </a:ln>
          <a:effectLst/>
        </p:spPr>
      </p:cxnSp>
      <p:sp>
        <p:nvSpPr>
          <p:cNvPr id="241" name="Hexagon 240">
            <a:extLst>
              <a:ext uri="{FF2B5EF4-FFF2-40B4-BE49-F238E27FC236}">
                <a16:creationId xmlns:a16="http://schemas.microsoft.com/office/drawing/2014/main" id="{A40C5878-7515-2824-9DC6-588DDCC94903}"/>
              </a:ext>
            </a:extLst>
          </p:cNvPr>
          <p:cNvSpPr/>
          <p:nvPr/>
        </p:nvSpPr>
        <p:spPr bwMode="auto">
          <a:xfrm>
            <a:off x="8347170" y="5327932"/>
            <a:ext cx="301572" cy="259976"/>
          </a:xfrm>
          <a:prstGeom prst="hexagon">
            <a:avLst/>
          </a:pr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42" name="Straight Connector 241">
            <a:extLst>
              <a:ext uri="{FF2B5EF4-FFF2-40B4-BE49-F238E27FC236}">
                <a16:creationId xmlns:a16="http://schemas.microsoft.com/office/drawing/2014/main" id="{3E849573-02D6-78A3-6258-4FEC2F9772C1}"/>
              </a:ext>
            </a:extLst>
          </p:cNvPr>
          <p:cNvCxnSpPr>
            <a:cxnSpLocks/>
          </p:cNvCxnSpPr>
          <p:nvPr/>
        </p:nvCxnSpPr>
        <p:spPr bwMode="auto">
          <a:xfrm flipH="1">
            <a:off x="8379186" y="5354824"/>
            <a:ext cx="57629" cy="106297"/>
          </a:xfrm>
          <a:prstGeom prst="line">
            <a:avLst/>
          </a:prstGeom>
          <a:noFill/>
          <a:ln w="1905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91241DD-4CD9-A529-B428-D907175F9876}"/>
              </a:ext>
            </a:extLst>
          </p:cNvPr>
          <p:cNvCxnSpPr>
            <a:cxnSpLocks/>
          </p:cNvCxnSpPr>
          <p:nvPr/>
        </p:nvCxnSpPr>
        <p:spPr bwMode="auto">
          <a:xfrm>
            <a:off x="8562321" y="5354824"/>
            <a:ext cx="51229" cy="105017"/>
          </a:xfrm>
          <a:prstGeom prst="line">
            <a:avLst/>
          </a:prstGeom>
          <a:noFill/>
          <a:ln w="1905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890F132-2B29-4863-D99E-1854A4CC59CB}"/>
              </a:ext>
            </a:extLst>
          </p:cNvPr>
          <p:cNvCxnSpPr>
            <a:cxnSpLocks/>
          </p:cNvCxnSpPr>
          <p:nvPr/>
        </p:nvCxnSpPr>
        <p:spPr bwMode="auto">
          <a:xfrm>
            <a:off x="8435535" y="5561014"/>
            <a:ext cx="126788" cy="0"/>
          </a:xfrm>
          <a:prstGeom prst="line">
            <a:avLst/>
          </a:prstGeom>
          <a:noFill/>
          <a:ln w="19050" cap="flat" cmpd="sng" algn="ctr">
            <a:solidFill>
              <a:schemeClr val="bg1"/>
            </a:solidFill>
            <a:prstDash val="solid"/>
            <a:round/>
            <a:headEnd type="none" w="med" len="med"/>
            <a:tailEnd type="none" w="med" len="med"/>
          </a:ln>
          <a:effectLst/>
        </p:spPr>
      </p:cxnSp>
      <p:sp>
        <p:nvSpPr>
          <p:cNvPr id="245" name="Rectangle 244">
            <a:extLst>
              <a:ext uri="{FF2B5EF4-FFF2-40B4-BE49-F238E27FC236}">
                <a16:creationId xmlns:a16="http://schemas.microsoft.com/office/drawing/2014/main" id="{ACDCE680-3FBE-7F14-79F4-40DB2DE959C9}"/>
              </a:ext>
            </a:extLst>
          </p:cNvPr>
          <p:cNvSpPr/>
          <p:nvPr/>
        </p:nvSpPr>
        <p:spPr>
          <a:xfrm>
            <a:off x="8785360" y="5054446"/>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246" name="Freeform: Shape 245">
            <a:extLst>
              <a:ext uri="{FF2B5EF4-FFF2-40B4-BE49-F238E27FC236}">
                <a16:creationId xmlns:a16="http://schemas.microsoft.com/office/drawing/2014/main" id="{91D7361C-81A3-FA85-7691-5AC96A3C043B}"/>
              </a:ext>
            </a:extLst>
          </p:cNvPr>
          <p:cNvSpPr/>
          <p:nvPr/>
        </p:nvSpPr>
        <p:spPr bwMode="auto">
          <a:xfrm>
            <a:off x="8932437" y="5019290"/>
            <a:ext cx="284309" cy="71717"/>
          </a:xfrm>
          <a:custGeom>
            <a:avLst/>
            <a:gdLst>
              <a:gd name="connsiteX0" fmla="*/ 0 w 284309"/>
              <a:gd name="connsiteY0" fmla="*/ 42262 h 71717"/>
              <a:gd name="connsiteX1" fmla="*/ 66595 w 284309"/>
              <a:gd name="connsiteY1" fmla="*/ 0 h 71717"/>
              <a:gd name="connsiteX2" fmla="*/ 204908 w 284309"/>
              <a:gd name="connsiteY2" fmla="*/ 71717 h 71717"/>
              <a:gd name="connsiteX3" fmla="*/ 284309 w 284309"/>
              <a:gd name="connsiteY3" fmla="*/ 28174 h 71717"/>
            </a:gdLst>
            <a:ahLst/>
            <a:cxnLst>
              <a:cxn ang="0">
                <a:pos x="connsiteX0" y="connsiteY0"/>
              </a:cxn>
              <a:cxn ang="0">
                <a:pos x="connsiteX1" y="connsiteY1"/>
              </a:cxn>
              <a:cxn ang="0">
                <a:pos x="connsiteX2" y="connsiteY2"/>
              </a:cxn>
              <a:cxn ang="0">
                <a:pos x="connsiteX3" y="connsiteY3"/>
              </a:cxn>
            </a:cxnLst>
            <a:rect l="l" t="t" r="r" b="b"/>
            <a:pathLst>
              <a:path w="284309" h="71717">
                <a:moveTo>
                  <a:pt x="0" y="42262"/>
                </a:moveTo>
                <a:lnTo>
                  <a:pt x="66595" y="0"/>
                </a:lnTo>
                <a:lnTo>
                  <a:pt x="204908" y="71717"/>
                </a:lnTo>
                <a:lnTo>
                  <a:pt x="284309" y="28174"/>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47" name="Group 246">
            <a:extLst>
              <a:ext uri="{FF2B5EF4-FFF2-40B4-BE49-F238E27FC236}">
                <a16:creationId xmlns:a16="http://schemas.microsoft.com/office/drawing/2014/main" id="{799582DF-AE59-0DA7-C8D7-C97E7AE95C1B}"/>
              </a:ext>
            </a:extLst>
          </p:cNvPr>
          <p:cNvGrpSpPr/>
          <p:nvPr/>
        </p:nvGrpSpPr>
        <p:grpSpPr>
          <a:xfrm>
            <a:off x="9120721" y="5084746"/>
            <a:ext cx="29455" cy="89507"/>
            <a:chOff x="1530428" y="5221441"/>
            <a:chExt cx="29455" cy="89507"/>
          </a:xfrm>
        </p:grpSpPr>
        <p:cxnSp>
          <p:nvCxnSpPr>
            <p:cNvPr id="248" name="Straight Connector 247">
              <a:extLst>
                <a:ext uri="{FF2B5EF4-FFF2-40B4-BE49-F238E27FC236}">
                  <a16:creationId xmlns:a16="http://schemas.microsoft.com/office/drawing/2014/main" id="{D4A87A45-08C0-66C5-928C-2611633F6958}"/>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FC2856D-4218-89A7-154C-F4F301E87E84}"/>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50" name="Rectangle 249">
            <a:extLst>
              <a:ext uri="{FF2B5EF4-FFF2-40B4-BE49-F238E27FC236}">
                <a16:creationId xmlns:a16="http://schemas.microsoft.com/office/drawing/2014/main" id="{670BE976-9D34-7D57-FE83-664AEFE24BE0}"/>
              </a:ext>
            </a:extLst>
          </p:cNvPr>
          <p:cNvSpPr/>
          <p:nvPr/>
        </p:nvSpPr>
        <p:spPr>
          <a:xfrm>
            <a:off x="9084386" y="5149700"/>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51" name="Rectangle 250">
            <a:extLst>
              <a:ext uri="{FF2B5EF4-FFF2-40B4-BE49-F238E27FC236}">
                <a16:creationId xmlns:a16="http://schemas.microsoft.com/office/drawing/2014/main" id="{3E938F7E-54D9-740D-AFC4-516BEC7C2A71}"/>
              </a:ext>
            </a:extLst>
          </p:cNvPr>
          <p:cNvSpPr/>
          <p:nvPr/>
        </p:nvSpPr>
        <p:spPr>
          <a:xfrm>
            <a:off x="9191334" y="4876433"/>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HN</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2" name="Freeform: Shape 251">
            <a:extLst>
              <a:ext uri="{FF2B5EF4-FFF2-40B4-BE49-F238E27FC236}">
                <a16:creationId xmlns:a16="http://schemas.microsoft.com/office/drawing/2014/main" id="{8A507CB8-A226-3BC0-E30F-393DBB61BB2E}"/>
              </a:ext>
            </a:extLst>
          </p:cNvPr>
          <p:cNvSpPr/>
          <p:nvPr/>
        </p:nvSpPr>
        <p:spPr bwMode="auto">
          <a:xfrm>
            <a:off x="9328165" y="5052587"/>
            <a:ext cx="149838" cy="39701"/>
          </a:xfrm>
          <a:custGeom>
            <a:avLst/>
            <a:gdLst>
              <a:gd name="connsiteX0" fmla="*/ 0 w 149838"/>
              <a:gd name="connsiteY0" fmla="*/ 0 h 39701"/>
              <a:gd name="connsiteX1" fmla="*/ 87085 w 149838"/>
              <a:gd name="connsiteY1" fmla="*/ 39701 h 39701"/>
              <a:gd name="connsiteX2" fmla="*/ 149838 w 149838"/>
              <a:gd name="connsiteY2" fmla="*/ 5123 h 39701"/>
            </a:gdLst>
            <a:ahLst/>
            <a:cxnLst>
              <a:cxn ang="0">
                <a:pos x="connsiteX0" y="connsiteY0"/>
              </a:cxn>
              <a:cxn ang="0">
                <a:pos x="connsiteX1" y="connsiteY1"/>
              </a:cxn>
              <a:cxn ang="0">
                <a:pos x="connsiteX2" y="connsiteY2"/>
              </a:cxn>
            </a:cxnLst>
            <a:rect l="l" t="t" r="r" b="b"/>
            <a:pathLst>
              <a:path w="149838" h="39701">
                <a:moveTo>
                  <a:pt x="0" y="0"/>
                </a:moveTo>
                <a:lnTo>
                  <a:pt x="87085" y="39701"/>
                </a:lnTo>
                <a:lnTo>
                  <a:pt x="149838" y="512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3" name="Rectangle 252">
            <a:extLst>
              <a:ext uri="{FF2B5EF4-FFF2-40B4-BE49-F238E27FC236}">
                <a16:creationId xmlns:a16="http://schemas.microsoft.com/office/drawing/2014/main" id="{D94A7094-A4F7-C708-74B3-91ED276C232C}"/>
              </a:ext>
            </a:extLst>
          </p:cNvPr>
          <p:cNvSpPr/>
          <p:nvPr/>
        </p:nvSpPr>
        <p:spPr>
          <a:xfrm>
            <a:off x="9494201" y="4930705"/>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54" name="Freeform: Shape 253">
            <a:extLst>
              <a:ext uri="{FF2B5EF4-FFF2-40B4-BE49-F238E27FC236}">
                <a16:creationId xmlns:a16="http://schemas.microsoft.com/office/drawing/2014/main" id="{AE089894-32ED-9972-C20B-95D338779A55}"/>
              </a:ext>
            </a:extLst>
          </p:cNvPr>
          <p:cNvSpPr/>
          <p:nvPr/>
        </p:nvSpPr>
        <p:spPr bwMode="auto">
          <a:xfrm>
            <a:off x="9617597" y="5018009"/>
            <a:ext cx="283028" cy="72998"/>
          </a:xfrm>
          <a:custGeom>
            <a:avLst/>
            <a:gdLst>
              <a:gd name="connsiteX0" fmla="*/ 0 w 283028"/>
              <a:gd name="connsiteY0" fmla="*/ 34578 h 72998"/>
              <a:gd name="connsiteX1" fmla="*/ 70437 w 283028"/>
              <a:gd name="connsiteY1" fmla="*/ 72998 h 72998"/>
              <a:gd name="connsiteX2" fmla="*/ 210030 w 283028"/>
              <a:gd name="connsiteY2" fmla="*/ 0 h 72998"/>
              <a:gd name="connsiteX3" fmla="*/ 283028 w 283028"/>
              <a:gd name="connsiteY3" fmla="*/ 39701 h 72998"/>
            </a:gdLst>
            <a:ahLst/>
            <a:cxnLst>
              <a:cxn ang="0">
                <a:pos x="connsiteX0" y="connsiteY0"/>
              </a:cxn>
              <a:cxn ang="0">
                <a:pos x="connsiteX1" y="connsiteY1"/>
              </a:cxn>
              <a:cxn ang="0">
                <a:pos x="connsiteX2" y="connsiteY2"/>
              </a:cxn>
              <a:cxn ang="0">
                <a:pos x="connsiteX3" y="connsiteY3"/>
              </a:cxn>
            </a:cxnLst>
            <a:rect l="l" t="t" r="r" b="b"/>
            <a:pathLst>
              <a:path w="283028" h="72998">
                <a:moveTo>
                  <a:pt x="0" y="34578"/>
                </a:moveTo>
                <a:lnTo>
                  <a:pt x="70437" y="72998"/>
                </a:lnTo>
                <a:lnTo>
                  <a:pt x="210030" y="0"/>
                </a:lnTo>
                <a:lnTo>
                  <a:pt x="283028" y="39701"/>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55" name="Group 254">
            <a:extLst>
              <a:ext uri="{FF2B5EF4-FFF2-40B4-BE49-F238E27FC236}">
                <a16:creationId xmlns:a16="http://schemas.microsoft.com/office/drawing/2014/main" id="{1338D3E7-3448-4E83-F529-9EECEA0889E1}"/>
              </a:ext>
            </a:extLst>
          </p:cNvPr>
          <p:cNvGrpSpPr/>
          <p:nvPr/>
        </p:nvGrpSpPr>
        <p:grpSpPr>
          <a:xfrm>
            <a:off x="9813564" y="4936188"/>
            <a:ext cx="29455" cy="89507"/>
            <a:chOff x="1530428" y="5221441"/>
            <a:chExt cx="29455" cy="89507"/>
          </a:xfrm>
        </p:grpSpPr>
        <p:cxnSp>
          <p:nvCxnSpPr>
            <p:cNvPr id="256" name="Straight Connector 255">
              <a:extLst>
                <a:ext uri="{FF2B5EF4-FFF2-40B4-BE49-F238E27FC236}">
                  <a16:creationId xmlns:a16="http://schemas.microsoft.com/office/drawing/2014/main" id="{AB12B6C9-4DF4-20E0-5D76-AABBC3D15B41}"/>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7021CA2-D228-832B-BACF-D989B16CAFA4}"/>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58" name="Rectangle 257">
            <a:extLst>
              <a:ext uri="{FF2B5EF4-FFF2-40B4-BE49-F238E27FC236}">
                <a16:creationId xmlns:a16="http://schemas.microsoft.com/office/drawing/2014/main" id="{136E41A8-0E92-810E-A80E-EF5B2749E997}"/>
              </a:ext>
            </a:extLst>
          </p:cNvPr>
          <p:cNvSpPr/>
          <p:nvPr/>
        </p:nvSpPr>
        <p:spPr>
          <a:xfrm>
            <a:off x="9783633" y="4796235"/>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59" name="Rectangle 258">
            <a:extLst>
              <a:ext uri="{FF2B5EF4-FFF2-40B4-BE49-F238E27FC236}">
                <a16:creationId xmlns:a16="http://schemas.microsoft.com/office/drawing/2014/main" id="{915A802E-D297-1264-BC7B-7A279621124F}"/>
              </a:ext>
            </a:extLst>
          </p:cNvPr>
          <p:cNvSpPr/>
          <p:nvPr/>
        </p:nvSpPr>
        <p:spPr>
          <a:xfrm>
            <a:off x="9911072" y="5042920"/>
            <a:ext cx="186777" cy="110800"/>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0" name="Rectangle 259">
            <a:extLst>
              <a:ext uri="{FF2B5EF4-FFF2-40B4-BE49-F238E27FC236}">
                <a16:creationId xmlns:a16="http://schemas.microsoft.com/office/drawing/2014/main" id="{5822496D-4AE9-FBD3-1C27-FEA96A52EE44}"/>
              </a:ext>
            </a:extLst>
          </p:cNvPr>
          <p:cNvSpPr/>
          <p:nvPr/>
        </p:nvSpPr>
        <p:spPr>
          <a:xfrm>
            <a:off x="10023772" y="5150497"/>
            <a:ext cx="186777" cy="110800"/>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1" name="Freeform 233">
            <a:extLst>
              <a:ext uri="{FF2B5EF4-FFF2-40B4-BE49-F238E27FC236}">
                <a16:creationId xmlns:a16="http://schemas.microsoft.com/office/drawing/2014/main" id="{02D22963-C2F9-666F-CE8F-43BA02FA9B2F}"/>
              </a:ext>
            </a:extLst>
          </p:cNvPr>
          <p:cNvSpPr/>
          <p:nvPr/>
        </p:nvSpPr>
        <p:spPr bwMode="auto">
          <a:xfrm rot="21140495">
            <a:off x="9967019" y="5166298"/>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Hexagon 261">
            <a:extLst>
              <a:ext uri="{FF2B5EF4-FFF2-40B4-BE49-F238E27FC236}">
                <a16:creationId xmlns:a16="http://schemas.microsoft.com/office/drawing/2014/main" id="{471C3125-2F7C-4A50-BB17-C605238D3A26}"/>
              </a:ext>
            </a:extLst>
          </p:cNvPr>
          <p:cNvSpPr/>
          <p:nvPr/>
        </p:nvSpPr>
        <p:spPr bwMode="auto">
          <a:xfrm rot="21067624">
            <a:off x="9752068" y="5243408"/>
            <a:ext cx="301572" cy="259976"/>
          </a:xfrm>
          <a:prstGeom prst="hexagon">
            <a:avLst/>
          </a:pr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3" name="Hexagon 262">
            <a:extLst>
              <a:ext uri="{FF2B5EF4-FFF2-40B4-BE49-F238E27FC236}">
                <a16:creationId xmlns:a16="http://schemas.microsoft.com/office/drawing/2014/main" id="{38C57A88-CC4B-846C-C75C-23C92D2DA244}"/>
              </a:ext>
            </a:extLst>
          </p:cNvPr>
          <p:cNvSpPr/>
          <p:nvPr/>
        </p:nvSpPr>
        <p:spPr bwMode="auto">
          <a:xfrm rot="21067624">
            <a:off x="9790488" y="5500822"/>
            <a:ext cx="301572" cy="259976"/>
          </a:xfrm>
          <a:prstGeom prst="hexagon">
            <a:avLst/>
          </a:pr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4" name="Hexagon 594">
            <a:extLst>
              <a:ext uri="{FF2B5EF4-FFF2-40B4-BE49-F238E27FC236}">
                <a16:creationId xmlns:a16="http://schemas.microsoft.com/office/drawing/2014/main" id="{F8690240-5BC7-787D-E80F-054060064E97}"/>
              </a:ext>
            </a:extLst>
          </p:cNvPr>
          <p:cNvSpPr/>
          <p:nvPr/>
        </p:nvSpPr>
        <p:spPr bwMode="auto">
          <a:xfrm rot="21067624">
            <a:off x="10004360" y="5338176"/>
            <a:ext cx="301572" cy="259976"/>
          </a:xfrm>
          <a:custGeom>
            <a:avLst/>
            <a:gdLst>
              <a:gd name="connsiteX0" fmla="*/ 0 w 301572"/>
              <a:gd name="connsiteY0" fmla="*/ 129988 h 259976"/>
              <a:gd name="connsiteX1" fmla="*/ 64994 w 301572"/>
              <a:gd name="connsiteY1" fmla="*/ 0 h 259976"/>
              <a:gd name="connsiteX2" fmla="*/ 236578 w 301572"/>
              <a:gd name="connsiteY2" fmla="*/ 0 h 259976"/>
              <a:gd name="connsiteX3" fmla="*/ 301572 w 301572"/>
              <a:gd name="connsiteY3" fmla="*/ 129988 h 259976"/>
              <a:gd name="connsiteX4" fmla="*/ 236578 w 301572"/>
              <a:gd name="connsiteY4" fmla="*/ 259976 h 259976"/>
              <a:gd name="connsiteX5" fmla="*/ 64994 w 301572"/>
              <a:gd name="connsiteY5" fmla="*/ 259976 h 259976"/>
              <a:gd name="connsiteX6" fmla="*/ 0 w 301572"/>
              <a:gd name="connsiteY6" fmla="*/ 129988 h 259976"/>
              <a:gd name="connsiteX0" fmla="*/ 0 w 301572"/>
              <a:gd name="connsiteY0" fmla="*/ 129988 h 259976"/>
              <a:gd name="connsiteX1" fmla="*/ 64994 w 301572"/>
              <a:gd name="connsiteY1" fmla="*/ 0 h 259976"/>
              <a:gd name="connsiteX2" fmla="*/ 236578 w 301572"/>
              <a:gd name="connsiteY2" fmla="*/ 0 h 259976"/>
              <a:gd name="connsiteX3" fmla="*/ 301572 w 301572"/>
              <a:gd name="connsiteY3" fmla="*/ 129988 h 259976"/>
              <a:gd name="connsiteX4" fmla="*/ 236578 w 301572"/>
              <a:gd name="connsiteY4" fmla="*/ 259976 h 259976"/>
              <a:gd name="connsiteX5" fmla="*/ 162026 w 301572"/>
              <a:gd name="connsiteY5" fmla="*/ 259419 h 259976"/>
              <a:gd name="connsiteX6" fmla="*/ 64994 w 301572"/>
              <a:gd name="connsiteY6" fmla="*/ 259976 h 259976"/>
              <a:gd name="connsiteX7" fmla="*/ 0 w 301572"/>
              <a:gd name="connsiteY7" fmla="*/ 129988 h 259976"/>
              <a:gd name="connsiteX0" fmla="*/ 0 w 301572"/>
              <a:gd name="connsiteY0" fmla="*/ 129988 h 259976"/>
              <a:gd name="connsiteX1" fmla="*/ 64994 w 301572"/>
              <a:gd name="connsiteY1" fmla="*/ 0 h 259976"/>
              <a:gd name="connsiteX2" fmla="*/ 236578 w 301572"/>
              <a:gd name="connsiteY2" fmla="*/ 0 h 259976"/>
              <a:gd name="connsiteX3" fmla="*/ 301572 w 301572"/>
              <a:gd name="connsiteY3" fmla="*/ 129988 h 259976"/>
              <a:gd name="connsiteX4" fmla="*/ 270557 w 301572"/>
              <a:gd name="connsiteY4" fmla="*/ 186924 h 259976"/>
              <a:gd name="connsiteX5" fmla="*/ 236578 w 301572"/>
              <a:gd name="connsiteY5" fmla="*/ 259976 h 259976"/>
              <a:gd name="connsiteX6" fmla="*/ 162026 w 301572"/>
              <a:gd name="connsiteY6" fmla="*/ 259419 h 259976"/>
              <a:gd name="connsiteX7" fmla="*/ 64994 w 301572"/>
              <a:gd name="connsiteY7" fmla="*/ 259976 h 259976"/>
              <a:gd name="connsiteX8" fmla="*/ 0 w 301572"/>
              <a:gd name="connsiteY8" fmla="*/ 129988 h 259976"/>
              <a:gd name="connsiteX0" fmla="*/ 236578 w 328018"/>
              <a:gd name="connsiteY0" fmla="*/ 259976 h 351416"/>
              <a:gd name="connsiteX1" fmla="*/ 162026 w 328018"/>
              <a:gd name="connsiteY1" fmla="*/ 259419 h 351416"/>
              <a:gd name="connsiteX2" fmla="*/ 64994 w 328018"/>
              <a:gd name="connsiteY2" fmla="*/ 259976 h 351416"/>
              <a:gd name="connsiteX3" fmla="*/ 0 w 328018"/>
              <a:gd name="connsiteY3" fmla="*/ 129988 h 351416"/>
              <a:gd name="connsiteX4" fmla="*/ 64994 w 328018"/>
              <a:gd name="connsiteY4" fmla="*/ 0 h 351416"/>
              <a:gd name="connsiteX5" fmla="*/ 236578 w 328018"/>
              <a:gd name="connsiteY5" fmla="*/ 0 h 351416"/>
              <a:gd name="connsiteX6" fmla="*/ 301572 w 328018"/>
              <a:gd name="connsiteY6" fmla="*/ 129988 h 351416"/>
              <a:gd name="connsiteX7" fmla="*/ 270557 w 328018"/>
              <a:gd name="connsiteY7" fmla="*/ 186924 h 351416"/>
              <a:gd name="connsiteX8" fmla="*/ 328018 w 328018"/>
              <a:gd name="connsiteY8" fmla="*/ 351416 h 351416"/>
              <a:gd name="connsiteX0" fmla="*/ 236578 w 301572"/>
              <a:gd name="connsiteY0" fmla="*/ 259976 h 259976"/>
              <a:gd name="connsiteX1" fmla="*/ 162026 w 301572"/>
              <a:gd name="connsiteY1" fmla="*/ 259419 h 259976"/>
              <a:gd name="connsiteX2" fmla="*/ 64994 w 301572"/>
              <a:gd name="connsiteY2" fmla="*/ 259976 h 259976"/>
              <a:gd name="connsiteX3" fmla="*/ 0 w 301572"/>
              <a:gd name="connsiteY3" fmla="*/ 129988 h 259976"/>
              <a:gd name="connsiteX4" fmla="*/ 64994 w 301572"/>
              <a:gd name="connsiteY4" fmla="*/ 0 h 259976"/>
              <a:gd name="connsiteX5" fmla="*/ 236578 w 301572"/>
              <a:gd name="connsiteY5" fmla="*/ 0 h 259976"/>
              <a:gd name="connsiteX6" fmla="*/ 301572 w 301572"/>
              <a:gd name="connsiteY6" fmla="*/ 129988 h 259976"/>
              <a:gd name="connsiteX7" fmla="*/ 270557 w 301572"/>
              <a:gd name="connsiteY7" fmla="*/ 186924 h 259976"/>
              <a:gd name="connsiteX0" fmla="*/ 162026 w 301572"/>
              <a:gd name="connsiteY0" fmla="*/ 259419 h 259976"/>
              <a:gd name="connsiteX1" fmla="*/ 64994 w 301572"/>
              <a:gd name="connsiteY1" fmla="*/ 259976 h 259976"/>
              <a:gd name="connsiteX2" fmla="*/ 0 w 301572"/>
              <a:gd name="connsiteY2" fmla="*/ 129988 h 259976"/>
              <a:gd name="connsiteX3" fmla="*/ 64994 w 301572"/>
              <a:gd name="connsiteY3" fmla="*/ 0 h 259976"/>
              <a:gd name="connsiteX4" fmla="*/ 236578 w 301572"/>
              <a:gd name="connsiteY4" fmla="*/ 0 h 259976"/>
              <a:gd name="connsiteX5" fmla="*/ 301572 w 301572"/>
              <a:gd name="connsiteY5" fmla="*/ 129988 h 259976"/>
              <a:gd name="connsiteX6" fmla="*/ 270557 w 301572"/>
              <a:gd name="connsiteY6" fmla="*/ 186924 h 25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72" h="259976">
                <a:moveTo>
                  <a:pt x="162026" y="259419"/>
                </a:moveTo>
                <a:lnTo>
                  <a:pt x="64994" y="259976"/>
                </a:lnTo>
                <a:lnTo>
                  <a:pt x="0" y="129988"/>
                </a:lnTo>
                <a:lnTo>
                  <a:pt x="64994" y="0"/>
                </a:lnTo>
                <a:lnTo>
                  <a:pt x="236578" y="0"/>
                </a:lnTo>
                <a:lnTo>
                  <a:pt x="301572" y="129988"/>
                </a:lnTo>
                <a:lnTo>
                  <a:pt x="270557" y="186924"/>
                </a:lnTo>
              </a:path>
            </a:pathLst>
          </a:cu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65" name="Straight Connector 264">
            <a:extLst>
              <a:ext uri="{FF2B5EF4-FFF2-40B4-BE49-F238E27FC236}">
                <a16:creationId xmlns:a16="http://schemas.microsoft.com/office/drawing/2014/main" id="{2A125E98-C66D-0F0C-F81B-B2A6F573D00A}"/>
              </a:ext>
            </a:extLst>
          </p:cNvPr>
          <p:cNvCxnSpPr>
            <a:cxnSpLocks/>
          </p:cNvCxnSpPr>
          <p:nvPr/>
        </p:nvCxnSpPr>
        <p:spPr bwMode="auto">
          <a:xfrm flipH="1">
            <a:off x="9679069" y="5649380"/>
            <a:ext cx="113979" cy="0"/>
          </a:xfrm>
          <a:prstGeom prst="line">
            <a:avLst/>
          </a:prstGeom>
          <a:noFill/>
          <a:ln w="19050"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571E104-BC3B-5BD6-7620-28600E6B0560}"/>
              </a:ext>
            </a:extLst>
          </p:cNvPr>
          <p:cNvCxnSpPr>
            <a:cxnSpLocks/>
          </p:cNvCxnSpPr>
          <p:nvPr/>
        </p:nvCxnSpPr>
        <p:spPr bwMode="auto">
          <a:xfrm flipH="1">
            <a:off x="9841714" y="5772325"/>
            <a:ext cx="37140" cy="67876"/>
          </a:xfrm>
          <a:prstGeom prst="line">
            <a:avLst/>
          </a:prstGeom>
          <a:noFill/>
          <a:ln w="19050"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5C9DC59-5383-1C51-67AE-8A220B9CB5B2}"/>
              </a:ext>
            </a:extLst>
          </p:cNvPr>
          <p:cNvCxnSpPr>
            <a:cxnSpLocks/>
          </p:cNvCxnSpPr>
          <p:nvPr/>
        </p:nvCxnSpPr>
        <p:spPr bwMode="auto">
          <a:xfrm flipH="1">
            <a:off x="9834030" y="5545647"/>
            <a:ext cx="32017" cy="105015"/>
          </a:xfrm>
          <a:prstGeom prst="line">
            <a:avLst/>
          </a:prstGeom>
          <a:noFill/>
          <a:ln w="19050"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31F44AE-259F-322A-1BFB-A348E2524EBB}"/>
              </a:ext>
            </a:extLst>
          </p:cNvPr>
          <p:cNvCxnSpPr>
            <a:cxnSpLocks/>
          </p:cNvCxnSpPr>
          <p:nvPr/>
        </p:nvCxnSpPr>
        <p:spPr bwMode="auto">
          <a:xfrm flipH="1">
            <a:off x="9895502" y="5717256"/>
            <a:ext cx="124225" cy="19211"/>
          </a:xfrm>
          <a:prstGeom prst="line">
            <a:avLst/>
          </a:prstGeom>
          <a:noFill/>
          <a:ln w="19050"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7070965-88F5-694C-034B-ABDFC6DC69E7}"/>
              </a:ext>
            </a:extLst>
          </p:cNvPr>
          <p:cNvCxnSpPr>
            <a:cxnSpLocks/>
          </p:cNvCxnSpPr>
          <p:nvPr/>
        </p:nvCxnSpPr>
        <p:spPr bwMode="auto">
          <a:xfrm flipH="1">
            <a:off x="10074797" y="5361229"/>
            <a:ext cx="139593" cy="20491"/>
          </a:xfrm>
          <a:prstGeom prst="line">
            <a:avLst/>
          </a:prstGeom>
          <a:noFill/>
          <a:ln w="19050"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9E45F43-C6FA-1E87-8A33-A76D8154C534}"/>
              </a:ext>
            </a:extLst>
          </p:cNvPr>
          <p:cNvCxnSpPr>
            <a:cxnSpLocks/>
          </p:cNvCxnSpPr>
          <p:nvPr/>
        </p:nvCxnSpPr>
        <p:spPr bwMode="auto">
          <a:xfrm flipH="1" flipV="1">
            <a:off x="10032535" y="5480332"/>
            <a:ext cx="79401" cy="101173"/>
          </a:xfrm>
          <a:prstGeom prst="line">
            <a:avLst/>
          </a:prstGeom>
          <a:noFill/>
          <a:ln w="19050"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3BB68D1-0107-7A66-EFB4-6098B6D98CDE}"/>
              </a:ext>
            </a:extLst>
          </p:cNvPr>
          <p:cNvCxnSpPr>
            <a:cxnSpLocks/>
          </p:cNvCxnSpPr>
          <p:nvPr/>
        </p:nvCxnSpPr>
        <p:spPr bwMode="auto">
          <a:xfrm flipV="1">
            <a:off x="10240003" y="5445754"/>
            <a:ext cx="20491" cy="61471"/>
          </a:xfrm>
          <a:prstGeom prst="line">
            <a:avLst/>
          </a:prstGeom>
          <a:noFill/>
          <a:ln w="19050" cap="flat" cmpd="sng" algn="ctr">
            <a:solidFill>
              <a:schemeClr val="bg1"/>
            </a:solidFill>
            <a:prstDash val="solid"/>
            <a:round/>
            <a:headEnd type="none" w="med" len="med"/>
            <a:tailEnd type="none" w="med" len="med"/>
          </a:ln>
          <a:effectLst/>
        </p:spPr>
      </p:cxnSp>
      <p:sp>
        <p:nvSpPr>
          <p:cNvPr id="272" name="Rectangle 271">
            <a:extLst>
              <a:ext uri="{FF2B5EF4-FFF2-40B4-BE49-F238E27FC236}">
                <a16:creationId xmlns:a16="http://schemas.microsoft.com/office/drawing/2014/main" id="{8AE745CE-D89F-B5A9-6493-4643A5868AE8}"/>
              </a:ext>
            </a:extLst>
          </p:cNvPr>
          <p:cNvSpPr/>
          <p:nvPr/>
        </p:nvSpPr>
        <p:spPr>
          <a:xfrm>
            <a:off x="9416080" y="5563357"/>
            <a:ext cx="287321" cy="158719"/>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3</a:t>
            </a: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p>
        </p:txBody>
      </p:sp>
      <p:sp>
        <p:nvSpPr>
          <p:cNvPr id="273" name="Rectangle 272">
            <a:extLst>
              <a:ext uri="{FF2B5EF4-FFF2-40B4-BE49-F238E27FC236}">
                <a16:creationId xmlns:a16="http://schemas.microsoft.com/office/drawing/2014/main" id="{EB08E2A7-4018-875E-610F-58B2B64074C6}"/>
              </a:ext>
            </a:extLst>
          </p:cNvPr>
          <p:cNvSpPr/>
          <p:nvPr/>
        </p:nvSpPr>
        <p:spPr>
          <a:xfrm>
            <a:off x="9722162" y="5824615"/>
            <a:ext cx="175904" cy="158719"/>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sp>
        <p:nvSpPr>
          <p:cNvPr id="274" name="Rectangle 273">
            <a:extLst>
              <a:ext uri="{FF2B5EF4-FFF2-40B4-BE49-F238E27FC236}">
                <a16:creationId xmlns:a16="http://schemas.microsoft.com/office/drawing/2014/main" id="{B4E59C78-CC96-58B9-1102-54DDBC97E076}"/>
              </a:ext>
            </a:extLst>
          </p:cNvPr>
          <p:cNvSpPr/>
          <p:nvPr/>
        </p:nvSpPr>
        <p:spPr>
          <a:xfrm>
            <a:off x="10212943" y="5496762"/>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75" name="Pentagon 617">
            <a:extLst>
              <a:ext uri="{FF2B5EF4-FFF2-40B4-BE49-F238E27FC236}">
                <a16:creationId xmlns:a16="http://schemas.microsoft.com/office/drawing/2014/main" id="{DD480D26-24FA-6C6E-47F5-D38C90555F15}"/>
              </a:ext>
            </a:extLst>
          </p:cNvPr>
          <p:cNvSpPr/>
          <p:nvPr/>
        </p:nvSpPr>
        <p:spPr bwMode="auto">
          <a:xfrm rot="20507501">
            <a:off x="10225145" y="5205949"/>
            <a:ext cx="212734" cy="220241"/>
          </a:xfrm>
          <a:custGeom>
            <a:avLst/>
            <a:gdLst>
              <a:gd name="connsiteX0" fmla="*/ 0 w 231255"/>
              <a:gd name="connsiteY0" fmla="*/ 84125 h 220242"/>
              <a:gd name="connsiteX1" fmla="*/ 115628 w 231255"/>
              <a:gd name="connsiteY1" fmla="*/ 0 h 220242"/>
              <a:gd name="connsiteX2" fmla="*/ 231255 w 231255"/>
              <a:gd name="connsiteY2" fmla="*/ 84125 h 220242"/>
              <a:gd name="connsiteX3" fmla="*/ 187089 w 231255"/>
              <a:gd name="connsiteY3" fmla="*/ 220241 h 220242"/>
              <a:gd name="connsiteX4" fmla="*/ 44166 w 231255"/>
              <a:gd name="connsiteY4" fmla="*/ 220241 h 220242"/>
              <a:gd name="connsiteX5" fmla="*/ 0 w 231255"/>
              <a:gd name="connsiteY5" fmla="*/ 84125 h 220242"/>
              <a:gd name="connsiteX0" fmla="*/ 0 w 231255"/>
              <a:gd name="connsiteY0" fmla="*/ 84125 h 220241"/>
              <a:gd name="connsiteX1" fmla="*/ 115628 w 231255"/>
              <a:gd name="connsiteY1" fmla="*/ 0 h 220241"/>
              <a:gd name="connsiteX2" fmla="*/ 180784 w 231255"/>
              <a:gd name="connsiteY2" fmla="*/ 45974 h 220241"/>
              <a:gd name="connsiteX3" fmla="*/ 231255 w 231255"/>
              <a:gd name="connsiteY3" fmla="*/ 84125 h 220241"/>
              <a:gd name="connsiteX4" fmla="*/ 187089 w 231255"/>
              <a:gd name="connsiteY4" fmla="*/ 220241 h 220241"/>
              <a:gd name="connsiteX5" fmla="*/ 44166 w 231255"/>
              <a:gd name="connsiteY5" fmla="*/ 220241 h 220241"/>
              <a:gd name="connsiteX6" fmla="*/ 0 w 231255"/>
              <a:gd name="connsiteY6" fmla="*/ 84125 h 220241"/>
              <a:gd name="connsiteX0" fmla="*/ 0 w 231255"/>
              <a:gd name="connsiteY0" fmla="*/ 84125 h 220241"/>
              <a:gd name="connsiteX1" fmla="*/ 115628 w 231255"/>
              <a:gd name="connsiteY1" fmla="*/ 0 h 220241"/>
              <a:gd name="connsiteX2" fmla="*/ 180784 w 231255"/>
              <a:gd name="connsiteY2" fmla="*/ 45974 h 220241"/>
              <a:gd name="connsiteX3" fmla="*/ 231255 w 231255"/>
              <a:gd name="connsiteY3" fmla="*/ 84125 h 220241"/>
              <a:gd name="connsiteX4" fmla="*/ 212734 w 231255"/>
              <a:gd name="connsiteY4" fmla="*/ 137375 h 220241"/>
              <a:gd name="connsiteX5" fmla="*/ 187089 w 231255"/>
              <a:gd name="connsiteY5" fmla="*/ 220241 h 220241"/>
              <a:gd name="connsiteX6" fmla="*/ 44166 w 231255"/>
              <a:gd name="connsiteY6" fmla="*/ 220241 h 220241"/>
              <a:gd name="connsiteX7" fmla="*/ 0 w 231255"/>
              <a:gd name="connsiteY7" fmla="*/ 84125 h 220241"/>
              <a:gd name="connsiteX0" fmla="*/ 231255 w 322695"/>
              <a:gd name="connsiteY0" fmla="*/ 84125 h 220241"/>
              <a:gd name="connsiteX1" fmla="*/ 212734 w 322695"/>
              <a:gd name="connsiteY1" fmla="*/ 137375 h 220241"/>
              <a:gd name="connsiteX2" fmla="*/ 187089 w 322695"/>
              <a:gd name="connsiteY2" fmla="*/ 220241 h 220241"/>
              <a:gd name="connsiteX3" fmla="*/ 44166 w 322695"/>
              <a:gd name="connsiteY3" fmla="*/ 220241 h 220241"/>
              <a:gd name="connsiteX4" fmla="*/ 0 w 322695"/>
              <a:gd name="connsiteY4" fmla="*/ 84125 h 220241"/>
              <a:gd name="connsiteX5" fmla="*/ 115628 w 322695"/>
              <a:gd name="connsiteY5" fmla="*/ 0 h 220241"/>
              <a:gd name="connsiteX6" fmla="*/ 180784 w 322695"/>
              <a:gd name="connsiteY6" fmla="*/ 45974 h 220241"/>
              <a:gd name="connsiteX7" fmla="*/ 322695 w 322695"/>
              <a:gd name="connsiteY7" fmla="*/ 175565 h 220241"/>
              <a:gd name="connsiteX0" fmla="*/ 231255 w 231255"/>
              <a:gd name="connsiteY0" fmla="*/ 84125 h 220241"/>
              <a:gd name="connsiteX1" fmla="*/ 212734 w 231255"/>
              <a:gd name="connsiteY1" fmla="*/ 137375 h 220241"/>
              <a:gd name="connsiteX2" fmla="*/ 187089 w 231255"/>
              <a:gd name="connsiteY2" fmla="*/ 220241 h 220241"/>
              <a:gd name="connsiteX3" fmla="*/ 44166 w 231255"/>
              <a:gd name="connsiteY3" fmla="*/ 220241 h 220241"/>
              <a:gd name="connsiteX4" fmla="*/ 0 w 231255"/>
              <a:gd name="connsiteY4" fmla="*/ 84125 h 220241"/>
              <a:gd name="connsiteX5" fmla="*/ 115628 w 231255"/>
              <a:gd name="connsiteY5" fmla="*/ 0 h 220241"/>
              <a:gd name="connsiteX6" fmla="*/ 180784 w 231255"/>
              <a:gd name="connsiteY6" fmla="*/ 45974 h 220241"/>
              <a:gd name="connsiteX0" fmla="*/ 212734 w 212734"/>
              <a:gd name="connsiteY0" fmla="*/ 137375 h 220241"/>
              <a:gd name="connsiteX1" fmla="*/ 187089 w 212734"/>
              <a:gd name="connsiteY1" fmla="*/ 220241 h 220241"/>
              <a:gd name="connsiteX2" fmla="*/ 44166 w 212734"/>
              <a:gd name="connsiteY2" fmla="*/ 220241 h 220241"/>
              <a:gd name="connsiteX3" fmla="*/ 0 w 212734"/>
              <a:gd name="connsiteY3" fmla="*/ 84125 h 220241"/>
              <a:gd name="connsiteX4" fmla="*/ 115628 w 212734"/>
              <a:gd name="connsiteY4" fmla="*/ 0 h 220241"/>
              <a:gd name="connsiteX5" fmla="*/ 180784 w 212734"/>
              <a:gd name="connsiteY5" fmla="*/ 45974 h 22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34" h="220241">
                <a:moveTo>
                  <a:pt x="212734" y="137375"/>
                </a:moveTo>
                <a:lnTo>
                  <a:pt x="187089" y="220241"/>
                </a:lnTo>
                <a:lnTo>
                  <a:pt x="44166" y="220241"/>
                </a:lnTo>
                <a:lnTo>
                  <a:pt x="0" y="84125"/>
                </a:lnTo>
                <a:lnTo>
                  <a:pt x="115628" y="0"/>
                </a:lnTo>
                <a:lnTo>
                  <a:pt x="180784" y="45974"/>
                </a:lnTo>
              </a:path>
            </a:pathLst>
          </a:cu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6" name="Hexagon 618">
            <a:extLst>
              <a:ext uri="{FF2B5EF4-FFF2-40B4-BE49-F238E27FC236}">
                <a16:creationId xmlns:a16="http://schemas.microsoft.com/office/drawing/2014/main" id="{37DD7DD1-6DD9-F5B3-8ED0-1440FBDF18C9}"/>
              </a:ext>
            </a:extLst>
          </p:cNvPr>
          <p:cNvSpPr/>
          <p:nvPr/>
        </p:nvSpPr>
        <p:spPr bwMode="auto">
          <a:xfrm rot="19979585">
            <a:off x="10428778" y="5201024"/>
            <a:ext cx="298882" cy="258628"/>
          </a:xfrm>
          <a:custGeom>
            <a:avLst/>
            <a:gdLst>
              <a:gd name="connsiteX0" fmla="*/ 0 w 298882"/>
              <a:gd name="connsiteY0" fmla="*/ 128829 h 257657"/>
              <a:gd name="connsiteX1" fmla="*/ 64414 w 298882"/>
              <a:gd name="connsiteY1" fmla="*/ 0 h 257657"/>
              <a:gd name="connsiteX2" fmla="*/ 234468 w 298882"/>
              <a:gd name="connsiteY2" fmla="*/ 0 h 257657"/>
              <a:gd name="connsiteX3" fmla="*/ 298882 w 298882"/>
              <a:gd name="connsiteY3" fmla="*/ 128829 h 257657"/>
              <a:gd name="connsiteX4" fmla="*/ 234468 w 298882"/>
              <a:gd name="connsiteY4" fmla="*/ 257657 h 257657"/>
              <a:gd name="connsiteX5" fmla="*/ 64414 w 298882"/>
              <a:gd name="connsiteY5" fmla="*/ 257657 h 257657"/>
              <a:gd name="connsiteX6" fmla="*/ 0 w 298882"/>
              <a:gd name="connsiteY6" fmla="*/ 128829 h 257657"/>
              <a:gd name="connsiteX0" fmla="*/ 0 w 298882"/>
              <a:gd name="connsiteY0" fmla="*/ 129800 h 258628"/>
              <a:gd name="connsiteX1" fmla="*/ 64414 w 298882"/>
              <a:gd name="connsiteY1" fmla="*/ 971 h 258628"/>
              <a:gd name="connsiteX2" fmla="*/ 154846 w 298882"/>
              <a:gd name="connsiteY2" fmla="*/ 0 h 258628"/>
              <a:gd name="connsiteX3" fmla="*/ 234468 w 298882"/>
              <a:gd name="connsiteY3" fmla="*/ 971 h 258628"/>
              <a:gd name="connsiteX4" fmla="*/ 298882 w 298882"/>
              <a:gd name="connsiteY4" fmla="*/ 129800 h 258628"/>
              <a:gd name="connsiteX5" fmla="*/ 234468 w 298882"/>
              <a:gd name="connsiteY5" fmla="*/ 258628 h 258628"/>
              <a:gd name="connsiteX6" fmla="*/ 64414 w 298882"/>
              <a:gd name="connsiteY6" fmla="*/ 258628 h 258628"/>
              <a:gd name="connsiteX7" fmla="*/ 0 w 298882"/>
              <a:gd name="connsiteY7" fmla="*/ 129800 h 258628"/>
              <a:gd name="connsiteX0" fmla="*/ 0 w 298882"/>
              <a:gd name="connsiteY0" fmla="*/ 129800 h 258628"/>
              <a:gd name="connsiteX1" fmla="*/ 38763 w 298882"/>
              <a:gd name="connsiteY1" fmla="*/ 50079 h 258628"/>
              <a:gd name="connsiteX2" fmla="*/ 64414 w 298882"/>
              <a:gd name="connsiteY2" fmla="*/ 971 h 258628"/>
              <a:gd name="connsiteX3" fmla="*/ 154846 w 298882"/>
              <a:gd name="connsiteY3" fmla="*/ 0 h 258628"/>
              <a:gd name="connsiteX4" fmla="*/ 234468 w 298882"/>
              <a:gd name="connsiteY4" fmla="*/ 971 h 258628"/>
              <a:gd name="connsiteX5" fmla="*/ 298882 w 298882"/>
              <a:gd name="connsiteY5" fmla="*/ 129800 h 258628"/>
              <a:gd name="connsiteX6" fmla="*/ 234468 w 298882"/>
              <a:gd name="connsiteY6" fmla="*/ 258628 h 258628"/>
              <a:gd name="connsiteX7" fmla="*/ 64414 w 298882"/>
              <a:gd name="connsiteY7" fmla="*/ 258628 h 258628"/>
              <a:gd name="connsiteX8" fmla="*/ 0 w 298882"/>
              <a:gd name="connsiteY8" fmla="*/ 129800 h 258628"/>
              <a:gd name="connsiteX0" fmla="*/ 64414 w 298882"/>
              <a:gd name="connsiteY0" fmla="*/ 971 h 258628"/>
              <a:gd name="connsiteX1" fmla="*/ 154846 w 298882"/>
              <a:gd name="connsiteY1" fmla="*/ 0 h 258628"/>
              <a:gd name="connsiteX2" fmla="*/ 234468 w 298882"/>
              <a:gd name="connsiteY2" fmla="*/ 971 h 258628"/>
              <a:gd name="connsiteX3" fmla="*/ 298882 w 298882"/>
              <a:gd name="connsiteY3" fmla="*/ 129800 h 258628"/>
              <a:gd name="connsiteX4" fmla="*/ 234468 w 298882"/>
              <a:gd name="connsiteY4" fmla="*/ 258628 h 258628"/>
              <a:gd name="connsiteX5" fmla="*/ 64414 w 298882"/>
              <a:gd name="connsiteY5" fmla="*/ 258628 h 258628"/>
              <a:gd name="connsiteX6" fmla="*/ 0 w 298882"/>
              <a:gd name="connsiteY6" fmla="*/ 129800 h 258628"/>
              <a:gd name="connsiteX7" fmla="*/ 38763 w 298882"/>
              <a:gd name="connsiteY7" fmla="*/ 50079 h 258628"/>
              <a:gd name="connsiteX8" fmla="*/ 155854 w 298882"/>
              <a:gd name="connsiteY8" fmla="*/ 92411 h 258628"/>
              <a:gd name="connsiteX0" fmla="*/ 64414 w 298882"/>
              <a:gd name="connsiteY0" fmla="*/ 971 h 258628"/>
              <a:gd name="connsiteX1" fmla="*/ 154846 w 298882"/>
              <a:gd name="connsiteY1" fmla="*/ 0 h 258628"/>
              <a:gd name="connsiteX2" fmla="*/ 234468 w 298882"/>
              <a:gd name="connsiteY2" fmla="*/ 971 h 258628"/>
              <a:gd name="connsiteX3" fmla="*/ 298882 w 298882"/>
              <a:gd name="connsiteY3" fmla="*/ 129800 h 258628"/>
              <a:gd name="connsiteX4" fmla="*/ 234468 w 298882"/>
              <a:gd name="connsiteY4" fmla="*/ 258628 h 258628"/>
              <a:gd name="connsiteX5" fmla="*/ 64414 w 298882"/>
              <a:gd name="connsiteY5" fmla="*/ 258628 h 258628"/>
              <a:gd name="connsiteX6" fmla="*/ 0 w 298882"/>
              <a:gd name="connsiteY6" fmla="*/ 129800 h 258628"/>
              <a:gd name="connsiteX7" fmla="*/ 38763 w 298882"/>
              <a:gd name="connsiteY7" fmla="*/ 50079 h 258628"/>
              <a:gd name="connsiteX0" fmla="*/ 154846 w 298882"/>
              <a:gd name="connsiteY0" fmla="*/ 0 h 258628"/>
              <a:gd name="connsiteX1" fmla="*/ 234468 w 298882"/>
              <a:gd name="connsiteY1" fmla="*/ 971 h 258628"/>
              <a:gd name="connsiteX2" fmla="*/ 298882 w 298882"/>
              <a:gd name="connsiteY2" fmla="*/ 129800 h 258628"/>
              <a:gd name="connsiteX3" fmla="*/ 234468 w 298882"/>
              <a:gd name="connsiteY3" fmla="*/ 258628 h 258628"/>
              <a:gd name="connsiteX4" fmla="*/ 64414 w 298882"/>
              <a:gd name="connsiteY4" fmla="*/ 258628 h 258628"/>
              <a:gd name="connsiteX5" fmla="*/ 0 w 298882"/>
              <a:gd name="connsiteY5" fmla="*/ 129800 h 258628"/>
              <a:gd name="connsiteX6" fmla="*/ 38763 w 298882"/>
              <a:gd name="connsiteY6" fmla="*/ 50079 h 2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882" h="258628">
                <a:moveTo>
                  <a:pt x="154846" y="0"/>
                </a:moveTo>
                <a:lnTo>
                  <a:pt x="234468" y="971"/>
                </a:lnTo>
                <a:lnTo>
                  <a:pt x="298882" y="129800"/>
                </a:lnTo>
                <a:lnTo>
                  <a:pt x="234468" y="258628"/>
                </a:lnTo>
                <a:lnTo>
                  <a:pt x="64414" y="258628"/>
                </a:lnTo>
                <a:lnTo>
                  <a:pt x="0" y="129800"/>
                </a:lnTo>
                <a:lnTo>
                  <a:pt x="38763" y="50079"/>
                </a:lnTo>
              </a:path>
            </a:pathLst>
          </a:cu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7" name="Hexagon 619">
            <a:extLst>
              <a:ext uri="{FF2B5EF4-FFF2-40B4-BE49-F238E27FC236}">
                <a16:creationId xmlns:a16="http://schemas.microsoft.com/office/drawing/2014/main" id="{E8400E5B-3E07-44FB-F1D1-2A14EDC50CB2}"/>
              </a:ext>
            </a:extLst>
          </p:cNvPr>
          <p:cNvSpPr/>
          <p:nvPr/>
        </p:nvSpPr>
        <p:spPr bwMode="auto">
          <a:xfrm rot="19979585">
            <a:off x="10700889" y="5219142"/>
            <a:ext cx="268256" cy="257657"/>
          </a:xfrm>
          <a:custGeom>
            <a:avLst/>
            <a:gdLst>
              <a:gd name="connsiteX0" fmla="*/ 0 w 298882"/>
              <a:gd name="connsiteY0" fmla="*/ 128829 h 257657"/>
              <a:gd name="connsiteX1" fmla="*/ 64414 w 298882"/>
              <a:gd name="connsiteY1" fmla="*/ 0 h 257657"/>
              <a:gd name="connsiteX2" fmla="*/ 234468 w 298882"/>
              <a:gd name="connsiteY2" fmla="*/ 0 h 257657"/>
              <a:gd name="connsiteX3" fmla="*/ 298882 w 298882"/>
              <a:gd name="connsiteY3" fmla="*/ 128829 h 257657"/>
              <a:gd name="connsiteX4" fmla="*/ 234468 w 298882"/>
              <a:gd name="connsiteY4" fmla="*/ 257657 h 257657"/>
              <a:gd name="connsiteX5" fmla="*/ 64414 w 298882"/>
              <a:gd name="connsiteY5" fmla="*/ 257657 h 257657"/>
              <a:gd name="connsiteX6" fmla="*/ 0 w 298882"/>
              <a:gd name="connsiteY6" fmla="*/ 128829 h 257657"/>
              <a:gd name="connsiteX0" fmla="*/ 0 w 298882"/>
              <a:gd name="connsiteY0" fmla="*/ 128829 h 257657"/>
              <a:gd name="connsiteX1" fmla="*/ 64414 w 298882"/>
              <a:gd name="connsiteY1" fmla="*/ 0 h 257657"/>
              <a:gd name="connsiteX2" fmla="*/ 234468 w 298882"/>
              <a:gd name="connsiteY2" fmla="*/ 0 h 257657"/>
              <a:gd name="connsiteX3" fmla="*/ 268256 w 298882"/>
              <a:gd name="connsiteY3" fmla="*/ 72643 h 257657"/>
              <a:gd name="connsiteX4" fmla="*/ 298882 w 298882"/>
              <a:gd name="connsiteY4" fmla="*/ 128829 h 257657"/>
              <a:gd name="connsiteX5" fmla="*/ 234468 w 298882"/>
              <a:gd name="connsiteY5" fmla="*/ 257657 h 257657"/>
              <a:gd name="connsiteX6" fmla="*/ 64414 w 298882"/>
              <a:gd name="connsiteY6" fmla="*/ 257657 h 257657"/>
              <a:gd name="connsiteX7" fmla="*/ 0 w 298882"/>
              <a:gd name="connsiteY7" fmla="*/ 128829 h 257657"/>
              <a:gd name="connsiteX0" fmla="*/ 0 w 298882"/>
              <a:gd name="connsiteY0" fmla="*/ 128829 h 257657"/>
              <a:gd name="connsiteX1" fmla="*/ 64414 w 298882"/>
              <a:gd name="connsiteY1" fmla="*/ 0 h 257657"/>
              <a:gd name="connsiteX2" fmla="*/ 234468 w 298882"/>
              <a:gd name="connsiteY2" fmla="*/ 0 h 257657"/>
              <a:gd name="connsiteX3" fmla="*/ 268256 w 298882"/>
              <a:gd name="connsiteY3" fmla="*/ 72643 h 257657"/>
              <a:gd name="connsiteX4" fmla="*/ 298882 w 298882"/>
              <a:gd name="connsiteY4" fmla="*/ 128829 h 257657"/>
              <a:gd name="connsiteX5" fmla="*/ 264465 w 298882"/>
              <a:gd name="connsiteY5" fmla="*/ 192891 h 257657"/>
              <a:gd name="connsiteX6" fmla="*/ 234468 w 298882"/>
              <a:gd name="connsiteY6" fmla="*/ 257657 h 257657"/>
              <a:gd name="connsiteX7" fmla="*/ 64414 w 298882"/>
              <a:gd name="connsiteY7" fmla="*/ 257657 h 257657"/>
              <a:gd name="connsiteX8" fmla="*/ 0 w 298882"/>
              <a:gd name="connsiteY8" fmla="*/ 128829 h 257657"/>
              <a:gd name="connsiteX0" fmla="*/ 298882 w 390322"/>
              <a:gd name="connsiteY0" fmla="*/ 128829 h 257657"/>
              <a:gd name="connsiteX1" fmla="*/ 264465 w 390322"/>
              <a:gd name="connsiteY1" fmla="*/ 192891 h 257657"/>
              <a:gd name="connsiteX2" fmla="*/ 234468 w 390322"/>
              <a:gd name="connsiteY2" fmla="*/ 257657 h 257657"/>
              <a:gd name="connsiteX3" fmla="*/ 64414 w 390322"/>
              <a:gd name="connsiteY3" fmla="*/ 257657 h 257657"/>
              <a:gd name="connsiteX4" fmla="*/ 0 w 390322"/>
              <a:gd name="connsiteY4" fmla="*/ 128829 h 257657"/>
              <a:gd name="connsiteX5" fmla="*/ 64414 w 390322"/>
              <a:gd name="connsiteY5" fmla="*/ 0 h 257657"/>
              <a:gd name="connsiteX6" fmla="*/ 234468 w 390322"/>
              <a:gd name="connsiteY6" fmla="*/ 0 h 257657"/>
              <a:gd name="connsiteX7" fmla="*/ 268256 w 390322"/>
              <a:gd name="connsiteY7" fmla="*/ 72643 h 257657"/>
              <a:gd name="connsiteX8" fmla="*/ 390322 w 390322"/>
              <a:gd name="connsiteY8" fmla="*/ 220269 h 257657"/>
              <a:gd name="connsiteX0" fmla="*/ 298882 w 298882"/>
              <a:gd name="connsiteY0" fmla="*/ 128829 h 257657"/>
              <a:gd name="connsiteX1" fmla="*/ 264465 w 298882"/>
              <a:gd name="connsiteY1" fmla="*/ 192891 h 257657"/>
              <a:gd name="connsiteX2" fmla="*/ 234468 w 298882"/>
              <a:gd name="connsiteY2" fmla="*/ 257657 h 257657"/>
              <a:gd name="connsiteX3" fmla="*/ 64414 w 298882"/>
              <a:gd name="connsiteY3" fmla="*/ 257657 h 257657"/>
              <a:gd name="connsiteX4" fmla="*/ 0 w 298882"/>
              <a:gd name="connsiteY4" fmla="*/ 128829 h 257657"/>
              <a:gd name="connsiteX5" fmla="*/ 64414 w 298882"/>
              <a:gd name="connsiteY5" fmla="*/ 0 h 257657"/>
              <a:gd name="connsiteX6" fmla="*/ 234468 w 298882"/>
              <a:gd name="connsiteY6" fmla="*/ 0 h 257657"/>
              <a:gd name="connsiteX7" fmla="*/ 268256 w 298882"/>
              <a:gd name="connsiteY7" fmla="*/ 72643 h 257657"/>
              <a:gd name="connsiteX0" fmla="*/ 264465 w 268256"/>
              <a:gd name="connsiteY0" fmla="*/ 192891 h 257657"/>
              <a:gd name="connsiteX1" fmla="*/ 234468 w 268256"/>
              <a:gd name="connsiteY1" fmla="*/ 257657 h 257657"/>
              <a:gd name="connsiteX2" fmla="*/ 64414 w 268256"/>
              <a:gd name="connsiteY2" fmla="*/ 257657 h 257657"/>
              <a:gd name="connsiteX3" fmla="*/ 0 w 268256"/>
              <a:gd name="connsiteY3" fmla="*/ 128829 h 257657"/>
              <a:gd name="connsiteX4" fmla="*/ 64414 w 268256"/>
              <a:gd name="connsiteY4" fmla="*/ 0 h 257657"/>
              <a:gd name="connsiteX5" fmla="*/ 234468 w 268256"/>
              <a:gd name="connsiteY5" fmla="*/ 0 h 257657"/>
              <a:gd name="connsiteX6" fmla="*/ 268256 w 268256"/>
              <a:gd name="connsiteY6" fmla="*/ 72643 h 25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256" h="257657">
                <a:moveTo>
                  <a:pt x="264465" y="192891"/>
                </a:moveTo>
                <a:lnTo>
                  <a:pt x="234468" y="257657"/>
                </a:lnTo>
                <a:lnTo>
                  <a:pt x="64414" y="257657"/>
                </a:lnTo>
                <a:lnTo>
                  <a:pt x="0" y="128829"/>
                </a:lnTo>
                <a:lnTo>
                  <a:pt x="64414" y="0"/>
                </a:lnTo>
                <a:lnTo>
                  <a:pt x="234468" y="0"/>
                </a:lnTo>
                <a:lnTo>
                  <a:pt x="268256" y="72643"/>
                </a:lnTo>
              </a:path>
            </a:pathLst>
          </a:cu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78" name="Straight Connector 277">
            <a:extLst>
              <a:ext uri="{FF2B5EF4-FFF2-40B4-BE49-F238E27FC236}">
                <a16:creationId xmlns:a16="http://schemas.microsoft.com/office/drawing/2014/main" id="{66FCB711-DFAD-739F-F6F9-29E1ED2EBE35}"/>
              </a:ext>
            </a:extLst>
          </p:cNvPr>
          <p:cNvCxnSpPr>
            <a:cxnSpLocks/>
          </p:cNvCxnSpPr>
          <p:nvPr/>
        </p:nvCxnSpPr>
        <p:spPr bwMode="auto">
          <a:xfrm flipH="1" flipV="1">
            <a:off x="10476928" y="5381720"/>
            <a:ext cx="94769" cy="72998"/>
          </a:xfrm>
          <a:prstGeom prst="line">
            <a:avLst/>
          </a:prstGeom>
          <a:noFill/>
          <a:ln w="19050"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7D7094A-24F0-508F-B1F6-EBCD2E70330F}"/>
              </a:ext>
            </a:extLst>
          </p:cNvPr>
          <p:cNvCxnSpPr>
            <a:cxnSpLocks/>
          </p:cNvCxnSpPr>
          <p:nvPr/>
        </p:nvCxnSpPr>
        <p:spPr bwMode="auto">
          <a:xfrm>
            <a:off x="10675431" y="5271581"/>
            <a:ext cx="0" cy="117823"/>
          </a:xfrm>
          <a:prstGeom prst="line">
            <a:avLst/>
          </a:prstGeom>
          <a:noFill/>
          <a:ln w="19050" cap="flat" cmpd="sng" algn="ctr">
            <a:solidFill>
              <a:schemeClr val="bg1"/>
            </a:solidFill>
            <a:prstDash val="solid"/>
            <a:round/>
            <a:headEnd type="none" w="med" len="med"/>
            <a:tailEnd type="none" w="med" len="med"/>
          </a:ln>
          <a:effectLst/>
        </p:spPr>
      </p:cxnSp>
      <p:grpSp>
        <p:nvGrpSpPr>
          <p:cNvPr id="280" name="Group 279">
            <a:extLst>
              <a:ext uri="{FF2B5EF4-FFF2-40B4-BE49-F238E27FC236}">
                <a16:creationId xmlns:a16="http://schemas.microsoft.com/office/drawing/2014/main" id="{D79580AE-6293-9DEF-87FE-F4D61BECA283}"/>
              </a:ext>
            </a:extLst>
          </p:cNvPr>
          <p:cNvGrpSpPr/>
          <p:nvPr/>
        </p:nvGrpSpPr>
        <p:grpSpPr>
          <a:xfrm>
            <a:off x="10580686" y="5096272"/>
            <a:ext cx="29455" cy="89507"/>
            <a:chOff x="1530428" y="5221441"/>
            <a:chExt cx="29455" cy="89507"/>
          </a:xfrm>
        </p:grpSpPr>
        <p:cxnSp>
          <p:nvCxnSpPr>
            <p:cNvPr id="281" name="Straight Connector 280">
              <a:extLst>
                <a:ext uri="{FF2B5EF4-FFF2-40B4-BE49-F238E27FC236}">
                  <a16:creationId xmlns:a16="http://schemas.microsoft.com/office/drawing/2014/main" id="{42115F1A-6815-0C25-42F2-03A07116A9D3}"/>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8E35559-0865-9F0E-4721-1F4826E969ED}"/>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83" name="Rectangle 282">
            <a:extLst>
              <a:ext uri="{FF2B5EF4-FFF2-40B4-BE49-F238E27FC236}">
                <a16:creationId xmlns:a16="http://schemas.microsoft.com/office/drawing/2014/main" id="{70FED346-007A-80F9-42CD-7A1ED9A7D05C}"/>
              </a:ext>
            </a:extLst>
          </p:cNvPr>
          <p:cNvSpPr/>
          <p:nvPr/>
        </p:nvSpPr>
        <p:spPr>
          <a:xfrm>
            <a:off x="10545633" y="4960162"/>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4" name="Freeform 233">
            <a:extLst>
              <a:ext uri="{FF2B5EF4-FFF2-40B4-BE49-F238E27FC236}">
                <a16:creationId xmlns:a16="http://schemas.microsoft.com/office/drawing/2014/main" id="{EABCAA9A-8DA8-D081-26AA-6F630E5E6D9C}"/>
              </a:ext>
            </a:extLst>
          </p:cNvPr>
          <p:cNvSpPr/>
          <p:nvPr/>
        </p:nvSpPr>
        <p:spPr bwMode="auto">
          <a:xfrm rot="8596020">
            <a:off x="10782807" y="5517203"/>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Rectangle 284">
            <a:extLst>
              <a:ext uri="{FF2B5EF4-FFF2-40B4-BE49-F238E27FC236}">
                <a16:creationId xmlns:a16="http://schemas.microsoft.com/office/drawing/2014/main" id="{27DCC15A-A814-4813-90CC-E6736709F3EE}"/>
              </a:ext>
            </a:extLst>
          </p:cNvPr>
          <p:cNvSpPr/>
          <p:nvPr/>
        </p:nvSpPr>
        <p:spPr>
          <a:xfrm>
            <a:off x="10412727" y="5175313"/>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86" name="Rectangle 285">
            <a:extLst>
              <a:ext uri="{FF2B5EF4-FFF2-40B4-BE49-F238E27FC236}">
                <a16:creationId xmlns:a16="http://schemas.microsoft.com/office/drawing/2014/main" id="{5467B9CF-9270-E2D0-68FE-820C1ACEC5E2}"/>
              </a:ext>
            </a:extLst>
          </p:cNvPr>
          <p:cNvSpPr/>
          <p:nvPr/>
        </p:nvSpPr>
        <p:spPr>
          <a:xfrm>
            <a:off x="10647196" y="5539023"/>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a:t>
            </a:r>
          </a:p>
        </p:txBody>
      </p:sp>
      <p:sp>
        <p:nvSpPr>
          <p:cNvPr id="287" name="Rectangle 286">
            <a:extLst>
              <a:ext uri="{FF2B5EF4-FFF2-40B4-BE49-F238E27FC236}">
                <a16:creationId xmlns:a16="http://schemas.microsoft.com/office/drawing/2014/main" id="{D76C23BF-B205-0F19-DB5C-404D51A8D121}"/>
              </a:ext>
            </a:extLst>
          </p:cNvPr>
          <p:cNvSpPr/>
          <p:nvPr/>
        </p:nvSpPr>
        <p:spPr>
          <a:xfrm>
            <a:off x="10928554" y="5198367"/>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288" name="Group 287">
            <a:extLst>
              <a:ext uri="{FF2B5EF4-FFF2-40B4-BE49-F238E27FC236}">
                <a16:creationId xmlns:a16="http://schemas.microsoft.com/office/drawing/2014/main" id="{21488A92-3019-E82F-D8AD-521181203274}"/>
              </a:ext>
            </a:extLst>
          </p:cNvPr>
          <p:cNvGrpSpPr/>
          <p:nvPr/>
        </p:nvGrpSpPr>
        <p:grpSpPr>
          <a:xfrm rot="17497732">
            <a:off x="11005869" y="5384424"/>
            <a:ext cx="29455" cy="89507"/>
            <a:chOff x="1530428" y="5221441"/>
            <a:chExt cx="29455" cy="89507"/>
          </a:xfrm>
        </p:grpSpPr>
        <p:cxnSp>
          <p:nvCxnSpPr>
            <p:cNvPr id="289" name="Straight Connector 288">
              <a:extLst>
                <a:ext uri="{FF2B5EF4-FFF2-40B4-BE49-F238E27FC236}">
                  <a16:creationId xmlns:a16="http://schemas.microsoft.com/office/drawing/2014/main" id="{5174C5EC-DB20-7EF8-AA7A-B0E57B69610E}"/>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49BE12E-EA8D-FA5D-1B3C-A565A9D3C2E6}"/>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91" name="Rectangle 290">
            <a:extLst>
              <a:ext uri="{FF2B5EF4-FFF2-40B4-BE49-F238E27FC236}">
                <a16:creationId xmlns:a16="http://schemas.microsoft.com/office/drawing/2014/main" id="{D5BF74F6-434F-DC9E-CF91-AD54DB5397E6}"/>
              </a:ext>
            </a:extLst>
          </p:cNvPr>
          <p:cNvSpPr/>
          <p:nvPr/>
        </p:nvSpPr>
        <p:spPr>
          <a:xfrm>
            <a:off x="11061744" y="5387906"/>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cxnSp>
        <p:nvCxnSpPr>
          <p:cNvPr id="292" name="Straight Connector 291">
            <a:extLst>
              <a:ext uri="{FF2B5EF4-FFF2-40B4-BE49-F238E27FC236}">
                <a16:creationId xmlns:a16="http://schemas.microsoft.com/office/drawing/2014/main" id="{EC89E392-125E-8EE8-8CD4-317A2A31FF7C}"/>
              </a:ext>
            </a:extLst>
          </p:cNvPr>
          <p:cNvCxnSpPr>
            <a:cxnSpLocks/>
          </p:cNvCxnSpPr>
          <p:nvPr/>
        </p:nvCxnSpPr>
        <p:spPr bwMode="auto">
          <a:xfrm>
            <a:off x="10836796" y="5493138"/>
            <a:ext cx="72999" cy="96051"/>
          </a:xfrm>
          <a:prstGeom prst="line">
            <a:avLst/>
          </a:prstGeom>
          <a:noFill/>
          <a:ln w="19050" cap="flat" cmpd="sng" algn="ctr">
            <a:solidFill>
              <a:schemeClr val="bg1"/>
            </a:solidFill>
            <a:prstDash val="sysDash"/>
            <a:round/>
            <a:headEnd type="none" w="med" len="med"/>
            <a:tailEnd type="none" w="med" len="med"/>
          </a:ln>
          <a:effectLst/>
        </p:spPr>
      </p:cxnSp>
      <p:cxnSp>
        <p:nvCxnSpPr>
          <p:cNvPr id="293" name="Straight Connector 292">
            <a:extLst>
              <a:ext uri="{FF2B5EF4-FFF2-40B4-BE49-F238E27FC236}">
                <a16:creationId xmlns:a16="http://schemas.microsoft.com/office/drawing/2014/main" id="{FFDBF92D-62BB-42AC-34AF-76A06528CFA8}"/>
              </a:ext>
            </a:extLst>
          </p:cNvPr>
          <p:cNvCxnSpPr/>
          <p:nvPr/>
        </p:nvCxnSpPr>
        <p:spPr bwMode="auto">
          <a:xfrm>
            <a:off x="10918760" y="5590470"/>
            <a:ext cx="112699" cy="0"/>
          </a:xfrm>
          <a:prstGeom prst="line">
            <a:avLst/>
          </a:prstGeom>
          <a:noFill/>
          <a:ln w="19050" cap="flat" cmpd="sng" algn="ctr">
            <a:solidFill>
              <a:schemeClr val="bg1"/>
            </a:solidFill>
            <a:prstDash val="solid"/>
            <a:round/>
            <a:headEnd type="none" w="med" len="med"/>
            <a:tailEnd type="none" w="med" len="med"/>
          </a:ln>
          <a:effectLst/>
        </p:spPr>
      </p:cxnSp>
      <p:sp>
        <p:nvSpPr>
          <p:cNvPr id="294" name="Rectangle 293">
            <a:extLst>
              <a:ext uri="{FF2B5EF4-FFF2-40B4-BE49-F238E27FC236}">
                <a16:creationId xmlns:a16="http://schemas.microsoft.com/office/drawing/2014/main" id="{49918CA7-0D32-FBC7-4FCC-95A91FB3B433}"/>
              </a:ext>
            </a:extLst>
          </p:cNvPr>
          <p:cNvSpPr/>
          <p:nvPr/>
        </p:nvSpPr>
        <p:spPr>
          <a:xfrm>
            <a:off x="10995148" y="5512130"/>
            <a:ext cx="287321" cy="158719"/>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5" name="TextBox 294">
            <a:extLst>
              <a:ext uri="{FF2B5EF4-FFF2-40B4-BE49-F238E27FC236}">
                <a16:creationId xmlns:a16="http://schemas.microsoft.com/office/drawing/2014/main" id="{532F8D33-B612-7595-C04B-4995E156EE78}"/>
              </a:ext>
            </a:extLst>
          </p:cNvPr>
          <p:cNvSpPr txBox="1"/>
          <p:nvPr/>
        </p:nvSpPr>
        <p:spPr bwMode="auto">
          <a:xfrm>
            <a:off x="6133698" y="5675395"/>
            <a:ext cx="3599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Cleavable tetrapeptide-based linker</a:t>
            </a:r>
          </a:p>
        </p:txBody>
      </p:sp>
      <p:sp>
        <p:nvSpPr>
          <p:cNvPr id="296" name="Right Brace 295">
            <a:extLst>
              <a:ext uri="{FF2B5EF4-FFF2-40B4-BE49-F238E27FC236}">
                <a16:creationId xmlns:a16="http://schemas.microsoft.com/office/drawing/2014/main" id="{5C3398B6-6743-BE4C-7F2B-CE86DD4B1E54}"/>
              </a:ext>
            </a:extLst>
          </p:cNvPr>
          <p:cNvSpPr/>
          <p:nvPr/>
        </p:nvSpPr>
        <p:spPr bwMode="auto">
          <a:xfrm rot="16200000">
            <a:off x="8688328" y="2115916"/>
            <a:ext cx="146304" cy="5160264"/>
          </a:xfrm>
          <a:prstGeom prst="rightBrace">
            <a:avLst>
              <a:gd name="adj1" fmla="val 8333"/>
              <a:gd name="adj2" fmla="val 50295"/>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453783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D11C281F-F6AD-B81B-3446-B99F56F6D6D6}"/>
              </a:ext>
            </a:extLst>
          </p:cNvPr>
          <p:cNvGrpSpPr/>
          <p:nvPr/>
        </p:nvGrpSpPr>
        <p:grpSpPr>
          <a:xfrm>
            <a:off x="6215733" y="3143126"/>
            <a:ext cx="5555580" cy="864826"/>
            <a:chOff x="6215733" y="3143126"/>
            <a:chExt cx="5555580" cy="864826"/>
          </a:xfrm>
        </p:grpSpPr>
        <p:cxnSp>
          <p:nvCxnSpPr>
            <p:cNvPr id="131" name="Straight Connector 130">
              <a:extLst>
                <a:ext uri="{FF2B5EF4-FFF2-40B4-BE49-F238E27FC236}">
                  <a16:creationId xmlns:a16="http://schemas.microsoft.com/office/drawing/2014/main" id="{8AF65F52-2055-233C-4D7C-AE7146DAE506}"/>
                </a:ext>
              </a:extLst>
            </p:cNvPr>
            <p:cNvCxnSpPr>
              <a:cxnSpLocks/>
            </p:cNvCxnSpPr>
            <p:nvPr/>
          </p:nvCxnSpPr>
          <p:spPr>
            <a:xfrm flipH="1">
              <a:off x="6215733" y="3143126"/>
              <a:ext cx="5555580" cy="0"/>
            </a:xfrm>
            <a:prstGeom prst="line">
              <a:avLst/>
            </a:prstGeom>
            <a:noFill/>
            <a:ln w="19050" cap="flat" cmpd="sng" algn="ctr">
              <a:solidFill>
                <a:schemeClr val="tx1">
                  <a:lumMod val="50000"/>
                </a:schemeClr>
              </a:solidFill>
              <a:prstDash val="sysDash"/>
              <a:miter lim="800000"/>
            </a:ln>
            <a:effectLst/>
          </p:spPr>
        </p:cxnSp>
        <p:cxnSp>
          <p:nvCxnSpPr>
            <p:cNvPr id="132" name="Straight Connector 131">
              <a:extLst>
                <a:ext uri="{FF2B5EF4-FFF2-40B4-BE49-F238E27FC236}">
                  <a16:creationId xmlns:a16="http://schemas.microsoft.com/office/drawing/2014/main" id="{233FBB71-FAA4-0AA1-023B-24B09CB609D4}"/>
                </a:ext>
              </a:extLst>
            </p:cNvPr>
            <p:cNvCxnSpPr>
              <a:cxnSpLocks/>
            </p:cNvCxnSpPr>
            <p:nvPr/>
          </p:nvCxnSpPr>
          <p:spPr>
            <a:xfrm flipH="1">
              <a:off x="6215733" y="4007952"/>
              <a:ext cx="5555580" cy="0"/>
            </a:xfrm>
            <a:prstGeom prst="line">
              <a:avLst/>
            </a:prstGeom>
            <a:noFill/>
            <a:ln w="19050" cap="flat" cmpd="sng" algn="ctr">
              <a:solidFill>
                <a:schemeClr val="tx1">
                  <a:lumMod val="50000"/>
                </a:schemeClr>
              </a:solidFill>
              <a:prstDash val="sysDash"/>
              <a:miter lim="800000"/>
            </a:ln>
            <a:effectLst/>
          </p:spPr>
        </p:cxnSp>
      </p:grpSp>
      <p:graphicFrame>
        <p:nvGraphicFramePr>
          <p:cNvPr id="4" name="Group 32">
            <a:extLst>
              <a:ext uri="{FF2B5EF4-FFF2-40B4-BE49-F238E27FC236}">
                <a16:creationId xmlns:a16="http://schemas.microsoft.com/office/drawing/2014/main" id="{F82A2774-61F2-69FF-2A9B-79C3F75AE86E}"/>
              </a:ext>
            </a:extLst>
          </p:cNvPr>
          <p:cNvGraphicFramePr>
            <a:graphicFrameLocks noGrp="1"/>
          </p:cNvGraphicFramePr>
          <p:nvPr>
            <p:extLst>
              <p:ext uri="{D42A27DB-BD31-4B8C-83A1-F6EECF244321}">
                <p14:modId xmlns:p14="http://schemas.microsoft.com/office/powerpoint/2010/main" val="2821235607"/>
              </p:ext>
            </p:extLst>
          </p:nvPr>
        </p:nvGraphicFramePr>
        <p:xfrm>
          <a:off x="522288" y="1598515"/>
          <a:ext cx="4581556" cy="3901600"/>
        </p:xfrm>
        <a:graphic>
          <a:graphicData uri="http://schemas.openxmlformats.org/drawingml/2006/table">
            <a:tbl>
              <a:tblPr/>
              <a:tblGrid>
                <a:gridCol w="1968985">
                  <a:extLst>
                    <a:ext uri="{9D8B030D-6E8A-4147-A177-3AD203B41FA5}">
                      <a16:colId xmlns:a16="http://schemas.microsoft.com/office/drawing/2014/main" val="20001"/>
                    </a:ext>
                  </a:extLst>
                </a:gridCol>
                <a:gridCol w="1192761">
                  <a:extLst>
                    <a:ext uri="{9D8B030D-6E8A-4147-A177-3AD203B41FA5}">
                      <a16:colId xmlns:a16="http://schemas.microsoft.com/office/drawing/2014/main" val="656975423"/>
                    </a:ext>
                  </a:extLst>
                </a:gridCol>
                <a:gridCol w="141981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Response by 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TOPO-I Inhibitor Naive</a:t>
                      </a:r>
                      <a:r>
                        <a:rPr kumimoji="0" lang="en-US"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931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Confirmed ORR, n (%)</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CR</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Non-CR/non-PD,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1976433"/>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594533"/>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9254996"/>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DCR,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DoR,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568103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Survival,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9602096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215866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5434843"/>
                  </a:ext>
                </a:extLst>
              </a:tr>
            </a:tbl>
          </a:graphicData>
        </a:graphic>
      </p:graphicFrame>
      <p:sp>
        <p:nvSpPr>
          <p:cNvPr id="6" name="Title 2">
            <a:extLst>
              <a:ext uri="{FF2B5EF4-FFF2-40B4-BE49-F238E27FC236}">
                <a16:creationId xmlns:a16="http://schemas.microsoft.com/office/drawing/2014/main" id="{A68D25C2-EFFD-1CCB-C517-7E939277EA57}"/>
              </a:ext>
            </a:extLst>
          </p:cNvPr>
          <p:cNvSpPr>
            <a:spLocks noGrp="1"/>
          </p:cNvSpPr>
          <p:nvPr>
            <p:ph type="title"/>
          </p:nvPr>
        </p:nvSpPr>
        <p:spPr/>
        <p:txBody>
          <a:bodyPr/>
          <a:lstStyle/>
          <a:p>
            <a:r>
              <a:rPr lang="en-US" dirty="0"/>
              <a:t>TROPION-PanTumor01: Efficacy in</a:t>
            </a:r>
            <a:br>
              <a:rPr lang="en-US" dirty="0"/>
            </a:br>
            <a:r>
              <a:rPr lang="en-US" dirty="0"/>
              <a:t>Advanced TNBC Cohort</a:t>
            </a:r>
            <a:endParaRPr lang="en-US" b="0" i="1" cap="none" dirty="0"/>
          </a:p>
        </p:txBody>
      </p:sp>
      <p:sp>
        <p:nvSpPr>
          <p:cNvPr id="7" name="TextBox 6">
            <a:extLst>
              <a:ext uri="{FF2B5EF4-FFF2-40B4-BE49-F238E27FC236}">
                <a16:creationId xmlns:a16="http://schemas.microsoft.com/office/drawing/2014/main" id="{BFE99B41-2AFC-6402-5299-1130E49B90E2}"/>
              </a:ext>
            </a:extLst>
          </p:cNvPr>
          <p:cNvSpPr txBox="1"/>
          <p:nvPr/>
        </p:nvSpPr>
        <p:spPr bwMode="auto">
          <a:xfrm>
            <a:off x="522288" y="5510720"/>
            <a:ext cx="45722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*Received Dato-DXd at 6 mg/kg (n = 42); at 8 mg/kg (n = 2).</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30000" dirty="0">
                <a:ln>
                  <a:noFill/>
                </a:ln>
                <a:solidFill>
                  <a:schemeClr val="bg1"/>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Received Dato-DXd at 6 mg/kg (n = 25); at 8 mg/kg  (n = 2).</a:t>
            </a:r>
          </a:p>
        </p:txBody>
      </p:sp>
      <p:sp>
        <p:nvSpPr>
          <p:cNvPr id="8" name="Text Box 15">
            <a:extLst>
              <a:ext uri="{FF2B5EF4-FFF2-40B4-BE49-F238E27FC236}">
                <a16:creationId xmlns:a16="http://schemas.microsoft.com/office/drawing/2014/main" id="{E7C75586-C8C0-99CC-4651-D18A29D8A09C}"/>
              </a:ext>
            </a:extLst>
          </p:cNvPr>
          <p:cNvSpPr txBox="1">
            <a:spLocks noChangeArrowheads="1"/>
          </p:cNvSpPr>
          <p:nvPr/>
        </p:nvSpPr>
        <p:spPr bwMode="auto">
          <a:xfrm>
            <a:off x="422082" y="6385701"/>
            <a:ext cx="785336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666666"/>
                </a:solidFill>
                <a:effectLst/>
                <a:uLnTx/>
                <a:uFillTx/>
                <a:latin typeface="Calibri" panose="020F0502020204030204" pitchFamily="34" charset="0"/>
                <a:ea typeface="+mn-ea"/>
                <a:cs typeface="Calibri" panose="020F0502020204030204" pitchFamily="34" charset="0"/>
              </a:rPr>
              <a:t>Bardia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SABCS 2022. Abstr P6-10-03.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79" name="TextBox 78">
            <a:extLst>
              <a:ext uri="{FF2B5EF4-FFF2-40B4-BE49-F238E27FC236}">
                <a16:creationId xmlns:a16="http://schemas.microsoft.com/office/drawing/2014/main" id="{EB1ED125-F377-8464-93B3-A1AB5BE37DB4}"/>
              </a:ext>
            </a:extLst>
          </p:cNvPr>
          <p:cNvSpPr txBox="1"/>
          <p:nvPr/>
        </p:nvSpPr>
        <p:spPr>
          <a:xfrm rot="16200000">
            <a:off x="3771921" y="3168547"/>
            <a:ext cx="3526972" cy="597599"/>
          </a:xfrm>
          <a:prstGeom prst="rect">
            <a:avLst/>
          </a:prstGeom>
          <a:noFill/>
        </p:spPr>
        <p:txBody>
          <a:bodyPr wrap="square" rtlCol="0">
            <a:spAutoFit/>
          </a:bodyPr>
          <a:lstStyle/>
          <a:p>
            <a:pPr marL="12700" marR="5080" lvl="0" indent="58417" algn="ctr" defTabSz="914400" rtl="0" eaLnBrk="1" fontAlgn="auto" latinLnBrk="0" hangingPunct="1">
              <a:lnSpc>
                <a:spcPct val="100000"/>
              </a:lnSpc>
              <a:spcBef>
                <a:spcPts val="51"/>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a:t>
            </a:r>
            <a:r>
              <a:rPr kumimoji="0" lang="en-US" sz="1600" b="1" i="0" u="none" strike="noStrike" kern="1200" cap="none" spc="-2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Change</a:t>
            </a:r>
            <a:r>
              <a:rPr kumimoji="0" lang="en-US" sz="1600" b="1" i="0" u="none" strike="noStrike" kern="1200" cap="none" spc="-2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a:t>
            </a:r>
            <a:r>
              <a:rPr kumimoji="0" lang="en-US" sz="1600" b="1"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2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Sum of Diameters</a:t>
            </a:r>
            <a:r>
              <a:rPr kumimoji="0" lang="en-US" sz="1600" b="1" i="0" u="none" strike="noStrike" kern="1200" cap="none" spc="5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a:p>
            <a:pPr marL="12700" marR="5080" lvl="0" indent="58417" algn="ctr" defTabSz="914400" rtl="0" eaLnBrk="1" fontAlgn="auto" latinLnBrk="0" hangingPunct="1">
              <a:lnSpc>
                <a:spcPct val="100000"/>
              </a:lnSpc>
              <a:spcBef>
                <a:spcPts val="51"/>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From</a:t>
            </a:r>
            <a:r>
              <a:rPr kumimoji="0" lang="en-US" sz="1600" b="1"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Baseline</a:t>
            </a:r>
            <a:r>
              <a:rPr kumimoji="0" lang="en-US" sz="1600" b="1" i="0" u="none" strike="noStrike" kern="1200" cap="none" spc="-2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a:t>
            </a:r>
            <a:r>
              <a:rPr kumimoji="0" lang="en-US" sz="1600" b="1"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BICR (%)</a:t>
            </a:r>
            <a:r>
              <a:rPr kumimoji="0" lang="en-US" sz="1600" b="1"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11"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40)</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80" name="Straight Connector 79">
            <a:extLst>
              <a:ext uri="{FF2B5EF4-FFF2-40B4-BE49-F238E27FC236}">
                <a16:creationId xmlns:a16="http://schemas.microsoft.com/office/drawing/2014/main" id="{6832B5B9-3165-BF2C-A2BA-9495CF25E915}"/>
              </a:ext>
            </a:extLst>
          </p:cNvPr>
          <p:cNvCxnSpPr>
            <a:cxnSpLocks/>
          </p:cNvCxnSpPr>
          <p:nvPr/>
        </p:nvCxnSpPr>
        <p:spPr>
          <a:xfrm>
            <a:off x="6215157" y="1744824"/>
            <a:ext cx="0" cy="3508311"/>
          </a:xfrm>
          <a:prstGeom prst="line">
            <a:avLst/>
          </a:prstGeom>
          <a:noFill/>
          <a:ln w="28575" cap="flat" cmpd="sng" algn="ctr">
            <a:solidFill>
              <a:schemeClr val="bg1"/>
            </a:solidFill>
            <a:prstDash val="solid"/>
            <a:miter lim="800000"/>
          </a:ln>
          <a:effectLst/>
        </p:spPr>
      </p:cxnSp>
      <p:grpSp>
        <p:nvGrpSpPr>
          <p:cNvPr id="81" name="Group 80">
            <a:extLst>
              <a:ext uri="{FF2B5EF4-FFF2-40B4-BE49-F238E27FC236}">
                <a16:creationId xmlns:a16="http://schemas.microsoft.com/office/drawing/2014/main" id="{3C2B60F8-83FE-796F-88F9-84F335A6AC8B}"/>
              </a:ext>
            </a:extLst>
          </p:cNvPr>
          <p:cNvGrpSpPr/>
          <p:nvPr/>
        </p:nvGrpSpPr>
        <p:grpSpPr>
          <a:xfrm>
            <a:off x="6142997" y="1743410"/>
            <a:ext cx="72160" cy="3493818"/>
            <a:chOff x="5709501" y="1674727"/>
            <a:chExt cx="706228" cy="2608479"/>
          </a:xfrm>
        </p:grpSpPr>
        <p:cxnSp>
          <p:nvCxnSpPr>
            <p:cNvPr id="82" name="Straight Connector 81">
              <a:extLst>
                <a:ext uri="{FF2B5EF4-FFF2-40B4-BE49-F238E27FC236}">
                  <a16:creationId xmlns:a16="http://schemas.microsoft.com/office/drawing/2014/main" id="{8A0C8BCE-6CF8-9599-1C2A-85CB6EE7CC91}"/>
                </a:ext>
              </a:extLst>
            </p:cNvPr>
            <p:cNvCxnSpPr>
              <a:cxnSpLocks/>
            </p:cNvCxnSpPr>
            <p:nvPr/>
          </p:nvCxnSpPr>
          <p:spPr>
            <a:xfrm flipH="1">
              <a:off x="5709501" y="2719755"/>
              <a:ext cx="706228" cy="0"/>
            </a:xfrm>
            <a:prstGeom prst="line">
              <a:avLst/>
            </a:prstGeom>
            <a:noFill/>
            <a:ln w="28575" cap="flat" cmpd="sng" algn="ctr">
              <a:solidFill>
                <a:schemeClr val="bg1"/>
              </a:solidFill>
              <a:prstDash val="solid"/>
              <a:miter lim="800000"/>
            </a:ln>
            <a:effectLst/>
          </p:spPr>
        </p:cxnSp>
        <p:cxnSp>
          <p:nvCxnSpPr>
            <p:cNvPr id="83" name="Straight Connector 82">
              <a:extLst>
                <a:ext uri="{FF2B5EF4-FFF2-40B4-BE49-F238E27FC236}">
                  <a16:creationId xmlns:a16="http://schemas.microsoft.com/office/drawing/2014/main" id="{1A7BD1A3-637C-83FE-103B-86C261A43339}"/>
                </a:ext>
              </a:extLst>
            </p:cNvPr>
            <p:cNvCxnSpPr>
              <a:cxnSpLocks/>
            </p:cNvCxnSpPr>
            <p:nvPr/>
          </p:nvCxnSpPr>
          <p:spPr>
            <a:xfrm flipH="1">
              <a:off x="5709501" y="2458498"/>
              <a:ext cx="706228" cy="0"/>
            </a:xfrm>
            <a:prstGeom prst="line">
              <a:avLst/>
            </a:prstGeom>
            <a:noFill/>
            <a:ln w="28575" cap="flat" cmpd="sng" algn="ctr">
              <a:solidFill>
                <a:schemeClr val="bg1"/>
              </a:solidFill>
              <a:prstDash val="solid"/>
              <a:miter lim="800000"/>
            </a:ln>
            <a:effectLst/>
          </p:spPr>
        </p:cxnSp>
        <p:cxnSp>
          <p:nvCxnSpPr>
            <p:cNvPr id="84" name="Straight Connector 83">
              <a:extLst>
                <a:ext uri="{FF2B5EF4-FFF2-40B4-BE49-F238E27FC236}">
                  <a16:creationId xmlns:a16="http://schemas.microsoft.com/office/drawing/2014/main" id="{44D95F82-C5F1-71CA-E555-460F1AB2A583}"/>
                </a:ext>
              </a:extLst>
            </p:cNvPr>
            <p:cNvCxnSpPr>
              <a:cxnSpLocks/>
            </p:cNvCxnSpPr>
            <p:nvPr/>
          </p:nvCxnSpPr>
          <p:spPr>
            <a:xfrm flipH="1">
              <a:off x="5709501" y="2197241"/>
              <a:ext cx="706228" cy="0"/>
            </a:xfrm>
            <a:prstGeom prst="line">
              <a:avLst/>
            </a:prstGeom>
            <a:noFill/>
            <a:ln w="28575" cap="flat" cmpd="sng" algn="ctr">
              <a:solidFill>
                <a:schemeClr val="bg1"/>
              </a:solidFill>
              <a:prstDash val="solid"/>
              <a:miter lim="800000"/>
            </a:ln>
            <a:effectLst/>
          </p:spPr>
        </p:cxnSp>
        <p:cxnSp>
          <p:nvCxnSpPr>
            <p:cNvPr id="85" name="Straight Connector 84">
              <a:extLst>
                <a:ext uri="{FF2B5EF4-FFF2-40B4-BE49-F238E27FC236}">
                  <a16:creationId xmlns:a16="http://schemas.microsoft.com/office/drawing/2014/main" id="{9DC29716-70B6-A2C5-16B2-EB393203CCD1}"/>
                </a:ext>
              </a:extLst>
            </p:cNvPr>
            <p:cNvCxnSpPr>
              <a:cxnSpLocks/>
            </p:cNvCxnSpPr>
            <p:nvPr/>
          </p:nvCxnSpPr>
          <p:spPr>
            <a:xfrm flipH="1">
              <a:off x="5709501" y="1935984"/>
              <a:ext cx="706228" cy="0"/>
            </a:xfrm>
            <a:prstGeom prst="line">
              <a:avLst/>
            </a:prstGeom>
            <a:noFill/>
            <a:ln w="28575" cap="flat" cmpd="sng" algn="ctr">
              <a:solidFill>
                <a:schemeClr val="bg1"/>
              </a:solidFill>
              <a:prstDash val="solid"/>
              <a:miter lim="800000"/>
            </a:ln>
            <a:effectLst/>
          </p:spPr>
        </p:cxnSp>
        <p:cxnSp>
          <p:nvCxnSpPr>
            <p:cNvPr id="86" name="Straight Connector 85">
              <a:extLst>
                <a:ext uri="{FF2B5EF4-FFF2-40B4-BE49-F238E27FC236}">
                  <a16:creationId xmlns:a16="http://schemas.microsoft.com/office/drawing/2014/main" id="{01C4871C-2429-EAB2-4C16-3608904F3C6E}"/>
                </a:ext>
              </a:extLst>
            </p:cNvPr>
            <p:cNvCxnSpPr>
              <a:cxnSpLocks/>
            </p:cNvCxnSpPr>
            <p:nvPr/>
          </p:nvCxnSpPr>
          <p:spPr>
            <a:xfrm flipH="1">
              <a:off x="5709501" y="1674727"/>
              <a:ext cx="706228" cy="0"/>
            </a:xfrm>
            <a:prstGeom prst="line">
              <a:avLst/>
            </a:prstGeom>
            <a:noFill/>
            <a:ln w="28575" cap="flat" cmpd="sng" algn="ctr">
              <a:solidFill>
                <a:schemeClr val="bg1"/>
              </a:solidFill>
              <a:prstDash val="solid"/>
              <a:miter lim="800000"/>
            </a:ln>
            <a:effectLst/>
          </p:spPr>
        </p:cxnSp>
        <p:cxnSp>
          <p:nvCxnSpPr>
            <p:cNvPr id="87" name="Straight Connector 86">
              <a:extLst>
                <a:ext uri="{FF2B5EF4-FFF2-40B4-BE49-F238E27FC236}">
                  <a16:creationId xmlns:a16="http://schemas.microsoft.com/office/drawing/2014/main" id="{61934A4C-F825-D3F5-7614-44C8EB136599}"/>
                </a:ext>
              </a:extLst>
            </p:cNvPr>
            <p:cNvCxnSpPr>
              <a:cxnSpLocks/>
            </p:cNvCxnSpPr>
            <p:nvPr/>
          </p:nvCxnSpPr>
          <p:spPr>
            <a:xfrm flipH="1">
              <a:off x="5709501" y="4283206"/>
              <a:ext cx="706228" cy="0"/>
            </a:xfrm>
            <a:prstGeom prst="line">
              <a:avLst/>
            </a:prstGeom>
            <a:noFill/>
            <a:ln w="28575" cap="flat" cmpd="sng" algn="ctr">
              <a:solidFill>
                <a:schemeClr val="bg1"/>
              </a:solidFill>
              <a:prstDash val="solid"/>
              <a:miter lim="800000"/>
            </a:ln>
            <a:effectLst/>
          </p:spPr>
        </p:cxnSp>
        <p:cxnSp>
          <p:nvCxnSpPr>
            <p:cNvPr id="88" name="Straight Connector 87">
              <a:extLst>
                <a:ext uri="{FF2B5EF4-FFF2-40B4-BE49-F238E27FC236}">
                  <a16:creationId xmlns:a16="http://schemas.microsoft.com/office/drawing/2014/main" id="{CF478328-3430-B479-7F51-9235D5460230}"/>
                </a:ext>
              </a:extLst>
            </p:cNvPr>
            <p:cNvCxnSpPr>
              <a:cxnSpLocks/>
            </p:cNvCxnSpPr>
            <p:nvPr/>
          </p:nvCxnSpPr>
          <p:spPr>
            <a:xfrm flipH="1">
              <a:off x="5709501" y="4021949"/>
              <a:ext cx="706228" cy="0"/>
            </a:xfrm>
            <a:prstGeom prst="line">
              <a:avLst/>
            </a:prstGeom>
            <a:noFill/>
            <a:ln w="28575" cap="flat" cmpd="sng" algn="ctr">
              <a:solidFill>
                <a:schemeClr val="bg1"/>
              </a:solidFill>
              <a:prstDash val="solid"/>
              <a:miter lim="800000"/>
            </a:ln>
            <a:effectLst/>
          </p:spPr>
        </p:cxnSp>
        <p:cxnSp>
          <p:nvCxnSpPr>
            <p:cNvPr id="89" name="Straight Connector 88">
              <a:extLst>
                <a:ext uri="{FF2B5EF4-FFF2-40B4-BE49-F238E27FC236}">
                  <a16:creationId xmlns:a16="http://schemas.microsoft.com/office/drawing/2014/main" id="{0CEE531D-3251-50CB-85A9-3528EB0254E4}"/>
                </a:ext>
              </a:extLst>
            </p:cNvPr>
            <p:cNvCxnSpPr>
              <a:cxnSpLocks/>
            </p:cNvCxnSpPr>
            <p:nvPr/>
          </p:nvCxnSpPr>
          <p:spPr>
            <a:xfrm flipH="1">
              <a:off x="5709501" y="3760692"/>
              <a:ext cx="706228" cy="0"/>
            </a:xfrm>
            <a:prstGeom prst="line">
              <a:avLst/>
            </a:prstGeom>
            <a:noFill/>
            <a:ln w="28575" cap="flat" cmpd="sng" algn="ctr">
              <a:solidFill>
                <a:schemeClr val="bg1"/>
              </a:solidFill>
              <a:prstDash val="solid"/>
              <a:miter lim="800000"/>
            </a:ln>
            <a:effectLst/>
          </p:spPr>
        </p:cxnSp>
        <p:cxnSp>
          <p:nvCxnSpPr>
            <p:cNvPr id="90" name="Straight Connector 89">
              <a:extLst>
                <a:ext uri="{FF2B5EF4-FFF2-40B4-BE49-F238E27FC236}">
                  <a16:creationId xmlns:a16="http://schemas.microsoft.com/office/drawing/2014/main" id="{0DDDA860-21B6-B5B7-568E-12DB866E4D19}"/>
                </a:ext>
              </a:extLst>
            </p:cNvPr>
            <p:cNvCxnSpPr>
              <a:cxnSpLocks/>
            </p:cNvCxnSpPr>
            <p:nvPr/>
          </p:nvCxnSpPr>
          <p:spPr>
            <a:xfrm flipH="1">
              <a:off x="5709501" y="3499435"/>
              <a:ext cx="706228" cy="0"/>
            </a:xfrm>
            <a:prstGeom prst="line">
              <a:avLst/>
            </a:prstGeom>
            <a:noFill/>
            <a:ln w="28575" cap="flat" cmpd="sng" algn="ctr">
              <a:solidFill>
                <a:schemeClr val="bg1"/>
              </a:solidFill>
              <a:prstDash val="solid"/>
              <a:miter lim="800000"/>
            </a:ln>
            <a:effectLst/>
          </p:spPr>
        </p:cxnSp>
        <p:cxnSp>
          <p:nvCxnSpPr>
            <p:cNvPr id="91" name="Straight Connector 90">
              <a:extLst>
                <a:ext uri="{FF2B5EF4-FFF2-40B4-BE49-F238E27FC236}">
                  <a16:creationId xmlns:a16="http://schemas.microsoft.com/office/drawing/2014/main" id="{75ABA00A-0BD5-41E8-9FDC-97734997E61E}"/>
                </a:ext>
              </a:extLst>
            </p:cNvPr>
            <p:cNvCxnSpPr>
              <a:cxnSpLocks/>
            </p:cNvCxnSpPr>
            <p:nvPr/>
          </p:nvCxnSpPr>
          <p:spPr>
            <a:xfrm flipH="1">
              <a:off x="5709501" y="3238178"/>
              <a:ext cx="706228" cy="0"/>
            </a:xfrm>
            <a:prstGeom prst="line">
              <a:avLst/>
            </a:prstGeom>
            <a:noFill/>
            <a:ln w="28575" cap="flat" cmpd="sng" algn="ctr">
              <a:solidFill>
                <a:schemeClr val="bg1"/>
              </a:solidFill>
              <a:prstDash val="solid"/>
              <a:miter lim="800000"/>
            </a:ln>
            <a:effectLst/>
          </p:spPr>
        </p:cxnSp>
      </p:grpSp>
      <p:sp>
        <p:nvSpPr>
          <p:cNvPr id="92" name="Rectangle 91">
            <a:extLst>
              <a:ext uri="{FF2B5EF4-FFF2-40B4-BE49-F238E27FC236}">
                <a16:creationId xmlns:a16="http://schemas.microsoft.com/office/drawing/2014/main" id="{1F944FA7-2B69-D6AD-AB72-380AC43136A1}"/>
              </a:ext>
            </a:extLst>
          </p:cNvPr>
          <p:cNvSpPr/>
          <p:nvPr/>
        </p:nvSpPr>
        <p:spPr>
          <a:xfrm>
            <a:off x="6283632" y="1790879"/>
            <a:ext cx="91440" cy="1692180"/>
          </a:xfrm>
          <a:prstGeom prst="rect">
            <a:avLst/>
          </a:prstGeom>
          <a:solidFill>
            <a:schemeClr val="accent1"/>
          </a:solidFill>
          <a:ln w="285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Rectangle 92">
            <a:extLst>
              <a:ext uri="{FF2B5EF4-FFF2-40B4-BE49-F238E27FC236}">
                <a16:creationId xmlns:a16="http://schemas.microsoft.com/office/drawing/2014/main" id="{D20D916A-9ECD-1B58-B331-EE9F508C90C1}"/>
              </a:ext>
            </a:extLst>
          </p:cNvPr>
          <p:cNvSpPr/>
          <p:nvPr/>
        </p:nvSpPr>
        <p:spPr>
          <a:xfrm>
            <a:off x="6424024" y="2253787"/>
            <a:ext cx="91440" cy="1229270"/>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Rectangle 93">
            <a:extLst>
              <a:ext uri="{FF2B5EF4-FFF2-40B4-BE49-F238E27FC236}">
                <a16:creationId xmlns:a16="http://schemas.microsoft.com/office/drawing/2014/main" id="{9EDCBF76-1BB2-D9B9-D10B-82DC9C5C6C6A}"/>
              </a:ext>
            </a:extLst>
          </p:cNvPr>
          <p:cNvSpPr/>
          <p:nvPr/>
        </p:nvSpPr>
        <p:spPr>
          <a:xfrm>
            <a:off x="6564413" y="2526704"/>
            <a:ext cx="91440" cy="956353"/>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5" name="Rectangle 94">
            <a:extLst>
              <a:ext uri="{FF2B5EF4-FFF2-40B4-BE49-F238E27FC236}">
                <a16:creationId xmlns:a16="http://schemas.microsoft.com/office/drawing/2014/main" id="{CC851D88-5B0F-50D5-1E20-72494450A65E}"/>
              </a:ext>
            </a:extLst>
          </p:cNvPr>
          <p:cNvSpPr/>
          <p:nvPr/>
        </p:nvSpPr>
        <p:spPr>
          <a:xfrm>
            <a:off x="6704805" y="2548706"/>
            <a:ext cx="91440" cy="934351"/>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6" name="Rectangle 95">
            <a:extLst>
              <a:ext uri="{FF2B5EF4-FFF2-40B4-BE49-F238E27FC236}">
                <a16:creationId xmlns:a16="http://schemas.microsoft.com/office/drawing/2014/main" id="{2E6B9D02-AFCA-938F-35E6-AECDF8E30FAD}"/>
              </a:ext>
            </a:extLst>
          </p:cNvPr>
          <p:cNvSpPr/>
          <p:nvPr/>
        </p:nvSpPr>
        <p:spPr>
          <a:xfrm>
            <a:off x="6845194" y="3235646"/>
            <a:ext cx="91440" cy="247411"/>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7" name="Rectangle 96">
            <a:extLst>
              <a:ext uri="{FF2B5EF4-FFF2-40B4-BE49-F238E27FC236}">
                <a16:creationId xmlns:a16="http://schemas.microsoft.com/office/drawing/2014/main" id="{E08594AB-3E82-55F2-F0EF-9CEBDA72E8DC}"/>
              </a:ext>
            </a:extLst>
          </p:cNvPr>
          <p:cNvSpPr/>
          <p:nvPr/>
        </p:nvSpPr>
        <p:spPr>
          <a:xfrm>
            <a:off x="6985586" y="3303575"/>
            <a:ext cx="91440" cy="179482"/>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Rectangle 97">
            <a:extLst>
              <a:ext uri="{FF2B5EF4-FFF2-40B4-BE49-F238E27FC236}">
                <a16:creationId xmlns:a16="http://schemas.microsoft.com/office/drawing/2014/main" id="{63DA369B-9202-BAC9-78C3-E51A2C41719E}"/>
              </a:ext>
            </a:extLst>
          </p:cNvPr>
          <p:cNvSpPr/>
          <p:nvPr/>
        </p:nvSpPr>
        <p:spPr>
          <a:xfrm>
            <a:off x="7125975" y="3411657"/>
            <a:ext cx="91440" cy="71400"/>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 name="Rectangle 98">
            <a:extLst>
              <a:ext uri="{FF2B5EF4-FFF2-40B4-BE49-F238E27FC236}">
                <a16:creationId xmlns:a16="http://schemas.microsoft.com/office/drawing/2014/main" id="{79D71CB9-B7B0-5185-518A-B0EBF2684268}"/>
              </a:ext>
            </a:extLst>
          </p:cNvPr>
          <p:cNvSpPr/>
          <p:nvPr/>
        </p:nvSpPr>
        <p:spPr>
          <a:xfrm>
            <a:off x="7275775" y="3483057"/>
            <a:ext cx="91440" cy="146024"/>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Rectangle 99">
            <a:extLst>
              <a:ext uri="{FF2B5EF4-FFF2-40B4-BE49-F238E27FC236}">
                <a16:creationId xmlns:a16="http://schemas.microsoft.com/office/drawing/2014/main" id="{0A0A4116-3403-F166-682B-B70921C94EE5}"/>
              </a:ext>
            </a:extLst>
          </p:cNvPr>
          <p:cNvSpPr/>
          <p:nvPr/>
        </p:nvSpPr>
        <p:spPr>
          <a:xfrm>
            <a:off x="7419536" y="3483057"/>
            <a:ext cx="91440" cy="170446"/>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 name="Rectangle 100">
            <a:extLst>
              <a:ext uri="{FF2B5EF4-FFF2-40B4-BE49-F238E27FC236}">
                <a16:creationId xmlns:a16="http://schemas.microsoft.com/office/drawing/2014/main" id="{5783C890-4F67-8FD5-A0F8-3C7D87A663EB}"/>
              </a:ext>
            </a:extLst>
          </p:cNvPr>
          <p:cNvSpPr/>
          <p:nvPr/>
        </p:nvSpPr>
        <p:spPr>
          <a:xfrm>
            <a:off x="7563296" y="3483057"/>
            <a:ext cx="91440" cy="204854"/>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 name="Rectangle 101">
            <a:extLst>
              <a:ext uri="{FF2B5EF4-FFF2-40B4-BE49-F238E27FC236}">
                <a16:creationId xmlns:a16="http://schemas.microsoft.com/office/drawing/2014/main" id="{6F85AF41-95C6-BFF8-6110-7B3FDB99C7F2}"/>
              </a:ext>
            </a:extLst>
          </p:cNvPr>
          <p:cNvSpPr/>
          <p:nvPr/>
        </p:nvSpPr>
        <p:spPr>
          <a:xfrm>
            <a:off x="7707056" y="3483057"/>
            <a:ext cx="91440" cy="275360"/>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 name="Rectangle 102">
            <a:extLst>
              <a:ext uri="{FF2B5EF4-FFF2-40B4-BE49-F238E27FC236}">
                <a16:creationId xmlns:a16="http://schemas.microsoft.com/office/drawing/2014/main" id="{B189D3CC-FB43-24F0-706D-EA4916590F2D}"/>
              </a:ext>
            </a:extLst>
          </p:cNvPr>
          <p:cNvSpPr/>
          <p:nvPr/>
        </p:nvSpPr>
        <p:spPr>
          <a:xfrm>
            <a:off x="7850816" y="3483057"/>
            <a:ext cx="91440" cy="378876"/>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 name="Rectangle 103">
            <a:extLst>
              <a:ext uri="{FF2B5EF4-FFF2-40B4-BE49-F238E27FC236}">
                <a16:creationId xmlns:a16="http://schemas.microsoft.com/office/drawing/2014/main" id="{1F59BD69-6CE9-A453-771F-163D0D3CCB06}"/>
              </a:ext>
            </a:extLst>
          </p:cNvPr>
          <p:cNvSpPr/>
          <p:nvPr/>
        </p:nvSpPr>
        <p:spPr>
          <a:xfrm>
            <a:off x="7994577" y="3483057"/>
            <a:ext cx="91440" cy="400028"/>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 name="Rectangle 104">
            <a:extLst>
              <a:ext uri="{FF2B5EF4-FFF2-40B4-BE49-F238E27FC236}">
                <a16:creationId xmlns:a16="http://schemas.microsoft.com/office/drawing/2014/main" id="{C81C8E19-9C44-7114-6A26-F41268DBFCFB}"/>
              </a:ext>
            </a:extLst>
          </p:cNvPr>
          <p:cNvSpPr/>
          <p:nvPr/>
        </p:nvSpPr>
        <p:spPr>
          <a:xfrm>
            <a:off x="8138337" y="3483057"/>
            <a:ext cx="91440" cy="496434"/>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6" name="Rectangle 105">
            <a:extLst>
              <a:ext uri="{FF2B5EF4-FFF2-40B4-BE49-F238E27FC236}">
                <a16:creationId xmlns:a16="http://schemas.microsoft.com/office/drawing/2014/main" id="{49D0A93E-D3C2-A7D1-6330-F6D5394E7E4B}"/>
              </a:ext>
            </a:extLst>
          </p:cNvPr>
          <p:cNvSpPr/>
          <p:nvPr/>
        </p:nvSpPr>
        <p:spPr>
          <a:xfrm>
            <a:off x="8282097" y="3483057"/>
            <a:ext cx="91440" cy="496434"/>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 name="Rectangle 106">
            <a:extLst>
              <a:ext uri="{FF2B5EF4-FFF2-40B4-BE49-F238E27FC236}">
                <a16:creationId xmlns:a16="http://schemas.microsoft.com/office/drawing/2014/main" id="{BD96C1F6-95F5-E7BB-4977-5DAC0EE6DA3D}"/>
              </a:ext>
            </a:extLst>
          </p:cNvPr>
          <p:cNvSpPr/>
          <p:nvPr/>
        </p:nvSpPr>
        <p:spPr>
          <a:xfrm>
            <a:off x="8425858" y="3483057"/>
            <a:ext cx="91440" cy="524891"/>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 name="Rectangle 107">
            <a:extLst>
              <a:ext uri="{FF2B5EF4-FFF2-40B4-BE49-F238E27FC236}">
                <a16:creationId xmlns:a16="http://schemas.microsoft.com/office/drawing/2014/main" id="{50CAF81C-75F2-C049-C73B-9BFD0AE0C59B}"/>
              </a:ext>
            </a:extLst>
          </p:cNvPr>
          <p:cNvSpPr/>
          <p:nvPr/>
        </p:nvSpPr>
        <p:spPr>
          <a:xfrm>
            <a:off x="8569618" y="3483057"/>
            <a:ext cx="91440" cy="524891"/>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 name="Rectangle 108">
            <a:extLst>
              <a:ext uri="{FF2B5EF4-FFF2-40B4-BE49-F238E27FC236}">
                <a16:creationId xmlns:a16="http://schemas.microsoft.com/office/drawing/2014/main" id="{551D75A2-47ED-10B4-AC9C-79B9BE3EBD17}"/>
              </a:ext>
            </a:extLst>
          </p:cNvPr>
          <p:cNvSpPr/>
          <p:nvPr/>
        </p:nvSpPr>
        <p:spPr>
          <a:xfrm>
            <a:off x="8713378" y="3483057"/>
            <a:ext cx="91440" cy="524891"/>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 name="Rectangle 109">
            <a:extLst>
              <a:ext uri="{FF2B5EF4-FFF2-40B4-BE49-F238E27FC236}">
                <a16:creationId xmlns:a16="http://schemas.microsoft.com/office/drawing/2014/main" id="{B0B857FB-9A7C-4E4A-554A-253B0415877A}"/>
              </a:ext>
            </a:extLst>
          </p:cNvPr>
          <p:cNvSpPr/>
          <p:nvPr/>
        </p:nvSpPr>
        <p:spPr>
          <a:xfrm>
            <a:off x="8857138" y="3483056"/>
            <a:ext cx="91440" cy="610040"/>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1" name="Rectangle 110">
            <a:extLst>
              <a:ext uri="{FF2B5EF4-FFF2-40B4-BE49-F238E27FC236}">
                <a16:creationId xmlns:a16="http://schemas.microsoft.com/office/drawing/2014/main" id="{5FFE6A40-EA13-FD6F-6F11-FFA77D73A6D3}"/>
              </a:ext>
            </a:extLst>
          </p:cNvPr>
          <p:cNvSpPr/>
          <p:nvPr/>
        </p:nvSpPr>
        <p:spPr>
          <a:xfrm>
            <a:off x="9000899" y="3483057"/>
            <a:ext cx="91440" cy="649762"/>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 name="Rectangle 111">
            <a:extLst>
              <a:ext uri="{FF2B5EF4-FFF2-40B4-BE49-F238E27FC236}">
                <a16:creationId xmlns:a16="http://schemas.microsoft.com/office/drawing/2014/main" id="{C186F52C-B233-27C9-1871-B7B03B861679}"/>
              </a:ext>
            </a:extLst>
          </p:cNvPr>
          <p:cNvSpPr/>
          <p:nvPr/>
        </p:nvSpPr>
        <p:spPr>
          <a:xfrm>
            <a:off x="9144659" y="3483057"/>
            <a:ext cx="91440" cy="649763"/>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3" name="Rectangle 112">
            <a:extLst>
              <a:ext uri="{FF2B5EF4-FFF2-40B4-BE49-F238E27FC236}">
                <a16:creationId xmlns:a16="http://schemas.microsoft.com/office/drawing/2014/main" id="{8BDEC5A2-0628-4C48-B455-8D5F3DEF5D5E}"/>
              </a:ext>
            </a:extLst>
          </p:cNvPr>
          <p:cNvSpPr/>
          <p:nvPr/>
        </p:nvSpPr>
        <p:spPr>
          <a:xfrm>
            <a:off x="9288419" y="3483057"/>
            <a:ext cx="91440" cy="649763"/>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 name="Rectangle 113">
            <a:extLst>
              <a:ext uri="{FF2B5EF4-FFF2-40B4-BE49-F238E27FC236}">
                <a16:creationId xmlns:a16="http://schemas.microsoft.com/office/drawing/2014/main" id="{94D2CDA0-3C4F-22CA-9916-17639F361153}"/>
              </a:ext>
            </a:extLst>
          </p:cNvPr>
          <p:cNvSpPr/>
          <p:nvPr/>
        </p:nvSpPr>
        <p:spPr>
          <a:xfrm>
            <a:off x="9432180" y="3483054"/>
            <a:ext cx="91440" cy="723102"/>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5" name="Rectangle 114">
            <a:extLst>
              <a:ext uri="{FF2B5EF4-FFF2-40B4-BE49-F238E27FC236}">
                <a16:creationId xmlns:a16="http://schemas.microsoft.com/office/drawing/2014/main" id="{18376B28-8064-8CAA-3568-E1706F44AD42}"/>
              </a:ext>
            </a:extLst>
          </p:cNvPr>
          <p:cNvSpPr/>
          <p:nvPr/>
        </p:nvSpPr>
        <p:spPr>
          <a:xfrm>
            <a:off x="9575940" y="3483054"/>
            <a:ext cx="91440" cy="723102"/>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6" name="Rectangle 115">
            <a:extLst>
              <a:ext uri="{FF2B5EF4-FFF2-40B4-BE49-F238E27FC236}">
                <a16:creationId xmlns:a16="http://schemas.microsoft.com/office/drawing/2014/main" id="{42032BCD-23C7-104B-5003-CF1D9E7B06E3}"/>
              </a:ext>
            </a:extLst>
          </p:cNvPr>
          <p:cNvSpPr/>
          <p:nvPr/>
        </p:nvSpPr>
        <p:spPr>
          <a:xfrm>
            <a:off x="9719700" y="3483056"/>
            <a:ext cx="91440" cy="745106"/>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7" name="Rectangle 116">
            <a:extLst>
              <a:ext uri="{FF2B5EF4-FFF2-40B4-BE49-F238E27FC236}">
                <a16:creationId xmlns:a16="http://schemas.microsoft.com/office/drawing/2014/main" id="{0C5F5B00-D020-AC77-6D4E-F5455919C304}"/>
              </a:ext>
            </a:extLst>
          </p:cNvPr>
          <p:cNvSpPr/>
          <p:nvPr/>
        </p:nvSpPr>
        <p:spPr>
          <a:xfrm>
            <a:off x="9863460" y="3483057"/>
            <a:ext cx="91440" cy="774435"/>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8" name="Rectangle 117">
            <a:extLst>
              <a:ext uri="{FF2B5EF4-FFF2-40B4-BE49-F238E27FC236}">
                <a16:creationId xmlns:a16="http://schemas.microsoft.com/office/drawing/2014/main" id="{A7946F92-2C97-60F5-53E3-9A7D6AB0F412}"/>
              </a:ext>
            </a:extLst>
          </p:cNvPr>
          <p:cNvSpPr/>
          <p:nvPr/>
        </p:nvSpPr>
        <p:spPr>
          <a:xfrm>
            <a:off x="10007221" y="3483058"/>
            <a:ext cx="91440" cy="837999"/>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9" name="Rectangle 118">
            <a:extLst>
              <a:ext uri="{FF2B5EF4-FFF2-40B4-BE49-F238E27FC236}">
                <a16:creationId xmlns:a16="http://schemas.microsoft.com/office/drawing/2014/main" id="{EA5CA932-C6F4-7DB3-EE31-DEF6CDF4094A}"/>
              </a:ext>
            </a:extLst>
          </p:cNvPr>
          <p:cNvSpPr/>
          <p:nvPr/>
        </p:nvSpPr>
        <p:spPr>
          <a:xfrm>
            <a:off x="10150981" y="3483057"/>
            <a:ext cx="91440" cy="906447"/>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0" name="Rectangle 119">
            <a:extLst>
              <a:ext uri="{FF2B5EF4-FFF2-40B4-BE49-F238E27FC236}">
                <a16:creationId xmlns:a16="http://schemas.microsoft.com/office/drawing/2014/main" id="{282B4CC7-12CD-EAE0-16A6-66A66A831AC3}"/>
              </a:ext>
            </a:extLst>
          </p:cNvPr>
          <p:cNvSpPr/>
          <p:nvPr/>
        </p:nvSpPr>
        <p:spPr>
          <a:xfrm>
            <a:off x="10294741" y="3483057"/>
            <a:ext cx="91440" cy="928450"/>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1" name="Rectangle 120">
            <a:extLst>
              <a:ext uri="{FF2B5EF4-FFF2-40B4-BE49-F238E27FC236}">
                <a16:creationId xmlns:a16="http://schemas.microsoft.com/office/drawing/2014/main" id="{9657A2EE-E6E9-C16C-E111-A49976A4817F}"/>
              </a:ext>
            </a:extLst>
          </p:cNvPr>
          <p:cNvSpPr/>
          <p:nvPr/>
        </p:nvSpPr>
        <p:spPr>
          <a:xfrm>
            <a:off x="10438502" y="3483057"/>
            <a:ext cx="91440" cy="948005"/>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2" name="Rectangle 121">
            <a:extLst>
              <a:ext uri="{FF2B5EF4-FFF2-40B4-BE49-F238E27FC236}">
                <a16:creationId xmlns:a16="http://schemas.microsoft.com/office/drawing/2014/main" id="{87DF7238-B495-7075-C4B3-E1F9C537CF48}"/>
              </a:ext>
            </a:extLst>
          </p:cNvPr>
          <p:cNvSpPr/>
          <p:nvPr/>
        </p:nvSpPr>
        <p:spPr>
          <a:xfrm>
            <a:off x="10582262" y="3483057"/>
            <a:ext cx="91440" cy="1158245"/>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3" name="Rectangle 122">
            <a:extLst>
              <a:ext uri="{FF2B5EF4-FFF2-40B4-BE49-F238E27FC236}">
                <a16:creationId xmlns:a16="http://schemas.microsoft.com/office/drawing/2014/main" id="{BF3CA084-CA52-55D0-1AB3-FE536A8FC340}"/>
              </a:ext>
            </a:extLst>
          </p:cNvPr>
          <p:cNvSpPr/>
          <p:nvPr/>
        </p:nvSpPr>
        <p:spPr>
          <a:xfrm>
            <a:off x="10726022" y="3483056"/>
            <a:ext cx="91440" cy="1206173"/>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4" name="Rectangle 123">
            <a:extLst>
              <a:ext uri="{FF2B5EF4-FFF2-40B4-BE49-F238E27FC236}">
                <a16:creationId xmlns:a16="http://schemas.microsoft.com/office/drawing/2014/main" id="{1401A161-7CAE-FED7-5595-9947A3DB2D26}"/>
              </a:ext>
            </a:extLst>
          </p:cNvPr>
          <p:cNvSpPr/>
          <p:nvPr/>
        </p:nvSpPr>
        <p:spPr>
          <a:xfrm>
            <a:off x="10869782" y="3483057"/>
            <a:ext cx="91440" cy="1220072"/>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Rectangle 124">
            <a:extLst>
              <a:ext uri="{FF2B5EF4-FFF2-40B4-BE49-F238E27FC236}">
                <a16:creationId xmlns:a16="http://schemas.microsoft.com/office/drawing/2014/main" id="{487B2FA4-6476-66B7-7C10-B2A0FC012E78}"/>
              </a:ext>
            </a:extLst>
          </p:cNvPr>
          <p:cNvSpPr/>
          <p:nvPr/>
        </p:nvSpPr>
        <p:spPr>
          <a:xfrm>
            <a:off x="11013543" y="3483057"/>
            <a:ext cx="91440" cy="1339146"/>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6" name="Rectangle 125">
            <a:extLst>
              <a:ext uri="{FF2B5EF4-FFF2-40B4-BE49-F238E27FC236}">
                <a16:creationId xmlns:a16="http://schemas.microsoft.com/office/drawing/2014/main" id="{F96425E2-80F1-A1E9-D217-8E21CB9AB055}"/>
              </a:ext>
            </a:extLst>
          </p:cNvPr>
          <p:cNvSpPr/>
          <p:nvPr/>
        </p:nvSpPr>
        <p:spPr>
          <a:xfrm>
            <a:off x="11157303" y="3483057"/>
            <a:ext cx="91440" cy="1401274"/>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7" name="Rectangle 126">
            <a:extLst>
              <a:ext uri="{FF2B5EF4-FFF2-40B4-BE49-F238E27FC236}">
                <a16:creationId xmlns:a16="http://schemas.microsoft.com/office/drawing/2014/main" id="{D77F5E6C-A648-425B-D062-DBFBA800178C}"/>
              </a:ext>
            </a:extLst>
          </p:cNvPr>
          <p:cNvSpPr/>
          <p:nvPr/>
        </p:nvSpPr>
        <p:spPr>
          <a:xfrm>
            <a:off x="11301063" y="3483057"/>
            <a:ext cx="91440" cy="1522493"/>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8" name="Rectangle 127">
            <a:extLst>
              <a:ext uri="{FF2B5EF4-FFF2-40B4-BE49-F238E27FC236}">
                <a16:creationId xmlns:a16="http://schemas.microsoft.com/office/drawing/2014/main" id="{5467DABB-5232-B67A-BB47-65F912035A4B}"/>
              </a:ext>
            </a:extLst>
          </p:cNvPr>
          <p:cNvSpPr/>
          <p:nvPr/>
        </p:nvSpPr>
        <p:spPr>
          <a:xfrm>
            <a:off x="11444824" y="3483057"/>
            <a:ext cx="91440" cy="1774287"/>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9" name="Rectangle 128">
            <a:extLst>
              <a:ext uri="{FF2B5EF4-FFF2-40B4-BE49-F238E27FC236}">
                <a16:creationId xmlns:a16="http://schemas.microsoft.com/office/drawing/2014/main" id="{3932D2EA-56AE-F4C1-4962-C69EA9DC6B11}"/>
              </a:ext>
            </a:extLst>
          </p:cNvPr>
          <p:cNvSpPr/>
          <p:nvPr/>
        </p:nvSpPr>
        <p:spPr>
          <a:xfrm>
            <a:off x="11588589" y="3483056"/>
            <a:ext cx="91440" cy="1774288"/>
          </a:xfrm>
          <a:prstGeom prst="rect">
            <a:avLst/>
          </a:prstGeom>
          <a:solidFill>
            <a:schemeClr val="accent1"/>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30" name="Straight Connector 129">
            <a:extLst>
              <a:ext uri="{FF2B5EF4-FFF2-40B4-BE49-F238E27FC236}">
                <a16:creationId xmlns:a16="http://schemas.microsoft.com/office/drawing/2014/main" id="{6B9E63EB-3A0B-F94A-7210-408A8BA0BF9F}"/>
              </a:ext>
            </a:extLst>
          </p:cNvPr>
          <p:cNvCxnSpPr>
            <a:cxnSpLocks/>
          </p:cNvCxnSpPr>
          <p:nvPr/>
        </p:nvCxnSpPr>
        <p:spPr>
          <a:xfrm flipH="1">
            <a:off x="6215733" y="3483057"/>
            <a:ext cx="5555580" cy="0"/>
          </a:xfrm>
          <a:prstGeom prst="line">
            <a:avLst/>
          </a:prstGeom>
          <a:noFill/>
          <a:ln w="28575" cap="flat" cmpd="sng" algn="ctr">
            <a:solidFill>
              <a:schemeClr val="bg1"/>
            </a:solidFill>
            <a:prstDash val="solid"/>
            <a:miter lim="800000"/>
          </a:ln>
          <a:effectLst/>
        </p:spPr>
      </p:cxnSp>
      <p:grpSp>
        <p:nvGrpSpPr>
          <p:cNvPr id="14" name="Group 13">
            <a:extLst>
              <a:ext uri="{FF2B5EF4-FFF2-40B4-BE49-F238E27FC236}">
                <a16:creationId xmlns:a16="http://schemas.microsoft.com/office/drawing/2014/main" id="{A3B823DD-8602-A430-53B1-32AF46FD5A6C}"/>
              </a:ext>
            </a:extLst>
          </p:cNvPr>
          <p:cNvGrpSpPr/>
          <p:nvPr/>
        </p:nvGrpSpPr>
        <p:grpSpPr>
          <a:xfrm>
            <a:off x="6495014" y="2311843"/>
            <a:ext cx="3674681" cy="2234018"/>
            <a:chOff x="6495014" y="2311843"/>
            <a:chExt cx="3674681" cy="2234018"/>
          </a:xfrm>
        </p:grpSpPr>
        <p:sp>
          <p:nvSpPr>
            <p:cNvPr id="133" name="TextBox 132">
              <a:extLst>
                <a:ext uri="{FF2B5EF4-FFF2-40B4-BE49-F238E27FC236}">
                  <a16:creationId xmlns:a16="http://schemas.microsoft.com/office/drawing/2014/main" id="{29A8F021-007D-FD35-9E8E-780F8914B2D5}"/>
                </a:ext>
              </a:extLst>
            </p:cNvPr>
            <p:cNvSpPr txBox="1"/>
            <p:nvPr/>
          </p:nvSpPr>
          <p:spPr>
            <a:xfrm>
              <a:off x="6495014" y="2311843"/>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4" name="TextBox 133">
              <a:extLst>
                <a:ext uri="{FF2B5EF4-FFF2-40B4-BE49-F238E27FC236}">
                  <a16:creationId xmlns:a16="http://schemas.microsoft.com/office/drawing/2014/main" id="{AFDD65BB-4234-CDC5-C70D-DA9C7BB99152}"/>
                </a:ext>
              </a:extLst>
            </p:cNvPr>
            <p:cNvSpPr txBox="1"/>
            <p:nvPr/>
          </p:nvSpPr>
          <p:spPr>
            <a:xfrm>
              <a:off x="6632569" y="2332613"/>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5" name="TextBox 134">
              <a:extLst>
                <a:ext uri="{FF2B5EF4-FFF2-40B4-BE49-F238E27FC236}">
                  <a16:creationId xmlns:a16="http://schemas.microsoft.com/office/drawing/2014/main" id="{99462F61-F260-48B2-B499-5159F2271A75}"/>
                </a:ext>
              </a:extLst>
            </p:cNvPr>
            <p:cNvSpPr txBox="1"/>
            <p:nvPr/>
          </p:nvSpPr>
          <p:spPr>
            <a:xfrm>
              <a:off x="6775940" y="3003085"/>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0" dirty="0">
                  <a:solidFill>
                    <a:srgbClr val="000000"/>
                  </a:solidFill>
                  <a:latin typeface="Calibri" panose="020F0502020204030204" pitchFamily="34" charset="0"/>
                  <a:cs typeface="Calibri" panose="020F0502020204030204" pitchFamily="34" charset="0"/>
                </a:rPr>
                <a:t>‡</a:t>
              </a:r>
              <a:endPar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6" name="TextBox 135">
              <a:extLst>
                <a:ext uri="{FF2B5EF4-FFF2-40B4-BE49-F238E27FC236}">
                  <a16:creationId xmlns:a16="http://schemas.microsoft.com/office/drawing/2014/main" id="{3FD6AF6D-077A-5BC0-A3C8-961216023572}"/>
                </a:ext>
              </a:extLst>
            </p:cNvPr>
            <p:cNvSpPr txBox="1"/>
            <p:nvPr/>
          </p:nvSpPr>
          <p:spPr>
            <a:xfrm>
              <a:off x="7061422" y="3199407"/>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7" name="TextBox 136">
              <a:extLst>
                <a:ext uri="{FF2B5EF4-FFF2-40B4-BE49-F238E27FC236}">
                  <a16:creationId xmlns:a16="http://schemas.microsoft.com/office/drawing/2014/main" id="{24ECE8C0-1EF3-6D53-E33C-202AA401F3DD}"/>
                </a:ext>
              </a:extLst>
            </p:cNvPr>
            <p:cNvSpPr txBox="1"/>
            <p:nvPr/>
          </p:nvSpPr>
          <p:spPr>
            <a:xfrm>
              <a:off x="7354895" y="3581454"/>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8" name="TextBox 137">
              <a:extLst>
                <a:ext uri="{FF2B5EF4-FFF2-40B4-BE49-F238E27FC236}">
                  <a16:creationId xmlns:a16="http://schemas.microsoft.com/office/drawing/2014/main" id="{1EA30A79-CCCC-DBBC-E2DD-8C2B4AF10047}"/>
                </a:ext>
              </a:extLst>
            </p:cNvPr>
            <p:cNvSpPr txBox="1"/>
            <p:nvPr/>
          </p:nvSpPr>
          <p:spPr>
            <a:xfrm>
              <a:off x="7639165" y="3695073"/>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9" name="TextBox 138">
              <a:extLst>
                <a:ext uri="{FF2B5EF4-FFF2-40B4-BE49-F238E27FC236}">
                  <a16:creationId xmlns:a16="http://schemas.microsoft.com/office/drawing/2014/main" id="{298C327A-2E5B-0B29-BC30-A52D58A81C29}"/>
                </a:ext>
              </a:extLst>
            </p:cNvPr>
            <p:cNvSpPr txBox="1"/>
            <p:nvPr/>
          </p:nvSpPr>
          <p:spPr>
            <a:xfrm>
              <a:off x="7785269" y="3800655"/>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0" name="TextBox 139">
              <a:extLst>
                <a:ext uri="{FF2B5EF4-FFF2-40B4-BE49-F238E27FC236}">
                  <a16:creationId xmlns:a16="http://schemas.microsoft.com/office/drawing/2014/main" id="{703FAB07-121D-4B21-2FAE-351006C57594}"/>
                </a:ext>
              </a:extLst>
            </p:cNvPr>
            <p:cNvSpPr txBox="1"/>
            <p:nvPr/>
          </p:nvSpPr>
          <p:spPr>
            <a:xfrm>
              <a:off x="7928061" y="3822395"/>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1" name="TextBox 140">
              <a:extLst>
                <a:ext uri="{FF2B5EF4-FFF2-40B4-BE49-F238E27FC236}">
                  <a16:creationId xmlns:a16="http://schemas.microsoft.com/office/drawing/2014/main" id="{7597FB00-E72C-454A-D77A-4315D706A0D2}"/>
                </a:ext>
              </a:extLst>
            </p:cNvPr>
            <p:cNvSpPr txBox="1"/>
            <p:nvPr/>
          </p:nvSpPr>
          <p:spPr>
            <a:xfrm>
              <a:off x="8215366" y="3960234"/>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2" name="TextBox 141">
              <a:extLst>
                <a:ext uri="{FF2B5EF4-FFF2-40B4-BE49-F238E27FC236}">
                  <a16:creationId xmlns:a16="http://schemas.microsoft.com/office/drawing/2014/main" id="{DDFC4252-969A-6A9A-4D82-C4248C9A4F2F}"/>
                </a:ext>
              </a:extLst>
            </p:cNvPr>
            <p:cNvSpPr txBox="1"/>
            <p:nvPr/>
          </p:nvSpPr>
          <p:spPr>
            <a:xfrm>
              <a:off x="8358174" y="3977429"/>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3" name="TextBox 142">
              <a:extLst>
                <a:ext uri="{FF2B5EF4-FFF2-40B4-BE49-F238E27FC236}">
                  <a16:creationId xmlns:a16="http://schemas.microsoft.com/office/drawing/2014/main" id="{2DFC6677-A401-21A9-D716-FA073BBCEAC8}"/>
                </a:ext>
              </a:extLst>
            </p:cNvPr>
            <p:cNvSpPr txBox="1"/>
            <p:nvPr/>
          </p:nvSpPr>
          <p:spPr>
            <a:xfrm>
              <a:off x="9073288" y="4086093"/>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4" name="TextBox 143">
              <a:extLst>
                <a:ext uri="{FF2B5EF4-FFF2-40B4-BE49-F238E27FC236}">
                  <a16:creationId xmlns:a16="http://schemas.microsoft.com/office/drawing/2014/main" id="{87A51A60-A93C-BC78-A136-307EF04B9647}"/>
                </a:ext>
              </a:extLst>
            </p:cNvPr>
            <p:cNvSpPr txBox="1"/>
            <p:nvPr/>
          </p:nvSpPr>
          <p:spPr>
            <a:xfrm>
              <a:off x="9510392" y="4159221"/>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5" name="TextBox 144">
              <a:extLst>
                <a:ext uri="{FF2B5EF4-FFF2-40B4-BE49-F238E27FC236}">
                  <a16:creationId xmlns:a16="http://schemas.microsoft.com/office/drawing/2014/main" id="{322008A9-E5C9-BC28-0C4B-EFF3E1E73B2D}"/>
                </a:ext>
              </a:extLst>
            </p:cNvPr>
            <p:cNvSpPr txBox="1"/>
            <p:nvPr/>
          </p:nvSpPr>
          <p:spPr>
            <a:xfrm>
              <a:off x="9650448" y="4187109"/>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6" name="TextBox 145">
              <a:extLst>
                <a:ext uri="{FF2B5EF4-FFF2-40B4-BE49-F238E27FC236}">
                  <a16:creationId xmlns:a16="http://schemas.microsoft.com/office/drawing/2014/main" id="{16ECDE34-3113-B2E4-2861-B8BCBE68F93E}"/>
                </a:ext>
              </a:extLst>
            </p:cNvPr>
            <p:cNvSpPr txBox="1"/>
            <p:nvPr/>
          </p:nvSpPr>
          <p:spPr>
            <a:xfrm>
              <a:off x="9941713" y="4268862"/>
              <a:ext cx="22798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sp>
        <p:nvSpPr>
          <p:cNvPr id="18" name="TextBox 17">
            <a:extLst>
              <a:ext uri="{FF2B5EF4-FFF2-40B4-BE49-F238E27FC236}">
                <a16:creationId xmlns:a16="http://schemas.microsoft.com/office/drawing/2014/main" id="{0C303EB3-282D-1ABC-5B30-163ED8FE4C4D}"/>
              </a:ext>
            </a:extLst>
          </p:cNvPr>
          <p:cNvSpPr txBox="1"/>
          <p:nvPr/>
        </p:nvSpPr>
        <p:spPr bwMode="auto">
          <a:xfrm>
            <a:off x="5523721" y="1587694"/>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9" name="TextBox 18">
            <a:extLst>
              <a:ext uri="{FF2B5EF4-FFF2-40B4-BE49-F238E27FC236}">
                <a16:creationId xmlns:a16="http://schemas.microsoft.com/office/drawing/2014/main" id="{3CFFDB90-224A-D7B7-E495-06C8BB8830D7}"/>
              </a:ext>
            </a:extLst>
          </p:cNvPr>
          <p:cNvSpPr txBox="1"/>
          <p:nvPr/>
        </p:nvSpPr>
        <p:spPr bwMode="auto">
          <a:xfrm>
            <a:off x="5523721" y="1936037"/>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0" name="TextBox 19">
            <a:extLst>
              <a:ext uri="{FF2B5EF4-FFF2-40B4-BE49-F238E27FC236}">
                <a16:creationId xmlns:a16="http://schemas.microsoft.com/office/drawing/2014/main" id="{435377F8-D9A1-C11A-E9CE-0D0AA1ECF2F4}"/>
              </a:ext>
            </a:extLst>
          </p:cNvPr>
          <p:cNvSpPr txBox="1"/>
          <p:nvPr/>
        </p:nvSpPr>
        <p:spPr bwMode="auto">
          <a:xfrm>
            <a:off x="5523721" y="2284380"/>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1" name="TextBox 20">
            <a:extLst>
              <a:ext uri="{FF2B5EF4-FFF2-40B4-BE49-F238E27FC236}">
                <a16:creationId xmlns:a16="http://schemas.microsoft.com/office/drawing/2014/main" id="{38E7A3AE-B32A-749C-042E-FC19ABA7C8D2}"/>
              </a:ext>
            </a:extLst>
          </p:cNvPr>
          <p:cNvSpPr txBox="1"/>
          <p:nvPr/>
        </p:nvSpPr>
        <p:spPr bwMode="auto">
          <a:xfrm>
            <a:off x="5523721" y="2632723"/>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2" name="TextBox 21">
            <a:extLst>
              <a:ext uri="{FF2B5EF4-FFF2-40B4-BE49-F238E27FC236}">
                <a16:creationId xmlns:a16="http://schemas.microsoft.com/office/drawing/2014/main" id="{9C49E68D-1B78-D46E-3FDB-EB358FCD39AF}"/>
              </a:ext>
            </a:extLst>
          </p:cNvPr>
          <p:cNvSpPr txBox="1"/>
          <p:nvPr/>
        </p:nvSpPr>
        <p:spPr bwMode="auto">
          <a:xfrm>
            <a:off x="5523721" y="2981066"/>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3" name="TextBox 22">
            <a:extLst>
              <a:ext uri="{FF2B5EF4-FFF2-40B4-BE49-F238E27FC236}">
                <a16:creationId xmlns:a16="http://schemas.microsoft.com/office/drawing/2014/main" id="{5E93E1D4-7AAE-0831-C4C7-85C13ECAD30E}"/>
              </a:ext>
            </a:extLst>
          </p:cNvPr>
          <p:cNvSpPr txBox="1"/>
          <p:nvPr/>
        </p:nvSpPr>
        <p:spPr bwMode="auto">
          <a:xfrm>
            <a:off x="5523721" y="3329409"/>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4" name="TextBox 23">
            <a:extLst>
              <a:ext uri="{FF2B5EF4-FFF2-40B4-BE49-F238E27FC236}">
                <a16:creationId xmlns:a16="http://schemas.microsoft.com/office/drawing/2014/main" id="{EC87A4A8-0DFF-8EE3-3888-3774B947DFDF}"/>
              </a:ext>
            </a:extLst>
          </p:cNvPr>
          <p:cNvSpPr txBox="1"/>
          <p:nvPr/>
        </p:nvSpPr>
        <p:spPr bwMode="auto">
          <a:xfrm>
            <a:off x="5523721" y="3677752"/>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5" name="TextBox 24">
            <a:extLst>
              <a:ext uri="{FF2B5EF4-FFF2-40B4-BE49-F238E27FC236}">
                <a16:creationId xmlns:a16="http://schemas.microsoft.com/office/drawing/2014/main" id="{D3622534-9277-00C1-6AE6-AA0095F37C21}"/>
              </a:ext>
            </a:extLst>
          </p:cNvPr>
          <p:cNvSpPr txBox="1"/>
          <p:nvPr/>
        </p:nvSpPr>
        <p:spPr bwMode="auto">
          <a:xfrm>
            <a:off x="5523721" y="4026095"/>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6" name="TextBox 25">
            <a:extLst>
              <a:ext uri="{FF2B5EF4-FFF2-40B4-BE49-F238E27FC236}">
                <a16:creationId xmlns:a16="http://schemas.microsoft.com/office/drawing/2014/main" id="{3F01EC0D-3B41-CFD3-EA24-8AF0332B98D0}"/>
              </a:ext>
            </a:extLst>
          </p:cNvPr>
          <p:cNvSpPr txBox="1"/>
          <p:nvPr/>
        </p:nvSpPr>
        <p:spPr bwMode="auto">
          <a:xfrm>
            <a:off x="5523721" y="4374438"/>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7" name="TextBox 26">
            <a:extLst>
              <a:ext uri="{FF2B5EF4-FFF2-40B4-BE49-F238E27FC236}">
                <a16:creationId xmlns:a16="http://schemas.microsoft.com/office/drawing/2014/main" id="{68CF29A5-6B92-AD05-2836-51D8338F3304}"/>
              </a:ext>
            </a:extLst>
          </p:cNvPr>
          <p:cNvSpPr txBox="1"/>
          <p:nvPr/>
        </p:nvSpPr>
        <p:spPr bwMode="auto">
          <a:xfrm>
            <a:off x="5523721" y="4722781"/>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8" name="TextBox 27">
            <a:extLst>
              <a:ext uri="{FF2B5EF4-FFF2-40B4-BE49-F238E27FC236}">
                <a16:creationId xmlns:a16="http://schemas.microsoft.com/office/drawing/2014/main" id="{C10B1BBC-8F0E-5E6D-E83D-075480C3D616}"/>
              </a:ext>
            </a:extLst>
          </p:cNvPr>
          <p:cNvSpPr txBox="1"/>
          <p:nvPr/>
        </p:nvSpPr>
        <p:spPr bwMode="auto">
          <a:xfrm>
            <a:off x="5523721" y="5071123"/>
            <a:ext cx="671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 name="TextBox 1">
            <a:extLst>
              <a:ext uri="{FF2B5EF4-FFF2-40B4-BE49-F238E27FC236}">
                <a16:creationId xmlns:a16="http://schemas.microsoft.com/office/drawing/2014/main" id="{85891D81-2B3B-AFBA-EB98-1C7EA625C121}"/>
              </a:ext>
            </a:extLst>
          </p:cNvPr>
          <p:cNvSpPr txBox="1"/>
          <p:nvPr/>
        </p:nvSpPr>
        <p:spPr bwMode="auto">
          <a:xfrm>
            <a:off x="6807154" y="4757155"/>
            <a:ext cx="2801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TOPO-I inhibitor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based ADC.</a:t>
            </a:r>
          </a:p>
        </p:txBody>
      </p:sp>
    </p:spTree>
    <p:extLst>
      <p:ext uri="{BB962C8B-B14F-4D97-AF65-F5344CB8AC3E}">
        <p14:creationId xmlns:p14="http://schemas.microsoft.com/office/powerpoint/2010/main" val="223739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a:extLst>
              <a:ext uri="{FF2B5EF4-FFF2-40B4-BE49-F238E27FC236}">
                <a16:creationId xmlns:a16="http://schemas.microsoft.com/office/drawing/2014/main" id="{53AC6330-3E51-C68A-1419-3131A603F0B0}"/>
              </a:ext>
            </a:extLst>
          </p:cNvPr>
          <p:cNvCxnSpPr/>
          <p:nvPr/>
        </p:nvCxnSpPr>
        <p:spPr bwMode="auto">
          <a:xfrm>
            <a:off x="1549464" y="2998863"/>
            <a:ext cx="6680134"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70" name="Straight Connector 69">
            <a:extLst>
              <a:ext uri="{FF2B5EF4-FFF2-40B4-BE49-F238E27FC236}">
                <a16:creationId xmlns:a16="http://schemas.microsoft.com/office/drawing/2014/main" id="{557306AF-7FE8-D59D-8499-199E90A271B3}"/>
              </a:ext>
            </a:extLst>
          </p:cNvPr>
          <p:cNvCxnSpPr/>
          <p:nvPr/>
        </p:nvCxnSpPr>
        <p:spPr bwMode="auto">
          <a:xfrm>
            <a:off x="1549464" y="2506191"/>
            <a:ext cx="6680134"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nvGrpSpPr>
          <p:cNvPr id="19" name="Group 18">
            <a:extLst>
              <a:ext uri="{FF2B5EF4-FFF2-40B4-BE49-F238E27FC236}">
                <a16:creationId xmlns:a16="http://schemas.microsoft.com/office/drawing/2014/main" id="{46202F3D-34DA-DD4E-1F37-E69CFE2B79BD}"/>
              </a:ext>
            </a:extLst>
          </p:cNvPr>
          <p:cNvGrpSpPr/>
          <p:nvPr/>
        </p:nvGrpSpPr>
        <p:grpSpPr>
          <a:xfrm>
            <a:off x="1570533" y="4674940"/>
            <a:ext cx="6481783" cy="450308"/>
            <a:chOff x="1635850" y="4674940"/>
            <a:chExt cx="6513934" cy="450308"/>
          </a:xfrm>
        </p:grpSpPr>
        <p:cxnSp>
          <p:nvCxnSpPr>
            <p:cNvPr id="198" name="Straight Connector 197">
              <a:extLst>
                <a:ext uri="{FF2B5EF4-FFF2-40B4-BE49-F238E27FC236}">
                  <a16:creationId xmlns:a16="http://schemas.microsoft.com/office/drawing/2014/main" id="{4CF26469-943B-228B-47A1-98DE0BFBB158}"/>
                </a:ext>
              </a:extLst>
            </p:cNvPr>
            <p:cNvCxnSpPr/>
            <p:nvPr/>
          </p:nvCxnSpPr>
          <p:spPr bwMode="auto">
            <a:xfrm>
              <a:off x="1635850" y="4674940"/>
              <a:ext cx="6513934"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99" name="Straight Connector 198">
              <a:extLst>
                <a:ext uri="{FF2B5EF4-FFF2-40B4-BE49-F238E27FC236}">
                  <a16:creationId xmlns:a16="http://schemas.microsoft.com/office/drawing/2014/main" id="{32047EEF-9807-4BD5-ECF8-E8976F086795}"/>
                </a:ext>
              </a:extLst>
            </p:cNvPr>
            <p:cNvCxnSpPr/>
            <p:nvPr/>
          </p:nvCxnSpPr>
          <p:spPr bwMode="auto">
            <a:xfrm>
              <a:off x="1635850" y="5125248"/>
              <a:ext cx="6513934"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sp>
        <p:nvSpPr>
          <p:cNvPr id="2" name="Title 1">
            <a:extLst>
              <a:ext uri="{FF2B5EF4-FFF2-40B4-BE49-F238E27FC236}">
                <a16:creationId xmlns:a16="http://schemas.microsoft.com/office/drawing/2014/main" id="{645F9AFA-4951-3D7E-FF52-7376E7EC5C14}"/>
              </a:ext>
            </a:extLst>
          </p:cNvPr>
          <p:cNvSpPr>
            <a:spLocks noGrp="1"/>
          </p:cNvSpPr>
          <p:nvPr>
            <p:ph type="title"/>
          </p:nvPr>
        </p:nvSpPr>
        <p:spPr/>
        <p:txBody>
          <a:bodyPr/>
          <a:lstStyle/>
          <a:p>
            <a:r>
              <a:rPr lang="en-US" dirty="0"/>
              <a:t>TROPION-PanTumor01: Efficacy in Advanced</a:t>
            </a:r>
            <a:br>
              <a:rPr lang="en-US" dirty="0"/>
            </a:br>
            <a:r>
              <a:rPr lang="en-US" dirty="0"/>
              <a:t>HR-Positive/HER2-Negative Breast Cancer</a:t>
            </a:r>
          </a:p>
        </p:txBody>
      </p:sp>
      <p:sp>
        <p:nvSpPr>
          <p:cNvPr id="94" name="Text Box 15">
            <a:extLst>
              <a:ext uri="{FF2B5EF4-FFF2-40B4-BE49-F238E27FC236}">
                <a16:creationId xmlns:a16="http://schemas.microsoft.com/office/drawing/2014/main" id="{2B8E3BA3-49E7-A623-2E92-55EC6B9A73D5}"/>
              </a:ext>
            </a:extLst>
          </p:cNvPr>
          <p:cNvSpPr txBox="1">
            <a:spLocks noChangeArrowheads="1"/>
          </p:cNvSpPr>
          <p:nvPr/>
        </p:nvSpPr>
        <p:spPr bwMode="auto">
          <a:xfrm>
            <a:off x="422082" y="63857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anose="020F0502020204030204" pitchFamily="34" charset="0"/>
                <a:ea typeface="+mn-ea"/>
                <a:cs typeface="Calibri" panose="020F0502020204030204" pitchFamily="34" charset="0"/>
              </a:rPr>
              <a:t>Meric-Bernstam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SABCS 2022 Abstr PD13-08.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96" name="TextBox 95">
            <a:extLst>
              <a:ext uri="{FF2B5EF4-FFF2-40B4-BE49-F238E27FC236}">
                <a16:creationId xmlns:a16="http://schemas.microsoft.com/office/drawing/2014/main" id="{3FEC4646-80F9-1649-A4E1-BA0E6552A0DB}"/>
              </a:ext>
            </a:extLst>
          </p:cNvPr>
          <p:cNvSpPr txBox="1"/>
          <p:nvPr/>
        </p:nvSpPr>
        <p:spPr bwMode="auto">
          <a:xfrm>
            <a:off x="1558212" y="1517475"/>
            <a:ext cx="661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Responses by BICR</a:t>
            </a:r>
          </a:p>
        </p:txBody>
      </p:sp>
      <p:sp>
        <p:nvSpPr>
          <p:cNvPr id="3" name="TextBox 2">
            <a:extLst>
              <a:ext uri="{FF2B5EF4-FFF2-40B4-BE49-F238E27FC236}">
                <a16:creationId xmlns:a16="http://schemas.microsoft.com/office/drawing/2014/main" id="{0E6AB2E7-2550-A45D-A4D3-722822F94480}"/>
              </a:ext>
            </a:extLst>
          </p:cNvPr>
          <p:cNvSpPr txBox="1"/>
          <p:nvPr/>
        </p:nvSpPr>
        <p:spPr bwMode="auto">
          <a:xfrm rot="16200000">
            <a:off x="-313863" y="2459586"/>
            <a:ext cx="2437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in SOD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BL by BICR (%) (n = 39)*</a:t>
            </a:r>
          </a:p>
        </p:txBody>
      </p:sp>
      <p:cxnSp>
        <p:nvCxnSpPr>
          <p:cNvPr id="5" name="Straight Connector 4">
            <a:extLst>
              <a:ext uri="{FF2B5EF4-FFF2-40B4-BE49-F238E27FC236}">
                <a16:creationId xmlns:a16="http://schemas.microsoft.com/office/drawing/2014/main" id="{BECABCE8-C22B-16B5-7A19-3AC0D7F6BE00}"/>
              </a:ext>
            </a:extLst>
          </p:cNvPr>
          <p:cNvCxnSpPr>
            <a:cxnSpLocks/>
          </p:cNvCxnSpPr>
          <p:nvPr/>
        </p:nvCxnSpPr>
        <p:spPr bwMode="auto">
          <a:xfrm>
            <a:off x="1561678" y="1677323"/>
            <a:ext cx="0" cy="204179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29E0FAD3-427D-5EB3-6AA0-707ADAAA5BFC}"/>
              </a:ext>
            </a:extLst>
          </p:cNvPr>
          <p:cNvSpPr txBox="1"/>
          <p:nvPr/>
        </p:nvSpPr>
        <p:spPr bwMode="auto">
          <a:xfrm>
            <a:off x="989042" y="1527761"/>
            <a:ext cx="572114"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C3FD542B-14CC-4B6C-77B6-7D9B5FC804A1}"/>
              </a:ext>
            </a:extLst>
          </p:cNvPr>
          <p:cNvSpPr txBox="1"/>
          <p:nvPr/>
        </p:nvSpPr>
        <p:spPr bwMode="auto">
          <a:xfrm>
            <a:off x="1106967" y="1732264"/>
            <a:ext cx="435228"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7" name="TextBox 26">
            <a:extLst>
              <a:ext uri="{FF2B5EF4-FFF2-40B4-BE49-F238E27FC236}">
                <a16:creationId xmlns:a16="http://schemas.microsoft.com/office/drawing/2014/main" id="{EFD12B4A-2991-5580-88F8-71227CC4B9E9}"/>
              </a:ext>
            </a:extLst>
          </p:cNvPr>
          <p:cNvSpPr txBox="1"/>
          <p:nvPr/>
        </p:nvSpPr>
        <p:spPr bwMode="auto">
          <a:xfrm>
            <a:off x="1106967" y="1939820"/>
            <a:ext cx="435228"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8" name="TextBox 27">
            <a:extLst>
              <a:ext uri="{FF2B5EF4-FFF2-40B4-BE49-F238E27FC236}">
                <a16:creationId xmlns:a16="http://schemas.microsoft.com/office/drawing/2014/main" id="{341358FC-8AE7-27F9-4EB8-ADB794C29CF9}"/>
              </a:ext>
            </a:extLst>
          </p:cNvPr>
          <p:cNvSpPr txBox="1"/>
          <p:nvPr/>
        </p:nvSpPr>
        <p:spPr bwMode="auto">
          <a:xfrm>
            <a:off x="1106967" y="2129061"/>
            <a:ext cx="435228"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2E1BF79A-C566-BEBB-79F3-D6E42658D10C}"/>
              </a:ext>
            </a:extLst>
          </p:cNvPr>
          <p:cNvSpPr txBox="1"/>
          <p:nvPr/>
        </p:nvSpPr>
        <p:spPr bwMode="auto">
          <a:xfrm>
            <a:off x="1106967" y="2351877"/>
            <a:ext cx="435228"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TextBox 29">
            <a:extLst>
              <a:ext uri="{FF2B5EF4-FFF2-40B4-BE49-F238E27FC236}">
                <a16:creationId xmlns:a16="http://schemas.microsoft.com/office/drawing/2014/main" id="{DC0B644A-25EC-D72E-EA1A-14004BF85628}"/>
              </a:ext>
            </a:extLst>
          </p:cNvPr>
          <p:cNvSpPr txBox="1"/>
          <p:nvPr/>
        </p:nvSpPr>
        <p:spPr bwMode="auto">
          <a:xfrm>
            <a:off x="1235059" y="2544171"/>
            <a:ext cx="259731"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66C9E9A7-31F4-A218-7F36-6F0A9F0B18F5}"/>
              </a:ext>
            </a:extLst>
          </p:cNvPr>
          <p:cNvSpPr txBox="1"/>
          <p:nvPr/>
        </p:nvSpPr>
        <p:spPr bwMode="auto">
          <a:xfrm>
            <a:off x="1040460" y="2742570"/>
            <a:ext cx="515956"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4" name="TextBox 63">
            <a:extLst>
              <a:ext uri="{FF2B5EF4-FFF2-40B4-BE49-F238E27FC236}">
                <a16:creationId xmlns:a16="http://schemas.microsoft.com/office/drawing/2014/main" id="{4F228425-3E52-0892-F30D-763846BE0815}"/>
              </a:ext>
            </a:extLst>
          </p:cNvPr>
          <p:cNvSpPr txBox="1"/>
          <p:nvPr/>
        </p:nvSpPr>
        <p:spPr bwMode="auto">
          <a:xfrm>
            <a:off x="1040460" y="2950125"/>
            <a:ext cx="515956"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5" name="TextBox 64">
            <a:extLst>
              <a:ext uri="{FF2B5EF4-FFF2-40B4-BE49-F238E27FC236}">
                <a16:creationId xmlns:a16="http://schemas.microsoft.com/office/drawing/2014/main" id="{403EFF9D-0265-B4FB-D9F6-6528964D2265}"/>
              </a:ext>
            </a:extLst>
          </p:cNvPr>
          <p:cNvSpPr txBox="1"/>
          <p:nvPr/>
        </p:nvSpPr>
        <p:spPr bwMode="auto">
          <a:xfrm>
            <a:off x="1040460" y="3151575"/>
            <a:ext cx="515956"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6" name="TextBox 65">
            <a:extLst>
              <a:ext uri="{FF2B5EF4-FFF2-40B4-BE49-F238E27FC236}">
                <a16:creationId xmlns:a16="http://schemas.microsoft.com/office/drawing/2014/main" id="{A1E2FD1C-5803-B362-D643-33F912686A4A}"/>
              </a:ext>
            </a:extLst>
          </p:cNvPr>
          <p:cNvSpPr txBox="1"/>
          <p:nvPr/>
        </p:nvSpPr>
        <p:spPr bwMode="auto">
          <a:xfrm>
            <a:off x="1040460" y="3358349"/>
            <a:ext cx="515956"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7" name="TextBox 66">
            <a:extLst>
              <a:ext uri="{FF2B5EF4-FFF2-40B4-BE49-F238E27FC236}">
                <a16:creationId xmlns:a16="http://schemas.microsoft.com/office/drawing/2014/main" id="{E619CF65-65E3-869D-3371-D43DA184A308}"/>
              </a:ext>
            </a:extLst>
          </p:cNvPr>
          <p:cNvSpPr txBox="1"/>
          <p:nvPr/>
        </p:nvSpPr>
        <p:spPr bwMode="auto">
          <a:xfrm>
            <a:off x="938922" y="3550642"/>
            <a:ext cx="614234" cy="31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1" name="Rectangle 70">
            <a:extLst>
              <a:ext uri="{FF2B5EF4-FFF2-40B4-BE49-F238E27FC236}">
                <a16:creationId xmlns:a16="http://schemas.microsoft.com/office/drawing/2014/main" id="{68100868-47B2-9D98-B3D4-7364B41C567D}"/>
              </a:ext>
            </a:extLst>
          </p:cNvPr>
          <p:cNvSpPr/>
          <p:nvPr/>
        </p:nvSpPr>
        <p:spPr bwMode="auto">
          <a:xfrm>
            <a:off x="1624637" y="2371424"/>
            <a:ext cx="133162" cy="3302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44D382E3-1C55-26A6-0039-FABA20E28993}"/>
              </a:ext>
            </a:extLst>
          </p:cNvPr>
          <p:cNvSpPr/>
          <p:nvPr/>
        </p:nvSpPr>
        <p:spPr bwMode="auto">
          <a:xfrm>
            <a:off x="1794295" y="2466693"/>
            <a:ext cx="133162" cy="2349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DAEF3197-24D4-421A-E0DF-94C11AC117A6}"/>
              </a:ext>
            </a:extLst>
          </p:cNvPr>
          <p:cNvSpPr/>
          <p:nvPr/>
        </p:nvSpPr>
        <p:spPr bwMode="auto">
          <a:xfrm>
            <a:off x="1963953" y="2590541"/>
            <a:ext cx="133162" cy="1111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2F8AEC2C-4D38-438E-4385-1E4267C542E2}"/>
              </a:ext>
            </a:extLst>
          </p:cNvPr>
          <p:cNvSpPr/>
          <p:nvPr/>
        </p:nvSpPr>
        <p:spPr bwMode="auto">
          <a:xfrm>
            <a:off x="2133611" y="2596891"/>
            <a:ext cx="128230" cy="1047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Freeform: Shape 77">
            <a:extLst>
              <a:ext uri="{FF2B5EF4-FFF2-40B4-BE49-F238E27FC236}">
                <a16:creationId xmlns:a16="http://schemas.microsoft.com/office/drawing/2014/main" id="{D2DDD3F2-D957-1A7A-6C5A-424B461E708E}"/>
              </a:ext>
            </a:extLst>
          </p:cNvPr>
          <p:cNvSpPr/>
          <p:nvPr/>
        </p:nvSpPr>
        <p:spPr bwMode="auto">
          <a:xfrm>
            <a:off x="2298338" y="2670407"/>
            <a:ext cx="128230" cy="2858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Freeform: Shape 78">
            <a:extLst>
              <a:ext uri="{FF2B5EF4-FFF2-40B4-BE49-F238E27FC236}">
                <a16:creationId xmlns:a16="http://schemas.microsoft.com/office/drawing/2014/main" id="{02C835CB-9A8C-BAFF-D7A4-AD9215C7ADD3}"/>
              </a:ext>
            </a:extLst>
          </p:cNvPr>
          <p:cNvSpPr/>
          <p:nvPr/>
        </p:nvSpPr>
        <p:spPr bwMode="auto">
          <a:xfrm>
            <a:off x="2463067" y="2670407"/>
            <a:ext cx="128230" cy="2858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6708644D-9FC9-11FB-86DF-5674A086A992}"/>
              </a:ext>
            </a:extLst>
          </p:cNvPr>
          <p:cNvSpPr/>
          <p:nvPr/>
        </p:nvSpPr>
        <p:spPr bwMode="auto">
          <a:xfrm>
            <a:off x="2968590" y="2689459"/>
            <a:ext cx="128230" cy="2858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Freeform: Shape 80">
            <a:extLst>
              <a:ext uri="{FF2B5EF4-FFF2-40B4-BE49-F238E27FC236}">
                <a16:creationId xmlns:a16="http://schemas.microsoft.com/office/drawing/2014/main" id="{CB2B3F02-AB55-5A03-165E-423E01900683}"/>
              </a:ext>
            </a:extLst>
          </p:cNvPr>
          <p:cNvSpPr/>
          <p:nvPr/>
        </p:nvSpPr>
        <p:spPr bwMode="auto">
          <a:xfrm>
            <a:off x="3135536" y="2695811"/>
            <a:ext cx="128230" cy="2858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Freeform: Shape 81">
            <a:extLst>
              <a:ext uri="{FF2B5EF4-FFF2-40B4-BE49-F238E27FC236}">
                <a16:creationId xmlns:a16="http://schemas.microsoft.com/office/drawing/2014/main" id="{CEAC4564-CA98-6D3C-C747-17C286D4057D}"/>
              </a:ext>
            </a:extLst>
          </p:cNvPr>
          <p:cNvSpPr/>
          <p:nvPr/>
        </p:nvSpPr>
        <p:spPr bwMode="auto">
          <a:xfrm>
            <a:off x="3302482" y="2708514"/>
            <a:ext cx="128230" cy="2858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Freeform: Shape 82">
            <a:extLst>
              <a:ext uri="{FF2B5EF4-FFF2-40B4-BE49-F238E27FC236}">
                <a16:creationId xmlns:a16="http://schemas.microsoft.com/office/drawing/2014/main" id="{63D98508-E1B4-63CA-FCC3-3723FA667A0D}"/>
              </a:ext>
            </a:extLst>
          </p:cNvPr>
          <p:cNvSpPr/>
          <p:nvPr/>
        </p:nvSpPr>
        <p:spPr bwMode="auto">
          <a:xfrm>
            <a:off x="3469429" y="2708514"/>
            <a:ext cx="128230" cy="63036"/>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Freeform: Shape 83">
            <a:extLst>
              <a:ext uri="{FF2B5EF4-FFF2-40B4-BE49-F238E27FC236}">
                <a16:creationId xmlns:a16="http://schemas.microsoft.com/office/drawing/2014/main" id="{5D9EE442-33B2-5A83-8D44-CB559E564343}"/>
              </a:ext>
            </a:extLst>
          </p:cNvPr>
          <p:cNvSpPr/>
          <p:nvPr/>
        </p:nvSpPr>
        <p:spPr bwMode="auto">
          <a:xfrm>
            <a:off x="3636375" y="2708513"/>
            <a:ext cx="128230" cy="91616"/>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Freeform: Shape 84">
            <a:extLst>
              <a:ext uri="{FF2B5EF4-FFF2-40B4-BE49-F238E27FC236}">
                <a16:creationId xmlns:a16="http://schemas.microsoft.com/office/drawing/2014/main" id="{72EA7C1E-3B4A-7CC1-04E0-86D47F3129D1}"/>
              </a:ext>
            </a:extLst>
          </p:cNvPr>
          <p:cNvSpPr/>
          <p:nvPr/>
        </p:nvSpPr>
        <p:spPr bwMode="auto">
          <a:xfrm>
            <a:off x="3803321" y="2708513"/>
            <a:ext cx="128230" cy="10114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Freeform: Shape 85">
            <a:extLst>
              <a:ext uri="{FF2B5EF4-FFF2-40B4-BE49-F238E27FC236}">
                <a16:creationId xmlns:a16="http://schemas.microsoft.com/office/drawing/2014/main" id="{DA8AD1BD-AA40-AC20-8870-8BA5231D9EB1}"/>
              </a:ext>
            </a:extLst>
          </p:cNvPr>
          <p:cNvSpPr/>
          <p:nvPr/>
        </p:nvSpPr>
        <p:spPr bwMode="auto">
          <a:xfrm>
            <a:off x="3970267" y="2708513"/>
            <a:ext cx="128230" cy="113847"/>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Freeform: Shape 86">
            <a:extLst>
              <a:ext uri="{FF2B5EF4-FFF2-40B4-BE49-F238E27FC236}">
                <a16:creationId xmlns:a16="http://schemas.microsoft.com/office/drawing/2014/main" id="{D7C74CB0-3DFA-FD73-6AA5-2A63371F2D46}"/>
              </a:ext>
            </a:extLst>
          </p:cNvPr>
          <p:cNvSpPr/>
          <p:nvPr/>
        </p:nvSpPr>
        <p:spPr bwMode="auto">
          <a:xfrm>
            <a:off x="4137214" y="2708512"/>
            <a:ext cx="128230" cy="126549"/>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DF4C600A-BCD8-2D72-391C-2F06F7EDACF5}"/>
              </a:ext>
            </a:extLst>
          </p:cNvPr>
          <p:cNvSpPr/>
          <p:nvPr/>
        </p:nvSpPr>
        <p:spPr bwMode="auto">
          <a:xfrm>
            <a:off x="4304160" y="2708512"/>
            <a:ext cx="128230" cy="139253"/>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Freeform: Shape 88">
            <a:extLst>
              <a:ext uri="{FF2B5EF4-FFF2-40B4-BE49-F238E27FC236}">
                <a16:creationId xmlns:a16="http://schemas.microsoft.com/office/drawing/2014/main" id="{F0359126-B3B6-E51C-818F-3F4343405BDD}"/>
              </a:ext>
            </a:extLst>
          </p:cNvPr>
          <p:cNvSpPr/>
          <p:nvPr/>
        </p:nvSpPr>
        <p:spPr bwMode="auto">
          <a:xfrm>
            <a:off x="4471106" y="2708512"/>
            <a:ext cx="128230" cy="139253"/>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Freeform: Shape 89">
            <a:extLst>
              <a:ext uri="{FF2B5EF4-FFF2-40B4-BE49-F238E27FC236}">
                <a16:creationId xmlns:a16="http://schemas.microsoft.com/office/drawing/2014/main" id="{941FC967-3539-74BF-911D-723A464FFBB3}"/>
              </a:ext>
            </a:extLst>
          </p:cNvPr>
          <p:cNvSpPr/>
          <p:nvPr/>
        </p:nvSpPr>
        <p:spPr bwMode="auto">
          <a:xfrm>
            <a:off x="4638052" y="2708512"/>
            <a:ext cx="128230" cy="171009"/>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Freeform: Shape 90">
            <a:extLst>
              <a:ext uri="{FF2B5EF4-FFF2-40B4-BE49-F238E27FC236}">
                <a16:creationId xmlns:a16="http://schemas.microsoft.com/office/drawing/2014/main" id="{D4B08D2E-FE97-3A14-E7D5-8C22264FA264}"/>
              </a:ext>
            </a:extLst>
          </p:cNvPr>
          <p:cNvSpPr/>
          <p:nvPr/>
        </p:nvSpPr>
        <p:spPr bwMode="auto">
          <a:xfrm>
            <a:off x="4804999" y="2708512"/>
            <a:ext cx="128230" cy="218643"/>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Freeform: Shape 91">
            <a:extLst>
              <a:ext uri="{FF2B5EF4-FFF2-40B4-BE49-F238E27FC236}">
                <a16:creationId xmlns:a16="http://schemas.microsoft.com/office/drawing/2014/main" id="{5AE8136B-BE1F-F6D0-4A0D-BB4C3CC7339C}"/>
              </a:ext>
            </a:extLst>
          </p:cNvPr>
          <p:cNvSpPr/>
          <p:nvPr/>
        </p:nvSpPr>
        <p:spPr bwMode="auto">
          <a:xfrm>
            <a:off x="4971945" y="2708512"/>
            <a:ext cx="128230" cy="218643"/>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Freeform: Shape 96">
            <a:extLst>
              <a:ext uri="{FF2B5EF4-FFF2-40B4-BE49-F238E27FC236}">
                <a16:creationId xmlns:a16="http://schemas.microsoft.com/office/drawing/2014/main" id="{13E61DF4-B90E-0496-659C-09B9F95F4D00}"/>
              </a:ext>
            </a:extLst>
          </p:cNvPr>
          <p:cNvSpPr/>
          <p:nvPr/>
        </p:nvSpPr>
        <p:spPr bwMode="auto">
          <a:xfrm>
            <a:off x="5138891" y="2708512"/>
            <a:ext cx="128230" cy="218643"/>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Freeform: Shape 99">
            <a:extLst>
              <a:ext uri="{FF2B5EF4-FFF2-40B4-BE49-F238E27FC236}">
                <a16:creationId xmlns:a16="http://schemas.microsoft.com/office/drawing/2014/main" id="{0F1027A5-CD61-E1CE-EC65-EF13B8249F12}"/>
              </a:ext>
            </a:extLst>
          </p:cNvPr>
          <p:cNvSpPr/>
          <p:nvPr/>
        </p:nvSpPr>
        <p:spPr bwMode="auto">
          <a:xfrm>
            <a:off x="5305837" y="2708512"/>
            <a:ext cx="128230" cy="269452"/>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Freeform: Shape 100">
            <a:extLst>
              <a:ext uri="{FF2B5EF4-FFF2-40B4-BE49-F238E27FC236}">
                <a16:creationId xmlns:a16="http://schemas.microsoft.com/office/drawing/2014/main" id="{34D7A7A8-7D4F-E3D0-5CF9-30F6D4739895}"/>
              </a:ext>
            </a:extLst>
          </p:cNvPr>
          <p:cNvSpPr/>
          <p:nvPr/>
        </p:nvSpPr>
        <p:spPr bwMode="auto">
          <a:xfrm>
            <a:off x="5472783" y="2708512"/>
            <a:ext cx="128230" cy="28533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40732236-94FD-42FD-4AA7-B0B3E887B7A4}"/>
              </a:ext>
            </a:extLst>
          </p:cNvPr>
          <p:cNvSpPr/>
          <p:nvPr/>
        </p:nvSpPr>
        <p:spPr bwMode="auto">
          <a:xfrm>
            <a:off x="5639730" y="2708512"/>
            <a:ext cx="128230" cy="291682"/>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Freeform: Shape 102">
            <a:extLst>
              <a:ext uri="{FF2B5EF4-FFF2-40B4-BE49-F238E27FC236}">
                <a16:creationId xmlns:a16="http://schemas.microsoft.com/office/drawing/2014/main" id="{1012BDE5-4746-CF6D-EE33-7F4A61FC8D5D}"/>
              </a:ext>
            </a:extLst>
          </p:cNvPr>
          <p:cNvSpPr/>
          <p:nvPr/>
        </p:nvSpPr>
        <p:spPr bwMode="auto">
          <a:xfrm>
            <a:off x="5806676" y="2708512"/>
            <a:ext cx="128230" cy="33614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Freeform: Shape 103">
            <a:extLst>
              <a:ext uri="{FF2B5EF4-FFF2-40B4-BE49-F238E27FC236}">
                <a16:creationId xmlns:a16="http://schemas.microsoft.com/office/drawing/2014/main" id="{BA185B95-5B06-0494-FFB1-04FB95772412}"/>
              </a:ext>
            </a:extLst>
          </p:cNvPr>
          <p:cNvSpPr/>
          <p:nvPr/>
        </p:nvSpPr>
        <p:spPr bwMode="auto">
          <a:xfrm>
            <a:off x="5973622" y="2708511"/>
            <a:ext cx="128230" cy="348843"/>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Freeform: Shape 104">
            <a:extLst>
              <a:ext uri="{FF2B5EF4-FFF2-40B4-BE49-F238E27FC236}">
                <a16:creationId xmlns:a16="http://schemas.microsoft.com/office/drawing/2014/main" id="{34521BB5-6A54-8411-D165-5F49C2F1E884}"/>
              </a:ext>
            </a:extLst>
          </p:cNvPr>
          <p:cNvSpPr/>
          <p:nvPr/>
        </p:nvSpPr>
        <p:spPr bwMode="auto">
          <a:xfrm>
            <a:off x="6140568" y="2708511"/>
            <a:ext cx="128230" cy="35519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Freeform: Shape 105">
            <a:extLst>
              <a:ext uri="{FF2B5EF4-FFF2-40B4-BE49-F238E27FC236}">
                <a16:creationId xmlns:a16="http://schemas.microsoft.com/office/drawing/2014/main" id="{636AEAD6-E10F-C0D0-F03E-E353E4C0B176}"/>
              </a:ext>
            </a:extLst>
          </p:cNvPr>
          <p:cNvSpPr/>
          <p:nvPr/>
        </p:nvSpPr>
        <p:spPr bwMode="auto">
          <a:xfrm>
            <a:off x="6307515" y="2708511"/>
            <a:ext cx="128230" cy="421882"/>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Freeform: Shape 106">
            <a:extLst>
              <a:ext uri="{FF2B5EF4-FFF2-40B4-BE49-F238E27FC236}">
                <a16:creationId xmlns:a16="http://schemas.microsoft.com/office/drawing/2014/main" id="{3D7C5503-C809-DED2-C527-D7B23EA2B2F6}"/>
              </a:ext>
            </a:extLst>
          </p:cNvPr>
          <p:cNvSpPr/>
          <p:nvPr/>
        </p:nvSpPr>
        <p:spPr bwMode="auto">
          <a:xfrm>
            <a:off x="6474461" y="2708511"/>
            <a:ext cx="128230" cy="510799"/>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Freeform: Shape 107">
            <a:extLst>
              <a:ext uri="{FF2B5EF4-FFF2-40B4-BE49-F238E27FC236}">
                <a16:creationId xmlns:a16="http://schemas.microsoft.com/office/drawing/2014/main" id="{81303392-8099-A9AE-1AFF-DED8EC3E3992}"/>
              </a:ext>
            </a:extLst>
          </p:cNvPr>
          <p:cNvSpPr/>
          <p:nvPr/>
        </p:nvSpPr>
        <p:spPr bwMode="auto">
          <a:xfrm>
            <a:off x="6641407" y="2708511"/>
            <a:ext cx="128230" cy="54255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Freeform: Shape 108">
            <a:extLst>
              <a:ext uri="{FF2B5EF4-FFF2-40B4-BE49-F238E27FC236}">
                <a16:creationId xmlns:a16="http://schemas.microsoft.com/office/drawing/2014/main" id="{B9CCFAAC-CF20-286D-EC9E-139CF4E04952}"/>
              </a:ext>
            </a:extLst>
          </p:cNvPr>
          <p:cNvSpPr/>
          <p:nvPr/>
        </p:nvSpPr>
        <p:spPr bwMode="auto">
          <a:xfrm>
            <a:off x="6808353" y="2708511"/>
            <a:ext cx="128230" cy="59019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Freeform: Shape 109">
            <a:extLst>
              <a:ext uri="{FF2B5EF4-FFF2-40B4-BE49-F238E27FC236}">
                <a16:creationId xmlns:a16="http://schemas.microsoft.com/office/drawing/2014/main" id="{5C97CA25-BEDB-254B-3BFC-FA25CF33F2BE}"/>
              </a:ext>
            </a:extLst>
          </p:cNvPr>
          <p:cNvSpPr/>
          <p:nvPr/>
        </p:nvSpPr>
        <p:spPr bwMode="auto">
          <a:xfrm>
            <a:off x="6975299" y="2708511"/>
            <a:ext cx="128230" cy="596541"/>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Freeform: Shape 110">
            <a:extLst>
              <a:ext uri="{FF2B5EF4-FFF2-40B4-BE49-F238E27FC236}">
                <a16:creationId xmlns:a16="http://schemas.microsoft.com/office/drawing/2014/main" id="{2065F78E-1A78-FDA6-3393-D27773C910D9}"/>
              </a:ext>
            </a:extLst>
          </p:cNvPr>
          <p:cNvSpPr/>
          <p:nvPr/>
        </p:nvSpPr>
        <p:spPr bwMode="auto">
          <a:xfrm>
            <a:off x="7142246" y="2708510"/>
            <a:ext cx="128230" cy="64417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Freeform: Shape 111">
            <a:extLst>
              <a:ext uri="{FF2B5EF4-FFF2-40B4-BE49-F238E27FC236}">
                <a16:creationId xmlns:a16="http://schemas.microsoft.com/office/drawing/2014/main" id="{10184810-60BB-AD7D-AC0A-88DB8B0A79D4}"/>
              </a:ext>
            </a:extLst>
          </p:cNvPr>
          <p:cNvSpPr/>
          <p:nvPr/>
        </p:nvSpPr>
        <p:spPr bwMode="auto">
          <a:xfrm>
            <a:off x="7309192" y="2708510"/>
            <a:ext cx="128230" cy="663230"/>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Freeform: Shape 112">
            <a:extLst>
              <a:ext uri="{FF2B5EF4-FFF2-40B4-BE49-F238E27FC236}">
                <a16:creationId xmlns:a16="http://schemas.microsoft.com/office/drawing/2014/main" id="{EF7D72E1-F288-4B96-C594-070EB60F82A5}"/>
              </a:ext>
            </a:extLst>
          </p:cNvPr>
          <p:cNvSpPr/>
          <p:nvPr/>
        </p:nvSpPr>
        <p:spPr bwMode="auto">
          <a:xfrm>
            <a:off x="7476138" y="2708510"/>
            <a:ext cx="128230" cy="688634"/>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Freeform: Shape 113">
            <a:extLst>
              <a:ext uri="{FF2B5EF4-FFF2-40B4-BE49-F238E27FC236}">
                <a16:creationId xmlns:a16="http://schemas.microsoft.com/office/drawing/2014/main" id="{27EE466B-2014-24F9-1F7D-2F7713985E6B}"/>
              </a:ext>
            </a:extLst>
          </p:cNvPr>
          <p:cNvSpPr/>
          <p:nvPr/>
        </p:nvSpPr>
        <p:spPr bwMode="auto">
          <a:xfrm>
            <a:off x="7643084" y="2708510"/>
            <a:ext cx="128230" cy="79660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Freeform: Shape 114">
            <a:extLst>
              <a:ext uri="{FF2B5EF4-FFF2-40B4-BE49-F238E27FC236}">
                <a16:creationId xmlns:a16="http://schemas.microsoft.com/office/drawing/2014/main" id="{E393E7D5-CC8D-F89E-66FD-C4BB0B8B91AD}"/>
              </a:ext>
            </a:extLst>
          </p:cNvPr>
          <p:cNvSpPr/>
          <p:nvPr/>
        </p:nvSpPr>
        <p:spPr bwMode="auto">
          <a:xfrm>
            <a:off x="7810031" y="2708510"/>
            <a:ext cx="128230" cy="100619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Freeform: Shape 115">
            <a:extLst>
              <a:ext uri="{FF2B5EF4-FFF2-40B4-BE49-F238E27FC236}">
                <a16:creationId xmlns:a16="http://schemas.microsoft.com/office/drawing/2014/main" id="{E5C5C3C0-DC69-92D4-52D7-D3ED8B2B5FC9}"/>
              </a:ext>
            </a:extLst>
          </p:cNvPr>
          <p:cNvSpPr/>
          <p:nvPr/>
        </p:nvSpPr>
        <p:spPr bwMode="auto">
          <a:xfrm>
            <a:off x="7976974" y="2708510"/>
            <a:ext cx="128230" cy="1006195"/>
          </a:xfrm>
          <a:custGeom>
            <a:avLst/>
            <a:gdLst>
              <a:gd name="connsiteX0" fmla="*/ 0 w 160097"/>
              <a:gd name="connsiteY0" fmla="*/ 0 h 27709"/>
              <a:gd name="connsiteX1" fmla="*/ 160097 w 160097"/>
              <a:gd name="connsiteY1" fmla="*/ 0 h 27709"/>
              <a:gd name="connsiteX2" fmla="*/ 160097 w 160097"/>
              <a:gd name="connsiteY2" fmla="*/ 27709 h 27709"/>
              <a:gd name="connsiteX3" fmla="*/ 0 w 160097"/>
              <a:gd name="connsiteY3" fmla="*/ 27709 h 27709"/>
              <a:gd name="connsiteX4" fmla="*/ 0 w 160097"/>
              <a:gd name="connsiteY4" fmla="*/ 0 h 27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97" h="27709">
                <a:moveTo>
                  <a:pt x="0" y="0"/>
                </a:moveTo>
                <a:lnTo>
                  <a:pt x="160097" y="0"/>
                </a:lnTo>
                <a:lnTo>
                  <a:pt x="160097" y="27709"/>
                </a:lnTo>
                <a:lnTo>
                  <a:pt x="0" y="277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0" name="Group 19">
            <a:extLst>
              <a:ext uri="{FF2B5EF4-FFF2-40B4-BE49-F238E27FC236}">
                <a16:creationId xmlns:a16="http://schemas.microsoft.com/office/drawing/2014/main" id="{98D8ABF4-F946-DC27-B98D-2C6070137B8F}"/>
              </a:ext>
            </a:extLst>
          </p:cNvPr>
          <p:cNvGrpSpPr/>
          <p:nvPr/>
        </p:nvGrpSpPr>
        <p:grpSpPr>
          <a:xfrm>
            <a:off x="1499231" y="1691820"/>
            <a:ext cx="6691086" cy="2017556"/>
            <a:chOff x="1491449" y="1505504"/>
            <a:chExt cx="17246695" cy="1956045"/>
          </a:xfrm>
        </p:grpSpPr>
        <p:cxnSp>
          <p:nvCxnSpPr>
            <p:cNvPr id="7" name="Straight Connector 6">
              <a:extLst>
                <a:ext uri="{FF2B5EF4-FFF2-40B4-BE49-F238E27FC236}">
                  <a16:creationId xmlns:a16="http://schemas.microsoft.com/office/drawing/2014/main" id="{ACDB44B2-35A4-1CFF-888F-9744A0A6CE63}"/>
                </a:ext>
              </a:extLst>
            </p:cNvPr>
            <p:cNvCxnSpPr>
              <a:cxnSpLocks/>
            </p:cNvCxnSpPr>
            <p:nvPr/>
          </p:nvCxnSpPr>
          <p:spPr bwMode="auto">
            <a:xfrm>
              <a:off x="1491449" y="1505504"/>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2DF01381-450E-973F-EE17-D9C9F494213F}"/>
                </a:ext>
              </a:extLst>
            </p:cNvPr>
            <p:cNvCxnSpPr>
              <a:cxnSpLocks/>
            </p:cNvCxnSpPr>
            <p:nvPr/>
          </p:nvCxnSpPr>
          <p:spPr bwMode="auto">
            <a:xfrm>
              <a:off x="1491449" y="1701108"/>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D7E4DBC-1938-DB2E-8F42-164C996136CE}"/>
                </a:ext>
              </a:extLst>
            </p:cNvPr>
            <p:cNvCxnSpPr>
              <a:cxnSpLocks/>
            </p:cNvCxnSpPr>
            <p:nvPr/>
          </p:nvCxnSpPr>
          <p:spPr bwMode="auto">
            <a:xfrm>
              <a:off x="1491449" y="1896713"/>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136C8BF-8DFA-D636-93BA-0724740425AD}"/>
                </a:ext>
              </a:extLst>
            </p:cNvPr>
            <p:cNvCxnSpPr>
              <a:cxnSpLocks/>
            </p:cNvCxnSpPr>
            <p:nvPr/>
          </p:nvCxnSpPr>
          <p:spPr bwMode="auto">
            <a:xfrm>
              <a:off x="1491449" y="2092318"/>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8D1F736C-3983-75F3-CF67-0B6674F6126B}"/>
                </a:ext>
              </a:extLst>
            </p:cNvPr>
            <p:cNvCxnSpPr>
              <a:cxnSpLocks/>
            </p:cNvCxnSpPr>
            <p:nvPr/>
          </p:nvCxnSpPr>
          <p:spPr bwMode="auto">
            <a:xfrm>
              <a:off x="1491449" y="2287922"/>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084CB79-C87B-E0B0-35C1-CC51D7A43D49}"/>
                </a:ext>
              </a:extLst>
            </p:cNvPr>
            <p:cNvCxnSpPr>
              <a:cxnSpLocks/>
            </p:cNvCxnSpPr>
            <p:nvPr/>
          </p:nvCxnSpPr>
          <p:spPr bwMode="auto">
            <a:xfrm>
              <a:off x="1491449" y="2483527"/>
              <a:ext cx="1724669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F9B7188-FEEA-9741-5841-4DB475DC74B0}"/>
                </a:ext>
              </a:extLst>
            </p:cNvPr>
            <p:cNvCxnSpPr>
              <a:cxnSpLocks/>
            </p:cNvCxnSpPr>
            <p:nvPr/>
          </p:nvCxnSpPr>
          <p:spPr bwMode="auto">
            <a:xfrm>
              <a:off x="1491449" y="2679131"/>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6D20DA7-834B-EE28-767F-A406CCA5974A}"/>
                </a:ext>
              </a:extLst>
            </p:cNvPr>
            <p:cNvCxnSpPr>
              <a:cxnSpLocks/>
            </p:cNvCxnSpPr>
            <p:nvPr/>
          </p:nvCxnSpPr>
          <p:spPr bwMode="auto">
            <a:xfrm>
              <a:off x="1491449" y="2874735"/>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EE39404-09AE-629F-2F98-7EC296CBB7B1}"/>
                </a:ext>
              </a:extLst>
            </p:cNvPr>
            <p:cNvCxnSpPr>
              <a:cxnSpLocks/>
            </p:cNvCxnSpPr>
            <p:nvPr/>
          </p:nvCxnSpPr>
          <p:spPr bwMode="auto">
            <a:xfrm>
              <a:off x="1491449" y="3070340"/>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5F973F2-45B7-E28A-899F-26FF329C2343}"/>
                </a:ext>
              </a:extLst>
            </p:cNvPr>
            <p:cNvCxnSpPr>
              <a:cxnSpLocks/>
            </p:cNvCxnSpPr>
            <p:nvPr/>
          </p:nvCxnSpPr>
          <p:spPr bwMode="auto">
            <a:xfrm>
              <a:off x="1491449" y="3265944"/>
              <a:ext cx="17368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B07C839-7167-3A51-8920-A53ED12AD137}"/>
                </a:ext>
              </a:extLst>
            </p:cNvPr>
            <p:cNvCxnSpPr>
              <a:cxnSpLocks/>
            </p:cNvCxnSpPr>
            <p:nvPr/>
          </p:nvCxnSpPr>
          <p:spPr bwMode="auto">
            <a:xfrm>
              <a:off x="1491449" y="3461549"/>
              <a:ext cx="189390" cy="0"/>
            </a:xfrm>
            <a:prstGeom prst="line">
              <a:avLst/>
            </a:prstGeom>
            <a:noFill/>
            <a:ln w="28575" cap="flat" cmpd="sng" algn="ctr">
              <a:solidFill>
                <a:schemeClr val="bg1"/>
              </a:solidFill>
              <a:prstDash val="solid"/>
              <a:round/>
              <a:headEnd type="none" w="med" len="med"/>
              <a:tailEnd type="none" w="med" len="med"/>
            </a:ln>
            <a:effectLst/>
          </p:spPr>
        </p:cxnSp>
      </p:grpSp>
      <p:sp>
        <p:nvSpPr>
          <p:cNvPr id="99" name="TextBox 98">
            <a:extLst>
              <a:ext uri="{FF2B5EF4-FFF2-40B4-BE49-F238E27FC236}">
                <a16:creationId xmlns:a16="http://schemas.microsoft.com/office/drawing/2014/main" id="{DE2CE2CC-B744-3C38-4E63-4AB786233770}"/>
              </a:ext>
            </a:extLst>
          </p:cNvPr>
          <p:cNvSpPr txBox="1"/>
          <p:nvPr/>
        </p:nvSpPr>
        <p:spPr bwMode="auto">
          <a:xfrm>
            <a:off x="1558210" y="3797531"/>
            <a:ext cx="6503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Durable Tumor Responses</a:t>
            </a:r>
          </a:p>
        </p:txBody>
      </p:sp>
      <p:sp>
        <p:nvSpPr>
          <p:cNvPr id="117" name="TextBox 116">
            <a:extLst>
              <a:ext uri="{FF2B5EF4-FFF2-40B4-BE49-F238E27FC236}">
                <a16:creationId xmlns:a16="http://schemas.microsoft.com/office/drawing/2014/main" id="{0E01A2D5-D31B-6853-8CDC-EA5BB3456584}"/>
              </a:ext>
            </a:extLst>
          </p:cNvPr>
          <p:cNvSpPr txBox="1"/>
          <p:nvPr/>
        </p:nvSpPr>
        <p:spPr bwMode="auto">
          <a:xfrm rot="16200000">
            <a:off x="-153921" y="4725603"/>
            <a:ext cx="21180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in SOD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BL by BICR (%)</a:t>
            </a:r>
          </a:p>
        </p:txBody>
      </p:sp>
      <p:sp>
        <p:nvSpPr>
          <p:cNvPr id="118" name="TextBox 117">
            <a:extLst>
              <a:ext uri="{FF2B5EF4-FFF2-40B4-BE49-F238E27FC236}">
                <a16:creationId xmlns:a16="http://schemas.microsoft.com/office/drawing/2014/main" id="{6F65DC6E-79B3-4B40-4EEC-8C0E0F57E60C}"/>
              </a:ext>
            </a:extLst>
          </p:cNvPr>
          <p:cNvSpPr txBox="1"/>
          <p:nvPr/>
        </p:nvSpPr>
        <p:spPr bwMode="auto">
          <a:xfrm>
            <a:off x="1595532" y="6173788"/>
            <a:ext cx="62608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a:t>
            </a:r>
          </a:p>
        </p:txBody>
      </p:sp>
      <p:grpSp>
        <p:nvGrpSpPr>
          <p:cNvPr id="126" name="Group 125">
            <a:extLst>
              <a:ext uri="{FF2B5EF4-FFF2-40B4-BE49-F238E27FC236}">
                <a16:creationId xmlns:a16="http://schemas.microsoft.com/office/drawing/2014/main" id="{48F60984-D469-FD11-FFC7-D2750A802D60}"/>
              </a:ext>
            </a:extLst>
          </p:cNvPr>
          <p:cNvGrpSpPr/>
          <p:nvPr/>
        </p:nvGrpSpPr>
        <p:grpSpPr>
          <a:xfrm>
            <a:off x="1482608" y="3965252"/>
            <a:ext cx="72987" cy="1821335"/>
            <a:chOff x="1421985" y="3825552"/>
            <a:chExt cx="227667" cy="1821335"/>
          </a:xfrm>
        </p:grpSpPr>
        <p:cxnSp>
          <p:nvCxnSpPr>
            <p:cNvPr id="121" name="Straight Connector 120">
              <a:extLst>
                <a:ext uri="{FF2B5EF4-FFF2-40B4-BE49-F238E27FC236}">
                  <a16:creationId xmlns:a16="http://schemas.microsoft.com/office/drawing/2014/main" id="{B9C167CF-A73E-6A07-F654-603A588DE970}"/>
                </a:ext>
              </a:extLst>
            </p:cNvPr>
            <p:cNvCxnSpPr/>
            <p:nvPr/>
          </p:nvCxnSpPr>
          <p:spPr bwMode="auto">
            <a:xfrm>
              <a:off x="1421985" y="3825552"/>
              <a:ext cx="22766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F589361-C353-E509-47BB-5891DA92F16A}"/>
                </a:ext>
              </a:extLst>
            </p:cNvPr>
            <p:cNvCxnSpPr/>
            <p:nvPr/>
          </p:nvCxnSpPr>
          <p:spPr bwMode="auto">
            <a:xfrm>
              <a:off x="1421985" y="4280886"/>
              <a:ext cx="227667"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9EE5728-6BCE-CE0C-4467-B42EC059FD7E}"/>
                </a:ext>
              </a:extLst>
            </p:cNvPr>
            <p:cNvCxnSpPr/>
            <p:nvPr/>
          </p:nvCxnSpPr>
          <p:spPr bwMode="auto">
            <a:xfrm>
              <a:off x="1421985" y="4736220"/>
              <a:ext cx="227667"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E0144A0-D2E3-3D40-156F-439F79F181D8}"/>
                </a:ext>
              </a:extLst>
            </p:cNvPr>
            <p:cNvCxnSpPr/>
            <p:nvPr/>
          </p:nvCxnSpPr>
          <p:spPr bwMode="auto">
            <a:xfrm>
              <a:off x="1421985" y="5191554"/>
              <a:ext cx="227667"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174E6F6-6A53-3DDF-5BE9-97C76E74FBF0}"/>
                </a:ext>
              </a:extLst>
            </p:cNvPr>
            <p:cNvCxnSpPr/>
            <p:nvPr/>
          </p:nvCxnSpPr>
          <p:spPr bwMode="auto">
            <a:xfrm>
              <a:off x="1421985" y="5646887"/>
              <a:ext cx="227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EFD41E87-9860-5986-DBD7-D60699477A3B}"/>
              </a:ext>
            </a:extLst>
          </p:cNvPr>
          <p:cNvGrpSpPr/>
          <p:nvPr/>
        </p:nvGrpSpPr>
        <p:grpSpPr>
          <a:xfrm>
            <a:off x="1563921" y="5920948"/>
            <a:ext cx="6291894" cy="64985"/>
            <a:chOff x="1858657" y="5781248"/>
            <a:chExt cx="6568753" cy="145557"/>
          </a:xfrm>
        </p:grpSpPr>
        <p:cxnSp>
          <p:nvCxnSpPr>
            <p:cNvPr id="128" name="Straight Connector 127">
              <a:extLst>
                <a:ext uri="{FF2B5EF4-FFF2-40B4-BE49-F238E27FC236}">
                  <a16:creationId xmlns:a16="http://schemas.microsoft.com/office/drawing/2014/main" id="{B4F68E0F-8F9A-E929-E95F-0A7B62D9CA3F}"/>
                </a:ext>
              </a:extLst>
            </p:cNvPr>
            <p:cNvCxnSpPr>
              <a:cxnSpLocks/>
            </p:cNvCxnSpPr>
            <p:nvPr/>
          </p:nvCxnSpPr>
          <p:spPr bwMode="auto">
            <a:xfrm>
              <a:off x="1858657"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60D8779-07C9-2E49-F29C-D00C232C25CC}"/>
                </a:ext>
              </a:extLst>
            </p:cNvPr>
            <p:cNvCxnSpPr>
              <a:cxnSpLocks/>
            </p:cNvCxnSpPr>
            <p:nvPr/>
          </p:nvCxnSpPr>
          <p:spPr bwMode="auto">
            <a:xfrm>
              <a:off x="2296574"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41ED3AD-D1D1-92BD-71D8-3B400C9FBC5E}"/>
                </a:ext>
              </a:extLst>
            </p:cNvPr>
            <p:cNvCxnSpPr>
              <a:cxnSpLocks/>
            </p:cNvCxnSpPr>
            <p:nvPr/>
          </p:nvCxnSpPr>
          <p:spPr bwMode="auto">
            <a:xfrm>
              <a:off x="2734491"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3346877-020F-D9BF-9CF0-DE2378468A93}"/>
                </a:ext>
              </a:extLst>
            </p:cNvPr>
            <p:cNvCxnSpPr>
              <a:cxnSpLocks/>
            </p:cNvCxnSpPr>
            <p:nvPr/>
          </p:nvCxnSpPr>
          <p:spPr bwMode="auto">
            <a:xfrm>
              <a:off x="3172408"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9EF2951-21FA-AADE-2059-5AFC5AA17D55}"/>
                </a:ext>
              </a:extLst>
            </p:cNvPr>
            <p:cNvCxnSpPr>
              <a:cxnSpLocks/>
            </p:cNvCxnSpPr>
            <p:nvPr/>
          </p:nvCxnSpPr>
          <p:spPr bwMode="auto">
            <a:xfrm>
              <a:off x="3610325"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816B1B2-23DD-6A0D-9221-F4EABF1971A3}"/>
                </a:ext>
              </a:extLst>
            </p:cNvPr>
            <p:cNvCxnSpPr>
              <a:cxnSpLocks/>
            </p:cNvCxnSpPr>
            <p:nvPr/>
          </p:nvCxnSpPr>
          <p:spPr bwMode="auto">
            <a:xfrm>
              <a:off x="4048242"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1791D52-2EC6-E2CE-F6DE-EBCD286111B2}"/>
                </a:ext>
              </a:extLst>
            </p:cNvPr>
            <p:cNvCxnSpPr>
              <a:cxnSpLocks/>
            </p:cNvCxnSpPr>
            <p:nvPr/>
          </p:nvCxnSpPr>
          <p:spPr bwMode="auto">
            <a:xfrm>
              <a:off x="4486159"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4B9F2CE-C14A-3D04-07D5-608A0D56933C}"/>
                </a:ext>
              </a:extLst>
            </p:cNvPr>
            <p:cNvCxnSpPr>
              <a:cxnSpLocks/>
            </p:cNvCxnSpPr>
            <p:nvPr/>
          </p:nvCxnSpPr>
          <p:spPr bwMode="auto">
            <a:xfrm>
              <a:off x="4924076"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93208AF-3C13-8328-17EB-FA0BD5E0809B}"/>
                </a:ext>
              </a:extLst>
            </p:cNvPr>
            <p:cNvCxnSpPr>
              <a:cxnSpLocks/>
            </p:cNvCxnSpPr>
            <p:nvPr/>
          </p:nvCxnSpPr>
          <p:spPr bwMode="auto">
            <a:xfrm>
              <a:off x="5361993"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9C8A8B4-D995-E21E-8B5F-F9D9FDF6F00D}"/>
                </a:ext>
              </a:extLst>
            </p:cNvPr>
            <p:cNvCxnSpPr>
              <a:cxnSpLocks/>
            </p:cNvCxnSpPr>
            <p:nvPr/>
          </p:nvCxnSpPr>
          <p:spPr bwMode="auto">
            <a:xfrm>
              <a:off x="5799910"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1CE1B6A-D51C-498C-5D0B-6A0206E6C64F}"/>
                </a:ext>
              </a:extLst>
            </p:cNvPr>
            <p:cNvCxnSpPr>
              <a:cxnSpLocks/>
            </p:cNvCxnSpPr>
            <p:nvPr/>
          </p:nvCxnSpPr>
          <p:spPr bwMode="auto">
            <a:xfrm>
              <a:off x="6237827"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BB3E6A0-0CF6-8942-145A-7241F5CB8D50}"/>
                </a:ext>
              </a:extLst>
            </p:cNvPr>
            <p:cNvCxnSpPr>
              <a:cxnSpLocks/>
            </p:cNvCxnSpPr>
            <p:nvPr/>
          </p:nvCxnSpPr>
          <p:spPr bwMode="auto">
            <a:xfrm>
              <a:off x="6675744"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52E8FBF-15F9-05DF-F38B-145C07F3214B}"/>
                </a:ext>
              </a:extLst>
            </p:cNvPr>
            <p:cNvCxnSpPr>
              <a:cxnSpLocks/>
            </p:cNvCxnSpPr>
            <p:nvPr/>
          </p:nvCxnSpPr>
          <p:spPr bwMode="auto">
            <a:xfrm>
              <a:off x="7113661"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1BCCEB9-2DAC-3C0D-A248-49EDDDF8D9A4}"/>
                </a:ext>
              </a:extLst>
            </p:cNvPr>
            <p:cNvCxnSpPr>
              <a:cxnSpLocks/>
            </p:cNvCxnSpPr>
            <p:nvPr/>
          </p:nvCxnSpPr>
          <p:spPr bwMode="auto">
            <a:xfrm>
              <a:off x="7551578"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EE598D5-ABCE-B176-AED9-1E8921BEF1C3}"/>
                </a:ext>
              </a:extLst>
            </p:cNvPr>
            <p:cNvCxnSpPr>
              <a:cxnSpLocks/>
            </p:cNvCxnSpPr>
            <p:nvPr/>
          </p:nvCxnSpPr>
          <p:spPr bwMode="auto">
            <a:xfrm>
              <a:off x="7989495" y="5781248"/>
              <a:ext cx="0" cy="145557"/>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BE7C06A-7572-A596-FF5D-50F59905338B}"/>
                </a:ext>
              </a:extLst>
            </p:cNvPr>
            <p:cNvCxnSpPr>
              <a:cxnSpLocks/>
            </p:cNvCxnSpPr>
            <p:nvPr/>
          </p:nvCxnSpPr>
          <p:spPr bwMode="auto">
            <a:xfrm>
              <a:off x="8427410" y="5781248"/>
              <a:ext cx="0" cy="145557"/>
            </a:xfrm>
            <a:prstGeom prst="line">
              <a:avLst/>
            </a:prstGeom>
            <a:noFill/>
            <a:ln w="28575" cap="flat" cmpd="sng" algn="ctr">
              <a:solidFill>
                <a:schemeClr val="bg1"/>
              </a:solidFill>
              <a:prstDash val="solid"/>
              <a:round/>
              <a:headEnd type="none" w="med" len="med"/>
              <a:tailEnd type="none" w="med" len="med"/>
            </a:ln>
            <a:effectLst/>
          </p:spPr>
        </p:cxnSp>
      </p:grpSp>
      <p:sp>
        <p:nvSpPr>
          <p:cNvPr id="146" name="TextBox 145">
            <a:extLst>
              <a:ext uri="{FF2B5EF4-FFF2-40B4-BE49-F238E27FC236}">
                <a16:creationId xmlns:a16="http://schemas.microsoft.com/office/drawing/2014/main" id="{C8A20B72-1B58-2CD7-2CF1-8D38E3814757}"/>
              </a:ext>
            </a:extLst>
          </p:cNvPr>
          <p:cNvSpPr txBox="1"/>
          <p:nvPr/>
        </p:nvSpPr>
        <p:spPr bwMode="auto">
          <a:xfrm>
            <a:off x="931839" y="3814234"/>
            <a:ext cx="6213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7" name="TextBox 146">
            <a:extLst>
              <a:ext uri="{FF2B5EF4-FFF2-40B4-BE49-F238E27FC236}">
                <a16:creationId xmlns:a16="http://schemas.microsoft.com/office/drawing/2014/main" id="{73E1AE0A-FCAE-51F6-B396-B361E770AF29}"/>
              </a:ext>
            </a:extLst>
          </p:cNvPr>
          <p:cNvSpPr txBox="1"/>
          <p:nvPr/>
        </p:nvSpPr>
        <p:spPr bwMode="auto">
          <a:xfrm>
            <a:off x="1053884" y="4262967"/>
            <a:ext cx="4992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48" name="TextBox 147">
            <a:extLst>
              <a:ext uri="{FF2B5EF4-FFF2-40B4-BE49-F238E27FC236}">
                <a16:creationId xmlns:a16="http://schemas.microsoft.com/office/drawing/2014/main" id="{7C89C2DE-C635-15A2-3CE7-7BEE3DB260D9}"/>
              </a:ext>
            </a:extLst>
          </p:cNvPr>
          <p:cNvSpPr txBox="1"/>
          <p:nvPr/>
        </p:nvSpPr>
        <p:spPr bwMode="auto">
          <a:xfrm>
            <a:off x="1209213" y="4720167"/>
            <a:ext cx="343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9" name="TextBox 148">
            <a:extLst>
              <a:ext uri="{FF2B5EF4-FFF2-40B4-BE49-F238E27FC236}">
                <a16:creationId xmlns:a16="http://schemas.microsoft.com/office/drawing/2014/main" id="{7524138B-4DCC-7C2B-9A0F-7BB9C64496DD}"/>
              </a:ext>
            </a:extLst>
          </p:cNvPr>
          <p:cNvSpPr txBox="1"/>
          <p:nvPr/>
        </p:nvSpPr>
        <p:spPr bwMode="auto">
          <a:xfrm>
            <a:off x="981765" y="5177367"/>
            <a:ext cx="5713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0" name="TextBox 149">
            <a:extLst>
              <a:ext uri="{FF2B5EF4-FFF2-40B4-BE49-F238E27FC236}">
                <a16:creationId xmlns:a16="http://schemas.microsoft.com/office/drawing/2014/main" id="{F9769CF4-D499-0EBD-59C7-5114E2F1B401}"/>
              </a:ext>
            </a:extLst>
          </p:cNvPr>
          <p:cNvSpPr txBox="1"/>
          <p:nvPr/>
        </p:nvSpPr>
        <p:spPr bwMode="auto">
          <a:xfrm>
            <a:off x="881911" y="5626100"/>
            <a:ext cx="671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1" name="TextBox 150">
            <a:extLst>
              <a:ext uri="{FF2B5EF4-FFF2-40B4-BE49-F238E27FC236}">
                <a16:creationId xmlns:a16="http://schemas.microsoft.com/office/drawing/2014/main" id="{08C80B62-15C9-2914-C2C6-EA0D26969A7E}"/>
              </a:ext>
            </a:extLst>
          </p:cNvPr>
          <p:cNvSpPr txBox="1"/>
          <p:nvPr/>
        </p:nvSpPr>
        <p:spPr bwMode="auto">
          <a:xfrm>
            <a:off x="1429895" y="5941960"/>
            <a:ext cx="284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2" name="TextBox 151">
            <a:extLst>
              <a:ext uri="{FF2B5EF4-FFF2-40B4-BE49-F238E27FC236}">
                <a16:creationId xmlns:a16="http://schemas.microsoft.com/office/drawing/2014/main" id="{86939F5A-0ADA-8671-F62B-63570DEF5095}"/>
              </a:ext>
            </a:extLst>
          </p:cNvPr>
          <p:cNvSpPr txBox="1"/>
          <p:nvPr/>
        </p:nvSpPr>
        <p:spPr bwMode="auto">
          <a:xfrm>
            <a:off x="1856525" y="5941960"/>
            <a:ext cx="284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53" name="TextBox 152">
            <a:extLst>
              <a:ext uri="{FF2B5EF4-FFF2-40B4-BE49-F238E27FC236}">
                <a16:creationId xmlns:a16="http://schemas.microsoft.com/office/drawing/2014/main" id="{588DDFC9-ACF7-E73B-B36E-13BCF56D0FDE}"/>
              </a:ext>
            </a:extLst>
          </p:cNvPr>
          <p:cNvSpPr txBox="1"/>
          <p:nvPr/>
        </p:nvSpPr>
        <p:spPr bwMode="auto">
          <a:xfrm>
            <a:off x="2171190"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4" name="TextBox 153">
            <a:extLst>
              <a:ext uri="{FF2B5EF4-FFF2-40B4-BE49-F238E27FC236}">
                <a16:creationId xmlns:a16="http://schemas.microsoft.com/office/drawing/2014/main" id="{F56DACC7-1B27-6CA0-AD3D-3E49BD396008}"/>
              </a:ext>
            </a:extLst>
          </p:cNvPr>
          <p:cNvSpPr txBox="1"/>
          <p:nvPr/>
        </p:nvSpPr>
        <p:spPr bwMode="auto">
          <a:xfrm>
            <a:off x="2591553"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55" name="TextBox 154">
            <a:extLst>
              <a:ext uri="{FF2B5EF4-FFF2-40B4-BE49-F238E27FC236}">
                <a16:creationId xmlns:a16="http://schemas.microsoft.com/office/drawing/2014/main" id="{EC196563-C3B2-7844-9D4C-432E59C34EA9}"/>
              </a:ext>
            </a:extLst>
          </p:cNvPr>
          <p:cNvSpPr txBox="1"/>
          <p:nvPr/>
        </p:nvSpPr>
        <p:spPr bwMode="auto">
          <a:xfrm>
            <a:off x="3011916"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6" name="TextBox 155">
            <a:extLst>
              <a:ext uri="{FF2B5EF4-FFF2-40B4-BE49-F238E27FC236}">
                <a16:creationId xmlns:a16="http://schemas.microsoft.com/office/drawing/2014/main" id="{0D051356-035A-4F23-7F39-18AA291DA71D}"/>
              </a:ext>
            </a:extLst>
          </p:cNvPr>
          <p:cNvSpPr txBox="1"/>
          <p:nvPr/>
        </p:nvSpPr>
        <p:spPr bwMode="auto">
          <a:xfrm>
            <a:off x="3432279"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57" name="TextBox 156">
            <a:extLst>
              <a:ext uri="{FF2B5EF4-FFF2-40B4-BE49-F238E27FC236}">
                <a16:creationId xmlns:a16="http://schemas.microsoft.com/office/drawing/2014/main" id="{B016CAEA-1079-B8B8-A877-039FC22D5813}"/>
              </a:ext>
            </a:extLst>
          </p:cNvPr>
          <p:cNvSpPr txBox="1"/>
          <p:nvPr/>
        </p:nvSpPr>
        <p:spPr bwMode="auto">
          <a:xfrm>
            <a:off x="3852642"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58" name="TextBox 157">
            <a:extLst>
              <a:ext uri="{FF2B5EF4-FFF2-40B4-BE49-F238E27FC236}">
                <a16:creationId xmlns:a16="http://schemas.microsoft.com/office/drawing/2014/main" id="{280D2DB4-B9BA-315F-6CCA-CD6B2AEA41B2}"/>
              </a:ext>
            </a:extLst>
          </p:cNvPr>
          <p:cNvSpPr txBox="1"/>
          <p:nvPr/>
        </p:nvSpPr>
        <p:spPr bwMode="auto">
          <a:xfrm>
            <a:off x="4273005"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59" name="TextBox 158">
            <a:extLst>
              <a:ext uri="{FF2B5EF4-FFF2-40B4-BE49-F238E27FC236}">
                <a16:creationId xmlns:a16="http://schemas.microsoft.com/office/drawing/2014/main" id="{17404F5D-B4ED-B756-2139-5FDDA6358E7A}"/>
              </a:ext>
            </a:extLst>
          </p:cNvPr>
          <p:cNvSpPr txBox="1"/>
          <p:nvPr/>
        </p:nvSpPr>
        <p:spPr bwMode="auto">
          <a:xfrm>
            <a:off x="4693368"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60" name="TextBox 159">
            <a:extLst>
              <a:ext uri="{FF2B5EF4-FFF2-40B4-BE49-F238E27FC236}">
                <a16:creationId xmlns:a16="http://schemas.microsoft.com/office/drawing/2014/main" id="{5D931DE9-98F7-70CF-5133-3CAD67015563}"/>
              </a:ext>
            </a:extLst>
          </p:cNvPr>
          <p:cNvSpPr txBox="1"/>
          <p:nvPr/>
        </p:nvSpPr>
        <p:spPr bwMode="auto">
          <a:xfrm>
            <a:off x="5113731"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61" name="TextBox 160">
            <a:extLst>
              <a:ext uri="{FF2B5EF4-FFF2-40B4-BE49-F238E27FC236}">
                <a16:creationId xmlns:a16="http://schemas.microsoft.com/office/drawing/2014/main" id="{21950D8A-5F60-0F35-6D7C-752ED1ABC74A}"/>
              </a:ext>
            </a:extLst>
          </p:cNvPr>
          <p:cNvSpPr txBox="1"/>
          <p:nvPr/>
        </p:nvSpPr>
        <p:spPr bwMode="auto">
          <a:xfrm>
            <a:off x="5534094"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62" name="TextBox 161">
            <a:extLst>
              <a:ext uri="{FF2B5EF4-FFF2-40B4-BE49-F238E27FC236}">
                <a16:creationId xmlns:a16="http://schemas.microsoft.com/office/drawing/2014/main" id="{A9445C22-BAE3-2AE4-9583-80867B6E05B3}"/>
              </a:ext>
            </a:extLst>
          </p:cNvPr>
          <p:cNvSpPr txBox="1"/>
          <p:nvPr/>
        </p:nvSpPr>
        <p:spPr bwMode="auto">
          <a:xfrm>
            <a:off x="5954457"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p:txBody>
      </p:sp>
      <p:sp>
        <p:nvSpPr>
          <p:cNvPr id="163" name="TextBox 162">
            <a:extLst>
              <a:ext uri="{FF2B5EF4-FFF2-40B4-BE49-F238E27FC236}">
                <a16:creationId xmlns:a16="http://schemas.microsoft.com/office/drawing/2014/main" id="{D26C78DD-E01C-BE67-1A7C-1263A7B6C391}"/>
              </a:ext>
            </a:extLst>
          </p:cNvPr>
          <p:cNvSpPr txBox="1"/>
          <p:nvPr/>
        </p:nvSpPr>
        <p:spPr bwMode="auto">
          <a:xfrm>
            <a:off x="6374820"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64" name="TextBox 163">
            <a:extLst>
              <a:ext uri="{FF2B5EF4-FFF2-40B4-BE49-F238E27FC236}">
                <a16:creationId xmlns:a16="http://schemas.microsoft.com/office/drawing/2014/main" id="{CFACC0C8-EDBF-957C-2CD0-83BC750CDCF2}"/>
              </a:ext>
            </a:extLst>
          </p:cNvPr>
          <p:cNvSpPr txBox="1"/>
          <p:nvPr/>
        </p:nvSpPr>
        <p:spPr bwMode="auto">
          <a:xfrm>
            <a:off x="6795183"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165" name="TextBox 164">
            <a:extLst>
              <a:ext uri="{FF2B5EF4-FFF2-40B4-BE49-F238E27FC236}">
                <a16:creationId xmlns:a16="http://schemas.microsoft.com/office/drawing/2014/main" id="{66628382-A934-2E84-F852-BEB545DD35C0}"/>
              </a:ext>
            </a:extLst>
          </p:cNvPr>
          <p:cNvSpPr txBox="1"/>
          <p:nvPr/>
        </p:nvSpPr>
        <p:spPr bwMode="auto">
          <a:xfrm>
            <a:off x="7215546"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66" name="TextBox 165">
            <a:extLst>
              <a:ext uri="{FF2B5EF4-FFF2-40B4-BE49-F238E27FC236}">
                <a16:creationId xmlns:a16="http://schemas.microsoft.com/office/drawing/2014/main" id="{EAFE1477-AB70-04BA-75A5-99451C885067}"/>
              </a:ext>
            </a:extLst>
          </p:cNvPr>
          <p:cNvSpPr txBox="1"/>
          <p:nvPr/>
        </p:nvSpPr>
        <p:spPr bwMode="auto">
          <a:xfrm>
            <a:off x="7635909" y="5941960"/>
            <a:ext cx="46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67" name="Freeform: Shape 166">
            <a:extLst>
              <a:ext uri="{FF2B5EF4-FFF2-40B4-BE49-F238E27FC236}">
                <a16:creationId xmlns:a16="http://schemas.microsoft.com/office/drawing/2014/main" id="{217CD9A9-E181-AD3F-3A92-645E3B3C19D9}"/>
              </a:ext>
            </a:extLst>
          </p:cNvPr>
          <p:cNvSpPr/>
          <p:nvPr/>
        </p:nvSpPr>
        <p:spPr bwMode="auto">
          <a:xfrm>
            <a:off x="1567497" y="4879651"/>
            <a:ext cx="2248637" cy="910668"/>
          </a:xfrm>
          <a:custGeom>
            <a:avLst/>
            <a:gdLst>
              <a:gd name="connsiteX0" fmla="*/ 2347582 w 2347582"/>
              <a:gd name="connsiteY0" fmla="*/ 910668 h 910668"/>
              <a:gd name="connsiteX1" fmla="*/ 1649652 w 2347582"/>
              <a:gd name="connsiteY1" fmla="*/ 910668 h 910668"/>
              <a:gd name="connsiteX2" fmla="*/ 1000242 w 2347582"/>
              <a:gd name="connsiteY2" fmla="*/ 567301 h 910668"/>
              <a:gd name="connsiteX3" fmla="*/ 522514 w 2347582"/>
              <a:gd name="connsiteY3" fmla="*/ 399350 h 910668"/>
              <a:gd name="connsiteX4" fmla="*/ 0 w 2347582"/>
              <a:gd name="connsiteY4" fmla="*/ 0 h 910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82" h="910668">
                <a:moveTo>
                  <a:pt x="2347582" y="910668"/>
                </a:moveTo>
                <a:lnTo>
                  <a:pt x="1649652" y="910668"/>
                </a:lnTo>
                <a:lnTo>
                  <a:pt x="1000242" y="567301"/>
                </a:lnTo>
                <a:lnTo>
                  <a:pt x="522514" y="39935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Shape 167">
            <a:extLst>
              <a:ext uri="{FF2B5EF4-FFF2-40B4-BE49-F238E27FC236}">
                <a16:creationId xmlns:a16="http://schemas.microsoft.com/office/drawing/2014/main" id="{90A59239-A6C6-CAAF-CC63-3159FAD7825C}"/>
              </a:ext>
            </a:extLst>
          </p:cNvPr>
          <p:cNvSpPr/>
          <p:nvPr/>
        </p:nvSpPr>
        <p:spPr bwMode="auto">
          <a:xfrm>
            <a:off x="1574647" y="4879651"/>
            <a:ext cx="2005540" cy="623285"/>
          </a:xfrm>
          <a:custGeom>
            <a:avLst/>
            <a:gdLst>
              <a:gd name="connsiteX0" fmla="*/ 2093789 w 2093789"/>
              <a:gd name="connsiteY0" fmla="*/ 623285 h 623285"/>
              <a:gd name="connsiteX1" fmla="*/ 1545149 w 2093789"/>
              <a:gd name="connsiteY1" fmla="*/ 623285 h 623285"/>
              <a:gd name="connsiteX2" fmla="*/ 1007706 w 2093789"/>
              <a:gd name="connsiteY2" fmla="*/ 563569 h 623285"/>
              <a:gd name="connsiteX3" fmla="*/ 507585 w 2093789"/>
              <a:gd name="connsiteY3" fmla="*/ 388153 h 623285"/>
              <a:gd name="connsiteX4" fmla="*/ 0 w 2093789"/>
              <a:gd name="connsiteY4" fmla="*/ 0 h 623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789" h="623285">
                <a:moveTo>
                  <a:pt x="2093789" y="623285"/>
                </a:moveTo>
                <a:lnTo>
                  <a:pt x="1545149" y="623285"/>
                </a:lnTo>
                <a:lnTo>
                  <a:pt x="1007706" y="563569"/>
                </a:lnTo>
                <a:lnTo>
                  <a:pt x="507585" y="388153"/>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9" name="Freeform: Shape 168">
            <a:extLst>
              <a:ext uri="{FF2B5EF4-FFF2-40B4-BE49-F238E27FC236}">
                <a16:creationId xmlns:a16="http://schemas.microsoft.com/office/drawing/2014/main" id="{436D615A-BC4D-94E4-7F25-FAE8A0BF8C7B}"/>
              </a:ext>
            </a:extLst>
          </p:cNvPr>
          <p:cNvSpPr/>
          <p:nvPr/>
        </p:nvSpPr>
        <p:spPr bwMode="auto">
          <a:xfrm>
            <a:off x="1567497" y="4872187"/>
            <a:ext cx="1587273" cy="612088"/>
          </a:xfrm>
          <a:custGeom>
            <a:avLst/>
            <a:gdLst>
              <a:gd name="connsiteX0" fmla="*/ 1657117 w 1657117"/>
              <a:gd name="connsiteY0" fmla="*/ 612088 h 612088"/>
              <a:gd name="connsiteX1" fmla="*/ 1280160 w 1657117"/>
              <a:gd name="connsiteY1" fmla="*/ 507585 h 612088"/>
              <a:gd name="connsiteX2" fmla="*/ 1045029 w 1657117"/>
              <a:gd name="connsiteY2" fmla="*/ 507585 h 612088"/>
              <a:gd name="connsiteX3" fmla="*/ 548640 w 1657117"/>
              <a:gd name="connsiteY3" fmla="*/ 302311 h 612088"/>
              <a:gd name="connsiteX4" fmla="*/ 0 w 1657117"/>
              <a:gd name="connsiteY4" fmla="*/ 0 h 61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117" h="612088">
                <a:moveTo>
                  <a:pt x="1657117" y="612088"/>
                </a:moveTo>
                <a:lnTo>
                  <a:pt x="1280160" y="507585"/>
                </a:lnTo>
                <a:lnTo>
                  <a:pt x="1045029" y="507585"/>
                </a:lnTo>
                <a:lnTo>
                  <a:pt x="548640" y="302311"/>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Shape 169">
            <a:extLst>
              <a:ext uri="{FF2B5EF4-FFF2-40B4-BE49-F238E27FC236}">
                <a16:creationId xmlns:a16="http://schemas.microsoft.com/office/drawing/2014/main" id="{2CC4B31E-F316-8526-56DB-58C3338ADFCC}"/>
              </a:ext>
            </a:extLst>
          </p:cNvPr>
          <p:cNvSpPr/>
          <p:nvPr/>
        </p:nvSpPr>
        <p:spPr bwMode="auto">
          <a:xfrm>
            <a:off x="1563922" y="4872187"/>
            <a:ext cx="4039681" cy="914400"/>
          </a:xfrm>
          <a:custGeom>
            <a:avLst/>
            <a:gdLst>
              <a:gd name="connsiteX0" fmla="*/ 4217437 w 4217437"/>
              <a:gd name="connsiteY0" fmla="*/ 914400 h 914400"/>
              <a:gd name="connsiteX1" fmla="*/ 3157479 w 4217437"/>
              <a:gd name="connsiteY1" fmla="*/ 914400 h 914400"/>
              <a:gd name="connsiteX2" fmla="*/ 2590178 w 4217437"/>
              <a:gd name="connsiteY2" fmla="*/ 679268 h 914400"/>
              <a:gd name="connsiteX3" fmla="*/ 2078860 w 4217437"/>
              <a:gd name="connsiteY3" fmla="*/ 593426 h 914400"/>
              <a:gd name="connsiteX4" fmla="*/ 1556346 w 4217437"/>
              <a:gd name="connsiteY4" fmla="*/ 544907 h 914400"/>
              <a:gd name="connsiteX5" fmla="*/ 1399592 w 4217437"/>
              <a:gd name="connsiteY5" fmla="*/ 503853 h 914400"/>
              <a:gd name="connsiteX6" fmla="*/ 1201783 w 4217437"/>
              <a:gd name="connsiteY6" fmla="*/ 496388 h 914400"/>
              <a:gd name="connsiteX7" fmla="*/ 694198 w 4217437"/>
              <a:gd name="connsiteY7" fmla="*/ 302311 h 914400"/>
              <a:gd name="connsiteX8" fmla="*/ 0 w 4217437"/>
              <a:gd name="connsiteY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7437" h="914400">
                <a:moveTo>
                  <a:pt x="4217437" y="914400"/>
                </a:moveTo>
                <a:lnTo>
                  <a:pt x="3157479" y="914400"/>
                </a:lnTo>
                <a:lnTo>
                  <a:pt x="2590178" y="679268"/>
                </a:lnTo>
                <a:lnTo>
                  <a:pt x="2078860" y="593426"/>
                </a:lnTo>
                <a:lnTo>
                  <a:pt x="1556346" y="544907"/>
                </a:lnTo>
                <a:lnTo>
                  <a:pt x="1399592" y="503853"/>
                </a:lnTo>
                <a:lnTo>
                  <a:pt x="1201783" y="496388"/>
                </a:lnTo>
                <a:lnTo>
                  <a:pt x="694198" y="302311"/>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Shape 170">
            <a:extLst>
              <a:ext uri="{FF2B5EF4-FFF2-40B4-BE49-F238E27FC236}">
                <a16:creationId xmlns:a16="http://schemas.microsoft.com/office/drawing/2014/main" id="{D059EB8F-2FE7-01C2-F81D-434C437C220E}"/>
              </a:ext>
            </a:extLst>
          </p:cNvPr>
          <p:cNvSpPr/>
          <p:nvPr/>
        </p:nvSpPr>
        <p:spPr bwMode="auto">
          <a:xfrm>
            <a:off x="1571071" y="4879651"/>
            <a:ext cx="5137187" cy="720323"/>
          </a:xfrm>
          <a:custGeom>
            <a:avLst/>
            <a:gdLst>
              <a:gd name="connsiteX0" fmla="*/ 5363236 w 5363236"/>
              <a:gd name="connsiteY0" fmla="*/ 720323 h 720323"/>
              <a:gd name="connsiteX1" fmla="*/ 2676020 w 5363236"/>
              <a:gd name="connsiteY1" fmla="*/ 690465 h 720323"/>
              <a:gd name="connsiteX2" fmla="*/ 1731762 w 5363236"/>
              <a:gd name="connsiteY2" fmla="*/ 470263 h 720323"/>
              <a:gd name="connsiteX3" fmla="*/ 1209248 w 5363236"/>
              <a:gd name="connsiteY3" fmla="*/ 481460 h 720323"/>
              <a:gd name="connsiteX4" fmla="*/ 985313 w 5363236"/>
              <a:gd name="connsiteY4" fmla="*/ 414279 h 720323"/>
              <a:gd name="connsiteX5" fmla="*/ 731520 w 5363236"/>
              <a:gd name="connsiteY5" fmla="*/ 391886 h 720323"/>
              <a:gd name="connsiteX6" fmla="*/ 522515 w 5363236"/>
              <a:gd name="connsiteY6" fmla="*/ 376957 h 720323"/>
              <a:gd name="connsiteX7" fmla="*/ 0 w 5363236"/>
              <a:gd name="connsiteY7" fmla="*/ 0 h 720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3236" h="720323">
                <a:moveTo>
                  <a:pt x="5363236" y="720323"/>
                </a:moveTo>
                <a:lnTo>
                  <a:pt x="2676020" y="690465"/>
                </a:lnTo>
                <a:lnTo>
                  <a:pt x="1731762" y="470263"/>
                </a:lnTo>
                <a:lnTo>
                  <a:pt x="1209248" y="481460"/>
                </a:lnTo>
                <a:lnTo>
                  <a:pt x="985313" y="414279"/>
                </a:lnTo>
                <a:lnTo>
                  <a:pt x="731520" y="391886"/>
                </a:lnTo>
                <a:lnTo>
                  <a:pt x="522515" y="376957"/>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Shape 171">
            <a:extLst>
              <a:ext uri="{FF2B5EF4-FFF2-40B4-BE49-F238E27FC236}">
                <a16:creationId xmlns:a16="http://schemas.microsoft.com/office/drawing/2014/main" id="{69CE3C7F-5C3E-841C-F51E-292DFA293CAA}"/>
              </a:ext>
            </a:extLst>
          </p:cNvPr>
          <p:cNvSpPr/>
          <p:nvPr/>
        </p:nvSpPr>
        <p:spPr bwMode="auto">
          <a:xfrm>
            <a:off x="1571071" y="4872187"/>
            <a:ext cx="4096880" cy="589694"/>
          </a:xfrm>
          <a:custGeom>
            <a:avLst/>
            <a:gdLst>
              <a:gd name="connsiteX0" fmla="*/ 4277153 w 4277153"/>
              <a:gd name="connsiteY0" fmla="*/ 589694 h 589694"/>
              <a:gd name="connsiteX1" fmla="*/ 3224660 w 4277153"/>
              <a:gd name="connsiteY1" fmla="*/ 589694 h 589694"/>
              <a:gd name="connsiteX2" fmla="*/ 2709610 w 4277153"/>
              <a:gd name="connsiteY2" fmla="*/ 466530 h 589694"/>
              <a:gd name="connsiteX3" fmla="*/ 1742959 w 4277153"/>
              <a:gd name="connsiteY3" fmla="*/ 473995 h 589694"/>
              <a:gd name="connsiteX4" fmla="*/ 1556347 w 4277153"/>
              <a:gd name="connsiteY4" fmla="*/ 432940 h 589694"/>
              <a:gd name="connsiteX5" fmla="*/ 1108477 w 4277153"/>
              <a:gd name="connsiteY5" fmla="*/ 425475 h 589694"/>
              <a:gd name="connsiteX6" fmla="*/ 664340 w 4277153"/>
              <a:gd name="connsiteY6" fmla="*/ 235131 h 589694"/>
              <a:gd name="connsiteX7" fmla="*/ 597160 w 4277153"/>
              <a:gd name="connsiteY7" fmla="*/ 231399 h 589694"/>
              <a:gd name="connsiteX8" fmla="*/ 563569 w 4277153"/>
              <a:gd name="connsiteY8" fmla="*/ 197809 h 589694"/>
              <a:gd name="connsiteX9" fmla="*/ 0 w 4277153"/>
              <a:gd name="connsiteY9" fmla="*/ 0 h 58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7153" h="589694">
                <a:moveTo>
                  <a:pt x="4277153" y="589694"/>
                </a:moveTo>
                <a:lnTo>
                  <a:pt x="3224660" y="589694"/>
                </a:lnTo>
                <a:lnTo>
                  <a:pt x="2709610" y="466530"/>
                </a:lnTo>
                <a:lnTo>
                  <a:pt x="1742959" y="473995"/>
                </a:lnTo>
                <a:lnTo>
                  <a:pt x="1556347" y="432940"/>
                </a:lnTo>
                <a:lnTo>
                  <a:pt x="1108477" y="425475"/>
                </a:lnTo>
                <a:lnTo>
                  <a:pt x="664340" y="235131"/>
                </a:lnTo>
                <a:lnTo>
                  <a:pt x="597160" y="231399"/>
                </a:lnTo>
                <a:lnTo>
                  <a:pt x="563569" y="197809"/>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Freeform: Shape 172">
            <a:extLst>
              <a:ext uri="{FF2B5EF4-FFF2-40B4-BE49-F238E27FC236}">
                <a16:creationId xmlns:a16="http://schemas.microsoft.com/office/drawing/2014/main" id="{AB42FCBD-8481-CAAE-6227-A2CF53F5E40D}"/>
              </a:ext>
            </a:extLst>
          </p:cNvPr>
          <p:cNvSpPr/>
          <p:nvPr/>
        </p:nvSpPr>
        <p:spPr bwMode="auto">
          <a:xfrm>
            <a:off x="1567497" y="4875919"/>
            <a:ext cx="3771561" cy="537443"/>
          </a:xfrm>
          <a:custGeom>
            <a:avLst/>
            <a:gdLst>
              <a:gd name="connsiteX0" fmla="*/ 3937519 w 3937519"/>
              <a:gd name="connsiteY0" fmla="*/ 205273 h 537443"/>
              <a:gd name="connsiteX1" fmla="*/ 3176141 w 3937519"/>
              <a:gd name="connsiteY1" fmla="*/ 388153 h 537443"/>
              <a:gd name="connsiteX2" fmla="*/ 2735736 w 3937519"/>
              <a:gd name="connsiteY2" fmla="*/ 537443 h 537443"/>
              <a:gd name="connsiteX3" fmla="*/ 2056467 w 3937519"/>
              <a:gd name="connsiteY3" fmla="*/ 451601 h 537443"/>
              <a:gd name="connsiteX4" fmla="*/ 1630991 w 3937519"/>
              <a:gd name="connsiteY4" fmla="*/ 414279 h 537443"/>
              <a:gd name="connsiteX5" fmla="*/ 1254034 w 3937519"/>
              <a:gd name="connsiteY5" fmla="*/ 466530 h 537443"/>
              <a:gd name="connsiteX6" fmla="*/ 1112209 w 3937519"/>
              <a:gd name="connsiteY6" fmla="*/ 429208 h 537443"/>
              <a:gd name="connsiteX7" fmla="*/ 630750 w 3937519"/>
              <a:gd name="connsiteY7" fmla="*/ 388153 h 537443"/>
              <a:gd name="connsiteX8" fmla="*/ 0 w 3937519"/>
              <a:gd name="connsiteY8" fmla="*/ 0 h 53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7519" h="537443">
                <a:moveTo>
                  <a:pt x="3937519" y="205273"/>
                </a:moveTo>
                <a:lnTo>
                  <a:pt x="3176141" y="388153"/>
                </a:lnTo>
                <a:lnTo>
                  <a:pt x="2735736" y="537443"/>
                </a:lnTo>
                <a:lnTo>
                  <a:pt x="2056467" y="451601"/>
                </a:lnTo>
                <a:lnTo>
                  <a:pt x="1630991" y="414279"/>
                </a:lnTo>
                <a:lnTo>
                  <a:pt x="1254034" y="466530"/>
                </a:lnTo>
                <a:lnTo>
                  <a:pt x="1112209" y="429208"/>
                </a:lnTo>
                <a:lnTo>
                  <a:pt x="630750" y="388153"/>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Shape 173">
            <a:extLst>
              <a:ext uri="{FF2B5EF4-FFF2-40B4-BE49-F238E27FC236}">
                <a16:creationId xmlns:a16="http://schemas.microsoft.com/office/drawing/2014/main" id="{496F8F80-A1DF-B3B8-AF72-877F72D80770}"/>
              </a:ext>
            </a:extLst>
          </p:cNvPr>
          <p:cNvSpPr/>
          <p:nvPr/>
        </p:nvSpPr>
        <p:spPr bwMode="auto">
          <a:xfrm>
            <a:off x="1571071" y="4868454"/>
            <a:ext cx="3024399" cy="466531"/>
          </a:xfrm>
          <a:custGeom>
            <a:avLst/>
            <a:gdLst>
              <a:gd name="connsiteX0" fmla="*/ 3157480 w 3157480"/>
              <a:gd name="connsiteY0" fmla="*/ 440405 h 466531"/>
              <a:gd name="connsiteX1" fmla="*/ 2511801 w 3157480"/>
              <a:gd name="connsiteY1" fmla="*/ 466531 h 466531"/>
              <a:gd name="connsiteX2" fmla="*/ 1563811 w 3157480"/>
              <a:gd name="connsiteY2" fmla="*/ 343367 h 466531"/>
              <a:gd name="connsiteX3" fmla="*/ 1168193 w 3157480"/>
              <a:gd name="connsiteY3" fmla="*/ 347099 h 466531"/>
              <a:gd name="connsiteX4" fmla="*/ 1063690 w 3157480"/>
              <a:gd name="connsiteY4" fmla="*/ 350831 h 466531"/>
              <a:gd name="connsiteX5" fmla="*/ 828559 w 3157480"/>
              <a:gd name="connsiteY5" fmla="*/ 242596 h 466531"/>
              <a:gd name="connsiteX6" fmla="*/ 0 w 3157480"/>
              <a:gd name="connsiteY6" fmla="*/ 0 h 466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7480" h="466531">
                <a:moveTo>
                  <a:pt x="3157480" y="440405"/>
                </a:moveTo>
                <a:lnTo>
                  <a:pt x="2511801" y="466531"/>
                </a:lnTo>
                <a:lnTo>
                  <a:pt x="1563811" y="343367"/>
                </a:lnTo>
                <a:lnTo>
                  <a:pt x="1168193" y="347099"/>
                </a:lnTo>
                <a:lnTo>
                  <a:pt x="1063690" y="350831"/>
                </a:lnTo>
                <a:lnTo>
                  <a:pt x="828559" y="242596"/>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Freeform: Shape 174">
            <a:extLst>
              <a:ext uri="{FF2B5EF4-FFF2-40B4-BE49-F238E27FC236}">
                <a16:creationId xmlns:a16="http://schemas.microsoft.com/office/drawing/2014/main" id="{A8C3F71B-DE4C-F94E-90DA-21817A26E8AC}"/>
              </a:ext>
            </a:extLst>
          </p:cNvPr>
          <p:cNvSpPr/>
          <p:nvPr/>
        </p:nvSpPr>
        <p:spPr bwMode="auto">
          <a:xfrm>
            <a:off x="1574647" y="4868454"/>
            <a:ext cx="2498882" cy="395618"/>
          </a:xfrm>
          <a:custGeom>
            <a:avLst/>
            <a:gdLst>
              <a:gd name="connsiteX0" fmla="*/ 2608839 w 2608839"/>
              <a:gd name="connsiteY0" fmla="*/ 395618 h 395618"/>
              <a:gd name="connsiteX1" fmla="*/ 1593668 w 2608839"/>
              <a:gd name="connsiteY1" fmla="*/ 395618 h 395618"/>
              <a:gd name="connsiteX2" fmla="*/ 1123405 w 2608839"/>
              <a:gd name="connsiteY2" fmla="*/ 317241 h 395618"/>
              <a:gd name="connsiteX3" fmla="*/ 977848 w 2608839"/>
              <a:gd name="connsiteY3" fmla="*/ 306044 h 395618"/>
              <a:gd name="connsiteX4" fmla="*/ 533711 w 2608839"/>
              <a:gd name="connsiteY4" fmla="*/ 145558 h 395618"/>
              <a:gd name="connsiteX5" fmla="*/ 0 w 2608839"/>
              <a:gd name="connsiteY5" fmla="*/ 0 h 395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8839" h="395618">
                <a:moveTo>
                  <a:pt x="2608839" y="395618"/>
                </a:moveTo>
                <a:lnTo>
                  <a:pt x="1593668" y="395618"/>
                </a:lnTo>
                <a:lnTo>
                  <a:pt x="1123405" y="317241"/>
                </a:lnTo>
                <a:lnTo>
                  <a:pt x="977848" y="306044"/>
                </a:lnTo>
                <a:lnTo>
                  <a:pt x="533711" y="145558"/>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77" name="Straight Connector 176">
            <a:extLst>
              <a:ext uri="{FF2B5EF4-FFF2-40B4-BE49-F238E27FC236}">
                <a16:creationId xmlns:a16="http://schemas.microsoft.com/office/drawing/2014/main" id="{6ECFCCF5-7097-C99C-1645-AD460138A298}"/>
              </a:ext>
            </a:extLst>
          </p:cNvPr>
          <p:cNvCxnSpPr>
            <a:cxnSpLocks/>
          </p:cNvCxnSpPr>
          <p:nvPr/>
        </p:nvCxnSpPr>
        <p:spPr bwMode="auto">
          <a:xfrm flipH="1">
            <a:off x="1567498" y="4577339"/>
            <a:ext cx="468316" cy="291115"/>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0C82D2E9-D44C-7E1C-204B-B653C7A970CE}"/>
              </a:ext>
            </a:extLst>
          </p:cNvPr>
          <p:cNvCxnSpPr>
            <a:cxnSpLocks/>
          </p:cNvCxnSpPr>
          <p:nvPr/>
        </p:nvCxnSpPr>
        <p:spPr bwMode="auto">
          <a:xfrm flipH="1">
            <a:off x="1571072" y="4666913"/>
            <a:ext cx="428992" cy="205274"/>
          </a:xfrm>
          <a:prstGeom prst="line">
            <a:avLst/>
          </a:prstGeom>
          <a:noFill/>
          <a:ln w="28575" cap="flat" cmpd="sng" algn="ctr">
            <a:solidFill>
              <a:schemeClr val="accent1"/>
            </a:solidFill>
            <a:prstDash val="solid"/>
            <a:round/>
            <a:headEnd type="none" w="med" len="med"/>
            <a:tailEnd type="none" w="med" len="med"/>
          </a:ln>
          <a:effectLst/>
        </p:spPr>
      </p:cxnSp>
      <p:sp>
        <p:nvSpPr>
          <p:cNvPr id="181" name="Freeform: Shape 180">
            <a:extLst>
              <a:ext uri="{FF2B5EF4-FFF2-40B4-BE49-F238E27FC236}">
                <a16:creationId xmlns:a16="http://schemas.microsoft.com/office/drawing/2014/main" id="{1F1D97C8-4B12-D66E-2819-FD891D330BC9}"/>
              </a:ext>
            </a:extLst>
          </p:cNvPr>
          <p:cNvSpPr/>
          <p:nvPr/>
        </p:nvSpPr>
        <p:spPr bwMode="auto">
          <a:xfrm>
            <a:off x="1610396" y="4868454"/>
            <a:ext cx="3138796" cy="339635"/>
          </a:xfrm>
          <a:custGeom>
            <a:avLst/>
            <a:gdLst>
              <a:gd name="connsiteX0" fmla="*/ 3276911 w 3276911"/>
              <a:gd name="connsiteY0" fmla="*/ 328438 h 339635"/>
              <a:gd name="connsiteX1" fmla="*/ 2653626 w 3276911"/>
              <a:gd name="connsiteY1" fmla="*/ 339635 h 339635"/>
              <a:gd name="connsiteX2" fmla="*/ 1089816 w 3276911"/>
              <a:gd name="connsiteY2" fmla="*/ 190345 h 339635"/>
              <a:gd name="connsiteX3" fmla="*/ 533711 w 3276911"/>
              <a:gd name="connsiteY3" fmla="*/ 89574 h 339635"/>
              <a:gd name="connsiteX4" fmla="*/ 0 w 3276911"/>
              <a:gd name="connsiteY4" fmla="*/ 0 h 339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911" h="339635">
                <a:moveTo>
                  <a:pt x="3276911" y="328438"/>
                </a:moveTo>
                <a:lnTo>
                  <a:pt x="2653626" y="339635"/>
                </a:lnTo>
                <a:lnTo>
                  <a:pt x="1089816" y="190345"/>
                </a:lnTo>
                <a:lnTo>
                  <a:pt x="533711" y="89574"/>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Freeform: Shape 181">
            <a:extLst>
              <a:ext uri="{FF2B5EF4-FFF2-40B4-BE49-F238E27FC236}">
                <a16:creationId xmlns:a16="http://schemas.microsoft.com/office/drawing/2014/main" id="{68F4CE04-C6DF-D37F-1C81-1335047304F2}"/>
              </a:ext>
            </a:extLst>
          </p:cNvPr>
          <p:cNvSpPr/>
          <p:nvPr/>
        </p:nvSpPr>
        <p:spPr bwMode="auto">
          <a:xfrm>
            <a:off x="1635421" y="4860990"/>
            <a:ext cx="2345160" cy="279918"/>
          </a:xfrm>
          <a:custGeom>
            <a:avLst/>
            <a:gdLst>
              <a:gd name="connsiteX0" fmla="*/ 2448353 w 2448353"/>
              <a:gd name="connsiteY0" fmla="*/ 279918 h 279918"/>
              <a:gd name="connsiteX1" fmla="*/ 1933303 w 2448353"/>
              <a:gd name="connsiteY1" fmla="*/ 130628 h 279918"/>
              <a:gd name="connsiteX2" fmla="*/ 1519024 w 2448353"/>
              <a:gd name="connsiteY2" fmla="*/ 89574 h 279918"/>
              <a:gd name="connsiteX3" fmla="*/ 884542 w 2448353"/>
              <a:gd name="connsiteY3" fmla="*/ 93306 h 279918"/>
              <a:gd name="connsiteX4" fmla="*/ 683001 w 2448353"/>
              <a:gd name="connsiteY4" fmla="*/ 48519 h 279918"/>
              <a:gd name="connsiteX5" fmla="*/ 0 w 2448353"/>
              <a:gd name="connsiteY5" fmla="*/ 0 h 27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8353" h="279918">
                <a:moveTo>
                  <a:pt x="2448353" y="279918"/>
                </a:moveTo>
                <a:lnTo>
                  <a:pt x="1933303" y="130628"/>
                </a:lnTo>
                <a:lnTo>
                  <a:pt x="1519024" y="89574"/>
                </a:lnTo>
                <a:lnTo>
                  <a:pt x="884542" y="93306"/>
                </a:lnTo>
                <a:lnTo>
                  <a:pt x="683001" y="48519"/>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3" name="Freeform: Shape 182">
            <a:extLst>
              <a:ext uri="{FF2B5EF4-FFF2-40B4-BE49-F238E27FC236}">
                <a16:creationId xmlns:a16="http://schemas.microsoft.com/office/drawing/2014/main" id="{8BB35FFA-43F1-04B8-B011-9776B5957225}"/>
              </a:ext>
            </a:extLst>
          </p:cNvPr>
          <p:cNvSpPr/>
          <p:nvPr/>
        </p:nvSpPr>
        <p:spPr bwMode="auto">
          <a:xfrm>
            <a:off x="1617546" y="4827400"/>
            <a:ext cx="3918133" cy="253792"/>
          </a:xfrm>
          <a:custGeom>
            <a:avLst/>
            <a:gdLst>
              <a:gd name="connsiteX0" fmla="*/ 4090540 w 4090540"/>
              <a:gd name="connsiteY0" fmla="*/ 253792 h 253792"/>
              <a:gd name="connsiteX1" fmla="*/ 2649894 w 4090540"/>
              <a:gd name="connsiteY1" fmla="*/ 164218 h 253792"/>
              <a:gd name="connsiteX2" fmla="*/ 2063931 w 4090540"/>
              <a:gd name="connsiteY2" fmla="*/ 89573 h 253792"/>
              <a:gd name="connsiteX3" fmla="*/ 1567542 w 4090540"/>
              <a:gd name="connsiteY3" fmla="*/ 26125 h 253792"/>
              <a:gd name="connsiteX4" fmla="*/ 500120 w 4090540"/>
              <a:gd name="connsiteY4" fmla="*/ 0 h 253792"/>
              <a:gd name="connsiteX5" fmla="*/ 0 w 4090540"/>
              <a:gd name="connsiteY5" fmla="*/ 33590 h 2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0540" h="253792">
                <a:moveTo>
                  <a:pt x="4090540" y="253792"/>
                </a:moveTo>
                <a:lnTo>
                  <a:pt x="2649894" y="164218"/>
                </a:lnTo>
                <a:lnTo>
                  <a:pt x="2063931" y="89573"/>
                </a:lnTo>
                <a:lnTo>
                  <a:pt x="1567542" y="26125"/>
                </a:lnTo>
                <a:lnTo>
                  <a:pt x="500120" y="0"/>
                </a:lnTo>
                <a:lnTo>
                  <a:pt x="0" y="3359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Freeform: Shape 183">
            <a:extLst>
              <a:ext uri="{FF2B5EF4-FFF2-40B4-BE49-F238E27FC236}">
                <a16:creationId xmlns:a16="http://schemas.microsoft.com/office/drawing/2014/main" id="{08348BA8-FE04-C9EE-38E4-FE7C12DA67DA}"/>
              </a:ext>
            </a:extLst>
          </p:cNvPr>
          <p:cNvSpPr/>
          <p:nvPr/>
        </p:nvSpPr>
        <p:spPr bwMode="auto">
          <a:xfrm>
            <a:off x="1774843" y="4819935"/>
            <a:ext cx="4111180" cy="320973"/>
          </a:xfrm>
          <a:custGeom>
            <a:avLst/>
            <a:gdLst>
              <a:gd name="connsiteX0" fmla="*/ 4292082 w 4292082"/>
              <a:gd name="connsiteY0" fmla="*/ 253793 h 320973"/>
              <a:gd name="connsiteX1" fmla="*/ 2955938 w 4292082"/>
              <a:gd name="connsiteY1" fmla="*/ 160487 h 320973"/>
              <a:gd name="connsiteX2" fmla="*/ 2425960 w 4292082"/>
              <a:gd name="connsiteY2" fmla="*/ 0 h 320973"/>
              <a:gd name="connsiteX3" fmla="*/ 2019145 w 4292082"/>
              <a:gd name="connsiteY3" fmla="*/ 63448 h 320973"/>
              <a:gd name="connsiteX4" fmla="*/ 1597401 w 4292082"/>
              <a:gd name="connsiteY4" fmla="*/ 216470 h 320973"/>
              <a:gd name="connsiteX5" fmla="*/ 1302554 w 4292082"/>
              <a:gd name="connsiteY5" fmla="*/ 317241 h 320973"/>
              <a:gd name="connsiteX6" fmla="*/ 791236 w 4292082"/>
              <a:gd name="connsiteY6" fmla="*/ 320973 h 320973"/>
              <a:gd name="connsiteX7" fmla="*/ 324706 w 4292082"/>
              <a:gd name="connsiteY7" fmla="*/ 190345 h 320973"/>
              <a:gd name="connsiteX8" fmla="*/ 0 w 4292082"/>
              <a:gd name="connsiteY8" fmla="*/ 78377 h 32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2082" h="320973">
                <a:moveTo>
                  <a:pt x="4292082" y="253793"/>
                </a:moveTo>
                <a:lnTo>
                  <a:pt x="2955938" y="160487"/>
                </a:lnTo>
                <a:lnTo>
                  <a:pt x="2425960" y="0"/>
                </a:lnTo>
                <a:lnTo>
                  <a:pt x="2019145" y="63448"/>
                </a:lnTo>
                <a:lnTo>
                  <a:pt x="1597401" y="216470"/>
                </a:lnTo>
                <a:lnTo>
                  <a:pt x="1302554" y="317241"/>
                </a:lnTo>
                <a:lnTo>
                  <a:pt x="791236" y="320973"/>
                </a:lnTo>
                <a:lnTo>
                  <a:pt x="324706" y="190345"/>
                </a:lnTo>
                <a:lnTo>
                  <a:pt x="0" y="7837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5" name="Freeform: Shape 184">
            <a:extLst>
              <a:ext uri="{FF2B5EF4-FFF2-40B4-BE49-F238E27FC236}">
                <a16:creationId xmlns:a16="http://schemas.microsoft.com/office/drawing/2014/main" id="{D1149902-E151-0C8F-5F55-AC554E335082}"/>
              </a:ext>
            </a:extLst>
          </p:cNvPr>
          <p:cNvSpPr/>
          <p:nvPr/>
        </p:nvSpPr>
        <p:spPr bwMode="auto">
          <a:xfrm>
            <a:off x="1714069" y="4763951"/>
            <a:ext cx="5033514" cy="362028"/>
          </a:xfrm>
          <a:custGeom>
            <a:avLst/>
            <a:gdLst>
              <a:gd name="connsiteX0" fmla="*/ 5255001 w 5255001"/>
              <a:gd name="connsiteY0" fmla="*/ 18662 h 362028"/>
              <a:gd name="connsiteX1" fmla="*/ 4769809 w 5255001"/>
              <a:gd name="connsiteY1" fmla="*/ 93307 h 362028"/>
              <a:gd name="connsiteX2" fmla="*/ 4411514 w 5255001"/>
              <a:gd name="connsiteY2" fmla="*/ 0 h 362028"/>
              <a:gd name="connsiteX3" fmla="*/ 3806890 w 5255001"/>
              <a:gd name="connsiteY3" fmla="*/ 123165 h 362028"/>
              <a:gd name="connsiteX4" fmla="*/ 2672288 w 5255001"/>
              <a:gd name="connsiteY4" fmla="*/ 250061 h 362028"/>
              <a:gd name="connsiteX5" fmla="*/ 2414763 w 5255001"/>
              <a:gd name="connsiteY5" fmla="*/ 291116 h 362028"/>
              <a:gd name="connsiteX6" fmla="*/ 1877319 w 5255001"/>
              <a:gd name="connsiteY6" fmla="*/ 309777 h 362028"/>
              <a:gd name="connsiteX7" fmla="*/ 1380931 w 5255001"/>
              <a:gd name="connsiteY7" fmla="*/ 190345 h 362028"/>
              <a:gd name="connsiteX8" fmla="*/ 1063690 w 5255001"/>
              <a:gd name="connsiteY8" fmla="*/ 264990 h 362028"/>
              <a:gd name="connsiteX9" fmla="*/ 850952 w 5255001"/>
              <a:gd name="connsiteY9" fmla="*/ 362028 h 362028"/>
              <a:gd name="connsiteX10" fmla="*/ 0 w 5255001"/>
              <a:gd name="connsiteY10" fmla="*/ 130629 h 36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5001" h="362028">
                <a:moveTo>
                  <a:pt x="5255001" y="18662"/>
                </a:moveTo>
                <a:lnTo>
                  <a:pt x="4769809" y="93307"/>
                </a:lnTo>
                <a:lnTo>
                  <a:pt x="4411514" y="0"/>
                </a:lnTo>
                <a:lnTo>
                  <a:pt x="3806890" y="123165"/>
                </a:lnTo>
                <a:lnTo>
                  <a:pt x="2672288" y="250061"/>
                </a:lnTo>
                <a:lnTo>
                  <a:pt x="2414763" y="291116"/>
                </a:lnTo>
                <a:lnTo>
                  <a:pt x="1877319" y="309777"/>
                </a:lnTo>
                <a:lnTo>
                  <a:pt x="1380931" y="190345"/>
                </a:lnTo>
                <a:lnTo>
                  <a:pt x="1063690" y="264990"/>
                </a:lnTo>
                <a:lnTo>
                  <a:pt x="850952" y="362028"/>
                </a:lnTo>
                <a:lnTo>
                  <a:pt x="0" y="130629"/>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6" name="Freeform: Shape 185">
            <a:extLst>
              <a:ext uri="{FF2B5EF4-FFF2-40B4-BE49-F238E27FC236}">
                <a16:creationId xmlns:a16="http://schemas.microsoft.com/office/drawing/2014/main" id="{39A2199D-CF97-EA6B-8839-F21D3E9F961C}"/>
              </a:ext>
            </a:extLst>
          </p:cNvPr>
          <p:cNvSpPr/>
          <p:nvPr/>
        </p:nvSpPr>
        <p:spPr bwMode="auto">
          <a:xfrm>
            <a:off x="1835618" y="4416853"/>
            <a:ext cx="3782285" cy="780039"/>
          </a:xfrm>
          <a:custGeom>
            <a:avLst/>
            <a:gdLst>
              <a:gd name="connsiteX0" fmla="*/ 3948715 w 3948715"/>
              <a:gd name="connsiteY0" fmla="*/ 0 h 780039"/>
              <a:gd name="connsiteX1" fmla="*/ 2911151 w 3948715"/>
              <a:gd name="connsiteY1" fmla="*/ 600891 h 780039"/>
              <a:gd name="connsiteX2" fmla="*/ 2343849 w 3948715"/>
              <a:gd name="connsiteY2" fmla="*/ 593427 h 780039"/>
              <a:gd name="connsiteX3" fmla="*/ 1336143 w 3948715"/>
              <a:gd name="connsiteY3" fmla="*/ 780039 h 780039"/>
              <a:gd name="connsiteX4" fmla="*/ 1115941 w 3948715"/>
              <a:gd name="connsiteY4" fmla="*/ 697929 h 780039"/>
              <a:gd name="connsiteX5" fmla="*/ 809897 w 3948715"/>
              <a:gd name="connsiteY5" fmla="*/ 552372 h 780039"/>
              <a:gd name="connsiteX6" fmla="*/ 675536 w 3948715"/>
              <a:gd name="connsiteY6" fmla="*/ 537443 h 780039"/>
              <a:gd name="connsiteX7" fmla="*/ 373224 w 3948715"/>
              <a:gd name="connsiteY7" fmla="*/ 552372 h 780039"/>
              <a:gd name="connsiteX8" fmla="*/ 0 w 3948715"/>
              <a:gd name="connsiteY8" fmla="*/ 477727 h 78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715" h="780039">
                <a:moveTo>
                  <a:pt x="3948715" y="0"/>
                </a:moveTo>
                <a:lnTo>
                  <a:pt x="2911151" y="600891"/>
                </a:lnTo>
                <a:lnTo>
                  <a:pt x="2343849" y="593427"/>
                </a:lnTo>
                <a:lnTo>
                  <a:pt x="1336143" y="780039"/>
                </a:lnTo>
                <a:lnTo>
                  <a:pt x="1115941" y="697929"/>
                </a:lnTo>
                <a:lnTo>
                  <a:pt x="809897" y="552372"/>
                </a:lnTo>
                <a:lnTo>
                  <a:pt x="675536" y="537443"/>
                </a:lnTo>
                <a:lnTo>
                  <a:pt x="373224" y="552372"/>
                </a:lnTo>
                <a:lnTo>
                  <a:pt x="0" y="47772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Freeform: Shape 186">
            <a:extLst>
              <a:ext uri="{FF2B5EF4-FFF2-40B4-BE49-F238E27FC236}">
                <a16:creationId xmlns:a16="http://schemas.microsoft.com/office/drawing/2014/main" id="{2C257A0D-7603-D713-5D1D-F209C185F5D9}"/>
              </a:ext>
            </a:extLst>
          </p:cNvPr>
          <p:cNvSpPr/>
          <p:nvPr/>
        </p:nvSpPr>
        <p:spPr bwMode="auto">
          <a:xfrm>
            <a:off x="1882092" y="4875919"/>
            <a:ext cx="2198587" cy="63448"/>
          </a:xfrm>
          <a:custGeom>
            <a:avLst/>
            <a:gdLst>
              <a:gd name="connsiteX0" fmla="*/ 2295330 w 2295330"/>
              <a:gd name="connsiteY0" fmla="*/ 0 h 63448"/>
              <a:gd name="connsiteX1" fmla="*/ 1701903 w 2295330"/>
              <a:gd name="connsiteY1" fmla="*/ 3732 h 63448"/>
              <a:gd name="connsiteX2" fmla="*/ 1328679 w 2295330"/>
              <a:gd name="connsiteY2" fmla="*/ 63448 h 63448"/>
              <a:gd name="connsiteX3" fmla="*/ 615820 w 2295330"/>
              <a:gd name="connsiteY3" fmla="*/ 22393 h 63448"/>
              <a:gd name="connsiteX4" fmla="*/ 541175 w 2295330"/>
              <a:gd name="connsiteY4" fmla="*/ 11197 h 63448"/>
              <a:gd name="connsiteX5" fmla="*/ 238863 w 2295330"/>
              <a:gd name="connsiteY5" fmla="*/ 14929 h 63448"/>
              <a:gd name="connsiteX6" fmla="*/ 167951 w 2295330"/>
              <a:gd name="connsiteY6" fmla="*/ 59716 h 63448"/>
              <a:gd name="connsiteX7" fmla="*/ 0 w 2295330"/>
              <a:gd name="connsiteY7" fmla="*/ 29858 h 6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5330" h="63448">
                <a:moveTo>
                  <a:pt x="2295330" y="0"/>
                </a:moveTo>
                <a:lnTo>
                  <a:pt x="1701903" y="3732"/>
                </a:lnTo>
                <a:lnTo>
                  <a:pt x="1328679" y="63448"/>
                </a:lnTo>
                <a:lnTo>
                  <a:pt x="615820" y="22393"/>
                </a:lnTo>
                <a:lnTo>
                  <a:pt x="541175" y="11197"/>
                </a:lnTo>
                <a:lnTo>
                  <a:pt x="238863" y="14929"/>
                </a:lnTo>
                <a:lnTo>
                  <a:pt x="167951" y="59716"/>
                </a:lnTo>
                <a:lnTo>
                  <a:pt x="0" y="2985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8" name="Freeform: Shape 187">
            <a:extLst>
              <a:ext uri="{FF2B5EF4-FFF2-40B4-BE49-F238E27FC236}">
                <a16:creationId xmlns:a16="http://schemas.microsoft.com/office/drawing/2014/main" id="{150AD8AC-C486-579E-6560-0952B5A4D482}"/>
              </a:ext>
            </a:extLst>
          </p:cNvPr>
          <p:cNvSpPr/>
          <p:nvPr/>
        </p:nvSpPr>
        <p:spPr bwMode="auto">
          <a:xfrm>
            <a:off x="1642570" y="4640787"/>
            <a:ext cx="2434534" cy="287383"/>
          </a:xfrm>
          <a:custGeom>
            <a:avLst/>
            <a:gdLst>
              <a:gd name="connsiteX0" fmla="*/ 2541659 w 2541659"/>
              <a:gd name="connsiteY0" fmla="*/ 82110 h 287383"/>
              <a:gd name="connsiteX1" fmla="*/ 2052735 w 2541659"/>
              <a:gd name="connsiteY1" fmla="*/ 287383 h 287383"/>
              <a:gd name="connsiteX2" fmla="*/ 1492898 w 2541659"/>
              <a:gd name="connsiteY2" fmla="*/ 0 h 287383"/>
              <a:gd name="connsiteX3" fmla="*/ 750182 w 2541659"/>
              <a:gd name="connsiteY3" fmla="*/ 111968 h 287383"/>
              <a:gd name="connsiteX4" fmla="*/ 418012 w 2541659"/>
              <a:gd name="connsiteY4" fmla="*/ 138093 h 287383"/>
              <a:gd name="connsiteX5" fmla="*/ 0 w 2541659"/>
              <a:gd name="connsiteY5" fmla="*/ 223935 h 287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1659" h="287383">
                <a:moveTo>
                  <a:pt x="2541659" y="82110"/>
                </a:moveTo>
                <a:lnTo>
                  <a:pt x="2052735" y="287383"/>
                </a:lnTo>
                <a:lnTo>
                  <a:pt x="1492898" y="0"/>
                </a:lnTo>
                <a:lnTo>
                  <a:pt x="750182" y="111968"/>
                </a:lnTo>
                <a:lnTo>
                  <a:pt x="418012" y="138093"/>
                </a:lnTo>
                <a:lnTo>
                  <a:pt x="0" y="22393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Freeform: Shape 188">
            <a:extLst>
              <a:ext uri="{FF2B5EF4-FFF2-40B4-BE49-F238E27FC236}">
                <a16:creationId xmlns:a16="http://schemas.microsoft.com/office/drawing/2014/main" id="{5C934465-DA2B-E2CA-3E61-23508DB19C74}"/>
              </a:ext>
            </a:extLst>
          </p:cNvPr>
          <p:cNvSpPr/>
          <p:nvPr/>
        </p:nvSpPr>
        <p:spPr bwMode="auto">
          <a:xfrm>
            <a:off x="1864217" y="4752755"/>
            <a:ext cx="704263" cy="134361"/>
          </a:xfrm>
          <a:custGeom>
            <a:avLst/>
            <a:gdLst>
              <a:gd name="connsiteX0" fmla="*/ 735252 w 735252"/>
              <a:gd name="connsiteY0" fmla="*/ 0 h 134361"/>
              <a:gd name="connsiteX1" fmla="*/ 567301 w 735252"/>
              <a:gd name="connsiteY1" fmla="*/ 0 h 134361"/>
              <a:gd name="connsiteX2" fmla="*/ 182880 w 735252"/>
              <a:gd name="connsiteY2" fmla="*/ 134361 h 134361"/>
              <a:gd name="connsiteX3" fmla="*/ 0 w 735252"/>
              <a:gd name="connsiteY3" fmla="*/ 108235 h 134361"/>
            </a:gdLst>
            <a:ahLst/>
            <a:cxnLst>
              <a:cxn ang="0">
                <a:pos x="connsiteX0" y="connsiteY0"/>
              </a:cxn>
              <a:cxn ang="0">
                <a:pos x="connsiteX1" y="connsiteY1"/>
              </a:cxn>
              <a:cxn ang="0">
                <a:pos x="connsiteX2" y="connsiteY2"/>
              </a:cxn>
              <a:cxn ang="0">
                <a:pos x="connsiteX3" y="connsiteY3"/>
              </a:cxn>
            </a:cxnLst>
            <a:rect l="l" t="t" r="r" b="b"/>
            <a:pathLst>
              <a:path w="735252" h="134361">
                <a:moveTo>
                  <a:pt x="735252" y="0"/>
                </a:moveTo>
                <a:lnTo>
                  <a:pt x="567301" y="0"/>
                </a:lnTo>
                <a:lnTo>
                  <a:pt x="182880" y="134361"/>
                </a:lnTo>
                <a:lnTo>
                  <a:pt x="0" y="10823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Freeform: Shape 189">
            <a:extLst>
              <a:ext uri="{FF2B5EF4-FFF2-40B4-BE49-F238E27FC236}">
                <a16:creationId xmlns:a16="http://schemas.microsoft.com/office/drawing/2014/main" id="{4C7167B7-FAA1-03D3-C4D9-3C947CACBC95}"/>
              </a:ext>
            </a:extLst>
          </p:cNvPr>
          <p:cNvSpPr/>
          <p:nvPr/>
        </p:nvSpPr>
        <p:spPr bwMode="auto">
          <a:xfrm>
            <a:off x="1914266" y="4875919"/>
            <a:ext cx="1308428" cy="59716"/>
          </a:xfrm>
          <a:custGeom>
            <a:avLst/>
            <a:gdLst>
              <a:gd name="connsiteX0" fmla="*/ 1366002 w 1366002"/>
              <a:gd name="connsiteY0" fmla="*/ 11197 h 59716"/>
              <a:gd name="connsiteX1" fmla="*/ 709126 w 1366002"/>
              <a:gd name="connsiteY1" fmla="*/ 0 h 59716"/>
              <a:gd name="connsiteX2" fmla="*/ 522514 w 1366002"/>
              <a:gd name="connsiteY2" fmla="*/ 59716 h 59716"/>
              <a:gd name="connsiteX3" fmla="*/ 358295 w 1366002"/>
              <a:gd name="connsiteY3" fmla="*/ 29858 h 59716"/>
              <a:gd name="connsiteX4" fmla="*/ 0 w 1366002"/>
              <a:gd name="connsiteY4" fmla="*/ 44787 h 59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002" h="59716">
                <a:moveTo>
                  <a:pt x="1366002" y="11197"/>
                </a:moveTo>
                <a:lnTo>
                  <a:pt x="709126" y="0"/>
                </a:lnTo>
                <a:lnTo>
                  <a:pt x="522514" y="59716"/>
                </a:lnTo>
                <a:lnTo>
                  <a:pt x="358295" y="29858"/>
                </a:lnTo>
                <a:lnTo>
                  <a:pt x="0" y="4478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Freeform: Shape 190">
            <a:extLst>
              <a:ext uri="{FF2B5EF4-FFF2-40B4-BE49-F238E27FC236}">
                <a16:creationId xmlns:a16="http://schemas.microsoft.com/office/drawing/2014/main" id="{A07DCC9F-7A0F-E6E4-B211-095770AEC991}"/>
              </a:ext>
            </a:extLst>
          </p:cNvPr>
          <p:cNvSpPr/>
          <p:nvPr/>
        </p:nvSpPr>
        <p:spPr bwMode="auto">
          <a:xfrm>
            <a:off x="2057264" y="4797542"/>
            <a:ext cx="1222629" cy="201541"/>
          </a:xfrm>
          <a:custGeom>
            <a:avLst/>
            <a:gdLst>
              <a:gd name="connsiteX0" fmla="*/ 1276428 w 1276428"/>
              <a:gd name="connsiteY0" fmla="*/ 0 h 201541"/>
              <a:gd name="connsiteX1" fmla="*/ 1037564 w 1276428"/>
              <a:gd name="connsiteY1" fmla="*/ 78377 h 201541"/>
              <a:gd name="connsiteX2" fmla="*/ 1000241 w 1276428"/>
              <a:gd name="connsiteY2" fmla="*/ 67180 h 201541"/>
              <a:gd name="connsiteX3" fmla="*/ 791236 w 1276428"/>
              <a:gd name="connsiteY3" fmla="*/ 190344 h 201541"/>
              <a:gd name="connsiteX4" fmla="*/ 335902 w 1276428"/>
              <a:gd name="connsiteY4" fmla="*/ 201541 h 201541"/>
              <a:gd name="connsiteX5" fmla="*/ 0 w 1276428"/>
              <a:gd name="connsiteY5" fmla="*/ 201541 h 20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6428" h="201541">
                <a:moveTo>
                  <a:pt x="1276428" y="0"/>
                </a:moveTo>
                <a:lnTo>
                  <a:pt x="1037564" y="78377"/>
                </a:lnTo>
                <a:lnTo>
                  <a:pt x="1000241" y="67180"/>
                </a:lnTo>
                <a:lnTo>
                  <a:pt x="791236" y="190344"/>
                </a:lnTo>
                <a:lnTo>
                  <a:pt x="335902" y="201541"/>
                </a:lnTo>
                <a:lnTo>
                  <a:pt x="0" y="20154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Freeform: Shape 191">
            <a:extLst>
              <a:ext uri="{FF2B5EF4-FFF2-40B4-BE49-F238E27FC236}">
                <a16:creationId xmlns:a16="http://schemas.microsoft.com/office/drawing/2014/main" id="{115BCCCF-705B-37CC-2EF3-30F8EC4382F3}"/>
              </a:ext>
            </a:extLst>
          </p:cNvPr>
          <p:cNvSpPr/>
          <p:nvPr/>
        </p:nvSpPr>
        <p:spPr bwMode="auto">
          <a:xfrm>
            <a:off x="1910691" y="4924438"/>
            <a:ext cx="1640897" cy="138093"/>
          </a:xfrm>
          <a:custGeom>
            <a:avLst/>
            <a:gdLst>
              <a:gd name="connsiteX0" fmla="*/ 1713100 w 1713100"/>
              <a:gd name="connsiteY0" fmla="*/ 55984 h 138093"/>
              <a:gd name="connsiteX1" fmla="*/ 1287624 w 1713100"/>
              <a:gd name="connsiteY1" fmla="*/ 29858 h 138093"/>
              <a:gd name="connsiteX2" fmla="*/ 1112209 w 1713100"/>
              <a:gd name="connsiteY2" fmla="*/ 26126 h 138093"/>
              <a:gd name="connsiteX3" fmla="*/ 925596 w 1713100"/>
              <a:gd name="connsiteY3" fmla="*/ 85842 h 138093"/>
              <a:gd name="connsiteX4" fmla="*/ 604623 w 1713100"/>
              <a:gd name="connsiteY4" fmla="*/ 138093 h 138093"/>
              <a:gd name="connsiteX5" fmla="*/ 223934 w 1713100"/>
              <a:gd name="connsiteY5" fmla="*/ 89574 h 138093"/>
              <a:gd name="connsiteX6" fmla="*/ 0 w 1713100"/>
              <a:gd name="connsiteY6" fmla="*/ 0 h 13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3100" h="138093">
                <a:moveTo>
                  <a:pt x="1713100" y="55984"/>
                </a:moveTo>
                <a:lnTo>
                  <a:pt x="1287624" y="29858"/>
                </a:lnTo>
                <a:lnTo>
                  <a:pt x="1112209" y="26126"/>
                </a:lnTo>
                <a:lnTo>
                  <a:pt x="925596" y="85842"/>
                </a:lnTo>
                <a:lnTo>
                  <a:pt x="604623" y="138093"/>
                </a:lnTo>
                <a:lnTo>
                  <a:pt x="223934" y="89574"/>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Shape 192">
            <a:extLst>
              <a:ext uri="{FF2B5EF4-FFF2-40B4-BE49-F238E27FC236}">
                <a16:creationId xmlns:a16="http://schemas.microsoft.com/office/drawing/2014/main" id="{6ED1EBFC-ABCF-11A3-35A9-B2BD23D0B12D}"/>
              </a:ext>
            </a:extLst>
          </p:cNvPr>
          <p:cNvSpPr/>
          <p:nvPr/>
        </p:nvSpPr>
        <p:spPr bwMode="auto">
          <a:xfrm>
            <a:off x="1917841" y="4961760"/>
            <a:ext cx="1072482" cy="212738"/>
          </a:xfrm>
          <a:custGeom>
            <a:avLst/>
            <a:gdLst>
              <a:gd name="connsiteX0" fmla="*/ 1119674 w 1119674"/>
              <a:gd name="connsiteY0" fmla="*/ 190345 h 212738"/>
              <a:gd name="connsiteX1" fmla="*/ 645679 w 1119674"/>
              <a:gd name="connsiteY1" fmla="*/ 212738 h 212738"/>
              <a:gd name="connsiteX2" fmla="*/ 0 w 1119674"/>
              <a:gd name="connsiteY2" fmla="*/ 0 h 212738"/>
            </a:gdLst>
            <a:ahLst/>
            <a:cxnLst>
              <a:cxn ang="0">
                <a:pos x="connsiteX0" y="connsiteY0"/>
              </a:cxn>
              <a:cxn ang="0">
                <a:pos x="connsiteX1" y="connsiteY1"/>
              </a:cxn>
              <a:cxn ang="0">
                <a:pos x="connsiteX2" y="connsiteY2"/>
              </a:cxn>
            </a:cxnLst>
            <a:rect l="l" t="t" r="r" b="b"/>
            <a:pathLst>
              <a:path w="1119674" h="212738">
                <a:moveTo>
                  <a:pt x="1119674" y="190345"/>
                </a:moveTo>
                <a:lnTo>
                  <a:pt x="645679" y="212738"/>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Freeform: Shape 193">
            <a:extLst>
              <a:ext uri="{FF2B5EF4-FFF2-40B4-BE49-F238E27FC236}">
                <a16:creationId xmlns:a16="http://schemas.microsoft.com/office/drawing/2014/main" id="{005E2947-5649-E2B8-DB9F-9BEB9F39B9D9}"/>
              </a:ext>
            </a:extLst>
          </p:cNvPr>
          <p:cNvSpPr/>
          <p:nvPr/>
        </p:nvSpPr>
        <p:spPr bwMode="auto">
          <a:xfrm>
            <a:off x="1817742" y="5006547"/>
            <a:ext cx="782912" cy="362028"/>
          </a:xfrm>
          <a:custGeom>
            <a:avLst/>
            <a:gdLst>
              <a:gd name="connsiteX0" fmla="*/ 817362 w 817362"/>
              <a:gd name="connsiteY0" fmla="*/ 362028 h 362028"/>
              <a:gd name="connsiteX1" fmla="*/ 0 w 817362"/>
              <a:gd name="connsiteY1" fmla="*/ 0 h 362028"/>
            </a:gdLst>
            <a:ahLst/>
            <a:cxnLst>
              <a:cxn ang="0">
                <a:pos x="connsiteX0" y="connsiteY0"/>
              </a:cxn>
              <a:cxn ang="0">
                <a:pos x="connsiteX1" y="connsiteY1"/>
              </a:cxn>
            </a:cxnLst>
            <a:rect l="l" t="t" r="r" b="b"/>
            <a:pathLst>
              <a:path w="817362" h="362028">
                <a:moveTo>
                  <a:pt x="817362" y="362028"/>
                </a:move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Shape 194">
            <a:extLst>
              <a:ext uri="{FF2B5EF4-FFF2-40B4-BE49-F238E27FC236}">
                <a16:creationId xmlns:a16="http://schemas.microsoft.com/office/drawing/2014/main" id="{DD2A265A-FF5A-9207-D9F6-4C18012BA4CB}"/>
              </a:ext>
            </a:extLst>
          </p:cNvPr>
          <p:cNvSpPr/>
          <p:nvPr/>
        </p:nvSpPr>
        <p:spPr bwMode="auto">
          <a:xfrm>
            <a:off x="1942865" y="5002815"/>
            <a:ext cx="650638" cy="298580"/>
          </a:xfrm>
          <a:custGeom>
            <a:avLst/>
            <a:gdLst>
              <a:gd name="connsiteX0" fmla="*/ 679268 w 679268"/>
              <a:gd name="connsiteY0" fmla="*/ 298580 h 298580"/>
              <a:gd name="connsiteX1" fmla="*/ 302312 w 679268"/>
              <a:gd name="connsiteY1" fmla="*/ 85842 h 298580"/>
              <a:gd name="connsiteX2" fmla="*/ 0 w 679268"/>
              <a:gd name="connsiteY2" fmla="*/ 0 h 298580"/>
            </a:gdLst>
            <a:ahLst/>
            <a:cxnLst>
              <a:cxn ang="0">
                <a:pos x="connsiteX0" y="connsiteY0"/>
              </a:cxn>
              <a:cxn ang="0">
                <a:pos x="connsiteX1" y="connsiteY1"/>
              </a:cxn>
              <a:cxn ang="0">
                <a:pos x="connsiteX2" y="connsiteY2"/>
              </a:cxn>
            </a:cxnLst>
            <a:rect l="l" t="t" r="r" b="b"/>
            <a:pathLst>
              <a:path w="679268" h="298580">
                <a:moveTo>
                  <a:pt x="679268" y="298580"/>
                </a:moveTo>
                <a:lnTo>
                  <a:pt x="302312" y="85842"/>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Freeform: Shape 195">
            <a:extLst>
              <a:ext uri="{FF2B5EF4-FFF2-40B4-BE49-F238E27FC236}">
                <a16:creationId xmlns:a16="http://schemas.microsoft.com/office/drawing/2014/main" id="{AE1FDED0-F4FD-C3BB-0245-DCD0F2B0AD2E}"/>
              </a:ext>
            </a:extLst>
          </p:cNvPr>
          <p:cNvSpPr/>
          <p:nvPr/>
        </p:nvSpPr>
        <p:spPr bwMode="auto">
          <a:xfrm>
            <a:off x="1928566" y="4846061"/>
            <a:ext cx="675663" cy="55983"/>
          </a:xfrm>
          <a:custGeom>
            <a:avLst/>
            <a:gdLst>
              <a:gd name="connsiteX0" fmla="*/ 705394 w 705394"/>
              <a:gd name="connsiteY0" fmla="*/ 3732 h 55983"/>
              <a:gd name="connsiteX1" fmla="*/ 477727 w 705394"/>
              <a:gd name="connsiteY1" fmla="*/ 37322 h 55983"/>
              <a:gd name="connsiteX2" fmla="*/ 403082 w 705394"/>
              <a:gd name="connsiteY2" fmla="*/ 55983 h 55983"/>
              <a:gd name="connsiteX3" fmla="*/ 130629 w 705394"/>
              <a:gd name="connsiteY3" fmla="*/ 44787 h 55983"/>
              <a:gd name="connsiteX4" fmla="*/ 0 w 705394"/>
              <a:gd name="connsiteY4" fmla="*/ 0 h 55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394" h="55983">
                <a:moveTo>
                  <a:pt x="705394" y="3732"/>
                </a:moveTo>
                <a:lnTo>
                  <a:pt x="477727" y="37322"/>
                </a:lnTo>
                <a:lnTo>
                  <a:pt x="403082" y="55983"/>
                </a:lnTo>
                <a:lnTo>
                  <a:pt x="130629" y="44787"/>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01" name="Straight Arrow Connector 200">
            <a:extLst>
              <a:ext uri="{FF2B5EF4-FFF2-40B4-BE49-F238E27FC236}">
                <a16:creationId xmlns:a16="http://schemas.microsoft.com/office/drawing/2014/main" id="{D1169811-3DE6-C612-CB62-943863403E80}"/>
              </a:ext>
            </a:extLst>
          </p:cNvPr>
          <p:cNvCxnSpPr/>
          <p:nvPr/>
        </p:nvCxnSpPr>
        <p:spPr bwMode="auto">
          <a:xfrm>
            <a:off x="6869706" y="4780625"/>
            <a:ext cx="162848"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02" name="Straight Arrow Connector 201">
            <a:extLst>
              <a:ext uri="{FF2B5EF4-FFF2-40B4-BE49-F238E27FC236}">
                <a16:creationId xmlns:a16="http://schemas.microsoft.com/office/drawing/2014/main" id="{C1866888-F3F4-CB7E-AFDD-7EE87F0B61F9}"/>
              </a:ext>
            </a:extLst>
          </p:cNvPr>
          <p:cNvCxnSpPr/>
          <p:nvPr/>
        </p:nvCxnSpPr>
        <p:spPr bwMode="auto">
          <a:xfrm>
            <a:off x="5646143" y="5074703"/>
            <a:ext cx="162848"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03" name="Straight Arrow Connector 202">
            <a:extLst>
              <a:ext uri="{FF2B5EF4-FFF2-40B4-BE49-F238E27FC236}">
                <a16:creationId xmlns:a16="http://schemas.microsoft.com/office/drawing/2014/main" id="{E0FADCC3-34C1-88F5-039A-69447F030312}"/>
              </a:ext>
            </a:extLst>
          </p:cNvPr>
          <p:cNvCxnSpPr/>
          <p:nvPr/>
        </p:nvCxnSpPr>
        <p:spPr bwMode="auto">
          <a:xfrm>
            <a:off x="5778182" y="5456086"/>
            <a:ext cx="162848"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04" name="Straight Arrow Connector 203">
            <a:extLst>
              <a:ext uri="{FF2B5EF4-FFF2-40B4-BE49-F238E27FC236}">
                <a16:creationId xmlns:a16="http://schemas.microsoft.com/office/drawing/2014/main" id="{CAE6DED0-E57F-16EB-11D8-D54C850DB711}"/>
              </a:ext>
            </a:extLst>
          </p:cNvPr>
          <p:cNvCxnSpPr/>
          <p:nvPr/>
        </p:nvCxnSpPr>
        <p:spPr bwMode="auto">
          <a:xfrm>
            <a:off x="6816890" y="5589340"/>
            <a:ext cx="162848"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05" name="Straight Arrow Connector 204">
            <a:extLst>
              <a:ext uri="{FF2B5EF4-FFF2-40B4-BE49-F238E27FC236}">
                <a16:creationId xmlns:a16="http://schemas.microsoft.com/office/drawing/2014/main" id="{1AFACCA5-3E21-B742-5E18-FE26F01BE2D4}"/>
              </a:ext>
            </a:extLst>
          </p:cNvPr>
          <p:cNvCxnSpPr/>
          <p:nvPr/>
        </p:nvCxnSpPr>
        <p:spPr bwMode="auto">
          <a:xfrm>
            <a:off x="5712163" y="5791519"/>
            <a:ext cx="162848"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06" name="Straight Arrow Connector 205">
            <a:extLst>
              <a:ext uri="{FF2B5EF4-FFF2-40B4-BE49-F238E27FC236}">
                <a16:creationId xmlns:a16="http://schemas.microsoft.com/office/drawing/2014/main" id="{266E7764-DE2E-0C4B-5BAF-74D0536271DF}"/>
              </a:ext>
            </a:extLst>
          </p:cNvPr>
          <p:cNvCxnSpPr/>
          <p:nvPr/>
        </p:nvCxnSpPr>
        <p:spPr bwMode="auto">
          <a:xfrm>
            <a:off x="1862351" y="4247451"/>
            <a:ext cx="162848" cy="0"/>
          </a:xfrm>
          <a:prstGeom prst="straightConnector1">
            <a:avLst/>
          </a:prstGeom>
          <a:noFill/>
          <a:ln w="28575" cap="flat" cmpd="sng" algn="ctr">
            <a:solidFill>
              <a:schemeClr val="accent3"/>
            </a:solidFill>
            <a:prstDash val="solid"/>
            <a:round/>
            <a:headEnd type="none" w="med" len="med"/>
            <a:tailEnd type="triangle"/>
          </a:ln>
          <a:effectLst/>
        </p:spPr>
      </p:cxnSp>
      <p:sp>
        <p:nvSpPr>
          <p:cNvPr id="207" name="TextBox 206">
            <a:extLst>
              <a:ext uri="{FF2B5EF4-FFF2-40B4-BE49-F238E27FC236}">
                <a16:creationId xmlns:a16="http://schemas.microsoft.com/office/drawing/2014/main" id="{24C84A3C-7EDC-AAD8-2411-81C9F5F25BD7}"/>
              </a:ext>
            </a:extLst>
          </p:cNvPr>
          <p:cNvSpPr txBox="1"/>
          <p:nvPr/>
        </p:nvSpPr>
        <p:spPr bwMode="auto">
          <a:xfrm>
            <a:off x="1967982" y="4082032"/>
            <a:ext cx="10827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a:t>
            </a:r>
          </a:p>
        </p:txBody>
      </p:sp>
      <p:sp>
        <p:nvSpPr>
          <p:cNvPr id="119" name="Freeform: Shape 118">
            <a:extLst>
              <a:ext uri="{FF2B5EF4-FFF2-40B4-BE49-F238E27FC236}">
                <a16:creationId xmlns:a16="http://schemas.microsoft.com/office/drawing/2014/main" id="{C56C9163-3842-B9BF-861F-3DC9527E56E0}"/>
              </a:ext>
            </a:extLst>
          </p:cNvPr>
          <p:cNvSpPr/>
          <p:nvPr/>
        </p:nvSpPr>
        <p:spPr bwMode="auto">
          <a:xfrm>
            <a:off x="1563706" y="3956180"/>
            <a:ext cx="6489922" cy="1962279"/>
          </a:xfrm>
          <a:custGeom>
            <a:avLst/>
            <a:gdLst>
              <a:gd name="connsiteX0" fmla="*/ 0 w 6973078"/>
              <a:gd name="connsiteY0" fmla="*/ 0 h 1996751"/>
              <a:gd name="connsiteX1" fmla="*/ 0 w 6973078"/>
              <a:gd name="connsiteY1" fmla="*/ 1996751 h 1996751"/>
              <a:gd name="connsiteX2" fmla="*/ 6973078 w 6973078"/>
              <a:gd name="connsiteY2" fmla="*/ 1996751 h 1996751"/>
            </a:gdLst>
            <a:ahLst/>
            <a:cxnLst>
              <a:cxn ang="0">
                <a:pos x="connsiteX0" y="connsiteY0"/>
              </a:cxn>
              <a:cxn ang="0">
                <a:pos x="connsiteX1" y="connsiteY1"/>
              </a:cxn>
              <a:cxn ang="0">
                <a:pos x="connsiteX2" y="connsiteY2"/>
              </a:cxn>
            </a:cxnLst>
            <a:rect l="l" t="t" r="r" b="b"/>
            <a:pathLst>
              <a:path w="6973078" h="1996751">
                <a:moveTo>
                  <a:pt x="0" y="0"/>
                </a:moveTo>
                <a:lnTo>
                  <a:pt x="0" y="1996751"/>
                </a:lnTo>
                <a:lnTo>
                  <a:pt x="6973078" y="199675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4" name="Group 32">
            <a:extLst>
              <a:ext uri="{FF2B5EF4-FFF2-40B4-BE49-F238E27FC236}">
                <a16:creationId xmlns:a16="http://schemas.microsoft.com/office/drawing/2014/main" id="{5EFB0598-97F0-9D5C-FA83-8C3A89F295B1}"/>
              </a:ext>
            </a:extLst>
          </p:cNvPr>
          <p:cNvGraphicFramePr>
            <a:graphicFrameLocks noGrp="1"/>
          </p:cNvGraphicFramePr>
          <p:nvPr>
            <p:extLst>
              <p:ext uri="{D42A27DB-BD31-4B8C-83A1-F6EECF244321}">
                <p14:modId xmlns:p14="http://schemas.microsoft.com/office/powerpoint/2010/main" val="1803901672"/>
              </p:ext>
            </p:extLst>
          </p:nvPr>
        </p:nvGraphicFramePr>
        <p:xfrm>
          <a:off x="8511817" y="2589354"/>
          <a:ext cx="3412175" cy="2956704"/>
        </p:xfrm>
        <a:graphic>
          <a:graphicData uri="http://schemas.openxmlformats.org/drawingml/2006/table">
            <a:tbl>
              <a:tblPr/>
              <a:tblGrid>
                <a:gridCol w="2111700">
                  <a:extLst>
                    <a:ext uri="{9D8B030D-6E8A-4147-A177-3AD203B41FA5}">
                      <a16:colId xmlns:a16="http://schemas.microsoft.com/office/drawing/2014/main" val="20001"/>
                    </a:ext>
                  </a:extLst>
                </a:gridCol>
                <a:gridCol w="1300475">
                  <a:extLst>
                    <a:ext uri="{9D8B030D-6E8A-4147-A177-3AD203B41FA5}">
                      <a16:colId xmlns:a16="http://schemas.microsoft.com/office/drawing/2014/main" val="656975423"/>
                    </a:ext>
                  </a:extLst>
                </a:gridCol>
              </a:tblGrid>
              <a:tr h="18865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Best Response by 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124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 n (%)</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Non-CR/non-PD,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1976433"/>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594533"/>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9254996"/>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DCR,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 (4.4-NE)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5681031"/>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Survival,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96020960"/>
                  </a:ext>
                </a:extLst>
              </a:tr>
              <a:tr h="1301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2158661"/>
                  </a:ext>
                </a:extLst>
              </a:tr>
            </a:tbl>
          </a:graphicData>
        </a:graphic>
      </p:graphicFrame>
      <p:sp>
        <p:nvSpPr>
          <p:cNvPr id="6" name="TextBox 5">
            <a:extLst>
              <a:ext uri="{FF2B5EF4-FFF2-40B4-BE49-F238E27FC236}">
                <a16:creationId xmlns:a16="http://schemas.microsoft.com/office/drawing/2014/main" id="{4D8AAD2D-78F8-5D34-290A-11A439ACDDE7}"/>
              </a:ext>
            </a:extLst>
          </p:cNvPr>
          <p:cNvSpPr txBox="1"/>
          <p:nvPr/>
        </p:nvSpPr>
        <p:spPr bwMode="auto">
          <a:xfrm>
            <a:off x="8437457" y="5636487"/>
            <a:ext cx="34121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data cutoff, post-BL tumor assessments not available for 1 patient.</a:t>
            </a:r>
          </a:p>
        </p:txBody>
      </p:sp>
    </p:spTree>
    <p:extLst>
      <p:ext uri="{BB962C8B-B14F-4D97-AF65-F5344CB8AC3E}">
        <p14:creationId xmlns:p14="http://schemas.microsoft.com/office/powerpoint/2010/main" val="133252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7BECDB-F9D5-1B45-EF32-96FA07A4CD3F}"/>
              </a:ext>
            </a:extLst>
          </p:cNvPr>
          <p:cNvSpPr>
            <a:spLocks noGrp="1" noChangeArrowheads="1"/>
          </p:cNvSpPr>
          <p:nvPr>
            <p:ph type="title"/>
          </p:nvPr>
        </p:nvSpPr>
        <p:spPr/>
        <p:txBody>
          <a:bodyPr>
            <a:noAutofit/>
          </a:bodyPr>
          <a:lstStyle/>
          <a:p>
            <a:r>
              <a:rPr lang="en-US" altLang="en-US" dirty="0"/>
              <a:t>TROPION-Breast01: Dato-DXd vs TPC in Inoperable or Metastatic </a:t>
            </a:r>
            <a:r>
              <a:rPr lang="en-US" dirty="0"/>
              <a:t>HR-Positive/HER2-Negative Breast Cancer</a:t>
            </a:r>
            <a:endParaRPr lang="en-US" altLang="en-US" dirty="0"/>
          </a:p>
        </p:txBody>
      </p:sp>
      <p:sp>
        <p:nvSpPr>
          <p:cNvPr id="4" name="Text Box 15">
            <a:extLst>
              <a:ext uri="{FF2B5EF4-FFF2-40B4-BE49-F238E27FC236}">
                <a16:creationId xmlns:a16="http://schemas.microsoft.com/office/drawing/2014/main" id="{27A9118A-1819-785F-8437-FFB8C874692A}"/>
              </a:ext>
            </a:extLst>
          </p:cNvPr>
          <p:cNvSpPr txBox="1">
            <a:spLocks noChangeArrowheads="1"/>
          </p:cNvSpPr>
          <p:nvPr/>
        </p:nvSpPr>
        <p:spPr bwMode="auto">
          <a:xfrm>
            <a:off x="428935" y="639389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ESMO 2023. Abstr LBA11. NCT05104866.</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64699C38-04AD-30D7-4877-68978E68EB42}"/>
              </a:ext>
            </a:extLst>
          </p:cNvPr>
          <p:cNvSpPr txBox="1">
            <a:spLocks/>
          </p:cNvSpPr>
          <p:nvPr/>
        </p:nvSpPr>
        <p:spPr>
          <a:xfrm>
            <a:off x="600087" y="1503871"/>
            <a:ext cx="10877529" cy="8104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multicenter, open-label phase III study (data cutoff: 7/17/2023)</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6" name="Content Placeholder 2">
            <a:extLst>
              <a:ext uri="{FF2B5EF4-FFF2-40B4-BE49-F238E27FC236}">
                <a16:creationId xmlns:a16="http://schemas.microsoft.com/office/drawing/2014/main" id="{07B924E6-E5F5-E699-2D4D-F4DD46A3BB96}"/>
              </a:ext>
            </a:extLst>
          </p:cNvPr>
          <p:cNvSpPr txBox="1">
            <a:spLocks/>
          </p:cNvSpPr>
          <p:nvPr/>
        </p:nvSpPr>
        <p:spPr bwMode="auto">
          <a:xfrm>
            <a:off x="597797" y="5072967"/>
            <a:ext cx="11106859" cy="116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(BICR) and 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include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DoR, PFS by investigator assessment, DCR, TFST, TSST, and PFS2</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7" name="Rectangle 49">
            <a:extLst>
              <a:ext uri="{FF2B5EF4-FFF2-40B4-BE49-F238E27FC236}">
                <a16:creationId xmlns:a16="http://schemas.microsoft.com/office/drawing/2014/main" id="{CA9CCF23-6ECE-FB4A-DD92-EF3E0357C85C}"/>
              </a:ext>
            </a:extLst>
          </p:cNvPr>
          <p:cNvSpPr>
            <a:spLocks noChangeArrowheads="1"/>
          </p:cNvSpPr>
          <p:nvPr/>
        </p:nvSpPr>
        <p:spPr bwMode="auto">
          <a:xfrm>
            <a:off x="5058958" y="2749580"/>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every 21 days</a:t>
            </a:r>
          </a:p>
        </p:txBody>
      </p:sp>
      <p:sp>
        <p:nvSpPr>
          <p:cNvPr id="8" name="Rectangle 50">
            <a:extLst>
              <a:ext uri="{FF2B5EF4-FFF2-40B4-BE49-F238E27FC236}">
                <a16:creationId xmlns:a16="http://schemas.microsoft.com/office/drawing/2014/main" id="{8D2FE2BA-8686-F044-3211-26940DA2180F}"/>
              </a:ext>
            </a:extLst>
          </p:cNvPr>
          <p:cNvSpPr>
            <a:spLocks noChangeArrowheads="1"/>
          </p:cNvSpPr>
          <p:nvPr/>
        </p:nvSpPr>
        <p:spPr bwMode="auto">
          <a:xfrm>
            <a:off x="5056505" y="3815833"/>
            <a:ext cx="4153448"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 of Treatment*</a:t>
            </a:r>
          </a:p>
        </p:txBody>
      </p:sp>
      <p:sp>
        <p:nvSpPr>
          <p:cNvPr id="9" name="Line 53">
            <a:extLst>
              <a:ext uri="{FF2B5EF4-FFF2-40B4-BE49-F238E27FC236}">
                <a16:creationId xmlns:a16="http://schemas.microsoft.com/office/drawing/2014/main" id="{D8D50E8D-830A-4291-8132-DA86DF4092B4}"/>
              </a:ext>
            </a:extLst>
          </p:cNvPr>
          <p:cNvSpPr>
            <a:spLocks noChangeShapeType="1"/>
          </p:cNvSpPr>
          <p:nvPr/>
        </p:nvSpPr>
        <p:spPr bwMode="auto">
          <a:xfrm>
            <a:off x="4173472" y="3987261"/>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B22C0E05-B87F-CAE1-07D2-52FA18366689}"/>
              </a:ext>
            </a:extLst>
          </p:cNvPr>
          <p:cNvSpPr>
            <a:spLocks noChangeShapeType="1"/>
          </p:cNvSpPr>
          <p:nvPr/>
        </p:nvSpPr>
        <p:spPr bwMode="auto">
          <a:xfrm flipV="1">
            <a:off x="4149469" y="3188437"/>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45">
            <a:extLst>
              <a:ext uri="{FF2B5EF4-FFF2-40B4-BE49-F238E27FC236}">
                <a16:creationId xmlns:a16="http://schemas.microsoft.com/office/drawing/2014/main" id="{0BDCBA1C-7E0D-9F26-AF4B-38F224B4B572}"/>
              </a:ext>
            </a:extLst>
          </p:cNvPr>
          <p:cNvSpPr txBox="1">
            <a:spLocks noChangeArrowheads="1"/>
          </p:cNvSpPr>
          <p:nvPr/>
        </p:nvSpPr>
        <p:spPr bwMode="auto">
          <a:xfrm>
            <a:off x="819149" y="2515538"/>
            <a:ext cx="319995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inoperable or metastatic HR+/HER2- breast cancer with disease progression after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or 2 prior lines of systemic therapy; ineligible for endocrine therapy; ECOG PS ≥1; available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FFPE tumor sample at time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screening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733)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3328B082-6C50-EFD9-90C0-330D1B6A8FD5}"/>
              </a:ext>
            </a:extLst>
          </p:cNvPr>
          <p:cNvSpPr/>
          <p:nvPr/>
        </p:nvSpPr>
        <p:spPr>
          <a:xfrm>
            <a:off x="2266950" y="1958705"/>
            <a:ext cx="5457825"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prior therapy lines (1 vs 2), prior use of CDK4/6 inhibitors (yes vs no), geographic location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(US/Canada/Europe vs rest of world) </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3" name="Straight Arrow Connector 12">
            <a:extLst>
              <a:ext uri="{FF2B5EF4-FFF2-40B4-BE49-F238E27FC236}">
                <a16:creationId xmlns:a16="http://schemas.microsoft.com/office/drawing/2014/main" id="{E1C6D62E-2F95-E18A-D805-B154FAA7245F}"/>
              </a:ext>
            </a:extLst>
          </p:cNvPr>
          <p:cNvCxnSpPr>
            <a:cxnSpLocks/>
          </p:cNvCxnSpPr>
          <p:nvPr/>
        </p:nvCxnSpPr>
        <p:spPr bwMode="auto">
          <a:xfrm>
            <a:off x="4364369" y="2481925"/>
            <a:ext cx="0" cy="722055"/>
          </a:xfrm>
          <a:prstGeom prst="straightConnector1">
            <a:avLst/>
          </a:prstGeom>
          <a:noFill/>
          <a:ln w="28575" cap="flat" cmpd="sng" algn="ctr">
            <a:solidFill>
              <a:schemeClr val="bg1"/>
            </a:solidFill>
            <a:prstDash val="sysDash"/>
            <a:round/>
            <a:headEnd type="none" w="med" len="med"/>
            <a:tailEnd type="triangle"/>
          </a:ln>
          <a:effectLst/>
        </p:spPr>
      </p:cxnSp>
      <p:sp>
        <p:nvSpPr>
          <p:cNvPr id="16" name="TextBox 15">
            <a:extLst>
              <a:ext uri="{FF2B5EF4-FFF2-40B4-BE49-F238E27FC236}">
                <a16:creationId xmlns:a16="http://schemas.microsoft.com/office/drawing/2014/main" id="{6093B257-64C3-F008-7E69-A4422B8D7D40}"/>
              </a:ext>
            </a:extLst>
          </p:cNvPr>
          <p:cNvSpPr txBox="1"/>
          <p:nvPr/>
        </p:nvSpPr>
        <p:spPr bwMode="auto">
          <a:xfrm>
            <a:off x="5056505" y="4657533"/>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*Capecitabine, vinorelbine, gemcitabine, or eribulin.</a:t>
            </a:r>
          </a:p>
        </p:txBody>
      </p:sp>
    </p:spTree>
    <p:extLst>
      <p:ext uri="{BB962C8B-B14F-4D97-AF65-F5344CB8AC3E}">
        <p14:creationId xmlns:p14="http://schemas.microsoft.com/office/powerpoint/2010/main" val="1324783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7BECDB-F9D5-1B45-EF32-96FA07A4CD3F}"/>
              </a:ext>
            </a:extLst>
          </p:cNvPr>
          <p:cNvSpPr>
            <a:spLocks noGrp="1" noChangeArrowheads="1"/>
          </p:cNvSpPr>
          <p:nvPr>
            <p:ph type="title"/>
          </p:nvPr>
        </p:nvSpPr>
        <p:spPr>
          <a:xfrm>
            <a:off x="610329" y="238127"/>
            <a:ext cx="10924513" cy="1103313"/>
          </a:xfrm>
        </p:spPr>
        <p:txBody>
          <a:bodyPr/>
          <a:lstStyle/>
          <a:p>
            <a:r>
              <a:rPr lang="en-US" altLang="en-US" dirty="0"/>
              <a:t>TROPION-Breast01: </a:t>
            </a:r>
            <a:br>
              <a:rPr lang="en-US" altLang="en-US" dirty="0"/>
            </a:br>
            <a:r>
              <a:rPr lang="en-US" altLang="en-US" dirty="0"/>
              <a:t>Primary Analysis of PFS, ORR, and OS</a:t>
            </a:r>
          </a:p>
        </p:txBody>
      </p:sp>
      <p:sp>
        <p:nvSpPr>
          <p:cNvPr id="4" name="Text Box 15">
            <a:extLst>
              <a:ext uri="{FF2B5EF4-FFF2-40B4-BE49-F238E27FC236}">
                <a16:creationId xmlns:a16="http://schemas.microsoft.com/office/drawing/2014/main" id="{27A9118A-1819-785F-8437-FFB8C874692A}"/>
              </a:ext>
            </a:extLst>
          </p:cNvPr>
          <p:cNvSpPr txBox="1">
            <a:spLocks noChangeArrowheads="1"/>
          </p:cNvSpPr>
          <p:nvPr/>
        </p:nvSpPr>
        <p:spPr bwMode="auto">
          <a:xfrm>
            <a:off x="428935" y="641619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ESMO 2023. Abstr LBA11.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C72A8D96-EC84-2FFB-455F-0AE83ADDFF67}"/>
              </a:ext>
            </a:extLst>
          </p:cNvPr>
          <p:cNvSpPr txBox="1"/>
          <p:nvPr/>
        </p:nvSpPr>
        <p:spPr bwMode="auto">
          <a:xfrm>
            <a:off x="607155" y="5145329"/>
            <a:ext cx="11280043" cy="129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36538" marR="0" lvl="0" indent="-236538" algn="l" defTabSz="914400" rtl="0" eaLnBrk="0" fontAlgn="base" latinLnBrk="0" hangingPunct="0">
              <a:lnSpc>
                <a:spcPct val="100000"/>
              </a:lnSpc>
              <a:spcBef>
                <a:spcPts val="480"/>
              </a:spcBef>
              <a:spcAft>
                <a:spcPct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PFS by investigator’s assessment: 6.9 mo (Dato-DXd) vs 4.5 mo</a:t>
            </a:r>
            <a:b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(physician’s choice of treatment) (hazar</a:t>
            </a:r>
            <a:r>
              <a:rPr lang="en-US" dirty="0">
                <a:solidFill>
                  <a:srgbClr val="000000"/>
                </a:solidFill>
                <a:latin typeface="Calibri" panose="020F0502020204030204" pitchFamily="34" charset="0"/>
                <a:cs typeface="Calibri" panose="020F0502020204030204" pitchFamily="34" charset="0"/>
              </a:rPr>
              <a:t>d ratio</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0.64; 95% CI: 0.53-0.76)</a:t>
            </a:r>
          </a:p>
          <a:p>
            <a:pPr marL="742950" marR="0" lvl="1" indent="-285750" algn="l" defTabSz="914400" rtl="0" eaLnBrk="0" fontAlgn="base" latinLnBrk="0" hangingPunct="0">
              <a:lnSpc>
                <a:spcPct val="100000"/>
              </a:lnSpc>
              <a:spcBef>
                <a:spcPts val="48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PFS benefit consistent across all studied subgroups</a:t>
            </a:r>
          </a:p>
          <a:p>
            <a:pPr marL="236538" marR="0" lvl="0" indent="-236538" algn="l" defTabSz="914400" rtl="0" eaLnBrk="0" fontAlgn="base" latinLnBrk="0" hangingPunct="0">
              <a:lnSpc>
                <a:spcPct val="100000"/>
              </a:lnSpc>
              <a:spcBef>
                <a:spcPts val="480"/>
              </a:spcBef>
              <a:spcAft>
                <a:spcPct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212121"/>
                </a:solidFill>
                <a:effectLst/>
                <a:uLnTx/>
                <a:uFillTx/>
                <a:latin typeface="Calibri" panose="020F0502020204030204" pitchFamily="34" charset="0"/>
                <a:cs typeface="Calibri" panose="020F0502020204030204" pitchFamily="34" charset="0"/>
              </a:rPr>
              <a:t>mFU of 9.7 mo: OS rates favored Dato-DXd (hazar</a:t>
            </a:r>
            <a:r>
              <a:rPr lang="en-US" dirty="0">
                <a:solidFill>
                  <a:srgbClr val="212121"/>
                </a:solidFill>
                <a:latin typeface="Calibri" panose="020F0502020204030204" pitchFamily="34" charset="0"/>
                <a:cs typeface="Calibri" panose="020F0502020204030204" pitchFamily="34" charset="0"/>
              </a:rPr>
              <a:t>d ratio</a:t>
            </a:r>
            <a:r>
              <a:rPr kumimoji="0" lang="en-US" b="0" i="0" u="none" strike="noStrike" kern="1200" cap="none" spc="0" normalizeH="0" baseline="0" noProof="0" dirty="0">
                <a:ln>
                  <a:noFill/>
                </a:ln>
                <a:solidFill>
                  <a:srgbClr val="212121"/>
                </a:solidFill>
                <a:effectLst/>
                <a:uLnTx/>
                <a:uFillTx/>
                <a:latin typeface="Calibri" panose="020F0502020204030204" pitchFamily="34" charset="0"/>
                <a:cs typeface="Calibri" panose="020F0502020204030204" pitchFamily="34" charset="0"/>
              </a:rPr>
              <a:t>: 0.84; 95% CI: 0.62-1.14), but data still immature</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259" name="Group 258">
            <a:extLst>
              <a:ext uri="{FF2B5EF4-FFF2-40B4-BE49-F238E27FC236}">
                <a16:creationId xmlns:a16="http://schemas.microsoft.com/office/drawing/2014/main" id="{BE07CDC9-91F8-DDE6-7B45-071AF78D8862}"/>
              </a:ext>
            </a:extLst>
          </p:cNvPr>
          <p:cNvGrpSpPr/>
          <p:nvPr/>
        </p:nvGrpSpPr>
        <p:grpSpPr>
          <a:xfrm>
            <a:off x="2097309" y="1767084"/>
            <a:ext cx="4432131" cy="1987816"/>
            <a:chOff x="3481413" y="1694605"/>
            <a:chExt cx="5714802" cy="1987816"/>
          </a:xfrm>
        </p:grpSpPr>
        <p:grpSp>
          <p:nvGrpSpPr>
            <p:cNvPr id="258" name="Group 257">
              <a:extLst>
                <a:ext uri="{FF2B5EF4-FFF2-40B4-BE49-F238E27FC236}">
                  <a16:creationId xmlns:a16="http://schemas.microsoft.com/office/drawing/2014/main" id="{0E0FFFA9-EA58-AF01-4ED7-8AF515AA0AD3}"/>
                </a:ext>
              </a:extLst>
            </p:cNvPr>
            <p:cNvGrpSpPr/>
            <p:nvPr/>
          </p:nvGrpSpPr>
          <p:grpSpPr>
            <a:xfrm>
              <a:off x="3481413" y="1694605"/>
              <a:ext cx="248207" cy="443055"/>
              <a:chOff x="3481413" y="1694605"/>
              <a:chExt cx="248207" cy="443055"/>
            </a:xfrm>
          </p:grpSpPr>
          <p:grpSp>
            <p:nvGrpSpPr>
              <p:cNvPr id="84" name="Group 83">
                <a:extLst>
                  <a:ext uri="{FF2B5EF4-FFF2-40B4-BE49-F238E27FC236}">
                    <a16:creationId xmlns:a16="http://schemas.microsoft.com/office/drawing/2014/main" id="{760C6A09-3850-D833-C94B-D4FA8F68E8E1}"/>
                  </a:ext>
                </a:extLst>
              </p:cNvPr>
              <p:cNvGrpSpPr/>
              <p:nvPr/>
            </p:nvGrpSpPr>
            <p:grpSpPr>
              <a:xfrm>
                <a:off x="3481413" y="1694605"/>
                <a:ext cx="98437" cy="73152"/>
                <a:chOff x="3562344" y="2619375"/>
                <a:chExt cx="98437" cy="73152"/>
              </a:xfrm>
            </p:grpSpPr>
            <p:cxnSp>
              <p:nvCxnSpPr>
                <p:cNvPr id="81" name="Straight Connector 80">
                  <a:extLst>
                    <a:ext uri="{FF2B5EF4-FFF2-40B4-BE49-F238E27FC236}">
                      <a16:creationId xmlns:a16="http://schemas.microsoft.com/office/drawing/2014/main" id="{FEC0D439-3E1E-8201-1E27-9F779F0EC0AD}"/>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E362438-97FB-6A0F-D51E-60923AC7D287}"/>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6940BF8D-362C-1BB0-395A-8B12D8AC1F8A}"/>
                  </a:ext>
                </a:extLst>
              </p:cNvPr>
              <p:cNvGrpSpPr/>
              <p:nvPr/>
            </p:nvGrpSpPr>
            <p:grpSpPr>
              <a:xfrm>
                <a:off x="3608425" y="1931407"/>
                <a:ext cx="98437" cy="73152"/>
                <a:chOff x="3562344" y="2619375"/>
                <a:chExt cx="98437" cy="73152"/>
              </a:xfrm>
            </p:grpSpPr>
            <p:cxnSp>
              <p:nvCxnSpPr>
                <p:cNvPr id="89" name="Straight Connector 88">
                  <a:extLst>
                    <a:ext uri="{FF2B5EF4-FFF2-40B4-BE49-F238E27FC236}">
                      <a16:creationId xmlns:a16="http://schemas.microsoft.com/office/drawing/2014/main" id="{A9F8D5C4-57DB-66F4-4F82-3DB208634E75}"/>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F25621C-11FC-D6C6-F703-049FD9C65473}"/>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F7F27C9B-BCE2-BFA6-9436-13CFB2C4B1CF}"/>
                  </a:ext>
                </a:extLst>
              </p:cNvPr>
              <p:cNvGrpSpPr/>
              <p:nvPr/>
            </p:nvGrpSpPr>
            <p:grpSpPr>
              <a:xfrm>
                <a:off x="3631183" y="2064508"/>
                <a:ext cx="98437" cy="73152"/>
                <a:chOff x="3562344" y="2619375"/>
                <a:chExt cx="98437" cy="73152"/>
              </a:xfrm>
            </p:grpSpPr>
            <p:cxnSp>
              <p:nvCxnSpPr>
                <p:cNvPr id="92" name="Straight Connector 91">
                  <a:extLst>
                    <a:ext uri="{FF2B5EF4-FFF2-40B4-BE49-F238E27FC236}">
                      <a16:creationId xmlns:a16="http://schemas.microsoft.com/office/drawing/2014/main" id="{00B94609-F120-A9A7-0798-EC0422BC694A}"/>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5C6A6CE-EAB1-ED27-2FA6-E0482207D0CB}"/>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84E44927-DDEF-111B-DC3F-EB9191565556}"/>
                  </a:ext>
                </a:extLst>
              </p:cNvPr>
              <p:cNvGrpSpPr/>
              <p:nvPr/>
            </p:nvGrpSpPr>
            <p:grpSpPr>
              <a:xfrm>
                <a:off x="3529167" y="1749469"/>
                <a:ext cx="98437" cy="73152"/>
                <a:chOff x="3562344" y="2619375"/>
                <a:chExt cx="98437" cy="73152"/>
              </a:xfrm>
            </p:grpSpPr>
            <p:cxnSp>
              <p:nvCxnSpPr>
                <p:cNvPr id="95" name="Straight Connector 94">
                  <a:extLst>
                    <a:ext uri="{FF2B5EF4-FFF2-40B4-BE49-F238E27FC236}">
                      <a16:creationId xmlns:a16="http://schemas.microsoft.com/office/drawing/2014/main" id="{8922A67F-005A-5A2B-31C3-FD61A3A48A01}"/>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1D36A07-9AA8-37AC-FD48-496B2669409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3DDDF105-2D3E-1EA3-BA8F-9FA715365BC3}"/>
                  </a:ext>
                </a:extLst>
              </p:cNvPr>
              <p:cNvGrpSpPr/>
              <p:nvPr/>
            </p:nvGrpSpPr>
            <p:grpSpPr>
              <a:xfrm>
                <a:off x="3579125" y="1793832"/>
                <a:ext cx="98437" cy="73152"/>
                <a:chOff x="3562344" y="2619375"/>
                <a:chExt cx="98437" cy="73152"/>
              </a:xfrm>
            </p:grpSpPr>
            <p:cxnSp>
              <p:nvCxnSpPr>
                <p:cNvPr id="98" name="Straight Connector 97">
                  <a:extLst>
                    <a:ext uri="{FF2B5EF4-FFF2-40B4-BE49-F238E27FC236}">
                      <a16:creationId xmlns:a16="http://schemas.microsoft.com/office/drawing/2014/main" id="{B11DAB85-B0E7-6BCD-FF2D-D8B9F704B747}"/>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F2CC7EF-46EA-6D06-85BA-53B47EE4254A}"/>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63A2F458-4986-3AEA-A0B4-FE26221650F0}"/>
                  </a:ext>
                </a:extLst>
              </p:cNvPr>
              <p:cNvGrpSpPr/>
              <p:nvPr/>
            </p:nvGrpSpPr>
            <p:grpSpPr>
              <a:xfrm>
                <a:off x="3583025" y="1858254"/>
                <a:ext cx="98437" cy="73152"/>
                <a:chOff x="3562344" y="2619375"/>
                <a:chExt cx="98437" cy="73152"/>
              </a:xfrm>
            </p:grpSpPr>
            <p:cxnSp>
              <p:nvCxnSpPr>
                <p:cNvPr id="101" name="Straight Connector 100">
                  <a:extLst>
                    <a:ext uri="{FF2B5EF4-FFF2-40B4-BE49-F238E27FC236}">
                      <a16:creationId xmlns:a16="http://schemas.microsoft.com/office/drawing/2014/main" id="{7EC9070A-E9FD-0E91-BB40-4FE57DEFFFFB}"/>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6EA6609-6114-A653-EA2E-BF5A0BAC19E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57" name="Group 256">
              <a:extLst>
                <a:ext uri="{FF2B5EF4-FFF2-40B4-BE49-F238E27FC236}">
                  <a16:creationId xmlns:a16="http://schemas.microsoft.com/office/drawing/2014/main" id="{1D17572B-5AB9-06E9-8811-25967A0B6AFF}"/>
                </a:ext>
              </a:extLst>
            </p:cNvPr>
            <p:cNvGrpSpPr/>
            <p:nvPr/>
          </p:nvGrpSpPr>
          <p:grpSpPr>
            <a:xfrm>
              <a:off x="4056211" y="2133771"/>
              <a:ext cx="202889" cy="239487"/>
              <a:chOff x="4059386" y="2133771"/>
              <a:chExt cx="202889" cy="239487"/>
            </a:xfrm>
          </p:grpSpPr>
          <p:grpSp>
            <p:nvGrpSpPr>
              <p:cNvPr id="103" name="Group 102">
                <a:extLst>
                  <a:ext uri="{FF2B5EF4-FFF2-40B4-BE49-F238E27FC236}">
                    <a16:creationId xmlns:a16="http://schemas.microsoft.com/office/drawing/2014/main" id="{79514BA0-B100-9ECA-8307-80FECD0565F2}"/>
                  </a:ext>
                </a:extLst>
              </p:cNvPr>
              <p:cNvGrpSpPr/>
              <p:nvPr/>
            </p:nvGrpSpPr>
            <p:grpSpPr>
              <a:xfrm>
                <a:off x="4059386" y="2133771"/>
                <a:ext cx="98437" cy="73152"/>
                <a:chOff x="3562344" y="2619375"/>
                <a:chExt cx="98437" cy="73152"/>
              </a:xfrm>
            </p:grpSpPr>
            <p:cxnSp>
              <p:nvCxnSpPr>
                <p:cNvPr id="104" name="Straight Connector 103">
                  <a:extLst>
                    <a:ext uri="{FF2B5EF4-FFF2-40B4-BE49-F238E27FC236}">
                      <a16:creationId xmlns:a16="http://schemas.microsoft.com/office/drawing/2014/main" id="{4AC69106-ED46-662C-2791-479F3EC1D100}"/>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7D98505-780A-B47D-781F-53F930AA17C6}"/>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B2327C69-9CEB-51F1-31F3-85457B5BF48A}"/>
                  </a:ext>
                </a:extLst>
              </p:cNvPr>
              <p:cNvGrpSpPr/>
              <p:nvPr/>
            </p:nvGrpSpPr>
            <p:grpSpPr>
              <a:xfrm>
                <a:off x="4134181" y="2226069"/>
                <a:ext cx="98437" cy="73152"/>
                <a:chOff x="3562344" y="2619375"/>
                <a:chExt cx="98437" cy="73152"/>
              </a:xfrm>
            </p:grpSpPr>
            <p:cxnSp>
              <p:nvCxnSpPr>
                <p:cNvPr id="107" name="Straight Connector 106">
                  <a:extLst>
                    <a:ext uri="{FF2B5EF4-FFF2-40B4-BE49-F238E27FC236}">
                      <a16:creationId xmlns:a16="http://schemas.microsoft.com/office/drawing/2014/main" id="{D2A2560A-E7F6-740E-E3C5-7FC5EFD6CF98}"/>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774CB59-D39B-FE1D-16FC-86B3F77DDEDB}"/>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7A8841FF-A959-A0BF-6EAA-8CDC5116FF27}"/>
                  </a:ext>
                </a:extLst>
              </p:cNvPr>
              <p:cNvGrpSpPr/>
              <p:nvPr/>
            </p:nvGrpSpPr>
            <p:grpSpPr>
              <a:xfrm>
                <a:off x="4104930" y="2177374"/>
                <a:ext cx="98437" cy="73152"/>
                <a:chOff x="3562344" y="2619375"/>
                <a:chExt cx="98437" cy="73152"/>
              </a:xfrm>
            </p:grpSpPr>
            <p:cxnSp>
              <p:nvCxnSpPr>
                <p:cNvPr id="110" name="Straight Connector 109">
                  <a:extLst>
                    <a:ext uri="{FF2B5EF4-FFF2-40B4-BE49-F238E27FC236}">
                      <a16:creationId xmlns:a16="http://schemas.microsoft.com/office/drawing/2014/main" id="{BFAD116E-49DF-6AAB-22B0-1B6E5920DEC3}"/>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8E6DA4D-C03F-2F4F-D1A8-50F4D3F2426E}"/>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8A6A42CC-82DE-164B-1B25-0DEA176321C1}"/>
                  </a:ext>
                </a:extLst>
              </p:cNvPr>
              <p:cNvGrpSpPr/>
              <p:nvPr/>
            </p:nvGrpSpPr>
            <p:grpSpPr>
              <a:xfrm>
                <a:off x="4163838" y="2300106"/>
                <a:ext cx="98437" cy="73152"/>
                <a:chOff x="3562344" y="2619375"/>
                <a:chExt cx="98437" cy="73152"/>
              </a:xfrm>
            </p:grpSpPr>
            <p:cxnSp>
              <p:nvCxnSpPr>
                <p:cNvPr id="113" name="Straight Connector 112">
                  <a:extLst>
                    <a:ext uri="{FF2B5EF4-FFF2-40B4-BE49-F238E27FC236}">
                      <a16:creationId xmlns:a16="http://schemas.microsoft.com/office/drawing/2014/main" id="{5468891B-2035-0383-9C1B-0EF68FACFD07}"/>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77AC526-FB85-581E-0EEB-A7660284CC45}"/>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56" name="Group 255">
              <a:extLst>
                <a:ext uri="{FF2B5EF4-FFF2-40B4-BE49-F238E27FC236}">
                  <a16:creationId xmlns:a16="http://schemas.microsoft.com/office/drawing/2014/main" id="{0B385EC0-BC8E-EBB3-735F-631EC483E63A}"/>
                </a:ext>
              </a:extLst>
            </p:cNvPr>
            <p:cNvGrpSpPr/>
            <p:nvPr/>
          </p:nvGrpSpPr>
          <p:grpSpPr>
            <a:xfrm>
              <a:off x="4279505" y="2372166"/>
              <a:ext cx="4916710" cy="1310255"/>
              <a:chOff x="4279505" y="2372166"/>
              <a:chExt cx="4916710" cy="1310255"/>
            </a:xfrm>
          </p:grpSpPr>
          <p:grpSp>
            <p:nvGrpSpPr>
              <p:cNvPr id="255" name="Group 254">
                <a:extLst>
                  <a:ext uri="{FF2B5EF4-FFF2-40B4-BE49-F238E27FC236}">
                    <a16:creationId xmlns:a16="http://schemas.microsoft.com/office/drawing/2014/main" id="{B3E06AE0-F158-E8D5-AE95-8BDAAF333DBA}"/>
                  </a:ext>
                </a:extLst>
              </p:cNvPr>
              <p:cNvGrpSpPr/>
              <p:nvPr/>
            </p:nvGrpSpPr>
            <p:grpSpPr>
              <a:xfrm>
                <a:off x="5254864" y="2813033"/>
                <a:ext cx="462921" cy="331179"/>
                <a:chOff x="5254864" y="2813033"/>
                <a:chExt cx="462921" cy="331179"/>
              </a:xfrm>
            </p:grpSpPr>
            <p:grpSp>
              <p:nvGrpSpPr>
                <p:cNvPr id="145" name="Group 144">
                  <a:extLst>
                    <a:ext uri="{FF2B5EF4-FFF2-40B4-BE49-F238E27FC236}">
                      <a16:creationId xmlns:a16="http://schemas.microsoft.com/office/drawing/2014/main" id="{0DC992D0-62FA-ECD3-1C54-DC5F8202269B}"/>
                    </a:ext>
                  </a:extLst>
                </p:cNvPr>
                <p:cNvGrpSpPr/>
                <p:nvPr/>
              </p:nvGrpSpPr>
              <p:grpSpPr>
                <a:xfrm>
                  <a:off x="5254864" y="2813033"/>
                  <a:ext cx="98437" cy="73152"/>
                  <a:chOff x="3562344" y="2619375"/>
                  <a:chExt cx="98437" cy="73152"/>
                </a:xfrm>
              </p:grpSpPr>
              <p:cxnSp>
                <p:nvCxnSpPr>
                  <p:cNvPr id="146" name="Straight Connector 145">
                    <a:extLst>
                      <a:ext uri="{FF2B5EF4-FFF2-40B4-BE49-F238E27FC236}">
                        <a16:creationId xmlns:a16="http://schemas.microsoft.com/office/drawing/2014/main" id="{E8CF0189-E21E-3CD7-C251-6D47A609957E}"/>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D7B8A35-BC82-BBCB-2748-B87F044122D0}"/>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FEABFAEB-C119-B6B4-BAB5-29EFCA7753C4}"/>
                    </a:ext>
                  </a:extLst>
                </p:cNvPr>
                <p:cNvGrpSpPr/>
                <p:nvPr/>
              </p:nvGrpSpPr>
              <p:grpSpPr>
                <a:xfrm>
                  <a:off x="5311019" y="2922203"/>
                  <a:ext cx="98437" cy="73152"/>
                  <a:chOff x="3562344" y="2619375"/>
                  <a:chExt cx="98437" cy="73152"/>
                </a:xfrm>
              </p:grpSpPr>
              <p:cxnSp>
                <p:nvCxnSpPr>
                  <p:cNvPr id="149" name="Straight Connector 148">
                    <a:extLst>
                      <a:ext uri="{FF2B5EF4-FFF2-40B4-BE49-F238E27FC236}">
                        <a16:creationId xmlns:a16="http://schemas.microsoft.com/office/drawing/2014/main" id="{C2EB2D63-15E5-82B9-60A6-7EDC1FE0CB7F}"/>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4050B2B-39D5-E3B7-BD69-75506F663F2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45A376D2-346B-25E3-36E7-B4BB42DC654E}"/>
                    </a:ext>
                  </a:extLst>
                </p:cNvPr>
                <p:cNvGrpSpPr/>
                <p:nvPr/>
              </p:nvGrpSpPr>
              <p:grpSpPr>
                <a:xfrm>
                  <a:off x="5258061" y="2837130"/>
                  <a:ext cx="98437" cy="73152"/>
                  <a:chOff x="3562344" y="2619375"/>
                  <a:chExt cx="98437" cy="73152"/>
                </a:xfrm>
              </p:grpSpPr>
              <p:cxnSp>
                <p:nvCxnSpPr>
                  <p:cNvPr id="152" name="Straight Connector 151">
                    <a:extLst>
                      <a:ext uri="{FF2B5EF4-FFF2-40B4-BE49-F238E27FC236}">
                        <a16:creationId xmlns:a16="http://schemas.microsoft.com/office/drawing/2014/main" id="{10AC75F1-B3BE-AF25-8E0A-8A84CCA1D3B6}"/>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5AA96AD-D71C-6CC0-ECDA-0FAE95015BB3}"/>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94336863-AC71-B349-5080-EF432C82E1C7}"/>
                    </a:ext>
                  </a:extLst>
                </p:cNvPr>
                <p:cNvGrpSpPr/>
                <p:nvPr/>
              </p:nvGrpSpPr>
              <p:grpSpPr>
                <a:xfrm>
                  <a:off x="5354709" y="2982379"/>
                  <a:ext cx="98437" cy="73152"/>
                  <a:chOff x="3562344" y="2619375"/>
                  <a:chExt cx="98437" cy="73152"/>
                </a:xfrm>
              </p:grpSpPr>
              <p:cxnSp>
                <p:nvCxnSpPr>
                  <p:cNvPr id="155" name="Straight Connector 154">
                    <a:extLst>
                      <a:ext uri="{FF2B5EF4-FFF2-40B4-BE49-F238E27FC236}">
                        <a16:creationId xmlns:a16="http://schemas.microsoft.com/office/drawing/2014/main" id="{EBBC2137-86F1-E333-6F7A-E91997874A1C}"/>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DDE366D-EBE1-B988-A29C-87629BDF07AF}"/>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0749C8D4-3E90-9ACA-AC84-85D56BD48D9A}"/>
                    </a:ext>
                  </a:extLst>
                </p:cNvPr>
                <p:cNvGrpSpPr/>
                <p:nvPr/>
              </p:nvGrpSpPr>
              <p:grpSpPr>
                <a:xfrm>
                  <a:off x="5385556" y="2985172"/>
                  <a:ext cx="98437" cy="73152"/>
                  <a:chOff x="3562344" y="2619375"/>
                  <a:chExt cx="98437" cy="73152"/>
                </a:xfrm>
              </p:grpSpPr>
              <p:cxnSp>
                <p:nvCxnSpPr>
                  <p:cNvPr id="158" name="Straight Connector 157">
                    <a:extLst>
                      <a:ext uri="{FF2B5EF4-FFF2-40B4-BE49-F238E27FC236}">
                        <a16:creationId xmlns:a16="http://schemas.microsoft.com/office/drawing/2014/main" id="{6171D875-272C-87BB-D22B-6E7752D3CEE6}"/>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156D8AC-67B2-8DD8-B7CF-C8C6DC728FB6}"/>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D1CFF877-1C30-F0EA-6707-56BA2859B325}"/>
                    </a:ext>
                  </a:extLst>
                </p:cNvPr>
                <p:cNvGrpSpPr/>
                <p:nvPr/>
              </p:nvGrpSpPr>
              <p:grpSpPr>
                <a:xfrm>
                  <a:off x="5453802" y="3032819"/>
                  <a:ext cx="98437" cy="73152"/>
                  <a:chOff x="3562344" y="2619375"/>
                  <a:chExt cx="98437" cy="73152"/>
                </a:xfrm>
              </p:grpSpPr>
              <p:cxnSp>
                <p:nvCxnSpPr>
                  <p:cNvPr id="161" name="Straight Connector 160">
                    <a:extLst>
                      <a:ext uri="{FF2B5EF4-FFF2-40B4-BE49-F238E27FC236}">
                        <a16:creationId xmlns:a16="http://schemas.microsoft.com/office/drawing/2014/main" id="{CAE8DFAC-CB83-A6E1-E1C5-17E8BCECA315}"/>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3B0C17A-F430-4F3B-04B7-9424E5C1FA2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D5ACEB12-FF21-9393-2F3C-EC5A2509C1F3}"/>
                    </a:ext>
                  </a:extLst>
                </p:cNvPr>
                <p:cNvGrpSpPr/>
                <p:nvPr/>
              </p:nvGrpSpPr>
              <p:grpSpPr>
                <a:xfrm>
                  <a:off x="5520937" y="3040557"/>
                  <a:ext cx="98437" cy="73152"/>
                  <a:chOff x="3562344" y="2619375"/>
                  <a:chExt cx="98437" cy="73152"/>
                </a:xfrm>
              </p:grpSpPr>
              <p:cxnSp>
                <p:nvCxnSpPr>
                  <p:cNvPr id="164" name="Straight Connector 163">
                    <a:extLst>
                      <a:ext uri="{FF2B5EF4-FFF2-40B4-BE49-F238E27FC236}">
                        <a16:creationId xmlns:a16="http://schemas.microsoft.com/office/drawing/2014/main" id="{BE8BBA7E-AD94-869B-13FE-43E21399972E}"/>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C29C6EBA-A4B6-FD2C-7A62-72FEF274D541}"/>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233AD21A-59A0-706E-3ACD-0580AADB69D2}"/>
                    </a:ext>
                  </a:extLst>
                </p:cNvPr>
                <p:cNvGrpSpPr/>
                <p:nvPr/>
              </p:nvGrpSpPr>
              <p:grpSpPr>
                <a:xfrm>
                  <a:off x="5619348" y="3071060"/>
                  <a:ext cx="98437" cy="73152"/>
                  <a:chOff x="3562344" y="2619375"/>
                  <a:chExt cx="98437" cy="73152"/>
                </a:xfrm>
              </p:grpSpPr>
              <p:cxnSp>
                <p:nvCxnSpPr>
                  <p:cNvPr id="167" name="Straight Connector 166">
                    <a:extLst>
                      <a:ext uri="{FF2B5EF4-FFF2-40B4-BE49-F238E27FC236}">
                        <a16:creationId xmlns:a16="http://schemas.microsoft.com/office/drawing/2014/main" id="{F90D5909-1471-9CC7-2BE0-17BE08E5580E}"/>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0CC7653-7DDB-D3CE-6251-665BB757D0DA}"/>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53" name="Group 252">
                <a:extLst>
                  <a:ext uri="{FF2B5EF4-FFF2-40B4-BE49-F238E27FC236}">
                    <a16:creationId xmlns:a16="http://schemas.microsoft.com/office/drawing/2014/main" id="{B9C28538-2816-9847-599F-1D4318B46D42}"/>
                  </a:ext>
                </a:extLst>
              </p:cNvPr>
              <p:cNvGrpSpPr/>
              <p:nvPr/>
            </p:nvGrpSpPr>
            <p:grpSpPr>
              <a:xfrm>
                <a:off x="5887060" y="3128818"/>
                <a:ext cx="299965" cy="204143"/>
                <a:chOff x="5887060" y="3128818"/>
                <a:chExt cx="299965" cy="204143"/>
              </a:xfrm>
            </p:grpSpPr>
            <p:grpSp>
              <p:nvGrpSpPr>
                <p:cNvPr id="171" name="Group 170">
                  <a:extLst>
                    <a:ext uri="{FF2B5EF4-FFF2-40B4-BE49-F238E27FC236}">
                      <a16:creationId xmlns:a16="http://schemas.microsoft.com/office/drawing/2014/main" id="{9E63B550-48BE-483C-CDF1-ADF93CC296AD}"/>
                    </a:ext>
                  </a:extLst>
                </p:cNvPr>
                <p:cNvGrpSpPr/>
                <p:nvPr/>
              </p:nvGrpSpPr>
              <p:grpSpPr>
                <a:xfrm>
                  <a:off x="5887060" y="3128818"/>
                  <a:ext cx="98437" cy="73152"/>
                  <a:chOff x="3562344" y="2619375"/>
                  <a:chExt cx="98437" cy="73152"/>
                </a:xfrm>
              </p:grpSpPr>
              <p:cxnSp>
                <p:nvCxnSpPr>
                  <p:cNvPr id="172" name="Straight Connector 171">
                    <a:extLst>
                      <a:ext uri="{FF2B5EF4-FFF2-40B4-BE49-F238E27FC236}">
                        <a16:creationId xmlns:a16="http://schemas.microsoft.com/office/drawing/2014/main" id="{9A5DCE51-A45C-C84B-B82B-98D84896213D}"/>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6B15737-BCE4-5BB3-64F0-1A47F6244D56}"/>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D214546A-7405-F929-E3B1-460C21F88457}"/>
                    </a:ext>
                  </a:extLst>
                </p:cNvPr>
                <p:cNvGrpSpPr/>
                <p:nvPr/>
              </p:nvGrpSpPr>
              <p:grpSpPr>
                <a:xfrm>
                  <a:off x="5924981" y="3211157"/>
                  <a:ext cx="98437" cy="73152"/>
                  <a:chOff x="3562344" y="2619375"/>
                  <a:chExt cx="98437" cy="73152"/>
                </a:xfrm>
              </p:grpSpPr>
              <p:cxnSp>
                <p:nvCxnSpPr>
                  <p:cNvPr id="175" name="Straight Connector 174">
                    <a:extLst>
                      <a:ext uri="{FF2B5EF4-FFF2-40B4-BE49-F238E27FC236}">
                        <a16:creationId xmlns:a16="http://schemas.microsoft.com/office/drawing/2014/main" id="{F62E89DC-2B5D-AD82-EEE4-3BB3093A0A4A}"/>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315E28A-0360-7006-0F8A-C0C5064C187E}"/>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1167227E-3C53-25CB-D4C1-5D85DBDF0D09}"/>
                    </a:ext>
                  </a:extLst>
                </p:cNvPr>
                <p:cNvGrpSpPr/>
                <p:nvPr/>
              </p:nvGrpSpPr>
              <p:grpSpPr>
                <a:xfrm>
                  <a:off x="6012593" y="3259809"/>
                  <a:ext cx="98437" cy="73152"/>
                  <a:chOff x="3562344" y="2619375"/>
                  <a:chExt cx="98437" cy="73152"/>
                </a:xfrm>
              </p:grpSpPr>
              <p:cxnSp>
                <p:nvCxnSpPr>
                  <p:cNvPr id="178" name="Straight Connector 177">
                    <a:extLst>
                      <a:ext uri="{FF2B5EF4-FFF2-40B4-BE49-F238E27FC236}">
                        <a16:creationId xmlns:a16="http://schemas.microsoft.com/office/drawing/2014/main" id="{02524272-E81C-A5FB-03F2-69A21937F4E6}"/>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5C02582-AC02-1C21-9762-DFD1D47A4BE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BD4E0235-EFE5-0202-381B-2D0EAEFE2F8F}"/>
                    </a:ext>
                  </a:extLst>
                </p:cNvPr>
                <p:cNvGrpSpPr/>
                <p:nvPr/>
              </p:nvGrpSpPr>
              <p:grpSpPr>
                <a:xfrm>
                  <a:off x="5957315" y="3211400"/>
                  <a:ext cx="98437" cy="73152"/>
                  <a:chOff x="3562344" y="2619375"/>
                  <a:chExt cx="98437" cy="73152"/>
                </a:xfrm>
              </p:grpSpPr>
              <p:cxnSp>
                <p:nvCxnSpPr>
                  <p:cNvPr id="181" name="Straight Connector 180">
                    <a:extLst>
                      <a:ext uri="{FF2B5EF4-FFF2-40B4-BE49-F238E27FC236}">
                        <a16:creationId xmlns:a16="http://schemas.microsoft.com/office/drawing/2014/main" id="{73D77CE7-EF81-1C15-941D-E4EB3BA6F48B}"/>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C8FEBF4-8CAD-CAA4-0477-39BA431EAC89}"/>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ECE55593-8DA0-0501-C873-ADBE45996016}"/>
                    </a:ext>
                  </a:extLst>
                </p:cNvPr>
                <p:cNvGrpSpPr/>
                <p:nvPr/>
              </p:nvGrpSpPr>
              <p:grpSpPr>
                <a:xfrm>
                  <a:off x="6088588" y="3256634"/>
                  <a:ext cx="98437" cy="73152"/>
                  <a:chOff x="3562344" y="2619375"/>
                  <a:chExt cx="98437" cy="73152"/>
                </a:xfrm>
              </p:grpSpPr>
              <p:cxnSp>
                <p:nvCxnSpPr>
                  <p:cNvPr id="184" name="Straight Connector 183">
                    <a:extLst>
                      <a:ext uri="{FF2B5EF4-FFF2-40B4-BE49-F238E27FC236}">
                        <a16:creationId xmlns:a16="http://schemas.microsoft.com/office/drawing/2014/main" id="{345D942C-32DE-FA01-41FA-E7816C5BA7C4}"/>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78B1EC4-7872-6FEC-830F-883DDBD5D55B}"/>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54" name="Group 253">
                <a:extLst>
                  <a:ext uri="{FF2B5EF4-FFF2-40B4-BE49-F238E27FC236}">
                    <a16:creationId xmlns:a16="http://schemas.microsoft.com/office/drawing/2014/main" id="{50214584-0FFC-B3B6-52AA-42E3CEDD4B4A}"/>
                  </a:ext>
                </a:extLst>
              </p:cNvPr>
              <p:cNvGrpSpPr/>
              <p:nvPr/>
            </p:nvGrpSpPr>
            <p:grpSpPr>
              <a:xfrm>
                <a:off x="4279505" y="2372166"/>
                <a:ext cx="740938" cy="446287"/>
                <a:chOff x="4279505" y="2372166"/>
                <a:chExt cx="740938" cy="446287"/>
              </a:xfrm>
            </p:grpSpPr>
            <p:grpSp>
              <p:nvGrpSpPr>
                <p:cNvPr id="115" name="Group 114">
                  <a:extLst>
                    <a:ext uri="{FF2B5EF4-FFF2-40B4-BE49-F238E27FC236}">
                      <a16:creationId xmlns:a16="http://schemas.microsoft.com/office/drawing/2014/main" id="{F8069583-72DD-D1E6-9AB4-769A42CA7760}"/>
                    </a:ext>
                  </a:extLst>
                </p:cNvPr>
                <p:cNvGrpSpPr/>
                <p:nvPr/>
              </p:nvGrpSpPr>
              <p:grpSpPr>
                <a:xfrm>
                  <a:off x="4354452" y="2395172"/>
                  <a:ext cx="98437" cy="73152"/>
                  <a:chOff x="3562344" y="2619375"/>
                  <a:chExt cx="98437" cy="73152"/>
                </a:xfrm>
              </p:grpSpPr>
              <p:cxnSp>
                <p:nvCxnSpPr>
                  <p:cNvPr id="116" name="Straight Connector 115">
                    <a:extLst>
                      <a:ext uri="{FF2B5EF4-FFF2-40B4-BE49-F238E27FC236}">
                        <a16:creationId xmlns:a16="http://schemas.microsoft.com/office/drawing/2014/main" id="{DF5F842B-77C6-1E36-8B5B-C09A05AB16F9}"/>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F187741-A511-40A1-491C-8318DB959180}"/>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3DFA6F22-3F86-892F-5217-C4EB611C6087}"/>
                    </a:ext>
                  </a:extLst>
                </p:cNvPr>
                <p:cNvGrpSpPr/>
                <p:nvPr/>
              </p:nvGrpSpPr>
              <p:grpSpPr>
                <a:xfrm>
                  <a:off x="4279505" y="2372166"/>
                  <a:ext cx="98437" cy="73152"/>
                  <a:chOff x="3562344" y="2619375"/>
                  <a:chExt cx="98437" cy="73152"/>
                </a:xfrm>
              </p:grpSpPr>
              <p:cxnSp>
                <p:nvCxnSpPr>
                  <p:cNvPr id="119" name="Straight Connector 118">
                    <a:extLst>
                      <a:ext uri="{FF2B5EF4-FFF2-40B4-BE49-F238E27FC236}">
                        <a16:creationId xmlns:a16="http://schemas.microsoft.com/office/drawing/2014/main" id="{C147FA1A-F578-B17E-C33D-1199D54AE0C5}"/>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B1EB62C-009E-A895-6AF9-DF50B150C041}"/>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ECC35364-F35B-0FA8-F1CB-B68FF2A689E5}"/>
                    </a:ext>
                  </a:extLst>
                </p:cNvPr>
                <p:cNvGrpSpPr/>
                <p:nvPr/>
              </p:nvGrpSpPr>
              <p:grpSpPr>
                <a:xfrm>
                  <a:off x="4485018" y="2400527"/>
                  <a:ext cx="98437" cy="73152"/>
                  <a:chOff x="3562344" y="2619375"/>
                  <a:chExt cx="98437" cy="73152"/>
                </a:xfrm>
              </p:grpSpPr>
              <p:cxnSp>
                <p:nvCxnSpPr>
                  <p:cNvPr id="122" name="Straight Connector 121">
                    <a:extLst>
                      <a:ext uri="{FF2B5EF4-FFF2-40B4-BE49-F238E27FC236}">
                        <a16:creationId xmlns:a16="http://schemas.microsoft.com/office/drawing/2014/main" id="{7C1242B1-A480-26E8-3627-A3806C4EEC4D}"/>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918A5C06-4B68-674C-5B9E-6A5EA3D6933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302182A3-0974-FC4D-546C-8469AB6DCE23}"/>
                    </a:ext>
                  </a:extLst>
                </p:cNvPr>
                <p:cNvGrpSpPr/>
                <p:nvPr/>
              </p:nvGrpSpPr>
              <p:grpSpPr>
                <a:xfrm>
                  <a:off x="4623771" y="2449535"/>
                  <a:ext cx="98437" cy="73152"/>
                  <a:chOff x="3562344" y="2619375"/>
                  <a:chExt cx="98437" cy="73152"/>
                </a:xfrm>
              </p:grpSpPr>
              <p:cxnSp>
                <p:nvCxnSpPr>
                  <p:cNvPr id="125" name="Straight Connector 124">
                    <a:extLst>
                      <a:ext uri="{FF2B5EF4-FFF2-40B4-BE49-F238E27FC236}">
                        <a16:creationId xmlns:a16="http://schemas.microsoft.com/office/drawing/2014/main" id="{653E93A8-19C1-EC42-EF8E-1E53514DD671}"/>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79298DA-7F29-D24B-23AD-BF23FD6004ED}"/>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8497FECE-1184-26F8-A520-560EA09741A1}"/>
                    </a:ext>
                  </a:extLst>
                </p:cNvPr>
                <p:cNvGrpSpPr/>
                <p:nvPr/>
              </p:nvGrpSpPr>
              <p:grpSpPr>
                <a:xfrm>
                  <a:off x="4545759" y="2400527"/>
                  <a:ext cx="98437" cy="73152"/>
                  <a:chOff x="3562344" y="2619375"/>
                  <a:chExt cx="98437" cy="73152"/>
                </a:xfrm>
              </p:grpSpPr>
              <p:cxnSp>
                <p:nvCxnSpPr>
                  <p:cNvPr id="128" name="Straight Connector 127">
                    <a:extLst>
                      <a:ext uri="{FF2B5EF4-FFF2-40B4-BE49-F238E27FC236}">
                        <a16:creationId xmlns:a16="http://schemas.microsoft.com/office/drawing/2014/main" id="{278BF51C-A89B-F0C3-71AD-8CC3142FE408}"/>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C1D5874-C4D6-34BD-58C6-114B5344B8D7}"/>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7B69B196-7116-F033-14D6-F74D105383D3}"/>
                    </a:ext>
                  </a:extLst>
                </p:cNvPr>
                <p:cNvGrpSpPr/>
                <p:nvPr/>
              </p:nvGrpSpPr>
              <p:grpSpPr>
                <a:xfrm>
                  <a:off x="4739762" y="2523840"/>
                  <a:ext cx="98437" cy="73152"/>
                  <a:chOff x="3562344" y="2619375"/>
                  <a:chExt cx="98437" cy="73152"/>
                </a:xfrm>
              </p:grpSpPr>
              <p:cxnSp>
                <p:nvCxnSpPr>
                  <p:cNvPr id="131" name="Straight Connector 130">
                    <a:extLst>
                      <a:ext uri="{FF2B5EF4-FFF2-40B4-BE49-F238E27FC236}">
                        <a16:creationId xmlns:a16="http://schemas.microsoft.com/office/drawing/2014/main" id="{12A54DE6-9980-463A-1938-4CC491D16A78}"/>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D84E212-2F52-365D-E07D-A62819430D52}"/>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524D5674-3EE2-DEAF-062F-9A0F84EB8C47}"/>
                    </a:ext>
                  </a:extLst>
                </p:cNvPr>
                <p:cNvGrpSpPr/>
                <p:nvPr/>
              </p:nvGrpSpPr>
              <p:grpSpPr>
                <a:xfrm>
                  <a:off x="4804269" y="2657901"/>
                  <a:ext cx="98437" cy="73152"/>
                  <a:chOff x="3562344" y="2619375"/>
                  <a:chExt cx="98437" cy="73152"/>
                </a:xfrm>
              </p:grpSpPr>
              <p:cxnSp>
                <p:nvCxnSpPr>
                  <p:cNvPr id="134" name="Straight Connector 133">
                    <a:extLst>
                      <a:ext uri="{FF2B5EF4-FFF2-40B4-BE49-F238E27FC236}">
                        <a16:creationId xmlns:a16="http://schemas.microsoft.com/office/drawing/2014/main" id="{DBF20630-0F1D-6760-FD0D-51E0887279AF}"/>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FBF9897-EB3C-B75F-CD4F-99D0738EEC2D}"/>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17EFB059-4494-99DE-8819-8DF732EBB038}"/>
                    </a:ext>
                  </a:extLst>
                </p:cNvPr>
                <p:cNvGrpSpPr/>
                <p:nvPr/>
              </p:nvGrpSpPr>
              <p:grpSpPr>
                <a:xfrm>
                  <a:off x="4769262" y="2608092"/>
                  <a:ext cx="98437" cy="73152"/>
                  <a:chOff x="3562344" y="2619375"/>
                  <a:chExt cx="98437" cy="73152"/>
                </a:xfrm>
              </p:grpSpPr>
              <p:cxnSp>
                <p:nvCxnSpPr>
                  <p:cNvPr id="137" name="Straight Connector 136">
                    <a:extLst>
                      <a:ext uri="{FF2B5EF4-FFF2-40B4-BE49-F238E27FC236}">
                        <a16:creationId xmlns:a16="http://schemas.microsoft.com/office/drawing/2014/main" id="{9519FEF7-9A36-42C9-082C-21977775DD0A}"/>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525706E-5A16-1AB0-077E-12849A286C5B}"/>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E495BD3D-D024-D8E7-D828-6ED59435C44E}"/>
                    </a:ext>
                  </a:extLst>
                </p:cNvPr>
                <p:cNvGrpSpPr/>
                <p:nvPr/>
              </p:nvGrpSpPr>
              <p:grpSpPr>
                <a:xfrm>
                  <a:off x="4843710" y="2709057"/>
                  <a:ext cx="98437" cy="73152"/>
                  <a:chOff x="3562344" y="2619375"/>
                  <a:chExt cx="98437" cy="73152"/>
                </a:xfrm>
              </p:grpSpPr>
              <p:cxnSp>
                <p:nvCxnSpPr>
                  <p:cNvPr id="140" name="Straight Connector 139">
                    <a:extLst>
                      <a:ext uri="{FF2B5EF4-FFF2-40B4-BE49-F238E27FC236}">
                        <a16:creationId xmlns:a16="http://schemas.microsoft.com/office/drawing/2014/main" id="{11A7A46F-484B-1BCC-2CCC-466F4937C8C7}"/>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8D7781E-6025-F7D3-4C73-383674E68DE7}"/>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1551A51D-7E7B-C4DE-183B-1F9C6DB24EB0}"/>
                    </a:ext>
                  </a:extLst>
                </p:cNvPr>
                <p:cNvGrpSpPr/>
                <p:nvPr/>
              </p:nvGrpSpPr>
              <p:grpSpPr>
                <a:xfrm>
                  <a:off x="4922006" y="2745301"/>
                  <a:ext cx="98437" cy="73152"/>
                  <a:chOff x="3562344" y="2619375"/>
                  <a:chExt cx="98437" cy="73152"/>
                </a:xfrm>
              </p:grpSpPr>
              <p:cxnSp>
                <p:nvCxnSpPr>
                  <p:cNvPr id="143" name="Straight Connector 142">
                    <a:extLst>
                      <a:ext uri="{FF2B5EF4-FFF2-40B4-BE49-F238E27FC236}">
                        <a16:creationId xmlns:a16="http://schemas.microsoft.com/office/drawing/2014/main" id="{5E842834-101E-82F9-8E16-A8DAA3DED75A}"/>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595CDDA-980C-4F31-1C03-04CAEFAFA60C}"/>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B5B8B71F-B8B9-225D-FCB6-941A55FFF7E7}"/>
                    </a:ext>
                  </a:extLst>
                </p:cNvPr>
                <p:cNvGrpSpPr/>
                <p:nvPr/>
              </p:nvGrpSpPr>
              <p:grpSpPr>
                <a:xfrm>
                  <a:off x="4671733" y="2454019"/>
                  <a:ext cx="98437" cy="73152"/>
                  <a:chOff x="3562344" y="2619375"/>
                  <a:chExt cx="98437" cy="73152"/>
                </a:xfrm>
              </p:grpSpPr>
              <p:cxnSp>
                <p:nvCxnSpPr>
                  <p:cNvPr id="187" name="Straight Connector 186">
                    <a:extLst>
                      <a:ext uri="{FF2B5EF4-FFF2-40B4-BE49-F238E27FC236}">
                        <a16:creationId xmlns:a16="http://schemas.microsoft.com/office/drawing/2014/main" id="{03D988BF-7067-0A29-C7A7-FCD50F05400B}"/>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5F0FFF9-00AB-C204-8BE7-EEE6E36EA72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52" name="Group 251">
                <a:extLst>
                  <a:ext uri="{FF2B5EF4-FFF2-40B4-BE49-F238E27FC236}">
                    <a16:creationId xmlns:a16="http://schemas.microsoft.com/office/drawing/2014/main" id="{36B9D6D4-56FC-545E-542D-1D3C6A4BA039}"/>
                  </a:ext>
                </a:extLst>
              </p:cNvPr>
              <p:cNvGrpSpPr/>
              <p:nvPr/>
            </p:nvGrpSpPr>
            <p:grpSpPr>
              <a:xfrm>
                <a:off x="6407516" y="3332117"/>
                <a:ext cx="2788699" cy="350304"/>
                <a:chOff x="6407516" y="3332117"/>
                <a:chExt cx="2788699" cy="350304"/>
              </a:xfrm>
            </p:grpSpPr>
            <p:grpSp>
              <p:nvGrpSpPr>
                <p:cNvPr id="251" name="Group 250">
                  <a:extLst>
                    <a:ext uri="{FF2B5EF4-FFF2-40B4-BE49-F238E27FC236}">
                      <a16:creationId xmlns:a16="http://schemas.microsoft.com/office/drawing/2014/main" id="{3A17E058-87D1-9731-60BC-195E63F47252}"/>
                    </a:ext>
                  </a:extLst>
                </p:cNvPr>
                <p:cNvGrpSpPr/>
                <p:nvPr/>
              </p:nvGrpSpPr>
              <p:grpSpPr>
                <a:xfrm>
                  <a:off x="6407516" y="3332117"/>
                  <a:ext cx="474654" cy="248786"/>
                  <a:chOff x="6407516" y="3332117"/>
                  <a:chExt cx="474654" cy="248786"/>
                </a:xfrm>
              </p:grpSpPr>
              <p:grpSp>
                <p:nvGrpSpPr>
                  <p:cNvPr id="189" name="Group 188">
                    <a:extLst>
                      <a:ext uri="{FF2B5EF4-FFF2-40B4-BE49-F238E27FC236}">
                        <a16:creationId xmlns:a16="http://schemas.microsoft.com/office/drawing/2014/main" id="{86EADFAB-BFD1-4776-1263-E4800851909B}"/>
                      </a:ext>
                    </a:extLst>
                  </p:cNvPr>
                  <p:cNvGrpSpPr/>
                  <p:nvPr/>
                </p:nvGrpSpPr>
                <p:grpSpPr>
                  <a:xfrm>
                    <a:off x="6407516" y="3332117"/>
                    <a:ext cx="98437" cy="73152"/>
                    <a:chOff x="3562344" y="2619375"/>
                    <a:chExt cx="98437" cy="73152"/>
                  </a:xfrm>
                </p:grpSpPr>
                <p:cxnSp>
                  <p:nvCxnSpPr>
                    <p:cNvPr id="190" name="Straight Connector 189">
                      <a:extLst>
                        <a:ext uri="{FF2B5EF4-FFF2-40B4-BE49-F238E27FC236}">
                          <a16:creationId xmlns:a16="http://schemas.microsoft.com/office/drawing/2014/main" id="{D672E310-D4C0-814E-95DC-361F877353FE}"/>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EFA16E8-2C53-F9D0-A683-8D72B2D7BCDD}"/>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F0BEF51C-1EAD-1988-B6E2-FC0C40F7D2F8}"/>
                      </a:ext>
                    </a:extLst>
                  </p:cNvPr>
                  <p:cNvGrpSpPr/>
                  <p:nvPr/>
                </p:nvGrpSpPr>
                <p:grpSpPr>
                  <a:xfrm>
                    <a:off x="6436387" y="3367551"/>
                    <a:ext cx="98437" cy="73152"/>
                    <a:chOff x="3562344" y="2619375"/>
                    <a:chExt cx="98437" cy="73152"/>
                  </a:xfrm>
                </p:grpSpPr>
                <p:cxnSp>
                  <p:nvCxnSpPr>
                    <p:cNvPr id="193" name="Straight Connector 192">
                      <a:extLst>
                        <a:ext uri="{FF2B5EF4-FFF2-40B4-BE49-F238E27FC236}">
                          <a16:creationId xmlns:a16="http://schemas.microsoft.com/office/drawing/2014/main" id="{924354EC-8EC1-A643-5C7C-1EE1EB55E757}"/>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80A56A2-4E67-7EE1-68FC-7957453BE1E6}"/>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163833AE-B3F3-543E-F742-8ECEE2475FAF}"/>
                      </a:ext>
                    </a:extLst>
                  </p:cNvPr>
                  <p:cNvGrpSpPr/>
                  <p:nvPr/>
                </p:nvGrpSpPr>
                <p:grpSpPr>
                  <a:xfrm>
                    <a:off x="6491955" y="3417740"/>
                    <a:ext cx="98437" cy="73152"/>
                    <a:chOff x="3562344" y="2619375"/>
                    <a:chExt cx="98437" cy="73152"/>
                  </a:xfrm>
                </p:grpSpPr>
                <p:cxnSp>
                  <p:nvCxnSpPr>
                    <p:cNvPr id="196" name="Straight Connector 195">
                      <a:extLst>
                        <a:ext uri="{FF2B5EF4-FFF2-40B4-BE49-F238E27FC236}">
                          <a16:creationId xmlns:a16="http://schemas.microsoft.com/office/drawing/2014/main" id="{2C544DA2-D6BC-95B8-88E4-E985F46B10C9}"/>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E000B50-CA10-1F28-CB87-122D63ECFAEA}"/>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D25C2F31-1267-7AD1-4982-79E5F7FFFDE6}"/>
                      </a:ext>
                    </a:extLst>
                  </p:cNvPr>
                  <p:cNvGrpSpPr/>
                  <p:nvPr/>
                </p:nvGrpSpPr>
                <p:grpSpPr>
                  <a:xfrm>
                    <a:off x="6565070" y="3467331"/>
                    <a:ext cx="98437" cy="73152"/>
                    <a:chOff x="3562344" y="2619375"/>
                    <a:chExt cx="98437" cy="73152"/>
                  </a:xfrm>
                </p:grpSpPr>
                <p:cxnSp>
                  <p:nvCxnSpPr>
                    <p:cNvPr id="199" name="Straight Connector 198">
                      <a:extLst>
                        <a:ext uri="{FF2B5EF4-FFF2-40B4-BE49-F238E27FC236}">
                          <a16:creationId xmlns:a16="http://schemas.microsoft.com/office/drawing/2014/main" id="{AB1DF1C6-471D-BAD5-E8B8-2E7E3EF4CB3C}"/>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C4FB477-2F72-93A0-13E9-C5F6D6AB94C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EB4C197A-2C75-E4F4-98A7-B1DC084F77BB}"/>
                      </a:ext>
                    </a:extLst>
                  </p:cNvPr>
                  <p:cNvGrpSpPr/>
                  <p:nvPr/>
                </p:nvGrpSpPr>
                <p:grpSpPr>
                  <a:xfrm>
                    <a:off x="6527078" y="3418783"/>
                    <a:ext cx="98437" cy="73152"/>
                    <a:chOff x="3562344" y="2619375"/>
                    <a:chExt cx="98437" cy="73152"/>
                  </a:xfrm>
                </p:grpSpPr>
                <p:cxnSp>
                  <p:nvCxnSpPr>
                    <p:cNvPr id="202" name="Straight Connector 201">
                      <a:extLst>
                        <a:ext uri="{FF2B5EF4-FFF2-40B4-BE49-F238E27FC236}">
                          <a16:creationId xmlns:a16="http://schemas.microsoft.com/office/drawing/2014/main" id="{48862F76-54F8-D314-15C4-40A8159F16BC}"/>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0FAD349-9CD0-3765-E1C1-4113EFDEBAA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B5CBF6EA-6879-C341-D83B-D6CDD5CF646E}"/>
                      </a:ext>
                    </a:extLst>
                  </p:cNvPr>
                  <p:cNvGrpSpPr/>
                  <p:nvPr/>
                </p:nvGrpSpPr>
                <p:grpSpPr>
                  <a:xfrm>
                    <a:off x="6783733" y="3507751"/>
                    <a:ext cx="98437" cy="73152"/>
                    <a:chOff x="3562344" y="2619375"/>
                    <a:chExt cx="98437" cy="73152"/>
                  </a:xfrm>
                </p:grpSpPr>
                <p:cxnSp>
                  <p:nvCxnSpPr>
                    <p:cNvPr id="205" name="Straight Connector 204">
                      <a:extLst>
                        <a:ext uri="{FF2B5EF4-FFF2-40B4-BE49-F238E27FC236}">
                          <a16:creationId xmlns:a16="http://schemas.microsoft.com/office/drawing/2014/main" id="{119A9DD5-9A8F-3C6E-EC9B-9AD15B0F5A4C}"/>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4DE2FE4-0CEF-5D23-3EC2-064E77AFC02E}"/>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50" name="Group 249">
                  <a:extLst>
                    <a:ext uri="{FF2B5EF4-FFF2-40B4-BE49-F238E27FC236}">
                      <a16:creationId xmlns:a16="http://schemas.microsoft.com/office/drawing/2014/main" id="{3FAFC5BB-AEAC-F034-28D7-4A7348C5EF9B}"/>
                    </a:ext>
                  </a:extLst>
                </p:cNvPr>
                <p:cNvGrpSpPr/>
                <p:nvPr/>
              </p:nvGrpSpPr>
              <p:grpSpPr>
                <a:xfrm>
                  <a:off x="6972424" y="3510983"/>
                  <a:ext cx="2223791" cy="171438"/>
                  <a:chOff x="6972424" y="3510983"/>
                  <a:chExt cx="2223791" cy="171438"/>
                </a:xfrm>
              </p:grpSpPr>
              <p:grpSp>
                <p:nvGrpSpPr>
                  <p:cNvPr id="207" name="Group 206">
                    <a:extLst>
                      <a:ext uri="{FF2B5EF4-FFF2-40B4-BE49-F238E27FC236}">
                        <a16:creationId xmlns:a16="http://schemas.microsoft.com/office/drawing/2014/main" id="{48448C9E-47CF-1A4D-DCE0-503958FE2E20}"/>
                      </a:ext>
                    </a:extLst>
                  </p:cNvPr>
                  <p:cNvGrpSpPr/>
                  <p:nvPr/>
                </p:nvGrpSpPr>
                <p:grpSpPr>
                  <a:xfrm>
                    <a:off x="6972424" y="3510983"/>
                    <a:ext cx="98437" cy="73152"/>
                    <a:chOff x="3562344" y="2619375"/>
                    <a:chExt cx="98437" cy="73152"/>
                  </a:xfrm>
                </p:grpSpPr>
                <p:cxnSp>
                  <p:nvCxnSpPr>
                    <p:cNvPr id="208" name="Straight Connector 207">
                      <a:extLst>
                        <a:ext uri="{FF2B5EF4-FFF2-40B4-BE49-F238E27FC236}">
                          <a16:creationId xmlns:a16="http://schemas.microsoft.com/office/drawing/2014/main" id="{A3A27829-A6B1-E771-3927-4C48037B48BE}"/>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EA101120-70D1-061A-FB2D-E1A06AEC2DED}"/>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63E0A5DD-F4F7-2CE3-E8D9-740961629832}"/>
                      </a:ext>
                    </a:extLst>
                  </p:cNvPr>
                  <p:cNvGrpSpPr/>
                  <p:nvPr/>
                </p:nvGrpSpPr>
                <p:grpSpPr>
                  <a:xfrm>
                    <a:off x="7029525" y="3566082"/>
                    <a:ext cx="98437" cy="73152"/>
                    <a:chOff x="3562344" y="2619375"/>
                    <a:chExt cx="98437" cy="73152"/>
                  </a:xfrm>
                </p:grpSpPr>
                <p:cxnSp>
                  <p:nvCxnSpPr>
                    <p:cNvPr id="211" name="Straight Connector 210">
                      <a:extLst>
                        <a:ext uri="{FF2B5EF4-FFF2-40B4-BE49-F238E27FC236}">
                          <a16:creationId xmlns:a16="http://schemas.microsoft.com/office/drawing/2014/main" id="{4E50497C-9EEA-3E6E-6635-B0869E55ACDF}"/>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3DF7E84-BEFD-6C95-9F17-F875B0C1F918}"/>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5A09C28F-7294-D24F-60A7-2C4F25A4215C}"/>
                      </a:ext>
                    </a:extLst>
                  </p:cNvPr>
                  <p:cNvGrpSpPr/>
                  <p:nvPr/>
                </p:nvGrpSpPr>
                <p:grpSpPr>
                  <a:xfrm>
                    <a:off x="7072189" y="3561292"/>
                    <a:ext cx="98437" cy="73152"/>
                    <a:chOff x="3562344" y="2619375"/>
                    <a:chExt cx="98437" cy="73152"/>
                  </a:xfrm>
                </p:grpSpPr>
                <p:cxnSp>
                  <p:nvCxnSpPr>
                    <p:cNvPr id="217" name="Straight Connector 216">
                      <a:extLst>
                        <a:ext uri="{FF2B5EF4-FFF2-40B4-BE49-F238E27FC236}">
                          <a16:creationId xmlns:a16="http://schemas.microsoft.com/office/drawing/2014/main" id="{9A7A3FFE-26F6-90CE-DD05-EAF217818686}"/>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DDF77FF-E194-53DF-E74A-B24065534D5D}"/>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AE19F088-9049-6671-D461-5E74360685A6}"/>
                      </a:ext>
                    </a:extLst>
                  </p:cNvPr>
                  <p:cNvGrpSpPr/>
                  <p:nvPr/>
                </p:nvGrpSpPr>
                <p:grpSpPr>
                  <a:xfrm>
                    <a:off x="7105028" y="3609269"/>
                    <a:ext cx="2091187" cy="73152"/>
                    <a:chOff x="7105028" y="3609269"/>
                    <a:chExt cx="2091187" cy="73152"/>
                  </a:xfrm>
                </p:grpSpPr>
                <p:grpSp>
                  <p:nvGrpSpPr>
                    <p:cNvPr id="213" name="Group 212">
                      <a:extLst>
                        <a:ext uri="{FF2B5EF4-FFF2-40B4-BE49-F238E27FC236}">
                          <a16:creationId xmlns:a16="http://schemas.microsoft.com/office/drawing/2014/main" id="{E07A01C1-28C4-33F4-EFE6-6A445406E9B8}"/>
                        </a:ext>
                      </a:extLst>
                    </p:cNvPr>
                    <p:cNvGrpSpPr/>
                    <p:nvPr/>
                  </p:nvGrpSpPr>
                  <p:grpSpPr>
                    <a:xfrm>
                      <a:off x="7105028" y="3609269"/>
                      <a:ext cx="98437" cy="73152"/>
                      <a:chOff x="3562344" y="2619375"/>
                      <a:chExt cx="98437" cy="73152"/>
                    </a:xfrm>
                  </p:grpSpPr>
                  <p:cxnSp>
                    <p:nvCxnSpPr>
                      <p:cNvPr id="214" name="Straight Connector 213">
                        <a:extLst>
                          <a:ext uri="{FF2B5EF4-FFF2-40B4-BE49-F238E27FC236}">
                            <a16:creationId xmlns:a16="http://schemas.microsoft.com/office/drawing/2014/main" id="{BE3EE134-3F74-849E-4D52-BAD291F2805D}"/>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958840B-DE80-9B72-489E-75B5227BF7C4}"/>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B16448C0-5AE1-C7C6-EA52-993678FBFC6E}"/>
                        </a:ext>
                      </a:extLst>
                    </p:cNvPr>
                    <p:cNvGrpSpPr/>
                    <p:nvPr/>
                  </p:nvGrpSpPr>
                  <p:grpSpPr>
                    <a:xfrm>
                      <a:off x="7158909" y="3609269"/>
                      <a:ext cx="98437" cy="73152"/>
                      <a:chOff x="3562344" y="2619375"/>
                      <a:chExt cx="98437" cy="73152"/>
                    </a:xfrm>
                  </p:grpSpPr>
                  <p:cxnSp>
                    <p:nvCxnSpPr>
                      <p:cNvPr id="220" name="Straight Connector 219">
                        <a:extLst>
                          <a:ext uri="{FF2B5EF4-FFF2-40B4-BE49-F238E27FC236}">
                            <a16:creationId xmlns:a16="http://schemas.microsoft.com/office/drawing/2014/main" id="{3E92875C-2023-27C4-F3DE-3193BFC9C388}"/>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1E4EA4D-066C-2460-CBB3-CBDB61C71F0F}"/>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31BC9D3B-0224-629A-A316-652AFFE360D9}"/>
                        </a:ext>
                      </a:extLst>
                    </p:cNvPr>
                    <p:cNvGrpSpPr/>
                    <p:nvPr/>
                  </p:nvGrpSpPr>
                  <p:grpSpPr>
                    <a:xfrm>
                      <a:off x="7225284" y="3609269"/>
                      <a:ext cx="98437" cy="73152"/>
                      <a:chOff x="3562344" y="2619375"/>
                      <a:chExt cx="98437" cy="73152"/>
                    </a:xfrm>
                  </p:grpSpPr>
                  <p:cxnSp>
                    <p:nvCxnSpPr>
                      <p:cNvPr id="223" name="Straight Connector 222">
                        <a:extLst>
                          <a:ext uri="{FF2B5EF4-FFF2-40B4-BE49-F238E27FC236}">
                            <a16:creationId xmlns:a16="http://schemas.microsoft.com/office/drawing/2014/main" id="{86CCF94E-49C5-6982-6030-BA0E6E1281B4}"/>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CAF242D-AC7A-F14B-ED4E-0D1E0FD3C74E}"/>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AFFBE98A-7F48-81AF-BDFA-B72555028AD9}"/>
                        </a:ext>
                      </a:extLst>
                    </p:cNvPr>
                    <p:cNvGrpSpPr/>
                    <p:nvPr/>
                  </p:nvGrpSpPr>
                  <p:grpSpPr>
                    <a:xfrm>
                      <a:off x="7554258" y="3609269"/>
                      <a:ext cx="98437" cy="73152"/>
                      <a:chOff x="3562344" y="2619375"/>
                      <a:chExt cx="98437" cy="73152"/>
                    </a:xfrm>
                  </p:grpSpPr>
                  <p:cxnSp>
                    <p:nvCxnSpPr>
                      <p:cNvPr id="226" name="Straight Connector 225">
                        <a:extLst>
                          <a:ext uri="{FF2B5EF4-FFF2-40B4-BE49-F238E27FC236}">
                            <a16:creationId xmlns:a16="http://schemas.microsoft.com/office/drawing/2014/main" id="{6B9B53DB-F7AD-EE9D-1D23-C6C8D3861298}"/>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E5C503F-065B-827E-268B-8B3C0C8140C1}"/>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AEBEA1BF-B8EA-0627-E38A-80738BF9AAE0}"/>
                        </a:ext>
                      </a:extLst>
                    </p:cNvPr>
                    <p:cNvGrpSpPr/>
                    <p:nvPr/>
                  </p:nvGrpSpPr>
                  <p:grpSpPr>
                    <a:xfrm>
                      <a:off x="7703535" y="3609269"/>
                      <a:ext cx="98437" cy="73152"/>
                      <a:chOff x="3562344" y="2619375"/>
                      <a:chExt cx="98437" cy="73152"/>
                    </a:xfrm>
                  </p:grpSpPr>
                  <p:cxnSp>
                    <p:nvCxnSpPr>
                      <p:cNvPr id="229" name="Straight Connector 228">
                        <a:extLst>
                          <a:ext uri="{FF2B5EF4-FFF2-40B4-BE49-F238E27FC236}">
                            <a16:creationId xmlns:a16="http://schemas.microsoft.com/office/drawing/2014/main" id="{0753BB08-F8B7-BC16-9E7F-A214CDF35DB2}"/>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294EF76D-6D87-7245-275A-5425ED908775}"/>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4FF22D64-0D60-ECC5-5DA8-C482C1FFF76E}"/>
                        </a:ext>
                      </a:extLst>
                    </p:cNvPr>
                    <p:cNvGrpSpPr/>
                    <p:nvPr/>
                  </p:nvGrpSpPr>
                  <p:grpSpPr>
                    <a:xfrm>
                      <a:off x="8357909" y="3609269"/>
                      <a:ext cx="98437" cy="73152"/>
                      <a:chOff x="3562344" y="2619375"/>
                      <a:chExt cx="98437" cy="73152"/>
                    </a:xfrm>
                  </p:grpSpPr>
                  <p:cxnSp>
                    <p:nvCxnSpPr>
                      <p:cNvPr id="232" name="Straight Connector 231">
                        <a:extLst>
                          <a:ext uri="{FF2B5EF4-FFF2-40B4-BE49-F238E27FC236}">
                            <a16:creationId xmlns:a16="http://schemas.microsoft.com/office/drawing/2014/main" id="{23327694-DB29-25DB-F930-77BE19BFEF33}"/>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B036C18-E390-327B-5BB7-CCA023A7A8D7}"/>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C3467B58-F34C-5377-F9A0-516106D29434}"/>
                        </a:ext>
                      </a:extLst>
                    </p:cNvPr>
                    <p:cNvGrpSpPr/>
                    <p:nvPr/>
                  </p:nvGrpSpPr>
                  <p:grpSpPr>
                    <a:xfrm>
                      <a:off x="8431622" y="3609269"/>
                      <a:ext cx="98437" cy="73152"/>
                      <a:chOff x="3562344" y="2619375"/>
                      <a:chExt cx="98437" cy="73152"/>
                    </a:xfrm>
                  </p:grpSpPr>
                  <p:cxnSp>
                    <p:nvCxnSpPr>
                      <p:cNvPr id="235" name="Straight Connector 234">
                        <a:extLst>
                          <a:ext uri="{FF2B5EF4-FFF2-40B4-BE49-F238E27FC236}">
                            <a16:creationId xmlns:a16="http://schemas.microsoft.com/office/drawing/2014/main" id="{5EC2F45C-6E23-FB0D-2225-204BB56FDCDF}"/>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ED4D4207-2941-D771-EE54-B1BF7DCA9DBB}"/>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A85BB25A-DF6C-A259-6312-BB656C797A91}"/>
                        </a:ext>
                      </a:extLst>
                    </p:cNvPr>
                    <p:cNvGrpSpPr/>
                    <p:nvPr/>
                  </p:nvGrpSpPr>
                  <p:grpSpPr>
                    <a:xfrm>
                      <a:off x="8472793" y="3609269"/>
                      <a:ext cx="98437" cy="73152"/>
                      <a:chOff x="3562344" y="2619375"/>
                      <a:chExt cx="98437" cy="73152"/>
                    </a:xfrm>
                  </p:grpSpPr>
                  <p:cxnSp>
                    <p:nvCxnSpPr>
                      <p:cNvPr id="238" name="Straight Connector 237">
                        <a:extLst>
                          <a:ext uri="{FF2B5EF4-FFF2-40B4-BE49-F238E27FC236}">
                            <a16:creationId xmlns:a16="http://schemas.microsoft.com/office/drawing/2014/main" id="{3B5F7C33-CDC2-A61F-320A-F2FBB4985D79}"/>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AF2C5931-2817-696F-F01A-25645AEF0C62}"/>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EE5B9176-AAC6-412E-C416-19971E0F4B0C}"/>
                        </a:ext>
                      </a:extLst>
                    </p:cNvPr>
                    <p:cNvGrpSpPr/>
                    <p:nvPr/>
                  </p:nvGrpSpPr>
                  <p:grpSpPr>
                    <a:xfrm>
                      <a:off x="8511688" y="3609269"/>
                      <a:ext cx="98437" cy="73152"/>
                      <a:chOff x="3562344" y="2619375"/>
                      <a:chExt cx="98437" cy="73152"/>
                    </a:xfrm>
                  </p:grpSpPr>
                  <p:cxnSp>
                    <p:nvCxnSpPr>
                      <p:cNvPr id="241" name="Straight Connector 240">
                        <a:extLst>
                          <a:ext uri="{FF2B5EF4-FFF2-40B4-BE49-F238E27FC236}">
                            <a16:creationId xmlns:a16="http://schemas.microsoft.com/office/drawing/2014/main" id="{925429C6-95D5-4DBC-11B7-E4E3010262FF}"/>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67DF133-C5F9-FD4E-C054-2ADA2E1F03B1}"/>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D3A73CF2-D15C-63ED-028C-F5BB6619A27E}"/>
                        </a:ext>
                      </a:extLst>
                    </p:cNvPr>
                    <p:cNvGrpSpPr/>
                    <p:nvPr/>
                  </p:nvGrpSpPr>
                  <p:grpSpPr>
                    <a:xfrm>
                      <a:off x="9097778" y="3609269"/>
                      <a:ext cx="98437" cy="73152"/>
                      <a:chOff x="3562344" y="2619375"/>
                      <a:chExt cx="98437" cy="73152"/>
                    </a:xfrm>
                  </p:grpSpPr>
                  <p:cxnSp>
                    <p:nvCxnSpPr>
                      <p:cNvPr id="244" name="Straight Connector 243">
                        <a:extLst>
                          <a:ext uri="{FF2B5EF4-FFF2-40B4-BE49-F238E27FC236}">
                            <a16:creationId xmlns:a16="http://schemas.microsoft.com/office/drawing/2014/main" id="{545D5869-F234-8418-0EEC-9206BFEC7522}"/>
                          </a:ext>
                        </a:extLst>
                      </p:cNvPr>
                      <p:cNvCxnSpPr>
                        <a:cxnSpLocks/>
                      </p:cNvCxnSpPr>
                      <p:nvPr/>
                    </p:nvCxnSpPr>
                    <p:spPr bwMode="auto">
                      <a:xfrm>
                        <a:off x="3562344" y="2655951"/>
                        <a:ext cx="98437" cy="0"/>
                      </a:xfrm>
                      <a:prstGeom prst="line">
                        <a:avLst/>
                      </a:prstGeom>
                      <a:noFill/>
                      <a:ln w="19050" cap="flat" cmpd="sng" algn="ctr">
                        <a:solidFill>
                          <a:srgbClr val="E1471D"/>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1887E21F-991D-DFC9-7C81-687BFDB81D83}"/>
                          </a:ext>
                        </a:extLst>
                      </p:cNvPr>
                      <p:cNvCxnSpPr>
                        <a:cxnSpLocks/>
                      </p:cNvCxnSpPr>
                      <p:nvPr/>
                    </p:nvCxnSpPr>
                    <p:spPr bwMode="auto">
                      <a:xfrm>
                        <a:off x="3611562" y="2619375"/>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grpSp>
        </p:grpSp>
      </p:grpSp>
      <p:sp>
        <p:nvSpPr>
          <p:cNvPr id="78" name="Freeform 77">
            <a:extLst>
              <a:ext uri="{FF2B5EF4-FFF2-40B4-BE49-F238E27FC236}">
                <a16:creationId xmlns:a16="http://schemas.microsoft.com/office/drawing/2014/main" id="{3390D1FA-C6AD-BF03-AF88-273F70D34B9D}"/>
              </a:ext>
            </a:extLst>
          </p:cNvPr>
          <p:cNvSpPr/>
          <p:nvPr/>
        </p:nvSpPr>
        <p:spPr bwMode="auto">
          <a:xfrm>
            <a:off x="1769655" y="1655252"/>
            <a:ext cx="5069102" cy="2247046"/>
          </a:xfrm>
          <a:custGeom>
            <a:avLst/>
            <a:gdLst>
              <a:gd name="connsiteX0" fmla="*/ 0 w 6536114"/>
              <a:gd name="connsiteY0" fmla="*/ 0 h 2247046"/>
              <a:gd name="connsiteX1" fmla="*/ 250127 w 6536114"/>
              <a:gd name="connsiteY1" fmla="*/ 0 h 2247046"/>
              <a:gd name="connsiteX2" fmla="*/ 250127 w 6536114"/>
              <a:gd name="connsiteY2" fmla="*/ 53306 h 2247046"/>
              <a:gd name="connsiteX3" fmla="*/ 475652 w 6536114"/>
              <a:gd name="connsiteY3" fmla="*/ 53306 h 2247046"/>
              <a:gd name="connsiteX4" fmla="*/ 475652 w 6536114"/>
              <a:gd name="connsiteY4" fmla="*/ 151717 h 2247046"/>
              <a:gd name="connsiteX5" fmla="*/ 516656 w 6536114"/>
              <a:gd name="connsiteY5" fmla="*/ 151717 h 2247046"/>
              <a:gd name="connsiteX6" fmla="*/ 516656 w 6536114"/>
              <a:gd name="connsiteY6" fmla="*/ 233726 h 2247046"/>
              <a:gd name="connsiteX7" fmla="*/ 574062 w 6536114"/>
              <a:gd name="connsiteY7" fmla="*/ 233726 h 2247046"/>
              <a:gd name="connsiteX8" fmla="*/ 574062 w 6536114"/>
              <a:gd name="connsiteY8" fmla="*/ 389543 h 2247046"/>
              <a:gd name="connsiteX9" fmla="*/ 619167 w 6536114"/>
              <a:gd name="connsiteY9" fmla="*/ 389543 h 2247046"/>
              <a:gd name="connsiteX10" fmla="*/ 619167 w 6536114"/>
              <a:gd name="connsiteY10" fmla="*/ 553561 h 2247046"/>
              <a:gd name="connsiteX11" fmla="*/ 893897 w 6536114"/>
              <a:gd name="connsiteY11" fmla="*/ 553561 h 2247046"/>
              <a:gd name="connsiteX12" fmla="*/ 893897 w 6536114"/>
              <a:gd name="connsiteY12" fmla="*/ 594565 h 2247046"/>
              <a:gd name="connsiteX13" fmla="*/ 1094819 w 6536114"/>
              <a:gd name="connsiteY13" fmla="*/ 594565 h 2247046"/>
              <a:gd name="connsiteX14" fmla="*/ 1094819 w 6536114"/>
              <a:gd name="connsiteY14" fmla="*/ 680675 h 2247046"/>
              <a:gd name="connsiteX15" fmla="*/ 1156326 w 6536114"/>
              <a:gd name="connsiteY15" fmla="*/ 680675 h 2247046"/>
              <a:gd name="connsiteX16" fmla="*/ 1156326 w 6536114"/>
              <a:gd name="connsiteY16" fmla="*/ 799588 h 2247046"/>
              <a:gd name="connsiteX17" fmla="*/ 1275239 w 6536114"/>
              <a:gd name="connsiteY17" fmla="*/ 799588 h 2247046"/>
              <a:gd name="connsiteX18" fmla="*/ 1275239 w 6536114"/>
              <a:gd name="connsiteY18" fmla="*/ 852893 h 2247046"/>
              <a:gd name="connsiteX19" fmla="*/ 1578672 w 6536114"/>
              <a:gd name="connsiteY19" fmla="*/ 852893 h 2247046"/>
              <a:gd name="connsiteX20" fmla="*/ 1578672 w 6536114"/>
              <a:gd name="connsiteY20" fmla="*/ 906199 h 2247046"/>
              <a:gd name="connsiteX21" fmla="*/ 1693485 w 6536114"/>
              <a:gd name="connsiteY21" fmla="*/ 906199 h 2247046"/>
              <a:gd name="connsiteX22" fmla="*/ 1693485 w 6536114"/>
              <a:gd name="connsiteY22" fmla="*/ 984108 h 2247046"/>
              <a:gd name="connsiteX23" fmla="*/ 1759092 w 6536114"/>
              <a:gd name="connsiteY23" fmla="*/ 984108 h 2247046"/>
              <a:gd name="connsiteX24" fmla="*/ 1759092 w 6536114"/>
              <a:gd name="connsiteY24" fmla="*/ 1111222 h 2247046"/>
              <a:gd name="connsiteX25" fmla="*/ 1832900 w 6536114"/>
              <a:gd name="connsiteY25" fmla="*/ 1111222 h 2247046"/>
              <a:gd name="connsiteX26" fmla="*/ 1832900 w 6536114"/>
              <a:gd name="connsiteY26" fmla="*/ 1197331 h 2247046"/>
              <a:gd name="connsiteX27" fmla="*/ 2017420 w 6536114"/>
              <a:gd name="connsiteY27" fmla="*/ 1197331 h 2247046"/>
              <a:gd name="connsiteX28" fmla="*/ 2017420 w 6536114"/>
              <a:gd name="connsiteY28" fmla="*/ 1234235 h 2247046"/>
              <a:gd name="connsiteX29" fmla="*/ 2247045 w 6536114"/>
              <a:gd name="connsiteY29" fmla="*/ 1234235 h 2247046"/>
              <a:gd name="connsiteX30" fmla="*/ 2247045 w 6536114"/>
              <a:gd name="connsiteY30" fmla="*/ 1316244 h 2247046"/>
              <a:gd name="connsiteX31" fmla="*/ 2304452 w 6536114"/>
              <a:gd name="connsiteY31" fmla="*/ 1316244 h 2247046"/>
              <a:gd name="connsiteX32" fmla="*/ 2304452 w 6536114"/>
              <a:gd name="connsiteY32" fmla="*/ 1447458 h 2247046"/>
              <a:gd name="connsiteX33" fmla="*/ 2398762 w 6536114"/>
              <a:gd name="connsiteY33" fmla="*/ 1447458 h 2247046"/>
              <a:gd name="connsiteX34" fmla="*/ 2398762 w 6536114"/>
              <a:gd name="connsiteY34" fmla="*/ 1492563 h 2247046"/>
              <a:gd name="connsiteX35" fmla="*/ 2583282 w 6536114"/>
              <a:gd name="connsiteY35" fmla="*/ 1492563 h 2247046"/>
              <a:gd name="connsiteX36" fmla="*/ 2583282 w 6536114"/>
              <a:gd name="connsiteY36" fmla="*/ 1529467 h 2247046"/>
              <a:gd name="connsiteX37" fmla="*/ 2829309 w 6536114"/>
              <a:gd name="connsiteY37" fmla="*/ 1529467 h 2247046"/>
              <a:gd name="connsiteX38" fmla="*/ 2829309 w 6536114"/>
              <a:gd name="connsiteY38" fmla="*/ 1582773 h 2247046"/>
              <a:gd name="connsiteX39" fmla="*/ 2899017 w 6536114"/>
              <a:gd name="connsiteY39" fmla="*/ 1582773 h 2247046"/>
              <a:gd name="connsiteX40" fmla="*/ 2899017 w 6536114"/>
              <a:gd name="connsiteY40" fmla="*/ 1664782 h 2247046"/>
              <a:gd name="connsiteX41" fmla="*/ 2968724 w 6536114"/>
              <a:gd name="connsiteY41" fmla="*/ 1664782 h 2247046"/>
              <a:gd name="connsiteX42" fmla="*/ 2968724 w 6536114"/>
              <a:gd name="connsiteY42" fmla="*/ 1713988 h 2247046"/>
              <a:gd name="connsiteX43" fmla="*/ 3136843 w 6536114"/>
              <a:gd name="connsiteY43" fmla="*/ 1713988 h 2247046"/>
              <a:gd name="connsiteX44" fmla="*/ 3136843 w 6536114"/>
              <a:gd name="connsiteY44" fmla="*/ 1750892 h 2247046"/>
              <a:gd name="connsiteX45" fmla="*/ 3399271 w 6536114"/>
              <a:gd name="connsiteY45" fmla="*/ 1750892 h 2247046"/>
              <a:gd name="connsiteX46" fmla="*/ 3399271 w 6536114"/>
              <a:gd name="connsiteY46" fmla="*/ 1820599 h 2247046"/>
              <a:gd name="connsiteX47" fmla="*/ 3456678 w 6536114"/>
              <a:gd name="connsiteY47" fmla="*/ 1820599 h 2247046"/>
              <a:gd name="connsiteX48" fmla="*/ 3456678 w 6536114"/>
              <a:gd name="connsiteY48" fmla="*/ 1878005 h 2247046"/>
              <a:gd name="connsiteX49" fmla="*/ 3534586 w 6536114"/>
              <a:gd name="connsiteY49" fmla="*/ 1878005 h 2247046"/>
              <a:gd name="connsiteX50" fmla="*/ 3534586 w 6536114"/>
              <a:gd name="connsiteY50" fmla="*/ 1919010 h 2247046"/>
              <a:gd name="connsiteX51" fmla="*/ 3682202 w 6536114"/>
              <a:gd name="connsiteY51" fmla="*/ 1919010 h 2247046"/>
              <a:gd name="connsiteX52" fmla="*/ 3682202 w 6536114"/>
              <a:gd name="connsiteY52" fmla="*/ 1968215 h 2247046"/>
              <a:gd name="connsiteX53" fmla="*/ 3973334 w 6536114"/>
              <a:gd name="connsiteY53" fmla="*/ 1968215 h 2247046"/>
              <a:gd name="connsiteX54" fmla="*/ 3973334 w 6536114"/>
              <a:gd name="connsiteY54" fmla="*/ 2013320 h 2247046"/>
              <a:gd name="connsiteX55" fmla="*/ 4063544 w 6536114"/>
              <a:gd name="connsiteY55" fmla="*/ 2013320 h 2247046"/>
              <a:gd name="connsiteX56" fmla="*/ 4063544 w 6536114"/>
              <a:gd name="connsiteY56" fmla="*/ 2066626 h 2247046"/>
              <a:gd name="connsiteX57" fmla="*/ 6269585 w 6536114"/>
              <a:gd name="connsiteY57" fmla="*/ 2066626 h 2247046"/>
              <a:gd name="connsiteX58" fmla="*/ 6269585 w 6536114"/>
              <a:gd name="connsiteY58" fmla="*/ 2247046 h 2247046"/>
              <a:gd name="connsiteX59" fmla="*/ 6536114 w 6536114"/>
              <a:gd name="connsiteY59" fmla="*/ 2247046 h 224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536114" h="2247046">
                <a:moveTo>
                  <a:pt x="0" y="0"/>
                </a:moveTo>
                <a:lnTo>
                  <a:pt x="250127" y="0"/>
                </a:lnTo>
                <a:lnTo>
                  <a:pt x="250127" y="53306"/>
                </a:lnTo>
                <a:lnTo>
                  <a:pt x="475652" y="53306"/>
                </a:lnTo>
                <a:lnTo>
                  <a:pt x="475652" y="151717"/>
                </a:lnTo>
                <a:lnTo>
                  <a:pt x="516656" y="151717"/>
                </a:lnTo>
                <a:lnTo>
                  <a:pt x="516656" y="233726"/>
                </a:lnTo>
                <a:lnTo>
                  <a:pt x="574062" y="233726"/>
                </a:lnTo>
                <a:lnTo>
                  <a:pt x="574062" y="389543"/>
                </a:lnTo>
                <a:lnTo>
                  <a:pt x="619167" y="389543"/>
                </a:lnTo>
                <a:lnTo>
                  <a:pt x="619167" y="553561"/>
                </a:lnTo>
                <a:lnTo>
                  <a:pt x="893897" y="553561"/>
                </a:lnTo>
                <a:lnTo>
                  <a:pt x="893897" y="594565"/>
                </a:lnTo>
                <a:lnTo>
                  <a:pt x="1094819" y="594565"/>
                </a:lnTo>
                <a:lnTo>
                  <a:pt x="1094819" y="680675"/>
                </a:lnTo>
                <a:lnTo>
                  <a:pt x="1156326" y="680675"/>
                </a:lnTo>
                <a:lnTo>
                  <a:pt x="1156326" y="799588"/>
                </a:lnTo>
                <a:lnTo>
                  <a:pt x="1275239" y="799588"/>
                </a:lnTo>
                <a:lnTo>
                  <a:pt x="1275239" y="852893"/>
                </a:lnTo>
                <a:lnTo>
                  <a:pt x="1578672" y="852893"/>
                </a:lnTo>
                <a:lnTo>
                  <a:pt x="1578672" y="906199"/>
                </a:lnTo>
                <a:lnTo>
                  <a:pt x="1693485" y="906199"/>
                </a:lnTo>
                <a:lnTo>
                  <a:pt x="1693485" y="984108"/>
                </a:lnTo>
                <a:lnTo>
                  <a:pt x="1759092" y="984108"/>
                </a:lnTo>
                <a:lnTo>
                  <a:pt x="1759092" y="1111222"/>
                </a:lnTo>
                <a:lnTo>
                  <a:pt x="1832900" y="1111222"/>
                </a:lnTo>
                <a:lnTo>
                  <a:pt x="1832900" y="1197331"/>
                </a:lnTo>
                <a:lnTo>
                  <a:pt x="2017420" y="1197331"/>
                </a:lnTo>
                <a:lnTo>
                  <a:pt x="2017420" y="1234235"/>
                </a:lnTo>
                <a:lnTo>
                  <a:pt x="2247045" y="1234235"/>
                </a:lnTo>
                <a:lnTo>
                  <a:pt x="2247045" y="1316244"/>
                </a:lnTo>
                <a:lnTo>
                  <a:pt x="2304452" y="1316244"/>
                </a:lnTo>
                <a:lnTo>
                  <a:pt x="2304452" y="1447458"/>
                </a:lnTo>
                <a:lnTo>
                  <a:pt x="2398762" y="1447458"/>
                </a:lnTo>
                <a:lnTo>
                  <a:pt x="2398762" y="1492563"/>
                </a:lnTo>
                <a:lnTo>
                  <a:pt x="2583282" y="1492563"/>
                </a:lnTo>
                <a:lnTo>
                  <a:pt x="2583282" y="1529467"/>
                </a:lnTo>
                <a:lnTo>
                  <a:pt x="2829309" y="1529467"/>
                </a:lnTo>
                <a:lnTo>
                  <a:pt x="2829309" y="1582773"/>
                </a:lnTo>
                <a:lnTo>
                  <a:pt x="2899017" y="1582773"/>
                </a:lnTo>
                <a:lnTo>
                  <a:pt x="2899017" y="1664782"/>
                </a:lnTo>
                <a:lnTo>
                  <a:pt x="2968724" y="1664782"/>
                </a:lnTo>
                <a:lnTo>
                  <a:pt x="2968724" y="1713988"/>
                </a:lnTo>
                <a:lnTo>
                  <a:pt x="3136843" y="1713988"/>
                </a:lnTo>
                <a:lnTo>
                  <a:pt x="3136843" y="1750892"/>
                </a:lnTo>
                <a:lnTo>
                  <a:pt x="3399271" y="1750892"/>
                </a:lnTo>
                <a:lnTo>
                  <a:pt x="3399271" y="1820599"/>
                </a:lnTo>
                <a:lnTo>
                  <a:pt x="3456678" y="1820599"/>
                </a:lnTo>
                <a:lnTo>
                  <a:pt x="3456678" y="1878005"/>
                </a:lnTo>
                <a:lnTo>
                  <a:pt x="3534586" y="1878005"/>
                </a:lnTo>
                <a:lnTo>
                  <a:pt x="3534586" y="1919010"/>
                </a:lnTo>
                <a:lnTo>
                  <a:pt x="3682202" y="1919010"/>
                </a:lnTo>
                <a:lnTo>
                  <a:pt x="3682202" y="1968215"/>
                </a:lnTo>
                <a:lnTo>
                  <a:pt x="3973334" y="1968215"/>
                </a:lnTo>
                <a:lnTo>
                  <a:pt x="3973334" y="2013320"/>
                </a:lnTo>
                <a:lnTo>
                  <a:pt x="4063544" y="2013320"/>
                </a:lnTo>
                <a:lnTo>
                  <a:pt x="4063544" y="2066626"/>
                </a:lnTo>
                <a:lnTo>
                  <a:pt x="6269585" y="2066626"/>
                </a:lnTo>
                <a:lnTo>
                  <a:pt x="6269585" y="2247046"/>
                </a:lnTo>
                <a:lnTo>
                  <a:pt x="6536114" y="2247046"/>
                </a:lnTo>
              </a:path>
            </a:pathLst>
          </a:custGeom>
          <a:noFill/>
          <a:ln w="28575">
            <a:solidFill>
              <a:srgbClr val="E1471D"/>
            </a:solidFill>
            <a:miter lim="800000"/>
            <a:headEnd type="none" w="med" len="med"/>
            <a:tailEnd type="non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76">
            <a:extLst>
              <a:ext uri="{FF2B5EF4-FFF2-40B4-BE49-F238E27FC236}">
                <a16:creationId xmlns:a16="http://schemas.microsoft.com/office/drawing/2014/main" id="{96A3E0D1-ADB9-D15A-CDAC-3BE6739DDF1B}"/>
              </a:ext>
            </a:extLst>
          </p:cNvPr>
          <p:cNvSpPr/>
          <p:nvPr/>
        </p:nvSpPr>
        <p:spPr bwMode="auto">
          <a:xfrm>
            <a:off x="1845978" y="1663453"/>
            <a:ext cx="5002321" cy="2078927"/>
          </a:xfrm>
          <a:custGeom>
            <a:avLst/>
            <a:gdLst>
              <a:gd name="connsiteX0" fmla="*/ 0 w 6400800"/>
              <a:gd name="connsiteY0" fmla="*/ 0 h 2078927"/>
              <a:gd name="connsiteX1" fmla="*/ 385442 w 6400800"/>
              <a:gd name="connsiteY1" fmla="*/ 0 h 2078927"/>
              <a:gd name="connsiteX2" fmla="*/ 385442 w 6400800"/>
              <a:gd name="connsiteY2" fmla="*/ 86109 h 2078927"/>
              <a:gd name="connsiteX3" fmla="*/ 442849 w 6400800"/>
              <a:gd name="connsiteY3" fmla="*/ 86109 h 2078927"/>
              <a:gd name="connsiteX4" fmla="*/ 442849 w 6400800"/>
              <a:gd name="connsiteY4" fmla="*/ 159917 h 2078927"/>
              <a:gd name="connsiteX5" fmla="*/ 496155 w 6400800"/>
              <a:gd name="connsiteY5" fmla="*/ 159917 h 2078927"/>
              <a:gd name="connsiteX6" fmla="*/ 496155 w 6400800"/>
              <a:gd name="connsiteY6" fmla="*/ 291132 h 2078927"/>
              <a:gd name="connsiteX7" fmla="*/ 565862 w 6400800"/>
              <a:gd name="connsiteY7" fmla="*/ 291132 h 2078927"/>
              <a:gd name="connsiteX8" fmla="*/ 565862 w 6400800"/>
              <a:gd name="connsiteY8" fmla="*/ 360839 h 2078927"/>
              <a:gd name="connsiteX9" fmla="*/ 664273 w 6400800"/>
              <a:gd name="connsiteY9" fmla="*/ 360839 h 2078927"/>
              <a:gd name="connsiteX10" fmla="*/ 664273 w 6400800"/>
              <a:gd name="connsiteY10" fmla="*/ 405944 h 2078927"/>
              <a:gd name="connsiteX11" fmla="*/ 1004610 w 6400800"/>
              <a:gd name="connsiteY11" fmla="*/ 405944 h 2078927"/>
              <a:gd name="connsiteX12" fmla="*/ 1004610 w 6400800"/>
              <a:gd name="connsiteY12" fmla="*/ 479752 h 2078927"/>
              <a:gd name="connsiteX13" fmla="*/ 1053816 w 6400800"/>
              <a:gd name="connsiteY13" fmla="*/ 479752 h 2078927"/>
              <a:gd name="connsiteX14" fmla="*/ 1053816 w 6400800"/>
              <a:gd name="connsiteY14" fmla="*/ 537159 h 2078927"/>
              <a:gd name="connsiteX15" fmla="*/ 1103021 w 6400800"/>
              <a:gd name="connsiteY15" fmla="*/ 537159 h 2078927"/>
              <a:gd name="connsiteX16" fmla="*/ 1103021 w 6400800"/>
              <a:gd name="connsiteY16" fmla="*/ 594565 h 2078927"/>
              <a:gd name="connsiteX17" fmla="*/ 1541769 w 6400800"/>
              <a:gd name="connsiteY17" fmla="*/ 594565 h 2078927"/>
              <a:gd name="connsiteX18" fmla="*/ 1541769 w 6400800"/>
              <a:gd name="connsiteY18" fmla="*/ 660172 h 2078927"/>
              <a:gd name="connsiteX19" fmla="*/ 1595075 w 6400800"/>
              <a:gd name="connsiteY19" fmla="*/ 660172 h 2078927"/>
              <a:gd name="connsiteX20" fmla="*/ 1595075 w 6400800"/>
              <a:gd name="connsiteY20" fmla="*/ 713478 h 2078927"/>
              <a:gd name="connsiteX21" fmla="*/ 1668883 w 6400800"/>
              <a:gd name="connsiteY21" fmla="*/ 713478 h 2078927"/>
              <a:gd name="connsiteX22" fmla="*/ 1668883 w 6400800"/>
              <a:gd name="connsiteY22" fmla="*/ 774985 h 2078927"/>
              <a:gd name="connsiteX23" fmla="*/ 1894407 w 6400800"/>
              <a:gd name="connsiteY23" fmla="*/ 774985 h 2078927"/>
              <a:gd name="connsiteX24" fmla="*/ 1894407 w 6400800"/>
              <a:gd name="connsiteY24" fmla="*/ 811889 h 2078927"/>
              <a:gd name="connsiteX25" fmla="*/ 2066626 w 6400800"/>
              <a:gd name="connsiteY25" fmla="*/ 811889 h 2078927"/>
              <a:gd name="connsiteX26" fmla="*/ 2066626 w 6400800"/>
              <a:gd name="connsiteY26" fmla="*/ 852893 h 2078927"/>
              <a:gd name="connsiteX27" fmla="*/ 2128133 w 6400800"/>
              <a:gd name="connsiteY27" fmla="*/ 852893 h 2078927"/>
              <a:gd name="connsiteX28" fmla="*/ 2128133 w 6400800"/>
              <a:gd name="connsiteY28" fmla="*/ 914400 h 2078927"/>
              <a:gd name="connsiteX29" fmla="*/ 2181439 w 6400800"/>
              <a:gd name="connsiteY29" fmla="*/ 914400 h 2078927"/>
              <a:gd name="connsiteX30" fmla="*/ 2181439 w 6400800"/>
              <a:gd name="connsiteY30" fmla="*/ 955404 h 2078927"/>
              <a:gd name="connsiteX31" fmla="*/ 2226544 w 6400800"/>
              <a:gd name="connsiteY31" fmla="*/ 955404 h 2078927"/>
              <a:gd name="connsiteX32" fmla="*/ 2226544 w 6400800"/>
              <a:gd name="connsiteY32" fmla="*/ 1066117 h 2078927"/>
              <a:gd name="connsiteX33" fmla="*/ 2275749 w 6400800"/>
              <a:gd name="connsiteY33" fmla="*/ 1066117 h 2078927"/>
              <a:gd name="connsiteX34" fmla="*/ 2275749 w 6400800"/>
              <a:gd name="connsiteY34" fmla="*/ 1115322 h 2078927"/>
              <a:gd name="connsiteX35" fmla="*/ 2611986 w 6400800"/>
              <a:gd name="connsiteY35" fmla="*/ 1115322 h 2078927"/>
              <a:gd name="connsiteX36" fmla="*/ 2611986 w 6400800"/>
              <a:gd name="connsiteY36" fmla="*/ 1115322 h 2078927"/>
              <a:gd name="connsiteX37" fmla="*/ 2611986 w 6400800"/>
              <a:gd name="connsiteY37" fmla="*/ 1156326 h 2078927"/>
              <a:gd name="connsiteX38" fmla="*/ 2763703 w 6400800"/>
              <a:gd name="connsiteY38" fmla="*/ 1156326 h 2078927"/>
              <a:gd name="connsiteX39" fmla="*/ 2763703 w 6400800"/>
              <a:gd name="connsiteY39" fmla="*/ 1205532 h 2078927"/>
              <a:gd name="connsiteX40" fmla="*/ 2817008 w 6400800"/>
              <a:gd name="connsiteY40" fmla="*/ 1205532 h 2078927"/>
              <a:gd name="connsiteX41" fmla="*/ 2817008 w 6400800"/>
              <a:gd name="connsiteY41" fmla="*/ 1291641 h 2078927"/>
              <a:gd name="connsiteX42" fmla="*/ 2911319 w 6400800"/>
              <a:gd name="connsiteY42" fmla="*/ 1291641 h 2078927"/>
              <a:gd name="connsiteX43" fmla="*/ 2911319 w 6400800"/>
              <a:gd name="connsiteY43" fmla="*/ 1349048 h 2078927"/>
              <a:gd name="connsiteX44" fmla="*/ 3304962 w 6400800"/>
              <a:gd name="connsiteY44" fmla="*/ 1349048 h 2078927"/>
              <a:gd name="connsiteX45" fmla="*/ 3304962 w 6400800"/>
              <a:gd name="connsiteY45" fmla="*/ 1402353 h 2078927"/>
              <a:gd name="connsiteX46" fmla="*/ 3386971 w 6400800"/>
              <a:gd name="connsiteY46" fmla="*/ 1402353 h 2078927"/>
              <a:gd name="connsiteX47" fmla="*/ 3386971 w 6400800"/>
              <a:gd name="connsiteY47" fmla="*/ 1467961 h 2078927"/>
              <a:gd name="connsiteX48" fmla="*/ 3485381 w 6400800"/>
              <a:gd name="connsiteY48" fmla="*/ 1467961 h 2078927"/>
              <a:gd name="connsiteX49" fmla="*/ 3485381 w 6400800"/>
              <a:gd name="connsiteY49" fmla="*/ 1513065 h 2078927"/>
              <a:gd name="connsiteX50" fmla="*/ 3854422 w 6400800"/>
              <a:gd name="connsiteY50" fmla="*/ 1513065 h 2078927"/>
              <a:gd name="connsiteX51" fmla="*/ 3854422 w 6400800"/>
              <a:gd name="connsiteY51" fmla="*/ 1570472 h 2078927"/>
              <a:gd name="connsiteX52" fmla="*/ 3936431 w 6400800"/>
              <a:gd name="connsiteY52" fmla="*/ 1570472 h 2078927"/>
              <a:gd name="connsiteX53" fmla="*/ 3936431 w 6400800"/>
              <a:gd name="connsiteY53" fmla="*/ 1623778 h 2078927"/>
              <a:gd name="connsiteX54" fmla="*/ 4457188 w 6400800"/>
              <a:gd name="connsiteY54" fmla="*/ 1623778 h 2078927"/>
              <a:gd name="connsiteX55" fmla="*/ 4457188 w 6400800"/>
              <a:gd name="connsiteY55" fmla="*/ 1668883 h 2078927"/>
              <a:gd name="connsiteX56" fmla="*/ 4535096 w 6400800"/>
              <a:gd name="connsiteY56" fmla="*/ 1668883 h 2078927"/>
              <a:gd name="connsiteX57" fmla="*/ 4535096 w 6400800"/>
              <a:gd name="connsiteY57" fmla="*/ 1722188 h 2078927"/>
              <a:gd name="connsiteX58" fmla="*/ 4613005 w 6400800"/>
              <a:gd name="connsiteY58" fmla="*/ 1722188 h 2078927"/>
              <a:gd name="connsiteX59" fmla="*/ 4613005 w 6400800"/>
              <a:gd name="connsiteY59" fmla="*/ 1759092 h 2078927"/>
              <a:gd name="connsiteX60" fmla="*/ 4908237 w 6400800"/>
              <a:gd name="connsiteY60" fmla="*/ 1759092 h 2078927"/>
              <a:gd name="connsiteX61" fmla="*/ 4908237 w 6400800"/>
              <a:gd name="connsiteY61" fmla="*/ 1804197 h 2078927"/>
              <a:gd name="connsiteX62" fmla="*/ 5404391 w 6400800"/>
              <a:gd name="connsiteY62" fmla="*/ 1804197 h 2078927"/>
              <a:gd name="connsiteX63" fmla="*/ 5404391 w 6400800"/>
              <a:gd name="connsiteY63" fmla="*/ 1853403 h 2078927"/>
              <a:gd name="connsiteX64" fmla="*/ 5502802 w 6400800"/>
              <a:gd name="connsiteY64" fmla="*/ 1853403 h 2078927"/>
              <a:gd name="connsiteX65" fmla="*/ 5502802 w 6400800"/>
              <a:gd name="connsiteY65" fmla="*/ 1919010 h 2078927"/>
              <a:gd name="connsiteX66" fmla="*/ 6318791 w 6400800"/>
              <a:gd name="connsiteY66" fmla="*/ 1919010 h 2078927"/>
              <a:gd name="connsiteX67" fmla="*/ 6318791 w 6400800"/>
              <a:gd name="connsiteY67" fmla="*/ 2078927 h 2078927"/>
              <a:gd name="connsiteX68" fmla="*/ 6400800 w 6400800"/>
              <a:gd name="connsiteY68" fmla="*/ 2078927 h 2078927"/>
              <a:gd name="connsiteX0" fmla="*/ 0 w 6425403"/>
              <a:gd name="connsiteY0" fmla="*/ 0 h 2078927"/>
              <a:gd name="connsiteX1" fmla="*/ 385442 w 6425403"/>
              <a:gd name="connsiteY1" fmla="*/ 0 h 2078927"/>
              <a:gd name="connsiteX2" fmla="*/ 385442 w 6425403"/>
              <a:gd name="connsiteY2" fmla="*/ 86109 h 2078927"/>
              <a:gd name="connsiteX3" fmla="*/ 442849 w 6425403"/>
              <a:gd name="connsiteY3" fmla="*/ 86109 h 2078927"/>
              <a:gd name="connsiteX4" fmla="*/ 442849 w 6425403"/>
              <a:gd name="connsiteY4" fmla="*/ 159917 h 2078927"/>
              <a:gd name="connsiteX5" fmla="*/ 496155 w 6425403"/>
              <a:gd name="connsiteY5" fmla="*/ 159917 h 2078927"/>
              <a:gd name="connsiteX6" fmla="*/ 496155 w 6425403"/>
              <a:gd name="connsiteY6" fmla="*/ 291132 h 2078927"/>
              <a:gd name="connsiteX7" fmla="*/ 565862 w 6425403"/>
              <a:gd name="connsiteY7" fmla="*/ 291132 h 2078927"/>
              <a:gd name="connsiteX8" fmla="*/ 565862 w 6425403"/>
              <a:gd name="connsiteY8" fmla="*/ 360839 h 2078927"/>
              <a:gd name="connsiteX9" fmla="*/ 664273 w 6425403"/>
              <a:gd name="connsiteY9" fmla="*/ 360839 h 2078927"/>
              <a:gd name="connsiteX10" fmla="*/ 664273 w 6425403"/>
              <a:gd name="connsiteY10" fmla="*/ 405944 h 2078927"/>
              <a:gd name="connsiteX11" fmla="*/ 1004610 w 6425403"/>
              <a:gd name="connsiteY11" fmla="*/ 405944 h 2078927"/>
              <a:gd name="connsiteX12" fmla="*/ 1004610 w 6425403"/>
              <a:gd name="connsiteY12" fmla="*/ 479752 h 2078927"/>
              <a:gd name="connsiteX13" fmla="*/ 1053816 w 6425403"/>
              <a:gd name="connsiteY13" fmla="*/ 479752 h 2078927"/>
              <a:gd name="connsiteX14" fmla="*/ 1053816 w 6425403"/>
              <a:gd name="connsiteY14" fmla="*/ 537159 h 2078927"/>
              <a:gd name="connsiteX15" fmla="*/ 1103021 w 6425403"/>
              <a:gd name="connsiteY15" fmla="*/ 537159 h 2078927"/>
              <a:gd name="connsiteX16" fmla="*/ 1103021 w 6425403"/>
              <a:gd name="connsiteY16" fmla="*/ 594565 h 2078927"/>
              <a:gd name="connsiteX17" fmla="*/ 1541769 w 6425403"/>
              <a:gd name="connsiteY17" fmla="*/ 594565 h 2078927"/>
              <a:gd name="connsiteX18" fmla="*/ 1541769 w 6425403"/>
              <a:gd name="connsiteY18" fmla="*/ 660172 h 2078927"/>
              <a:gd name="connsiteX19" fmla="*/ 1595075 w 6425403"/>
              <a:gd name="connsiteY19" fmla="*/ 660172 h 2078927"/>
              <a:gd name="connsiteX20" fmla="*/ 1595075 w 6425403"/>
              <a:gd name="connsiteY20" fmla="*/ 713478 h 2078927"/>
              <a:gd name="connsiteX21" fmla="*/ 1668883 w 6425403"/>
              <a:gd name="connsiteY21" fmla="*/ 713478 h 2078927"/>
              <a:gd name="connsiteX22" fmla="*/ 1668883 w 6425403"/>
              <a:gd name="connsiteY22" fmla="*/ 774985 h 2078927"/>
              <a:gd name="connsiteX23" fmla="*/ 1894407 w 6425403"/>
              <a:gd name="connsiteY23" fmla="*/ 774985 h 2078927"/>
              <a:gd name="connsiteX24" fmla="*/ 1894407 w 6425403"/>
              <a:gd name="connsiteY24" fmla="*/ 811889 h 2078927"/>
              <a:gd name="connsiteX25" fmla="*/ 2066626 w 6425403"/>
              <a:gd name="connsiteY25" fmla="*/ 811889 h 2078927"/>
              <a:gd name="connsiteX26" fmla="*/ 2066626 w 6425403"/>
              <a:gd name="connsiteY26" fmla="*/ 852893 h 2078927"/>
              <a:gd name="connsiteX27" fmla="*/ 2128133 w 6425403"/>
              <a:gd name="connsiteY27" fmla="*/ 852893 h 2078927"/>
              <a:gd name="connsiteX28" fmla="*/ 2128133 w 6425403"/>
              <a:gd name="connsiteY28" fmla="*/ 914400 h 2078927"/>
              <a:gd name="connsiteX29" fmla="*/ 2181439 w 6425403"/>
              <a:gd name="connsiteY29" fmla="*/ 914400 h 2078927"/>
              <a:gd name="connsiteX30" fmla="*/ 2181439 w 6425403"/>
              <a:gd name="connsiteY30" fmla="*/ 955404 h 2078927"/>
              <a:gd name="connsiteX31" fmla="*/ 2226544 w 6425403"/>
              <a:gd name="connsiteY31" fmla="*/ 955404 h 2078927"/>
              <a:gd name="connsiteX32" fmla="*/ 2226544 w 6425403"/>
              <a:gd name="connsiteY32" fmla="*/ 1066117 h 2078927"/>
              <a:gd name="connsiteX33" fmla="*/ 2275749 w 6425403"/>
              <a:gd name="connsiteY33" fmla="*/ 1066117 h 2078927"/>
              <a:gd name="connsiteX34" fmla="*/ 2275749 w 6425403"/>
              <a:gd name="connsiteY34" fmla="*/ 1115322 h 2078927"/>
              <a:gd name="connsiteX35" fmla="*/ 2611986 w 6425403"/>
              <a:gd name="connsiteY35" fmla="*/ 1115322 h 2078927"/>
              <a:gd name="connsiteX36" fmla="*/ 2611986 w 6425403"/>
              <a:gd name="connsiteY36" fmla="*/ 1115322 h 2078927"/>
              <a:gd name="connsiteX37" fmla="*/ 2611986 w 6425403"/>
              <a:gd name="connsiteY37" fmla="*/ 1156326 h 2078927"/>
              <a:gd name="connsiteX38" fmla="*/ 2763703 w 6425403"/>
              <a:gd name="connsiteY38" fmla="*/ 1156326 h 2078927"/>
              <a:gd name="connsiteX39" fmla="*/ 2763703 w 6425403"/>
              <a:gd name="connsiteY39" fmla="*/ 1205532 h 2078927"/>
              <a:gd name="connsiteX40" fmla="*/ 2817008 w 6425403"/>
              <a:gd name="connsiteY40" fmla="*/ 1205532 h 2078927"/>
              <a:gd name="connsiteX41" fmla="*/ 2817008 w 6425403"/>
              <a:gd name="connsiteY41" fmla="*/ 1291641 h 2078927"/>
              <a:gd name="connsiteX42" fmla="*/ 2911319 w 6425403"/>
              <a:gd name="connsiteY42" fmla="*/ 1291641 h 2078927"/>
              <a:gd name="connsiteX43" fmla="*/ 2911319 w 6425403"/>
              <a:gd name="connsiteY43" fmla="*/ 1349048 h 2078927"/>
              <a:gd name="connsiteX44" fmla="*/ 3304962 w 6425403"/>
              <a:gd name="connsiteY44" fmla="*/ 1349048 h 2078927"/>
              <a:gd name="connsiteX45" fmla="*/ 3304962 w 6425403"/>
              <a:gd name="connsiteY45" fmla="*/ 1402353 h 2078927"/>
              <a:gd name="connsiteX46" fmla="*/ 3386971 w 6425403"/>
              <a:gd name="connsiteY46" fmla="*/ 1402353 h 2078927"/>
              <a:gd name="connsiteX47" fmla="*/ 3386971 w 6425403"/>
              <a:gd name="connsiteY47" fmla="*/ 1467961 h 2078927"/>
              <a:gd name="connsiteX48" fmla="*/ 3485381 w 6425403"/>
              <a:gd name="connsiteY48" fmla="*/ 1467961 h 2078927"/>
              <a:gd name="connsiteX49" fmla="*/ 3485381 w 6425403"/>
              <a:gd name="connsiteY49" fmla="*/ 1513065 h 2078927"/>
              <a:gd name="connsiteX50" fmla="*/ 3854422 w 6425403"/>
              <a:gd name="connsiteY50" fmla="*/ 1513065 h 2078927"/>
              <a:gd name="connsiteX51" fmla="*/ 3854422 w 6425403"/>
              <a:gd name="connsiteY51" fmla="*/ 1570472 h 2078927"/>
              <a:gd name="connsiteX52" fmla="*/ 3936431 w 6425403"/>
              <a:gd name="connsiteY52" fmla="*/ 1570472 h 2078927"/>
              <a:gd name="connsiteX53" fmla="*/ 3936431 w 6425403"/>
              <a:gd name="connsiteY53" fmla="*/ 1623778 h 2078927"/>
              <a:gd name="connsiteX54" fmla="*/ 4457188 w 6425403"/>
              <a:gd name="connsiteY54" fmla="*/ 1623778 h 2078927"/>
              <a:gd name="connsiteX55" fmla="*/ 4457188 w 6425403"/>
              <a:gd name="connsiteY55" fmla="*/ 1668883 h 2078927"/>
              <a:gd name="connsiteX56" fmla="*/ 4535096 w 6425403"/>
              <a:gd name="connsiteY56" fmla="*/ 1668883 h 2078927"/>
              <a:gd name="connsiteX57" fmla="*/ 4535096 w 6425403"/>
              <a:gd name="connsiteY57" fmla="*/ 1722188 h 2078927"/>
              <a:gd name="connsiteX58" fmla="*/ 4613005 w 6425403"/>
              <a:gd name="connsiteY58" fmla="*/ 1722188 h 2078927"/>
              <a:gd name="connsiteX59" fmla="*/ 4613005 w 6425403"/>
              <a:gd name="connsiteY59" fmla="*/ 1759092 h 2078927"/>
              <a:gd name="connsiteX60" fmla="*/ 4908237 w 6425403"/>
              <a:gd name="connsiteY60" fmla="*/ 1759092 h 2078927"/>
              <a:gd name="connsiteX61" fmla="*/ 4908237 w 6425403"/>
              <a:gd name="connsiteY61" fmla="*/ 1804197 h 2078927"/>
              <a:gd name="connsiteX62" fmla="*/ 5404391 w 6425403"/>
              <a:gd name="connsiteY62" fmla="*/ 1804197 h 2078927"/>
              <a:gd name="connsiteX63" fmla="*/ 5404391 w 6425403"/>
              <a:gd name="connsiteY63" fmla="*/ 1853403 h 2078927"/>
              <a:gd name="connsiteX64" fmla="*/ 5502802 w 6425403"/>
              <a:gd name="connsiteY64" fmla="*/ 1853403 h 2078927"/>
              <a:gd name="connsiteX65" fmla="*/ 5502802 w 6425403"/>
              <a:gd name="connsiteY65" fmla="*/ 1919010 h 2078927"/>
              <a:gd name="connsiteX66" fmla="*/ 6318791 w 6425403"/>
              <a:gd name="connsiteY66" fmla="*/ 1919010 h 2078927"/>
              <a:gd name="connsiteX67" fmla="*/ 6318791 w 6425403"/>
              <a:gd name="connsiteY67" fmla="*/ 2078927 h 2078927"/>
              <a:gd name="connsiteX68" fmla="*/ 6425403 w 6425403"/>
              <a:gd name="connsiteY68" fmla="*/ 2078927 h 2078927"/>
              <a:gd name="connsiteX0" fmla="*/ 0 w 6450006"/>
              <a:gd name="connsiteY0" fmla="*/ 0 h 2078927"/>
              <a:gd name="connsiteX1" fmla="*/ 385442 w 6450006"/>
              <a:gd name="connsiteY1" fmla="*/ 0 h 2078927"/>
              <a:gd name="connsiteX2" fmla="*/ 385442 w 6450006"/>
              <a:gd name="connsiteY2" fmla="*/ 86109 h 2078927"/>
              <a:gd name="connsiteX3" fmla="*/ 442849 w 6450006"/>
              <a:gd name="connsiteY3" fmla="*/ 86109 h 2078927"/>
              <a:gd name="connsiteX4" fmla="*/ 442849 w 6450006"/>
              <a:gd name="connsiteY4" fmla="*/ 159917 h 2078927"/>
              <a:gd name="connsiteX5" fmla="*/ 496155 w 6450006"/>
              <a:gd name="connsiteY5" fmla="*/ 159917 h 2078927"/>
              <a:gd name="connsiteX6" fmla="*/ 496155 w 6450006"/>
              <a:gd name="connsiteY6" fmla="*/ 291132 h 2078927"/>
              <a:gd name="connsiteX7" fmla="*/ 565862 w 6450006"/>
              <a:gd name="connsiteY7" fmla="*/ 291132 h 2078927"/>
              <a:gd name="connsiteX8" fmla="*/ 565862 w 6450006"/>
              <a:gd name="connsiteY8" fmla="*/ 360839 h 2078927"/>
              <a:gd name="connsiteX9" fmla="*/ 664273 w 6450006"/>
              <a:gd name="connsiteY9" fmla="*/ 360839 h 2078927"/>
              <a:gd name="connsiteX10" fmla="*/ 664273 w 6450006"/>
              <a:gd name="connsiteY10" fmla="*/ 405944 h 2078927"/>
              <a:gd name="connsiteX11" fmla="*/ 1004610 w 6450006"/>
              <a:gd name="connsiteY11" fmla="*/ 405944 h 2078927"/>
              <a:gd name="connsiteX12" fmla="*/ 1004610 w 6450006"/>
              <a:gd name="connsiteY12" fmla="*/ 479752 h 2078927"/>
              <a:gd name="connsiteX13" fmla="*/ 1053816 w 6450006"/>
              <a:gd name="connsiteY13" fmla="*/ 479752 h 2078927"/>
              <a:gd name="connsiteX14" fmla="*/ 1053816 w 6450006"/>
              <a:gd name="connsiteY14" fmla="*/ 537159 h 2078927"/>
              <a:gd name="connsiteX15" fmla="*/ 1103021 w 6450006"/>
              <a:gd name="connsiteY15" fmla="*/ 537159 h 2078927"/>
              <a:gd name="connsiteX16" fmla="*/ 1103021 w 6450006"/>
              <a:gd name="connsiteY16" fmla="*/ 594565 h 2078927"/>
              <a:gd name="connsiteX17" fmla="*/ 1541769 w 6450006"/>
              <a:gd name="connsiteY17" fmla="*/ 594565 h 2078927"/>
              <a:gd name="connsiteX18" fmla="*/ 1541769 w 6450006"/>
              <a:gd name="connsiteY18" fmla="*/ 660172 h 2078927"/>
              <a:gd name="connsiteX19" fmla="*/ 1595075 w 6450006"/>
              <a:gd name="connsiteY19" fmla="*/ 660172 h 2078927"/>
              <a:gd name="connsiteX20" fmla="*/ 1595075 w 6450006"/>
              <a:gd name="connsiteY20" fmla="*/ 713478 h 2078927"/>
              <a:gd name="connsiteX21" fmla="*/ 1668883 w 6450006"/>
              <a:gd name="connsiteY21" fmla="*/ 713478 h 2078927"/>
              <a:gd name="connsiteX22" fmla="*/ 1668883 w 6450006"/>
              <a:gd name="connsiteY22" fmla="*/ 774985 h 2078927"/>
              <a:gd name="connsiteX23" fmla="*/ 1894407 w 6450006"/>
              <a:gd name="connsiteY23" fmla="*/ 774985 h 2078927"/>
              <a:gd name="connsiteX24" fmla="*/ 1894407 w 6450006"/>
              <a:gd name="connsiteY24" fmla="*/ 811889 h 2078927"/>
              <a:gd name="connsiteX25" fmla="*/ 2066626 w 6450006"/>
              <a:gd name="connsiteY25" fmla="*/ 811889 h 2078927"/>
              <a:gd name="connsiteX26" fmla="*/ 2066626 w 6450006"/>
              <a:gd name="connsiteY26" fmla="*/ 852893 h 2078927"/>
              <a:gd name="connsiteX27" fmla="*/ 2128133 w 6450006"/>
              <a:gd name="connsiteY27" fmla="*/ 852893 h 2078927"/>
              <a:gd name="connsiteX28" fmla="*/ 2128133 w 6450006"/>
              <a:gd name="connsiteY28" fmla="*/ 914400 h 2078927"/>
              <a:gd name="connsiteX29" fmla="*/ 2181439 w 6450006"/>
              <a:gd name="connsiteY29" fmla="*/ 914400 h 2078927"/>
              <a:gd name="connsiteX30" fmla="*/ 2181439 w 6450006"/>
              <a:gd name="connsiteY30" fmla="*/ 955404 h 2078927"/>
              <a:gd name="connsiteX31" fmla="*/ 2226544 w 6450006"/>
              <a:gd name="connsiteY31" fmla="*/ 955404 h 2078927"/>
              <a:gd name="connsiteX32" fmla="*/ 2226544 w 6450006"/>
              <a:gd name="connsiteY32" fmla="*/ 1066117 h 2078927"/>
              <a:gd name="connsiteX33" fmla="*/ 2275749 w 6450006"/>
              <a:gd name="connsiteY33" fmla="*/ 1066117 h 2078927"/>
              <a:gd name="connsiteX34" fmla="*/ 2275749 w 6450006"/>
              <a:gd name="connsiteY34" fmla="*/ 1115322 h 2078927"/>
              <a:gd name="connsiteX35" fmla="*/ 2611986 w 6450006"/>
              <a:gd name="connsiteY35" fmla="*/ 1115322 h 2078927"/>
              <a:gd name="connsiteX36" fmla="*/ 2611986 w 6450006"/>
              <a:gd name="connsiteY36" fmla="*/ 1115322 h 2078927"/>
              <a:gd name="connsiteX37" fmla="*/ 2611986 w 6450006"/>
              <a:gd name="connsiteY37" fmla="*/ 1156326 h 2078927"/>
              <a:gd name="connsiteX38" fmla="*/ 2763703 w 6450006"/>
              <a:gd name="connsiteY38" fmla="*/ 1156326 h 2078927"/>
              <a:gd name="connsiteX39" fmla="*/ 2763703 w 6450006"/>
              <a:gd name="connsiteY39" fmla="*/ 1205532 h 2078927"/>
              <a:gd name="connsiteX40" fmla="*/ 2817008 w 6450006"/>
              <a:gd name="connsiteY40" fmla="*/ 1205532 h 2078927"/>
              <a:gd name="connsiteX41" fmla="*/ 2817008 w 6450006"/>
              <a:gd name="connsiteY41" fmla="*/ 1291641 h 2078927"/>
              <a:gd name="connsiteX42" fmla="*/ 2911319 w 6450006"/>
              <a:gd name="connsiteY42" fmla="*/ 1291641 h 2078927"/>
              <a:gd name="connsiteX43" fmla="*/ 2911319 w 6450006"/>
              <a:gd name="connsiteY43" fmla="*/ 1349048 h 2078927"/>
              <a:gd name="connsiteX44" fmla="*/ 3304962 w 6450006"/>
              <a:gd name="connsiteY44" fmla="*/ 1349048 h 2078927"/>
              <a:gd name="connsiteX45" fmla="*/ 3304962 w 6450006"/>
              <a:gd name="connsiteY45" fmla="*/ 1402353 h 2078927"/>
              <a:gd name="connsiteX46" fmla="*/ 3386971 w 6450006"/>
              <a:gd name="connsiteY46" fmla="*/ 1402353 h 2078927"/>
              <a:gd name="connsiteX47" fmla="*/ 3386971 w 6450006"/>
              <a:gd name="connsiteY47" fmla="*/ 1467961 h 2078927"/>
              <a:gd name="connsiteX48" fmla="*/ 3485381 w 6450006"/>
              <a:gd name="connsiteY48" fmla="*/ 1467961 h 2078927"/>
              <a:gd name="connsiteX49" fmla="*/ 3485381 w 6450006"/>
              <a:gd name="connsiteY49" fmla="*/ 1513065 h 2078927"/>
              <a:gd name="connsiteX50" fmla="*/ 3854422 w 6450006"/>
              <a:gd name="connsiteY50" fmla="*/ 1513065 h 2078927"/>
              <a:gd name="connsiteX51" fmla="*/ 3854422 w 6450006"/>
              <a:gd name="connsiteY51" fmla="*/ 1570472 h 2078927"/>
              <a:gd name="connsiteX52" fmla="*/ 3936431 w 6450006"/>
              <a:gd name="connsiteY52" fmla="*/ 1570472 h 2078927"/>
              <a:gd name="connsiteX53" fmla="*/ 3936431 w 6450006"/>
              <a:gd name="connsiteY53" fmla="*/ 1623778 h 2078927"/>
              <a:gd name="connsiteX54" fmla="*/ 4457188 w 6450006"/>
              <a:gd name="connsiteY54" fmla="*/ 1623778 h 2078927"/>
              <a:gd name="connsiteX55" fmla="*/ 4457188 w 6450006"/>
              <a:gd name="connsiteY55" fmla="*/ 1668883 h 2078927"/>
              <a:gd name="connsiteX56" fmla="*/ 4535096 w 6450006"/>
              <a:gd name="connsiteY56" fmla="*/ 1668883 h 2078927"/>
              <a:gd name="connsiteX57" fmla="*/ 4535096 w 6450006"/>
              <a:gd name="connsiteY57" fmla="*/ 1722188 h 2078927"/>
              <a:gd name="connsiteX58" fmla="*/ 4613005 w 6450006"/>
              <a:gd name="connsiteY58" fmla="*/ 1722188 h 2078927"/>
              <a:gd name="connsiteX59" fmla="*/ 4613005 w 6450006"/>
              <a:gd name="connsiteY59" fmla="*/ 1759092 h 2078927"/>
              <a:gd name="connsiteX60" fmla="*/ 4908237 w 6450006"/>
              <a:gd name="connsiteY60" fmla="*/ 1759092 h 2078927"/>
              <a:gd name="connsiteX61" fmla="*/ 4908237 w 6450006"/>
              <a:gd name="connsiteY61" fmla="*/ 1804197 h 2078927"/>
              <a:gd name="connsiteX62" fmla="*/ 5404391 w 6450006"/>
              <a:gd name="connsiteY62" fmla="*/ 1804197 h 2078927"/>
              <a:gd name="connsiteX63" fmla="*/ 5404391 w 6450006"/>
              <a:gd name="connsiteY63" fmla="*/ 1853403 h 2078927"/>
              <a:gd name="connsiteX64" fmla="*/ 5502802 w 6450006"/>
              <a:gd name="connsiteY64" fmla="*/ 1853403 h 2078927"/>
              <a:gd name="connsiteX65" fmla="*/ 5502802 w 6450006"/>
              <a:gd name="connsiteY65" fmla="*/ 1919010 h 2078927"/>
              <a:gd name="connsiteX66" fmla="*/ 6318791 w 6450006"/>
              <a:gd name="connsiteY66" fmla="*/ 1919010 h 2078927"/>
              <a:gd name="connsiteX67" fmla="*/ 6318791 w 6450006"/>
              <a:gd name="connsiteY67" fmla="*/ 2078927 h 2078927"/>
              <a:gd name="connsiteX68" fmla="*/ 6450006 w 6450006"/>
              <a:gd name="connsiteY68" fmla="*/ 2078927 h 20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450006" h="2078927">
                <a:moveTo>
                  <a:pt x="0" y="0"/>
                </a:moveTo>
                <a:lnTo>
                  <a:pt x="385442" y="0"/>
                </a:lnTo>
                <a:lnTo>
                  <a:pt x="385442" y="86109"/>
                </a:lnTo>
                <a:lnTo>
                  <a:pt x="442849" y="86109"/>
                </a:lnTo>
                <a:lnTo>
                  <a:pt x="442849" y="159917"/>
                </a:lnTo>
                <a:lnTo>
                  <a:pt x="496155" y="159917"/>
                </a:lnTo>
                <a:lnTo>
                  <a:pt x="496155" y="291132"/>
                </a:lnTo>
                <a:lnTo>
                  <a:pt x="565862" y="291132"/>
                </a:lnTo>
                <a:lnTo>
                  <a:pt x="565862" y="360839"/>
                </a:lnTo>
                <a:lnTo>
                  <a:pt x="664273" y="360839"/>
                </a:lnTo>
                <a:lnTo>
                  <a:pt x="664273" y="405944"/>
                </a:lnTo>
                <a:lnTo>
                  <a:pt x="1004610" y="405944"/>
                </a:lnTo>
                <a:lnTo>
                  <a:pt x="1004610" y="479752"/>
                </a:lnTo>
                <a:lnTo>
                  <a:pt x="1053816" y="479752"/>
                </a:lnTo>
                <a:lnTo>
                  <a:pt x="1053816" y="537159"/>
                </a:lnTo>
                <a:lnTo>
                  <a:pt x="1103021" y="537159"/>
                </a:lnTo>
                <a:lnTo>
                  <a:pt x="1103021" y="594565"/>
                </a:lnTo>
                <a:lnTo>
                  <a:pt x="1541769" y="594565"/>
                </a:lnTo>
                <a:lnTo>
                  <a:pt x="1541769" y="660172"/>
                </a:lnTo>
                <a:lnTo>
                  <a:pt x="1595075" y="660172"/>
                </a:lnTo>
                <a:lnTo>
                  <a:pt x="1595075" y="713478"/>
                </a:lnTo>
                <a:lnTo>
                  <a:pt x="1668883" y="713478"/>
                </a:lnTo>
                <a:lnTo>
                  <a:pt x="1668883" y="774985"/>
                </a:lnTo>
                <a:lnTo>
                  <a:pt x="1894407" y="774985"/>
                </a:lnTo>
                <a:lnTo>
                  <a:pt x="1894407" y="811889"/>
                </a:lnTo>
                <a:lnTo>
                  <a:pt x="2066626" y="811889"/>
                </a:lnTo>
                <a:lnTo>
                  <a:pt x="2066626" y="852893"/>
                </a:lnTo>
                <a:lnTo>
                  <a:pt x="2128133" y="852893"/>
                </a:lnTo>
                <a:lnTo>
                  <a:pt x="2128133" y="914400"/>
                </a:lnTo>
                <a:lnTo>
                  <a:pt x="2181439" y="914400"/>
                </a:lnTo>
                <a:lnTo>
                  <a:pt x="2181439" y="955404"/>
                </a:lnTo>
                <a:lnTo>
                  <a:pt x="2226544" y="955404"/>
                </a:lnTo>
                <a:lnTo>
                  <a:pt x="2226544" y="1066117"/>
                </a:lnTo>
                <a:lnTo>
                  <a:pt x="2275749" y="1066117"/>
                </a:lnTo>
                <a:lnTo>
                  <a:pt x="2275749" y="1115322"/>
                </a:lnTo>
                <a:lnTo>
                  <a:pt x="2611986" y="1115322"/>
                </a:lnTo>
                <a:lnTo>
                  <a:pt x="2611986" y="1115322"/>
                </a:lnTo>
                <a:lnTo>
                  <a:pt x="2611986" y="1156326"/>
                </a:lnTo>
                <a:lnTo>
                  <a:pt x="2763703" y="1156326"/>
                </a:lnTo>
                <a:lnTo>
                  <a:pt x="2763703" y="1205532"/>
                </a:lnTo>
                <a:lnTo>
                  <a:pt x="2817008" y="1205532"/>
                </a:lnTo>
                <a:lnTo>
                  <a:pt x="2817008" y="1291641"/>
                </a:lnTo>
                <a:lnTo>
                  <a:pt x="2911319" y="1291641"/>
                </a:lnTo>
                <a:lnTo>
                  <a:pt x="2911319" y="1349048"/>
                </a:lnTo>
                <a:lnTo>
                  <a:pt x="3304962" y="1349048"/>
                </a:lnTo>
                <a:lnTo>
                  <a:pt x="3304962" y="1402353"/>
                </a:lnTo>
                <a:lnTo>
                  <a:pt x="3386971" y="1402353"/>
                </a:lnTo>
                <a:lnTo>
                  <a:pt x="3386971" y="1467961"/>
                </a:lnTo>
                <a:lnTo>
                  <a:pt x="3485381" y="1467961"/>
                </a:lnTo>
                <a:lnTo>
                  <a:pt x="3485381" y="1513065"/>
                </a:lnTo>
                <a:lnTo>
                  <a:pt x="3854422" y="1513065"/>
                </a:lnTo>
                <a:lnTo>
                  <a:pt x="3854422" y="1570472"/>
                </a:lnTo>
                <a:lnTo>
                  <a:pt x="3936431" y="1570472"/>
                </a:lnTo>
                <a:lnTo>
                  <a:pt x="3936431" y="1623778"/>
                </a:lnTo>
                <a:lnTo>
                  <a:pt x="4457188" y="1623778"/>
                </a:lnTo>
                <a:lnTo>
                  <a:pt x="4457188" y="1668883"/>
                </a:lnTo>
                <a:lnTo>
                  <a:pt x="4535096" y="1668883"/>
                </a:lnTo>
                <a:lnTo>
                  <a:pt x="4535096" y="1722188"/>
                </a:lnTo>
                <a:lnTo>
                  <a:pt x="4613005" y="1722188"/>
                </a:lnTo>
                <a:lnTo>
                  <a:pt x="4613005" y="1759092"/>
                </a:lnTo>
                <a:lnTo>
                  <a:pt x="4908237" y="1759092"/>
                </a:lnTo>
                <a:lnTo>
                  <a:pt x="4908237" y="1804197"/>
                </a:lnTo>
                <a:lnTo>
                  <a:pt x="5404391" y="1804197"/>
                </a:lnTo>
                <a:lnTo>
                  <a:pt x="5404391" y="1853403"/>
                </a:lnTo>
                <a:lnTo>
                  <a:pt x="5502802" y="1853403"/>
                </a:lnTo>
                <a:lnTo>
                  <a:pt x="5502802" y="1919010"/>
                </a:lnTo>
                <a:lnTo>
                  <a:pt x="6318791" y="1919010"/>
                </a:lnTo>
                <a:lnTo>
                  <a:pt x="6318791" y="2078927"/>
                </a:lnTo>
                <a:lnTo>
                  <a:pt x="6450006" y="2078927"/>
                </a:lnTo>
              </a:path>
            </a:pathLst>
          </a:custGeom>
          <a:noFill/>
          <a:ln w="28575">
            <a:solidFill>
              <a:srgbClr val="005072"/>
            </a:solidFill>
            <a:miter lim="800000"/>
            <a:headEnd type="none" w="med" len="med"/>
            <a:tailEnd type="non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6" name="Group 75">
            <a:extLst>
              <a:ext uri="{FF2B5EF4-FFF2-40B4-BE49-F238E27FC236}">
                <a16:creationId xmlns:a16="http://schemas.microsoft.com/office/drawing/2014/main" id="{E42B024A-31C9-C60F-1070-00DABC76A5F3}"/>
              </a:ext>
            </a:extLst>
          </p:cNvPr>
          <p:cNvGrpSpPr/>
          <p:nvPr/>
        </p:nvGrpSpPr>
        <p:grpSpPr>
          <a:xfrm>
            <a:off x="3718696" y="2780875"/>
            <a:ext cx="1963385" cy="1269870"/>
            <a:chOff x="5572033" y="2708396"/>
            <a:chExt cx="2531593" cy="1269870"/>
          </a:xfrm>
        </p:grpSpPr>
        <p:cxnSp>
          <p:nvCxnSpPr>
            <p:cNvPr id="71" name="Straight Connector 70">
              <a:extLst>
                <a:ext uri="{FF2B5EF4-FFF2-40B4-BE49-F238E27FC236}">
                  <a16:creationId xmlns:a16="http://schemas.microsoft.com/office/drawing/2014/main" id="{0491B530-5601-6FA9-E400-B9F31C4AA5D7}"/>
                </a:ext>
              </a:extLst>
            </p:cNvPr>
            <p:cNvCxnSpPr>
              <a:endCxn id="48" idx="0"/>
            </p:cNvCxnSpPr>
            <p:nvPr/>
          </p:nvCxnSpPr>
          <p:spPr bwMode="auto">
            <a:xfrm>
              <a:off x="5572033" y="2708396"/>
              <a:ext cx="3055" cy="1269870"/>
            </a:xfrm>
            <a:prstGeom prst="line">
              <a:avLst/>
            </a:prstGeom>
            <a:noFill/>
            <a:ln w="28575" cap="flat" cmpd="sng" algn="ctr">
              <a:solidFill>
                <a:schemeClr val="bg1"/>
              </a:solidFill>
              <a:prstDash val="sysDot"/>
              <a:round/>
              <a:headEnd type="none" w="med" len="med"/>
              <a:tailEnd type="none" w="med" len="med"/>
            </a:ln>
            <a:effectLst/>
          </p:spPr>
        </p:cxnSp>
        <p:cxnSp>
          <p:nvCxnSpPr>
            <p:cNvPr id="72" name="Straight Connector 71">
              <a:extLst>
                <a:ext uri="{FF2B5EF4-FFF2-40B4-BE49-F238E27FC236}">
                  <a16:creationId xmlns:a16="http://schemas.microsoft.com/office/drawing/2014/main" id="{EB97C824-88CC-D177-8563-40CAC07F0100}"/>
                </a:ext>
              </a:extLst>
            </p:cNvPr>
            <p:cNvCxnSpPr>
              <a:cxnSpLocks/>
              <a:endCxn id="49" idx="0"/>
            </p:cNvCxnSpPr>
            <p:nvPr/>
          </p:nvCxnSpPr>
          <p:spPr bwMode="auto">
            <a:xfrm>
              <a:off x="6837004" y="3111225"/>
              <a:ext cx="3155" cy="867041"/>
            </a:xfrm>
            <a:prstGeom prst="line">
              <a:avLst/>
            </a:prstGeom>
            <a:noFill/>
            <a:ln w="28575" cap="flat" cmpd="sng" algn="ctr">
              <a:solidFill>
                <a:schemeClr val="bg1"/>
              </a:solidFill>
              <a:prstDash val="sysDot"/>
              <a:round/>
              <a:headEnd type="none" w="med" len="med"/>
              <a:tailEnd type="none" w="med" len="med"/>
            </a:ln>
            <a:effectLst/>
          </p:spPr>
        </p:cxnSp>
        <p:cxnSp>
          <p:nvCxnSpPr>
            <p:cNvPr id="74" name="Straight Connector 73">
              <a:extLst>
                <a:ext uri="{FF2B5EF4-FFF2-40B4-BE49-F238E27FC236}">
                  <a16:creationId xmlns:a16="http://schemas.microsoft.com/office/drawing/2014/main" id="{1B733D82-4D2D-A824-293A-83EBCE64BD17}"/>
                </a:ext>
              </a:extLst>
            </p:cNvPr>
            <p:cNvCxnSpPr>
              <a:cxnSpLocks/>
              <a:endCxn id="50" idx="0"/>
            </p:cNvCxnSpPr>
            <p:nvPr/>
          </p:nvCxnSpPr>
          <p:spPr bwMode="auto">
            <a:xfrm>
              <a:off x="8095714" y="3382071"/>
              <a:ext cx="7912" cy="596195"/>
            </a:xfrm>
            <a:prstGeom prst="line">
              <a:avLst/>
            </a:prstGeom>
            <a:noFill/>
            <a:ln w="28575" cap="flat" cmpd="sng" algn="ctr">
              <a:solidFill>
                <a:schemeClr val="bg1"/>
              </a:solidFill>
              <a:prstDash val="sysDot"/>
              <a:round/>
              <a:headEnd type="none" w="med" len="med"/>
              <a:tailEnd type="none" w="med" len="med"/>
            </a:ln>
            <a:effectLst/>
          </p:spPr>
        </p:cxnSp>
      </p:grpSp>
      <p:sp>
        <p:nvSpPr>
          <p:cNvPr id="2" name="Freeform 1">
            <a:extLst>
              <a:ext uri="{FF2B5EF4-FFF2-40B4-BE49-F238E27FC236}">
                <a16:creationId xmlns:a16="http://schemas.microsoft.com/office/drawing/2014/main" id="{84309D5E-998F-7345-EFAA-D491FC0C3F57}"/>
              </a:ext>
            </a:extLst>
          </p:cNvPr>
          <p:cNvSpPr/>
          <p:nvPr/>
        </p:nvSpPr>
        <p:spPr bwMode="auto">
          <a:xfrm>
            <a:off x="1759436" y="1649896"/>
            <a:ext cx="5073662" cy="2415208"/>
          </a:xfrm>
          <a:custGeom>
            <a:avLst/>
            <a:gdLst>
              <a:gd name="connsiteX0" fmla="*/ 0 w 6541994"/>
              <a:gd name="connsiteY0" fmla="*/ 0 h 2460811"/>
              <a:gd name="connsiteX1" fmla="*/ 0 w 6541994"/>
              <a:gd name="connsiteY1" fmla="*/ 2460811 h 2460811"/>
              <a:gd name="connsiteX2" fmla="*/ 6541994 w 6541994"/>
              <a:gd name="connsiteY2" fmla="*/ 2460811 h 2460811"/>
            </a:gdLst>
            <a:ahLst/>
            <a:cxnLst>
              <a:cxn ang="0">
                <a:pos x="connsiteX0" y="connsiteY0"/>
              </a:cxn>
              <a:cxn ang="0">
                <a:pos x="connsiteX1" y="connsiteY1"/>
              </a:cxn>
              <a:cxn ang="0">
                <a:pos x="connsiteX2" y="connsiteY2"/>
              </a:cxn>
            </a:cxnLst>
            <a:rect l="l" t="t" r="r" b="b"/>
            <a:pathLst>
              <a:path w="6541994" h="2460811">
                <a:moveTo>
                  <a:pt x="0" y="0"/>
                </a:moveTo>
                <a:lnTo>
                  <a:pt x="0" y="2460811"/>
                </a:lnTo>
                <a:lnTo>
                  <a:pt x="6541994" y="246081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FC9AB091-BB2E-9B51-7C04-5179CEDB0B4F}"/>
              </a:ext>
            </a:extLst>
          </p:cNvPr>
          <p:cNvGrpSpPr/>
          <p:nvPr/>
        </p:nvGrpSpPr>
        <p:grpSpPr>
          <a:xfrm>
            <a:off x="1687645" y="1651414"/>
            <a:ext cx="70917" cy="2414841"/>
            <a:chOff x="3038253" y="1578935"/>
            <a:chExt cx="91440" cy="2414841"/>
          </a:xfrm>
        </p:grpSpPr>
        <p:cxnSp>
          <p:nvCxnSpPr>
            <p:cNvPr id="6" name="Straight Connector 5">
              <a:extLst>
                <a:ext uri="{FF2B5EF4-FFF2-40B4-BE49-F238E27FC236}">
                  <a16:creationId xmlns:a16="http://schemas.microsoft.com/office/drawing/2014/main" id="{DF8C7F22-9166-17AC-AF40-F07F145869D2}"/>
                </a:ext>
              </a:extLst>
            </p:cNvPr>
            <p:cNvCxnSpPr>
              <a:cxnSpLocks/>
            </p:cNvCxnSpPr>
            <p:nvPr/>
          </p:nvCxnSpPr>
          <p:spPr bwMode="auto">
            <a:xfrm>
              <a:off x="3038253" y="15789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18EA50B9-BD31-7129-CD0D-FB1C85BC9F54}"/>
                </a:ext>
              </a:extLst>
            </p:cNvPr>
            <p:cNvCxnSpPr>
              <a:cxnSpLocks/>
            </p:cNvCxnSpPr>
            <p:nvPr/>
          </p:nvCxnSpPr>
          <p:spPr bwMode="auto">
            <a:xfrm>
              <a:off x="3038253" y="206190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E1D01D94-499B-7588-635E-E3502AAD7C86}"/>
                </a:ext>
              </a:extLst>
            </p:cNvPr>
            <p:cNvCxnSpPr>
              <a:cxnSpLocks/>
            </p:cNvCxnSpPr>
            <p:nvPr/>
          </p:nvCxnSpPr>
          <p:spPr bwMode="auto">
            <a:xfrm>
              <a:off x="3038253" y="25448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DD4C33C-552E-3253-8481-E89FC58AFE4B}"/>
                </a:ext>
              </a:extLst>
            </p:cNvPr>
            <p:cNvCxnSpPr>
              <a:cxnSpLocks/>
            </p:cNvCxnSpPr>
            <p:nvPr/>
          </p:nvCxnSpPr>
          <p:spPr bwMode="auto">
            <a:xfrm>
              <a:off x="3038253" y="30278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BCE41D1-176D-F197-1B45-13A8456E0EC3}"/>
                </a:ext>
              </a:extLst>
            </p:cNvPr>
            <p:cNvCxnSpPr>
              <a:cxnSpLocks/>
            </p:cNvCxnSpPr>
            <p:nvPr/>
          </p:nvCxnSpPr>
          <p:spPr bwMode="auto">
            <a:xfrm>
              <a:off x="3038253" y="35108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EF4A7363-A610-4FDD-B2C2-D01CF1F0FFD2}"/>
                </a:ext>
              </a:extLst>
            </p:cNvPr>
            <p:cNvCxnSpPr>
              <a:cxnSpLocks/>
            </p:cNvCxnSpPr>
            <p:nvPr/>
          </p:nvCxnSpPr>
          <p:spPr bwMode="auto">
            <a:xfrm>
              <a:off x="3038253" y="3993776"/>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3D5AD1A2-90B6-4544-0471-98DF429388C3}"/>
              </a:ext>
            </a:extLst>
          </p:cNvPr>
          <p:cNvSpPr txBox="1"/>
          <p:nvPr/>
        </p:nvSpPr>
        <p:spPr bwMode="auto">
          <a:xfrm rot="16200000">
            <a:off x="-76698" y="2723012"/>
            <a:ext cx="2445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PFS</a:t>
            </a:r>
          </a:p>
        </p:txBody>
      </p:sp>
      <p:sp>
        <p:nvSpPr>
          <p:cNvPr id="14" name="TextBox 13">
            <a:extLst>
              <a:ext uri="{FF2B5EF4-FFF2-40B4-BE49-F238E27FC236}">
                <a16:creationId xmlns:a16="http://schemas.microsoft.com/office/drawing/2014/main" id="{93BAB918-A279-1555-2312-FD81F7A02721}"/>
              </a:ext>
            </a:extLst>
          </p:cNvPr>
          <p:cNvSpPr txBox="1"/>
          <p:nvPr/>
        </p:nvSpPr>
        <p:spPr bwMode="auto">
          <a:xfrm>
            <a:off x="1759226" y="1362908"/>
            <a:ext cx="50788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by BICR: Primary Endpoint</a:t>
            </a:r>
          </a:p>
        </p:txBody>
      </p:sp>
      <p:sp>
        <p:nvSpPr>
          <p:cNvPr id="15" name="TextBox 14">
            <a:extLst>
              <a:ext uri="{FF2B5EF4-FFF2-40B4-BE49-F238E27FC236}">
                <a16:creationId xmlns:a16="http://schemas.microsoft.com/office/drawing/2014/main" id="{D8407934-1284-E991-CB73-1E6358FE61AD}"/>
              </a:ext>
            </a:extLst>
          </p:cNvPr>
          <p:cNvSpPr txBox="1"/>
          <p:nvPr/>
        </p:nvSpPr>
        <p:spPr bwMode="auto">
          <a:xfrm>
            <a:off x="1749288" y="4254805"/>
            <a:ext cx="48999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From Randomization (Mo)</a:t>
            </a:r>
          </a:p>
        </p:txBody>
      </p:sp>
      <p:grpSp>
        <p:nvGrpSpPr>
          <p:cNvPr id="22" name="Group 21">
            <a:extLst>
              <a:ext uri="{FF2B5EF4-FFF2-40B4-BE49-F238E27FC236}">
                <a16:creationId xmlns:a16="http://schemas.microsoft.com/office/drawing/2014/main" id="{46CE0277-9761-0DF6-0FA9-15B3C7C43FAD}"/>
              </a:ext>
            </a:extLst>
          </p:cNvPr>
          <p:cNvGrpSpPr/>
          <p:nvPr/>
        </p:nvGrpSpPr>
        <p:grpSpPr>
          <a:xfrm>
            <a:off x="1930447" y="3504669"/>
            <a:ext cx="2278283" cy="523220"/>
            <a:chOff x="3462964" y="2900464"/>
            <a:chExt cx="2937624" cy="523220"/>
          </a:xfrm>
        </p:grpSpPr>
        <p:sp>
          <p:nvSpPr>
            <p:cNvPr id="16" name="TextBox 15">
              <a:extLst>
                <a:ext uri="{FF2B5EF4-FFF2-40B4-BE49-F238E27FC236}">
                  <a16:creationId xmlns:a16="http://schemas.microsoft.com/office/drawing/2014/main" id="{967E64B6-3970-7F1B-456E-B463E3B74483}"/>
                </a:ext>
              </a:extLst>
            </p:cNvPr>
            <p:cNvSpPr txBox="1"/>
            <p:nvPr/>
          </p:nvSpPr>
          <p:spPr bwMode="auto">
            <a:xfrm>
              <a:off x="3611822" y="2900464"/>
              <a:ext cx="2788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Dato-DXd (n = 365)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Physician’s choice (n = 367)</a:t>
              </a:r>
            </a:p>
          </p:txBody>
        </p:sp>
        <p:cxnSp>
          <p:nvCxnSpPr>
            <p:cNvPr id="20" name="Straight Connector 19">
              <a:extLst>
                <a:ext uri="{FF2B5EF4-FFF2-40B4-BE49-F238E27FC236}">
                  <a16:creationId xmlns:a16="http://schemas.microsoft.com/office/drawing/2014/main" id="{6E8D17CD-4379-E68B-BD8E-8E5E023B34B1}"/>
                </a:ext>
              </a:extLst>
            </p:cNvPr>
            <p:cNvCxnSpPr>
              <a:cxnSpLocks/>
            </p:cNvCxnSpPr>
            <p:nvPr/>
          </p:nvCxnSpPr>
          <p:spPr bwMode="auto">
            <a:xfrm>
              <a:off x="3462964" y="3058556"/>
              <a:ext cx="180754" cy="0"/>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258BC74-BD9B-E535-7469-7A3BD096AA11}"/>
                </a:ext>
              </a:extLst>
            </p:cNvPr>
            <p:cNvCxnSpPr>
              <a:cxnSpLocks/>
            </p:cNvCxnSpPr>
            <p:nvPr/>
          </p:nvCxnSpPr>
          <p:spPr bwMode="auto">
            <a:xfrm>
              <a:off x="3462964" y="3258803"/>
              <a:ext cx="180754"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0423655F-21F0-9689-4365-FB2430C8FA35}"/>
              </a:ext>
            </a:extLst>
          </p:cNvPr>
          <p:cNvGrpSpPr/>
          <p:nvPr/>
        </p:nvGrpSpPr>
        <p:grpSpPr>
          <a:xfrm>
            <a:off x="1280984" y="1499333"/>
            <a:ext cx="444352" cy="2748117"/>
            <a:chOff x="2891357" y="1426854"/>
            <a:chExt cx="572949" cy="2748117"/>
          </a:xfrm>
        </p:grpSpPr>
        <p:sp>
          <p:nvSpPr>
            <p:cNvPr id="24" name="TextBox 23">
              <a:extLst>
                <a:ext uri="{FF2B5EF4-FFF2-40B4-BE49-F238E27FC236}">
                  <a16:creationId xmlns:a16="http://schemas.microsoft.com/office/drawing/2014/main" id="{A8C3D7B5-3555-E876-F82C-96F7C0601BDF}"/>
                </a:ext>
              </a:extLst>
            </p:cNvPr>
            <p:cNvSpPr txBox="1"/>
            <p:nvPr/>
          </p:nvSpPr>
          <p:spPr bwMode="auto">
            <a:xfrm>
              <a:off x="2891357" y="1426854"/>
              <a:ext cx="57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7" name="TextBox 26">
              <a:extLst>
                <a:ext uri="{FF2B5EF4-FFF2-40B4-BE49-F238E27FC236}">
                  <a16:creationId xmlns:a16="http://schemas.microsoft.com/office/drawing/2014/main" id="{BFF6FD13-EBA8-EC70-0615-02D07E7C4E72}"/>
                </a:ext>
              </a:extLst>
            </p:cNvPr>
            <p:cNvSpPr txBox="1"/>
            <p:nvPr/>
          </p:nvSpPr>
          <p:spPr bwMode="auto">
            <a:xfrm>
              <a:off x="2891357" y="1908767"/>
              <a:ext cx="57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8" name="TextBox 27">
              <a:extLst>
                <a:ext uri="{FF2B5EF4-FFF2-40B4-BE49-F238E27FC236}">
                  <a16:creationId xmlns:a16="http://schemas.microsoft.com/office/drawing/2014/main" id="{6940C7DD-7012-94EB-57CF-ACAB06575CC2}"/>
                </a:ext>
              </a:extLst>
            </p:cNvPr>
            <p:cNvSpPr txBox="1"/>
            <p:nvPr/>
          </p:nvSpPr>
          <p:spPr bwMode="auto">
            <a:xfrm>
              <a:off x="2891357" y="2390680"/>
              <a:ext cx="57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9" name="TextBox 28">
              <a:extLst>
                <a:ext uri="{FF2B5EF4-FFF2-40B4-BE49-F238E27FC236}">
                  <a16:creationId xmlns:a16="http://schemas.microsoft.com/office/drawing/2014/main" id="{9926D5C4-B388-3F18-58AF-01E43FC2BEB6}"/>
                </a:ext>
              </a:extLst>
            </p:cNvPr>
            <p:cNvSpPr txBox="1"/>
            <p:nvPr/>
          </p:nvSpPr>
          <p:spPr bwMode="auto">
            <a:xfrm>
              <a:off x="2891357" y="2872593"/>
              <a:ext cx="57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0" name="TextBox 29">
              <a:extLst>
                <a:ext uri="{FF2B5EF4-FFF2-40B4-BE49-F238E27FC236}">
                  <a16:creationId xmlns:a16="http://schemas.microsoft.com/office/drawing/2014/main" id="{BFB4ACE4-7FC5-FD93-0B15-FE956A4A1A33}"/>
                </a:ext>
              </a:extLst>
            </p:cNvPr>
            <p:cNvSpPr txBox="1"/>
            <p:nvPr/>
          </p:nvSpPr>
          <p:spPr bwMode="auto">
            <a:xfrm>
              <a:off x="2891357" y="3354506"/>
              <a:ext cx="572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1" name="TextBox 30">
              <a:extLst>
                <a:ext uri="{FF2B5EF4-FFF2-40B4-BE49-F238E27FC236}">
                  <a16:creationId xmlns:a16="http://schemas.microsoft.com/office/drawing/2014/main" id="{F03E2396-E696-FB4C-D48D-68514A7C56C2}"/>
                </a:ext>
              </a:extLst>
            </p:cNvPr>
            <p:cNvSpPr txBox="1"/>
            <p:nvPr/>
          </p:nvSpPr>
          <p:spPr bwMode="auto">
            <a:xfrm>
              <a:off x="3091846" y="3836417"/>
              <a:ext cx="3724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3" name="TextBox 32">
            <a:extLst>
              <a:ext uri="{FF2B5EF4-FFF2-40B4-BE49-F238E27FC236}">
                <a16:creationId xmlns:a16="http://schemas.microsoft.com/office/drawing/2014/main" id="{7007743A-6FF8-B8F5-8071-3A937E5D8720}"/>
              </a:ext>
            </a:extLst>
          </p:cNvPr>
          <p:cNvSpPr txBox="1"/>
          <p:nvPr/>
        </p:nvSpPr>
        <p:spPr bwMode="auto">
          <a:xfrm>
            <a:off x="3610597" y="2463159"/>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5072"/>
                </a:solidFill>
                <a:effectLst/>
                <a:uLnTx/>
                <a:uFillTx/>
                <a:latin typeface="Calibri" panose="020F0502020204030204" pitchFamily="34" charset="0"/>
                <a:ea typeface="+mn-ea"/>
                <a:cs typeface="Arial" panose="020B0604020202020204" pitchFamily="34" charset="0"/>
              </a:rPr>
              <a:t>53.3%</a:t>
            </a:r>
          </a:p>
        </p:txBody>
      </p:sp>
      <p:sp>
        <p:nvSpPr>
          <p:cNvPr id="34" name="TextBox 33">
            <a:extLst>
              <a:ext uri="{FF2B5EF4-FFF2-40B4-BE49-F238E27FC236}">
                <a16:creationId xmlns:a16="http://schemas.microsoft.com/office/drawing/2014/main" id="{692EF64D-4637-6459-9BD7-BD14800ACB80}"/>
              </a:ext>
            </a:extLst>
          </p:cNvPr>
          <p:cNvSpPr txBox="1"/>
          <p:nvPr/>
        </p:nvSpPr>
        <p:spPr bwMode="auto">
          <a:xfrm>
            <a:off x="4589648" y="2862846"/>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5072"/>
                </a:solidFill>
                <a:effectLst/>
                <a:uLnTx/>
                <a:uFillTx/>
                <a:latin typeface="Calibri" panose="020F0502020204030204" pitchFamily="34" charset="0"/>
                <a:ea typeface="+mn-ea"/>
                <a:cs typeface="Arial" panose="020B0604020202020204" pitchFamily="34" charset="0"/>
              </a:rPr>
              <a:t>37.5%</a:t>
            </a:r>
          </a:p>
        </p:txBody>
      </p:sp>
      <p:sp>
        <p:nvSpPr>
          <p:cNvPr id="35" name="TextBox 34">
            <a:extLst>
              <a:ext uri="{FF2B5EF4-FFF2-40B4-BE49-F238E27FC236}">
                <a16:creationId xmlns:a16="http://schemas.microsoft.com/office/drawing/2014/main" id="{89778454-6415-44C6-A381-490DBD3F5951}"/>
              </a:ext>
            </a:extLst>
          </p:cNvPr>
          <p:cNvSpPr txBox="1"/>
          <p:nvPr/>
        </p:nvSpPr>
        <p:spPr bwMode="auto">
          <a:xfrm>
            <a:off x="5550746" y="3095522"/>
            <a:ext cx="638316"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5072"/>
                </a:solidFill>
                <a:effectLst/>
                <a:uLnTx/>
                <a:uFillTx/>
                <a:latin typeface="Calibri" panose="020F0502020204030204" pitchFamily="34" charset="0"/>
                <a:ea typeface="+mn-ea"/>
                <a:cs typeface="Arial" panose="020B0604020202020204" pitchFamily="34" charset="0"/>
              </a:rPr>
              <a:t>25.5%</a:t>
            </a:r>
          </a:p>
        </p:txBody>
      </p:sp>
      <p:sp>
        <p:nvSpPr>
          <p:cNvPr id="36" name="TextBox 35">
            <a:extLst>
              <a:ext uri="{FF2B5EF4-FFF2-40B4-BE49-F238E27FC236}">
                <a16:creationId xmlns:a16="http://schemas.microsoft.com/office/drawing/2014/main" id="{2F19E44C-C1C2-DC2A-3CF7-C84B0D32658D}"/>
              </a:ext>
            </a:extLst>
          </p:cNvPr>
          <p:cNvSpPr txBox="1"/>
          <p:nvPr/>
        </p:nvSpPr>
        <p:spPr bwMode="auto">
          <a:xfrm>
            <a:off x="3123510" y="3124584"/>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38.5%</a:t>
            </a:r>
          </a:p>
        </p:txBody>
      </p:sp>
      <p:sp>
        <p:nvSpPr>
          <p:cNvPr id="37" name="TextBox 36">
            <a:extLst>
              <a:ext uri="{FF2B5EF4-FFF2-40B4-BE49-F238E27FC236}">
                <a16:creationId xmlns:a16="http://schemas.microsoft.com/office/drawing/2014/main" id="{A5C6B861-22E7-C7E8-0CC9-CECD42FE6A15}"/>
              </a:ext>
            </a:extLst>
          </p:cNvPr>
          <p:cNvSpPr txBox="1"/>
          <p:nvPr/>
        </p:nvSpPr>
        <p:spPr bwMode="auto">
          <a:xfrm>
            <a:off x="4121539" y="3556164"/>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18.7%</a:t>
            </a:r>
          </a:p>
        </p:txBody>
      </p:sp>
      <p:sp>
        <p:nvSpPr>
          <p:cNvPr id="38" name="TextBox 37">
            <a:extLst>
              <a:ext uri="{FF2B5EF4-FFF2-40B4-BE49-F238E27FC236}">
                <a16:creationId xmlns:a16="http://schemas.microsoft.com/office/drawing/2014/main" id="{C09FFA88-D086-F3F8-072E-D962B2CB1A15}"/>
              </a:ext>
            </a:extLst>
          </p:cNvPr>
          <p:cNvSpPr txBox="1"/>
          <p:nvPr/>
        </p:nvSpPr>
        <p:spPr bwMode="auto">
          <a:xfrm>
            <a:off x="5093177" y="370176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14.6%</a:t>
            </a:r>
          </a:p>
        </p:txBody>
      </p:sp>
      <p:grpSp>
        <p:nvGrpSpPr>
          <p:cNvPr id="39" name="Group 38">
            <a:extLst>
              <a:ext uri="{FF2B5EF4-FFF2-40B4-BE49-F238E27FC236}">
                <a16:creationId xmlns:a16="http://schemas.microsoft.com/office/drawing/2014/main" id="{4E340D76-E7F5-9F94-1A4A-FBCD1CA48ED4}"/>
              </a:ext>
            </a:extLst>
          </p:cNvPr>
          <p:cNvGrpSpPr/>
          <p:nvPr/>
        </p:nvGrpSpPr>
        <p:grpSpPr>
          <a:xfrm rot="16200000">
            <a:off x="4176725" y="1643802"/>
            <a:ext cx="64008" cy="4900334"/>
            <a:chOff x="3038253" y="1578935"/>
            <a:chExt cx="91440" cy="2414841"/>
          </a:xfrm>
        </p:grpSpPr>
        <p:cxnSp>
          <p:nvCxnSpPr>
            <p:cNvPr id="40" name="Straight Connector 39">
              <a:extLst>
                <a:ext uri="{FF2B5EF4-FFF2-40B4-BE49-F238E27FC236}">
                  <a16:creationId xmlns:a16="http://schemas.microsoft.com/office/drawing/2014/main" id="{8517AC03-73FD-E0E9-D14B-C65F2BF4CD00}"/>
                </a:ext>
              </a:extLst>
            </p:cNvPr>
            <p:cNvCxnSpPr>
              <a:cxnSpLocks/>
            </p:cNvCxnSpPr>
            <p:nvPr/>
          </p:nvCxnSpPr>
          <p:spPr bwMode="auto">
            <a:xfrm>
              <a:off x="3038253" y="15789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544FF8C-6D9B-F669-2DDB-8AB9A810090F}"/>
                </a:ext>
              </a:extLst>
            </p:cNvPr>
            <p:cNvCxnSpPr>
              <a:cxnSpLocks/>
            </p:cNvCxnSpPr>
            <p:nvPr/>
          </p:nvCxnSpPr>
          <p:spPr bwMode="auto">
            <a:xfrm>
              <a:off x="3038253" y="206190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5D9F3F5-67D0-B092-A7B2-9E43062D3AC6}"/>
                </a:ext>
              </a:extLst>
            </p:cNvPr>
            <p:cNvCxnSpPr>
              <a:cxnSpLocks/>
            </p:cNvCxnSpPr>
            <p:nvPr/>
          </p:nvCxnSpPr>
          <p:spPr bwMode="auto">
            <a:xfrm>
              <a:off x="3038253" y="25448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6C66B17-0E37-83B3-C789-3286003908D0}"/>
                </a:ext>
              </a:extLst>
            </p:cNvPr>
            <p:cNvCxnSpPr>
              <a:cxnSpLocks/>
            </p:cNvCxnSpPr>
            <p:nvPr/>
          </p:nvCxnSpPr>
          <p:spPr bwMode="auto">
            <a:xfrm>
              <a:off x="3038253" y="30278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4DA5AC4-D2D8-9B70-0692-D3333E26CDC9}"/>
                </a:ext>
              </a:extLst>
            </p:cNvPr>
            <p:cNvCxnSpPr>
              <a:cxnSpLocks/>
            </p:cNvCxnSpPr>
            <p:nvPr/>
          </p:nvCxnSpPr>
          <p:spPr bwMode="auto">
            <a:xfrm>
              <a:off x="3038253" y="35108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4C67B0F-3C67-5E2A-B730-7A3807152D60}"/>
                </a:ext>
              </a:extLst>
            </p:cNvPr>
            <p:cNvCxnSpPr>
              <a:cxnSpLocks/>
            </p:cNvCxnSpPr>
            <p:nvPr/>
          </p:nvCxnSpPr>
          <p:spPr bwMode="auto">
            <a:xfrm>
              <a:off x="3038253" y="399377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1E91206D-1C22-A4CF-7452-9F5CEDB8C5DE}"/>
              </a:ext>
            </a:extLst>
          </p:cNvPr>
          <p:cNvGrpSpPr/>
          <p:nvPr/>
        </p:nvGrpSpPr>
        <p:grpSpPr>
          <a:xfrm>
            <a:off x="1613068" y="4050745"/>
            <a:ext cx="5238424" cy="338554"/>
            <a:chOff x="2857031" y="3968327"/>
            <a:chExt cx="6754439" cy="338554"/>
          </a:xfrm>
        </p:grpSpPr>
        <p:sp>
          <p:nvSpPr>
            <p:cNvPr id="46" name="TextBox 45">
              <a:extLst>
                <a:ext uri="{FF2B5EF4-FFF2-40B4-BE49-F238E27FC236}">
                  <a16:creationId xmlns:a16="http://schemas.microsoft.com/office/drawing/2014/main" id="{6B2F5828-85BA-B06A-B392-C7E774766C84}"/>
                </a:ext>
              </a:extLst>
            </p:cNvPr>
            <p:cNvSpPr txBox="1"/>
            <p:nvPr/>
          </p:nvSpPr>
          <p:spPr bwMode="auto">
            <a:xfrm>
              <a:off x="2857031" y="3968327"/>
              <a:ext cx="372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F228EAA4-66DF-9F85-CEE5-E734C5E98053}"/>
                </a:ext>
              </a:extLst>
            </p:cNvPr>
            <p:cNvSpPr txBox="1"/>
            <p:nvPr/>
          </p:nvSpPr>
          <p:spPr bwMode="auto">
            <a:xfrm>
              <a:off x="4127419" y="3968327"/>
              <a:ext cx="372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 name="TextBox 47">
              <a:extLst>
                <a:ext uri="{FF2B5EF4-FFF2-40B4-BE49-F238E27FC236}">
                  <a16:creationId xmlns:a16="http://schemas.microsoft.com/office/drawing/2014/main" id="{6CDAFFEA-4016-EAC0-747F-B478067DF9CF}"/>
                </a:ext>
              </a:extLst>
            </p:cNvPr>
            <p:cNvSpPr txBox="1"/>
            <p:nvPr/>
          </p:nvSpPr>
          <p:spPr bwMode="auto">
            <a:xfrm>
              <a:off x="5388857" y="3968327"/>
              <a:ext cx="372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9" name="TextBox 48">
              <a:extLst>
                <a:ext uri="{FF2B5EF4-FFF2-40B4-BE49-F238E27FC236}">
                  <a16:creationId xmlns:a16="http://schemas.microsoft.com/office/drawing/2014/main" id="{D56B3108-1985-684B-78AB-EA995C1C2E2B}"/>
                </a:ext>
              </a:extLst>
            </p:cNvPr>
            <p:cNvSpPr txBox="1"/>
            <p:nvPr/>
          </p:nvSpPr>
          <p:spPr bwMode="auto">
            <a:xfrm>
              <a:off x="6653928" y="3968327"/>
              <a:ext cx="372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0" name="TextBox 49">
              <a:extLst>
                <a:ext uri="{FF2B5EF4-FFF2-40B4-BE49-F238E27FC236}">
                  <a16:creationId xmlns:a16="http://schemas.microsoft.com/office/drawing/2014/main" id="{95550579-E708-E1F6-6D20-66BF2D00A956}"/>
                </a:ext>
              </a:extLst>
            </p:cNvPr>
            <p:cNvSpPr txBox="1"/>
            <p:nvPr/>
          </p:nvSpPr>
          <p:spPr bwMode="auto">
            <a:xfrm>
              <a:off x="7850220" y="3968327"/>
              <a:ext cx="506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1" name="TextBox 50">
              <a:extLst>
                <a:ext uri="{FF2B5EF4-FFF2-40B4-BE49-F238E27FC236}">
                  <a16:creationId xmlns:a16="http://schemas.microsoft.com/office/drawing/2014/main" id="{AFE934E7-4ABF-352B-E60D-8BEE9A4D7216}"/>
                </a:ext>
              </a:extLst>
            </p:cNvPr>
            <p:cNvSpPr txBox="1"/>
            <p:nvPr/>
          </p:nvSpPr>
          <p:spPr bwMode="auto">
            <a:xfrm>
              <a:off x="9104661" y="3968327"/>
              <a:ext cx="506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grpSp>
      <p:grpSp>
        <p:nvGrpSpPr>
          <p:cNvPr id="18" name="Group 17">
            <a:extLst>
              <a:ext uri="{FF2B5EF4-FFF2-40B4-BE49-F238E27FC236}">
                <a16:creationId xmlns:a16="http://schemas.microsoft.com/office/drawing/2014/main" id="{61C2A8C8-C88A-C07C-D9EA-201747D5EB32}"/>
              </a:ext>
            </a:extLst>
          </p:cNvPr>
          <p:cNvGrpSpPr/>
          <p:nvPr/>
        </p:nvGrpSpPr>
        <p:grpSpPr>
          <a:xfrm>
            <a:off x="121021" y="4393731"/>
            <a:ext cx="6682333" cy="738664"/>
            <a:chOff x="121021" y="4393731"/>
            <a:chExt cx="6682333" cy="738664"/>
          </a:xfrm>
        </p:grpSpPr>
        <p:sp>
          <p:nvSpPr>
            <p:cNvPr id="54" name="TextBox 53">
              <a:extLst>
                <a:ext uri="{FF2B5EF4-FFF2-40B4-BE49-F238E27FC236}">
                  <a16:creationId xmlns:a16="http://schemas.microsoft.com/office/drawing/2014/main" id="{90CDBB79-B511-B83B-075B-2E153A753652}"/>
                </a:ext>
              </a:extLst>
            </p:cNvPr>
            <p:cNvSpPr txBox="1"/>
            <p:nvPr/>
          </p:nvSpPr>
          <p:spPr bwMode="auto">
            <a:xfrm>
              <a:off x="1538483" y="460917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367</a:t>
              </a:r>
            </a:p>
          </p:txBody>
        </p:sp>
        <p:sp>
          <p:nvSpPr>
            <p:cNvPr id="55" name="TextBox 54">
              <a:extLst>
                <a:ext uri="{FF2B5EF4-FFF2-40B4-BE49-F238E27FC236}">
                  <a16:creationId xmlns:a16="http://schemas.microsoft.com/office/drawing/2014/main" id="{0B340089-E671-817D-2984-0FB1A87F2C7B}"/>
                </a:ext>
              </a:extLst>
            </p:cNvPr>
            <p:cNvSpPr txBox="1"/>
            <p:nvPr/>
          </p:nvSpPr>
          <p:spPr bwMode="auto">
            <a:xfrm>
              <a:off x="2523735" y="460917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205</a:t>
              </a:r>
            </a:p>
          </p:txBody>
        </p:sp>
        <p:sp>
          <p:nvSpPr>
            <p:cNvPr id="56" name="TextBox 55">
              <a:extLst>
                <a:ext uri="{FF2B5EF4-FFF2-40B4-BE49-F238E27FC236}">
                  <a16:creationId xmlns:a16="http://schemas.microsoft.com/office/drawing/2014/main" id="{E2C295B2-7AD5-168D-46F3-7C00A5F91B33}"/>
                </a:ext>
              </a:extLst>
            </p:cNvPr>
            <p:cNvSpPr txBox="1"/>
            <p:nvPr/>
          </p:nvSpPr>
          <p:spPr bwMode="auto">
            <a:xfrm>
              <a:off x="3502048" y="460917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93</a:t>
              </a:r>
            </a:p>
          </p:txBody>
        </p:sp>
        <p:sp>
          <p:nvSpPr>
            <p:cNvPr id="57" name="TextBox 56">
              <a:extLst>
                <a:ext uri="{FF2B5EF4-FFF2-40B4-BE49-F238E27FC236}">
                  <a16:creationId xmlns:a16="http://schemas.microsoft.com/office/drawing/2014/main" id="{07148969-9298-CA4C-631C-D3B1B99058A0}"/>
                </a:ext>
              </a:extLst>
            </p:cNvPr>
            <p:cNvSpPr txBox="1"/>
            <p:nvPr/>
          </p:nvSpPr>
          <p:spPr bwMode="auto">
            <a:xfrm>
              <a:off x="4528863" y="460917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58" name="TextBox 57">
              <a:extLst>
                <a:ext uri="{FF2B5EF4-FFF2-40B4-BE49-F238E27FC236}">
                  <a16:creationId xmlns:a16="http://schemas.microsoft.com/office/drawing/2014/main" id="{37586CAD-AA14-0E6A-00D2-43718EBCC49D}"/>
                </a:ext>
              </a:extLst>
            </p:cNvPr>
            <p:cNvSpPr txBox="1"/>
            <p:nvPr/>
          </p:nvSpPr>
          <p:spPr bwMode="auto">
            <a:xfrm>
              <a:off x="5508748" y="460917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9" name="TextBox 58">
              <a:extLst>
                <a:ext uri="{FF2B5EF4-FFF2-40B4-BE49-F238E27FC236}">
                  <a16:creationId xmlns:a16="http://schemas.microsoft.com/office/drawing/2014/main" id="{30641BB6-233E-1DCE-7EC5-336655F61C72}"/>
                </a:ext>
              </a:extLst>
            </p:cNvPr>
            <p:cNvSpPr txBox="1"/>
            <p:nvPr/>
          </p:nvSpPr>
          <p:spPr bwMode="auto">
            <a:xfrm>
              <a:off x="6527316" y="460917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60" name="TextBox 59">
              <a:extLst>
                <a:ext uri="{FF2B5EF4-FFF2-40B4-BE49-F238E27FC236}">
                  <a16:creationId xmlns:a16="http://schemas.microsoft.com/office/drawing/2014/main" id="{CCACCF21-ABE9-A532-DA28-F4A2DE299F07}"/>
                </a:ext>
              </a:extLst>
            </p:cNvPr>
            <p:cNvSpPr txBox="1"/>
            <p:nvPr/>
          </p:nvSpPr>
          <p:spPr bwMode="auto">
            <a:xfrm>
              <a:off x="121021" y="4393731"/>
              <a:ext cx="15066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Dato-DXd</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Physician’s choice</a:t>
              </a:r>
            </a:p>
          </p:txBody>
        </p:sp>
      </p:grpSp>
      <p:grpSp>
        <p:nvGrpSpPr>
          <p:cNvPr id="449" name="Group 448">
            <a:extLst>
              <a:ext uri="{FF2B5EF4-FFF2-40B4-BE49-F238E27FC236}">
                <a16:creationId xmlns:a16="http://schemas.microsoft.com/office/drawing/2014/main" id="{4FC2C54D-42FB-2F53-D5A6-624E5E490D21}"/>
              </a:ext>
            </a:extLst>
          </p:cNvPr>
          <p:cNvGrpSpPr/>
          <p:nvPr/>
        </p:nvGrpSpPr>
        <p:grpSpPr>
          <a:xfrm>
            <a:off x="4323522" y="1386246"/>
            <a:ext cx="3389243" cy="1386715"/>
            <a:chOff x="4572000" y="1406124"/>
            <a:chExt cx="3389243" cy="1386715"/>
          </a:xfrm>
        </p:grpSpPr>
        <p:grpSp>
          <p:nvGrpSpPr>
            <p:cNvPr id="26" name="Group 25">
              <a:extLst>
                <a:ext uri="{FF2B5EF4-FFF2-40B4-BE49-F238E27FC236}">
                  <a16:creationId xmlns:a16="http://schemas.microsoft.com/office/drawing/2014/main" id="{C7E421C7-5CF7-315D-8767-2AA305EE4599}"/>
                </a:ext>
              </a:extLst>
            </p:cNvPr>
            <p:cNvGrpSpPr/>
            <p:nvPr/>
          </p:nvGrpSpPr>
          <p:grpSpPr>
            <a:xfrm>
              <a:off x="4572000" y="1881736"/>
              <a:ext cx="3319669" cy="862150"/>
              <a:chOff x="4611247" y="1881736"/>
              <a:chExt cx="2989890" cy="862150"/>
            </a:xfrm>
          </p:grpSpPr>
          <p:sp>
            <p:nvSpPr>
              <p:cNvPr id="62" name="Rectangle 61">
                <a:extLst>
                  <a:ext uri="{FF2B5EF4-FFF2-40B4-BE49-F238E27FC236}">
                    <a16:creationId xmlns:a16="http://schemas.microsoft.com/office/drawing/2014/main" id="{DC695364-4FEC-0AB6-B838-64495CFEE613}"/>
                  </a:ext>
                </a:extLst>
              </p:cNvPr>
              <p:cNvSpPr/>
              <p:nvPr/>
            </p:nvSpPr>
            <p:spPr bwMode="auto">
              <a:xfrm>
                <a:off x="4611247" y="1889995"/>
                <a:ext cx="2989890" cy="416938"/>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D25B2865-42D3-BD1F-0480-09EEC6D4CF3B}"/>
                  </a:ext>
                </a:extLst>
              </p:cNvPr>
              <p:cNvSpPr/>
              <p:nvPr/>
            </p:nvSpPr>
            <p:spPr bwMode="auto">
              <a:xfrm>
                <a:off x="4611247" y="2531980"/>
                <a:ext cx="2989890" cy="211906"/>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8" name="Straight Connector 67">
                <a:extLst>
                  <a:ext uri="{FF2B5EF4-FFF2-40B4-BE49-F238E27FC236}">
                    <a16:creationId xmlns:a16="http://schemas.microsoft.com/office/drawing/2014/main" id="{B4BF39F2-C3BB-EC06-3A85-4CFC864D4C90}"/>
                  </a:ext>
                </a:extLst>
              </p:cNvPr>
              <p:cNvCxnSpPr>
                <a:cxnSpLocks/>
              </p:cNvCxnSpPr>
              <p:nvPr/>
            </p:nvCxnSpPr>
            <p:spPr bwMode="auto">
              <a:xfrm>
                <a:off x="4612813" y="2743886"/>
                <a:ext cx="2982424" cy="0"/>
              </a:xfrm>
              <a:prstGeom prst="line">
                <a:avLst/>
              </a:prstGeom>
              <a:noFill/>
              <a:ln w="19050"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C5E5256-C15B-6BC1-475F-0A9AB31ED589}"/>
                  </a:ext>
                </a:extLst>
              </p:cNvPr>
              <p:cNvCxnSpPr>
                <a:cxnSpLocks/>
              </p:cNvCxnSpPr>
              <p:nvPr/>
            </p:nvCxnSpPr>
            <p:spPr bwMode="auto">
              <a:xfrm>
                <a:off x="4612813" y="1881736"/>
                <a:ext cx="2982424" cy="0"/>
              </a:xfrm>
              <a:prstGeom prst="line">
                <a:avLst/>
              </a:prstGeom>
              <a:noFill/>
              <a:ln w="19050"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DBADC07E-BC47-FC53-C308-A1C609A0076C}"/>
                </a:ext>
              </a:extLst>
            </p:cNvPr>
            <p:cNvSpPr txBox="1"/>
            <p:nvPr/>
          </p:nvSpPr>
          <p:spPr bwMode="auto">
            <a:xfrm>
              <a:off x="4580108" y="1838732"/>
              <a:ext cx="17422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(95% CI)</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value</a:t>
              </a:r>
            </a:p>
          </p:txBody>
        </p:sp>
        <p:sp>
          <p:nvSpPr>
            <p:cNvPr id="64" name="TextBox 63">
              <a:extLst>
                <a:ext uri="{FF2B5EF4-FFF2-40B4-BE49-F238E27FC236}">
                  <a16:creationId xmlns:a16="http://schemas.microsoft.com/office/drawing/2014/main" id="{34FAA0D1-663F-2B96-26BB-947C1C1CFFA1}"/>
                </a:ext>
              </a:extLst>
            </p:cNvPr>
            <p:cNvSpPr txBox="1"/>
            <p:nvPr/>
          </p:nvSpPr>
          <p:spPr bwMode="auto">
            <a:xfrm>
              <a:off x="5956250" y="1616122"/>
              <a:ext cx="11231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5072"/>
                  </a:solidFill>
                  <a:effectLst/>
                  <a:uLnTx/>
                  <a:uFillTx/>
                  <a:latin typeface="Calibri" panose="020F0502020204030204" pitchFamily="34" charset="0"/>
                  <a:ea typeface="+mn-ea"/>
                  <a:cs typeface="Arial" panose="020B0604020202020204" pitchFamily="34" charset="0"/>
                </a:rPr>
                <a:t>Dato-DXd</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(5.7-7.4)</a:t>
              </a:r>
            </a:p>
          </p:txBody>
        </p:sp>
        <p:sp>
          <p:nvSpPr>
            <p:cNvPr id="65" name="TextBox 64">
              <a:extLst>
                <a:ext uri="{FF2B5EF4-FFF2-40B4-BE49-F238E27FC236}">
                  <a16:creationId xmlns:a16="http://schemas.microsoft.com/office/drawing/2014/main" id="{E34EF242-C113-6EA9-7F82-600650AA2495}"/>
                </a:ext>
              </a:extLst>
            </p:cNvPr>
            <p:cNvSpPr txBox="1"/>
            <p:nvPr/>
          </p:nvSpPr>
          <p:spPr bwMode="auto">
            <a:xfrm>
              <a:off x="6674821" y="1406124"/>
              <a:ext cx="12864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Physician’s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Choice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(4.2-5.5)</a:t>
              </a:r>
            </a:p>
          </p:txBody>
        </p:sp>
        <p:sp>
          <p:nvSpPr>
            <p:cNvPr id="66" name="TextBox 65">
              <a:extLst>
                <a:ext uri="{FF2B5EF4-FFF2-40B4-BE49-F238E27FC236}">
                  <a16:creationId xmlns:a16="http://schemas.microsoft.com/office/drawing/2014/main" id="{C518B2CD-80DB-181A-EC56-E6BF4BFF29D0}"/>
                </a:ext>
              </a:extLst>
            </p:cNvPr>
            <p:cNvSpPr txBox="1"/>
            <p:nvPr/>
          </p:nvSpPr>
          <p:spPr bwMode="auto">
            <a:xfrm>
              <a:off x="6059607" y="2269619"/>
              <a:ext cx="16837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0.63 (0.52-0.76)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&lt;.0001</a:t>
              </a:r>
            </a:p>
          </p:txBody>
        </p:sp>
      </p:grpSp>
      <p:grpSp>
        <p:nvGrpSpPr>
          <p:cNvPr id="469" name="Group 468">
            <a:extLst>
              <a:ext uri="{FF2B5EF4-FFF2-40B4-BE49-F238E27FC236}">
                <a16:creationId xmlns:a16="http://schemas.microsoft.com/office/drawing/2014/main" id="{DCEB2C45-9A21-2FA9-2420-E0974A1346A4}"/>
              </a:ext>
            </a:extLst>
          </p:cNvPr>
          <p:cNvGrpSpPr/>
          <p:nvPr/>
        </p:nvGrpSpPr>
        <p:grpSpPr>
          <a:xfrm>
            <a:off x="2107158" y="1658109"/>
            <a:ext cx="4676438" cy="2116404"/>
            <a:chOff x="3494113" y="1585630"/>
            <a:chExt cx="6029812" cy="2116404"/>
          </a:xfrm>
        </p:grpSpPr>
        <p:grpSp>
          <p:nvGrpSpPr>
            <p:cNvPr id="468" name="Group 467">
              <a:extLst>
                <a:ext uri="{FF2B5EF4-FFF2-40B4-BE49-F238E27FC236}">
                  <a16:creationId xmlns:a16="http://schemas.microsoft.com/office/drawing/2014/main" id="{3273CD78-5783-450B-05F2-406EF04408F1}"/>
                </a:ext>
              </a:extLst>
            </p:cNvPr>
            <p:cNvGrpSpPr/>
            <p:nvPr/>
          </p:nvGrpSpPr>
          <p:grpSpPr>
            <a:xfrm>
              <a:off x="7569542" y="3172099"/>
              <a:ext cx="1954383" cy="529935"/>
              <a:chOff x="7569542" y="3172099"/>
              <a:chExt cx="1954383" cy="529935"/>
            </a:xfrm>
          </p:grpSpPr>
          <p:grpSp>
            <p:nvGrpSpPr>
              <p:cNvPr id="344" name="Group 343">
                <a:extLst>
                  <a:ext uri="{FF2B5EF4-FFF2-40B4-BE49-F238E27FC236}">
                    <a16:creationId xmlns:a16="http://schemas.microsoft.com/office/drawing/2014/main" id="{9E31C87B-912E-9D42-C116-7143E264168B}"/>
                  </a:ext>
                </a:extLst>
              </p:cNvPr>
              <p:cNvGrpSpPr/>
              <p:nvPr/>
            </p:nvGrpSpPr>
            <p:grpSpPr>
              <a:xfrm>
                <a:off x="7957051" y="3313706"/>
                <a:ext cx="98437" cy="73152"/>
                <a:chOff x="3562344" y="2619375"/>
                <a:chExt cx="98437" cy="73152"/>
              </a:xfrm>
            </p:grpSpPr>
            <p:cxnSp>
              <p:nvCxnSpPr>
                <p:cNvPr id="345" name="Straight Connector 344">
                  <a:extLst>
                    <a:ext uri="{FF2B5EF4-FFF2-40B4-BE49-F238E27FC236}">
                      <a16:creationId xmlns:a16="http://schemas.microsoft.com/office/drawing/2014/main" id="{89F058B0-1FAD-204C-7DC2-5799787C7041}"/>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53BF15B-5057-71F0-2713-5ED9614A5DE5}"/>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E9D24A78-A164-4CB0-DE52-E19B0A4E01F2}"/>
                  </a:ext>
                </a:extLst>
              </p:cNvPr>
              <p:cNvGrpSpPr/>
              <p:nvPr/>
            </p:nvGrpSpPr>
            <p:grpSpPr>
              <a:xfrm>
                <a:off x="7686836" y="3267442"/>
                <a:ext cx="98437" cy="73152"/>
                <a:chOff x="3562344" y="2619375"/>
                <a:chExt cx="98437" cy="73152"/>
              </a:xfrm>
            </p:grpSpPr>
            <p:cxnSp>
              <p:nvCxnSpPr>
                <p:cNvPr id="348" name="Straight Connector 347">
                  <a:extLst>
                    <a:ext uri="{FF2B5EF4-FFF2-40B4-BE49-F238E27FC236}">
                      <a16:creationId xmlns:a16="http://schemas.microsoft.com/office/drawing/2014/main" id="{7E04E6F2-35D0-0EDC-68C1-1AD9D8AFCAFC}"/>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CB400084-AB10-B80A-A9F7-FDE44F922293}"/>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56FBAEBE-755F-B1A9-81B2-1CCCEC9BF70A}"/>
                  </a:ext>
                </a:extLst>
              </p:cNvPr>
              <p:cNvGrpSpPr/>
              <p:nvPr/>
            </p:nvGrpSpPr>
            <p:grpSpPr>
              <a:xfrm>
                <a:off x="8199221" y="3355131"/>
                <a:ext cx="98437" cy="73152"/>
                <a:chOff x="3562344" y="2619375"/>
                <a:chExt cx="98437" cy="73152"/>
              </a:xfrm>
            </p:grpSpPr>
            <p:cxnSp>
              <p:nvCxnSpPr>
                <p:cNvPr id="369" name="Straight Connector 368">
                  <a:extLst>
                    <a:ext uri="{FF2B5EF4-FFF2-40B4-BE49-F238E27FC236}">
                      <a16:creationId xmlns:a16="http://schemas.microsoft.com/office/drawing/2014/main" id="{D27258B2-CB67-E762-0179-FD0FA3CB29F6}"/>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9AFDAB8-BBD6-815F-1773-66A1801A35F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4CF08538-40ED-508F-3B68-756CBC42FA5E}"/>
                  </a:ext>
                </a:extLst>
              </p:cNvPr>
              <p:cNvGrpSpPr/>
              <p:nvPr/>
            </p:nvGrpSpPr>
            <p:grpSpPr>
              <a:xfrm>
                <a:off x="7569542" y="3172099"/>
                <a:ext cx="98437" cy="73152"/>
                <a:chOff x="3562344" y="2619375"/>
                <a:chExt cx="98437" cy="73152"/>
              </a:xfrm>
            </p:grpSpPr>
            <p:cxnSp>
              <p:nvCxnSpPr>
                <p:cNvPr id="372" name="Straight Connector 371">
                  <a:extLst>
                    <a:ext uri="{FF2B5EF4-FFF2-40B4-BE49-F238E27FC236}">
                      <a16:creationId xmlns:a16="http://schemas.microsoft.com/office/drawing/2014/main" id="{1EDF8AA3-91ED-1CBC-3B09-2CF71C50CEF8}"/>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27C9D1A-FCA4-C09D-444E-1DC5DC728494}"/>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807364C8-DF60-B8BC-1E67-008AD6B2D316}"/>
                  </a:ext>
                </a:extLst>
              </p:cNvPr>
              <p:cNvGrpSpPr/>
              <p:nvPr/>
            </p:nvGrpSpPr>
            <p:grpSpPr>
              <a:xfrm>
                <a:off x="7732406" y="3304018"/>
                <a:ext cx="98437" cy="73152"/>
                <a:chOff x="3562344" y="2619375"/>
                <a:chExt cx="98437" cy="73152"/>
              </a:xfrm>
            </p:grpSpPr>
            <p:cxnSp>
              <p:nvCxnSpPr>
                <p:cNvPr id="381" name="Straight Connector 380">
                  <a:extLst>
                    <a:ext uri="{FF2B5EF4-FFF2-40B4-BE49-F238E27FC236}">
                      <a16:creationId xmlns:a16="http://schemas.microsoft.com/office/drawing/2014/main" id="{C87C6706-255B-13FF-39D5-7A001BD0E9F6}"/>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5FBAF406-6EF5-1E65-531F-016D7D80FB2B}"/>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2483B756-7D6E-7507-676E-8FC7EF3DA6D3}"/>
                  </a:ext>
                </a:extLst>
              </p:cNvPr>
              <p:cNvGrpSpPr/>
              <p:nvPr/>
            </p:nvGrpSpPr>
            <p:grpSpPr>
              <a:xfrm>
                <a:off x="8544471" y="3405571"/>
                <a:ext cx="98437" cy="73152"/>
                <a:chOff x="3562344" y="2619375"/>
                <a:chExt cx="98437" cy="73152"/>
              </a:xfrm>
            </p:grpSpPr>
            <p:cxnSp>
              <p:nvCxnSpPr>
                <p:cNvPr id="396" name="Straight Connector 395">
                  <a:extLst>
                    <a:ext uri="{FF2B5EF4-FFF2-40B4-BE49-F238E27FC236}">
                      <a16:creationId xmlns:a16="http://schemas.microsoft.com/office/drawing/2014/main" id="{234946D5-7AFE-36D1-93C1-E04B78958571}"/>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A599ECCA-E102-1594-CFB1-B7FB7FB71632}"/>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9567ADC2-61D5-12C7-ED50-342D6876A965}"/>
                  </a:ext>
                </a:extLst>
              </p:cNvPr>
              <p:cNvGrpSpPr/>
              <p:nvPr/>
            </p:nvGrpSpPr>
            <p:grpSpPr>
              <a:xfrm>
                <a:off x="7617910" y="3215726"/>
                <a:ext cx="98437" cy="73152"/>
                <a:chOff x="3562344" y="2619375"/>
                <a:chExt cx="98437" cy="73152"/>
              </a:xfrm>
            </p:grpSpPr>
            <p:cxnSp>
              <p:nvCxnSpPr>
                <p:cNvPr id="402" name="Straight Connector 401">
                  <a:extLst>
                    <a:ext uri="{FF2B5EF4-FFF2-40B4-BE49-F238E27FC236}">
                      <a16:creationId xmlns:a16="http://schemas.microsoft.com/office/drawing/2014/main" id="{8961ED14-7750-FFD8-446C-1421C1D315D1}"/>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2E2BA989-E673-127D-849B-6684E3221835}"/>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B11AC011-AAEA-AE94-4539-77DA866A9CB0}"/>
                  </a:ext>
                </a:extLst>
              </p:cNvPr>
              <p:cNvGrpSpPr/>
              <p:nvPr/>
            </p:nvGrpSpPr>
            <p:grpSpPr>
              <a:xfrm>
                <a:off x="8510350" y="3360591"/>
                <a:ext cx="98437" cy="73152"/>
                <a:chOff x="3562344" y="2619375"/>
                <a:chExt cx="98437" cy="73152"/>
              </a:xfrm>
            </p:grpSpPr>
            <p:cxnSp>
              <p:nvCxnSpPr>
                <p:cNvPr id="405" name="Straight Connector 404">
                  <a:extLst>
                    <a:ext uri="{FF2B5EF4-FFF2-40B4-BE49-F238E27FC236}">
                      <a16:creationId xmlns:a16="http://schemas.microsoft.com/office/drawing/2014/main" id="{3D39B1DD-1DFD-0103-1201-C9E5BB05F8F7}"/>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D55EBF13-6B41-E625-D999-6AEBA1394C2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8C72A8A0-B25A-CF18-E6A9-E50AA753FCA5}"/>
                  </a:ext>
                </a:extLst>
              </p:cNvPr>
              <p:cNvGrpSpPr/>
              <p:nvPr/>
            </p:nvGrpSpPr>
            <p:grpSpPr>
              <a:xfrm>
                <a:off x="8453457" y="3362656"/>
                <a:ext cx="98437" cy="73152"/>
                <a:chOff x="3562344" y="2619375"/>
                <a:chExt cx="98437" cy="73152"/>
              </a:xfrm>
            </p:grpSpPr>
            <p:cxnSp>
              <p:nvCxnSpPr>
                <p:cNvPr id="414" name="Straight Connector 413">
                  <a:extLst>
                    <a:ext uri="{FF2B5EF4-FFF2-40B4-BE49-F238E27FC236}">
                      <a16:creationId xmlns:a16="http://schemas.microsoft.com/office/drawing/2014/main" id="{EF24B026-EFA6-5D40-3D22-2F83BE702D7E}"/>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A4F2C812-DD08-3D83-19D1-DE7B89BBD4B2}"/>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F49E68CC-26AA-9792-D869-6246576A53FE}"/>
                  </a:ext>
                </a:extLst>
              </p:cNvPr>
              <p:cNvGrpSpPr/>
              <p:nvPr/>
            </p:nvGrpSpPr>
            <p:grpSpPr>
              <a:xfrm>
                <a:off x="8629769" y="3471499"/>
                <a:ext cx="894156" cy="230535"/>
                <a:chOff x="8629769" y="3471499"/>
                <a:chExt cx="894156" cy="230535"/>
              </a:xfrm>
            </p:grpSpPr>
            <p:grpSp>
              <p:nvGrpSpPr>
                <p:cNvPr id="466" name="Group 465">
                  <a:extLst>
                    <a:ext uri="{FF2B5EF4-FFF2-40B4-BE49-F238E27FC236}">
                      <a16:creationId xmlns:a16="http://schemas.microsoft.com/office/drawing/2014/main" id="{68F2E537-B1B0-7037-36BF-B91714B11882}"/>
                    </a:ext>
                  </a:extLst>
                </p:cNvPr>
                <p:cNvGrpSpPr/>
                <p:nvPr/>
              </p:nvGrpSpPr>
              <p:grpSpPr>
                <a:xfrm>
                  <a:off x="8629769" y="3471499"/>
                  <a:ext cx="849089" cy="73152"/>
                  <a:chOff x="8629769" y="3465149"/>
                  <a:chExt cx="849089" cy="73152"/>
                </a:xfrm>
              </p:grpSpPr>
              <p:grpSp>
                <p:nvGrpSpPr>
                  <p:cNvPr id="407" name="Group 406">
                    <a:extLst>
                      <a:ext uri="{FF2B5EF4-FFF2-40B4-BE49-F238E27FC236}">
                        <a16:creationId xmlns:a16="http://schemas.microsoft.com/office/drawing/2014/main" id="{750F7F48-304C-FBCF-8808-3B5D6400E4A2}"/>
                      </a:ext>
                    </a:extLst>
                  </p:cNvPr>
                  <p:cNvGrpSpPr/>
                  <p:nvPr/>
                </p:nvGrpSpPr>
                <p:grpSpPr>
                  <a:xfrm>
                    <a:off x="8629769" y="3465149"/>
                    <a:ext cx="98437" cy="73152"/>
                    <a:chOff x="3562344" y="2619375"/>
                    <a:chExt cx="98437" cy="73152"/>
                  </a:xfrm>
                </p:grpSpPr>
                <p:cxnSp>
                  <p:nvCxnSpPr>
                    <p:cNvPr id="408" name="Straight Connector 407">
                      <a:extLst>
                        <a:ext uri="{FF2B5EF4-FFF2-40B4-BE49-F238E27FC236}">
                          <a16:creationId xmlns:a16="http://schemas.microsoft.com/office/drawing/2014/main" id="{E0C7FA41-27A6-47D1-A343-1D8A158E3FDD}"/>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3161807D-0B21-D6C4-337C-ADE2EE14AE55}"/>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7D4A1657-81A3-D8CD-190C-D8A882B4D621}"/>
                      </a:ext>
                    </a:extLst>
                  </p:cNvPr>
                  <p:cNvGrpSpPr/>
                  <p:nvPr/>
                </p:nvGrpSpPr>
                <p:grpSpPr>
                  <a:xfrm>
                    <a:off x="9380421" y="3465149"/>
                    <a:ext cx="98437" cy="73152"/>
                    <a:chOff x="3562344" y="2619375"/>
                    <a:chExt cx="98437" cy="73152"/>
                  </a:xfrm>
                </p:grpSpPr>
                <p:cxnSp>
                  <p:nvCxnSpPr>
                    <p:cNvPr id="411" name="Straight Connector 410">
                      <a:extLst>
                        <a:ext uri="{FF2B5EF4-FFF2-40B4-BE49-F238E27FC236}">
                          <a16:creationId xmlns:a16="http://schemas.microsoft.com/office/drawing/2014/main" id="{C7A853A6-0D63-5224-3D48-569C8504694B}"/>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00439054-2A80-200C-9203-56E25B150F05}"/>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3AD262F6-CDF0-4F4B-FCBC-97C808BE2430}"/>
                      </a:ext>
                    </a:extLst>
                  </p:cNvPr>
                  <p:cNvGrpSpPr/>
                  <p:nvPr/>
                </p:nvGrpSpPr>
                <p:grpSpPr>
                  <a:xfrm>
                    <a:off x="8801313" y="3465149"/>
                    <a:ext cx="98437" cy="73152"/>
                    <a:chOff x="3562344" y="2619375"/>
                    <a:chExt cx="98437" cy="73152"/>
                  </a:xfrm>
                </p:grpSpPr>
                <p:cxnSp>
                  <p:nvCxnSpPr>
                    <p:cNvPr id="417" name="Straight Connector 416">
                      <a:extLst>
                        <a:ext uri="{FF2B5EF4-FFF2-40B4-BE49-F238E27FC236}">
                          <a16:creationId xmlns:a16="http://schemas.microsoft.com/office/drawing/2014/main" id="{16442324-F2EE-29FE-A5D0-125C0C35D008}"/>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EA538CBC-B8E9-D1A4-CE46-BEE42442A82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324628BA-1B45-DE5F-434F-D2DC3F2D2376}"/>
                      </a:ext>
                    </a:extLst>
                  </p:cNvPr>
                  <p:cNvGrpSpPr/>
                  <p:nvPr/>
                </p:nvGrpSpPr>
                <p:grpSpPr>
                  <a:xfrm>
                    <a:off x="9299321" y="3465149"/>
                    <a:ext cx="98437" cy="73152"/>
                    <a:chOff x="3562344" y="2619375"/>
                    <a:chExt cx="98437" cy="73152"/>
                  </a:xfrm>
                </p:grpSpPr>
                <p:cxnSp>
                  <p:nvCxnSpPr>
                    <p:cNvPr id="420" name="Straight Connector 419">
                      <a:extLst>
                        <a:ext uri="{FF2B5EF4-FFF2-40B4-BE49-F238E27FC236}">
                          <a16:creationId xmlns:a16="http://schemas.microsoft.com/office/drawing/2014/main" id="{35F4B560-8C8D-8938-D6A2-DDF6B13F06B7}"/>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4DACA56E-C30A-1F0F-E354-9F8282D8E437}"/>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nvGrpSpPr>
                <p:cNvPr id="422" name="Group 421">
                  <a:extLst>
                    <a:ext uri="{FF2B5EF4-FFF2-40B4-BE49-F238E27FC236}">
                      <a16:creationId xmlns:a16="http://schemas.microsoft.com/office/drawing/2014/main" id="{7349BAD8-8EDE-F15B-DD7B-75C8980CCF81}"/>
                    </a:ext>
                  </a:extLst>
                </p:cNvPr>
                <p:cNvGrpSpPr/>
                <p:nvPr/>
              </p:nvGrpSpPr>
              <p:grpSpPr>
                <a:xfrm>
                  <a:off x="9425488" y="3628882"/>
                  <a:ext cx="98437" cy="73152"/>
                  <a:chOff x="3562344" y="2619375"/>
                  <a:chExt cx="98437" cy="73152"/>
                </a:xfrm>
              </p:grpSpPr>
              <p:cxnSp>
                <p:nvCxnSpPr>
                  <p:cNvPr id="423" name="Straight Connector 422">
                    <a:extLst>
                      <a:ext uri="{FF2B5EF4-FFF2-40B4-BE49-F238E27FC236}">
                        <a16:creationId xmlns:a16="http://schemas.microsoft.com/office/drawing/2014/main" id="{370A111C-7758-AC34-C051-D890F7E2852D}"/>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056F4400-D0D7-F8FB-B77E-8A7215E2E60D}"/>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grpSp>
          <p:nvGrpSpPr>
            <p:cNvPr id="465" name="Group 464">
              <a:extLst>
                <a:ext uri="{FF2B5EF4-FFF2-40B4-BE49-F238E27FC236}">
                  <a16:creationId xmlns:a16="http://schemas.microsoft.com/office/drawing/2014/main" id="{A8ABAD3F-8987-3BB7-9449-8D15D32377BC}"/>
                </a:ext>
              </a:extLst>
            </p:cNvPr>
            <p:cNvGrpSpPr/>
            <p:nvPr/>
          </p:nvGrpSpPr>
          <p:grpSpPr>
            <a:xfrm>
              <a:off x="3494113" y="1585630"/>
              <a:ext cx="4139093" cy="1661720"/>
              <a:chOff x="3494113" y="1585630"/>
              <a:chExt cx="4139093" cy="1661720"/>
            </a:xfrm>
          </p:grpSpPr>
          <p:grpSp>
            <p:nvGrpSpPr>
              <p:cNvPr id="359" name="Group 358">
                <a:extLst>
                  <a:ext uri="{FF2B5EF4-FFF2-40B4-BE49-F238E27FC236}">
                    <a16:creationId xmlns:a16="http://schemas.microsoft.com/office/drawing/2014/main" id="{A47D8132-8B3E-B8F3-F54F-6DD683A6627F}"/>
                  </a:ext>
                </a:extLst>
              </p:cNvPr>
              <p:cNvGrpSpPr/>
              <p:nvPr/>
            </p:nvGrpSpPr>
            <p:grpSpPr>
              <a:xfrm>
                <a:off x="7018905" y="3120246"/>
                <a:ext cx="98437" cy="73152"/>
                <a:chOff x="3562344" y="2619375"/>
                <a:chExt cx="98437" cy="73152"/>
              </a:xfrm>
            </p:grpSpPr>
            <p:cxnSp>
              <p:nvCxnSpPr>
                <p:cNvPr id="360" name="Straight Connector 359">
                  <a:extLst>
                    <a:ext uri="{FF2B5EF4-FFF2-40B4-BE49-F238E27FC236}">
                      <a16:creationId xmlns:a16="http://schemas.microsoft.com/office/drawing/2014/main" id="{6F4EB7CE-9DE0-E0AF-6197-6E6F660BF97A}"/>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9013290-0768-4B7D-D6A8-8C6D621DD144}"/>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6A19E4B8-0166-0DD6-C686-01E09F2D1C2D}"/>
                  </a:ext>
                </a:extLst>
              </p:cNvPr>
              <p:cNvGrpSpPr/>
              <p:nvPr/>
            </p:nvGrpSpPr>
            <p:grpSpPr>
              <a:xfrm>
                <a:off x="7063660" y="3167876"/>
                <a:ext cx="98437" cy="73152"/>
                <a:chOff x="3562344" y="2619375"/>
                <a:chExt cx="98437" cy="73152"/>
              </a:xfrm>
            </p:grpSpPr>
            <p:cxnSp>
              <p:nvCxnSpPr>
                <p:cNvPr id="384" name="Straight Connector 383">
                  <a:extLst>
                    <a:ext uri="{FF2B5EF4-FFF2-40B4-BE49-F238E27FC236}">
                      <a16:creationId xmlns:a16="http://schemas.microsoft.com/office/drawing/2014/main" id="{3D966D95-C3D1-8B97-1DF7-F7FAAEFCAE56}"/>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678E3DBA-BB46-32EF-73F3-24A5A4CBDB8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DFD48AC1-5FB8-3A59-4A1E-23A20ECF8608}"/>
                  </a:ext>
                </a:extLst>
              </p:cNvPr>
              <p:cNvGrpSpPr/>
              <p:nvPr/>
            </p:nvGrpSpPr>
            <p:grpSpPr>
              <a:xfrm>
                <a:off x="3494113" y="1585630"/>
                <a:ext cx="4139093" cy="1661720"/>
                <a:chOff x="3494113" y="1585630"/>
                <a:chExt cx="4139093" cy="1661720"/>
              </a:xfrm>
            </p:grpSpPr>
            <p:grpSp>
              <p:nvGrpSpPr>
                <p:cNvPr id="356" name="Group 355">
                  <a:extLst>
                    <a:ext uri="{FF2B5EF4-FFF2-40B4-BE49-F238E27FC236}">
                      <a16:creationId xmlns:a16="http://schemas.microsoft.com/office/drawing/2014/main" id="{527F44CE-CCE9-0DA9-EBF3-055DC5345C46}"/>
                    </a:ext>
                  </a:extLst>
                </p:cNvPr>
                <p:cNvGrpSpPr/>
                <p:nvPr/>
              </p:nvGrpSpPr>
              <p:grpSpPr>
                <a:xfrm>
                  <a:off x="6963653" y="3095315"/>
                  <a:ext cx="98437" cy="73152"/>
                  <a:chOff x="3562344" y="2619375"/>
                  <a:chExt cx="98437" cy="73152"/>
                </a:xfrm>
              </p:grpSpPr>
              <p:cxnSp>
                <p:nvCxnSpPr>
                  <p:cNvPr id="357" name="Straight Connector 356">
                    <a:extLst>
                      <a:ext uri="{FF2B5EF4-FFF2-40B4-BE49-F238E27FC236}">
                        <a16:creationId xmlns:a16="http://schemas.microsoft.com/office/drawing/2014/main" id="{A6FF5D12-B4F3-0542-6EAF-F253AAAD91F1}"/>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D81CF4D5-0780-41B9-247F-74402D40CE53}"/>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A3CBD97F-1057-AF36-4681-F980C3552487}"/>
                    </a:ext>
                  </a:extLst>
                </p:cNvPr>
                <p:cNvGrpSpPr/>
                <p:nvPr/>
              </p:nvGrpSpPr>
              <p:grpSpPr>
                <a:xfrm>
                  <a:off x="7107314" y="3174198"/>
                  <a:ext cx="525892" cy="73152"/>
                  <a:chOff x="7107314" y="3167848"/>
                  <a:chExt cx="525892" cy="73152"/>
                </a:xfrm>
              </p:grpSpPr>
              <p:grpSp>
                <p:nvGrpSpPr>
                  <p:cNvPr id="362" name="Group 361">
                    <a:extLst>
                      <a:ext uri="{FF2B5EF4-FFF2-40B4-BE49-F238E27FC236}">
                        <a16:creationId xmlns:a16="http://schemas.microsoft.com/office/drawing/2014/main" id="{5E209386-A327-5008-5F98-B43E0F6170FE}"/>
                      </a:ext>
                    </a:extLst>
                  </p:cNvPr>
                  <p:cNvGrpSpPr/>
                  <p:nvPr/>
                </p:nvGrpSpPr>
                <p:grpSpPr>
                  <a:xfrm>
                    <a:off x="7209616" y="3167848"/>
                    <a:ext cx="98437" cy="73152"/>
                    <a:chOff x="3562344" y="2619375"/>
                    <a:chExt cx="98437" cy="73152"/>
                  </a:xfrm>
                </p:grpSpPr>
                <p:cxnSp>
                  <p:nvCxnSpPr>
                    <p:cNvPr id="363" name="Straight Connector 362">
                      <a:extLst>
                        <a:ext uri="{FF2B5EF4-FFF2-40B4-BE49-F238E27FC236}">
                          <a16:creationId xmlns:a16="http://schemas.microsoft.com/office/drawing/2014/main" id="{DB927F1E-70C3-1846-DC6E-E12239CEBA97}"/>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CA3EDB2-0FFB-676F-A5FA-E3C886436FA2}"/>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21A613AB-FE52-5D60-858F-A32D78445A42}"/>
                      </a:ext>
                    </a:extLst>
                  </p:cNvPr>
                  <p:cNvGrpSpPr/>
                  <p:nvPr/>
                </p:nvGrpSpPr>
                <p:grpSpPr>
                  <a:xfrm>
                    <a:off x="7267646" y="3167848"/>
                    <a:ext cx="98437" cy="73152"/>
                    <a:chOff x="3562344" y="2619375"/>
                    <a:chExt cx="98437" cy="73152"/>
                  </a:xfrm>
                </p:grpSpPr>
                <p:cxnSp>
                  <p:nvCxnSpPr>
                    <p:cNvPr id="387" name="Straight Connector 386">
                      <a:extLst>
                        <a:ext uri="{FF2B5EF4-FFF2-40B4-BE49-F238E27FC236}">
                          <a16:creationId xmlns:a16="http://schemas.microsoft.com/office/drawing/2014/main" id="{9DB0A27B-60DD-050D-717D-DE5D6CA6DC4F}"/>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B8C85228-C475-586E-D565-A795D27A95C4}"/>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4BB51EE2-A57D-5866-DA58-C4B8D27F3131}"/>
                      </a:ext>
                    </a:extLst>
                  </p:cNvPr>
                  <p:cNvGrpSpPr/>
                  <p:nvPr/>
                </p:nvGrpSpPr>
                <p:grpSpPr>
                  <a:xfrm>
                    <a:off x="7534769" y="3167848"/>
                    <a:ext cx="98437" cy="73152"/>
                    <a:chOff x="3562344" y="2619375"/>
                    <a:chExt cx="98437" cy="73152"/>
                  </a:xfrm>
                </p:grpSpPr>
                <p:cxnSp>
                  <p:nvCxnSpPr>
                    <p:cNvPr id="390" name="Straight Connector 389">
                      <a:extLst>
                        <a:ext uri="{FF2B5EF4-FFF2-40B4-BE49-F238E27FC236}">
                          <a16:creationId xmlns:a16="http://schemas.microsoft.com/office/drawing/2014/main" id="{D6EDFFBA-2BC9-BBAF-BE7E-AFC024E8E23D}"/>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3425C638-9EB8-DEB5-7BDE-746CB2204456}"/>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31388F9D-46BD-197E-C8A9-BF0293F05806}"/>
                      </a:ext>
                    </a:extLst>
                  </p:cNvPr>
                  <p:cNvGrpSpPr/>
                  <p:nvPr/>
                </p:nvGrpSpPr>
                <p:grpSpPr>
                  <a:xfrm>
                    <a:off x="7155682" y="3167848"/>
                    <a:ext cx="98437" cy="73152"/>
                    <a:chOff x="3562344" y="2619375"/>
                    <a:chExt cx="98437" cy="73152"/>
                  </a:xfrm>
                </p:grpSpPr>
                <p:cxnSp>
                  <p:nvCxnSpPr>
                    <p:cNvPr id="393" name="Straight Connector 392">
                      <a:extLst>
                        <a:ext uri="{FF2B5EF4-FFF2-40B4-BE49-F238E27FC236}">
                          <a16:creationId xmlns:a16="http://schemas.microsoft.com/office/drawing/2014/main" id="{ADCFF0B0-EEDF-F148-3D23-810CBF5BE464}"/>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8B98794A-9057-6931-F746-61FD9AAB5A1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D8D270E5-0FAF-5763-F50A-5A1BC5229BD4}"/>
                      </a:ext>
                    </a:extLst>
                  </p:cNvPr>
                  <p:cNvGrpSpPr/>
                  <p:nvPr/>
                </p:nvGrpSpPr>
                <p:grpSpPr>
                  <a:xfrm>
                    <a:off x="7107314" y="3167848"/>
                    <a:ext cx="98437" cy="73152"/>
                    <a:chOff x="3562344" y="2619375"/>
                    <a:chExt cx="98437" cy="73152"/>
                  </a:xfrm>
                </p:grpSpPr>
                <p:cxnSp>
                  <p:nvCxnSpPr>
                    <p:cNvPr id="399" name="Straight Connector 398">
                      <a:extLst>
                        <a:ext uri="{FF2B5EF4-FFF2-40B4-BE49-F238E27FC236}">
                          <a16:creationId xmlns:a16="http://schemas.microsoft.com/office/drawing/2014/main" id="{6E66D6CD-E74E-1164-40CD-361D58F1B322}"/>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28364947-A00B-C870-4904-B07C183D1F29}"/>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nvGrpSpPr>
                <p:cNvPr id="462" name="Group 461">
                  <a:extLst>
                    <a:ext uri="{FF2B5EF4-FFF2-40B4-BE49-F238E27FC236}">
                      <a16:creationId xmlns:a16="http://schemas.microsoft.com/office/drawing/2014/main" id="{6A46ACDA-F7C4-B3BA-2942-86D2E9633512}"/>
                    </a:ext>
                  </a:extLst>
                </p:cNvPr>
                <p:cNvGrpSpPr/>
                <p:nvPr/>
              </p:nvGrpSpPr>
              <p:grpSpPr>
                <a:xfrm>
                  <a:off x="3494113" y="1585630"/>
                  <a:ext cx="3448782" cy="1550495"/>
                  <a:chOff x="3494113" y="1585630"/>
                  <a:chExt cx="3448782" cy="1550495"/>
                </a:xfrm>
              </p:grpSpPr>
              <p:grpSp>
                <p:nvGrpSpPr>
                  <p:cNvPr id="461" name="Group 460">
                    <a:extLst>
                      <a:ext uri="{FF2B5EF4-FFF2-40B4-BE49-F238E27FC236}">
                        <a16:creationId xmlns:a16="http://schemas.microsoft.com/office/drawing/2014/main" id="{07F41220-12D5-88F7-B8F1-D6DA7A424885}"/>
                      </a:ext>
                    </a:extLst>
                  </p:cNvPr>
                  <p:cNvGrpSpPr/>
                  <p:nvPr/>
                </p:nvGrpSpPr>
                <p:grpSpPr>
                  <a:xfrm>
                    <a:off x="5716411" y="2667926"/>
                    <a:ext cx="1226484" cy="468199"/>
                    <a:chOff x="5716411" y="2667926"/>
                    <a:chExt cx="1226484" cy="468199"/>
                  </a:xfrm>
                </p:grpSpPr>
                <p:grpSp>
                  <p:nvGrpSpPr>
                    <p:cNvPr id="460" name="Group 459">
                      <a:extLst>
                        <a:ext uri="{FF2B5EF4-FFF2-40B4-BE49-F238E27FC236}">
                          <a16:creationId xmlns:a16="http://schemas.microsoft.com/office/drawing/2014/main" id="{3C67C4C1-21B1-0BB6-E019-98EEE5D9BFB9}"/>
                        </a:ext>
                      </a:extLst>
                    </p:cNvPr>
                    <p:cNvGrpSpPr/>
                    <p:nvPr/>
                  </p:nvGrpSpPr>
                  <p:grpSpPr>
                    <a:xfrm>
                      <a:off x="6371276" y="2901140"/>
                      <a:ext cx="571619" cy="234985"/>
                      <a:chOff x="6371276" y="2901140"/>
                      <a:chExt cx="571619" cy="234985"/>
                    </a:xfrm>
                  </p:grpSpPr>
                  <p:grpSp>
                    <p:nvGrpSpPr>
                      <p:cNvPr id="353" name="Group 352">
                        <a:extLst>
                          <a:ext uri="{FF2B5EF4-FFF2-40B4-BE49-F238E27FC236}">
                            <a16:creationId xmlns:a16="http://schemas.microsoft.com/office/drawing/2014/main" id="{202B9B74-B0E6-601D-1D1F-AFC2CF3B4D96}"/>
                          </a:ext>
                        </a:extLst>
                      </p:cNvPr>
                      <p:cNvGrpSpPr/>
                      <p:nvPr/>
                    </p:nvGrpSpPr>
                    <p:grpSpPr>
                      <a:xfrm>
                        <a:off x="6590606" y="3024258"/>
                        <a:ext cx="98437" cy="73152"/>
                        <a:chOff x="3562344" y="2619375"/>
                        <a:chExt cx="98437" cy="73152"/>
                      </a:xfrm>
                    </p:grpSpPr>
                    <p:cxnSp>
                      <p:nvCxnSpPr>
                        <p:cNvPr id="354" name="Straight Connector 353">
                          <a:extLst>
                            <a:ext uri="{FF2B5EF4-FFF2-40B4-BE49-F238E27FC236}">
                              <a16:creationId xmlns:a16="http://schemas.microsoft.com/office/drawing/2014/main" id="{A9B34186-6C04-E3FE-DFD5-ABA968717773}"/>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ADEFACFD-9E69-1E3F-B8C0-3887A39B95C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EABC1FA4-3822-3B4A-4784-E98CFD57851B}"/>
                          </a:ext>
                        </a:extLst>
                      </p:cNvPr>
                      <p:cNvGrpSpPr/>
                      <p:nvPr/>
                    </p:nvGrpSpPr>
                    <p:grpSpPr>
                      <a:xfrm>
                        <a:off x="6675451" y="3062670"/>
                        <a:ext cx="98437" cy="73152"/>
                        <a:chOff x="3562344" y="2619375"/>
                        <a:chExt cx="98437" cy="73152"/>
                      </a:xfrm>
                    </p:grpSpPr>
                    <p:cxnSp>
                      <p:nvCxnSpPr>
                        <p:cNvPr id="366" name="Straight Connector 365">
                          <a:extLst>
                            <a:ext uri="{FF2B5EF4-FFF2-40B4-BE49-F238E27FC236}">
                              <a16:creationId xmlns:a16="http://schemas.microsoft.com/office/drawing/2014/main" id="{F8EC0506-C4DF-C543-CB06-271224E1E67B}"/>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7C397B85-B6E7-1C11-AD59-F19814D893B8}"/>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15CDCEF7-5B2F-A14D-ABAE-F4A31DF096A7}"/>
                          </a:ext>
                        </a:extLst>
                      </p:cNvPr>
                      <p:cNvGrpSpPr/>
                      <p:nvPr/>
                    </p:nvGrpSpPr>
                    <p:grpSpPr>
                      <a:xfrm>
                        <a:off x="6493520" y="2992889"/>
                        <a:ext cx="98437" cy="73152"/>
                        <a:chOff x="3562344" y="2619375"/>
                        <a:chExt cx="98437" cy="73152"/>
                      </a:xfrm>
                    </p:grpSpPr>
                    <p:cxnSp>
                      <p:nvCxnSpPr>
                        <p:cNvPr id="375" name="Straight Connector 374">
                          <a:extLst>
                            <a:ext uri="{FF2B5EF4-FFF2-40B4-BE49-F238E27FC236}">
                              <a16:creationId xmlns:a16="http://schemas.microsoft.com/office/drawing/2014/main" id="{9B9775B3-0313-932F-358B-0D67F3170E3F}"/>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9947E091-421A-5092-5473-1A8BA8373FF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7BE21CB5-918D-C3AE-ABEC-7A2753ED369E}"/>
                          </a:ext>
                        </a:extLst>
                      </p:cNvPr>
                      <p:cNvGrpSpPr/>
                      <p:nvPr/>
                    </p:nvGrpSpPr>
                    <p:grpSpPr>
                      <a:xfrm>
                        <a:off x="6844458" y="3062973"/>
                        <a:ext cx="98437" cy="73152"/>
                        <a:chOff x="3562344" y="2619375"/>
                        <a:chExt cx="98437" cy="73152"/>
                      </a:xfrm>
                    </p:grpSpPr>
                    <p:cxnSp>
                      <p:nvCxnSpPr>
                        <p:cNvPr id="378" name="Straight Connector 377">
                          <a:extLst>
                            <a:ext uri="{FF2B5EF4-FFF2-40B4-BE49-F238E27FC236}">
                              <a16:creationId xmlns:a16="http://schemas.microsoft.com/office/drawing/2014/main" id="{3D780570-1F8C-1149-14A6-0B514BE91C54}"/>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8FD84B3-4203-3D6E-B7B0-02FD43E939C9}"/>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DF9B1BEF-4C07-91E7-4A16-46E29979C898}"/>
                          </a:ext>
                        </a:extLst>
                      </p:cNvPr>
                      <p:cNvGrpSpPr/>
                      <p:nvPr/>
                    </p:nvGrpSpPr>
                    <p:grpSpPr>
                      <a:xfrm>
                        <a:off x="6371276" y="2901140"/>
                        <a:ext cx="98437" cy="73152"/>
                        <a:chOff x="3562344" y="2619375"/>
                        <a:chExt cx="98437" cy="73152"/>
                      </a:xfrm>
                    </p:grpSpPr>
                    <p:cxnSp>
                      <p:nvCxnSpPr>
                        <p:cNvPr id="429" name="Straight Connector 428">
                          <a:extLst>
                            <a:ext uri="{FF2B5EF4-FFF2-40B4-BE49-F238E27FC236}">
                              <a16:creationId xmlns:a16="http://schemas.microsoft.com/office/drawing/2014/main" id="{F8FFD5DE-072C-C9ED-C3F6-71F24043663D}"/>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A0FA4DEB-EF53-CB9A-4A7B-0A431D954FF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DF48E7C0-6CA1-DC8A-BC51-C3A9B352BD12}"/>
                          </a:ext>
                        </a:extLst>
                      </p:cNvPr>
                      <p:cNvGrpSpPr/>
                      <p:nvPr/>
                    </p:nvGrpSpPr>
                    <p:grpSpPr>
                      <a:xfrm>
                        <a:off x="6412160" y="2924651"/>
                        <a:ext cx="98437" cy="73152"/>
                        <a:chOff x="3562344" y="2619375"/>
                        <a:chExt cx="98437" cy="73152"/>
                      </a:xfrm>
                    </p:grpSpPr>
                    <p:cxnSp>
                      <p:nvCxnSpPr>
                        <p:cNvPr id="432" name="Straight Connector 431">
                          <a:extLst>
                            <a:ext uri="{FF2B5EF4-FFF2-40B4-BE49-F238E27FC236}">
                              <a16:creationId xmlns:a16="http://schemas.microsoft.com/office/drawing/2014/main" id="{35754C44-E18C-6A9F-4365-68D67B7BD52E}"/>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AE5C69A0-6453-0DC3-A69A-A7435745B23F}"/>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25653E12-0E7C-D83F-C068-05B65EB6FAA2}"/>
                          </a:ext>
                        </a:extLst>
                      </p:cNvPr>
                      <p:cNvGrpSpPr/>
                      <p:nvPr/>
                    </p:nvGrpSpPr>
                    <p:grpSpPr>
                      <a:xfrm>
                        <a:off x="6487968" y="2959686"/>
                        <a:ext cx="98437" cy="73152"/>
                        <a:chOff x="3562344" y="2619375"/>
                        <a:chExt cx="98437" cy="73152"/>
                      </a:xfrm>
                    </p:grpSpPr>
                    <p:cxnSp>
                      <p:nvCxnSpPr>
                        <p:cNvPr id="435" name="Straight Connector 434">
                          <a:extLst>
                            <a:ext uri="{FF2B5EF4-FFF2-40B4-BE49-F238E27FC236}">
                              <a16:creationId xmlns:a16="http://schemas.microsoft.com/office/drawing/2014/main" id="{A6C7AA17-6144-38A8-86CA-0668409F2906}"/>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9D1F5B8D-09E2-B8C7-4542-D8929207281E}"/>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nvGrpSpPr>
                    <p:cNvPr id="459" name="Group 458">
                      <a:extLst>
                        <a:ext uri="{FF2B5EF4-FFF2-40B4-BE49-F238E27FC236}">
                          <a16:creationId xmlns:a16="http://schemas.microsoft.com/office/drawing/2014/main" id="{A48420F4-70CE-FBD8-E8F2-8D236DB13B3B}"/>
                        </a:ext>
                      </a:extLst>
                    </p:cNvPr>
                    <p:cNvGrpSpPr/>
                    <p:nvPr/>
                  </p:nvGrpSpPr>
                  <p:grpSpPr>
                    <a:xfrm>
                      <a:off x="5716411" y="2667926"/>
                      <a:ext cx="495829" cy="311049"/>
                      <a:chOff x="5716411" y="2667926"/>
                      <a:chExt cx="495829" cy="311049"/>
                    </a:xfrm>
                  </p:grpSpPr>
                  <p:grpSp>
                    <p:nvGrpSpPr>
                      <p:cNvPr id="335" name="Group 334">
                        <a:extLst>
                          <a:ext uri="{FF2B5EF4-FFF2-40B4-BE49-F238E27FC236}">
                            <a16:creationId xmlns:a16="http://schemas.microsoft.com/office/drawing/2014/main" id="{60808117-BC19-B729-4564-940E9CC7835F}"/>
                          </a:ext>
                        </a:extLst>
                      </p:cNvPr>
                      <p:cNvGrpSpPr/>
                      <p:nvPr/>
                    </p:nvGrpSpPr>
                    <p:grpSpPr>
                      <a:xfrm>
                        <a:off x="5924191" y="2789035"/>
                        <a:ext cx="98437" cy="73152"/>
                        <a:chOff x="3562344" y="2619375"/>
                        <a:chExt cx="98437" cy="73152"/>
                      </a:xfrm>
                    </p:grpSpPr>
                    <p:cxnSp>
                      <p:nvCxnSpPr>
                        <p:cNvPr id="336" name="Straight Connector 335">
                          <a:extLst>
                            <a:ext uri="{FF2B5EF4-FFF2-40B4-BE49-F238E27FC236}">
                              <a16:creationId xmlns:a16="http://schemas.microsoft.com/office/drawing/2014/main" id="{20728840-6701-8C87-C955-52AF01D51A98}"/>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63780D6-9A4C-17FE-4562-39C22A32685B}"/>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18A6DF9A-2600-9B0A-59B2-404413ABE6F4}"/>
                          </a:ext>
                        </a:extLst>
                      </p:cNvPr>
                      <p:cNvGrpSpPr/>
                      <p:nvPr/>
                    </p:nvGrpSpPr>
                    <p:grpSpPr>
                      <a:xfrm>
                        <a:off x="5716411" y="2667926"/>
                        <a:ext cx="98437" cy="73152"/>
                        <a:chOff x="3562344" y="2619375"/>
                        <a:chExt cx="98437" cy="73152"/>
                      </a:xfrm>
                    </p:grpSpPr>
                    <p:cxnSp>
                      <p:nvCxnSpPr>
                        <p:cNvPr id="339" name="Straight Connector 338">
                          <a:extLst>
                            <a:ext uri="{FF2B5EF4-FFF2-40B4-BE49-F238E27FC236}">
                              <a16:creationId xmlns:a16="http://schemas.microsoft.com/office/drawing/2014/main" id="{363CA30C-1371-EE62-BA08-E3BB16DD72B0}"/>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B7A8219-1E66-02BF-9369-DDF17A8E5883}"/>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6EE1217F-E255-FB0E-1A01-D11844673699}"/>
                          </a:ext>
                        </a:extLst>
                      </p:cNvPr>
                      <p:cNvGrpSpPr/>
                      <p:nvPr/>
                    </p:nvGrpSpPr>
                    <p:grpSpPr>
                      <a:xfrm>
                        <a:off x="6113803" y="2905823"/>
                        <a:ext cx="98437" cy="73152"/>
                        <a:chOff x="3562344" y="2619375"/>
                        <a:chExt cx="98437" cy="73152"/>
                      </a:xfrm>
                    </p:grpSpPr>
                    <p:cxnSp>
                      <p:nvCxnSpPr>
                        <p:cNvPr id="342" name="Straight Connector 341">
                          <a:extLst>
                            <a:ext uri="{FF2B5EF4-FFF2-40B4-BE49-F238E27FC236}">
                              <a16:creationId xmlns:a16="http://schemas.microsoft.com/office/drawing/2014/main" id="{C544B3FA-951C-8682-5FC8-063B4F0F0213}"/>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F74F7198-DE92-27E0-6AA8-92771C35FC0F}"/>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88C8D9DC-52E3-3161-0317-CF7FD5282E7D}"/>
                          </a:ext>
                        </a:extLst>
                      </p:cNvPr>
                      <p:cNvGrpSpPr/>
                      <p:nvPr/>
                    </p:nvGrpSpPr>
                    <p:grpSpPr>
                      <a:xfrm>
                        <a:off x="6020873" y="2865002"/>
                        <a:ext cx="98437" cy="73152"/>
                        <a:chOff x="3562344" y="2619375"/>
                        <a:chExt cx="98437" cy="73152"/>
                      </a:xfrm>
                    </p:grpSpPr>
                    <p:cxnSp>
                      <p:nvCxnSpPr>
                        <p:cNvPr id="351" name="Straight Connector 350">
                          <a:extLst>
                            <a:ext uri="{FF2B5EF4-FFF2-40B4-BE49-F238E27FC236}">
                              <a16:creationId xmlns:a16="http://schemas.microsoft.com/office/drawing/2014/main" id="{69C9D8A3-9EC3-FF5E-3D39-5422E5FBF969}"/>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B219533D-D7EE-39F3-CF90-F7D0143ABEB5}"/>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A4842162-3274-6470-1F90-B5144996D423}"/>
                          </a:ext>
                        </a:extLst>
                      </p:cNvPr>
                      <p:cNvGrpSpPr/>
                      <p:nvPr/>
                    </p:nvGrpSpPr>
                    <p:grpSpPr>
                      <a:xfrm>
                        <a:off x="5812853" y="2709988"/>
                        <a:ext cx="98437" cy="73152"/>
                        <a:chOff x="3562344" y="2619375"/>
                        <a:chExt cx="98437" cy="73152"/>
                      </a:xfrm>
                    </p:grpSpPr>
                    <p:cxnSp>
                      <p:nvCxnSpPr>
                        <p:cNvPr id="426" name="Straight Connector 425">
                          <a:extLst>
                            <a:ext uri="{FF2B5EF4-FFF2-40B4-BE49-F238E27FC236}">
                              <a16:creationId xmlns:a16="http://schemas.microsoft.com/office/drawing/2014/main" id="{902308E9-6FB5-1FD4-D7E5-B95C711C7C02}"/>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0F8C56C0-9347-107E-66B0-A6B052376216}"/>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ABED521A-E145-D217-018F-FFB87B95356D}"/>
                          </a:ext>
                        </a:extLst>
                      </p:cNvPr>
                      <p:cNvGrpSpPr/>
                      <p:nvPr/>
                    </p:nvGrpSpPr>
                    <p:grpSpPr>
                      <a:xfrm>
                        <a:off x="5869613" y="2723655"/>
                        <a:ext cx="98437" cy="73152"/>
                        <a:chOff x="3562344" y="2619375"/>
                        <a:chExt cx="98437" cy="73152"/>
                      </a:xfrm>
                    </p:grpSpPr>
                    <p:cxnSp>
                      <p:nvCxnSpPr>
                        <p:cNvPr id="438" name="Straight Connector 437">
                          <a:extLst>
                            <a:ext uri="{FF2B5EF4-FFF2-40B4-BE49-F238E27FC236}">
                              <a16:creationId xmlns:a16="http://schemas.microsoft.com/office/drawing/2014/main" id="{052C9337-EE99-3F95-6A59-014DE1997C1B}"/>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C013167A-ADEF-F41A-8D1F-1FF806629FC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ED2603E4-C7B1-C800-92C6-8E72E57A7900}"/>
                          </a:ext>
                        </a:extLst>
                      </p:cNvPr>
                      <p:cNvGrpSpPr/>
                      <p:nvPr/>
                    </p:nvGrpSpPr>
                    <p:grpSpPr>
                      <a:xfrm>
                        <a:off x="5873906" y="2749272"/>
                        <a:ext cx="98437" cy="73152"/>
                        <a:chOff x="3562344" y="2619375"/>
                        <a:chExt cx="98437" cy="73152"/>
                      </a:xfrm>
                    </p:grpSpPr>
                    <p:cxnSp>
                      <p:nvCxnSpPr>
                        <p:cNvPr id="441" name="Straight Connector 440">
                          <a:extLst>
                            <a:ext uri="{FF2B5EF4-FFF2-40B4-BE49-F238E27FC236}">
                              <a16:creationId xmlns:a16="http://schemas.microsoft.com/office/drawing/2014/main" id="{4FA46CEC-9419-FD59-359B-11F051676135}"/>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EB59CDBD-96BB-C146-F4DC-5A8C730C6976}"/>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4FABEA16-4251-21D8-F748-2A57B21F5319}"/>
                          </a:ext>
                        </a:extLst>
                      </p:cNvPr>
                      <p:cNvGrpSpPr/>
                      <p:nvPr/>
                    </p:nvGrpSpPr>
                    <p:grpSpPr>
                      <a:xfrm>
                        <a:off x="5964534" y="2846608"/>
                        <a:ext cx="98437" cy="73152"/>
                        <a:chOff x="3562344" y="2619375"/>
                        <a:chExt cx="98437" cy="73152"/>
                      </a:xfrm>
                    </p:grpSpPr>
                    <p:cxnSp>
                      <p:nvCxnSpPr>
                        <p:cNvPr id="444" name="Straight Connector 443">
                          <a:extLst>
                            <a:ext uri="{FF2B5EF4-FFF2-40B4-BE49-F238E27FC236}">
                              <a16:creationId xmlns:a16="http://schemas.microsoft.com/office/drawing/2014/main" id="{3F44881D-CE8F-C9A9-AED5-EA2960508A5C}"/>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DDF1E3FE-6888-11E7-F33F-6FA993387126}"/>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grpSp>
                <p:nvGrpSpPr>
                  <p:cNvPr id="458" name="Group 457">
                    <a:extLst>
                      <a:ext uri="{FF2B5EF4-FFF2-40B4-BE49-F238E27FC236}">
                        <a16:creationId xmlns:a16="http://schemas.microsoft.com/office/drawing/2014/main" id="{89B29423-708D-E6AC-1FD5-FEBA7E11891D}"/>
                      </a:ext>
                    </a:extLst>
                  </p:cNvPr>
                  <p:cNvGrpSpPr/>
                  <p:nvPr/>
                </p:nvGrpSpPr>
                <p:grpSpPr>
                  <a:xfrm>
                    <a:off x="3494113" y="1585630"/>
                    <a:ext cx="1991107" cy="1128526"/>
                    <a:chOff x="3494113" y="1585630"/>
                    <a:chExt cx="1991107" cy="1128526"/>
                  </a:xfrm>
                </p:grpSpPr>
                <p:grpSp>
                  <p:nvGrpSpPr>
                    <p:cNvPr id="320" name="Group 319">
                      <a:extLst>
                        <a:ext uri="{FF2B5EF4-FFF2-40B4-BE49-F238E27FC236}">
                          <a16:creationId xmlns:a16="http://schemas.microsoft.com/office/drawing/2014/main" id="{D6C1F3F7-1116-9538-B8E7-6BFE3602496F}"/>
                        </a:ext>
                      </a:extLst>
                    </p:cNvPr>
                    <p:cNvGrpSpPr/>
                    <p:nvPr/>
                  </p:nvGrpSpPr>
                  <p:grpSpPr>
                    <a:xfrm>
                      <a:off x="5342486" y="2614897"/>
                      <a:ext cx="98437" cy="73152"/>
                      <a:chOff x="3562344" y="2619375"/>
                      <a:chExt cx="98437" cy="73152"/>
                    </a:xfrm>
                  </p:grpSpPr>
                  <p:cxnSp>
                    <p:nvCxnSpPr>
                      <p:cNvPr id="321" name="Straight Connector 320">
                        <a:extLst>
                          <a:ext uri="{FF2B5EF4-FFF2-40B4-BE49-F238E27FC236}">
                            <a16:creationId xmlns:a16="http://schemas.microsoft.com/office/drawing/2014/main" id="{FF042F5D-E700-FC5E-5264-740222B05656}"/>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506F5AB-F540-2286-40DA-37D6F73407C8}"/>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8D4E817C-82DF-3DC9-7999-F02146EA2C98}"/>
                        </a:ext>
                      </a:extLst>
                    </p:cNvPr>
                    <p:cNvGrpSpPr/>
                    <p:nvPr/>
                  </p:nvGrpSpPr>
                  <p:grpSpPr>
                    <a:xfrm>
                      <a:off x="5230504" y="2439105"/>
                      <a:ext cx="98437" cy="73152"/>
                      <a:chOff x="3562344" y="2619375"/>
                      <a:chExt cx="98437" cy="73152"/>
                    </a:xfrm>
                  </p:grpSpPr>
                  <p:cxnSp>
                    <p:nvCxnSpPr>
                      <p:cNvPr id="324" name="Straight Connector 323">
                        <a:extLst>
                          <a:ext uri="{FF2B5EF4-FFF2-40B4-BE49-F238E27FC236}">
                            <a16:creationId xmlns:a16="http://schemas.microsoft.com/office/drawing/2014/main" id="{C65596FB-3811-DB0D-29E8-60D0D7DDA709}"/>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AC126E6B-F30E-F917-1952-5D56B9CC12F8}"/>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4211D674-B332-21D8-B639-EB6EB229A427}"/>
                        </a:ext>
                      </a:extLst>
                    </p:cNvPr>
                    <p:cNvGrpSpPr/>
                    <p:nvPr/>
                  </p:nvGrpSpPr>
                  <p:grpSpPr>
                    <a:xfrm>
                      <a:off x="5285722" y="2485164"/>
                      <a:ext cx="98437" cy="73152"/>
                      <a:chOff x="3562344" y="2619375"/>
                      <a:chExt cx="98437" cy="73152"/>
                    </a:xfrm>
                  </p:grpSpPr>
                  <p:cxnSp>
                    <p:nvCxnSpPr>
                      <p:cNvPr id="327" name="Straight Connector 326">
                        <a:extLst>
                          <a:ext uri="{FF2B5EF4-FFF2-40B4-BE49-F238E27FC236}">
                            <a16:creationId xmlns:a16="http://schemas.microsoft.com/office/drawing/2014/main" id="{20C62511-E958-94C7-92E7-FA4FCB4E6332}"/>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E0748877-87AA-F2C0-42E3-993790D23A3A}"/>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29C66BA9-CA98-1191-80CF-2123A78911AC}"/>
                        </a:ext>
                      </a:extLst>
                    </p:cNvPr>
                    <p:cNvGrpSpPr/>
                    <p:nvPr/>
                  </p:nvGrpSpPr>
                  <p:grpSpPr>
                    <a:xfrm>
                      <a:off x="5340326" y="2573620"/>
                      <a:ext cx="98437" cy="73152"/>
                      <a:chOff x="3562344" y="2619375"/>
                      <a:chExt cx="98437" cy="73152"/>
                    </a:xfrm>
                  </p:grpSpPr>
                  <p:cxnSp>
                    <p:nvCxnSpPr>
                      <p:cNvPr id="330" name="Straight Connector 329">
                        <a:extLst>
                          <a:ext uri="{FF2B5EF4-FFF2-40B4-BE49-F238E27FC236}">
                            <a16:creationId xmlns:a16="http://schemas.microsoft.com/office/drawing/2014/main" id="{C8D95D79-43B8-D58E-29C0-3336F3511AE3}"/>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B2A1A17E-5CA6-A4FD-ABBF-AEE5134E2AC6}"/>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5409B37C-B517-D0F3-B212-1CD7F3C84677}"/>
                        </a:ext>
                      </a:extLst>
                    </p:cNvPr>
                    <p:cNvGrpSpPr/>
                    <p:nvPr/>
                  </p:nvGrpSpPr>
                  <p:grpSpPr>
                    <a:xfrm>
                      <a:off x="5386783" y="2641004"/>
                      <a:ext cx="98437" cy="73152"/>
                      <a:chOff x="3562344" y="2619375"/>
                      <a:chExt cx="98437" cy="73152"/>
                    </a:xfrm>
                  </p:grpSpPr>
                  <p:cxnSp>
                    <p:nvCxnSpPr>
                      <p:cNvPr id="333" name="Straight Connector 332">
                        <a:extLst>
                          <a:ext uri="{FF2B5EF4-FFF2-40B4-BE49-F238E27FC236}">
                            <a16:creationId xmlns:a16="http://schemas.microsoft.com/office/drawing/2014/main" id="{30E1F941-5845-B5BA-9784-46FD2F91B009}"/>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9343D5A6-1C26-986B-D1A2-539022CB58E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57" name="Group 456">
                      <a:extLst>
                        <a:ext uri="{FF2B5EF4-FFF2-40B4-BE49-F238E27FC236}">
                          <a16:creationId xmlns:a16="http://schemas.microsoft.com/office/drawing/2014/main" id="{A834ADFE-43AB-B613-3A27-B4A9477FC4EE}"/>
                        </a:ext>
                      </a:extLst>
                    </p:cNvPr>
                    <p:cNvGrpSpPr/>
                    <p:nvPr/>
                  </p:nvGrpSpPr>
                  <p:grpSpPr>
                    <a:xfrm>
                      <a:off x="3494113" y="1585630"/>
                      <a:ext cx="1532958" cy="817127"/>
                      <a:chOff x="3494113" y="1585630"/>
                      <a:chExt cx="1532958" cy="817127"/>
                    </a:xfrm>
                  </p:grpSpPr>
                  <p:grpSp>
                    <p:nvGrpSpPr>
                      <p:cNvPr id="455" name="Group 454">
                        <a:extLst>
                          <a:ext uri="{FF2B5EF4-FFF2-40B4-BE49-F238E27FC236}">
                            <a16:creationId xmlns:a16="http://schemas.microsoft.com/office/drawing/2014/main" id="{C50B630B-F1F1-1FD1-9DE3-BCCB158FB17E}"/>
                          </a:ext>
                        </a:extLst>
                      </p:cNvPr>
                      <p:cNvGrpSpPr/>
                      <p:nvPr/>
                    </p:nvGrpSpPr>
                    <p:grpSpPr>
                      <a:xfrm>
                        <a:off x="3494113" y="1585630"/>
                        <a:ext cx="912656" cy="642327"/>
                        <a:chOff x="3494113" y="1585630"/>
                        <a:chExt cx="912656" cy="642327"/>
                      </a:xfrm>
                    </p:grpSpPr>
                    <p:grpSp>
                      <p:nvGrpSpPr>
                        <p:cNvPr id="85" name="Group 84">
                          <a:extLst>
                            <a:ext uri="{FF2B5EF4-FFF2-40B4-BE49-F238E27FC236}">
                              <a16:creationId xmlns:a16="http://schemas.microsoft.com/office/drawing/2014/main" id="{1754BDB0-BA3C-1D41-B359-89E450299EDE}"/>
                            </a:ext>
                          </a:extLst>
                        </p:cNvPr>
                        <p:cNvGrpSpPr/>
                        <p:nvPr/>
                      </p:nvGrpSpPr>
                      <p:grpSpPr>
                        <a:xfrm>
                          <a:off x="3826898" y="1960153"/>
                          <a:ext cx="98437" cy="73152"/>
                          <a:chOff x="3562344" y="2619375"/>
                          <a:chExt cx="98437" cy="73152"/>
                        </a:xfrm>
                      </p:grpSpPr>
                      <p:cxnSp>
                        <p:nvCxnSpPr>
                          <p:cNvPr id="86" name="Straight Connector 85">
                            <a:extLst>
                              <a:ext uri="{FF2B5EF4-FFF2-40B4-BE49-F238E27FC236}">
                                <a16:creationId xmlns:a16="http://schemas.microsoft.com/office/drawing/2014/main" id="{38EF2F5A-600E-1A34-A3F9-0FC94854DF23}"/>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083CC0E-4CD6-1FA5-CF86-FA77BBE807F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F88B5426-0926-4DA7-5FBE-860EA89D0621}"/>
                            </a:ext>
                          </a:extLst>
                        </p:cNvPr>
                        <p:cNvGrpSpPr/>
                        <p:nvPr/>
                      </p:nvGrpSpPr>
                      <p:grpSpPr>
                        <a:xfrm>
                          <a:off x="3494113" y="1585630"/>
                          <a:ext cx="98437" cy="73152"/>
                          <a:chOff x="3562344" y="2619375"/>
                          <a:chExt cx="98437" cy="73152"/>
                        </a:xfrm>
                      </p:grpSpPr>
                      <p:cxnSp>
                        <p:nvCxnSpPr>
                          <p:cNvPr id="261" name="Straight Connector 260">
                            <a:extLst>
                              <a:ext uri="{FF2B5EF4-FFF2-40B4-BE49-F238E27FC236}">
                                <a16:creationId xmlns:a16="http://schemas.microsoft.com/office/drawing/2014/main" id="{8E857041-5B2C-D847-4050-ED5B2AB07DBD}"/>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83F6767-306A-063D-D496-435CBB1D19FD}"/>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A7FF1827-EC64-7318-11FB-B27F26B891DB}"/>
                            </a:ext>
                          </a:extLst>
                        </p:cNvPr>
                        <p:cNvGrpSpPr/>
                        <p:nvPr/>
                      </p:nvGrpSpPr>
                      <p:grpSpPr>
                        <a:xfrm>
                          <a:off x="3600986" y="1735534"/>
                          <a:ext cx="98437" cy="73152"/>
                          <a:chOff x="3562344" y="2619375"/>
                          <a:chExt cx="98437" cy="73152"/>
                        </a:xfrm>
                      </p:grpSpPr>
                      <p:cxnSp>
                        <p:nvCxnSpPr>
                          <p:cNvPr id="264" name="Straight Connector 263">
                            <a:extLst>
                              <a:ext uri="{FF2B5EF4-FFF2-40B4-BE49-F238E27FC236}">
                                <a16:creationId xmlns:a16="http://schemas.microsoft.com/office/drawing/2014/main" id="{2A6A3A13-C461-20D4-DBF8-DA50FA3696F8}"/>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BE926001-BE6C-B371-49B0-29F9E623F6E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4E3C8606-6EF6-83F5-8D25-361E713D4610}"/>
                            </a:ext>
                          </a:extLst>
                        </p:cNvPr>
                        <p:cNvGrpSpPr/>
                        <p:nvPr/>
                      </p:nvGrpSpPr>
                      <p:grpSpPr>
                        <a:xfrm>
                          <a:off x="3673542" y="1877672"/>
                          <a:ext cx="98437" cy="73152"/>
                          <a:chOff x="3562344" y="2619375"/>
                          <a:chExt cx="98437" cy="73152"/>
                        </a:xfrm>
                      </p:grpSpPr>
                      <p:cxnSp>
                        <p:nvCxnSpPr>
                          <p:cNvPr id="267" name="Straight Connector 266">
                            <a:extLst>
                              <a:ext uri="{FF2B5EF4-FFF2-40B4-BE49-F238E27FC236}">
                                <a16:creationId xmlns:a16="http://schemas.microsoft.com/office/drawing/2014/main" id="{5389E740-AB81-950D-0F26-F92A371F6B64}"/>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094F07F-9E7F-A99B-6EFB-79AB993F4D3E}"/>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4BBB4562-14D6-8E10-603E-63232D9F73FC}"/>
                            </a:ext>
                          </a:extLst>
                        </p:cNvPr>
                        <p:cNvGrpSpPr/>
                        <p:nvPr/>
                      </p:nvGrpSpPr>
                      <p:grpSpPr>
                        <a:xfrm>
                          <a:off x="3638395" y="1839878"/>
                          <a:ext cx="98437" cy="73152"/>
                          <a:chOff x="3562344" y="2619375"/>
                          <a:chExt cx="98437" cy="73152"/>
                        </a:xfrm>
                      </p:grpSpPr>
                      <p:cxnSp>
                        <p:nvCxnSpPr>
                          <p:cNvPr id="270" name="Straight Connector 269">
                            <a:extLst>
                              <a:ext uri="{FF2B5EF4-FFF2-40B4-BE49-F238E27FC236}">
                                <a16:creationId xmlns:a16="http://schemas.microsoft.com/office/drawing/2014/main" id="{847F1D88-2B8B-A637-4032-49E9874537E7}"/>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3DFBE7C3-DF07-43B6-17F6-D8D5C0ECC7B0}"/>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E2478971-4C6A-C1F2-BFD0-C071CCF8DFD0}"/>
                            </a:ext>
                          </a:extLst>
                        </p:cNvPr>
                        <p:cNvGrpSpPr/>
                        <p:nvPr/>
                      </p:nvGrpSpPr>
                      <p:grpSpPr>
                        <a:xfrm>
                          <a:off x="3547028" y="1635838"/>
                          <a:ext cx="98437" cy="73152"/>
                          <a:chOff x="3562344" y="2619375"/>
                          <a:chExt cx="98437" cy="73152"/>
                        </a:xfrm>
                      </p:grpSpPr>
                      <p:cxnSp>
                        <p:nvCxnSpPr>
                          <p:cNvPr id="273" name="Straight Connector 272">
                            <a:extLst>
                              <a:ext uri="{FF2B5EF4-FFF2-40B4-BE49-F238E27FC236}">
                                <a16:creationId xmlns:a16="http://schemas.microsoft.com/office/drawing/2014/main" id="{8F997A6E-9C3A-D7C1-F2E7-A2524902F551}"/>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58D9FF1-EF72-731C-0795-00293719DE0B}"/>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2545480E-237D-0A14-346A-E2B36D291714}"/>
                            </a:ext>
                          </a:extLst>
                        </p:cNvPr>
                        <p:cNvGrpSpPr/>
                        <p:nvPr/>
                      </p:nvGrpSpPr>
                      <p:grpSpPr>
                        <a:xfrm>
                          <a:off x="3548206" y="1681782"/>
                          <a:ext cx="98437" cy="73152"/>
                          <a:chOff x="3562344" y="2619375"/>
                          <a:chExt cx="98437" cy="73152"/>
                        </a:xfrm>
                      </p:grpSpPr>
                      <p:cxnSp>
                        <p:nvCxnSpPr>
                          <p:cNvPr id="276" name="Straight Connector 275">
                            <a:extLst>
                              <a:ext uri="{FF2B5EF4-FFF2-40B4-BE49-F238E27FC236}">
                                <a16:creationId xmlns:a16="http://schemas.microsoft.com/office/drawing/2014/main" id="{7C825DF7-4E0F-8D29-EC71-15E919F3E6AD}"/>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26543D5-905A-DC97-0033-D8BE43F34D84}"/>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11FEF688-51D7-841F-6098-EB386608DF2C}"/>
                            </a:ext>
                          </a:extLst>
                        </p:cNvPr>
                        <p:cNvGrpSpPr/>
                        <p:nvPr/>
                      </p:nvGrpSpPr>
                      <p:grpSpPr>
                        <a:xfrm>
                          <a:off x="3606027" y="1782109"/>
                          <a:ext cx="98437" cy="73152"/>
                          <a:chOff x="3562344" y="2619375"/>
                          <a:chExt cx="98437" cy="73152"/>
                        </a:xfrm>
                      </p:grpSpPr>
                      <p:cxnSp>
                        <p:nvCxnSpPr>
                          <p:cNvPr id="279" name="Straight Connector 278">
                            <a:extLst>
                              <a:ext uri="{FF2B5EF4-FFF2-40B4-BE49-F238E27FC236}">
                                <a16:creationId xmlns:a16="http://schemas.microsoft.com/office/drawing/2014/main" id="{CFBB29C3-BE17-178F-3646-69175DF7A669}"/>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A50E570A-76AE-0FC4-1718-8BD2E2B5CD1F}"/>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A51F7181-6ABF-A61E-118A-B1717C4BADEF}"/>
                            </a:ext>
                          </a:extLst>
                        </p:cNvPr>
                        <p:cNvGrpSpPr/>
                        <p:nvPr/>
                      </p:nvGrpSpPr>
                      <p:grpSpPr>
                        <a:xfrm>
                          <a:off x="3959040" y="1958885"/>
                          <a:ext cx="98437" cy="73152"/>
                          <a:chOff x="3562344" y="2619375"/>
                          <a:chExt cx="98437" cy="73152"/>
                        </a:xfrm>
                      </p:grpSpPr>
                      <p:cxnSp>
                        <p:nvCxnSpPr>
                          <p:cNvPr id="282" name="Straight Connector 281">
                            <a:extLst>
                              <a:ext uri="{FF2B5EF4-FFF2-40B4-BE49-F238E27FC236}">
                                <a16:creationId xmlns:a16="http://schemas.microsoft.com/office/drawing/2014/main" id="{1905BBCF-06FD-B731-8475-68592A747275}"/>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D2DF13A-4663-7B0C-141F-216EB905E5CE}"/>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68002B99-7B4C-1308-2CE9-39FEA516314D}"/>
                            </a:ext>
                          </a:extLst>
                        </p:cNvPr>
                        <p:cNvGrpSpPr/>
                        <p:nvPr/>
                      </p:nvGrpSpPr>
                      <p:grpSpPr>
                        <a:xfrm>
                          <a:off x="3995905" y="1963631"/>
                          <a:ext cx="98437" cy="73152"/>
                          <a:chOff x="3562344" y="2619375"/>
                          <a:chExt cx="98437" cy="73152"/>
                        </a:xfrm>
                      </p:grpSpPr>
                      <p:cxnSp>
                        <p:nvCxnSpPr>
                          <p:cNvPr id="285" name="Straight Connector 284">
                            <a:extLst>
                              <a:ext uri="{FF2B5EF4-FFF2-40B4-BE49-F238E27FC236}">
                                <a16:creationId xmlns:a16="http://schemas.microsoft.com/office/drawing/2014/main" id="{57E68067-AEB4-CE78-E642-2E99CD9742E5}"/>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7779AFBA-75AC-1AB3-B6FB-B7978A5D1E95}"/>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85FA1093-7D45-FE5D-FAE0-83C6ECA0BE65}"/>
                            </a:ext>
                          </a:extLst>
                        </p:cNvPr>
                        <p:cNvGrpSpPr/>
                        <p:nvPr/>
                      </p:nvGrpSpPr>
                      <p:grpSpPr>
                        <a:xfrm>
                          <a:off x="4308332" y="2154805"/>
                          <a:ext cx="98437" cy="73152"/>
                          <a:chOff x="3562344" y="2619375"/>
                          <a:chExt cx="98437" cy="73152"/>
                        </a:xfrm>
                      </p:grpSpPr>
                      <p:cxnSp>
                        <p:nvCxnSpPr>
                          <p:cNvPr id="288" name="Straight Connector 287">
                            <a:extLst>
                              <a:ext uri="{FF2B5EF4-FFF2-40B4-BE49-F238E27FC236}">
                                <a16:creationId xmlns:a16="http://schemas.microsoft.com/office/drawing/2014/main" id="{3FB758B3-AC65-DD98-81B2-F79962CF0589}"/>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2ED1644C-4E49-9442-E46E-BE193BD170F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3A73577E-C66B-865B-B19C-618C7EF8049D}"/>
                            </a:ext>
                          </a:extLst>
                        </p:cNvPr>
                        <p:cNvGrpSpPr/>
                        <p:nvPr/>
                      </p:nvGrpSpPr>
                      <p:grpSpPr>
                        <a:xfrm>
                          <a:off x="4212453" y="2085690"/>
                          <a:ext cx="98437" cy="73152"/>
                          <a:chOff x="3562344" y="2619375"/>
                          <a:chExt cx="98437" cy="73152"/>
                        </a:xfrm>
                      </p:grpSpPr>
                      <p:cxnSp>
                        <p:nvCxnSpPr>
                          <p:cNvPr id="291" name="Straight Connector 290">
                            <a:extLst>
                              <a:ext uri="{FF2B5EF4-FFF2-40B4-BE49-F238E27FC236}">
                                <a16:creationId xmlns:a16="http://schemas.microsoft.com/office/drawing/2014/main" id="{DA38D954-BB9E-7EE5-6270-85704FF31AA3}"/>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66118EA-4A43-BA46-ABA9-3A625871A571}"/>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589CF11A-F304-B03E-1806-20AD6E9FCCB9}"/>
                            </a:ext>
                          </a:extLst>
                        </p:cNvPr>
                        <p:cNvGrpSpPr/>
                        <p:nvPr/>
                      </p:nvGrpSpPr>
                      <p:grpSpPr>
                        <a:xfrm>
                          <a:off x="4074770" y="1959902"/>
                          <a:ext cx="98437" cy="73152"/>
                          <a:chOff x="3562344" y="2619375"/>
                          <a:chExt cx="98437" cy="73152"/>
                        </a:xfrm>
                      </p:grpSpPr>
                      <p:cxnSp>
                        <p:nvCxnSpPr>
                          <p:cNvPr id="294" name="Straight Connector 293">
                            <a:extLst>
                              <a:ext uri="{FF2B5EF4-FFF2-40B4-BE49-F238E27FC236}">
                                <a16:creationId xmlns:a16="http://schemas.microsoft.com/office/drawing/2014/main" id="{F73BCAD4-5EED-0FED-193B-98C737EB00EE}"/>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F2D83DA-14BA-5917-19C8-5F76CB6FD5D3}"/>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2CE7467A-7B2E-70F6-A2D6-7F6F930931F7}"/>
                            </a:ext>
                          </a:extLst>
                        </p:cNvPr>
                        <p:cNvGrpSpPr/>
                        <p:nvPr/>
                      </p:nvGrpSpPr>
                      <p:grpSpPr>
                        <a:xfrm>
                          <a:off x="4117817" y="2008195"/>
                          <a:ext cx="98437" cy="73152"/>
                          <a:chOff x="3562344" y="2619375"/>
                          <a:chExt cx="98437" cy="73152"/>
                        </a:xfrm>
                      </p:grpSpPr>
                      <p:cxnSp>
                        <p:nvCxnSpPr>
                          <p:cNvPr id="297" name="Straight Connector 296">
                            <a:extLst>
                              <a:ext uri="{FF2B5EF4-FFF2-40B4-BE49-F238E27FC236}">
                                <a16:creationId xmlns:a16="http://schemas.microsoft.com/office/drawing/2014/main" id="{02067633-C848-309D-8DC0-64FF62359F43}"/>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E4A3F9E4-6DC3-F207-950F-ECAD9143C431}"/>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D401EA9D-9978-2112-25DE-033112B0E33C}"/>
                            </a:ext>
                          </a:extLst>
                        </p:cNvPr>
                        <p:cNvGrpSpPr/>
                        <p:nvPr/>
                      </p:nvGrpSpPr>
                      <p:grpSpPr>
                        <a:xfrm>
                          <a:off x="4160187" y="2048230"/>
                          <a:ext cx="98437" cy="73152"/>
                          <a:chOff x="3562344" y="2619375"/>
                          <a:chExt cx="98437" cy="73152"/>
                        </a:xfrm>
                      </p:grpSpPr>
                      <p:cxnSp>
                        <p:nvCxnSpPr>
                          <p:cNvPr id="300" name="Straight Connector 299">
                            <a:extLst>
                              <a:ext uri="{FF2B5EF4-FFF2-40B4-BE49-F238E27FC236}">
                                <a16:creationId xmlns:a16="http://schemas.microsoft.com/office/drawing/2014/main" id="{00DD3A1E-9146-C715-57D6-664F3DD527CE}"/>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E376CCD-9635-10E6-AD10-D4C7F6F9DCC8}"/>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CAF9FA6A-5105-014A-B646-CD1EA5B181D9}"/>
                            </a:ext>
                          </a:extLst>
                        </p:cNvPr>
                        <p:cNvGrpSpPr/>
                        <p:nvPr/>
                      </p:nvGrpSpPr>
                      <p:grpSpPr>
                        <a:xfrm>
                          <a:off x="4242122" y="2148549"/>
                          <a:ext cx="98437" cy="73152"/>
                          <a:chOff x="3562344" y="2619375"/>
                          <a:chExt cx="98437" cy="73152"/>
                        </a:xfrm>
                      </p:grpSpPr>
                      <p:cxnSp>
                        <p:nvCxnSpPr>
                          <p:cNvPr id="303" name="Straight Connector 302">
                            <a:extLst>
                              <a:ext uri="{FF2B5EF4-FFF2-40B4-BE49-F238E27FC236}">
                                <a16:creationId xmlns:a16="http://schemas.microsoft.com/office/drawing/2014/main" id="{2A34E86E-FD22-06D9-CB5D-C2F4621028B5}"/>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4E5DCD2-DFCF-EDBE-C7A4-69CC4F6D2F72}"/>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nvGrpSpPr>
                      <p:cNvPr id="456" name="Group 455">
                        <a:extLst>
                          <a:ext uri="{FF2B5EF4-FFF2-40B4-BE49-F238E27FC236}">
                            <a16:creationId xmlns:a16="http://schemas.microsoft.com/office/drawing/2014/main" id="{02D83B42-A076-0977-E9E8-C877FF46506D}"/>
                          </a:ext>
                        </a:extLst>
                      </p:cNvPr>
                      <p:cNvGrpSpPr/>
                      <p:nvPr/>
                    </p:nvGrpSpPr>
                    <p:grpSpPr>
                      <a:xfrm>
                        <a:off x="4674747" y="2218162"/>
                        <a:ext cx="352324" cy="184595"/>
                        <a:chOff x="4674747" y="2218162"/>
                        <a:chExt cx="352324" cy="184595"/>
                      </a:xfrm>
                    </p:grpSpPr>
                    <p:grpSp>
                      <p:nvGrpSpPr>
                        <p:cNvPr id="305" name="Group 304">
                          <a:extLst>
                            <a:ext uri="{FF2B5EF4-FFF2-40B4-BE49-F238E27FC236}">
                              <a16:creationId xmlns:a16="http://schemas.microsoft.com/office/drawing/2014/main" id="{50818BE3-2E35-F46E-20B2-5653F27F1A97}"/>
                            </a:ext>
                          </a:extLst>
                        </p:cNvPr>
                        <p:cNvGrpSpPr/>
                        <p:nvPr/>
                      </p:nvGrpSpPr>
                      <p:grpSpPr>
                        <a:xfrm>
                          <a:off x="4880483" y="2329605"/>
                          <a:ext cx="98437" cy="73152"/>
                          <a:chOff x="3562344" y="2619375"/>
                          <a:chExt cx="98437" cy="73152"/>
                        </a:xfrm>
                      </p:grpSpPr>
                      <p:cxnSp>
                        <p:nvCxnSpPr>
                          <p:cNvPr id="306" name="Straight Connector 305">
                            <a:extLst>
                              <a:ext uri="{FF2B5EF4-FFF2-40B4-BE49-F238E27FC236}">
                                <a16:creationId xmlns:a16="http://schemas.microsoft.com/office/drawing/2014/main" id="{64691A1C-AA76-AF01-3EFE-AE1146D7AF41}"/>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ED8E8F68-E4CC-EA92-8C15-EF2D1C797CF2}"/>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1A108B86-7019-5A3C-AF4E-EA16A22D3A78}"/>
                            </a:ext>
                          </a:extLst>
                        </p:cNvPr>
                        <p:cNvGrpSpPr/>
                        <p:nvPr/>
                      </p:nvGrpSpPr>
                      <p:grpSpPr>
                        <a:xfrm>
                          <a:off x="4674747" y="2218162"/>
                          <a:ext cx="98437" cy="73152"/>
                          <a:chOff x="3562344" y="2619375"/>
                          <a:chExt cx="98437" cy="73152"/>
                        </a:xfrm>
                      </p:grpSpPr>
                      <p:cxnSp>
                        <p:nvCxnSpPr>
                          <p:cNvPr id="309" name="Straight Connector 308">
                            <a:extLst>
                              <a:ext uri="{FF2B5EF4-FFF2-40B4-BE49-F238E27FC236}">
                                <a16:creationId xmlns:a16="http://schemas.microsoft.com/office/drawing/2014/main" id="{D38EC847-D4D9-1828-3014-FA3DCAE3606A}"/>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8C9441B-3F27-8807-D511-027AE2730A0C}"/>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C7566CED-926F-C39D-E13E-8ACC64825039}"/>
                            </a:ext>
                          </a:extLst>
                        </p:cNvPr>
                        <p:cNvGrpSpPr/>
                        <p:nvPr/>
                      </p:nvGrpSpPr>
                      <p:grpSpPr>
                        <a:xfrm>
                          <a:off x="4743520" y="2260116"/>
                          <a:ext cx="98437" cy="73152"/>
                          <a:chOff x="3562344" y="2619375"/>
                          <a:chExt cx="98437" cy="73152"/>
                        </a:xfrm>
                      </p:grpSpPr>
                      <p:cxnSp>
                        <p:nvCxnSpPr>
                          <p:cNvPr id="312" name="Straight Connector 311">
                            <a:extLst>
                              <a:ext uri="{FF2B5EF4-FFF2-40B4-BE49-F238E27FC236}">
                                <a16:creationId xmlns:a16="http://schemas.microsoft.com/office/drawing/2014/main" id="{B5481869-3F61-27C0-A86C-006F2E1993FF}"/>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E92E555-2641-A35F-D27C-99C9DBA9236D}"/>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113AE6AC-33F5-2F0D-46E5-26231676E360}"/>
                            </a:ext>
                          </a:extLst>
                        </p:cNvPr>
                        <p:cNvGrpSpPr/>
                        <p:nvPr/>
                      </p:nvGrpSpPr>
                      <p:grpSpPr>
                        <a:xfrm>
                          <a:off x="4781097" y="2310296"/>
                          <a:ext cx="98437" cy="73152"/>
                          <a:chOff x="3562344" y="2619375"/>
                          <a:chExt cx="98437" cy="73152"/>
                        </a:xfrm>
                      </p:grpSpPr>
                      <p:cxnSp>
                        <p:nvCxnSpPr>
                          <p:cNvPr id="315" name="Straight Connector 314">
                            <a:extLst>
                              <a:ext uri="{FF2B5EF4-FFF2-40B4-BE49-F238E27FC236}">
                                <a16:creationId xmlns:a16="http://schemas.microsoft.com/office/drawing/2014/main" id="{1BAD2244-A7B9-C2DA-6AD0-AD3FD0881CCC}"/>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A00798F-480F-B9DF-79DB-4127FDD372A8}"/>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94FFD140-E662-A29F-4C53-577BC5D77E32}"/>
                            </a:ext>
                          </a:extLst>
                        </p:cNvPr>
                        <p:cNvGrpSpPr/>
                        <p:nvPr/>
                      </p:nvGrpSpPr>
                      <p:grpSpPr>
                        <a:xfrm>
                          <a:off x="4928634" y="2329605"/>
                          <a:ext cx="98437" cy="73152"/>
                          <a:chOff x="3562344" y="2619375"/>
                          <a:chExt cx="98437" cy="73152"/>
                        </a:xfrm>
                      </p:grpSpPr>
                      <p:cxnSp>
                        <p:nvCxnSpPr>
                          <p:cNvPr id="318" name="Straight Connector 317">
                            <a:extLst>
                              <a:ext uri="{FF2B5EF4-FFF2-40B4-BE49-F238E27FC236}">
                                <a16:creationId xmlns:a16="http://schemas.microsoft.com/office/drawing/2014/main" id="{39E282E5-7304-6EB9-902F-C8197F0588D5}"/>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03611D42-5BB6-ABEB-7040-FFE89FC1D4DA}"/>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4B0ACE93-FC3C-9C67-F98D-24A3D7DFD45A}"/>
                            </a:ext>
                          </a:extLst>
                        </p:cNvPr>
                        <p:cNvGrpSpPr/>
                        <p:nvPr/>
                      </p:nvGrpSpPr>
                      <p:grpSpPr>
                        <a:xfrm>
                          <a:off x="4777276" y="2259724"/>
                          <a:ext cx="98437" cy="73152"/>
                          <a:chOff x="3562344" y="2619375"/>
                          <a:chExt cx="98437" cy="73152"/>
                        </a:xfrm>
                      </p:grpSpPr>
                      <p:cxnSp>
                        <p:nvCxnSpPr>
                          <p:cNvPr id="447" name="Straight Connector 446">
                            <a:extLst>
                              <a:ext uri="{FF2B5EF4-FFF2-40B4-BE49-F238E27FC236}">
                                <a16:creationId xmlns:a16="http://schemas.microsoft.com/office/drawing/2014/main" id="{104F2FD3-37DE-79FE-B7A3-5BE3AB9DF61B}"/>
                              </a:ext>
                            </a:extLst>
                          </p:cNvPr>
                          <p:cNvCxnSpPr>
                            <a:cxnSpLocks/>
                          </p:cNvCxnSpPr>
                          <p:nvPr/>
                        </p:nvCxnSpPr>
                        <p:spPr bwMode="auto">
                          <a:xfrm>
                            <a:off x="3562344" y="2655951"/>
                            <a:ext cx="98437" cy="0"/>
                          </a:xfrm>
                          <a:prstGeom prst="line">
                            <a:avLst/>
                          </a:prstGeom>
                          <a:noFill/>
                          <a:ln w="19050" cap="flat" cmpd="sng" algn="ctr">
                            <a:solidFill>
                              <a:srgbClr val="005072"/>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47054B9E-103F-528E-022E-2F161B8BF6EE}"/>
                              </a:ext>
                            </a:extLst>
                          </p:cNvPr>
                          <p:cNvCxnSpPr>
                            <a:cxnSpLocks/>
                          </p:cNvCxnSpPr>
                          <p:nvPr/>
                        </p:nvCxnSpPr>
                        <p:spPr bwMode="auto">
                          <a:xfrm>
                            <a:off x="3611562" y="2619375"/>
                            <a:ext cx="0" cy="73152"/>
                          </a:xfrm>
                          <a:prstGeom prst="line">
                            <a:avLst/>
                          </a:prstGeom>
                          <a:noFill/>
                          <a:ln w="19050" cap="flat" cmpd="sng" algn="ctr">
                            <a:solidFill>
                              <a:srgbClr val="005072"/>
                            </a:solidFill>
                            <a:prstDash val="solid"/>
                            <a:round/>
                            <a:headEnd type="none" w="med" len="med"/>
                            <a:tailEnd type="none" w="med" len="med"/>
                          </a:ln>
                          <a:effectLst/>
                        </p:spPr>
                      </p:cxnSp>
                    </p:grpSp>
                  </p:grpSp>
                </p:grpSp>
              </p:grpSp>
            </p:grpSp>
          </p:grpSp>
        </p:grpSp>
      </p:grpSp>
      <p:cxnSp>
        <p:nvCxnSpPr>
          <p:cNvPr id="5" name="Straight Connector 4">
            <a:extLst>
              <a:ext uri="{FF2B5EF4-FFF2-40B4-BE49-F238E27FC236}">
                <a16:creationId xmlns:a16="http://schemas.microsoft.com/office/drawing/2014/main" id="{E481E676-F2C9-9073-3159-18F059C9F856}"/>
              </a:ext>
            </a:extLst>
          </p:cNvPr>
          <p:cNvCxnSpPr>
            <a:cxnSpLocks/>
          </p:cNvCxnSpPr>
          <p:nvPr/>
        </p:nvCxnSpPr>
        <p:spPr bwMode="auto">
          <a:xfrm>
            <a:off x="6823148" y="3703494"/>
            <a:ext cx="0" cy="73152"/>
          </a:xfrm>
          <a:prstGeom prst="line">
            <a:avLst/>
          </a:prstGeom>
          <a:noFill/>
          <a:ln w="19050" cap="flat" cmpd="sng" algn="ctr">
            <a:solidFill>
              <a:srgbClr val="005072"/>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344875D-1EFC-13D7-ABF7-E81B781B2816}"/>
              </a:ext>
            </a:extLst>
          </p:cNvPr>
          <p:cNvCxnSpPr>
            <a:cxnSpLocks/>
          </p:cNvCxnSpPr>
          <p:nvPr/>
        </p:nvCxnSpPr>
        <p:spPr bwMode="auto">
          <a:xfrm>
            <a:off x="6806692" y="3865204"/>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8E6D1C28-4382-A10C-3E19-FE9BA41D7693}"/>
              </a:ext>
            </a:extLst>
          </p:cNvPr>
          <p:cNvCxnSpPr/>
          <p:nvPr/>
        </p:nvCxnSpPr>
        <p:spPr bwMode="auto">
          <a:xfrm flipV="1">
            <a:off x="8587409" y="2348941"/>
            <a:ext cx="0" cy="2484782"/>
          </a:xfrm>
          <a:prstGeom prst="line">
            <a:avLst/>
          </a:prstGeom>
          <a:noFill/>
          <a:ln w="28575"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D5A8F371-265D-F413-53C1-F6ED539F21C2}"/>
              </a:ext>
            </a:extLst>
          </p:cNvPr>
          <p:cNvCxnSpPr>
            <a:cxnSpLocks/>
          </p:cNvCxnSpPr>
          <p:nvPr/>
        </p:nvCxnSpPr>
        <p:spPr bwMode="auto">
          <a:xfrm flipH="1">
            <a:off x="8527774" y="23688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0E882922-AA9E-5E2F-17CD-43593011CA0A}"/>
              </a:ext>
            </a:extLst>
          </p:cNvPr>
          <p:cNvCxnSpPr>
            <a:cxnSpLocks/>
          </p:cNvCxnSpPr>
          <p:nvPr/>
        </p:nvCxnSpPr>
        <p:spPr bwMode="auto">
          <a:xfrm flipH="1">
            <a:off x="8527774" y="26426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831B4C0-73ED-0771-66C9-7D1935EE23D4}"/>
              </a:ext>
            </a:extLst>
          </p:cNvPr>
          <p:cNvCxnSpPr>
            <a:cxnSpLocks/>
          </p:cNvCxnSpPr>
          <p:nvPr/>
        </p:nvCxnSpPr>
        <p:spPr bwMode="auto">
          <a:xfrm flipH="1">
            <a:off x="8527774" y="29165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D864893B-5AE3-0E19-2B8B-F3324539E34F}"/>
              </a:ext>
            </a:extLst>
          </p:cNvPr>
          <p:cNvCxnSpPr>
            <a:cxnSpLocks/>
          </p:cNvCxnSpPr>
          <p:nvPr/>
        </p:nvCxnSpPr>
        <p:spPr bwMode="auto">
          <a:xfrm flipH="1">
            <a:off x="8527774" y="31904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A49A7EF6-C9D2-E2E6-B435-C07973792A51}"/>
              </a:ext>
            </a:extLst>
          </p:cNvPr>
          <p:cNvCxnSpPr>
            <a:cxnSpLocks/>
          </p:cNvCxnSpPr>
          <p:nvPr/>
        </p:nvCxnSpPr>
        <p:spPr bwMode="auto">
          <a:xfrm flipH="1">
            <a:off x="8527774" y="34643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05FB658F-DC80-9A13-F3A8-E108E2B727B0}"/>
              </a:ext>
            </a:extLst>
          </p:cNvPr>
          <p:cNvCxnSpPr>
            <a:cxnSpLocks/>
          </p:cNvCxnSpPr>
          <p:nvPr/>
        </p:nvCxnSpPr>
        <p:spPr bwMode="auto">
          <a:xfrm flipH="1">
            <a:off x="8527774" y="37382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A36815B8-EE5D-FE41-A4A8-1D47E323347A}"/>
              </a:ext>
            </a:extLst>
          </p:cNvPr>
          <p:cNvCxnSpPr>
            <a:cxnSpLocks/>
          </p:cNvCxnSpPr>
          <p:nvPr/>
        </p:nvCxnSpPr>
        <p:spPr bwMode="auto">
          <a:xfrm flipH="1">
            <a:off x="8527774" y="40120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C948EC2-28CA-A5AE-812A-C55C6123E2B8}"/>
              </a:ext>
            </a:extLst>
          </p:cNvPr>
          <p:cNvCxnSpPr>
            <a:cxnSpLocks/>
          </p:cNvCxnSpPr>
          <p:nvPr/>
        </p:nvCxnSpPr>
        <p:spPr bwMode="auto">
          <a:xfrm flipH="1">
            <a:off x="8527774" y="42859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B3370A44-10F0-1985-97C6-2EB439750353}"/>
              </a:ext>
            </a:extLst>
          </p:cNvPr>
          <p:cNvCxnSpPr>
            <a:cxnSpLocks/>
          </p:cNvCxnSpPr>
          <p:nvPr/>
        </p:nvCxnSpPr>
        <p:spPr bwMode="auto">
          <a:xfrm flipH="1">
            <a:off x="8527774" y="45598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3D74CD97-0ADF-776E-4E5F-2AB4DDDEF5C2}"/>
              </a:ext>
            </a:extLst>
          </p:cNvPr>
          <p:cNvCxnSpPr>
            <a:cxnSpLocks/>
          </p:cNvCxnSpPr>
          <p:nvPr/>
        </p:nvCxnSpPr>
        <p:spPr bwMode="auto">
          <a:xfrm flipH="1">
            <a:off x="8527774" y="48337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D0C60083-ED2E-1A9F-3843-08DB984E5B5B}"/>
              </a:ext>
            </a:extLst>
          </p:cNvPr>
          <p:cNvCxnSpPr>
            <a:cxnSpLocks/>
          </p:cNvCxnSpPr>
          <p:nvPr/>
        </p:nvCxnSpPr>
        <p:spPr bwMode="auto">
          <a:xfrm>
            <a:off x="8587409" y="4823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B695B8E1-509B-45CB-ECAA-1942FB70F21B}"/>
              </a:ext>
            </a:extLst>
          </p:cNvPr>
          <p:cNvCxnSpPr>
            <a:cxnSpLocks/>
          </p:cNvCxnSpPr>
          <p:nvPr/>
        </p:nvCxnSpPr>
        <p:spPr bwMode="auto">
          <a:xfrm>
            <a:off x="10030136" y="4823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6F6C4F93-9CDC-549C-8EA6-B5E540FE746B}"/>
              </a:ext>
            </a:extLst>
          </p:cNvPr>
          <p:cNvCxnSpPr>
            <a:cxnSpLocks/>
          </p:cNvCxnSpPr>
          <p:nvPr/>
        </p:nvCxnSpPr>
        <p:spPr bwMode="auto">
          <a:xfrm>
            <a:off x="11472863" y="482378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9" name="TextBox 488">
            <a:extLst>
              <a:ext uri="{FF2B5EF4-FFF2-40B4-BE49-F238E27FC236}">
                <a16:creationId xmlns:a16="http://schemas.microsoft.com/office/drawing/2014/main" id="{012542A7-92FC-619D-7DA7-50C6A28FF2BF}"/>
              </a:ext>
            </a:extLst>
          </p:cNvPr>
          <p:cNvSpPr txBox="1"/>
          <p:nvPr/>
        </p:nvSpPr>
        <p:spPr bwMode="auto">
          <a:xfrm>
            <a:off x="8020878" y="2166861"/>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490" name="TextBox 489">
            <a:extLst>
              <a:ext uri="{FF2B5EF4-FFF2-40B4-BE49-F238E27FC236}">
                <a16:creationId xmlns:a16="http://schemas.microsoft.com/office/drawing/2014/main" id="{3C8E35AF-DC08-5C5E-7B26-3C4B9D735BAF}"/>
              </a:ext>
            </a:extLst>
          </p:cNvPr>
          <p:cNvSpPr txBox="1"/>
          <p:nvPr/>
        </p:nvSpPr>
        <p:spPr bwMode="auto">
          <a:xfrm>
            <a:off x="8020878" y="2441844"/>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91" name="TextBox 490">
            <a:extLst>
              <a:ext uri="{FF2B5EF4-FFF2-40B4-BE49-F238E27FC236}">
                <a16:creationId xmlns:a16="http://schemas.microsoft.com/office/drawing/2014/main" id="{E25E9C34-95C7-2902-ED21-5FD3620D40A9}"/>
              </a:ext>
            </a:extLst>
          </p:cNvPr>
          <p:cNvSpPr txBox="1"/>
          <p:nvPr/>
        </p:nvSpPr>
        <p:spPr bwMode="auto">
          <a:xfrm>
            <a:off x="8020878" y="2716827"/>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492" name="TextBox 491">
            <a:extLst>
              <a:ext uri="{FF2B5EF4-FFF2-40B4-BE49-F238E27FC236}">
                <a16:creationId xmlns:a16="http://schemas.microsoft.com/office/drawing/2014/main" id="{27EAC0DB-EC22-5B12-7CEA-20DB9B054003}"/>
              </a:ext>
            </a:extLst>
          </p:cNvPr>
          <p:cNvSpPr txBox="1"/>
          <p:nvPr/>
        </p:nvSpPr>
        <p:spPr bwMode="auto">
          <a:xfrm>
            <a:off x="8020878" y="2991810"/>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93" name="TextBox 492">
            <a:extLst>
              <a:ext uri="{FF2B5EF4-FFF2-40B4-BE49-F238E27FC236}">
                <a16:creationId xmlns:a16="http://schemas.microsoft.com/office/drawing/2014/main" id="{A1814B5E-D1EC-FDDF-137F-B7192D3924A7}"/>
              </a:ext>
            </a:extLst>
          </p:cNvPr>
          <p:cNvSpPr txBox="1"/>
          <p:nvPr/>
        </p:nvSpPr>
        <p:spPr bwMode="auto">
          <a:xfrm>
            <a:off x="8020878" y="3266793"/>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94" name="TextBox 493">
            <a:extLst>
              <a:ext uri="{FF2B5EF4-FFF2-40B4-BE49-F238E27FC236}">
                <a16:creationId xmlns:a16="http://schemas.microsoft.com/office/drawing/2014/main" id="{06F6C2ED-9032-1DC9-3934-7C68B564E804}"/>
              </a:ext>
            </a:extLst>
          </p:cNvPr>
          <p:cNvSpPr txBox="1"/>
          <p:nvPr/>
        </p:nvSpPr>
        <p:spPr bwMode="auto">
          <a:xfrm>
            <a:off x="8020878" y="3541776"/>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95" name="TextBox 494">
            <a:extLst>
              <a:ext uri="{FF2B5EF4-FFF2-40B4-BE49-F238E27FC236}">
                <a16:creationId xmlns:a16="http://schemas.microsoft.com/office/drawing/2014/main" id="{B39070FF-0D30-3634-5218-696EF7C2E515}"/>
              </a:ext>
            </a:extLst>
          </p:cNvPr>
          <p:cNvSpPr txBox="1"/>
          <p:nvPr/>
        </p:nvSpPr>
        <p:spPr bwMode="auto">
          <a:xfrm>
            <a:off x="8020878" y="3816759"/>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96" name="TextBox 495">
            <a:extLst>
              <a:ext uri="{FF2B5EF4-FFF2-40B4-BE49-F238E27FC236}">
                <a16:creationId xmlns:a16="http://schemas.microsoft.com/office/drawing/2014/main" id="{D74D1D09-1E68-125B-1D01-0BA9FD603862}"/>
              </a:ext>
            </a:extLst>
          </p:cNvPr>
          <p:cNvSpPr txBox="1"/>
          <p:nvPr/>
        </p:nvSpPr>
        <p:spPr bwMode="auto">
          <a:xfrm>
            <a:off x="8020878" y="4091742"/>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97" name="TextBox 496">
            <a:extLst>
              <a:ext uri="{FF2B5EF4-FFF2-40B4-BE49-F238E27FC236}">
                <a16:creationId xmlns:a16="http://schemas.microsoft.com/office/drawing/2014/main" id="{122B99AF-B451-AE93-5C97-2F96F67327D3}"/>
              </a:ext>
            </a:extLst>
          </p:cNvPr>
          <p:cNvSpPr txBox="1"/>
          <p:nvPr/>
        </p:nvSpPr>
        <p:spPr bwMode="auto">
          <a:xfrm>
            <a:off x="8020878" y="4366725"/>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98" name="TextBox 497">
            <a:extLst>
              <a:ext uri="{FF2B5EF4-FFF2-40B4-BE49-F238E27FC236}">
                <a16:creationId xmlns:a16="http://schemas.microsoft.com/office/drawing/2014/main" id="{1A391A79-6B34-EA12-C1EB-DFFB7205DBA3}"/>
              </a:ext>
            </a:extLst>
          </p:cNvPr>
          <p:cNvSpPr txBox="1"/>
          <p:nvPr/>
        </p:nvSpPr>
        <p:spPr bwMode="auto">
          <a:xfrm>
            <a:off x="8020878" y="4641704"/>
            <a:ext cx="566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99" name="TextBox 498">
            <a:extLst>
              <a:ext uri="{FF2B5EF4-FFF2-40B4-BE49-F238E27FC236}">
                <a16:creationId xmlns:a16="http://schemas.microsoft.com/office/drawing/2014/main" id="{60D1ABD4-EA10-C17A-98E4-2BD47162423F}"/>
              </a:ext>
            </a:extLst>
          </p:cNvPr>
          <p:cNvSpPr txBox="1"/>
          <p:nvPr/>
        </p:nvSpPr>
        <p:spPr bwMode="auto">
          <a:xfrm rot="16200000">
            <a:off x="6543260" y="3372809"/>
            <a:ext cx="29616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Response (%)</a:t>
            </a:r>
          </a:p>
        </p:txBody>
      </p:sp>
      <p:sp>
        <p:nvSpPr>
          <p:cNvPr id="500" name="TextBox 499">
            <a:extLst>
              <a:ext uri="{FF2B5EF4-FFF2-40B4-BE49-F238E27FC236}">
                <a16:creationId xmlns:a16="http://schemas.microsoft.com/office/drawing/2014/main" id="{FF8E6896-F885-0C6D-94BB-FF02F4732299}"/>
              </a:ext>
            </a:extLst>
          </p:cNvPr>
          <p:cNvSpPr txBox="1"/>
          <p:nvPr/>
        </p:nvSpPr>
        <p:spPr bwMode="auto">
          <a:xfrm>
            <a:off x="8587408" y="4833861"/>
            <a:ext cx="14411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Dato-DXd</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365)</a:t>
            </a:r>
          </a:p>
        </p:txBody>
      </p:sp>
      <p:sp>
        <p:nvSpPr>
          <p:cNvPr id="503" name="TextBox 502">
            <a:extLst>
              <a:ext uri="{FF2B5EF4-FFF2-40B4-BE49-F238E27FC236}">
                <a16:creationId xmlns:a16="http://schemas.microsoft.com/office/drawing/2014/main" id="{90B44AC0-9904-60AB-A7AE-924A15E25A04}"/>
              </a:ext>
            </a:extLst>
          </p:cNvPr>
          <p:cNvSpPr txBox="1"/>
          <p:nvPr/>
        </p:nvSpPr>
        <p:spPr bwMode="auto">
          <a:xfrm>
            <a:off x="10039625" y="4833861"/>
            <a:ext cx="14411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ICC</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367)</a:t>
            </a:r>
          </a:p>
        </p:txBody>
      </p:sp>
      <p:sp>
        <p:nvSpPr>
          <p:cNvPr id="504" name="TextBox 503">
            <a:extLst>
              <a:ext uri="{FF2B5EF4-FFF2-40B4-BE49-F238E27FC236}">
                <a16:creationId xmlns:a16="http://schemas.microsoft.com/office/drawing/2014/main" id="{6C3E2FCC-02CE-ABF9-8D61-E114A64DD415}"/>
              </a:ext>
            </a:extLst>
          </p:cNvPr>
          <p:cNvSpPr txBox="1"/>
          <p:nvPr/>
        </p:nvSpPr>
        <p:spPr bwMode="auto">
          <a:xfrm>
            <a:off x="8776251" y="2146983"/>
            <a:ext cx="10535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cORR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36.4%</a:t>
            </a:r>
          </a:p>
        </p:txBody>
      </p:sp>
      <p:sp>
        <p:nvSpPr>
          <p:cNvPr id="505" name="TextBox 504">
            <a:extLst>
              <a:ext uri="{FF2B5EF4-FFF2-40B4-BE49-F238E27FC236}">
                <a16:creationId xmlns:a16="http://schemas.microsoft.com/office/drawing/2014/main" id="{CA4B8502-54F4-FE0C-A300-B474C4335DD6}"/>
              </a:ext>
            </a:extLst>
          </p:cNvPr>
          <p:cNvSpPr txBox="1"/>
          <p:nvPr/>
        </p:nvSpPr>
        <p:spPr bwMode="auto">
          <a:xfrm>
            <a:off x="10240617" y="2925123"/>
            <a:ext cx="10535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cORR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22.9%</a:t>
            </a:r>
          </a:p>
        </p:txBody>
      </p:sp>
      <p:grpSp>
        <p:nvGrpSpPr>
          <p:cNvPr id="510" name="Group 509">
            <a:extLst>
              <a:ext uri="{FF2B5EF4-FFF2-40B4-BE49-F238E27FC236}">
                <a16:creationId xmlns:a16="http://schemas.microsoft.com/office/drawing/2014/main" id="{875097BE-4B40-9198-1001-05D418A78C50}"/>
              </a:ext>
            </a:extLst>
          </p:cNvPr>
          <p:cNvGrpSpPr/>
          <p:nvPr/>
        </p:nvGrpSpPr>
        <p:grpSpPr>
          <a:xfrm>
            <a:off x="9114183" y="1503419"/>
            <a:ext cx="2773017" cy="584775"/>
            <a:chOff x="9114183" y="1304637"/>
            <a:chExt cx="2773017" cy="584775"/>
          </a:xfrm>
        </p:grpSpPr>
        <p:sp>
          <p:nvSpPr>
            <p:cNvPr id="506" name="TextBox 505">
              <a:extLst>
                <a:ext uri="{FF2B5EF4-FFF2-40B4-BE49-F238E27FC236}">
                  <a16:creationId xmlns:a16="http://schemas.microsoft.com/office/drawing/2014/main" id="{09BC050D-6C63-87AC-9285-7BB9D77C7E50}"/>
                </a:ext>
              </a:extLst>
            </p:cNvPr>
            <p:cNvSpPr txBox="1"/>
            <p:nvPr/>
          </p:nvSpPr>
          <p:spPr bwMode="auto">
            <a:xfrm>
              <a:off x="9230207" y="1304637"/>
              <a:ext cx="26569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Complete response (0.5%)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Partial response</a:t>
              </a:r>
            </a:p>
          </p:txBody>
        </p:sp>
        <p:sp>
          <p:nvSpPr>
            <p:cNvPr id="507" name="Rectangle 506">
              <a:extLst>
                <a:ext uri="{FF2B5EF4-FFF2-40B4-BE49-F238E27FC236}">
                  <a16:creationId xmlns:a16="http://schemas.microsoft.com/office/drawing/2014/main" id="{C56D8B17-7406-E4EA-815C-6B1706BB7AD0}"/>
                </a:ext>
              </a:extLst>
            </p:cNvPr>
            <p:cNvSpPr/>
            <p:nvPr/>
          </p:nvSpPr>
          <p:spPr bwMode="auto">
            <a:xfrm>
              <a:off x="9114183" y="1404724"/>
              <a:ext cx="139148" cy="1391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8" name="Rectangle 507">
              <a:extLst>
                <a:ext uri="{FF2B5EF4-FFF2-40B4-BE49-F238E27FC236}">
                  <a16:creationId xmlns:a16="http://schemas.microsoft.com/office/drawing/2014/main" id="{109F4B57-8711-400E-003D-5729F80AFECE}"/>
                </a:ext>
              </a:extLst>
            </p:cNvPr>
            <p:cNvSpPr/>
            <p:nvPr/>
          </p:nvSpPr>
          <p:spPr bwMode="auto">
            <a:xfrm>
              <a:off x="9114183" y="1656515"/>
              <a:ext cx="139148" cy="13914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0" name="Group 69">
            <a:extLst>
              <a:ext uri="{FF2B5EF4-FFF2-40B4-BE49-F238E27FC236}">
                <a16:creationId xmlns:a16="http://schemas.microsoft.com/office/drawing/2014/main" id="{A073DCD9-8B43-5511-4614-438E5AE37640}"/>
              </a:ext>
            </a:extLst>
          </p:cNvPr>
          <p:cNvGrpSpPr/>
          <p:nvPr/>
        </p:nvGrpSpPr>
        <p:grpSpPr>
          <a:xfrm>
            <a:off x="8807726" y="2816087"/>
            <a:ext cx="1023730" cy="2024270"/>
            <a:chOff x="8807726" y="2816087"/>
            <a:chExt cx="1023730" cy="2024270"/>
          </a:xfrm>
        </p:grpSpPr>
        <p:sp>
          <p:nvSpPr>
            <p:cNvPr id="67" name="Rectangle 66">
              <a:extLst>
                <a:ext uri="{FF2B5EF4-FFF2-40B4-BE49-F238E27FC236}">
                  <a16:creationId xmlns:a16="http://schemas.microsoft.com/office/drawing/2014/main" id="{796B15BD-946E-8EFE-95EA-7B861D952D46}"/>
                </a:ext>
              </a:extLst>
            </p:cNvPr>
            <p:cNvSpPr/>
            <p:nvPr/>
          </p:nvSpPr>
          <p:spPr bwMode="auto">
            <a:xfrm>
              <a:off x="8807726" y="2816087"/>
              <a:ext cx="1023730" cy="10701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1" name="Rectangle 510">
              <a:extLst>
                <a:ext uri="{FF2B5EF4-FFF2-40B4-BE49-F238E27FC236}">
                  <a16:creationId xmlns:a16="http://schemas.microsoft.com/office/drawing/2014/main" id="{D482B7FB-8C4A-F745-B51E-A89154910546}"/>
                </a:ext>
              </a:extLst>
            </p:cNvPr>
            <p:cNvSpPr/>
            <p:nvPr/>
          </p:nvSpPr>
          <p:spPr bwMode="auto">
            <a:xfrm>
              <a:off x="8807726" y="2852530"/>
              <a:ext cx="1023730" cy="198782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9" name="Rectangle 78">
            <a:extLst>
              <a:ext uri="{FF2B5EF4-FFF2-40B4-BE49-F238E27FC236}">
                <a16:creationId xmlns:a16="http://schemas.microsoft.com/office/drawing/2014/main" id="{EF6F683E-C387-38CC-9031-6A5F4520F655}"/>
              </a:ext>
            </a:extLst>
          </p:cNvPr>
          <p:cNvSpPr/>
          <p:nvPr/>
        </p:nvSpPr>
        <p:spPr bwMode="auto">
          <a:xfrm>
            <a:off x="10262153" y="3578087"/>
            <a:ext cx="1023730" cy="125564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51" name="Straight Connector 450">
            <a:extLst>
              <a:ext uri="{FF2B5EF4-FFF2-40B4-BE49-F238E27FC236}">
                <a16:creationId xmlns:a16="http://schemas.microsoft.com/office/drawing/2014/main" id="{99BD88FC-7695-C11A-8774-ED7FAFA1AE70}"/>
              </a:ext>
            </a:extLst>
          </p:cNvPr>
          <p:cNvCxnSpPr>
            <a:cxnSpLocks/>
          </p:cNvCxnSpPr>
          <p:nvPr/>
        </p:nvCxnSpPr>
        <p:spPr bwMode="auto">
          <a:xfrm>
            <a:off x="8587409" y="4833723"/>
            <a:ext cx="2893391"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396513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 name="Group 153">
            <a:extLst>
              <a:ext uri="{FF2B5EF4-FFF2-40B4-BE49-F238E27FC236}">
                <a16:creationId xmlns:a16="http://schemas.microsoft.com/office/drawing/2014/main" id="{91F08DB0-590D-B720-3734-016EB6FF799F}"/>
              </a:ext>
            </a:extLst>
          </p:cNvPr>
          <p:cNvGrpSpPr/>
          <p:nvPr/>
        </p:nvGrpSpPr>
        <p:grpSpPr>
          <a:xfrm>
            <a:off x="7997398" y="3160128"/>
            <a:ext cx="2198950" cy="2550599"/>
            <a:chOff x="323644" y="1743085"/>
            <a:chExt cx="2198950" cy="2550599"/>
          </a:xfrm>
        </p:grpSpPr>
        <p:sp>
          <p:nvSpPr>
            <p:cNvPr id="156" name="Freeform: Shape 155">
              <a:extLst>
                <a:ext uri="{FF2B5EF4-FFF2-40B4-BE49-F238E27FC236}">
                  <a16:creationId xmlns:a16="http://schemas.microsoft.com/office/drawing/2014/main" id="{55D8AB93-F841-6289-445B-62927F6DA006}"/>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Shape 156">
              <a:extLst>
                <a:ext uri="{FF2B5EF4-FFF2-40B4-BE49-F238E27FC236}">
                  <a16:creationId xmlns:a16="http://schemas.microsoft.com/office/drawing/2014/main" id="{86DE4E5D-91F1-C3F5-08E8-0488A82EC5AA}"/>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8" name="Straight Connector 157">
              <a:extLst>
                <a:ext uri="{FF2B5EF4-FFF2-40B4-BE49-F238E27FC236}">
                  <a16:creationId xmlns:a16="http://schemas.microsoft.com/office/drawing/2014/main" id="{081D87D2-1C00-6092-63EE-B55541B2EF07}"/>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59" name="Rectangle 158">
              <a:extLst>
                <a:ext uri="{FF2B5EF4-FFF2-40B4-BE49-F238E27FC236}">
                  <a16:creationId xmlns:a16="http://schemas.microsoft.com/office/drawing/2014/main" id="{BA9DF18C-3999-4265-F10A-F87A3526C414}"/>
                </a:ext>
              </a:extLst>
            </p:cNvPr>
            <p:cNvSpPr/>
            <p:nvPr/>
          </p:nvSpPr>
          <p:spPr bwMode="auto">
            <a:xfrm>
              <a:off x="1393543"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DBED55DB-ED2E-64F0-5BCE-E2CFC1CA0818}"/>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2C6CC44A-738E-8010-E103-0999FDB3FFB6}"/>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0400C25F-87B9-DEC2-4B01-2E6BE877E385}"/>
                </a:ext>
              </a:extLst>
            </p:cNvPr>
            <p:cNvSpPr/>
            <p:nvPr/>
          </p:nvSpPr>
          <p:spPr bwMode="auto">
            <a:xfrm>
              <a:off x="1393543"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180D2D12-4CBE-F239-BF5B-0F00D01E198B}"/>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98FF62B8-0B0E-A8E9-AC0D-77F8B4954503}"/>
                </a:ext>
              </a:extLst>
            </p:cNvPr>
            <p:cNvSpPr/>
            <p:nvPr/>
          </p:nvSpPr>
          <p:spPr bwMode="auto">
            <a:xfrm>
              <a:off x="1430063" y="2729710"/>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6EA9475D-19AF-7DCB-B862-AC15DF355F47}"/>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2EAE46DB-66DD-83B4-2023-A10E26939AC6}"/>
                </a:ext>
              </a:extLst>
            </p:cNvPr>
            <p:cNvSpPr/>
            <p:nvPr/>
          </p:nvSpPr>
          <p:spPr bwMode="auto">
            <a:xfrm>
              <a:off x="1787504" y="2772895"/>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7" name="Group 166">
              <a:extLst>
                <a:ext uri="{FF2B5EF4-FFF2-40B4-BE49-F238E27FC236}">
                  <a16:creationId xmlns:a16="http://schemas.microsoft.com/office/drawing/2014/main" id="{4D1F6426-D52E-75A9-DD67-DEFFFFB7CDA8}"/>
                </a:ext>
              </a:extLst>
            </p:cNvPr>
            <p:cNvGrpSpPr/>
            <p:nvPr/>
          </p:nvGrpSpPr>
          <p:grpSpPr>
            <a:xfrm rot="21332271">
              <a:off x="1749411" y="1743085"/>
              <a:ext cx="773183" cy="1200756"/>
              <a:chOff x="1779300" y="1754975"/>
              <a:chExt cx="773183" cy="1200756"/>
            </a:xfrm>
          </p:grpSpPr>
          <p:cxnSp>
            <p:nvCxnSpPr>
              <p:cNvPr id="181" name="Straight Connector 180">
                <a:extLst>
                  <a:ext uri="{FF2B5EF4-FFF2-40B4-BE49-F238E27FC236}">
                    <a16:creationId xmlns:a16="http://schemas.microsoft.com/office/drawing/2014/main" id="{B1901225-3CE6-F984-AB5D-69EDA38BF735}"/>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9001EAD-6BC3-2A19-B178-7506FAAC3482}"/>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83" name="Group 182">
                <a:extLst>
                  <a:ext uri="{FF2B5EF4-FFF2-40B4-BE49-F238E27FC236}">
                    <a16:creationId xmlns:a16="http://schemas.microsoft.com/office/drawing/2014/main" id="{4E1B082B-C1D8-A5D7-0804-1166631BD9AB}"/>
                  </a:ext>
                </a:extLst>
              </p:cNvPr>
              <p:cNvGrpSpPr/>
              <p:nvPr/>
            </p:nvGrpSpPr>
            <p:grpSpPr>
              <a:xfrm rot="2587634">
                <a:off x="2174965" y="1754975"/>
                <a:ext cx="190126" cy="1036719"/>
                <a:chOff x="757634" y="4319798"/>
                <a:chExt cx="118872" cy="648186"/>
              </a:xfrm>
            </p:grpSpPr>
            <p:sp>
              <p:nvSpPr>
                <p:cNvPr id="191" name="Rectangle 190">
                  <a:extLst>
                    <a:ext uri="{FF2B5EF4-FFF2-40B4-BE49-F238E27FC236}">
                      <a16:creationId xmlns:a16="http://schemas.microsoft.com/office/drawing/2014/main" id="{E07B0939-73D6-B414-F8CF-C1EABE377E58}"/>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C79A9D8A-AF38-914F-CA9D-65C567B892CE}"/>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4" name="Group 183">
                <a:extLst>
                  <a:ext uri="{FF2B5EF4-FFF2-40B4-BE49-F238E27FC236}">
                    <a16:creationId xmlns:a16="http://schemas.microsoft.com/office/drawing/2014/main" id="{EA689A66-E4FA-36C9-F386-B434F59F8C13}"/>
                  </a:ext>
                </a:extLst>
              </p:cNvPr>
              <p:cNvGrpSpPr/>
              <p:nvPr/>
            </p:nvGrpSpPr>
            <p:grpSpPr>
              <a:xfrm rot="2587634">
                <a:off x="2362357" y="1946135"/>
                <a:ext cx="190126" cy="1009596"/>
                <a:chOff x="757634" y="4319798"/>
                <a:chExt cx="118872" cy="631228"/>
              </a:xfrm>
            </p:grpSpPr>
            <p:sp>
              <p:nvSpPr>
                <p:cNvPr id="189" name="Rectangle 188">
                  <a:extLst>
                    <a:ext uri="{FF2B5EF4-FFF2-40B4-BE49-F238E27FC236}">
                      <a16:creationId xmlns:a16="http://schemas.microsoft.com/office/drawing/2014/main" id="{0231FE05-148E-C125-EC01-F4B201892815}"/>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410565F9-803C-07F1-225A-AE6E946A10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5" name="Rectangle 184">
                <a:extLst>
                  <a:ext uri="{FF2B5EF4-FFF2-40B4-BE49-F238E27FC236}">
                    <a16:creationId xmlns:a16="http://schemas.microsoft.com/office/drawing/2014/main" id="{6AEE7F30-D5CC-9843-8778-6944EE9A3228}"/>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154309F7-C223-5FD9-E4B1-84B99CD7D4EE}"/>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53BC0906-06FC-C9DE-2491-09A3C8071D3B}"/>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6F269B29-F61B-2087-AB39-6354ED27F13E}"/>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E5140CBB-40C3-7237-FE02-4617DD5A1CFF}"/>
                </a:ext>
              </a:extLst>
            </p:cNvPr>
            <p:cNvGrpSpPr/>
            <p:nvPr/>
          </p:nvGrpSpPr>
          <p:grpSpPr>
            <a:xfrm rot="414132">
              <a:off x="323644" y="2122374"/>
              <a:ext cx="1216322" cy="802491"/>
              <a:chOff x="380708" y="2212458"/>
              <a:chExt cx="1216322" cy="802491"/>
            </a:xfrm>
          </p:grpSpPr>
          <p:cxnSp>
            <p:nvCxnSpPr>
              <p:cNvPr id="169" name="Straight Connector 168">
                <a:extLst>
                  <a:ext uri="{FF2B5EF4-FFF2-40B4-BE49-F238E27FC236}">
                    <a16:creationId xmlns:a16="http://schemas.microsoft.com/office/drawing/2014/main" id="{FBA7027F-2B36-E296-7B4A-DC9651EA43C1}"/>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F9DEC05-D942-09DB-87AB-C1D3AF02C244}"/>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1" name="Group 170">
                <a:extLst>
                  <a:ext uri="{FF2B5EF4-FFF2-40B4-BE49-F238E27FC236}">
                    <a16:creationId xmlns:a16="http://schemas.microsoft.com/office/drawing/2014/main" id="{7E9CD1C5-9C8A-B3B4-94C2-CD45BC1BE533}"/>
                  </a:ext>
                </a:extLst>
              </p:cNvPr>
              <p:cNvGrpSpPr/>
              <p:nvPr/>
            </p:nvGrpSpPr>
            <p:grpSpPr>
              <a:xfrm rot="18760257">
                <a:off x="972263" y="1806455"/>
                <a:ext cx="190128" cy="1002133"/>
                <a:chOff x="757634" y="4319798"/>
                <a:chExt cx="118873" cy="626562"/>
              </a:xfrm>
            </p:grpSpPr>
            <p:sp>
              <p:nvSpPr>
                <p:cNvPr id="179" name="Rectangle 178">
                  <a:extLst>
                    <a:ext uri="{FF2B5EF4-FFF2-40B4-BE49-F238E27FC236}">
                      <a16:creationId xmlns:a16="http://schemas.microsoft.com/office/drawing/2014/main" id="{050179A2-377D-F753-0C81-EEDC2EDD9A59}"/>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E74FA6C4-FDE7-53C4-12D7-E668F56ED621}"/>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2" name="Group 171">
                <a:extLst>
                  <a:ext uri="{FF2B5EF4-FFF2-40B4-BE49-F238E27FC236}">
                    <a16:creationId xmlns:a16="http://schemas.microsoft.com/office/drawing/2014/main" id="{3F47BF23-99D6-6846-11BE-2A44223C8134}"/>
                  </a:ext>
                </a:extLst>
              </p:cNvPr>
              <p:cNvGrpSpPr/>
              <p:nvPr/>
            </p:nvGrpSpPr>
            <p:grpSpPr>
              <a:xfrm rot="18760257">
                <a:off x="790441" y="2002660"/>
                <a:ext cx="190127" cy="1009594"/>
                <a:chOff x="757633" y="4319798"/>
                <a:chExt cx="118873" cy="631227"/>
              </a:xfrm>
            </p:grpSpPr>
            <p:sp>
              <p:nvSpPr>
                <p:cNvPr id="177" name="Rectangle 176">
                  <a:extLst>
                    <a:ext uri="{FF2B5EF4-FFF2-40B4-BE49-F238E27FC236}">
                      <a16:creationId xmlns:a16="http://schemas.microsoft.com/office/drawing/2014/main" id="{833D5B41-C75A-2AC4-4F4A-6B1B7584702D}"/>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8C12E50D-1AC2-E5C0-B88E-0BEA98105112}"/>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3" name="Rectangle 172">
                <a:extLst>
                  <a:ext uri="{FF2B5EF4-FFF2-40B4-BE49-F238E27FC236}">
                    <a16:creationId xmlns:a16="http://schemas.microsoft.com/office/drawing/2014/main" id="{CD5BF5A1-71B7-5903-E707-736016E0BF07}"/>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884C1620-91B6-F222-33CA-D4F39937575B}"/>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593CA5A8-7DD1-A6DB-6ECD-6754CFE16400}"/>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BFC43B8E-A53E-5ABF-64EF-29FDF08E0427}"/>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56" name="Group 55">
            <a:extLst>
              <a:ext uri="{FF2B5EF4-FFF2-40B4-BE49-F238E27FC236}">
                <a16:creationId xmlns:a16="http://schemas.microsoft.com/office/drawing/2014/main" id="{CF26E78D-581F-8FD1-0AE7-DDC3B3ACCE27}"/>
              </a:ext>
            </a:extLst>
          </p:cNvPr>
          <p:cNvGrpSpPr/>
          <p:nvPr/>
        </p:nvGrpSpPr>
        <p:grpSpPr>
          <a:xfrm>
            <a:off x="4022398" y="3922613"/>
            <a:ext cx="1307888" cy="646331"/>
            <a:chOff x="4591397" y="4095576"/>
            <a:chExt cx="1307888" cy="646331"/>
          </a:xfrm>
        </p:grpSpPr>
        <p:sp>
          <p:nvSpPr>
            <p:cNvPr id="196" name="TextBox 195">
              <a:extLst>
                <a:ext uri="{FF2B5EF4-FFF2-40B4-BE49-F238E27FC236}">
                  <a16:creationId xmlns:a16="http://schemas.microsoft.com/office/drawing/2014/main" id="{5BD75C4F-56BB-8E79-4694-7A3917B3C2AE}"/>
                </a:ext>
              </a:extLst>
            </p:cNvPr>
            <p:cNvSpPr txBox="1"/>
            <p:nvPr/>
          </p:nvSpPr>
          <p:spPr bwMode="auto">
            <a:xfrm>
              <a:off x="4688120" y="4095576"/>
              <a:ext cx="1211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linker</a:t>
              </a:r>
            </a:p>
          </p:txBody>
        </p:sp>
        <p:sp>
          <p:nvSpPr>
            <p:cNvPr id="197" name="Oval 196">
              <a:extLst>
                <a:ext uri="{FF2B5EF4-FFF2-40B4-BE49-F238E27FC236}">
                  <a16:creationId xmlns:a16="http://schemas.microsoft.com/office/drawing/2014/main" id="{2838BA30-1A8C-A3DF-00D4-628E2D117D3C}"/>
                </a:ext>
              </a:extLst>
            </p:cNvPr>
            <p:cNvSpPr/>
            <p:nvPr/>
          </p:nvSpPr>
          <p:spPr bwMode="auto">
            <a:xfrm rot="9016371" flipH="1">
              <a:off x="4591397" y="447854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 name="Content Placeholder 4">
            <a:extLst>
              <a:ext uri="{FF2B5EF4-FFF2-40B4-BE49-F238E27FC236}">
                <a16:creationId xmlns:a16="http://schemas.microsoft.com/office/drawing/2014/main" id="{89F1F002-0260-AA7B-5214-1A19AEBD4CCA}"/>
              </a:ext>
            </a:extLst>
          </p:cNvPr>
          <p:cNvSpPr txBox="1">
            <a:spLocks/>
          </p:cNvSpPr>
          <p:nvPr/>
        </p:nvSpPr>
        <p:spPr>
          <a:xfrm>
            <a:off x="3043725" y="4959703"/>
            <a:ext cx="5087075" cy="881711"/>
          </a:xfrm>
          <a:prstGeom prst="rect">
            <a:avLst/>
          </a:prstGeom>
          <a:ln w="28575">
            <a:solidFill>
              <a:schemeClr val="accent3"/>
            </a:solidFill>
          </a:ln>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Bystander antitumor effect of SG and Dato-DXd </a:t>
            </a:r>
            <a:br>
              <a:rPr kumimoji="0" lang="en-US" sz="1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results in elimination of target tumor cells, as well as neighboring TROP-2–negative tumor cells</a:t>
            </a:r>
          </a:p>
        </p:txBody>
      </p:sp>
      <p:sp>
        <p:nvSpPr>
          <p:cNvPr id="5" name="Rectangle 4">
            <a:extLst>
              <a:ext uri="{FF2B5EF4-FFF2-40B4-BE49-F238E27FC236}">
                <a16:creationId xmlns:a16="http://schemas.microsoft.com/office/drawing/2014/main" id="{6E231B56-C094-86A4-8442-AC375CA5B90D}"/>
              </a:ext>
            </a:extLst>
          </p:cNvPr>
          <p:cNvSpPr/>
          <p:nvPr/>
        </p:nvSpPr>
        <p:spPr>
          <a:xfrm>
            <a:off x="723900" y="1488731"/>
            <a:ext cx="4438035" cy="1354217"/>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SG</a:t>
            </a:r>
            <a:r>
              <a:rPr kumimoji="0" lang="en-US" sz="18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1-3</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Humanized anti-TROP-2 IgG mAb (RS7)</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Attached to topoisomerase I inhibitor payload </a:t>
            </a:r>
            <a:b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camptothecin derivative; SN-38</a:t>
            </a: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Proprietary cleavable hydrolyzable linker (CL2A)</a:t>
            </a:r>
          </a:p>
        </p:txBody>
      </p:sp>
      <p:sp>
        <p:nvSpPr>
          <p:cNvPr id="31" name="Rectangle 30">
            <a:extLst>
              <a:ext uri="{FF2B5EF4-FFF2-40B4-BE49-F238E27FC236}">
                <a16:creationId xmlns:a16="http://schemas.microsoft.com/office/drawing/2014/main" id="{AA4F3022-4EDA-E64A-4B1F-49EDE1BF7D47}"/>
              </a:ext>
            </a:extLst>
          </p:cNvPr>
          <p:cNvSpPr/>
          <p:nvPr/>
        </p:nvSpPr>
        <p:spPr>
          <a:xfrm>
            <a:off x="3416401" y="2972873"/>
            <a:ext cx="2328444" cy="830997"/>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SG</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Drug-to-antibody ratio (7.6:1)</a:t>
            </a:r>
          </a:p>
        </p:txBody>
      </p:sp>
      <p:sp>
        <p:nvSpPr>
          <p:cNvPr id="48" name="Text Box 11">
            <a:extLst>
              <a:ext uri="{FF2B5EF4-FFF2-40B4-BE49-F238E27FC236}">
                <a16:creationId xmlns:a16="http://schemas.microsoft.com/office/drawing/2014/main" id="{55DFBC14-28F1-FF9F-768E-778C63847464}"/>
              </a:ext>
            </a:extLst>
          </p:cNvPr>
          <p:cNvSpPr txBox="1">
            <a:spLocks noChangeArrowheads="1"/>
          </p:cNvSpPr>
          <p:nvPr/>
        </p:nvSpPr>
        <p:spPr bwMode="auto">
          <a:xfrm>
            <a:off x="431228" y="6202500"/>
            <a:ext cx="80549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1. Goldenberg. MAbs. 2019;11:987. 2. Goldenberg. Oncotarget. 2015;6:22496. 3.  Kopp. Mol Cancer. 2023;22:102.</a:t>
            </a:r>
          </a:p>
          <a:p>
            <a:pPr fontAlgn="base">
              <a:lnSpc>
                <a:spcPct val="100000"/>
              </a:lnSpc>
              <a:spcBef>
                <a:spcPct val="0"/>
              </a:spcBef>
              <a:spcAft>
                <a:spcPct val="0"/>
              </a:spcAft>
              <a:buClrTx/>
              <a:buNone/>
              <a:defRPr/>
            </a:pPr>
            <a:r>
              <a:rPr lang="en-US" altLang="en-US" sz="1200" dirty="0">
                <a:solidFill>
                  <a:srgbClr val="455560"/>
                </a:solidFill>
                <a:cs typeface="Calibri" panose="020F0502020204030204" pitchFamily="34" charset="0"/>
              </a:rPr>
              <a:t>4.</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en-US" altLang="en-US" sz="1200" b="0" i="0" u="none" strike="noStrike" kern="1200" cap="none" spc="0" normalizeH="0" noProof="0" dirty="0">
                <a:ln>
                  <a:noFill/>
                </a:ln>
                <a:solidFill>
                  <a:schemeClr val="bg2"/>
                </a:solidFill>
                <a:effectLst/>
                <a:uLnTx/>
                <a:uFillTx/>
                <a:latin typeface="Calibri" panose="020F0502020204030204" pitchFamily="34" charset="0"/>
                <a:cs typeface="Calibri" panose="020F0502020204030204" pitchFamily="34" charset="0"/>
              </a:rPr>
              <a:t>Shimizu. JCO. 2023;41:4678.</a:t>
            </a:r>
            <a:r>
              <a:rPr kumimoji="0" lang="en-US" altLang="en-US" sz="1200" b="0" i="0" u="none" strike="noStrike" kern="1200" cap="none" spc="-10" normalizeH="0" noProof="0" dirty="0">
                <a:ln>
                  <a:noFill/>
                </a:ln>
                <a:solidFill>
                  <a:schemeClr val="bg2"/>
                </a:solidFill>
                <a:effectLst/>
                <a:uLnTx/>
                <a:uFillTx/>
                <a:latin typeface="Calibri" panose="020F0502020204030204" pitchFamily="34" charset="0"/>
                <a:cs typeface="Calibri" panose="020F0502020204030204" pitchFamily="34" charset="0"/>
              </a:rPr>
              <a:t> </a:t>
            </a:r>
            <a:r>
              <a:rPr lang="en-US" altLang="en-US" sz="1200" spc="-10" dirty="0">
                <a:solidFill>
                  <a:schemeClr val="bg2"/>
                </a:solidFill>
                <a:cs typeface="Calibri" panose="020F0502020204030204" pitchFamily="34" charset="0"/>
              </a:rPr>
              <a:t>5. </a:t>
            </a:r>
            <a:r>
              <a:rPr lang="en-US" sz="1200" b="0" kern="0" dirty="0">
                <a:solidFill>
                  <a:schemeClr val="bg2"/>
                </a:solidFill>
                <a:effectLst/>
                <a:latin typeface="Calibri" panose="020F0502020204030204" pitchFamily="34" charset="0"/>
                <a:ea typeface="MS Mincho" panose="02020609040205080304" pitchFamily="49" charset="-128"/>
                <a:cs typeface="Calibri" panose="020F0502020204030204" pitchFamily="34" charset="0"/>
              </a:rPr>
              <a:t>Okajima. </a:t>
            </a:r>
            <a:r>
              <a:rPr lang="en-US" sz="1200" b="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Mol Cancer Ther. </a:t>
            </a:r>
            <a:r>
              <a:rPr lang="en-US" sz="1200" b="0" kern="0" dirty="0">
                <a:solidFill>
                  <a:schemeClr val="bg2"/>
                </a:solidFill>
                <a:effectLst/>
                <a:latin typeface="Calibri" panose="020F0502020204030204" pitchFamily="34" charset="0"/>
                <a:ea typeface="MS Mincho" panose="02020609040205080304" pitchFamily="49" charset="-128"/>
                <a:cs typeface="Calibri" panose="020F0502020204030204" pitchFamily="34" charset="0"/>
              </a:rPr>
              <a:t>2021</a:t>
            </a:r>
            <a:r>
              <a:rPr lang="en-US" sz="1200" b="0" kern="0" dirty="0">
                <a:solidFill>
                  <a:schemeClr val="bg2"/>
                </a:solidFill>
                <a:latin typeface="Calibri" panose="020F0502020204030204" pitchFamily="34" charset="0"/>
                <a:ea typeface="MS Mincho" panose="02020609040205080304" pitchFamily="49" charset="-128"/>
                <a:cs typeface="Calibri" panose="020F0502020204030204" pitchFamily="34" charset="0"/>
              </a:rPr>
              <a:t>;20:23</a:t>
            </a:r>
            <a:r>
              <a:rPr kumimoji="0" lang="en-US" altLang="en-US" sz="1200" b="0" i="0" u="none" strike="noStrike" kern="0" cap="none" spc="0" normalizeH="0" noProof="0" dirty="0">
                <a:ln>
                  <a:noFill/>
                </a:ln>
                <a:solidFill>
                  <a:schemeClr val="bg2"/>
                </a:solidFill>
                <a:effectLst/>
                <a:uLnTx/>
                <a:uFillTx/>
                <a:latin typeface="Calibri" panose="020F0502020204030204" pitchFamily="34" charset="0"/>
                <a:ea typeface="MS Mincho" panose="02020609040205080304" pitchFamily="49" charset="-128"/>
                <a:cs typeface="Calibri" panose="020F0502020204030204" pitchFamily="34" charset="0"/>
              </a:rPr>
              <a:t>29. 6. </a:t>
            </a:r>
            <a:r>
              <a:rPr lang="en-US" altLang="en-US" sz="1200" b="0" kern="0" dirty="0">
                <a:solidFill>
                  <a:schemeClr val="bg2"/>
                </a:solidFill>
                <a:latin typeface="Calibri" panose="020F0502020204030204" pitchFamily="34" charset="0"/>
                <a:ea typeface="MS Mincho" panose="02020609040205080304" pitchFamily="49" charset="-128"/>
                <a:cs typeface="Calibri" panose="020F0502020204030204" pitchFamily="34" charset="0"/>
              </a:rPr>
              <a:t>Yasuda. AACR 2023; Abstr 4893</a:t>
            </a:r>
            <a:r>
              <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S Mincho" panose="02020609040205080304" pitchFamily="49" charset="-128"/>
                <a:cs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641B9B64-C0AC-8F16-1A07-FC9AACACD914}"/>
              </a:ext>
            </a:extLst>
          </p:cNvPr>
          <p:cNvSpPr/>
          <p:nvPr/>
        </p:nvSpPr>
        <p:spPr>
          <a:xfrm>
            <a:off x="6223518" y="1488731"/>
            <a:ext cx="5531920" cy="1354217"/>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Dat</a:t>
            </a:r>
            <a:r>
              <a:rPr kumimoji="0" lang="en-US" sz="1800" b="1"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o-DXd</a:t>
            </a:r>
            <a:r>
              <a:rPr kumimoji="0" lang="en-US" sz="1800" b="1" i="0" u="none" strike="noStrike" kern="1200" cap="none" spc="0" normalizeH="0" baseline="30000" noProof="0" dirty="0">
                <a:ln>
                  <a:noFill/>
                </a:ln>
                <a:solidFill>
                  <a:srgbClr val="000000"/>
                </a:solidFill>
                <a:effectLst/>
                <a:uLnTx/>
                <a:uFillTx/>
                <a:latin typeface="Calibri" panose="020F0502020204030204"/>
                <a:ea typeface="MS PGothic" panose="020B0600070205080204" pitchFamily="34" charset="-128"/>
                <a:cs typeface="+mn-cs"/>
              </a:rPr>
              <a:t>4-6</a:t>
            </a:r>
          </a:p>
          <a:p>
            <a:pPr marL="342900" marR="0" lvl="1" indent="-223838" algn="l" defTabSz="914377"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Humanized anti-TROP-2 mAb (datopotamab)</a:t>
            </a:r>
          </a:p>
          <a:p>
            <a:pPr marL="342900" marR="0" lvl="1" indent="-223838" algn="l" defTabSz="914377"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Attached to topoisomerase I inhibitor payload </a:t>
            </a:r>
            <a:b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mn-cs"/>
              </a:rPr>
              <a:t>(exatecan derivative)</a:t>
            </a:r>
          </a:p>
          <a:p>
            <a:pPr marL="342900" marR="0" lvl="1" indent="-223838" algn="l" defTabSz="914377"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S PGothic" panose="020B0600070205080204" pitchFamily="34" charset="-128"/>
                <a:cs typeface="Arial" panose="020B0604020202020204" pitchFamily="34" charset="0"/>
              </a:rPr>
              <a:t>Tetrapeptide-based cleavable linker</a:t>
            </a:r>
          </a:p>
        </p:txBody>
      </p:sp>
      <p:sp>
        <p:nvSpPr>
          <p:cNvPr id="52" name="Title 51">
            <a:extLst>
              <a:ext uri="{FF2B5EF4-FFF2-40B4-BE49-F238E27FC236}">
                <a16:creationId xmlns:a16="http://schemas.microsoft.com/office/drawing/2014/main" id="{9E287CB1-326A-E269-03E3-4A7EAF3B6E43}"/>
              </a:ext>
            </a:extLst>
          </p:cNvPr>
          <p:cNvSpPr>
            <a:spLocks noGrp="1"/>
          </p:cNvSpPr>
          <p:nvPr>
            <p:ph type="title"/>
          </p:nvPr>
        </p:nvSpPr>
        <p:spPr/>
        <p:txBody>
          <a:bodyPr/>
          <a:lstStyle/>
          <a:p>
            <a:r>
              <a:rPr lang="en-US" sz="3600" dirty="0"/>
              <a:t>TROP-2‒Directed ADCs: </a:t>
            </a:r>
            <a:br>
              <a:rPr lang="en-US" sz="3600" dirty="0"/>
            </a:br>
            <a:r>
              <a:rPr lang="en-US" sz="3600" dirty="0"/>
              <a:t>Sacituzumab Govitecan vs Dato-DXd</a:t>
            </a:r>
            <a:endParaRPr lang="en-US" dirty="0"/>
          </a:p>
        </p:txBody>
      </p:sp>
      <p:grpSp>
        <p:nvGrpSpPr>
          <p:cNvPr id="51" name="Group 50">
            <a:extLst>
              <a:ext uri="{FF2B5EF4-FFF2-40B4-BE49-F238E27FC236}">
                <a16:creationId xmlns:a16="http://schemas.microsoft.com/office/drawing/2014/main" id="{8DA25AAE-AE06-DA3E-3CC4-89EC1A16A99E}"/>
              </a:ext>
            </a:extLst>
          </p:cNvPr>
          <p:cNvGrpSpPr/>
          <p:nvPr/>
        </p:nvGrpSpPr>
        <p:grpSpPr>
          <a:xfrm>
            <a:off x="885517" y="3116317"/>
            <a:ext cx="2205503" cy="2558452"/>
            <a:chOff x="885517" y="2664178"/>
            <a:chExt cx="2205503" cy="2558452"/>
          </a:xfrm>
        </p:grpSpPr>
        <p:grpSp>
          <p:nvGrpSpPr>
            <p:cNvPr id="235" name="Group 234">
              <a:extLst>
                <a:ext uri="{FF2B5EF4-FFF2-40B4-BE49-F238E27FC236}">
                  <a16:creationId xmlns:a16="http://schemas.microsoft.com/office/drawing/2014/main" id="{0C1C7F7F-4D47-449D-DF59-2EB615140E96}"/>
                </a:ext>
              </a:extLst>
            </p:cNvPr>
            <p:cNvGrpSpPr/>
            <p:nvPr/>
          </p:nvGrpSpPr>
          <p:grpSpPr>
            <a:xfrm rot="19234022">
              <a:off x="1888295" y="3466449"/>
              <a:ext cx="646537" cy="564989"/>
              <a:chOff x="2316656" y="3292790"/>
              <a:chExt cx="646537" cy="564989"/>
            </a:xfrm>
          </p:grpSpPr>
          <p:cxnSp>
            <p:nvCxnSpPr>
              <p:cNvPr id="236" name="Straight Connector 235">
                <a:extLst>
                  <a:ext uri="{FF2B5EF4-FFF2-40B4-BE49-F238E27FC236}">
                    <a16:creationId xmlns:a16="http://schemas.microsoft.com/office/drawing/2014/main" id="{F8CF1428-B2D2-7512-78DA-380F003B7232}"/>
                  </a:ext>
                </a:extLst>
              </p:cNvPr>
              <p:cNvCxnSpPr>
                <a:cxnSpLocks/>
              </p:cNvCxnSpPr>
              <p:nvPr/>
            </p:nvCxnSpPr>
            <p:spPr bwMode="auto">
              <a:xfrm rot="21332271">
                <a:off x="2387835" y="3354793"/>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30E318CB-9211-A89B-264E-A34E057EFDA6}"/>
                  </a:ext>
                </a:extLst>
              </p:cNvPr>
              <p:cNvCxnSpPr>
                <a:cxnSpLocks/>
              </p:cNvCxnSpPr>
              <p:nvPr/>
            </p:nvCxnSpPr>
            <p:spPr bwMode="auto">
              <a:xfrm rot="21332271">
                <a:off x="2792643" y="3697270"/>
                <a:ext cx="109989" cy="101022"/>
              </a:xfrm>
              <a:prstGeom prst="line">
                <a:avLst/>
              </a:prstGeom>
              <a:noFill/>
              <a:ln w="28575" cap="flat" cmpd="sng" algn="ctr">
                <a:solidFill>
                  <a:schemeClr val="bg1"/>
                </a:solidFill>
                <a:prstDash val="solid"/>
                <a:round/>
                <a:headEnd type="none" w="med" len="med"/>
                <a:tailEnd type="none" w="med" len="med"/>
              </a:ln>
              <a:effectLst/>
            </p:spPr>
          </p:cxnSp>
          <p:sp>
            <p:nvSpPr>
              <p:cNvPr id="238" name="Oval 237">
                <a:extLst>
                  <a:ext uri="{FF2B5EF4-FFF2-40B4-BE49-F238E27FC236}">
                    <a16:creationId xmlns:a16="http://schemas.microsoft.com/office/drawing/2014/main" id="{11DBA73D-E8DB-4C76-1D3B-D6F09E1C519A}"/>
                  </a:ext>
                </a:extLst>
              </p:cNvPr>
              <p:cNvSpPr/>
              <p:nvPr/>
            </p:nvSpPr>
            <p:spPr bwMode="auto">
              <a:xfrm rot="21332271">
                <a:off x="2840925" y="373551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15381028-2957-A883-A520-D0572EABED4F}"/>
                  </a:ext>
                </a:extLst>
              </p:cNvPr>
              <p:cNvSpPr/>
              <p:nvPr/>
            </p:nvSpPr>
            <p:spPr bwMode="auto">
              <a:xfrm rot="21332271">
                <a:off x="2316656" y="3292790"/>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0" name="Group 239">
              <a:extLst>
                <a:ext uri="{FF2B5EF4-FFF2-40B4-BE49-F238E27FC236}">
                  <a16:creationId xmlns:a16="http://schemas.microsoft.com/office/drawing/2014/main" id="{3C772B77-3F79-FF66-A199-E4921650B9C8}"/>
                </a:ext>
              </a:extLst>
            </p:cNvPr>
            <p:cNvGrpSpPr/>
            <p:nvPr/>
          </p:nvGrpSpPr>
          <p:grpSpPr>
            <a:xfrm rot="19234022">
              <a:off x="1886470" y="3632383"/>
              <a:ext cx="646537" cy="564989"/>
              <a:chOff x="2316656" y="3292790"/>
              <a:chExt cx="646537" cy="564989"/>
            </a:xfrm>
          </p:grpSpPr>
          <p:cxnSp>
            <p:nvCxnSpPr>
              <p:cNvPr id="241" name="Straight Connector 240">
                <a:extLst>
                  <a:ext uri="{FF2B5EF4-FFF2-40B4-BE49-F238E27FC236}">
                    <a16:creationId xmlns:a16="http://schemas.microsoft.com/office/drawing/2014/main" id="{BB561FB3-456C-41ED-CC6F-D5DB6403187C}"/>
                  </a:ext>
                </a:extLst>
              </p:cNvPr>
              <p:cNvCxnSpPr>
                <a:cxnSpLocks/>
              </p:cNvCxnSpPr>
              <p:nvPr/>
            </p:nvCxnSpPr>
            <p:spPr bwMode="auto">
              <a:xfrm rot="21332271">
                <a:off x="2402549" y="3366893"/>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6B42B11-C33C-C93F-343B-5321ED241837}"/>
                  </a:ext>
                </a:extLst>
              </p:cNvPr>
              <p:cNvCxnSpPr>
                <a:cxnSpLocks/>
              </p:cNvCxnSpPr>
              <p:nvPr/>
            </p:nvCxnSpPr>
            <p:spPr bwMode="auto">
              <a:xfrm rot="21332271">
                <a:off x="2751073" y="3686726"/>
                <a:ext cx="137160" cy="101022"/>
              </a:xfrm>
              <a:prstGeom prst="line">
                <a:avLst/>
              </a:prstGeom>
              <a:noFill/>
              <a:ln w="28575" cap="flat" cmpd="sng" algn="ctr">
                <a:solidFill>
                  <a:schemeClr val="bg1"/>
                </a:solidFill>
                <a:prstDash val="solid"/>
                <a:round/>
                <a:headEnd type="none" w="med" len="med"/>
                <a:tailEnd type="none" w="med" len="med"/>
              </a:ln>
              <a:effectLst/>
            </p:spPr>
          </p:cxnSp>
          <p:sp>
            <p:nvSpPr>
              <p:cNvPr id="243" name="Oval 242">
                <a:extLst>
                  <a:ext uri="{FF2B5EF4-FFF2-40B4-BE49-F238E27FC236}">
                    <a16:creationId xmlns:a16="http://schemas.microsoft.com/office/drawing/2014/main" id="{D6273ED5-894F-A8AE-E2BF-43607A8C6BA8}"/>
                  </a:ext>
                </a:extLst>
              </p:cNvPr>
              <p:cNvSpPr/>
              <p:nvPr/>
            </p:nvSpPr>
            <p:spPr bwMode="auto">
              <a:xfrm rot="21332271">
                <a:off x="2840925" y="373551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1DA9FF0C-8DE2-8A3E-FF34-CD39902C7981}"/>
                  </a:ext>
                </a:extLst>
              </p:cNvPr>
              <p:cNvSpPr/>
              <p:nvPr/>
            </p:nvSpPr>
            <p:spPr bwMode="auto">
              <a:xfrm rot="21332271">
                <a:off x="2316656" y="3292790"/>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93" name="Freeform: Shape 192">
              <a:extLst>
                <a:ext uri="{FF2B5EF4-FFF2-40B4-BE49-F238E27FC236}">
                  <a16:creationId xmlns:a16="http://schemas.microsoft.com/office/drawing/2014/main" id="{BA06B2A5-E7C2-C587-9E76-44F84C4582AA}"/>
                </a:ext>
              </a:extLst>
            </p:cNvPr>
            <p:cNvSpPr/>
            <p:nvPr/>
          </p:nvSpPr>
          <p:spPr bwMode="auto">
            <a:xfrm>
              <a:off x="1929693" y="3538204"/>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Freeform: Shape 193">
              <a:extLst>
                <a:ext uri="{FF2B5EF4-FFF2-40B4-BE49-F238E27FC236}">
                  <a16:creationId xmlns:a16="http://schemas.microsoft.com/office/drawing/2014/main" id="{89FE77C1-9709-004B-D41C-1D95DB9D15FF}"/>
                </a:ext>
              </a:extLst>
            </p:cNvPr>
            <p:cNvSpPr/>
            <p:nvPr/>
          </p:nvSpPr>
          <p:spPr bwMode="auto">
            <a:xfrm flipH="1">
              <a:off x="2348239" y="3538204"/>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9" name="Straight Connector 198">
              <a:extLst>
                <a:ext uri="{FF2B5EF4-FFF2-40B4-BE49-F238E27FC236}">
                  <a16:creationId xmlns:a16="http://schemas.microsoft.com/office/drawing/2014/main" id="{FAED0A26-1EEF-5E31-9FCD-2D870CF46760}"/>
                </a:ext>
              </a:extLst>
            </p:cNvPr>
            <p:cNvCxnSpPr>
              <a:cxnSpLocks/>
            </p:cNvCxnSpPr>
            <p:nvPr/>
          </p:nvCxnSpPr>
          <p:spPr bwMode="auto">
            <a:xfrm>
              <a:off x="2365450" y="4521055"/>
              <a:ext cx="0" cy="190868"/>
            </a:xfrm>
            <a:prstGeom prst="line">
              <a:avLst/>
            </a:prstGeom>
            <a:noFill/>
            <a:ln w="28575" cap="flat" cmpd="sng" algn="ctr">
              <a:solidFill>
                <a:schemeClr val="bg1"/>
              </a:solidFill>
              <a:prstDash val="solid"/>
              <a:round/>
              <a:headEnd type="none" w="med" len="med"/>
              <a:tailEnd type="none" w="med" len="med"/>
            </a:ln>
            <a:effectLst/>
          </p:spPr>
        </p:cxnSp>
        <p:sp>
          <p:nvSpPr>
            <p:cNvPr id="200" name="Rectangle 199">
              <a:extLst>
                <a:ext uri="{FF2B5EF4-FFF2-40B4-BE49-F238E27FC236}">
                  <a16:creationId xmlns:a16="http://schemas.microsoft.com/office/drawing/2014/main" id="{266864A3-6DA1-9435-CE8B-C82DA9B22EB8}"/>
                </a:ext>
              </a:extLst>
            </p:cNvPr>
            <p:cNvSpPr/>
            <p:nvPr/>
          </p:nvSpPr>
          <p:spPr bwMode="auto">
            <a:xfrm>
              <a:off x="1955416" y="4651782"/>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3747B058-BB1C-5673-F87F-375FDF8871A2}"/>
                </a:ext>
              </a:extLst>
            </p:cNvPr>
            <p:cNvSpPr/>
            <p:nvPr/>
          </p:nvSpPr>
          <p:spPr bwMode="auto">
            <a:xfrm>
              <a:off x="2272140" y="4651782"/>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C9690DC7-083F-8537-66B4-F43BEFB85CB2}"/>
                </a:ext>
              </a:extLst>
            </p:cNvPr>
            <p:cNvSpPr/>
            <p:nvPr/>
          </p:nvSpPr>
          <p:spPr bwMode="auto">
            <a:xfrm>
              <a:off x="1955416" y="3990989"/>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7DBF84A9-3B4C-2C8F-973E-105DC703CA4A}"/>
                </a:ext>
              </a:extLst>
            </p:cNvPr>
            <p:cNvSpPr/>
            <p:nvPr/>
          </p:nvSpPr>
          <p:spPr bwMode="auto">
            <a:xfrm>
              <a:off x="2272140" y="3990989"/>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24" name="Group 223">
              <a:extLst>
                <a:ext uri="{FF2B5EF4-FFF2-40B4-BE49-F238E27FC236}">
                  <a16:creationId xmlns:a16="http://schemas.microsoft.com/office/drawing/2014/main" id="{30551D84-9252-0A9D-9F67-F44562817596}"/>
                </a:ext>
              </a:extLst>
            </p:cNvPr>
            <p:cNvGrpSpPr/>
            <p:nvPr/>
          </p:nvGrpSpPr>
          <p:grpSpPr>
            <a:xfrm rot="2319905">
              <a:off x="2700252" y="2664178"/>
              <a:ext cx="190126" cy="1036719"/>
              <a:chOff x="757634" y="4319798"/>
              <a:chExt cx="118872" cy="648186"/>
            </a:xfrm>
          </p:grpSpPr>
          <p:sp>
            <p:nvSpPr>
              <p:cNvPr id="232" name="Rectangle 231">
                <a:extLst>
                  <a:ext uri="{FF2B5EF4-FFF2-40B4-BE49-F238E27FC236}">
                    <a16:creationId xmlns:a16="http://schemas.microsoft.com/office/drawing/2014/main" id="{BF51B7C4-340A-8DB7-9874-67C521F363D4}"/>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Rectangle 232">
                <a:extLst>
                  <a:ext uri="{FF2B5EF4-FFF2-40B4-BE49-F238E27FC236}">
                    <a16:creationId xmlns:a16="http://schemas.microsoft.com/office/drawing/2014/main" id="{0CA6BDBB-30E8-EE74-AED6-FC44749DCE7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5" name="Group 224">
              <a:extLst>
                <a:ext uri="{FF2B5EF4-FFF2-40B4-BE49-F238E27FC236}">
                  <a16:creationId xmlns:a16="http://schemas.microsoft.com/office/drawing/2014/main" id="{31DF5D3E-5E68-4364-9C04-3435D87828B2}"/>
                </a:ext>
              </a:extLst>
            </p:cNvPr>
            <p:cNvGrpSpPr/>
            <p:nvPr/>
          </p:nvGrpSpPr>
          <p:grpSpPr>
            <a:xfrm rot="2319905">
              <a:off x="2900894" y="2840220"/>
              <a:ext cx="190126" cy="1009596"/>
              <a:chOff x="757634" y="4319798"/>
              <a:chExt cx="118872" cy="631228"/>
            </a:xfrm>
          </p:grpSpPr>
          <p:sp>
            <p:nvSpPr>
              <p:cNvPr id="230" name="Rectangle 229">
                <a:extLst>
                  <a:ext uri="{FF2B5EF4-FFF2-40B4-BE49-F238E27FC236}">
                    <a16:creationId xmlns:a16="http://schemas.microsoft.com/office/drawing/2014/main" id="{5D01FF77-EA14-C829-30BF-9178FCEC9E6A}"/>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Rectangle 230">
                <a:extLst>
                  <a:ext uri="{FF2B5EF4-FFF2-40B4-BE49-F238E27FC236}">
                    <a16:creationId xmlns:a16="http://schemas.microsoft.com/office/drawing/2014/main" id="{F10201E6-92BA-F732-BB53-43CBD9EA7DCD}"/>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4" name="Group 233">
              <a:extLst>
                <a:ext uri="{FF2B5EF4-FFF2-40B4-BE49-F238E27FC236}">
                  <a16:creationId xmlns:a16="http://schemas.microsoft.com/office/drawing/2014/main" id="{6822356C-FE6E-DB5A-7E33-977B34831AF6}"/>
                </a:ext>
              </a:extLst>
            </p:cNvPr>
            <p:cNvGrpSpPr/>
            <p:nvPr/>
          </p:nvGrpSpPr>
          <p:grpSpPr>
            <a:xfrm>
              <a:off x="2316656" y="3292790"/>
              <a:ext cx="646537" cy="564989"/>
              <a:chOff x="2316656" y="3292790"/>
              <a:chExt cx="646537" cy="564989"/>
            </a:xfrm>
          </p:grpSpPr>
          <p:cxnSp>
            <p:nvCxnSpPr>
              <p:cNvPr id="222" name="Straight Connector 221">
                <a:extLst>
                  <a:ext uri="{FF2B5EF4-FFF2-40B4-BE49-F238E27FC236}">
                    <a16:creationId xmlns:a16="http://schemas.microsoft.com/office/drawing/2014/main" id="{9DE042F3-345A-FFE5-CF54-D8BD2B9626F3}"/>
                  </a:ext>
                </a:extLst>
              </p:cNvPr>
              <p:cNvCxnSpPr>
                <a:cxnSpLocks/>
              </p:cNvCxnSpPr>
              <p:nvPr/>
            </p:nvCxnSpPr>
            <p:spPr bwMode="auto">
              <a:xfrm rot="21332271">
                <a:off x="2387835" y="3354793"/>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78DE428-4B4A-E4D5-D067-60571AF7E3AB}"/>
                  </a:ext>
                </a:extLst>
              </p:cNvPr>
              <p:cNvCxnSpPr>
                <a:cxnSpLocks/>
              </p:cNvCxnSpPr>
              <p:nvPr/>
            </p:nvCxnSpPr>
            <p:spPr bwMode="auto">
              <a:xfrm rot="21332271">
                <a:off x="2792643" y="3697270"/>
                <a:ext cx="109989" cy="101022"/>
              </a:xfrm>
              <a:prstGeom prst="line">
                <a:avLst/>
              </a:prstGeom>
              <a:noFill/>
              <a:ln w="28575" cap="flat" cmpd="sng" algn="ctr">
                <a:solidFill>
                  <a:schemeClr val="bg1"/>
                </a:solidFill>
                <a:prstDash val="solid"/>
                <a:round/>
                <a:headEnd type="none" w="med" len="med"/>
                <a:tailEnd type="none" w="med" len="med"/>
              </a:ln>
              <a:effectLst/>
            </p:spPr>
          </p:cxnSp>
          <p:sp>
            <p:nvSpPr>
              <p:cNvPr id="228" name="Oval 227">
                <a:extLst>
                  <a:ext uri="{FF2B5EF4-FFF2-40B4-BE49-F238E27FC236}">
                    <a16:creationId xmlns:a16="http://schemas.microsoft.com/office/drawing/2014/main" id="{273132CD-3FCE-82DF-8B57-30C200B2C5A2}"/>
                  </a:ext>
                </a:extLst>
              </p:cNvPr>
              <p:cNvSpPr/>
              <p:nvPr/>
            </p:nvSpPr>
            <p:spPr bwMode="auto">
              <a:xfrm rot="21332271">
                <a:off x="2840925" y="373551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5C5A825F-C663-31E8-209B-75AB5B486E92}"/>
                  </a:ext>
                </a:extLst>
              </p:cNvPr>
              <p:cNvSpPr/>
              <p:nvPr/>
            </p:nvSpPr>
            <p:spPr bwMode="auto">
              <a:xfrm rot="21332271">
                <a:off x="2316656" y="3292790"/>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9" name="Group 208">
              <a:extLst>
                <a:ext uri="{FF2B5EF4-FFF2-40B4-BE49-F238E27FC236}">
                  <a16:creationId xmlns:a16="http://schemas.microsoft.com/office/drawing/2014/main" id="{79B4529E-5126-1F72-9429-BFD216C25850}"/>
                </a:ext>
              </a:extLst>
            </p:cNvPr>
            <p:cNvGrpSpPr/>
            <p:nvPr/>
          </p:nvGrpSpPr>
          <p:grpSpPr>
            <a:xfrm rot="414132">
              <a:off x="885517" y="3051320"/>
              <a:ext cx="1216322" cy="802491"/>
              <a:chOff x="380708" y="2212458"/>
              <a:chExt cx="1216322" cy="802491"/>
            </a:xfrm>
          </p:grpSpPr>
          <p:cxnSp>
            <p:nvCxnSpPr>
              <p:cNvPr id="210" name="Straight Connector 209">
                <a:extLst>
                  <a:ext uri="{FF2B5EF4-FFF2-40B4-BE49-F238E27FC236}">
                    <a16:creationId xmlns:a16="http://schemas.microsoft.com/office/drawing/2014/main" id="{600BF6CB-81B6-45FE-72BC-990A8D92D093}"/>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F422FA4-3253-DD1B-5DAD-A4C53BF72E40}"/>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212" name="Group 211">
                <a:extLst>
                  <a:ext uri="{FF2B5EF4-FFF2-40B4-BE49-F238E27FC236}">
                    <a16:creationId xmlns:a16="http://schemas.microsoft.com/office/drawing/2014/main" id="{59E5308B-7947-4292-3297-6A33E9EB8FB7}"/>
                  </a:ext>
                </a:extLst>
              </p:cNvPr>
              <p:cNvGrpSpPr/>
              <p:nvPr/>
            </p:nvGrpSpPr>
            <p:grpSpPr>
              <a:xfrm rot="18760257">
                <a:off x="972263" y="1806455"/>
                <a:ext cx="190128" cy="1002133"/>
                <a:chOff x="757634" y="4319798"/>
                <a:chExt cx="118873" cy="626562"/>
              </a:xfrm>
            </p:grpSpPr>
            <p:sp>
              <p:nvSpPr>
                <p:cNvPr id="220" name="Rectangle 219">
                  <a:extLst>
                    <a:ext uri="{FF2B5EF4-FFF2-40B4-BE49-F238E27FC236}">
                      <a16:creationId xmlns:a16="http://schemas.microsoft.com/office/drawing/2014/main" id="{68078610-D6C3-BE50-62A9-6EC42FF7F00C}"/>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9ECA2BC6-8EE2-B589-A412-A8460BB230D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3" name="Group 212">
                <a:extLst>
                  <a:ext uri="{FF2B5EF4-FFF2-40B4-BE49-F238E27FC236}">
                    <a16:creationId xmlns:a16="http://schemas.microsoft.com/office/drawing/2014/main" id="{E6532B56-8818-3F91-2B95-0312E136668E}"/>
                  </a:ext>
                </a:extLst>
              </p:cNvPr>
              <p:cNvGrpSpPr/>
              <p:nvPr/>
            </p:nvGrpSpPr>
            <p:grpSpPr>
              <a:xfrm rot="18760257">
                <a:off x="790441" y="2002660"/>
                <a:ext cx="190127" cy="1009594"/>
                <a:chOff x="757633" y="4319798"/>
                <a:chExt cx="118873" cy="631227"/>
              </a:xfrm>
            </p:grpSpPr>
            <p:sp>
              <p:nvSpPr>
                <p:cNvPr id="218" name="Rectangle 217">
                  <a:extLst>
                    <a:ext uri="{FF2B5EF4-FFF2-40B4-BE49-F238E27FC236}">
                      <a16:creationId xmlns:a16="http://schemas.microsoft.com/office/drawing/2014/main" id="{915503FA-0292-74A3-FB5E-CE22195189F4}"/>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C4F3FE6F-3300-3B54-CDC4-B159F42699FC}"/>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6" name="Oval 215">
                <a:extLst>
                  <a:ext uri="{FF2B5EF4-FFF2-40B4-BE49-F238E27FC236}">
                    <a16:creationId xmlns:a16="http://schemas.microsoft.com/office/drawing/2014/main" id="{E5EF3A33-AD81-33CF-7943-72C6EC862B3B}"/>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Oval 216">
                <a:extLst>
                  <a:ext uri="{FF2B5EF4-FFF2-40B4-BE49-F238E27FC236}">
                    <a16:creationId xmlns:a16="http://schemas.microsoft.com/office/drawing/2014/main" id="{1EC90644-F7A8-F2BA-9E2D-91BB58B9CD25}"/>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47" name="Rectangle 46">
            <a:extLst>
              <a:ext uri="{FF2B5EF4-FFF2-40B4-BE49-F238E27FC236}">
                <a16:creationId xmlns:a16="http://schemas.microsoft.com/office/drawing/2014/main" id="{4AE49658-3722-DCB9-3AF4-6DAF964FBEB0}"/>
              </a:ext>
            </a:extLst>
          </p:cNvPr>
          <p:cNvSpPr/>
          <p:nvPr/>
        </p:nvSpPr>
        <p:spPr>
          <a:xfrm>
            <a:off x="5880040" y="2967269"/>
            <a:ext cx="2328444" cy="830997"/>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Dato-DXd</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Drug-to-antibody ratio (4:1)</a:t>
            </a:r>
          </a:p>
        </p:txBody>
      </p:sp>
      <p:grpSp>
        <p:nvGrpSpPr>
          <p:cNvPr id="55" name="Group 54">
            <a:extLst>
              <a:ext uri="{FF2B5EF4-FFF2-40B4-BE49-F238E27FC236}">
                <a16:creationId xmlns:a16="http://schemas.microsoft.com/office/drawing/2014/main" id="{CAEAFFCD-656A-7B37-0636-1FC0A64ACC7E}"/>
              </a:ext>
            </a:extLst>
          </p:cNvPr>
          <p:cNvGrpSpPr/>
          <p:nvPr/>
        </p:nvGrpSpPr>
        <p:grpSpPr>
          <a:xfrm>
            <a:off x="5609883" y="4200542"/>
            <a:ext cx="1822910" cy="369332"/>
            <a:chOff x="6465636" y="4351825"/>
            <a:chExt cx="1822910" cy="369332"/>
          </a:xfrm>
        </p:grpSpPr>
        <p:sp>
          <p:nvSpPr>
            <p:cNvPr id="198" name="Rectangle 197">
              <a:extLst>
                <a:ext uri="{FF2B5EF4-FFF2-40B4-BE49-F238E27FC236}">
                  <a16:creationId xmlns:a16="http://schemas.microsoft.com/office/drawing/2014/main" id="{29FD75C5-0462-094A-0DE1-84B1DCB95612}"/>
                </a:ext>
              </a:extLst>
            </p:cNvPr>
            <p:cNvSpPr/>
            <p:nvPr/>
          </p:nvSpPr>
          <p:spPr bwMode="auto">
            <a:xfrm>
              <a:off x="6465636" y="4464882"/>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C12963CC-38E9-95E3-B806-DD95C1AC81EE}"/>
                </a:ext>
              </a:extLst>
            </p:cNvPr>
            <p:cNvSpPr txBox="1"/>
            <p:nvPr/>
          </p:nvSpPr>
          <p:spPr bwMode="auto">
            <a:xfrm>
              <a:off x="6563971" y="4351825"/>
              <a:ext cx="1724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a:t>
              </a:r>
            </a:p>
          </p:txBody>
        </p:sp>
      </p:grpSp>
    </p:spTree>
    <p:extLst>
      <p:ext uri="{BB962C8B-B14F-4D97-AF65-F5344CB8AC3E}">
        <p14:creationId xmlns:p14="http://schemas.microsoft.com/office/powerpoint/2010/main" val="2826347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E93024B-FAEF-252A-916E-BABD3AC6E8FC}"/>
              </a:ext>
            </a:extLst>
          </p:cNvPr>
          <p:cNvSpPr>
            <a:spLocks noGrp="1"/>
          </p:cNvSpPr>
          <p:nvPr>
            <p:ph idx="1"/>
          </p:nvPr>
        </p:nvSpPr>
        <p:spPr>
          <a:xfrm>
            <a:off x="604675" y="1513047"/>
            <a:ext cx="10877529" cy="3839793"/>
          </a:xfrm>
        </p:spPr>
        <p:txBody>
          <a:body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lang="en-US" sz="2000" dirty="0">
                <a:solidFill>
                  <a:srgbClr val="000000"/>
                </a:solidFill>
              </a:rPr>
              <a:t>2 r</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andomized, multicenter, open-label phase III</a:t>
            </a:r>
            <a:r>
              <a:rPr lang="en-US" sz="2000" dirty="0">
                <a:solidFill>
                  <a:srgbClr val="000000"/>
                </a:solidFill>
              </a:rPr>
              <a:t> trials</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lang="en-US" sz="2000" dirty="0">
              <a:solidFill>
                <a:srgbClr val="000000"/>
              </a:solidFill>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lang="en-US" sz="2000" dirty="0">
              <a:solidFill>
                <a:srgbClr val="000000"/>
              </a:solidFill>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lang="en-US" sz="2000" dirty="0">
              <a:solidFill>
                <a:srgbClr val="000000"/>
              </a:solidFill>
            </a:endParaRPr>
          </a:p>
          <a:p>
            <a:pPr marL="0" marR="0" lvl="0" indent="0" algn="l" defTabSz="914400" rtl="0" eaLnBrk="1" fontAlgn="base" latinLnBrk="0" hangingPunct="1">
              <a:lnSpc>
                <a:spcPct val="90000"/>
              </a:lnSpc>
              <a:spcBef>
                <a:spcPts val="1000"/>
              </a:spcBef>
              <a:spcAft>
                <a:spcPts val="0"/>
              </a:spcAft>
              <a:buClr>
                <a:srgbClr val="000000"/>
              </a:buClr>
              <a:buSzTx/>
              <a:buNone/>
              <a:tabLst/>
              <a:defRPr/>
            </a:pPr>
            <a:br>
              <a:rPr lang="en-US" sz="2000" dirty="0">
                <a:solidFill>
                  <a:srgbClr val="000000"/>
                </a:solidFill>
              </a:rPr>
            </a:b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Text Box 15">
            <a:extLst>
              <a:ext uri="{FF2B5EF4-FFF2-40B4-BE49-F238E27FC236}">
                <a16:creationId xmlns:a16="http://schemas.microsoft.com/office/drawing/2014/main" id="{27A9118A-1819-785F-8437-FFB8C874692A}"/>
              </a:ext>
            </a:extLst>
          </p:cNvPr>
          <p:cNvSpPr txBox="1">
            <a:spLocks noChangeArrowheads="1"/>
          </p:cNvSpPr>
          <p:nvPr/>
        </p:nvSpPr>
        <p:spPr bwMode="auto">
          <a:xfrm>
            <a:off x="428935" y="639389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Rugo. Lancet. 2023;402:1423. 2. NCT03901339. 3. Bardia. ESMO 2023. Abstr LBA11. 4. NCT05104866.</a:t>
            </a:r>
          </a:p>
        </p:txBody>
      </p:sp>
      <p:grpSp>
        <p:nvGrpSpPr>
          <p:cNvPr id="17" name="Group 16">
            <a:extLst>
              <a:ext uri="{FF2B5EF4-FFF2-40B4-BE49-F238E27FC236}">
                <a16:creationId xmlns:a16="http://schemas.microsoft.com/office/drawing/2014/main" id="{61812917-F503-A70D-9CC5-68F8C0CF9870}"/>
              </a:ext>
            </a:extLst>
          </p:cNvPr>
          <p:cNvGrpSpPr/>
          <p:nvPr/>
        </p:nvGrpSpPr>
        <p:grpSpPr>
          <a:xfrm>
            <a:off x="6604686" y="2310979"/>
            <a:ext cx="4982548" cy="3355670"/>
            <a:chOff x="549595" y="1864641"/>
            <a:chExt cx="7445250" cy="3089035"/>
          </a:xfrm>
        </p:grpSpPr>
        <p:sp>
          <p:nvSpPr>
            <p:cNvPr id="7" name="Rectangle 49">
              <a:extLst>
                <a:ext uri="{FF2B5EF4-FFF2-40B4-BE49-F238E27FC236}">
                  <a16:creationId xmlns:a16="http://schemas.microsoft.com/office/drawing/2014/main" id="{CA9CCF23-6ECE-FB4A-DD92-EF3E0357C85C}"/>
                </a:ext>
              </a:extLst>
            </p:cNvPr>
            <p:cNvSpPr>
              <a:spLocks noChangeArrowheads="1"/>
            </p:cNvSpPr>
            <p:nvPr/>
          </p:nvSpPr>
          <p:spPr bwMode="auto">
            <a:xfrm>
              <a:off x="5058957" y="2748912"/>
              <a:ext cx="2935887" cy="8245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Day 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every 21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365)</a:t>
              </a:r>
            </a:p>
          </p:txBody>
        </p:sp>
        <p:sp>
          <p:nvSpPr>
            <p:cNvPr id="8" name="Rectangle 50">
              <a:extLst>
                <a:ext uri="{FF2B5EF4-FFF2-40B4-BE49-F238E27FC236}">
                  <a16:creationId xmlns:a16="http://schemas.microsoft.com/office/drawing/2014/main" id="{8D2FE2BA-8686-F044-3211-26940DA2180F}"/>
                </a:ext>
              </a:extLst>
            </p:cNvPr>
            <p:cNvSpPr>
              <a:spLocks noChangeArrowheads="1"/>
            </p:cNvSpPr>
            <p:nvPr/>
          </p:nvSpPr>
          <p:spPr bwMode="auto">
            <a:xfrm>
              <a:off x="5056505" y="3723099"/>
              <a:ext cx="2935887" cy="77485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 </a:t>
              </a:r>
              <a:b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of 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367)</a:t>
              </a:r>
            </a:p>
          </p:txBody>
        </p:sp>
        <p:sp>
          <p:nvSpPr>
            <p:cNvPr id="9" name="Line 53">
              <a:extLst>
                <a:ext uri="{FF2B5EF4-FFF2-40B4-BE49-F238E27FC236}">
                  <a16:creationId xmlns:a16="http://schemas.microsoft.com/office/drawing/2014/main" id="{D8D50E8D-830A-4291-8132-DA86DF4092B4}"/>
                </a:ext>
              </a:extLst>
            </p:cNvPr>
            <p:cNvSpPr>
              <a:spLocks noChangeShapeType="1"/>
            </p:cNvSpPr>
            <p:nvPr/>
          </p:nvSpPr>
          <p:spPr bwMode="auto">
            <a:xfrm>
              <a:off x="4173472" y="3987261"/>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B22C0E05-B87F-CAE1-07D2-52FA18366689}"/>
                </a:ext>
              </a:extLst>
            </p:cNvPr>
            <p:cNvSpPr>
              <a:spLocks noChangeShapeType="1"/>
            </p:cNvSpPr>
            <p:nvPr/>
          </p:nvSpPr>
          <p:spPr bwMode="auto">
            <a:xfrm flipV="1">
              <a:off x="4149469" y="3188437"/>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45">
              <a:extLst>
                <a:ext uri="{FF2B5EF4-FFF2-40B4-BE49-F238E27FC236}">
                  <a16:creationId xmlns:a16="http://schemas.microsoft.com/office/drawing/2014/main" id="{0BDCBA1C-7E0D-9F26-AF4B-38F224B4B572}"/>
                </a:ext>
              </a:extLst>
            </p:cNvPr>
            <p:cNvSpPr txBox="1">
              <a:spLocks noChangeArrowheads="1"/>
            </p:cNvSpPr>
            <p:nvPr/>
          </p:nvSpPr>
          <p:spPr bwMode="auto">
            <a:xfrm>
              <a:off x="549595" y="2747447"/>
              <a:ext cx="3608934" cy="20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inoperable or metastatic HR+/HER2- breast cancer with </a:t>
              </a:r>
              <a:r>
                <a:rPr kumimoji="0" lang="en-GB" alt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disease </a:t>
              </a:r>
              <a:br>
                <a:rPr kumimoji="0" lang="en-GB" alt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progression after 1 or 2 prior lines of systemic therapy</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ineligible for endocrine therapy; ECOG PS ≥1; available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FFPE tumor sample at time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screening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732)</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3328B082-6C50-EFD9-90C0-330D1B6A8FD5}"/>
                </a:ext>
              </a:extLst>
            </p:cNvPr>
            <p:cNvSpPr/>
            <p:nvPr/>
          </p:nvSpPr>
          <p:spPr>
            <a:xfrm>
              <a:off x="1064358" y="1864641"/>
              <a:ext cx="6639862" cy="67997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prior therapy lines (1 vs 2), prior use of CDK4/6 inhibitors (yes vs no), geographic location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(US/Canada/Europe vs rest of world) </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6093B257-64C3-F008-7E69-A4422B8D7D40}"/>
                </a:ext>
              </a:extLst>
            </p:cNvPr>
            <p:cNvSpPr txBox="1"/>
            <p:nvPr/>
          </p:nvSpPr>
          <p:spPr bwMode="auto">
            <a:xfrm>
              <a:off x="5056506" y="4528694"/>
              <a:ext cx="2938339" cy="42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*Capecitabine, vinorelbine, gemcitabine, or eribulin.</a:t>
              </a:r>
            </a:p>
          </p:txBody>
        </p:sp>
      </p:grpSp>
      <p:sp>
        <p:nvSpPr>
          <p:cNvPr id="19" name="Rectangle 49">
            <a:extLst>
              <a:ext uri="{FF2B5EF4-FFF2-40B4-BE49-F238E27FC236}">
                <a16:creationId xmlns:a16="http://schemas.microsoft.com/office/drawing/2014/main" id="{DEC9E155-2C23-F00B-535F-508CAE51E722}"/>
              </a:ext>
            </a:extLst>
          </p:cNvPr>
          <p:cNvSpPr>
            <a:spLocks noChangeArrowheads="1"/>
          </p:cNvSpPr>
          <p:nvPr/>
        </p:nvSpPr>
        <p:spPr bwMode="auto">
          <a:xfrm>
            <a:off x="3725012" y="3075894"/>
            <a:ext cx="219565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Days 1 and 8, </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every 21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272)</a:t>
            </a:r>
          </a:p>
        </p:txBody>
      </p:sp>
      <p:sp>
        <p:nvSpPr>
          <p:cNvPr id="20" name="Rectangle 50">
            <a:extLst>
              <a:ext uri="{FF2B5EF4-FFF2-40B4-BE49-F238E27FC236}">
                <a16:creationId xmlns:a16="http://schemas.microsoft.com/office/drawing/2014/main" id="{94A24CFB-3C26-67DE-833F-00DC9ECB2FBF}"/>
              </a:ext>
            </a:extLst>
          </p:cNvPr>
          <p:cNvSpPr>
            <a:spLocks noChangeArrowheads="1"/>
          </p:cNvSpPr>
          <p:nvPr/>
        </p:nvSpPr>
        <p:spPr bwMode="auto">
          <a:xfrm>
            <a:off x="3723759" y="4142147"/>
            <a:ext cx="2195653"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 of </a:t>
            </a:r>
            <a:b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271)</a:t>
            </a:r>
          </a:p>
        </p:txBody>
      </p:sp>
      <p:sp>
        <p:nvSpPr>
          <p:cNvPr id="21" name="Line 53">
            <a:extLst>
              <a:ext uri="{FF2B5EF4-FFF2-40B4-BE49-F238E27FC236}">
                <a16:creationId xmlns:a16="http://schemas.microsoft.com/office/drawing/2014/main" id="{A1337BF1-6A97-6383-923E-92B441C0FDD8}"/>
              </a:ext>
            </a:extLst>
          </p:cNvPr>
          <p:cNvSpPr>
            <a:spLocks noChangeShapeType="1"/>
          </p:cNvSpPr>
          <p:nvPr/>
        </p:nvSpPr>
        <p:spPr bwMode="auto">
          <a:xfrm>
            <a:off x="3272608" y="4313575"/>
            <a:ext cx="388906"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4">
            <a:extLst>
              <a:ext uri="{FF2B5EF4-FFF2-40B4-BE49-F238E27FC236}">
                <a16:creationId xmlns:a16="http://schemas.microsoft.com/office/drawing/2014/main" id="{E97AD848-CD4D-C90D-C3D1-D267D497C2F6}"/>
              </a:ext>
            </a:extLst>
          </p:cNvPr>
          <p:cNvSpPr>
            <a:spLocks noChangeShapeType="1"/>
          </p:cNvSpPr>
          <p:nvPr/>
        </p:nvSpPr>
        <p:spPr bwMode="auto">
          <a:xfrm flipV="1">
            <a:off x="3260344" y="3514751"/>
            <a:ext cx="401169"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 Box 45">
            <a:extLst>
              <a:ext uri="{FF2B5EF4-FFF2-40B4-BE49-F238E27FC236}">
                <a16:creationId xmlns:a16="http://schemas.microsoft.com/office/drawing/2014/main" id="{E86D2EAD-5C37-3772-EBD0-6DC1882A2C72}"/>
              </a:ext>
            </a:extLst>
          </p:cNvPr>
          <p:cNvSpPr txBox="1">
            <a:spLocks noChangeArrowheads="1"/>
          </p:cNvSpPr>
          <p:nvPr/>
        </p:nvSpPr>
        <p:spPr bwMode="auto">
          <a:xfrm>
            <a:off x="686192" y="2757366"/>
            <a:ext cx="259391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metastatic or locally recurrent, inoperable HR+/HER2- breast cancer with disease progression after ≥1 ET, taxane, </a:t>
            </a:r>
            <a:r>
              <a:rPr kumimoji="0" lang="en-GB" alt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and CDK4/6 inhibitor in any setting; 2-4 previous lines of CT for metastatic disease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neo/adjuvant therapy qualified as a prior line of CT if disease recurred within 12 mo</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measurable disease by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RECIST v1.1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543)</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809F9ECD-02F0-C8DE-2EBB-FA803187AD09}"/>
              </a:ext>
            </a:extLst>
          </p:cNvPr>
          <p:cNvSpPr/>
          <p:nvPr/>
        </p:nvSpPr>
        <p:spPr>
          <a:xfrm>
            <a:off x="1056014" y="2249213"/>
            <a:ext cx="4831966"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visceral metastases (yes vs no), ET in metastatic setting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 (yes vs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therapy lines (2 vs 3-4)</a:t>
            </a:r>
          </a:p>
        </p:txBody>
      </p:sp>
      <p:cxnSp>
        <p:nvCxnSpPr>
          <p:cNvPr id="25" name="Straight Arrow Connector 24">
            <a:extLst>
              <a:ext uri="{FF2B5EF4-FFF2-40B4-BE49-F238E27FC236}">
                <a16:creationId xmlns:a16="http://schemas.microsoft.com/office/drawing/2014/main" id="{0CED0634-A357-4DCE-8834-FC8AD4BC36FE}"/>
              </a:ext>
            </a:extLst>
          </p:cNvPr>
          <p:cNvCxnSpPr>
            <a:cxnSpLocks/>
          </p:cNvCxnSpPr>
          <p:nvPr/>
        </p:nvCxnSpPr>
        <p:spPr bwMode="auto">
          <a:xfrm>
            <a:off x="3471997" y="2785711"/>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28" name="TextBox 27">
            <a:extLst>
              <a:ext uri="{FF2B5EF4-FFF2-40B4-BE49-F238E27FC236}">
                <a16:creationId xmlns:a16="http://schemas.microsoft.com/office/drawing/2014/main" id="{E63EAFBB-C1F2-BD44-F82A-AE82845DD67E}"/>
              </a:ext>
            </a:extLst>
          </p:cNvPr>
          <p:cNvSpPr txBox="1"/>
          <p:nvPr/>
        </p:nvSpPr>
        <p:spPr bwMode="auto">
          <a:xfrm>
            <a:off x="3723759" y="4983847"/>
            <a:ext cx="21678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*Capecitabine, vinorelbine, gemcitabine, or eribulin.</a:t>
            </a:r>
          </a:p>
        </p:txBody>
      </p:sp>
      <p:sp>
        <p:nvSpPr>
          <p:cNvPr id="32" name="Title 31">
            <a:extLst>
              <a:ext uri="{FF2B5EF4-FFF2-40B4-BE49-F238E27FC236}">
                <a16:creationId xmlns:a16="http://schemas.microsoft.com/office/drawing/2014/main" id="{7BC03641-972F-39B8-F101-7366D176EFE7}"/>
              </a:ext>
            </a:extLst>
          </p:cNvPr>
          <p:cNvSpPr>
            <a:spLocks noGrp="1"/>
          </p:cNvSpPr>
          <p:nvPr>
            <p:ph type="title"/>
          </p:nvPr>
        </p:nvSpPr>
        <p:spPr/>
        <p:txBody>
          <a:bodyPr/>
          <a:lstStyle/>
          <a:p>
            <a:r>
              <a:rPr lang="en-US" altLang="en-US" sz="3600" dirty="0"/>
              <a:t>TROPiCS-02 Trial of Sacituzumab Govitecan vs TROPION-Breast01 Trial of Dato-DXd</a:t>
            </a:r>
            <a:endParaRPr lang="en-US" dirty="0"/>
          </a:p>
        </p:txBody>
      </p:sp>
      <p:cxnSp>
        <p:nvCxnSpPr>
          <p:cNvPr id="2" name="Straight Arrow Connector 1">
            <a:extLst>
              <a:ext uri="{FF2B5EF4-FFF2-40B4-BE49-F238E27FC236}">
                <a16:creationId xmlns:a16="http://schemas.microsoft.com/office/drawing/2014/main" id="{8F253966-DF62-A8CF-6093-9B9A602259C0}"/>
              </a:ext>
            </a:extLst>
          </p:cNvPr>
          <p:cNvCxnSpPr>
            <a:cxnSpLocks/>
          </p:cNvCxnSpPr>
          <p:nvPr/>
        </p:nvCxnSpPr>
        <p:spPr bwMode="auto">
          <a:xfrm>
            <a:off x="9287284" y="3029944"/>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3" name="Content Placeholder 2">
            <a:extLst>
              <a:ext uri="{FF2B5EF4-FFF2-40B4-BE49-F238E27FC236}">
                <a16:creationId xmlns:a16="http://schemas.microsoft.com/office/drawing/2014/main" id="{AAC3CDC2-472A-BF8A-CACD-3AE2054AFEAF}"/>
              </a:ext>
            </a:extLst>
          </p:cNvPr>
          <p:cNvSpPr txBox="1">
            <a:spLocks/>
          </p:cNvSpPr>
          <p:nvPr/>
        </p:nvSpPr>
        <p:spPr bwMode="auto">
          <a:xfrm>
            <a:off x="609759" y="5885169"/>
            <a:ext cx="4717624" cy="50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(BICR)</a:t>
            </a:r>
          </a:p>
        </p:txBody>
      </p:sp>
      <p:sp>
        <p:nvSpPr>
          <p:cNvPr id="5" name="Content Placeholder 2">
            <a:extLst>
              <a:ext uri="{FF2B5EF4-FFF2-40B4-BE49-F238E27FC236}">
                <a16:creationId xmlns:a16="http://schemas.microsoft.com/office/drawing/2014/main" id="{C7F951ED-49E8-5044-91ED-1A5E42EDEE50}"/>
              </a:ext>
            </a:extLst>
          </p:cNvPr>
          <p:cNvSpPr txBox="1">
            <a:spLocks/>
          </p:cNvSpPr>
          <p:nvPr/>
        </p:nvSpPr>
        <p:spPr bwMode="auto">
          <a:xfrm>
            <a:off x="6704917" y="5908930"/>
            <a:ext cx="5046133" cy="50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(BICR) and OS</a:t>
            </a:r>
          </a:p>
        </p:txBody>
      </p:sp>
      <p:sp>
        <p:nvSpPr>
          <p:cNvPr id="6" name="Content Placeholder 2">
            <a:extLst>
              <a:ext uri="{FF2B5EF4-FFF2-40B4-BE49-F238E27FC236}">
                <a16:creationId xmlns:a16="http://schemas.microsoft.com/office/drawing/2014/main" id="{B5687033-1524-BFD3-55F8-1B056CB33436}"/>
              </a:ext>
            </a:extLst>
          </p:cNvPr>
          <p:cNvSpPr txBox="1">
            <a:spLocks/>
          </p:cNvSpPr>
          <p:nvPr/>
        </p:nvSpPr>
        <p:spPr bwMode="auto">
          <a:xfrm>
            <a:off x="1208424" y="1941138"/>
            <a:ext cx="4717624" cy="50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TROPiCS-02</a:t>
            </a:r>
            <a:r>
              <a:rPr kumimoji="0" lang="en-US" alt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1,2</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5" name="Content Placeholder 2">
            <a:extLst>
              <a:ext uri="{FF2B5EF4-FFF2-40B4-BE49-F238E27FC236}">
                <a16:creationId xmlns:a16="http://schemas.microsoft.com/office/drawing/2014/main" id="{5497BBA6-DBC2-9002-F981-69274A0CC55B}"/>
              </a:ext>
            </a:extLst>
          </p:cNvPr>
          <p:cNvSpPr txBox="1">
            <a:spLocks/>
          </p:cNvSpPr>
          <p:nvPr/>
        </p:nvSpPr>
        <p:spPr bwMode="auto">
          <a:xfrm>
            <a:off x="6582602" y="1964899"/>
            <a:ext cx="5046133" cy="50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TROPION-Breast01</a:t>
            </a:r>
            <a:r>
              <a:rPr kumimoji="0" lang="en-US" alt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3,4</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6227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A771F7E9-CDFA-DDBA-805F-5CD24D87091E}"/>
              </a:ext>
            </a:extLst>
          </p:cNvPr>
          <p:cNvGrpSpPr/>
          <p:nvPr/>
        </p:nvGrpSpPr>
        <p:grpSpPr>
          <a:xfrm>
            <a:off x="6096000" y="2795651"/>
            <a:ext cx="5075583" cy="410817"/>
            <a:chOff x="6096000" y="2975114"/>
            <a:chExt cx="4851869" cy="410817"/>
          </a:xfrm>
        </p:grpSpPr>
        <p:cxnSp>
          <p:nvCxnSpPr>
            <p:cNvPr id="80" name="Straight Connector 79">
              <a:extLst>
                <a:ext uri="{FF2B5EF4-FFF2-40B4-BE49-F238E27FC236}">
                  <a16:creationId xmlns:a16="http://schemas.microsoft.com/office/drawing/2014/main" id="{EF85BE87-49D9-7D6C-03D7-A115641A0E2D}"/>
                </a:ext>
              </a:extLst>
            </p:cNvPr>
            <p:cNvCxnSpPr>
              <a:cxnSpLocks/>
            </p:cNvCxnSpPr>
            <p:nvPr/>
          </p:nvCxnSpPr>
          <p:spPr bwMode="auto">
            <a:xfrm>
              <a:off x="6096000" y="2975114"/>
              <a:ext cx="4851869"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81" name="Straight Connector 80">
              <a:extLst>
                <a:ext uri="{FF2B5EF4-FFF2-40B4-BE49-F238E27FC236}">
                  <a16:creationId xmlns:a16="http://schemas.microsoft.com/office/drawing/2014/main" id="{3910ABAF-95C8-0730-9F1B-C67B1D6A1037}"/>
                </a:ext>
              </a:extLst>
            </p:cNvPr>
            <p:cNvCxnSpPr>
              <a:cxnSpLocks/>
            </p:cNvCxnSpPr>
            <p:nvPr/>
          </p:nvCxnSpPr>
          <p:spPr bwMode="auto">
            <a:xfrm>
              <a:off x="6096000" y="3385931"/>
              <a:ext cx="4851869"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183" name="Group 182">
            <a:extLst>
              <a:ext uri="{FF2B5EF4-FFF2-40B4-BE49-F238E27FC236}">
                <a16:creationId xmlns:a16="http://schemas.microsoft.com/office/drawing/2014/main" id="{BD25C41F-79EE-E615-2B5C-BA72B5DCEBC6}"/>
              </a:ext>
            </a:extLst>
          </p:cNvPr>
          <p:cNvGrpSpPr/>
          <p:nvPr/>
        </p:nvGrpSpPr>
        <p:grpSpPr>
          <a:xfrm>
            <a:off x="6096000" y="4889067"/>
            <a:ext cx="5075583" cy="682525"/>
            <a:chOff x="6096000" y="2975114"/>
            <a:chExt cx="4851869" cy="682525"/>
          </a:xfrm>
        </p:grpSpPr>
        <p:cxnSp>
          <p:nvCxnSpPr>
            <p:cNvPr id="184" name="Straight Connector 183">
              <a:extLst>
                <a:ext uri="{FF2B5EF4-FFF2-40B4-BE49-F238E27FC236}">
                  <a16:creationId xmlns:a16="http://schemas.microsoft.com/office/drawing/2014/main" id="{50B25434-EA54-183C-4EDD-BE18A63DC512}"/>
                </a:ext>
              </a:extLst>
            </p:cNvPr>
            <p:cNvCxnSpPr>
              <a:cxnSpLocks/>
            </p:cNvCxnSpPr>
            <p:nvPr/>
          </p:nvCxnSpPr>
          <p:spPr bwMode="auto">
            <a:xfrm>
              <a:off x="6096000" y="2975114"/>
              <a:ext cx="4851869"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85" name="Straight Connector 184">
              <a:extLst>
                <a:ext uri="{FF2B5EF4-FFF2-40B4-BE49-F238E27FC236}">
                  <a16:creationId xmlns:a16="http://schemas.microsoft.com/office/drawing/2014/main" id="{B9D57316-B3BB-23C4-5936-9A700F691D15}"/>
                </a:ext>
              </a:extLst>
            </p:cNvPr>
            <p:cNvCxnSpPr>
              <a:cxnSpLocks/>
            </p:cNvCxnSpPr>
            <p:nvPr/>
          </p:nvCxnSpPr>
          <p:spPr bwMode="auto">
            <a:xfrm>
              <a:off x="6096000" y="3657639"/>
              <a:ext cx="4851869"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122" name="Group 121">
            <a:extLst>
              <a:ext uri="{FF2B5EF4-FFF2-40B4-BE49-F238E27FC236}">
                <a16:creationId xmlns:a16="http://schemas.microsoft.com/office/drawing/2014/main" id="{A55DE258-92D5-5DCA-782C-15692EF7EA84}"/>
              </a:ext>
            </a:extLst>
          </p:cNvPr>
          <p:cNvGrpSpPr/>
          <p:nvPr/>
        </p:nvGrpSpPr>
        <p:grpSpPr>
          <a:xfrm>
            <a:off x="6101947" y="2599421"/>
            <a:ext cx="3447957" cy="825190"/>
            <a:chOff x="6101947" y="2778884"/>
            <a:chExt cx="3447957" cy="825190"/>
          </a:xfrm>
        </p:grpSpPr>
        <p:sp>
          <p:nvSpPr>
            <p:cNvPr id="115" name="Freeform 114">
              <a:extLst>
                <a:ext uri="{FF2B5EF4-FFF2-40B4-BE49-F238E27FC236}">
                  <a16:creationId xmlns:a16="http://schemas.microsoft.com/office/drawing/2014/main" id="{6C30F1EF-6260-A424-E48A-218654DAFCD6}"/>
                </a:ext>
              </a:extLst>
            </p:cNvPr>
            <p:cNvSpPr/>
            <p:nvPr/>
          </p:nvSpPr>
          <p:spPr bwMode="auto">
            <a:xfrm>
              <a:off x="6119789" y="3135723"/>
              <a:ext cx="1967075" cy="321155"/>
            </a:xfrm>
            <a:custGeom>
              <a:avLst/>
              <a:gdLst>
                <a:gd name="connsiteX0" fmla="*/ 1967075 w 1967075"/>
                <a:gd name="connsiteY0" fmla="*/ 0 h 321155"/>
                <a:gd name="connsiteX1" fmla="*/ 1378291 w 1967075"/>
                <a:gd name="connsiteY1" fmla="*/ 245327 h 321155"/>
                <a:gd name="connsiteX2" fmla="*/ 1008071 w 1967075"/>
                <a:gd name="connsiteY2" fmla="*/ 321155 h 321155"/>
                <a:gd name="connsiteX3" fmla="*/ 414826 w 1967075"/>
                <a:gd name="connsiteY3" fmla="*/ 321155 h 321155"/>
                <a:gd name="connsiteX4" fmla="*/ 0 w 1967075"/>
                <a:gd name="connsiteY4" fmla="*/ 17842 h 321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7075" h="321155">
                  <a:moveTo>
                    <a:pt x="1967075" y="0"/>
                  </a:moveTo>
                  <a:lnTo>
                    <a:pt x="1378291" y="245327"/>
                  </a:lnTo>
                  <a:lnTo>
                    <a:pt x="1008071" y="321155"/>
                  </a:lnTo>
                  <a:lnTo>
                    <a:pt x="414826" y="321155"/>
                  </a:lnTo>
                  <a:lnTo>
                    <a:pt x="0" y="17842"/>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1" name="Group 120">
              <a:extLst>
                <a:ext uri="{FF2B5EF4-FFF2-40B4-BE49-F238E27FC236}">
                  <a16:creationId xmlns:a16="http://schemas.microsoft.com/office/drawing/2014/main" id="{444209AE-C60E-2595-6A46-7B5CAB50EC7B}"/>
                </a:ext>
              </a:extLst>
            </p:cNvPr>
            <p:cNvGrpSpPr/>
            <p:nvPr/>
          </p:nvGrpSpPr>
          <p:grpSpPr>
            <a:xfrm>
              <a:off x="6101947" y="2778884"/>
              <a:ext cx="3447957" cy="825190"/>
              <a:chOff x="6101947" y="2778884"/>
              <a:chExt cx="3447957" cy="825190"/>
            </a:xfrm>
          </p:grpSpPr>
          <p:sp>
            <p:nvSpPr>
              <p:cNvPr id="112" name="Freeform 111">
                <a:extLst>
                  <a:ext uri="{FF2B5EF4-FFF2-40B4-BE49-F238E27FC236}">
                    <a16:creationId xmlns:a16="http://schemas.microsoft.com/office/drawing/2014/main" id="{CCE62821-1A81-F420-FF65-385F2E80B2CC}"/>
                  </a:ext>
                </a:extLst>
              </p:cNvPr>
              <p:cNvSpPr/>
              <p:nvPr/>
            </p:nvSpPr>
            <p:spPr bwMode="auto">
              <a:xfrm>
                <a:off x="6101947" y="2850252"/>
                <a:ext cx="3447957" cy="289931"/>
              </a:xfrm>
              <a:custGeom>
                <a:avLst/>
                <a:gdLst>
                  <a:gd name="connsiteX0" fmla="*/ 3447957 w 3447957"/>
                  <a:gd name="connsiteY0" fmla="*/ 0 h 289931"/>
                  <a:gd name="connsiteX1" fmla="*/ 2926080 w 3447957"/>
                  <a:gd name="connsiteY1" fmla="*/ 173959 h 289931"/>
                  <a:gd name="connsiteX2" fmla="*/ 2413124 w 3447957"/>
                  <a:gd name="connsiteY2" fmla="*/ 200722 h 289931"/>
                  <a:gd name="connsiteX3" fmla="*/ 2016141 w 3447957"/>
                  <a:gd name="connsiteY3" fmla="*/ 156117 h 289931"/>
                  <a:gd name="connsiteX4" fmla="*/ 1418435 w 3447957"/>
                  <a:gd name="connsiteY4" fmla="*/ 142735 h 289931"/>
                  <a:gd name="connsiteX5" fmla="*/ 584324 w 3447957"/>
                  <a:gd name="connsiteY5" fmla="*/ 267629 h 289931"/>
                  <a:gd name="connsiteX6" fmla="*/ 0 w 3447957"/>
                  <a:gd name="connsiteY6" fmla="*/ 289931 h 28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7957" h="289931">
                    <a:moveTo>
                      <a:pt x="3447957" y="0"/>
                    </a:moveTo>
                    <a:lnTo>
                      <a:pt x="2926080" y="173959"/>
                    </a:lnTo>
                    <a:lnTo>
                      <a:pt x="2413124" y="200722"/>
                    </a:lnTo>
                    <a:lnTo>
                      <a:pt x="2016141" y="156117"/>
                    </a:lnTo>
                    <a:lnTo>
                      <a:pt x="1418435" y="142735"/>
                    </a:lnTo>
                    <a:lnTo>
                      <a:pt x="584324" y="267629"/>
                    </a:lnTo>
                    <a:lnTo>
                      <a:pt x="0" y="289931"/>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3" name="Freeform 112">
                <a:extLst>
                  <a:ext uri="{FF2B5EF4-FFF2-40B4-BE49-F238E27FC236}">
                    <a16:creationId xmlns:a16="http://schemas.microsoft.com/office/drawing/2014/main" id="{B33E4407-6CC7-B9AC-3473-3AA25C985CA1}"/>
                  </a:ext>
                </a:extLst>
              </p:cNvPr>
              <p:cNvSpPr/>
              <p:nvPr/>
            </p:nvSpPr>
            <p:spPr bwMode="auto">
              <a:xfrm>
                <a:off x="6110868" y="2778884"/>
                <a:ext cx="1003610" cy="597705"/>
              </a:xfrm>
              <a:custGeom>
                <a:avLst/>
                <a:gdLst>
                  <a:gd name="connsiteX0" fmla="*/ 1003610 w 1003610"/>
                  <a:gd name="connsiteY0" fmla="*/ 0 h 597705"/>
                  <a:gd name="connsiteX1" fmla="*/ 463891 w 1003610"/>
                  <a:gd name="connsiteY1" fmla="*/ 597705 h 597705"/>
                  <a:gd name="connsiteX2" fmla="*/ 0 w 1003610"/>
                  <a:gd name="connsiteY2" fmla="*/ 361299 h 597705"/>
                </a:gdLst>
                <a:ahLst/>
                <a:cxnLst>
                  <a:cxn ang="0">
                    <a:pos x="connsiteX0" y="connsiteY0"/>
                  </a:cxn>
                  <a:cxn ang="0">
                    <a:pos x="connsiteX1" y="connsiteY1"/>
                  </a:cxn>
                  <a:cxn ang="0">
                    <a:pos x="connsiteX2" y="connsiteY2"/>
                  </a:cxn>
                </a:cxnLst>
                <a:rect l="l" t="t" r="r" b="b"/>
                <a:pathLst>
                  <a:path w="1003610" h="597705">
                    <a:moveTo>
                      <a:pt x="1003610" y="0"/>
                    </a:moveTo>
                    <a:lnTo>
                      <a:pt x="463891" y="597705"/>
                    </a:lnTo>
                    <a:lnTo>
                      <a:pt x="0" y="36129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4" name="Freeform 113">
                <a:extLst>
                  <a:ext uri="{FF2B5EF4-FFF2-40B4-BE49-F238E27FC236}">
                    <a16:creationId xmlns:a16="http://schemas.microsoft.com/office/drawing/2014/main" id="{3DC2BF3F-74F1-6BED-829C-3B2A5DCFF8E6}"/>
                  </a:ext>
                </a:extLst>
              </p:cNvPr>
              <p:cNvSpPr/>
              <p:nvPr/>
            </p:nvSpPr>
            <p:spPr bwMode="auto">
              <a:xfrm>
                <a:off x="6159934" y="3042053"/>
                <a:ext cx="1244476" cy="129354"/>
              </a:xfrm>
              <a:custGeom>
                <a:avLst/>
                <a:gdLst>
                  <a:gd name="connsiteX0" fmla="*/ 1244476 w 1244476"/>
                  <a:gd name="connsiteY0" fmla="*/ 0 h 129354"/>
                  <a:gd name="connsiteX1" fmla="*/ 463890 w 1244476"/>
                  <a:gd name="connsiteY1" fmla="*/ 129354 h 129354"/>
                  <a:gd name="connsiteX2" fmla="*/ 0 w 1244476"/>
                  <a:gd name="connsiteY2" fmla="*/ 107051 h 129354"/>
                </a:gdLst>
                <a:ahLst/>
                <a:cxnLst>
                  <a:cxn ang="0">
                    <a:pos x="connsiteX0" y="connsiteY0"/>
                  </a:cxn>
                  <a:cxn ang="0">
                    <a:pos x="connsiteX1" y="connsiteY1"/>
                  </a:cxn>
                  <a:cxn ang="0">
                    <a:pos x="connsiteX2" y="connsiteY2"/>
                  </a:cxn>
                </a:cxnLst>
                <a:rect l="l" t="t" r="r" b="b"/>
                <a:pathLst>
                  <a:path w="1244476" h="129354">
                    <a:moveTo>
                      <a:pt x="1244476" y="0"/>
                    </a:moveTo>
                    <a:lnTo>
                      <a:pt x="463890" y="129354"/>
                    </a:lnTo>
                    <a:lnTo>
                      <a:pt x="0" y="107051"/>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6" name="Freeform 115">
                <a:extLst>
                  <a:ext uri="{FF2B5EF4-FFF2-40B4-BE49-F238E27FC236}">
                    <a16:creationId xmlns:a16="http://schemas.microsoft.com/office/drawing/2014/main" id="{2B73E864-C390-6BB0-4BA0-4DDEB9CA2F40}"/>
                  </a:ext>
                </a:extLst>
              </p:cNvPr>
              <p:cNvSpPr/>
              <p:nvPr/>
            </p:nvSpPr>
            <p:spPr bwMode="auto">
              <a:xfrm>
                <a:off x="6235762" y="3158025"/>
                <a:ext cx="2761042" cy="405905"/>
              </a:xfrm>
              <a:custGeom>
                <a:avLst/>
                <a:gdLst>
                  <a:gd name="connsiteX0" fmla="*/ 2761042 w 2761042"/>
                  <a:gd name="connsiteY0" fmla="*/ 343458 h 405905"/>
                  <a:gd name="connsiteX1" fmla="*/ 1855563 w 2761042"/>
                  <a:gd name="connsiteY1" fmla="*/ 379142 h 405905"/>
                  <a:gd name="connsiteX2" fmla="*/ 1311383 w 2761042"/>
                  <a:gd name="connsiteY2" fmla="*/ 405905 h 405905"/>
                  <a:gd name="connsiteX3" fmla="*/ 704757 w 2761042"/>
                  <a:gd name="connsiteY3" fmla="*/ 249788 h 405905"/>
                  <a:gd name="connsiteX4" fmla="*/ 428207 w 2761042"/>
                  <a:gd name="connsiteY4" fmla="*/ 129355 h 405905"/>
                  <a:gd name="connsiteX5" fmla="*/ 379141 w 2761042"/>
                  <a:gd name="connsiteY5" fmla="*/ 107052 h 405905"/>
                  <a:gd name="connsiteX6" fmla="*/ 0 w 2761042"/>
                  <a:gd name="connsiteY6" fmla="*/ 0 h 40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1042" h="405905">
                    <a:moveTo>
                      <a:pt x="2761042" y="343458"/>
                    </a:moveTo>
                    <a:lnTo>
                      <a:pt x="1855563" y="379142"/>
                    </a:lnTo>
                    <a:lnTo>
                      <a:pt x="1311383" y="405905"/>
                    </a:lnTo>
                    <a:lnTo>
                      <a:pt x="704757" y="249788"/>
                    </a:lnTo>
                    <a:lnTo>
                      <a:pt x="428207" y="129355"/>
                    </a:lnTo>
                    <a:lnTo>
                      <a:pt x="379141" y="107052"/>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7" name="Freeform 116">
                <a:extLst>
                  <a:ext uri="{FF2B5EF4-FFF2-40B4-BE49-F238E27FC236}">
                    <a16:creationId xmlns:a16="http://schemas.microsoft.com/office/drawing/2014/main" id="{2C7B73A5-F6F1-2570-DE8F-F9FD24F5083E}"/>
                  </a:ext>
                </a:extLst>
              </p:cNvPr>
              <p:cNvSpPr/>
              <p:nvPr/>
            </p:nvSpPr>
            <p:spPr bwMode="auto">
              <a:xfrm>
                <a:off x="6208999" y="3233854"/>
                <a:ext cx="976847" cy="370220"/>
              </a:xfrm>
              <a:custGeom>
                <a:avLst/>
                <a:gdLst>
                  <a:gd name="connsiteX0" fmla="*/ 976847 w 976847"/>
                  <a:gd name="connsiteY0" fmla="*/ 370220 h 370220"/>
                  <a:gd name="connsiteX1" fmla="*/ 383602 w 976847"/>
                  <a:gd name="connsiteY1" fmla="*/ 347918 h 370220"/>
                  <a:gd name="connsiteX2" fmla="*/ 0 w 976847"/>
                  <a:gd name="connsiteY2" fmla="*/ 0 h 370220"/>
                </a:gdLst>
                <a:ahLst/>
                <a:cxnLst>
                  <a:cxn ang="0">
                    <a:pos x="connsiteX0" y="connsiteY0"/>
                  </a:cxn>
                  <a:cxn ang="0">
                    <a:pos x="connsiteX1" y="connsiteY1"/>
                  </a:cxn>
                  <a:cxn ang="0">
                    <a:pos x="connsiteX2" y="connsiteY2"/>
                  </a:cxn>
                </a:cxnLst>
                <a:rect l="l" t="t" r="r" b="b"/>
                <a:pathLst>
                  <a:path w="976847" h="370220">
                    <a:moveTo>
                      <a:pt x="976847" y="370220"/>
                    </a:moveTo>
                    <a:lnTo>
                      <a:pt x="383602" y="347918"/>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8" name="Freeform 117">
                <a:extLst>
                  <a:ext uri="{FF2B5EF4-FFF2-40B4-BE49-F238E27FC236}">
                    <a16:creationId xmlns:a16="http://schemas.microsoft.com/office/drawing/2014/main" id="{8FBA9DFC-D8AE-34C8-C841-F33D3B46FBD3}"/>
                  </a:ext>
                </a:extLst>
              </p:cNvPr>
              <p:cNvSpPr/>
              <p:nvPr/>
            </p:nvSpPr>
            <p:spPr bwMode="auto">
              <a:xfrm>
                <a:off x="6226841" y="3166946"/>
                <a:ext cx="1663762" cy="151657"/>
              </a:xfrm>
              <a:custGeom>
                <a:avLst/>
                <a:gdLst>
                  <a:gd name="connsiteX0" fmla="*/ 1663762 w 1663762"/>
                  <a:gd name="connsiteY0" fmla="*/ 53526 h 151657"/>
                  <a:gd name="connsiteX1" fmla="*/ 896558 w 1663762"/>
                  <a:gd name="connsiteY1" fmla="*/ 111513 h 151657"/>
                  <a:gd name="connsiteX2" fmla="*/ 356839 w 1663762"/>
                  <a:gd name="connsiteY2" fmla="*/ 151657 h 151657"/>
                  <a:gd name="connsiteX3" fmla="*/ 0 w 1663762"/>
                  <a:gd name="connsiteY3" fmla="*/ 0 h 151657"/>
                </a:gdLst>
                <a:ahLst/>
                <a:cxnLst>
                  <a:cxn ang="0">
                    <a:pos x="connsiteX0" y="connsiteY0"/>
                  </a:cxn>
                  <a:cxn ang="0">
                    <a:pos x="connsiteX1" y="connsiteY1"/>
                  </a:cxn>
                  <a:cxn ang="0">
                    <a:pos x="connsiteX2" y="connsiteY2"/>
                  </a:cxn>
                  <a:cxn ang="0">
                    <a:pos x="connsiteX3" y="connsiteY3"/>
                  </a:cxn>
                </a:cxnLst>
                <a:rect l="l" t="t" r="r" b="b"/>
                <a:pathLst>
                  <a:path w="1663762" h="151657">
                    <a:moveTo>
                      <a:pt x="1663762" y="53526"/>
                    </a:moveTo>
                    <a:lnTo>
                      <a:pt x="896558" y="111513"/>
                    </a:lnTo>
                    <a:lnTo>
                      <a:pt x="356839" y="151657"/>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9" name="Freeform 118">
                <a:extLst>
                  <a:ext uri="{FF2B5EF4-FFF2-40B4-BE49-F238E27FC236}">
                    <a16:creationId xmlns:a16="http://schemas.microsoft.com/office/drawing/2014/main" id="{95B6D4F6-FEA9-1608-D76A-74B3B8A5D826}"/>
                  </a:ext>
                </a:extLst>
              </p:cNvPr>
              <p:cNvSpPr/>
              <p:nvPr/>
            </p:nvSpPr>
            <p:spPr bwMode="auto">
              <a:xfrm>
                <a:off x="6735337" y="3247235"/>
                <a:ext cx="289931" cy="13382"/>
              </a:xfrm>
              <a:custGeom>
                <a:avLst/>
                <a:gdLst>
                  <a:gd name="connsiteX0" fmla="*/ 289931 w 289931"/>
                  <a:gd name="connsiteY0" fmla="*/ 0 h 13382"/>
                  <a:gd name="connsiteX1" fmla="*/ 0 w 289931"/>
                  <a:gd name="connsiteY1" fmla="*/ 13382 h 13382"/>
                </a:gdLst>
                <a:ahLst/>
                <a:cxnLst>
                  <a:cxn ang="0">
                    <a:pos x="connsiteX0" y="connsiteY0"/>
                  </a:cxn>
                  <a:cxn ang="0">
                    <a:pos x="connsiteX1" y="connsiteY1"/>
                  </a:cxn>
                </a:cxnLst>
                <a:rect l="l" t="t" r="r" b="b"/>
                <a:pathLst>
                  <a:path w="289931" h="13382">
                    <a:moveTo>
                      <a:pt x="289931" y="0"/>
                    </a:moveTo>
                    <a:lnTo>
                      <a:pt x="0" y="13382"/>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0" name="Freeform 119">
                <a:extLst>
                  <a:ext uri="{FF2B5EF4-FFF2-40B4-BE49-F238E27FC236}">
                    <a16:creationId xmlns:a16="http://schemas.microsoft.com/office/drawing/2014/main" id="{9847DAF5-3713-EBB9-862F-D39A547931FA}"/>
                  </a:ext>
                </a:extLst>
              </p:cNvPr>
              <p:cNvSpPr/>
              <p:nvPr/>
            </p:nvSpPr>
            <p:spPr bwMode="auto">
              <a:xfrm>
                <a:off x="6721955" y="3126802"/>
                <a:ext cx="205183" cy="80289"/>
              </a:xfrm>
              <a:custGeom>
                <a:avLst/>
                <a:gdLst>
                  <a:gd name="connsiteX0" fmla="*/ 205183 w 205183"/>
                  <a:gd name="connsiteY0" fmla="*/ 0 h 80289"/>
                  <a:gd name="connsiteX1" fmla="*/ 0 w 205183"/>
                  <a:gd name="connsiteY1" fmla="*/ 80289 h 80289"/>
                </a:gdLst>
                <a:ahLst/>
                <a:cxnLst>
                  <a:cxn ang="0">
                    <a:pos x="connsiteX0" y="connsiteY0"/>
                  </a:cxn>
                  <a:cxn ang="0">
                    <a:pos x="connsiteX1" y="connsiteY1"/>
                  </a:cxn>
                </a:cxnLst>
                <a:rect l="l" t="t" r="r" b="b"/>
                <a:pathLst>
                  <a:path w="205183" h="80289">
                    <a:moveTo>
                      <a:pt x="205183" y="0"/>
                    </a:moveTo>
                    <a:lnTo>
                      <a:pt x="0" y="8028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2" name="Title 8">
            <a:extLst>
              <a:ext uri="{FF2B5EF4-FFF2-40B4-BE49-F238E27FC236}">
                <a16:creationId xmlns:a16="http://schemas.microsoft.com/office/drawing/2014/main" id="{20724787-817C-1FF2-8444-49852F34DE03}"/>
              </a:ext>
            </a:extLst>
          </p:cNvPr>
          <p:cNvSpPr>
            <a:spLocks noGrp="1"/>
          </p:cNvSpPr>
          <p:nvPr>
            <p:ph type="title"/>
          </p:nvPr>
        </p:nvSpPr>
        <p:spPr>
          <a:xfrm>
            <a:off x="609759" y="238127"/>
            <a:ext cx="10872444" cy="1103313"/>
          </a:xfrm>
        </p:spPr>
        <p:txBody>
          <a:bodyPr/>
          <a:lstStyle/>
          <a:p>
            <a:r>
              <a:rPr lang="en-US" sz="3000" dirty="0"/>
              <a:t>Ongoing Phase I/II Single-Arm Basket Trial of SKB264 in Pretreated HR-Positive/HER2-Negative Metastatic Breast Cancer: Efficacy </a:t>
            </a:r>
          </a:p>
        </p:txBody>
      </p:sp>
      <p:sp>
        <p:nvSpPr>
          <p:cNvPr id="3" name="Content Placeholder 9">
            <a:extLst>
              <a:ext uri="{FF2B5EF4-FFF2-40B4-BE49-F238E27FC236}">
                <a16:creationId xmlns:a16="http://schemas.microsoft.com/office/drawing/2014/main" id="{4A901C78-CD31-5F0F-24C7-33544EF221CD}"/>
              </a:ext>
            </a:extLst>
          </p:cNvPr>
          <p:cNvSpPr txBox="1">
            <a:spLocks/>
          </p:cNvSpPr>
          <p:nvPr/>
        </p:nvSpPr>
        <p:spPr>
          <a:xfrm>
            <a:off x="604676" y="1310793"/>
            <a:ext cx="8926950" cy="11033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SKB264 is a novel TROP-2</a:t>
            </a:r>
            <a:r>
              <a:rPr kumimoji="0" lang="en-US" sz="1800" b="0" i="0" u="none" strike="noStrike" kern="1200" cap="none" spc="0" normalizeH="0" baseline="0" noProof="0" dirty="0">
                <a:ln>
                  <a:noFill/>
                </a:ln>
                <a:solidFill>
                  <a:srgbClr val="000000"/>
                </a:solidFill>
                <a:effectLst/>
                <a:uLnTx/>
                <a:uFillTx/>
                <a:cs typeface="Calibri" panose="020F050202020403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directed ADC comprising a sulfonyl pyrimidine-CL2A-carbonate linker conjugated to a belotecan-derivative topoisomerase I inhibitor payload </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Its drug-to-antibody ratio is 7.4:1 </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Text Box 15">
            <a:extLst>
              <a:ext uri="{FF2B5EF4-FFF2-40B4-BE49-F238E27FC236}">
                <a16:creationId xmlns:a16="http://schemas.microsoft.com/office/drawing/2014/main" id="{D0B03BE6-BCFB-AA4D-9B7A-80C02090AFFC}"/>
              </a:ext>
            </a:extLst>
          </p:cNvPr>
          <p:cNvSpPr txBox="1">
            <a:spLocks noChangeArrowheads="1"/>
          </p:cNvSpPr>
          <p:nvPr/>
        </p:nvSpPr>
        <p:spPr bwMode="auto">
          <a:xfrm>
            <a:off x="442568" y="645460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Ouyang</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ESMO Congress 2023. Abstr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380MO</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NCT04152499</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graphicFrame>
        <p:nvGraphicFramePr>
          <p:cNvPr id="13" name="Group 32">
            <a:extLst>
              <a:ext uri="{FF2B5EF4-FFF2-40B4-BE49-F238E27FC236}">
                <a16:creationId xmlns:a16="http://schemas.microsoft.com/office/drawing/2014/main" id="{4ACE6E50-FF39-B1E2-CDC1-735A6A364411}"/>
              </a:ext>
            </a:extLst>
          </p:cNvPr>
          <p:cNvGraphicFramePr>
            <a:graphicFrameLocks noGrp="1"/>
          </p:cNvGraphicFramePr>
          <p:nvPr>
            <p:extLst>
              <p:ext uri="{D42A27DB-BD31-4B8C-83A1-F6EECF244321}">
                <p14:modId xmlns:p14="http://schemas.microsoft.com/office/powerpoint/2010/main" val="2562865342"/>
              </p:ext>
            </p:extLst>
          </p:nvPr>
        </p:nvGraphicFramePr>
        <p:xfrm>
          <a:off x="711199" y="2382408"/>
          <a:ext cx="4129157" cy="3596800"/>
        </p:xfrm>
        <a:graphic>
          <a:graphicData uri="http://schemas.openxmlformats.org/drawingml/2006/table">
            <a:tbl>
              <a:tblPr/>
              <a:tblGrid>
                <a:gridCol w="2678044">
                  <a:extLst>
                    <a:ext uri="{9D8B030D-6E8A-4147-A177-3AD203B41FA5}">
                      <a16:colId xmlns:a16="http://schemas.microsoft.com/office/drawing/2014/main" val="20001"/>
                    </a:ext>
                  </a:extLst>
                </a:gridCol>
                <a:gridCol w="1451113">
                  <a:extLst>
                    <a:ext uri="{9D8B030D-6E8A-4147-A177-3AD203B41FA5}">
                      <a16:colId xmlns:a16="http://schemas.microsoft.com/office/drawing/2014/main" val="656975423"/>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 n (%)</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Confirmed PR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(36.8)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DCR,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 (89.5)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1976433"/>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594533"/>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89254996"/>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6-mo PFS rate,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568103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9602096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215866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6-mo OS rate,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4697466"/>
                  </a:ext>
                </a:extLst>
              </a:tr>
            </a:tbl>
          </a:graphicData>
        </a:graphic>
      </p:graphicFrame>
      <p:sp>
        <p:nvSpPr>
          <p:cNvPr id="14" name="TextBox 13">
            <a:extLst>
              <a:ext uri="{FF2B5EF4-FFF2-40B4-BE49-F238E27FC236}">
                <a16:creationId xmlns:a16="http://schemas.microsoft.com/office/drawing/2014/main" id="{998C89E6-C4B6-43A9-20B2-523BEB1972BE}"/>
              </a:ext>
            </a:extLst>
          </p:cNvPr>
          <p:cNvSpPr txBox="1"/>
          <p:nvPr/>
        </p:nvSpPr>
        <p:spPr bwMode="auto">
          <a:xfrm>
            <a:off x="711200" y="5991201"/>
            <a:ext cx="4090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 41 enrolled patients, 38 were evaluable for response;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mFU = 8.2 mo.</a:t>
            </a:r>
          </a:p>
        </p:txBody>
      </p:sp>
      <p:grpSp>
        <p:nvGrpSpPr>
          <p:cNvPr id="10" name="Group 9">
            <a:extLst>
              <a:ext uri="{FF2B5EF4-FFF2-40B4-BE49-F238E27FC236}">
                <a16:creationId xmlns:a16="http://schemas.microsoft.com/office/drawing/2014/main" id="{ADCA89CF-765A-7699-05D4-A1E5A1F3DC07}"/>
              </a:ext>
            </a:extLst>
          </p:cNvPr>
          <p:cNvGrpSpPr/>
          <p:nvPr/>
        </p:nvGrpSpPr>
        <p:grpSpPr>
          <a:xfrm>
            <a:off x="10306878" y="2186051"/>
            <a:ext cx="1590261" cy="584775"/>
            <a:chOff x="9959009" y="1928191"/>
            <a:chExt cx="1590261" cy="584775"/>
          </a:xfrm>
        </p:grpSpPr>
        <p:sp>
          <p:nvSpPr>
            <p:cNvPr id="5" name="TextBox 4">
              <a:extLst>
                <a:ext uri="{FF2B5EF4-FFF2-40B4-BE49-F238E27FC236}">
                  <a16:creationId xmlns:a16="http://schemas.microsoft.com/office/drawing/2014/main" id="{B5050798-1034-C2CB-D49A-B4689512D1FA}"/>
                </a:ext>
              </a:extLst>
            </p:cNvPr>
            <p:cNvSpPr txBox="1"/>
            <p:nvPr/>
          </p:nvSpPr>
          <p:spPr bwMode="auto">
            <a:xfrm>
              <a:off x="10260565" y="1928191"/>
              <a:ext cx="12887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Discontinued</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Ongoing</a:t>
              </a:r>
            </a:p>
          </p:txBody>
        </p:sp>
        <p:cxnSp>
          <p:nvCxnSpPr>
            <p:cNvPr id="7" name="Straight Connector 6">
              <a:extLst>
                <a:ext uri="{FF2B5EF4-FFF2-40B4-BE49-F238E27FC236}">
                  <a16:creationId xmlns:a16="http://schemas.microsoft.com/office/drawing/2014/main" id="{5C2748C2-C0D4-C57F-5F67-6AF289C767DE}"/>
                </a:ext>
              </a:extLst>
            </p:cNvPr>
            <p:cNvCxnSpPr>
              <a:cxnSpLocks/>
            </p:cNvCxnSpPr>
            <p:nvPr/>
          </p:nvCxnSpPr>
          <p:spPr bwMode="auto">
            <a:xfrm flipH="1">
              <a:off x="9959009" y="2097157"/>
              <a:ext cx="337930" cy="0"/>
            </a:xfrm>
            <a:prstGeom prst="line">
              <a:avLst/>
            </a:prstGeom>
            <a:noFill/>
            <a:ln w="28575" cap="flat" cmpd="sng" algn="ctr">
              <a:solidFill>
                <a:schemeClr val="accent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071848C-0FD7-C867-F351-85E5D4488A12}"/>
                </a:ext>
              </a:extLst>
            </p:cNvPr>
            <p:cNvCxnSpPr>
              <a:cxnSpLocks/>
            </p:cNvCxnSpPr>
            <p:nvPr/>
          </p:nvCxnSpPr>
          <p:spPr bwMode="auto">
            <a:xfrm flipH="1">
              <a:off x="9959009" y="2358888"/>
              <a:ext cx="337930" cy="0"/>
            </a:xfrm>
            <a:prstGeom prst="line">
              <a:avLst/>
            </a:prstGeom>
            <a:noFill/>
            <a:ln w="28575" cap="flat" cmpd="sng" algn="ctr">
              <a:solidFill>
                <a:schemeClr val="accent2"/>
              </a:solidFill>
              <a:prstDash val="solid"/>
              <a:round/>
              <a:headEnd type="none" w="med" len="med"/>
              <a:tailEnd type="none" w="med" len="med"/>
            </a:ln>
            <a:effectLst/>
          </p:spPr>
        </p:cxnSp>
      </p:grpSp>
      <p:cxnSp>
        <p:nvCxnSpPr>
          <p:cNvPr id="12" name="Straight Connector 11">
            <a:extLst>
              <a:ext uri="{FF2B5EF4-FFF2-40B4-BE49-F238E27FC236}">
                <a16:creationId xmlns:a16="http://schemas.microsoft.com/office/drawing/2014/main" id="{A375F4B9-ACF8-8154-D9B9-D80713FEB913}"/>
              </a:ext>
            </a:extLst>
          </p:cNvPr>
          <p:cNvCxnSpPr>
            <a:cxnSpLocks/>
          </p:cNvCxnSpPr>
          <p:nvPr/>
        </p:nvCxnSpPr>
        <p:spPr bwMode="auto">
          <a:xfrm>
            <a:off x="6088669" y="2116476"/>
            <a:ext cx="0" cy="166977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9475F34-BE0E-6616-55E0-4CB0D5F6C063}"/>
              </a:ext>
            </a:extLst>
          </p:cNvPr>
          <p:cNvCxnSpPr>
            <a:cxnSpLocks/>
          </p:cNvCxnSpPr>
          <p:nvPr/>
        </p:nvCxnSpPr>
        <p:spPr bwMode="auto">
          <a:xfrm flipH="1">
            <a:off x="6016853" y="21292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2D9E270-86FA-1304-54D3-9C0AEBF5C6E7}"/>
              </a:ext>
            </a:extLst>
          </p:cNvPr>
          <p:cNvCxnSpPr>
            <a:cxnSpLocks/>
          </p:cNvCxnSpPr>
          <p:nvPr/>
        </p:nvCxnSpPr>
        <p:spPr bwMode="auto">
          <a:xfrm flipH="1">
            <a:off x="6016853" y="22949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4307A45-70F3-8CBA-0519-7FB5EE757C04}"/>
              </a:ext>
            </a:extLst>
          </p:cNvPr>
          <p:cNvCxnSpPr>
            <a:cxnSpLocks/>
          </p:cNvCxnSpPr>
          <p:nvPr/>
        </p:nvCxnSpPr>
        <p:spPr bwMode="auto">
          <a:xfrm flipH="1">
            <a:off x="6016853" y="24606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F1CCF4F-D5D4-1EE1-38CD-D4BAF407FF52}"/>
              </a:ext>
            </a:extLst>
          </p:cNvPr>
          <p:cNvCxnSpPr>
            <a:cxnSpLocks/>
          </p:cNvCxnSpPr>
          <p:nvPr/>
        </p:nvCxnSpPr>
        <p:spPr bwMode="auto">
          <a:xfrm flipH="1">
            <a:off x="6016853" y="2626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A3EB7E6-ABAC-21E9-B0E0-0452297B2C71}"/>
              </a:ext>
            </a:extLst>
          </p:cNvPr>
          <p:cNvCxnSpPr>
            <a:cxnSpLocks/>
          </p:cNvCxnSpPr>
          <p:nvPr/>
        </p:nvCxnSpPr>
        <p:spPr bwMode="auto">
          <a:xfrm flipH="1">
            <a:off x="6016853" y="27920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13B226A-E749-8914-4256-913950594DFD}"/>
              </a:ext>
            </a:extLst>
          </p:cNvPr>
          <p:cNvCxnSpPr>
            <a:cxnSpLocks/>
          </p:cNvCxnSpPr>
          <p:nvPr/>
        </p:nvCxnSpPr>
        <p:spPr bwMode="auto">
          <a:xfrm flipH="1">
            <a:off x="6016853" y="29577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59F17E6-4EC8-375B-A6F3-8B44F69C6650}"/>
              </a:ext>
            </a:extLst>
          </p:cNvPr>
          <p:cNvCxnSpPr>
            <a:cxnSpLocks/>
          </p:cNvCxnSpPr>
          <p:nvPr/>
        </p:nvCxnSpPr>
        <p:spPr bwMode="auto">
          <a:xfrm flipH="1">
            <a:off x="6016853" y="31234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12BE4D0-F261-F0C9-C1BC-D72621A9DACA}"/>
              </a:ext>
            </a:extLst>
          </p:cNvPr>
          <p:cNvCxnSpPr>
            <a:cxnSpLocks/>
          </p:cNvCxnSpPr>
          <p:nvPr/>
        </p:nvCxnSpPr>
        <p:spPr bwMode="auto">
          <a:xfrm flipH="1">
            <a:off x="6016853" y="32891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E4570C9-B532-BBC2-7C0D-548C734DA7E3}"/>
              </a:ext>
            </a:extLst>
          </p:cNvPr>
          <p:cNvCxnSpPr>
            <a:cxnSpLocks/>
          </p:cNvCxnSpPr>
          <p:nvPr/>
        </p:nvCxnSpPr>
        <p:spPr bwMode="auto">
          <a:xfrm flipH="1">
            <a:off x="6016853" y="34548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763F155-3CE6-3267-8582-698CFA3573E6}"/>
              </a:ext>
            </a:extLst>
          </p:cNvPr>
          <p:cNvCxnSpPr>
            <a:cxnSpLocks/>
          </p:cNvCxnSpPr>
          <p:nvPr/>
        </p:nvCxnSpPr>
        <p:spPr bwMode="auto">
          <a:xfrm flipH="1">
            <a:off x="6016853" y="36205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75F2E0E-6830-B3CF-6468-F7A8E7E271EB}"/>
              </a:ext>
            </a:extLst>
          </p:cNvPr>
          <p:cNvCxnSpPr>
            <a:cxnSpLocks/>
          </p:cNvCxnSpPr>
          <p:nvPr/>
        </p:nvCxnSpPr>
        <p:spPr bwMode="auto">
          <a:xfrm flipH="1">
            <a:off x="6016853" y="3786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8C33BA8-F9DC-8398-0DEE-C47C35787171}"/>
              </a:ext>
            </a:extLst>
          </p:cNvPr>
          <p:cNvCxnSpPr>
            <a:cxnSpLocks/>
          </p:cNvCxnSpPr>
          <p:nvPr/>
        </p:nvCxnSpPr>
        <p:spPr bwMode="auto">
          <a:xfrm>
            <a:off x="6088669"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853E12D-B061-007B-81E1-2805C1E6A65B}"/>
              </a:ext>
            </a:extLst>
          </p:cNvPr>
          <p:cNvCxnSpPr>
            <a:cxnSpLocks/>
          </p:cNvCxnSpPr>
          <p:nvPr/>
        </p:nvCxnSpPr>
        <p:spPr bwMode="auto">
          <a:xfrm>
            <a:off x="6572042"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B0F6F40-21C6-B0D3-C8FC-0A69F956484A}"/>
              </a:ext>
            </a:extLst>
          </p:cNvPr>
          <p:cNvCxnSpPr>
            <a:cxnSpLocks/>
          </p:cNvCxnSpPr>
          <p:nvPr/>
        </p:nvCxnSpPr>
        <p:spPr bwMode="auto">
          <a:xfrm>
            <a:off x="7055415"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DFE438E-7CFE-DB95-237F-A7A1278502C6}"/>
              </a:ext>
            </a:extLst>
          </p:cNvPr>
          <p:cNvCxnSpPr>
            <a:cxnSpLocks/>
          </p:cNvCxnSpPr>
          <p:nvPr/>
        </p:nvCxnSpPr>
        <p:spPr bwMode="auto">
          <a:xfrm>
            <a:off x="7538788"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4BDF9F9-930B-E03F-4A8B-67DA3E2712D3}"/>
              </a:ext>
            </a:extLst>
          </p:cNvPr>
          <p:cNvCxnSpPr>
            <a:cxnSpLocks/>
          </p:cNvCxnSpPr>
          <p:nvPr/>
        </p:nvCxnSpPr>
        <p:spPr bwMode="auto">
          <a:xfrm>
            <a:off x="8022161"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813B32D-4765-BEEA-CE5F-06F53403DA5F}"/>
              </a:ext>
            </a:extLst>
          </p:cNvPr>
          <p:cNvCxnSpPr>
            <a:cxnSpLocks/>
          </p:cNvCxnSpPr>
          <p:nvPr/>
        </p:nvCxnSpPr>
        <p:spPr bwMode="auto">
          <a:xfrm>
            <a:off x="8505534"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AA7EC88-879F-0ECD-D231-A97978313E1D}"/>
              </a:ext>
            </a:extLst>
          </p:cNvPr>
          <p:cNvCxnSpPr>
            <a:cxnSpLocks/>
          </p:cNvCxnSpPr>
          <p:nvPr/>
        </p:nvCxnSpPr>
        <p:spPr bwMode="auto">
          <a:xfrm>
            <a:off x="8988907"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80DF7E7-4B30-84B5-7506-BA522340A9BE}"/>
              </a:ext>
            </a:extLst>
          </p:cNvPr>
          <p:cNvCxnSpPr>
            <a:cxnSpLocks/>
          </p:cNvCxnSpPr>
          <p:nvPr/>
        </p:nvCxnSpPr>
        <p:spPr bwMode="auto">
          <a:xfrm>
            <a:off x="9472280"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7F864C1-CCBD-AC06-CCD8-9B8D62E7FDC9}"/>
              </a:ext>
            </a:extLst>
          </p:cNvPr>
          <p:cNvCxnSpPr>
            <a:cxnSpLocks/>
          </p:cNvCxnSpPr>
          <p:nvPr/>
        </p:nvCxnSpPr>
        <p:spPr bwMode="auto">
          <a:xfrm>
            <a:off x="9955653"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5253565-E417-0D9B-C5E1-15E972C9D7A1}"/>
              </a:ext>
            </a:extLst>
          </p:cNvPr>
          <p:cNvCxnSpPr>
            <a:cxnSpLocks/>
          </p:cNvCxnSpPr>
          <p:nvPr/>
        </p:nvCxnSpPr>
        <p:spPr bwMode="auto">
          <a:xfrm>
            <a:off x="10439026" y="37870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85E5C6A-D383-572E-DEB8-5E1BC932595E}"/>
              </a:ext>
            </a:extLst>
          </p:cNvPr>
          <p:cNvCxnSpPr>
            <a:cxnSpLocks/>
          </p:cNvCxnSpPr>
          <p:nvPr/>
        </p:nvCxnSpPr>
        <p:spPr bwMode="auto">
          <a:xfrm>
            <a:off x="10922399" y="3787036"/>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E868C48-E503-4C86-C5B5-9337F74234FB}"/>
              </a:ext>
            </a:extLst>
          </p:cNvPr>
          <p:cNvSpPr txBox="1"/>
          <p:nvPr/>
        </p:nvSpPr>
        <p:spPr bwMode="auto">
          <a:xfrm>
            <a:off x="6095999" y="3975095"/>
            <a:ext cx="50755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sp>
        <p:nvSpPr>
          <p:cNvPr id="46" name="TextBox 45">
            <a:extLst>
              <a:ext uri="{FF2B5EF4-FFF2-40B4-BE49-F238E27FC236}">
                <a16:creationId xmlns:a16="http://schemas.microsoft.com/office/drawing/2014/main" id="{BD315249-DBA0-9025-D0F5-B85D0A39893E}"/>
              </a:ext>
            </a:extLst>
          </p:cNvPr>
          <p:cNvSpPr txBox="1"/>
          <p:nvPr/>
        </p:nvSpPr>
        <p:spPr bwMode="auto">
          <a:xfrm rot="16200000">
            <a:off x="4532546" y="2673883"/>
            <a:ext cx="16797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From Baseline (%)</a:t>
            </a:r>
          </a:p>
        </p:txBody>
      </p:sp>
      <p:sp>
        <p:nvSpPr>
          <p:cNvPr id="47" name="TextBox 46">
            <a:extLst>
              <a:ext uri="{FF2B5EF4-FFF2-40B4-BE49-F238E27FC236}">
                <a16:creationId xmlns:a16="http://schemas.microsoft.com/office/drawing/2014/main" id="{90A9F5E4-CA81-9A4C-6B18-264C059E96BB}"/>
              </a:ext>
            </a:extLst>
          </p:cNvPr>
          <p:cNvSpPr txBox="1"/>
          <p:nvPr/>
        </p:nvSpPr>
        <p:spPr bwMode="auto">
          <a:xfrm>
            <a:off x="5559287" y="1967388"/>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9" name="TextBox 48">
            <a:extLst>
              <a:ext uri="{FF2B5EF4-FFF2-40B4-BE49-F238E27FC236}">
                <a16:creationId xmlns:a16="http://schemas.microsoft.com/office/drawing/2014/main" id="{B4125DCA-5663-CD01-AF2E-90586CB6CD29}"/>
              </a:ext>
            </a:extLst>
          </p:cNvPr>
          <p:cNvSpPr txBox="1"/>
          <p:nvPr/>
        </p:nvSpPr>
        <p:spPr bwMode="auto">
          <a:xfrm>
            <a:off x="5559287" y="2296042"/>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1" name="TextBox 50">
            <a:extLst>
              <a:ext uri="{FF2B5EF4-FFF2-40B4-BE49-F238E27FC236}">
                <a16:creationId xmlns:a16="http://schemas.microsoft.com/office/drawing/2014/main" id="{724BB069-3118-4B06-6DEA-4EE45A1DE484}"/>
              </a:ext>
            </a:extLst>
          </p:cNvPr>
          <p:cNvSpPr txBox="1"/>
          <p:nvPr/>
        </p:nvSpPr>
        <p:spPr bwMode="auto">
          <a:xfrm>
            <a:off x="5559287" y="2624696"/>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2" name="TextBox 51">
            <a:extLst>
              <a:ext uri="{FF2B5EF4-FFF2-40B4-BE49-F238E27FC236}">
                <a16:creationId xmlns:a16="http://schemas.microsoft.com/office/drawing/2014/main" id="{36DD326C-F1FE-27DF-B336-98BB89B3A452}"/>
              </a:ext>
            </a:extLst>
          </p:cNvPr>
          <p:cNvSpPr txBox="1"/>
          <p:nvPr/>
        </p:nvSpPr>
        <p:spPr bwMode="auto">
          <a:xfrm>
            <a:off x="5559287" y="2789023"/>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 name="TextBox 52">
            <a:extLst>
              <a:ext uri="{FF2B5EF4-FFF2-40B4-BE49-F238E27FC236}">
                <a16:creationId xmlns:a16="http://schemas.microsoft.com/office/drawing/2014/main" id="{D6B65F6E-2761-38FA-096E-0E3BBC3A41FF}"/>
              </a:ext>
            </a:extLst>
          </p:cNvPr>
          <p:cNvSpPr txBox="1"/>
          <p:nvPr/>
        </p:nvSpPr>
        <p:spPr bwMode="auto">
          <a:xfrm>
            <a:off x="5559287" y="2953350"/>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5" name="TextBox 54">
            <a:extLst>
              <a:ext uri="{FF2B5EF4-FFF2-40B4-BE49-F238E27FC236}">
                <a16:creationId xmlns:a16="http://schemas.microsoft.com/office/drawing/2014/main" id="{0212DC56-CFD2-B798-E9EA-70AEFA0C0B54}"/>
              </a:ext>
            </a:extLst>
          </p:cNvPr>
          <p:cNvSpPr txBox="1"/>
          <p:nvPr/>
        </p:nvSpPr>
        <p:spPr bwMode="auto">
          <a:xfrm>
            <a:off x="5559287" y="3282004"/>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7" name="TextBox 56">
            <a:extLst>
              <a:ext uri="{FF2B5EF4-FFF2-40B4-BE49-F238E27FC236}">
                <a16:creationId xmlns:a16="http://schemas.microsoft.com/office/drawing/2014/main" id="{58624F21-F7FF-88DC-46EA-9CC53A7076DB}"/>
              </a:ext>
            </a:extLst>
          </p:cNvPr>
          <p:cNvSpPr txBox="1"/>
          <p:nvPr/>
        </p:nvSpPr>
        <p:spPr bwMode="auto">
          <a:xfrm>
            <a:off x="5476461" y="3610658"/>
            <a:ext cx="6195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8" name="TextBox 57">
            <a:extLst>
              <a:ext uri="{FF2B5EF4-FFF2-40B4-BE49-F238E27FC236}">
                <a16:creationId xmlns:a16="http://schemas.microsoft.com/office/drawing/2014/main" id="{ACA0E4D6-0565-1C3C-587F-97E068F214ED}"/>
              </a:ext>
            </a:extLst>
          </p:cNvPr>
          <p:cNvSpPr txBox="1"/>
          <p:nvPr/>
        </p:nvSpPr>
        <p:spPr bwMode="auto">
          <a:xfrm>
            <a:off x="10651434"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9" name="TextBox 58">
            <a:extLst>
              <a:ext uri="{FF2B5EF4-FFF2-40B4-BE49-F238E27FC236}">
                <a16:creationId xmlns:a16="http://schemas.microsoft.com/office/drawing/2014/main" id="{D5A32D2B-D56A-09F0-083D-418795C82CA8}"/>
              </a:ext>
            </a:extLst>
          </p:cNvPr>
          <p:cNvSpPr txBox="1"/>
          <p:nvPr/>
        </p:nvSpPr>
        <p:spPr bwMode="auto">
          <a:xfrm>
            <a:off x="5817704"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0" name="TextBox 59">
            <a:extLst>
              <a:ext uri="{FF2B5EF4-FFF2-40B4-BE49-F238E27FC236}">
                <a16:creationId xmlns:a16="http://schemas.microsoft.com/office/drawing/2014/main" id="{84BEC5BE-0992-22C5-5782-F74DC5B0C422}"/>
              </a:ext>
            </a:extLst>
          </p:cNvPr>
          <p:cNvSpPr txBox="1"/>
          <p:nvPr/>
        </p:nvSpPr>
        <p:spPr bwMode="auto">
          <a:xfrm>
            <a:off x="6301077"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61" name="TextBox 60">
            <a:extLst>
              <a:ext uri="{FF2B5EF4-FFF2-40B4-BE49-F238E27FC236}">
                <a16:creationId xmlns:a16="http://schemas.microsoft.com/office/drawing/2014/main" id="{E9EE73EE-0990-7578-B419-C139CDC63E2D}"/>
              </a:ext>
            </a:extLst>
          </p:cNvPr>
          <p:cNvSpPr txBox="1"/>
          <p:nvPr/>
        </p:nvSpPr>
        <p:spPr bwMode="auto">
          <a:xfrm>
            <a:off x="6784450"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62" name="TextBox 61">
            <a:extLst>
              <a:ext uri="{FF2B5EF4-FFF2-40B4-BE49-F238E27FC236}">
                <a16:creationId xmlns:a16="http://schemas.microsoft.com/office/drawing/2014/main" id="{57FE6A4B-811D-2D35-B45B-793986828B91}"/>
              </a:ext>
            </a:extLst>
          </p:cNvPr>
          <p:cNvSpPr txBox="1"/>
          <p:nvPr/>
        </p:nvSpPr>
        <p:spPr bwMode="auto">
          <a:xfrm>
            <a:off x="7267823"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63" name="TextBox 62">
            <a:extLst>
              <a:ext uri="{FF2B5EF4-FFF2-40B4-BE49-F238E27FC236}">
                <a16:creationId xmlns:a16="http://schemas.microsoft.com/office/drawing/2014/main" id="{158E9809-8EAB-429C-E2ED-75B82EAFC0FC}"/>
              </a:ext>
            </a:extLst>
          </p:cNvPr>
          <p:cNvSpPr txBox="1"/>
          <p:nvPr/>
        </p:nvSpPr>
        <p:spPr bwMode="auto">
          <a:xfrm>
            <a:off x="7751196"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64" name="TextBox 63">
            <a:extLst>
              <a:ext uri="{FF2B5EF4-FFF2-40B4-BE49-F238E27FC236}">
                <a16:creationId xmlns:a16="http://schemas.microsoft.com/office/drawing/2014/main" id="{C234CA85-F841-D228-75DC-B3E22A6F4E80}"/>
              </a:ext>
            </a:extLst>
          </p:cNvPr>
          <p:cNvSpPr txBox="1"/>
          <p:nvPr/>
        </p:nvSpPr>
        <p:spPr bwMode="auto">
          <a:xfrm>
            <a:off x="8234569"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5" name="TextBox 64">
            <a:extLst>
              <a:ext uri="{FF2B5EF4-FFF2-40B4-BE49-F238E27FC236}">
                <a16:creationId xmlns:a16="http://schemas.microsoft.com/office/drawing/2014/main" id="{F6411CBC-BB87-03AA-3542-5F33CA1D0132}"/>
              </a:ext>
            </a:extLst>
          </p:cNvPr>
          <p:cNvSpPr txBox="1"/>
          <p:nvPr/>
        </p:nvSpPr>
        <p:spPr bwMode="auto">
          <a:xfrm>
            <a:off x="8717942"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66" name="TextBox 65">
            <a:extLst>
              <a:ext uri="{FF2B5EF4-FFF2-40B4-BE49-F238E27FC236}">
                <a16:creationId xmlns:a16="http://schemas.microsoft.com/office/drawing/2014/main" id="{4A1F0BF8-5833-44AE-028F-01F0B216A70A}"/>
              </a:ext>
            </a:extLst>
          </p:cNvPr>
          <p:cNvSpPr txBox="1"/>
          <p:nvPr/>
        </p:nvSpPr>
        <p:spPr bwMode="auto">
          <a:xfrm>
            <a:off x="9201315"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67" name="TextBox 66">
            <a:extLst>
              <a:ext uri="{FF2B5EF4-FFF2-40B4-BE49-F238E27FC236}">
                <a16:creationId xmlns:a16="http://schemas.microsoft.com/office/drawing/2014/main" id="{2EA71856-1B83-AE07-7DB9-6C875B942A66}"/>
              </a:ext>
            </a:extLst>
          </p:cNvPr>
          <p:cNvSpPr txBox="1"/>
          <p:nvPr/>
        </p:nvSpPr>
        <p:spPr bwMode="auto">
          <a:xfrm>
            <a:off x="9684688"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68" name="TextBox 67">
            <a:extLst>
              <a:ext uri="{FF2B5EF4-FFF2-40B4-BE49-F238E27FC236}">
                <a16:creationId xmlns:a16="http://schemas.microsoft.com/office/drawing/2014/main" id="{B11BE7E8-829B-BC1C-CC7B-6033A31C8BFF}"/>
              </a:ext>
            </a:extLst>
          </p:cNvPr>
          <p:cNvSpPr txBox="1"/>
          <p:nvPr/>
        </p:nvSpPr>
        <p:spPr bwMode="auto">
          <a:xfrm>
            <a:off x="10168061" y="3789561"/>
            <a:ext cx="53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69" name="TextBox 68">
            <a:extLst>
              <a:ext uri="{FF2B5EF4-FFF2-40B4-BE49-F238E27FC236}">
                <a16:creationId xmlns:a16="http://schemas.microsoft.com/office/drawing/2014/main" id="{C6055F51-B19F-02B6-CB7C-AB50726AE4D3}"/>
              </a:ext>
            </a:extLst>
          </p:cNvPr>
          <p:cNvSpPr txBox="1"/>
          <p:nvPr/>
        </p:nvSpPr>
        <p:spPr bwMode="auto">
          <a:xfrm>
            <a:off x="6095999" y="1870583"/>
            <a:ext cx="500600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Target Lesion Size From Baseline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Time by Investigator Assessment</a:t>
            </a:r>
          </a:p>
        </p:txBody>
      </p:sp>
      <p:cxnSp>
        <p:nvCxnSpPr>
          <p:cNvPr id="74" name="Straight Connector 73">
            <a:extLst>
              <a:ext uri="{FF2B5EF4-FFF2-40B4-BE49-F238E27FC236}">
                <a16:creationId xmlns:a16="http://schemas.microsoft.com/office/drawing/2014/main" id="{D12BA5BF-49A0-D3FD-23C2-284B83C0D98E}"/>
              </a:ext>
            </a:extLst>
          </p:cNvPr>
          <p:cNvCxnSpPr>
            <a:cxnSpLocks/>
          </p:cNvCxnSpPr>
          <p:nvPr/>
        </p:nvCxnSpPr>
        <p:spPr bwMode="auto">
          <a:xfrm>
            <a:off x="6086061" y="3786251"/>
            <a:ext cx="508552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D07B3B4-302D-FA6B-77F8-F864D3827848}"/>
              </a:ext>
            </a:extLst>
          </p:cNvPr>
          <p:cNvCxnSpPr>
            <a:cxnSpLocks/>
          </p:cNvCxnSpPr>
          <p:nvPr/>
        </p:nvCxnSpPr>
        <p:spPr bwMode="auto">
          <a:xfrm flipV="1">
            <a:off x="6096000" y="4599828"/>
            <a:ext cx="0" cy="165817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C1ACE6F-D5DA-845F-69C9-D9C61AC0F103}"/>
              </a:ext>
            </a:extLst>
          </p:cNvPr>
          <p:cNvCxnSpPr>
            <a:cxnSpLocks/>
          </p:cNvCxnSpPr>
          <p:nvPr/>
        </p:nvCxnSpPr>
        <p:spPr bwMode="auto">
          <a:xfrm flipH="1">
            <a:off x="6031992" y="46138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1CB6CE4-936F-8883-B000-01C7EB4B027E}"/>
              </a:ext>
            </a:extLst>
          </p:cNvPr>
          <p:cNvCxnSpPr>
            <a:cxnSpLocks/>
          </p:cNvCxnSpPr>
          <p:nvPr/>
        </p:nvCxnSpPr>
        <p:spPr bwMode="auto">
          <a:xfrm flipH="1">
            <a:off x="6031992" y="48869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F687BB5-1C77-E0D3-F95F-4D16D60ABB79}"/>
              </a:ext>
            </a:extLst>
          </p:cNvPr>
          <p:cNvCxnSpPr>
            <a:cxnSpLocks/>
          </p:cNvCxnSpPr>
          <p:nvPr/>
        </p:nvCxnSpPr>
        <p:spPr bwMode="auto">
          <a:xfrm flipH="1">
            <a:off x="6031992" y="51548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114805A-E972-548D-5BFA-FE6E0459A30B}"/>
              </a:ext>
            </a:extLst>
          </p:cNvPr>
          <p:cNvCxnSpPr>
            <a:cxnSpLocks/>
          </p:cNvCxnSpPr>
          <p:nvPr/>
        </p:nvCxnSpPr>
        <p:spPr bwMode="auto">
          <a:xfrm flipH="1">
            <a:off x="6031992" y="54330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7615A22-DFAF-47BF-29CD-15F6A6B90362}"/>
              </a:ext>
            </a:extLst>
          </p:cNvPr>
          <p:cNvCxnSpPr>
            <a:cxnSpLocks/>
          </p:cNvCxnSpPr>
          <p:nvPr/>
        </p:nvCxnSpPr>
        <p:spPr bwMode="auto">
          <a:xfrm flipH="1">
            <a:off x="6031992" y="57060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53F4F3A-C764-B4EB-4934-29EB4ADEB0C5}"/>
              </a:ext>
            </a:extLst>
          </p:cNvPr>
          <p:cNvCxnSpPr>
            <a:cxnSpLocks/>
          </p:cNvCxnSpPr>
          <p:nvPr/>
        </p:nvCxnSpPr>
        <p:spPr bwMode="auto">
          <a:xfrm flipH="1">
            <a:off x="6031992" y="59791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B027641-869D-ED5D-9F76-1E5B0E6684E5}"/>
              </a:ext>
            </a:extLst>
          </p:cNvPr>
          <p:cNvCxnSpPr>
            <a:cxnSpLocks/>
          </p:cNvCxnSpPr>
          <p:nvPr/>
        </p:nvCxnSpPr>
        <p:spPr bwMode="auto">
          <a:xfrm flipH="1">
            <a:off x="6031992" y="6252165"/>
            <a:ext cx="64008" cy="0"/>
          </a:xfrm>
          <a:prstGeom prst="line">
            <a:avLst/>
          </a:prstGeom>
          <a:noFill/>
          <a:ln w="28575" cap="flat" cmpd="sng" algn="ctr">
            <a:solidFill>
              <a:schemeClr val="bg1"/>
            </a:solidFill>
            <a:prstDash val="solid"/>
            <a:round/>
            <a:headEnd type="none" w="med" len="med"/>
            <a:tailEnd type="none" w="med" len="med"/>
          </a:ln>
          <a:effectLst/>
        </p:spPr>
      </p:cxnSp>
      <p:sp>
        <p:nvSpPr>
          <p:cNvPr id="94" name="TextBox 93">
            <a:extLst>
              <a:ext uri="{FF2B5EF4-FFF2-40B4-BE49-F238E27FC236}">
                <a16:creationId xmlns:a16="http://schemas.microsoft.com/office/drawing/2014/main" id="{20784D04-B8B3-93B9-DD19-CDA1C1DE6B07}"/>
              </a:ext>
            </a:extLst>
          </p:cNvPr>
          <p:cNvSpPr txBox="1"/>
          <p:nvPr/>
        </p:nvSpPr>
        <p:spPr bwMode="auto">
          <a:xfrm>
            <a:off x="5603875" y="6082552"/>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95" name="TextBox 94">
            <a:extLst>
              <a:ext uri="{FF2B5EF4-FFF2-40B4-BE49-F238E27FC236}">
                <a16:creationId xmlns:a16="http://schemas.microsoft.com/office/drawing/2014/main" id="{32FAD8E2-F537-C360-9914-35D769C9F48D}"/>
              </a:ext>
            </a:extLst>
          </p:cNvPr>
          <p:cNvSpPr txBox="1"/>
          <p:nvPr/>
        </p:nvSpPr>
        <p:spPr bwMode="auto">
          <a:xfrm>
            <a:off x="5603875" y="4431552"/>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96" name="TextBox 95">
            <a:extLst>
              <a:ext uri="{FF2B5EF4-FFF2-40B4-BE49-F238E27FC236}">
                <a16:creationId xmlns:a16="http://schemas.microsoft.com/office/drawing/2014/main" id="{09393D19-CB43-5546-1D71-F9C7CB4F64FB}"/>
              </a:ext>
            </a:extLst>
          </p:cNvPr>
          <p:cNvSpPr txBox="1"/>
          <p:nvPr/>
        </p:nvSpPr>
        <p:spPr bwMode="auto">
          <a:xfrm>
            <a:off x="5603875" y="4706719"/>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7" name="TextBox 96">
            <a:extLst>
              <a:ext uri="{FF2B5EF4-FFF2-40B4-BE49-F238E27FC236}">
                <a16:creationId xmlns:a16="http://schemas.microsoft.com/office/drawing/2014/main" id="{C823EB04-F546-D020-ABB2-2C8A0FEBB585}"/>
              </a:ext>
            </a:extLst>
          </p:cNvPr>
          <p:cNvSpPr txBox="1"/>
          <p:nvPr/>
        </p:nvSpPr>
        <p:spPr bwMode="auto">
          <a:xfrm>
            <a:off x="5603875" y="4981886"/>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8" name="TextBox 97">
            <a:extLst>
              <a:ext uri="{FF2B5EF4-FFF2-40B4-BE49-F238E27FC236}">
                <a16:creationId xmlns:a16="http://schemas.microsoft.com/office/drawing/2014/main" id="{7029E046-8F47-BE60-7F1B-5A376F7990CA}"/>
              </a:ext>
            </a:extLst>
          </p:cNvPr>
          <p:cNvSpPr txBox="1"/>
          <p:nvPr/>
        </p:nvSpPr>
        <p:spPr bwMode="auto">
          <a:xfrm>
            <a:off x="5603875" y="5257053"/>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9" name="TextBox 98">
            <a:extLst>
              <a:ext uri="{FF2B5EF4-FFF2-40B4-BE49-F238E27FC236}">
                <a16:creationId xmlns:a16="http://schemas.microsoft.com/office/drawing/2014/main" id="{EA0A52F7-1BC1-0D3C-0C1A-CC002DE0CA5A}"/>
              </a:ext>
            </a:extLst>
          </p:cNvPr>
          <p:cNvSpPr txBox="1"/>
          <p:nvPr/>
        </p:nvSpPr>
        <p:spPr bwMode="auto">
          <a:xfrm>
            <a:off x="5603875" y="5532220"/>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00" name="TextBox 99">
            <a:extLst>
              <a:ext uri="{FF2B5EF4-FFF2-40B4-BE49-F238E27FC236}">
                <a16:creationId xmlns:a16="http://schemas.microsoft.com/office/drawing/2014/main" id="{E9EACA27-4AAF-F00D-F9BE-0F6D7664ACDE}"/>
              </a:ext>
            </a:extLst>
          </p:cNvPr>
          <p:cNvSpPr txBox="1"/>
          <p:nvPr/>
        </p:nvSpPr>
        <p:spPr bwMode="auto">
          <a:xfrm>
            <a:off x="5603875" y="5807387"/>
            <a:ext cx="4921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01" name="TextBox 100">
            <a:extLst>
              <a:ext uri="{FF2B5EF4-FFF2-40B4-BE49-F238E27FC236}">
                <a16:creationId xmlns:a16="http://schemas.microsoft.com/office/drawing/2014/main" id="{5CE7091C-9F7A-2EFF-08CA-0231B4E0E952}"/>
              </a:ext>
            </a:extLst>
          </p:cNvPr>
          <p:cNvSpPr txBox="1"/>
          <p:nvPr/>
        </p:nvSpPr>
        <p:spPr bwMode="auto">
          <a:xfrm rot="16200000">
            <a:off x="4532548" y="5234677"/>
            <a:ext cx="16797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From Baseline (%)</a:t>
            </a:r>
          </a:p>
        </p:txBody>
      </p:sp>
      <p:sp>
        <p:nvSpPr>
          <p:cNvPr id="102" name="TextBox 101">
            <a:extLst>
              <a:ext uri="{FF2B5EF4-FFF2-40B4-BE49-F238E27FC236}">
                <a16:creationId xmlns:a16="http://schemas.microsoft.com/office/drawing/2014/main" id="{63539063-44CB-8760-B25D-9636737066AA}"/>
              </a:ext>
            </a:extLst>
          </p:cNvPr>
          <p:cNvSpPr txBox="1"/>
          <p:nvPr/>
        </p:nvSpPr>
        <p:spPr bwMode="auto">
          <a:xfrm>
            <a:off x="6095999" y="4385140"/>
            <a:ext cx="506564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in Target Lesion Size From</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Baseline by Investigator Assessment</a:t>
            </a:r>
          </a:p>
        </p:txBody>
      </p:sp>
      <p:sp>
        <p:nvSpPr>
          <p:cNvPr id="104" name="TextBox 103">
            <a:extLst>
              <a:ext uri="{FF2B5EF4-FFF2-40B4-BE49-F238E27FC236}">
                <a16:creationId xmlns:a16="http://schemas.microsoft.com/office/drawing/2014/main" id="{76A21475-AA71-8C8D-D114-4FD9CE958BCF}"/>
              </a:ext>
            </a:extLst>
          </p:cNvPr>
          <p:cNvSpPr txBox="1"/>
          <p:nvPr/>
        </p:nvSpPr>
        <p:spPr bwMode="auto">
          <a:xfrm>
            <a:off x="11461225" y="4498181"/>
            <a:ext cx="4648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07" name="Rectangle 106">
            <a:extLst>
              <a:ext uri="{FF2B5EF4-FFF2-40B4-BE49-F238E27FC236}">
                <a16:creationId xmlns:a16="http://schemas.microsoft.com/office/drawing/2014/main" id="{7A5BCD85-69DD-3479-9F07-37BCA6F0F839}"/>
              </a:ext>
            </a:extLst>
          </p:cNvPr>
          <p:cNvSpPr/>
          <p:nvPr/>
        </p:nvSpPr>
        <p:spPr bwMode="auto">
          <a:xfrm>
            <a:off x="11348936" y="4609256"/>
            <a:ext cx="129702" cy="1297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7ADEC946-9BAF-2BE0-5BD7-1D419C8866EB}"/>
              </a:ext>
            </a:extLst>
          </p:cNvPr>
          <p:cNvSpPr/>
          <p:nvPr/>
        </p:nvSpPr>
        <p:spPr bwMode="auto">
          <a:xfrm>
            <a:off x="11348936" y="4850206"/>
            <a:ext cx="129702" cy="1297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41" name="Group 140">
            <a:extLst>
              <a:ext uri="{FF2B5EF4-FFF2-40B4-BE49-F238E27FC236}">
                <a16:creationId xmlns:a16="http://schemas.microsoft.com/office/drawing/2014/main" id="{5B645125-789F-2B78-4A3B-52CA0B83DB60}"/>
              </a:ext>
            </a:extLst>
          </p:cNvPr>
          <p:cNvGrpSpPr/>
          <p:nvPr/>
        </p:nvGrpSpPr>
        <p:grpSpPr>
          <a:xfrm>
            <a:off x="6106408" y="2880432"/>
            <a:ext cx="4398041" cy="704757"/>
            <a:chOff x="6106408" y="3059895"/>
            <a:chExt cx="4398041" cy="704757"/>
          </a:xfrm>
        </p:grpSpPr>
        <p:sp>
          <p:nvSpPr>
            <p:cNvPr id="123" name="Freeform 122">
              <a:extLst>
                <a:ext uri="{FF2B5EF4-FFF2-40B4-BE49-F238E27FC236}">
                  <a16:creationId xmlns:a16="http://schemas.microsoft.com/office/drawing/2014/main" id="{DA1527A8-0DB1-C4D3-F6FE-AF3EF249CB0F}"/>
                </a:ext>
              </a:extLst>
            </p:cNvPr>
            <p:cNvSpPr/>
            <p:nvPr/>
          </p:nvSpPr>
          <p:spPr bwMode="auto">
            <a:xfrm>
              <a:off x="6106408" y="3144644"/>
              <a:ext cx="4398041" cy="562021"/>
            </a:xfrm>
            <a:custGeom>
              <a:avLst/>
              <a:gdLst>
                <a:gd name="connsiteX0" fmla="*/ 4398041 w 4398041"/>
                <a:gd name="connsiteY0" fmla="*/ 562021 h 562021"/>
                <a:gd name="connsiteX1" fmla="*/ 3746810 w 4398041"/>
                <a:gd name="connsiteY1" fmla="*/ 521877 h 562021"/>
                <a:gd name="connsiteX2" fmla="*/ 3064355 w 4398041"/>
                <a:gd name="connsiteY2" fmla="*/ 557561 h 562021"/>
                <a:gd name="connsiteX3" fmla="*/ 1788655 w 4398041"/>
                <a:gd name="connsiteY3" fmla="*/ 468351 h 562021"/>
                <a:gd name="connsiteX4" fmla="*/ 1275699 w 4398041"/>
                <a:gd name="connsiteY4" fmla="*/ 392523 h 562021"/>
                <a:gd name="connsiteX5" fmla="*/ 606626 w 4398041"/>
                <a:gd name="connsiteY5" fmla="*/ 227485 h 562021"/>
                <a:gd name="connsiteX6" fmla="*/ 490653 w 4398041"/>
                <a:gd name="connsiteY6" fmla="*/ 209643 h 562021"/>
                <a:gd name="connsiteX7" fmla="*/ 0 w 4398041"/>
                <a:gd name="connsiteY7" fmla="*/ 0 h 562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8041" h="562021">
                  <a:moveTo>
                    <a:pt x="4398041" y="562021"/>
                  </a:moveTo>
                  <a:lnTo>
                    <a:pt x="3746810" y="521877"/>
                  </a:lnTo>
                  <a:lnTo>
                    <a:pt x="3064355" y="557561"/>
                  </a:lnTo>
                  <a:lnTo>
                    <a:pt x="1788655" y="468351"/>
                  </a:lnTo>
                  <a:lnTo>
                    <a:pt x="1275699" y="392523"/>
                  </a:lnTo>
                  <a:lnTo>
                    <a:pt x="606626" y="227485"/>
                  </a:lnTo>
                  <a:lnTo>
                    <a:pt x="490653" y="209643"/>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4" name="Freeform 123">
              <a:extLst>
                <a:ext uri="{FF2B5EF4-FFF2-40B4-BE49-F238E27FC236}">
                  <a16:creationId xmlns:a16="http://schemas.microsoft.com/office/drawing/2014/main" id="{2AA8BB67-0366-AFAE-4A1E-B0C217E933D0}"/>
                </a:ext>
              </a:extLst>
            </p:cNvPr>
            <p:cNvSpPr/>
            <p:nvPr/>
          </p:nvSpPr>
          <p:spPr bwMode="auto">
            <a:xfrm>
              <a:off x="6307130" y="3242775"/>
              <a:ext cx="2149955" cy="459430"/>
            </a:xfrm>
            <a:custGeom>
              <a:avLst/>
              <a:gdLst>
                <a:gd name="connsiteX0" fmla="*/ 2149955 w 2149955"/>
                <a:gd name="connsiteY0" fmla="*/ 419285 h 459430"/>
                <a:gd name="connsiteX1" fmla="*/ 1694985 w 2149955"/>
                <a:gd name="connsiteY1" fmla="*/ 459430 h 459430"/>
                <a:gd name="connsiteX2" fmla="*/ 1155266 w 2149955"/>
                <a:gd name="connsiteY2" fmla="*/ 396983 h 459430"/>
                <a:gd name="connsiteX3" fmla="*/ 780585 w 2149955"/>
                <a:gd name="connsiteY3" fmla="*/ 338997 h 459430"/>
                <a:gd name="connsiteX4" fmla="*/ 343457 w 2149955"/>
                <a:gd name="connsiteY4" fmla="*/ 165038 h 459430"/>
                <a:gd name="connsiteX5" fmla="*/ 0 w 2149955"/>
                <a:gd name="connsiteY5" fmla="*/ 0 h 45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955" h="459430">
                  <a:moveTo>
                    <a:pt x="2149955" y="419285"/>
                  </a:moveTo>
                  <a:lnTo>
                    <a:pt x="1694985" y="459430"/>
                  </a:lnTo>
                  <a:lnTo>
                    <a:pt x="1155266" y="396983"/>
                  </a:lnTo>
                  <a:lnTo>
                    <a:pt x="780585" y="338997"/>
                  </a:lnTo>
                  <a:lnTo>
                    <a:pt x="343457" y="165038"/>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5" name="Freeform 124">
              <a:extLst>
                <a:ext uri="{FF2B5EF4-FFF2-40B4-BE49-F238E27FC236}">
                  <a16:creationId xmlns:a16="http://schemas.microsoft.com/office/drawing/2014/main" id="{588DA403-D3B0-6AD9-68BC-6BBDF0E4F814}"/>
                </a:ext>
              </a:extLst>
            </p:cNvPr>
            <p:cNvSpPr/>
            <p:nvPr/>
          </p:nvSpPr>
          <p:spPr bwMode="auto">
            <a:xfrm>
              <a:off x="6119789" y="3073276"/>
              <a:ext cx="1494264" cy="75828"/>
            </a:xfrm>
            <a:custGeom>
              <a:avLst/>
              <a:gdLst>
                <a:gd name="connsiteX0" fmla="*/ 1494264 w 1494264"/>
                <a:gd name="connsiteY0" fmla="*/ 0 h 75828"/>
                <a:gd name="connsiteX1" fmla="*/ 976847 w 1494264"/>
                <a:gd name="connsiteY1" fmla="*/ 8921 h 75828"/>
                <a:gd name="connsiteX2" fmla="*/ 499575 w 1494264"/>
                <a:gd name="connsiteY2" fmla="*/ 75828 h 75828"/>
                <a:gd name="connsiteX3" fmla="*/ 0 w 1494264"/>
                <a:gd name="connsiteY3" fmla="*/ 75828 h 75828"/>
              </a:gdLst>
              <a:ahLst/>
              <a:cxnLst>
                <a:cxn ang="0">
                  <a:pos x="connsiteX0" y="connsiteY0"/>
                </a:cxn>
                <a:cxn ang="0">
                  <a:pos x="connsiteX1" y="connsiteY1"/>
                </a:cxn>
                <a:cxn ang="0">
                  <a:pos x="connsiteX2" y="connsiteY2"/>
                </a:cxn>
                <a:cxn ang="0">
                  <a:pos x="connsiteX3" y="connsiteY3"/>
                </a:cxn>
              </a:cxnLst>
              <a:rect l="l" t="t" r="r" b="b"/>
              <a:pathLst>
                <a:path w="1494264" h="75828">
                  <a:moveTo>
                    <a:pt x="1494264" y="0"/>
                  </a:moveTo>
                  <a:lnTo>
                    <a:pt x="976847" y="8921"/>
                  </a:lnTo>
                  <a:lnTo>
                    <a:pt x="499575" y="75828"/>
                  </a:lnTo>
                  <a:lnTo>
                    <a:pt x="0" y="75828"/>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6" name="Freeform 125">
              <a:extLst>
                <a:ext uri="{FF2B5EF4-FFF2-40B4-BE49-F238E27FC236}">
                  <a16:creationId xmlns:a16="http://schemas.microsoft.com/office/drawing/2014/main" id="{21D3A06E-7154-1A44-6BF4-22D05B783758}"/>
                </a:ext>
              </a:extLst>
            </p:cNvPr>
            <p:cNvSpPr/>
            <p:nvPr/>
          </p:nvSpPr>
          <p:spPr bwMode="auto">
            <a:xfrm>
              <a:off x="6173315" y="3149104"/>
              <a:ext cx="2332835" cy="120434"/>
            </a:xfrm>
            <a:custGeom>
              <a:avLst/>
              <a:gdLst>
                <a:gd name="connsiteX0" fmla="*/ 2332835 w 2332835"/>
                <a:gd name="connsiteY0" fmla="*/ 0 h 120434"/>
                <a:gd name="connsiteX1" fmla="*/ 1935852 w 2332835"/>
                <a:gd name="connsiteY1" fmla="*/ 53526 h 120434"/>
                <a:gd name="connsiteX2" fmla="*/ 1342607 w 2332835"/>
                <a:gd name="connsiteY2" fmla="*/ 49066 h 120434"/>
                <a:gd name="connsiteX3" fmla="*/ 927782 w 2332835"/>
                <a:gd name="connsiteY3" fmla="*/ 120434 h 120434"/>
                <a:gd name="connsiteX4" fmla="*/ 379142 w 2332835"/>
                <a:gd name="connsiteY4" fmla="*/ 26763 h 120434"/>
                <a:gd name="connsiteX5" fmla="*/ 0 w 2332835"/>
                <a:gd name="connsiteY5" fmla="*/ 13382 h 12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2835" h="120434">
                  <a:moveTo>
                    <a:pt x="2332835" y="0"/>
                  </a:moveTo>
                  <a:lnTo>
                    <a:pt x="1935852" y="53526"/>
                  </a:lnTo>
                  <a:lnTo>
                    <a:pt x="1342607" y="49066"/>
                  </a:lnTo>
                  <a:lnTo>
                    <a:pt x="927782" y="120434"/>
                  </a:lnTo>
                  <a:lnTo>
                    <a:pt x="379142" y="26763"/>
                  </a:lnTo>
                  <a:lnTo>
                    <a:pt x="0" y="13382"/>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7" name="Freeform 126">
              <a:extLst>
                <a:ext uri="{FF2B5EF4-FFF2-40B4-BE49-F238E27FC236}">
                  <a16:creationId xmlns:a16="http://schemas.microsoft.com/office/drawing/2014/main" id="{A83F0579-34F8-E8B8-9875-C946A81AF7F3}"/>
                </a:ext>
              </a:extLst>
            </p:cNvPr>
            <p:cNvSpPr/>
            <p:nvPr/>
          </p:nvSpPr>
          <p:spPr bwMode="auto">
            <a:xfrm>
              <a:off x="6231301" y="3171407"/>
              <a:ext cx="1761893" cy="129354"/>
            </a:xfrm>
            <a:custGeom>
              <a:avLst/>
              <a:gdLst>
                <a:gd name="connsiteX0" fmla="*/ 1761893 w 1761893"/>
                <a:gd name="connsiteY0" fmla="*/ 129354 h 129354"/>
                <a:gd name="connsiteX1" fmla="*/ 901019 w 1761893"/>
                <a:gd name="connsiteY1" fmla="*/ 115973 h 129354"/>
                <a:gd name="connsiteX2" fmla="*/ 361300 w 1761893"/>
                <a:gd name="connsiteY2" fmla="*/ 107052 h 129354"/>
                <a:gd name="connsiteX3" fmla="*/ 0 w 1761893"/>
                <a:gd name="connsiteY3" fmla="*/ 0 h 129354"/>
              </a:gdLst>
              <a:ahLst/>
              <a:cxnLst>
                <a:cxn ang="0">
                  <a:pos x="connsiteX0" y="connsiteY0"/>
                </a:cxn>
                <a:cxn ang="0">
                  <a:pos x="connsiteX1" y="connsiteY1"/>
                </a:cxn>
                <a:cxn ang="0">
                  <a:pos x="connsiteX2" y="connsiteY2"/>
                </a:cxn>
                <a:cxn ang="0">
                  <a:pos x="connsiteX3" y="connsiteY3"/>
                </a:cxn>
              </a:cxnLst>
              <a:rect l="l" t="t" r="r" b="b"/>
              <a:pathLst>
                <a:path w="1761893" h="129354">
                  <a:moveTo>
                    <a:pt x="1761893" y="129354"/>
                  </a:moveTo>
                  <a:lnTo>
                    <a:pt x="901019" y="115973"/>
                  </a:lnTo>
                  <a:lnTo>
                    <a:pt x="361300" y="107052"/>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8" name="Freeform 127">
              <a:extLst>
                <a:ext uri="{FF2B5EF4-FFF2-40B4-BE49-F238E27FC236}">
                  <a16:creationId xmlns:a16="http://schemas.microsoft.com/office/drawing/2014/main" id="{4FD3C380-6935-F1F4-1060-238126DA3E2B}"/>
                </a:ext>
              </a:extLst>
            </p:cNvPr>
            <p:cNvSpPr/>
            <p:nvPr/>
          </p:nvSpPr>
          <p:spPr bwMode="auto">
            <a:xfrm>
              <a:off x="6128710" y="3158025"/>
              <a:ext cx="2132113" cy="606627"/>
            </a:xfrm>
            <a:custGeom>
              <a:avLst/>
              <a:gdLst>
                <a:gd name="connsiteX0" fmla="*/ 2132113 w 2132113"/>
                <a:gd name="connsiteY0" fmla="*/ 584324 h 606627"/>
                <a:gd name="connsiteX1" fmla="*/ 1650381 w 2132113"/>
                <a:gd name="connsiteY1" fmla="*/ 606627 h 606627"/>
                <a:gd name="connsiteX2" fmla="*/ 798428 w 2132113"/>
                <a:gd name="connsiteY2" fmla="*/ 539719 h 606627"/>
                <a:gd name="connsiteX3" fmla="*/ 477272 w 2132113"/>
                <a:gd name="connsiteY3" fmla="*/ 388063 h 606627"/>
                <a:gd name="connsiteX4" fmla="*/ 0 w 2132113"/>
                <a:gd name="connsiteY4" fmla="*/ 0 h 606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2113" h="606627">
                  <a:moveTo>
                    <a:pt x="2132113" y="584324"/>
                  </a:moveTo>
                  <a:lnTo>
                    <a:pt x="1650381" y="606627"/>
                  </a:lnTo>
                  <a:lnTo>
                    <a:pt x="798428" y="539719"/>
                  </a:lnTo>
                  <a:lnTo>
                    <a:pt x="477272" y="388063"/>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9" name="Freeform 128">
              <a:extLst>
                <a:ext uri="{FF2B5EF4-FFF2-40B4-BE49-F238E27FC236}">
                  <a16:creationId xmlns:a16="http://schemas.microsoft.com/office/drawing/2014/main" id="{BE026A74-286C-0BA7-4885-C43DEA0E6790}"/>
                </a:ext>
              </a:extLst>
            </p:cNvPr>
            <p:cNvSpPr/>
            <p:nvPr/>
          </p:nvSpPr>
          <p:spPr bwMode="auto">
            <a:xfrm>
              <a:off x="6275906" y="3287380"/>
              <a:ext cx="2020601" cy="432667"/>
            </a:xfrm>
            <a:custGeom>
              <a:avLst/>
              <a:gdLst>
                <a:gd name="connsiteX0" fmla="*/ 2020601 w 2020601"/>
                <a:gd name="connsiteY0" fmla="*/ 432667 h 432667"/>
                <a:gd name="connsiteX1" fmla="*/ 1699446 w 2020601"/>
                <a:gd name="connsiteY1" fmla="*/ 392522 h 432667"/>
                <a:gd name="connsiteX2" fmla="*/ 700297 w 2020601"/>
                <a:gd name="connsiteY2" fmla="*/ 289931 h 432667"/>
                <a:gd name="connsiteX3" fmla="*/ 240867 w 2020601"/>
                <a:gd name="connsiteY3" fmla="*/ 240866 h 432667"/>
                <a:gd name="connsiteX4" fmla="*/ 0 w 2020601"/>
                <a:gd name="connsiteY4" fmla="*/ 0 h 432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0601" h="432667">
                  <a:moveTo>
                    <a:pt x="2020601" y="432667"/>
                  </a:moveTo>
                  <a:lnTo>
                    <a:pt x="1699446" y="392522"/>
                  </a:lnTo>
                  <a:lnTo>
                    <a:pt x="700297" y="289931"/>
                  </a:lnTo>
                  <a:lnTo>
                    <a:pt x="240867" y="240866"/>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0" name="Freeform 129">
              <a:extLst>
                <a:ext uri="{FF2B5EF4-FFF2-40B4-BE49-F238E27FC236}">
                  <a16:creationId xmlns:a16="http://schemas.microsoft.com/office/drawing/2014/main" id="{E40FA48C-2265-7038-552F-84EE62A37E31}"/>
                </a:ext>
              </a:extLst>
            </p:cNvPr>
            <p:cNvSpPr/>
            <p:nvPr/>
          </p:nvSpPr>
          <p:spPr bwMode="auto">
            <a:xfrm>
              <a:off x="7520382" y="3546088"/>
              <a:ext cx="1480882" cy="75828"/>
            </a:xfrm>
            <a:custGeom>
              <a:avLst/>
              <a:gdLst>
                <a:gd name="connsiteX0" fmla="*/ 1480882 w 1480882"/>
                <a:gd name="connsiteY0" fmla="*/ 0 h 75828"/>
                <a:gd name="connsiteX1" fmla="*/ 999150 w 1480882"/>
                <a:gd name="connsiteY1" fmla="*/ 13381 h 75828"/>
                <a:gd name="connsiteX2" fmla="*/ 472812 w 1480882"/>
                <a:gd name="connsiteY2" fmla="*/ 66907 h 75828"/>
                <a:gd name="connsiteX3" fmla="*/ 0 w 1480882"/>
                <a:gd name="connsiteY3" fmla="*/ 75828 h 75828"/>
              </a:gdLst>
              <a:ahLst/>
              <a:cxnLst>
                <a:cxn ang="0">
                  <a:pos x="connsiteX0" y="connsiteY0"/>
                </a:cxn>
                <a:cxn ang="0">
                  <a:pos x="connsiteX1" y="connsiteY1"/>
                </a:cxn>
                <a:cxn ang="0">
                  <a:pos x="connsiteX2" y="connsiteY2"/>
                </a:cxn>
                <a:cxn ang="0">
                  <a:pos x="connsiteX3" y="connsiteY3"/>
                </a:cxn>
              </a:cxnLst>
              <a:rect l="l" t="t" r="r" b="b"/>
              <a:pathLst>
                <a:path w="1480882" h="75828">
                  <a:moveTo>
                    <a:pt x="1480882" y="0"/>
                  </a:moveTo>
                  <a:lnTo>
                    <a:pt x="999150" y="13381"/>
                  </a:lnTo>
                  <a:lnTo>
                    <a:pt x="472812" y="66907"/>
                  </a:lnTo>
                  <a:lnTo>
                    <a:pt x="0" y="75828"/>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1" name="Freeform 130">
              <a:extLst>
                <a:ext uri="{FF2B5EF4-FFF2-40B4-BE49-F238E27FC236}">
                  <a16:creationId xmlns:a16="http://schemas.microsoft.com/office/drawing/2014/main" id="{EB344AAC-19C6-82C6-2741-61F1EC9B613C}"/>
                </a:ext>
              </a:extLst>
            </p:cNvPr>
            <p:cNvSpPr/>
            <p:nvPr/>
          </p:nvSpPr>
          <p:spPr bwMode="auto">
            <a:xfrm>
              <a:off x="6726416" y="3430115"/>
              <a:ext cx="735980" cy="129354"/>
            </a:xfrm>
            <a:custGeom>
              <a:avLst/>
              <a:gdLst>
                <a:gd name="connsiteX0" fmla="*/ 735980 w 735980"/>
                <a:gd name="connsiteY0" fmla="*/ 129354 h 129354"/>
                <a:gd name="connsiteX1" fmla="*/ 334536 w 735980"/>
                <a:gd name="connsiteY1" fmla="*/ 89210 h 129354"/>
                <a:gd name="connsiteX2" fmla="*/ 0 w 735980"/>
                <a:gd name="connsiteY2" fmla="*/ 0 h 129354"/>
              </a:gdLst>
              <a:ahLst/>
              <a:cxnLst>
                <a:cxn ang="0">
                  <a:pos x="connsiteX0" y="connsiteY0"/>
                </a:cxn>
                <a:cxn ang="0">
                  <a:pos x="connsiteX1" y="connsiteY1"/>
                </a:cxn>
                <a:cxn ang="0">
                  <a:pos x="connsiteX2" y="connsiteY2"/>
                </a:cxn>
              </a:cxnLst>
              <a:rect l="l" t="t" r="r" b="b"/>
              <a:pathLst>
                <a:path w="735980" h="129354">
                  <a:moveTo>
                    <a:pt x="735980" y="129354"/>
                  </a:moveTo>
                  <a:lnTo>
                    <a:pt x="334536" y="89210"/>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2" name="Freeform 131">
              <a:extLst>
                <a:ext uri="{FF2B5EF4-FFF2-40B4-BE49-F238E27FC236}">
                  <a16:creationId xmlns:a16="http://schemas.microsoft.com/office/drawing/2014/main" id="{2D0FE02C-D787-E81D-232B-0ED8634EBEC2}"/>
                </a:ext>
              </a:extLst>
            </p:cNvPr>
            <p:cNvSpPr/>
            <p:nvPr/>
          </p:nvSpPr>
          <p:spPr bwMode="auto">
            <a:xfrm>
              <a:off x="6235762" y="3229393"/>
              <a:ext cx="686915" cy="285471"/>
            </a:xfrm>
            <a:custGeom>
              <a:avLst/>
              <a:gdLst>
                <a:gd name="connsiteX0" fmla="*/ 686915 w 686915"/>
                <a:gd name="connsiteY0" fmla="*/ 285471 h 285471"/>
                <a:gd name="connsiteX1" fmla="*/ 379141 w 686915"/>
                <a:gd name="connsiteY1" fmla="*/ 223025 h 285471"/>
                <a:gd name="connsiteX2" fmla="*/ 0 w 686915"/>
                <a:gd name="connsiteY2" fmla="*/ 0 h 285471"/>
              </a:gdLst>
              <a:ahLst/>
              <a:cxnLst>
                <a:cxn ang="0">
                  <a:pos x="connsiteX0" y="connsiteY0"/>
                </a:cxn>
                <a:cxn ang="0">
                  <a:pos x="connsiteX1" y="connsiteY1"/>
                </a:cxn>
                <a:cxn ang="0">
                  <a:pos x="connsiteX2" y="connsiteY2"/>
                </a:cxn>
              </a:cxnLst>
              <a:rect l="l" t="t" r="r" b="b"/>
              <a:pathLst>
                <a:path w="686915" h="285471">
                  <a:moveTo>
                    <a:pt x="686915" y="285471"/>
                  </a:moveTo>
                  <a:lnTo>
                    <a:pt x="379141" y="223025"/>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3" name="Freeform 132">
              <a:extLst>
                <a:ext uri="{FF2B5EF4-FFF2-40B4-BE49-F238E27FC236}">
                  <a16:creationId xmlns:a16="http://schemas.microsoft.com/office/drawing/2014/main" id="{8CFD8F4F-F162-B357-FDE8-5909A6594271}"/>
                </a:ext>
              </a:extLst>
            </p:cNvPr>
            <p:cNvSpPr/>
            <p:nvPr/>
          </p:nvSpPr>
          <p:spPr bwMode="auto">
            <a:xfrm>
              <a:off x="6133171" y="3059895"/>
              <a:ext cx="3662060" cy="361299"/>
            </a:xfrm>
            <a:custGeom>
              <a:avLst/>
              <a:gdLst>
                <a:gd name="connsiteX0" fmla="*/ 3662060 w 3662060"/>
                <a:gd name="connsiteY0" fmla="*/ 258708 h 361299"/>
                <a:gd name="connsiteX1" fmla="*/ 2698595 w 3662060"/>
                <a:gd name="connsiteY1" fmla="*/ 307773 h 361299"/>
                <a:gd name="connsiteX2" fmla="*/ 2279309 w 3662060"/>
                <a:gd name="connsiteY2" fmla="*/ 263168 h 361299"/>
                <a:gd name="connsiteX3" fmla="*/ 1958154 w 3662060"/>
                <a:gd name="connsiteY3" fmla="*/ 361299 h 361299"/>
                <a:gd name="connsiteX4" fmla="*/ 1503184 w 3662060"/>
                <a:gd name="connsiteY4" fmla="*/ 272089 h 361299"/>
                <a:gd name="connsiteX5" fmla="*/ 923321 w 3662060"/>
                <a:gd name="connsiteY5" fmla="*/ 40144 h 361299"/>
                <a:gd name="connsiteX6" fmla="*/ 575403 w 3662060"/>
                <a:gd name="connsiteY6" fmla="*/ 0 h 361299"/>
                <a:gd name="connsiteX7" fmla="*/ 0 w 3662060"/>
                <a:gd name="connsiteY7" fmla="*/ 62446 h 36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2060" h="361299">
                  <a:moveTo>
                    <a:pt x="3662060" y="258708"/>
                  </a:moveTo>
                  <a:lnTo>
                    <a:pt x="2698595" y="307773"/>
                  </a:lnTo>
                  <a:lnTo>
                    <a:pt x="2279309" y="263168"/>
                  </a:lnTo>
                  <a:lnTo>
                    <a:pt x="1958154" y="361299"/>
                  </a:lnTo>
                  <a:lnTo>
                    <a:pt x="1503184" y="272089"/>
                  </a:lnTo>
                  <a:lnTo>
                    <a:pt x="923321" y="40144"/>
                  </a:lnTo>
                  <a:lnTo>
                    <a:pt x="575403" y="0"/>
                  </a:lnTo>
                  <a:lnTo>
                    <a:pt x="0" y="62446"/>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 name="Freeform 133">
              <a:extLst>
                <a:ext uri="{FF2B5EF4-FFF2-40B4-BE49-F238E27FC236}">
                  <a16:creationId xmlns:a16="http://schemas.microsoft.com/office/drawing/2014/main" id="{DA0B1996-05F6-8A94-E2A4-65E18C250F86}"/>
                </a:ext>
              </a:extLst>
            </p:cNvPr>
            <p:cNvSpPr/>
            <p:nvPr/>
          </p:nvSpPr>
          <p:spPr bwMode="auto">
            <a:xfrm>
              <a:off x="7025268" y="3095579"/>
              <a:ext cx="499575" cy="62446"/>
            </a:xfrm>
            <a:custGeom>
              <a:avLst/>
              <a:gdLst>
                <a:gd name="connsiteX0" fmla="*/ 499575 w 499575"/>
                <a:gd name="connsiteY0" fmla="*/ 62446 h 62446"/>
                <a:gd name="connsiteX1" fmla="*/ 0 w 499575"/>
                <a:gd name="connsiteY1" fmla="*/ 0 h 62446"/>
              </a:gdLst>
              <a:ahLst/>
              <a:cxnLst>
                <a:cxn ang="0">
                  <a:pos x="connsiteX0" y="connsiteY0"/>
                </a:cxn>
                <a:cxn ang="0">
                  <a:pos x="connsiteX1" y="connsiteY1"/>
                </a:cxn>
              </a:cxnLst>
              <a:rect l="l" t="t" r="r" b="b"/>
              <a:pathLst>
                <a:path w="499575" h="62446">
                  <a:moveTo>
                    <a:pt x="499575" y="62446"/>
                  </a:move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5" name="Freeform 134">
              <a:extLst>
                <a:ext uri="{FF2B5EF4-FFF2-40B4-BE49-F238E27FC236}">
                  <a16:creationId xmlns:a16="http://schemas.microsoft.com/office/drawing/2014/main" id="{05C4AEC8-763F-D05A-BB38-A44AA9A55E82}"/>
                </a:ext>
              </a:extLst>
            </p:cNvPr>
            <p:cNvSpPr/>
            <p:nvPr/>
          </p:nvSpPr>
          <p:spPr bwMode="auto">
            <a:xfrm>
              <a:off x="7087715" y="3282919"/>
              <a:ext cx="722599" cy="142736"/>
            </a:xfrm>
            <a:custGeom>
              <a:avLst/>
              <a:gdLst>
                <a:gd name="connsiteX0" fmla="*/ 722599 w 722599"/>
                <a:gd name="connsiteY0" fmla="*/ 142736 h 142736"/>
                <a:gd name="connsiteX1" fmla="*/ 343458 w 722599"/>
                <a:gd name="connsiteY1" fmla="*/ 75828 h 142736"/>
                <a:gd name="connsiteX2" fmla="*/ 0 w 722599"/>
                <a:gd name="connsiteY2" fmla="*/ 0 h 142736"/>
              </a:gdLst>
              <a:ahLst/>
              <a:cxnLst>
                <a:cxn ang="0">
                  <a:pos x="connsiteX0" y="connsiteY0"/>
                </a:cxn>
                <a:cxn ang="0">
                  <a:pos x="connsiteX1" y="connsiteY1"/>
                </a:cxn>
                <a:cxn ang="0">
                  <a:pos x="connsiteX2" y="connsiteY2"/>
                </a:cxn>
              </a:cxnLst>
              <a:rect l="l" t="t" r="r" b="b"/>
              <a:pathLst>
                <a:path w="722599" h="142736">
                  <a:moveTo>
                    <a:pt x="722599" y="142736"/>
                  </a:moveTo>
                  <a:lnTo>
                    <a:pt x="343458" y="75828"/>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6" name="Freeform 135">
              <a:extLst>
                <a:ext uri="{FF2B5EF4-FFF2-40B4-BE49-F238E27FC236}">
                  <a16:creationId xmlns:a16="http://schemas.microsoft.com/office/drawing/2014/main" id="{E9180AA1-88C4-EFD4-92FF-56844E97ECCD}"/>
                </a:ext>
              </a:extLst>
            </p:cNvPr>
            <p:cNvSpPr/>
            <p:nvPr/>
          </p:nvSpPr>
          <p:spPr bwMode="auto">
            <a:xfrm>
              <a:off x="6324972" y="3184788"/>
              <a:ext cx="740441" cy="138275"/>
            </a:xfrm>
            <a:custGeom>
              <a:avLst/>
              <a:gdLst>
                <a:gd name="connsiteX0" fmla="*/ 740441 w 740441"/>
                <a:gd name="connsiteY0" fmla="*/ 138275 h 138275"/>
                <a:gd name="connsiteX1" fmla="*/ 209643 w 740441"/>
                <a:gd name="connsiteY1" fmla="*/ 22303 h 138275"/>
                <a:gd name="connsiteX2" fmla="*/ 4460 w 740441"/>
                <a:gd name="connsiteY2" fmla="*/ 4461 h 138275"/>
                <a:gd name="connsiteX3" fmla="*/ 0 w 740441"/>
                <a:gd name="connsiteY3" fmla="*/ 0 h 138275"/>
              </a:gdLst>
              <a:ahLst/>
              <a:cxnLst>
                <a:cxn ang="0">
                  <a:pos x="connsiteX0" y="connsiteY0"/>
                </a:cxn>
                <a:cxn ang="0">
                  <a:pos x="connsiteX1" y="connsiteY1"/>
                </a:cxn>
                <a:cxn ang="0">
                  <a:pos x="connsiteX2" y="connsiteY2"/>
                </a:cxn>
                <a:cxn ang="0">
                  <a:pos x="connsiteX3" y="connsiteY3"/>
                </a:cxn>
              </a:cxnLst>
              <a:rect l="l" t="t" r="r" b="b"/>
              <a:pathLst>
                <a:path w="740441" h="138275">
                  <a:moveTo>
                    <a:pt x="740441" y="138275"/>
                  </a:moveTo>
                  <a:lnTo>
                    <a:pt x="209643" y="22303"/>
                  </a:lnTo>
                  <a:lnTo>
                    <a:pt x="4460" y="4461"/>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7" name="Freeform 136">
              <a:extLst>
                <a:ext uri="{FF2B5EF4-FFF2-40B4-BE49-F238E27FC236}">
                  <a16:creationId xmlns:a16="http://schemas.microsoft.com/office/drawing/2014/main" id="{7947FF2B-6F5C-5BD4-3057-A13D4F549EF0}"/>
                </a:ext>
              </a:extLst>
            </p:cNvPr>
            <p:cNvSpPr/>
            <p:nvPr/>
          </p:nvSpPr>
          <p:spPr bwMode="auto">
            <a:xfrm>
              <a:off x="6619364" y="3354287"/>
              <a:ext cx="419286" cy="13381"/>
            </a:xfrm>
            <a:custGeom>
              <a:avLst/>
              <a:gdLst>
                <a:gd name="connsiteX0" fmla="*/ 419286 w 419286"/>
                <a:gd name="connsiteY0" fmla="*/ 13381 h 13381"/>
                <a:gd name="connsiteX1" fmla="*/ 0 w 419286"/>
                <a:gd name="connsiteY1" fmla="*/ 0 h 13381"/>
              </a:gdLst>
              <a:ahLst/>
              <a:cxnLst>
                <a:cxn ang="0">
                  <a:pos x="connsiteX0" y="connsiteY0"/>
                </a:cxn>
                <a:cxn ang="0">
                  <a:pos x="connsiteX1" y="connsiteY1"/>
                </a:cxn>
              </a:cxnLst>
              <a:rect l="l" t="t" r="r" b="b"/>
              <a:pathLst>
                <a:path w="419286" h="13381">
                  <a:moveTo>
                    <a:pt x="419286" y="13381"/>
                  </a:move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8" name="Freeform 137">
              <a:extLst>
                <a:ext uri="{FF2B5EF4-FFF2-40B4-BE49-F238E27FC236}">
                  <a16:creationId xmlns:a16="http://schemas.microsoft.com/office/drawing/2014/main" id="{4AE9088E-AF2A-85E0-697C-9CE8BE99BC88}"/>
                </a:ext>
              </a:extLst>
            </p:cNvPr>
            <p:cNvSpPr/>
            <p:nvPr/>
          </p:nvSpPr>
          <p:spPr bwMode="auto">
            <a:xfrm>
              <a:off x="6164394" y="3108960"/>
              <a:ext cx="1347067" cy="173959"/>
            </a:xfrm>
            <a:custGeom>
              <a:avLst/>
              <a:gdLst>
                <a:gd name="connsiteX0" fmla="*/ 1347067 w 1347067"/>
                <a:gd name="connsiteY0" fmla="*/ 173959 h 173959"/>
                <a:gd name="connsiteX1" fmla="*/ 954545 w 1347067"/>
                <a:gd name="connsiteY1" fmla="*/ 71368 h 173959"/>
                <a:gd name="connsiteX2" fmla="*/ 419286 w 1347067"/>
                <a:gd name="connsiteY2" fmla="*/ 0 h 173959"/>
                <a:gd name="connsiteX3" fmla="*/ 0 w 1347067"/>
                <a:gd name="connsiteY3" fmla="*/ 26763 h 173959"/>
              </a:gdLst>
              <a:ahLst/>
              <a:cxnLst>
                <a:cxn ang="0">
                  <a:pos x="connsiteX0" y="connsiteY0"/>
                </a:cxn>
                <a:cxn ang="0">
                  <a:pos x="connsiteX1" y="connsiteY1"/>
                </a:cxn>
                <a:cxn ang="0">
                  <a:pos x="connsiteX2" y="connsiteY2"/>
                </a:cxn>
                <a:cxn ang="0">
                  <a:pos x="connsiteX3" y="connsiteY3"/>
                </a:cxn>
              </a:cxnLst>
              <a:rect l="l" t="t" r="r" b="b"/>
              <a:pathLst>
                <a:path w="1347067" h="173959">
                  <a:moveTo>
                    <a:pt x="1347067" y="173959"/>
                  </a:moveTo>
                  <a:lnTo>
                    <a:pt x="954545" y="71368"/>
                  </a:lnTo>
                  <a:lnTo>
                    <a:pt x="419286" y="0"/>
                  </a:lnTo>
                  <a:lnTo>
                    <a:pt x="0" y="26763"/>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9" name="Freeform 138">
              <a:extLst>
                <a:ext uri="{FF2B5EF4-FFF2-40B4-BE49-F238E27FC236}">
                  <a16:creationId xmlns:a16="http://schemas.microsoft.com/office/drawing/2014/main" id="{0D3149A1-F02C-0B9F-CCD9-FAB9D8B65DEC}"/>
                </a:ext>
              </a:extLst>
            </p:cNvPr>
            <p:cNvSpPr/>
            <p:nvPr/>
          </p:nvSpPr>
          <p:spPr bwMode="auto">
            <a:xfrm>
              <a:off x="6467707" y="3211551"/>
              <a:ext cx="593245" cy="49066"/>
            </a:xfrm>
            <a:custGeom>
              <a:avLst/>
              <a:gdLst>
                <a:gd name="connsiteX0" fmla="*/ 593245 w 593245"/>
                <a:gd name="connsiteY0" fmla="*/ 22303 h 49066"/>
                <a:gd name="connsiteX1" fmla="*/ 196262 w 593245"/>
                <a:gd name="connsiteY1" fmla="*/ 49066 h 49066"/>
                <a:gd name="connsiteX2" fmla="*/ 0 w 593245"/>
                <a:gd name="connsiteY2" fmla="*/ 0 h 49066"/>
              </a:gdLst>
              <a:ahLst/>
              <a:cxnLst>
                <a:cxn ang="0">
                  <a:pos x="connsiteX0" y="connsiteY0"/>
                </a:cxn>
                <a:cxn ang="0">
                  <a:pos x="connsiteX1" y="connsiteY1"/>
                </a:cxn>
                <a:cxn ang="0">
                  <a:pos x="connsiteX2" y="connsiteY2"/>
                </a:cxn>
              </a:cxnLst>
              <a:rect l="l" t="t" r="r" b="b"/>
              <a:pathLst>
                <a:path w="593245" h="49066">
                  <a:moveTo>
                    <a:pt x="593245" y="22303"/>
                  </a:moveTo>
                  <a:lnTo>
                    <a:pt x="196262" y="49066"/>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0" name="Freeform 139">
              <a:extLst>
                <a:ext uri="{FF2B5EF4-FFF2-40B4-BE49-F238E27FC236}">
                  <a16:creationId xmlns:a16="http://schemas.microsoft.com/office/drawing/2014/main" id="{6B00678F-0E4D-002D-2FEC-3BEB37B9AEDE}"/>
                </a:ext>
              </a:extLst>
            </p:cNvPr>
            <p:cNvSpPr/>
            <p:nvPr/>
          </p:nvSpPr>
          <p:spPr bwMode="auto">
            <a:xfrm>
              <a:off x="6864691" y="3140183"/>
              <a:ext cx="196261" cy="4461"/>
            </a:xfrm>
            <a:custGeom>
              <a:avLst/>
              <a:gdLst>
                <a:gd name="connsiteX0" fmla="*/ 196261 w 196261"/>
                <a:gd name="connsiteY0" fmla="*/ 0 h 4461"/>
                <a:gd name="connsiteX1" fmla="*/ 0 w 196261"/>
                <a:gd name="connsiteY1" fmla="*/ 4461 h 4461"/>
              </a:gdLst>
              <a:ahLst/>
              <a:cxnLst>
                <a:cxn ang="0">
                  <a:pos x="connsiteX0" y="connsiteY0"/>
                </a:cxn>
                <a:cxn ang="0">
                  <a:pos x="connsiteX1" y="connsiteY1"/>
                </a:cxn>
              </a:cxnLst>
              <a:rect l="l" t="t" r="r" b="b"/>
              <a:pathLst>
                <a:path w="196261" h="4461">
                  <a:moveTo>
                    <a:pt x="196261" y="0"/>
                  </a:moveTo>
                  <a:lnTo>
                    <a:pt x="0" y="4461"/>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42" name="Rectangle 141">
            <a:extLst>
              <a:ext uri="{FF2B5EF4-FFF2-40B4-BE49-F238E27FC236}">
                <a16:creationId xmlns:a16="http://schemas.microsoft.com/office/drawing/2014/main" id="{42468658-B246-7CD6-DF99-9BAFC755AE89}"/>
              </a:ext>
            </a:extLst>
          </p:cNvPr>
          <p:cNvSpPr/>
          <p:nvPr/>
        </p:nvSpPr>
        <p:spPr bwMode="auto">
          <a:xfrm>
            <a:off x="11014601" y="5152671"/>
            <a:ext cx="118872" cy="10640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4B410CC6-7414-8457-5605-81598A3255B2}"/>
              </a:ext>
            </a:extLst>
          </p:cNvPr>
          <p:cNvSpPr/>
          <p:nvPr/>
        </p:nvSpPr>
        <p:spPr bwMode="auto">
          <a:xfrm>
            <a:off x="6140413" y="5092781"/>
            <a:ext cx="118872" cy="6511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AC8D66DF-B63E-A0C6-26CA-1CE0D886AC50}"/>
              </a:ext>
            </a:extLst>
          </p:cNvPr>
          <p:cNvSpPr/>
          <p:nvPr/>
        </p:nvSpPr>
        <p:spPr bwMode="auto">
          <a:xfrm>
            <a:off x="11348936" y="5091155"/>
            <a:ext cx="129702" cy="1297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638285C7-1A69-C2CF-BE8B-3247E83E0C7D}"/>
              </a:ext>
            </a:extLst>
          </p:cNvPr>
          <p:cNvSpPr/>
          <p:nvPr/>
        </p:nvSpPr>
        <p:spPr bwMode="auto">
          <a:xfrm>
            <a:off x="6272148" y="5112177"/>
            <a:ext cx="118872"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1EBF914C-D26C-44F7-1DFC-1CA5B9E89B14}"/>
              </a:ext>
            </a:extLst>
          </p:cNvPr>
          <p:cNvSpPr/>
          <p:nvPr/>
        </p:nvSpPr>
        <p:spPr bwMode="auto">
          <a:xfrm>
            <a:off x="6403883" y="5128052"/>
            <a:ext cx="118872"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75FA8A47-67B5-BE8D-07D0-7E19E895E20F}"/>
              </a:ext>
            </a:extLst>
          </p:cNvPr>
          <p:cNvSpPr/>
          <p:nvPr/>
        </p:nvSpPr>
        <p:spPr bwMode="auto">
          <a:xfrm>
            <a:off x="6535618" y="5155845"/>
            <a:ext cx="118872"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2474AF53-5DC5-231C-B3CA-A36310300330}"/>
              </a:ext>
            </a:extLst>
          </p:cNvPr>
          <p:cNvSpPr/>
          <p:nvPr/>
        </p:nvSpPr>
        <p:spPr bwMode="auto">
          <a:xfrm>
            <a:off x="6667353" y="5155846"/>
            <a:ext cx="118872"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Rectangle 150">
            <a:extLst>
              <a:ext uri="{FF2B5EF4-FFF2-40B4-BE49-F238E27FC236}">
                <a16:creationId xmlns:a16="http://schemas.microsoft.com/office/drawing/2014/main" id="{7A7FB17D-6F88-E359-9D24-454AC780DAA9}"/>
              </a:ext>
            </a:extLst>
          </p:cNvPr>
          <p:cNvSpPr/>
          <p:nvPr/>
        </p:nvSpPr>
        <p:spPr bwMode="auto">
          <a:xfrm>
            <a:off x="6799088" y="5152671"/>
            <a:ext cx="118872" cy="512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29E7E54A-120C-5671-9C7C-400F40855D2B}"/>
              </a:ext>
            </a:extLst>
          </p:cNvPr>
          <p:cNvSpPr/>
          <p:nvPr/>
        </p:nvSpPr>
        <p:spPr bwMode="auto">
          <a:xfrm>
            <a:off x="6930823" y="5152671"/>
            <a:ext cx="118872" cy="639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84C7A76B-26FB-2DEA-F907-1E6C3069100F}"/>
              </a:ext>
            </a:extLst>
          </p:cNvPr>
          <p:cNvSpPr/>
          <p:nvPr/>
        </p:nvSpPr>
        <p:spPr bwMode="auto">
          <a:xfrm>
            <a:off x="7062558" y="5152671"/>
            <a:ext cx="118872" cy="639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10042421-E14A-D29A-76C3-647574AF9CCE}"/>
              </a:ext>
            </a:extLst>
          </p:cNvPr>
          <p:cNvSpPr/>
          <p:nvPr/>
        </p:nvSpPr>
        <p:spPr bwMode="auto">
          <a:xfrm>
            <a:off x="7194293" y="5152672"/>
            <a:ext cx="118872" cy="734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F3918EF5-A8CF-B084-6A5A-D65C9CFFBCF2}"/>
              </a:ext>
            </a:extLst>
          </p:cNvPr>
          <p:cNvSpPr/>
          <p:nvPr/>
        </p:nvSpPr>
        <p:spPr bwMode="auto">
          <a:xfrm>
            <a:off x="7326028" y="5152672"/>
            <a:ext cx="118872" cy="798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11470B2B-1F36-1775-0CC6-931C5EFB428A}"/>
              </a:ext>
            </a:extLst>
          </p:cNvPr>
          <p:cNvSpPr/>
          <p:nvPr/>
        </p:nvSpPr>
        <p:spPr bwMode="auto">
          <a:xfrm>
            <a:off x="7589498" y="5152671"/>
            <a:ext cx="118872" cy="9568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Rectangle 156">
            <a:extLst>
              <a:ext uri="{FF2B5EF4-FFF2-40B4-BE49-F238E27FC236}">
                <a16:creationId xmlns:a16="http://schemas.microsoft.com/office/drawing/2014/main" id="{BBD63BB1-3BD2-B830-5F5D-6245C4EA364D}"/>
              </a:ext>
            </a:extLst>
          </p:cNvPr>
          <p:cNvSpPr/>
          <p:nvPr/>
        </p:nvSpPr>
        <p:spPr bwMode="auto">
          <a:xfrm>
            <a:off x="7457763" y="5152671"/>
            <a:ext cx="118872" cy="893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9D890C64-8CAD-0D26-88DE-5478F3C1BDE4}"/>
              </a:ext>
            </a:extLst>
          </p:cNvPr>
          <p:cNvSpPr/>
          <p:nvPr/>
        </p:nvSpPr>
        <p:spPr bwMode="auto">
          <a:xfrm>
            <a:off x="7721233" y="5152671"/>
            <a:ext cx="118872" cy="1845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Rectangle 158">
            <a:extLst>
              <a:ext uri="{FF2B5EF4-FFF2-40B4-BE49-F238E27FC236}">
                <a16:creationId xmlns:a16="http://schemas.microsoft.com/office/drawing/2014/main" id="{C2F595EB-56DA-BB9B-19CC-87071B02FEA5}"/>
              </a:ext>
            </a:extLst>
          </p:cNvPr>
          <p:cNvSpPr/>
          <p:nvPr/>
        </p:nvSpPr>
        <p:spPr bwMode="auto">
          <a:xfrm>
            <a:off x="7852968" y="5152671"/>
            <a:ext cx="118872" cy="18776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5139F90D-FCED-F600-16F1-05234ACF2BFD}"/>
              </a:ext>
            </a:extLst>
          </p:cNvPr>
          <p:cNvSpPr/>
          <p:nvPr/>
        </p:nvSpPr>
        <p:spPr bwMode="auto">
          <a:xfrm>
            <a:off x="7984703" y="5152671"/>
            <a:ext cx="118872" cy="2068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Rectangle 160">
            <a:extLst>
              <a:ext uri="{FF2B5EF4-FFF2-40B4-BE49-F238E27FC236}">
                <a16:creationId xmlns:a16="http://schemas.microsoft.com/office/drawing/2014/main" id="{182E9750-1D9D-118B-F049-BF63D6D1540E}"/>
              </a:ext>
            </a:extLst>
          </p:cNvPr>
          <p:cNvSpPr/>
          <p:nvPr/>
        </p:nvSpPr>
        <p:spPr bwMode="auto">
          <a:xfrm>
            <a:off x="8116438" y="5152671"/>
            <a:ext cx="118872" cy="2068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7B933387-77A6-D8A7-32A6-3137D3AEA9BA}"/>
              </a:ext>
            </a:extLst>
          </p:cNvPr>
          <p:cNvSpPr/>
          <p:nvPr/>
        </p:nvSpPr>
        <p:spPr bwMode="auto">
          <a:xfrm>
            <a:off x="8248173" y="5152671"/>
            <a:ext cx="118872" cy="2258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D0FF84D3-E897-09C7-9E75-88B3BF32AE22}"/>
              </a:ext>
            </a:extLst>
          </p:cNvPr>
          <p:cNvSpPr/>
          <p:nvPr/>
        </p:nvSpPr>
        <p:spPr bwMode="auto">
          <a:xfrm>
            <a:off x="8511643" y="5152671"/>
            <a:ext cx="118872" cy="2861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D81FF0C7-A8E3-69B6-E32F-5EBF6781C7E1}"/>
              </a:ext>
            </a:extLst>
          </p:cNvPr>
          <p:cNvSpPr/>
          <p:nvPr/>
        </p:nvSpPr>
        <p:spPr bwMode="auto">
          <a:xfrm>
            <a:off x="8775113" y="5152671"/>
            <a:ext cx="118872" cy="3115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2E4B9AEE-AD23-4B42-8708-C73623419782}"/>
              </a:ext>
            </a:extLst>
          </p:cNvPr>
          <p:cNvSpPr/>
          <p:nvPr/>
        </p:nvSpPr>
        <p:spPr bwMode="auto">
          <a:xfrm>
            <a:off x="9038583" y="5152671"/>
            <a:ext cx="118872" cy="3973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6252BAF9-CE7E-EDE3-3ECE-F4A83E45C1DD}"/>
              </a:ext>
            </a:extLst>
          </p:cNvPr>
          <p:cNvSpPr/>
          <p:nvPr/>
        </p:nvSpPr>
        <p:spPr bwMode="auto">
          <a:xfrm>
            <a:off x="9302053" y="5152671"/>
            <a:ext cx="118872" cy="4830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Rectangle 166">
            <a:extLst>
              <a:ext uri="{FF2B5EF4-FFF2-40B4-BE49-F238E27FC236}">
                <a16:creationId xmlns:a16="http://schemas.microsoft.com/office/drawing/2014/main" id="{6B10629C-8C86-6952-DB08-82D8E66E315D}"/>
              </a:ext>
            </a:extLst>
          </p:cNvPr>
          <p:cNvSpPr/>
          <p:nvPr/>
        </p:nvSpPr>
        <p:spPr bwMode="auto">
          <a:xfrm>
            <a:off x="9565523" y="5152671"/>
            <a:ext cx="118872" cy="5052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C095FFEC-50A9-BAEE-7EAF-8B979043C06B}"/>
              </a:ext>
            </a:extLst>
          </p:cNvPr>
          <p:cNvSpPr/>
          <p:nvPr/>
        </p:nvSpPr>
        <p:spPr bwMode="auto">
          <a:xfrm>
            <a:off x="9828993" y="5152671"/>
            <a:ext cx="118872" cy="5941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BF3F5511-DDEE-8D52-3F98-ED64EDF8B6EC}"/>
              </a:ext>
            </a:extLst>
          </p:cNvPr>
          <p:cNvSpPr/>
          <p:nvPr/>
        </p:nvSpPr>
        <p:spPr bwMode="auto">
          <a:xfrm>
            <a:off x="10092463" y="5152671"/>
            <a:ext cx="118872" cy="7338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1646B5B0-51BD-C7C5-0CC9-3279D2CAAECD}"/>
              </a:ext>
            </a:extLst>
          </p:cNvPr>
          <p:cNvSpPr/>
          <p:nvPr/>
        </p:nvSpPr>
        <p:spPr bwMode="auto">
          <a:xfrm>
            <a:off x="10355933" y="5152671"/>
            <a:ext cx="118872" cy="8164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CA0EF3BC-563C-CDA2-AB70-C38B34566107}"/>
              </a:ext>
            </a:extLst>
          </p:cNvPr>
          <p:cNvSpPr/>
          <p:nvPr/>
        </p:nvSpPr>
        <p:spPr bwMode="auto">
          <a:xfrm>
            <a:off x="8379908" y="5152671"/>
            <a:ext cx="118872" cy="2861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3C947226-941B-94C5-F487-8135C9E98C6D}"/>
              </a:ext>
            </a:extLst>
          </p:cNvPr>
          <p:cNvSpPr/>
          <p:nvPr/>
        </p:nvSpPr>
        <p:spPr bwMode="auto">
          <a:xfrm>
            <a:off x="8643378" y="5152671"/>
            <a:ext cx="118872" cy="3115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81F9DE68-8C39-7BA6-C6B9-1FC11D34CF86}"/>
              </a:ext>
            </a:extLst>
          </p:cNvPr>
          <p:cNvSpPr/>
          <p:nvPr/>
        </p:nvSpPr>
        <p:spPr bwMode="auto">
          <a:xfrm>
            <a:off x="8906848" y="5152671"/>
            <a:ext cx="118872" cy="3306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8D9AC2EA-5E90-BD56-DD00-3FBC412D5208}"/>
              </a:ext>
            </a:extLst>
          </p:cNvPr>
          <p:cNvSpPr/>
          <p:nvPr/>
        </p:nvSpPr>
        <p:spPr bwMode="auto">
          <a:xfrm>
            <a:off x="9170318" y="5152671"/>
            <a:ext cx="118872" cy="4036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EA6447F8-8AE3-89B3-4F6D-4FB176349136}"/>
              </a:ext>
            </a:extLst>
          </p:cNvPr>
          <p:cNvSpPr/>
          <p:nvPr/>
        </p:nvSpPr>
        <p:spPr bwMode="auto">
          <a:xfrm>
            <a:off x="9433788" y="5152671"/>
            <a:ext cx="118872" cy="4830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B80C5872-20AB-E495-DD30-461ACE4CCA5D}"/>
              </a:ext>
            </a:extLst>
          </p:cNvPr>
          <p:cNvSpPr/>
          <p:nvPr/>
        </p:nvSpPr>
        <p:spPr bwMode="auto">
          <a:xfrm>
            <a:off x="9697258" y="5152671"/>
            <a:ext cx="118872" cy="5465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749E8C86-E90F-6935-490C-259AEB550B59}"/>
              </a:ext>
            </a:extLst>
          </p:cNvPr>
          <p:cNvSpPr/>
          <p:nvPr/>
        </p:nvSpPr>
        <p:spPr bwMode="auto">
          <a:xfrm>
            <a:off x="9960728" y="5152671"/>
            <a:ext cx="118872" cy="6830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B9BD5A72-D375-8C07-ECFA-C815E1B4C8BB}"/>
              </a:ext>
            </a:extLst>
          </p:cNvPr>
          <p:cNvSpPr/>
          <p:nvPr/>
        </p:nvSpPr>
        <p:spPr bwMode="auto">
          <a:xfrm>
            <a:off x="10224198" y="5152671"/>
            <a:ext cx="118872" cy="8164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Rectangle 178">
            <a:extLst>
              <a:ext uri="{FF2B5EF4-FFF2-40B4-BE49-F238E27FC236}">
                <a16:creationId xmlns:a16="http://schemas.microsoft.com/office/drawing/2014/main" id="{F1E3FE8A-6ADF-895F-AE48-9240A4AC4304}"/>
              </a:ext>
            </a:extLst>
          </p:cNvPr>
          <p:cNvSpPr/>
          <p:nvPr/>
        </p:nvSpPr>
        <p:spPr bwMode="auto">
          <a:xfrm>
            <a:off x="10487668" y="5152670"/>
            <a:ext cx="118872" cy="8259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B126F41F-11DF-EB9D-D92F-0F9EABEC4485}"/>
              </a:ext>
            </a:extLst>
          </p:cNvPr>
          <p:cNvSpPr/>
          <p:nvPr/>
        </p:nvSpPr>
        <p:spPr bwMode="auto">
          <a:xfrm>
            <a:off x="10619403" y="5152671"/>
            <a:ext cx="118872" cy="9656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220A8DDB-D1E9-CF78-C80C-33A7A7B3BFB8}"/>
              </a:ext>
            </a:extLst>
          </p:cNvPr>
          <p:cNvSpPr/>
          <p:nvPr/>
        </p:nvSpPr>
        <p:spPr bwMode="auto">
          <a:xfrm>
            <a:off x="10751138" y="5152671"/>
            <a:ext cx="118872" cy="97198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0E10056A-EAAC-46E6-C414-07E6ADBE294E}"/>
              </a:ext>
            </a:extLst>
          </p:cNvPr>
          <p:cNvSpPr/>
          <p:nvPr/>
        </p:nvSpPr>
        <p:spPr bwMode="auto">
          <a:xfrm>
            <a:off x="10882873" y="5152671"/>
            <a:ext cx="118872" cy="9783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77" name="Straight Connector 76">
            <a:extLst>
              <a:ext uri="{FF2B5EF4-FFF2-40B4-BE49-F238E27FC236}">
                <a16:creationId xmlns:a16="http://schemas.microsoft.com/office/drawing/2014/main" id="{3CEFF31E-D305-643D-3706-4208E824A1B5}"/>
              </a:ext>
            </a:extLst>
          </p:cNvPr>
          <p:cNvCxnSpPr>
            <a:cxnSpLocks/>
          </p:cNvCxnSpPr>
          <p:nvPr/>
        </p:nvCxnSpPr>
        <p:spPr bwMode="auto">
          <a:xfrm>
            <a:off x="6096000" y="5154879"/>
            <a:ext cx="5065643"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285119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2" name="Freeform: Shape 1581">
            <a:extLst>
              <a:ext uri="{FF2B5EF4-FFF2-40B4-BE49-F238E27FC236}">
                <a16:creationId xmlns:a16="http://schemas.microsoft.com/office/drawing/2014/main" id="{A6D18C34-150A-D804-84CF-ADA30792779C}"/>
              </a:ext>
            </a:extLst>
          </p:cNvPr>
          <p:cNvSpPr/>
          <p:nvPr/>
        </p:nvSpPr>
        <p:spPr bwMode="auto">
          <a:xfrm>
            <a:off x="5991633" y="3126129"/>
            <a:ext cx="2178688" cy="210123"/>
          </a:xfrm>
          <a:custGeom>
            <a:avLst/>
            <a:gdLst>
              <a:gd name="connsiteX0" fmla="*/ 0 w 1949771"/>
              <a:gd name="connsiteY0" fmla="*/ 171019 h 245736"/>
              <a:gd name="connsiteX1" fmla="*/ 373587 w 1949771"/>
              <a:gd name="connsiteY1" fmla="*/ 67837 h 245736"/>
              <a:gd name="connsiteX2" fmla="*/ 711595 w 1949771"/>
              <a:gd name="connsiteY2" fmla="*/ 25142 h 245736"/>
              <a:gd name="connsiteX3" fmla="*/ 999791 w 1949771"/>
              <a:gd name="connsiteY3" fmla="*/ 236 h 245736"/>
              <a:gd name="connsiteX4" fmla="*/ 1355589 w 1949771"/>
              <a:gd name="connsiteY4" fmla="*/ 39374 h 245736"/>
              <a:gd name="connsiteX5" fmla="*/ 1601089 w 1949771"/>
              <a:gd name="connsiteY5" fmla="*/ 85627 h 245736"/>
              <a:gd name="connsiteX6" fmla="*/ 1825242 w 1949771"/>
              <a:gd name="connsiteY6" fmla="*/ 178135 h 245736"/>
              <a:gd name="connsiteX7" fmla="*/ 1949771 w 1949771"/>
              <a:gd name="connsiteY7" fmla="*/ 245736 h 245736"/>
              <a:gd name="connsiteX0" fmla="*/ 0 w 1949771"/>
              <a:gd name="connsiteY0" fmla="*/ 171291 h 246008"/>
              <a:gd name="connsiteX1" fmla="*/ 373587 w 1949771"/>
              <a:gd name="connsiteY1" fmla="*/ 68109 h 246008"/>
              <a:gd name="connsiteX2" fmla="*/ 999791 w 1949771"/>
              <a:gd name="connsiteY2" fmla="*/ 508 h 246008"/>
              <a:gd name="connsiteX3" fmla="*/ 1355589 w 1949771"/>
              <a:gd name="connsiteY3" fmla="*/ 39646 h 246008"/>
              <a:gd name="connsiteX4" fmla="*/ 1601089 w 1949771"/>
              <a:gd name="connsiteY4" fmla="*/ 85899 h 246008"/>
              <a:gd name="connsiteX5" fmla="*/ 1825242 w 1949771"/>
              <a:gd name="connsiteY5" fmla="*/ 178407 h 246008"/>
              <a:gd name="connsiteX6" fmla="*/ 1949771 w 1949771"/>
              <a:gd name="connsiteY6" fmla="*/ 246008 h 246008"/>
              <a:gd name="connsiteX0" fmla="*/ 0 w 1949771"/>
              <a:gd name="connsiteY0" fmla="*/ 170932 h 245649"/>
              <a:gd name="connsiteX1" fmla="*/ 373587 w 1949771"/>
              <a:gd name="connsiteY1" fmla="*/ 67750 h 245649"/>
              <a:gd name="connsiteX2" fmla="*/ 999791 w 1949771"/>
              <a:gd name="connsiteY2" fmla="*/ 149 h 245649"/>
              <a:gd name="connsiteX3" fmla="*/ 1601089 w 1949771"/>
              <a:gd name="connsiteY3" fmla="*/ 85540 h 245649"/>
              <a:gd name="connsiteX4" fmla="*/ 1825242 w 1949771"/>
              <a:gd name="connsiteY4" fmla="*/ 178048 h 245649"/>
              <a:gd name="connsiteX5" fmla="*/ 1949771 w 1949771"/>
              <a:gd name="connsiteY5" fmla="*/ 245649 h 245649"/>
              <a:gd name="connsiteX0" fmla="*/ 0 w 1949771"/>
              <a:gd name="connsiteY0" fmla="*/ 170932 h 245649"/>
              <a:gd name="connsiteX1" fmla="*/ 373587 w 1949771"/>
              <a:gd name="connsiteY1" fmla="*/ 67750 h 245649"/>
              <a:gd name="connsiteX2" fmla="*/ 999791 w 1949771"/>
              <a:gd name="connsiteY2" fmla="*/ 149 h 245649"/>
              <a:gd name="connsiteX3" fmla="*/ 1601089 w 1949771"/>
              <a:gd name="connsiteY3" fmla="*/ 85540 h 245649"/>
              <a:gd name="connsiteX4" fmla="*/ 1949771 w 1949771"/>
              <a:gd name="connsiteY4" fmla="*/ 245649 h 245649"/>
              <a:gd name="connsiteX0" fmla="*/ 0 w 1949771"/>
              <a:gd name="connsiteY0" fmla="*/ 156754 h 231471"/>
              <a:gd name="connsiteX1" fmla="*/ 373587 w 1949771"/>
              <a:gd name="connsiteY1" fmla="*/ 53572 h 231471"/>
              <a:gd name="connsiteX2" fmla="*/ 999791 w 1949771"/>
              <a:gd name="connsiteY2" fmla="*/ 203 h 231471"/>
              <a:gd name="connsiteX3" fmla="*/ 1601089 w 1949771"/>
              <a:gd name="connsiteY3" fmla="*/ 71362 h 231471"/>
              <a:gd name="connsiteX4" fmla="*/ 1949771 w 1949771"/>
              <a:gd name="connsiteY4" fmla="*/ 231471 h 231471"/>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87" h="210123">
                <a:moveTo>
                  <a:pt x="0" y="156754"/>
                </a:moveTo>
                <a:cubicBezTo>
                  <a:pt x="127494" y="117319"/>
                  <a:pt x="206955" y="79664"/>
                  <a:pt x="373587" y="53572"/>
                </a:cubicBezTo>
                <a:cubicBezTo>
                  <a:pt x="540219" y="27480"/>
                  <a:pt x="795207" y="-2762"/>
                  <a:pt x="999791" y="203"/>
                </a:cubicBezTo>
                <a:cubicBezTo>
                  <a:pt x="1204375" y="3168"/>
                  <a:pt x="1434457" y="22143"/>
                  <a:pt x="1601089" y="71362"/>
                </a:cubicBezTo>
                <a:cubicBezTo>
                  <a:pt x="1767721" y="120581"/>
                  <a:pt x="1884245" y="176767"/>
                  <a:pt x="1956887" y="210123"/>
                </a:cubicBezTo>
              </a:path>
            </a:pathLst>
          </a:custGeom>
          <a:noFill/>
          <a:ln w="28575">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30" name="Group 1529">
            <a:extLst>
              <a:ext uri="{FF2B5EF4-FFF2-40B4-BE49-F238E27FC236}">
                <a16:creationId xmlns:a16="http://schemas.microsoft.com/office/drawing/2014/main" id="{9E95778F-AA91-30E4-6C7E-1DD2FEB89FCF}"/>
              </a:ext>
            </a:extLst>
          </p:cNvPr>
          <p:cNvGrpSpPr/>
          <p:nvPr/>
        </p:nvGrpSpPr>
        <p:grpSpPr>
          <a:xfrm rot="17268555">
            <a:off x="6687627" y="2936818"/>
            <a:ext cx="378311" cy="407460"/>
            <a:chOff x="9372274" y="3458586"/>
            <a:chExt cx="743159" cy="800420"/>
          </a:xfrm>
          <a:solidFill>
            <a:schemeClr val="accent2">
              <a:lumMod val="20000"/>
              <a:lumOff val="80000"/>
            </a:schemeClr>
          </a:solidFill>
        </p:grpSpPr>
        <p:grpSp>
          <p:nvGrpSpPr>
            <p:cNvPr id="1565" name="Group 1564">
              <a:extLst>
                <a:ext uri="{FF2B5EF4-FFF2-40B4-BE49-F238E27FC236}">
                  <a16:creationId xmlns:a16="http://schemas.microsoft.com/office/drawing/2014/main" id="{88987323-00C1-48A6-1A96-B3747D907147}"/>
                </a:ext>
              </a:extLst>
            </p:cNvPr>
            <p:cNvGrpSpPr/>
            <p:nvPr/>
          </p:nvGrpSpPr>
          <p:grpSpPr>
            <a:xfrm rot="3782084">
              <a:off x="9523892" y="3306968"/>
              <a:ext cx="196773" cy="500009"/>
              <a:chOff x="7172365" y="1815660"/>
              <a:chExt cx="148338" cy="409744"/>
            </a:xfrm>
            <a:grpFill/>
          </p:grpSpPr>
          <p:sp>
            <p:nvSpPr>
              <p:cNvPr id="1578" name="Rectangle 1577">
                <a:extLst>
                  <a:ext uri="{FF2B5EF4-FFF2-40B4-BE49-F238E27FC236}">
                    <a16:creationId xmlns:a16="http://schemas.microsoft.com/office/drawing/2014/main" id="{4EEB37A8-EA8B-BD53-3197-098CB164A972}"/>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9" name="Oval 1578">
                <a:extLst>
                  <a:ext uri="{FF2B5EF4-FFF2-40B4-BE49-F238E27FC236}">
                    <a16:creationId xmlns:a16="http://schemas.microsoft.com/office/drawing/2014/main" id="{397824CA-53DB-AF33-CFEB-4D808F348081}"/>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0" name="Oval 1579">
                <a:extLst>
                  <a:ext uri="{FF2B5EF4-FFF2-40B4-BE49-F238E27FC236}">
                    <a16:creationId xmlns:a16="http://schemas.microsoft.com/office/drawing/2014/main" id="{A6766FC0-9615-47BC-6DFD-51BA69897A2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66" name="Group 1565">
              <a:extLst>
                <a:ext uri="{FF2B5EF4-FFF2-40B4-BE49-F238E27FC236}">
                  <a16:creationId xmlns:a16="http://schemas.microsoft.com/office/drawing/2014/main" id="{834CF922-06EE-E7E1-98B8-A07312B1501F}"/>
                </a:ext>
              </a:extLst>
            </p:cNvPr>
            <p:cNvGrpSpPr/>
            <p:nvPr/>
          </p:nvGrpSpPr>
          <p:grpSpPr>
            <a:xfrm rot="3925055">
              <a:off x="9616495" y="3502994"/>
              <a:ext cx="196773" cy="500009"/>
              <a:chOff x="7172365" y="1815660"/>
              <a:chExt cx="148338" cy="409744"/>
            </a:xfrm>
            <a:grpFill/>
          </p:grpSpPr>
          <p:sp>
            <p:nvSpPr>
              <p:cNvPr id="1575" name="Rectangle 1574">
                <a:extLst>
                  <a:ext uri="{FF2B5EF4-FFF2-40B4-BE49-F238E27FC236}">
                    <a16:creationId xmlns:a16="http://schemas.microsoft.com/office/drawing/2014/main" id="{F91F4F64-B595-C4DA-40DF-AFBC450A9C1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6" name="Oval 1575">
                <a:extLst>
                  <a:ext uri="{FF2B5EF4-FFF2-40B4-BE49-F238E27FC236}">
                    <a16:creationId xmlns:a16="http://schemas.microsoft.com/office/drawing/2014/main" id="{F5D3CB79-5A24-9A77-3815-73C12EC20B53}"/>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7" name="Oval 1576">
                <a:extLst>
                  <a:ext uri="{FF2B5EF4-FFF2-40B4-BE49-F238E27FC236}">
                    <a16:creationId xmlns:a16="http://schemas.microsoft.com/office/drawing/2014/main" id="{6AB553CF-7E61-1B8F-672E-75CF28CF2A6E}"/>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67" name="Group 1566">
              <a:extLst>
                <a:ext uri="{FF2B5EF4-FFF2-40B4-BE49-F238E27FC236}">
                  <a16:creationId xmlns:a16="http://schemas.microsoft.com/office/drawing/2014/main" id="{78A58961-0825-20BC-436D-07E774442101}"/>
                </a:ext>
              </a:extLst>
            </p:cNvPr>
            <p:cNvGrpSpPr/>
            <p:nvPr/>
          </p:nvGrpSpPr>
          <p:grpSpPr>
            <a:xfrm rot="4126599">
              <a:off x="9697292" y="3701324"/>
              <a:ext cx="196773" cy="500009"/>
              <a:chOff x="7172365" y="1815660"/>
              <a:chExt cx="148338" cy="409744"/>
            </a:xfrm>
            <a:grpFill/>
          </p:grpSpPr>
          <p:sp>
            <p:nvSpPr>
              <p:cNvPr id="1572" name="Rectangle 1571">
                <a:extLst>
                  <a:ext uri="{FF2B5EF4-FFF2-40B4-BE49-F238E27FC236}">
                    <a16:creationId xmlns:a16="http://schemas.microsoft.com/office/drawing/2014/main" id="{4F74CA4F-DB37-9D5E-99C6-373C49982896}"/>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3" name="Oval 1572">
                <a:extLst>
                  <a:ext uri="{FF2B5EF4-FFF2-40B4-BE49-F238E27FC236}">
                    <a16:creationId xmlns:a16="http://schemas.microsoft.com/office/drawing/2014/main" id="{8D4CE0C6-F4A8-89AD-0185-4766739DDE2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4" name="Oval 1573">
                <a:extLst>
                  <a:ext uri="{FF2B5EF4-FFF2-40B4-BE49-F238E27FC236}">
                    <a16:creationId xmlns:a16="http://schemas.microsoft.com/office/drawing/2014/main" id="{FEA1F492-9434-A98E-722E-90895953B317}"/>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68" name="Group 1567">
              <a:extLst>
                <a:ext uri="{FF2B5EF4-FFF2-40B4-BE49-F238E27FC236}">
                  <a16:creationId xmlns:a16="http://schemas.microsoft.com/office/drawing/2014/main" id="{EC3ECE39-79AB-B65B-869C-8EF92995D35C}"/>
                </a:ext>
              </a:extLst>
            </p:cNvPr>
            <p:cNvGrpSpPr/>
            <p:nvPr/>
          </p:nvGrpSpPr>
          <p:grpSpPr>
            <a:xfrm rot="4288009">
              <a:off x="9767042" y="3910615"/>
              <a:ext cx="196773" cy="500009"/>
              <a:chOff x="7172365" y="1815660"/>
              <a:chExt cx="148338" cy="409744"/>
            </a:xfrm>
            <a:grpFill/>
          </p:grpSpPr>
          <p:sp>
            <p:nvSpPr>
              <p:cNvPr id="1569" name="Rectangle 1568">
                <a:extLst>
                  <a:ext uri="{FF2B5EF4-FFF2-40B4-BE49-F238E27FC236}">
                    <a16:creationId xmlns:a16="http://schemas.microsoft.com/office/drawing/2014/main" id="{329728D7-C3F4-2DB5-F879-C6944748280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0" name="Oval 1569">
                <a:extLst>
                  <a:ext uri="{FF2B5EF4-FFF2-40B4-BE49-F238E27FC236}">
                    <a16:creationId xmlns:a16="http://schemas.microsoft.com/office/drawing/2014/main" id="{5910BCCA-8C2A-89A2-18BE-ABBC2873531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1" name="Oval 1570">
                <a:extLst>
                  <a:ext uri="{FF2B5EF4-FFF2-40B4-BE49-F238E27FC236}">
                    <a16:creationId xmlns:a16="http://schemas.microsoft.com/office/drawing/2014/main" id="{F3877B7F-3EDC-9FE2-5D28-E067031216BF}"/>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531" name="Group 1530">
            <a:extLst>
              <a:ext uri="{FF2B5EF4-FFF2-40B4-BE49-F238E27FC236}">
                <a16:creationId xmlns:a16="http://schemas.microsoft.com/office/drawing/2014/main" id="{10335902-EA62-8D68-CDF8-D3285A88EA99}"/>
              </a:ext>
            </a:extLst>
          </p:cNvPr>
          <p:cNvGrpSpPr/>
          <p:nvPr/>
        </p:nvGrpSpPr>
        <p:grpSpPr>
          <a:xfrm rot="17477498">
            <a:off x="7767836" y="2973114"/>
            <a:ext cx="287057" cy="542317"/>
            <a:chOff x="9664500" y="4272918"/>
            <a:chExt cx="563897" cy="1065335"/>
          </a:xfrm>
          <a:solidFill>
            <a:schemeClr val="accent2">
              <a:lumMod val="20000"/>
              <a:lumOff val="80000"/>
            </a:schemeClr>
          </a:solidFill>
        </p:grpSpPr>
        <p:grpSp>
          <p:nvGrpSpPr>
            <p:cNvPr id="1545" name="Group 1544">
              <a:extLst>
                <a:ext uri="{FF2B5EF4-FFF2-40B4-BE49-F238E27FC236}">
                  <a16:creationId xmlns:a16="http://schemas.microsoft.com/office/drawing/2014/main" id="{3C924C79-79A3-B5FF-FAEE-7691B46B30D4}"/>
                </a:ext>
              </a:extLst>
            </p:cNvPr>
            <p:cNvGrpSpPr/>
            <p:nvPr/>
          </p:nvGrpSpPr>
          <p:grpSpPr>
            <a:xfrm rot="4538980">
              <a:off x="9816118" y="4121300"/>
              <a:ext cx="196773" cy="500009"/>
              <a:chOff x="7172365" y="1815660"/>
              <a:chExt cx="148338" cy="409744"/>
            </a:xfrm>
            <a:grpFill/>
          </p:grpSpPr>
          <p:sp>
            <p:nvSpPr>
              <p:cNvPr id="1562" name="Rectangle 1561">
                <a:extLst>
                  <a:ext uri="{FF2B5EF4-FFF2-40B4-BE49-F238E27FC236}">
                    <a16:creationId xmlns:a16="http://schemas.microsoft.com/office/drawing/2014/main" id="{E1E590D5-C47B-0CCC-8CBC-C75449201F9C}"/>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3" name="Oval 1562">
                <a:extLst>
                  <a:ext uri="{FF2B5EF4-FFF2-40B4-BE49-F238E27FC236}">
                    <a16:creationId xmlns:a16="http://schemas.microsoft.com/office/drawing/2014/main" id="{9DE37201-8647-D4A7-EB9A-2C73CF83069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4" name="Oval 1563">
                <a:extLst>
                  <a:ext uri="{FF2B5EF4-FFF2-40B4-BE49-F238E27FC236}">
                    <a16:creationId xmlns:a16="http://schemas.microsoft.com/office/drawing/2014/main" id="{0F54D58F-9DDB-65CC-2DCD-24B6501819AB}"/>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46" name="Group 1545">
              <a:extLst>
                <a:ext uri="{FF2B5EF4-FFF2-40B4-BE49-F238E27FC236}">
                  <a16:creationId xmlns:a16="http://schemas.microsoft.com/office/drawing/2014/main" id="{06ACA562-68B2-5002-516B-61CE31DB6A57}"/>
                </a:ext>
              </a:extLst>
            </p:cNvPr>
            <p:cNvGrpSpPr/>
            <p:nvPr/>
          </p:nvGrpSpPr>
          <p:grpSpPr>
            <a:xfrm rot="4687235">
              <a:off x="9861326" y="4335333"/>
              <a:ext cx="196773" cy="500009"/>
              <a:chOff x="7172365" y="1815660"/>
              <a:chExt cx="148338" cy="409744"/>
            </a:xfrm>
            <a:grpFill/>
          </p:grpSpPr>
          <p:sp>
            <p:nvSpPr>
              <p:cNvPr id="1559" name="Rectangle 1558">
                <a:extLst>
                  <a:ext uri="{FF2B5EF4-FFF2-40B4-BE49-F238E27FC236}">
                    <a16:creationId xmlns:a16="http://schemas.microsoft.com/office/drawing/2014/main" id="{017FC522-11C6-8A9C-947B-D1AA9631462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0" name="Oval 1559">
                <a:extLst>
                  <a:ext uri="{FF2B5EF4-FFF2-40B4-BE49-F238E27FC236}">
                    <a16:creationId xmlns:a16="http://schemas.microsoft.com/office/drawing/2014/main" id="{84D05D22-FD27-6803-0823-A7A8CCE1139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1" name="Oval 1560">
                <a:extLst>
                  <a:ext uri="{FF2B5EF4-FFF2-40B4-BE49-F238E27FC236}">
                    <a16:creationId xmlns:a16="http://schemas.microsoft.com/office/drawing/2014/main" id="{E7CCD2CD-4249-2C57-F6C4-F010F6D3B2F7}"/>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47" name="Group 1546">
              <a:extLst>
                <a:ext uri="{FF2B5EF4-FFF2-40B4-BE49-F238E27FC236}">
                  <a16:creationId xmlns:a16="http://schemas.microsoft.com/office/drawing/2014/main" id="{3E2E5879-C7A5-C04A-28E0-D418C73CF938}"/>
                </a:ext>
              </a:extLst>
            </p:cNvPr>
            <p:cNvGrpSpPr/>
            <p:nvPr/>
          </p:nvGrpSpPr>
          <p:grpSpPr>
            <a:xfrm rot="5084896">
              <a:off x="9878060" y="4560207"/>
              <a:ext cx="196773" cy="500009"/>
              <a:chOff x="7172365" y="1815660"/>
              <a:chExt cx="148338" cy="409744"/>
            </a:xfrm>
            <a:grpFill/>
          </p:grpSpPr>
          <p:sp>
            <p:nvSpPr>
              <p:cNvPr id="1556" name="Rectangle 1555">
                <a:extLst>
                  <a:ext uri="{FF2B5EF4-FFF2-40B4-BE49-F238E27FC236}">
                    <a16:creationId xmlns:a16="http://schemas.microsoft.com/office/drawing/2014/main" id="{D149B9E0-569C-A1A8-13D9-19064D49F07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7" name="Oval 1556">
                <a:extLst>
                  <a:ext uri="{FF2B5EF4-FFF2-40B4-BE49-F238E27FC236}">
                    <a16:creationId xmlns:a16="http://schemas.microsoft.com/office/drawing/2014/main" id="{5C5A4805-C4AB-592C-6253-7A06605DCCBF}"/>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8" name="Oval 1557">
                <a:extLst>
                  <a:ext uri="{FF2B5EF4-FFF2-40B4-BE49-F238E27FC236}">
                    <a16:creationId xmlns:a16="http://schemas.microsoft.com/office/drawing/2014/main" id="{C0047626-FB5E-4207-3BD4-81789E786B77}"/>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48" name="Group 1547">
              <a:extLst>
                <a:ext uri="{FF2B5EF4-FFF2-40B4-BE49-F238E27FC236}">
                  <a16:creationId xmlns:a16="http://schemas.microsoft.com/office/drawing/2014/main" id="{38704FC6-E2CA-485C-F5DA-3FBDBBAD8B9E}"/>
                </a:ext>
              </a:extLst>
            </p:cNvPr>
            <p:cNvGrpSpPr/>
            <p:nvPr/>
          </p:nvGrpSpPr>
          <p:grpSpPr>
            <a:xfrm rot="5335132">
              <a:off x="9872853" y="4780725"/>
              <a:ext cx="196773" cy="500009"/>
              <a:chOff x="7172365" y="1815660"/>
              <a:chExt cx="148338" cy="409744"/>
            </a:xfrm>
            <a:grpFill/>
          </p:grpSpPr>
          <p:sp>
            <p:nvSpPr>
              <p:cNvPr id="1553" name="Rectangle 1552">
                <a:extLst>
                  <a:ext uri="{FF2B5EF4-FFF2-40B4-BE49-F238E27FC236}">
                    <a16:creationId xmlns:a16="http://schemas.microsoft.com/office/drawing/2014/main" id="{810821A9-F1C0-D669-AF46-9BB2CC30A82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4" name="Oval 1553">
                <a:extLst>
                  <a:ext uri="{FF2B5EF4-FFF2-40B4-BE49-F238E27FC236}">
                    <a16:creationId xmlns:a16="http://schemas.microsoft.com/office/drawing/2014/main" id="{3A2C80AC-8B67-D6A0-B3C9-DF165D926159}"/>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5" name="Oval 1554">
                <a:extLst>
                  <a:ext uri="{FF2B5EF4-FFF2-40B4-BE49-F238E27FC236}">
                    <a16:creationId xmlns:a16="http://schemas.microsoft.com/office/drawing/2014/main" id="{22C7915F-22CA-029D-C75B-4B6DC8AC230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49" name="Group 1548">
              <a:extLst>
                <a:ext uri="{FF2B5EF4-FFF2-40B4-BE49-F238E27FC236}">
                  <a16:creationId xmlns:a16="http://schemas.microsoft.com/office/drawing/2014/main" id="{8D1C1458-73DF-6C85-9ECC-28EBDDFC72D1}"/>
                </a:ext>
              </a:extLst>
            </p:cNvPr>
            <p:cNvGrpSpPr/>
            <p:nvPr/>
          </p:nvGrpSpPr>
          <p:grpSpPr>
            <a:xfrm rot="5523200">
              <a:off x="9880006" y="4989862"/>
              <a:ext cx="196773" cy="500009"/>
              <a:chOff x="7172365" y="1815660"/>
              <a:chExt cx="148338" cy="409744"/>
            </a:xfrm>
            <a:grpFill/>
          </p:grpSpPr>
          <p:sp>
            <p:nvSpPr>
              <p:cNvPr id="1550" name="Rectangle 1549">
                <a:extLst>
                  <a:ext uri="{FF2B5EF4-FFF2-40B4-BE49-F238E27FC236}">
                    <a16:creationId xmlns:a16="http://schemas.microsoft.com/office/drawing/2014/main" id="{522DFB10-6B6C-092A-7AB5-6FEE215D87A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1" name="Oval 1550">
                <a:extLst>
                  <a:ext uri="{FF2B5EF4-FFF2-40B4-BE49-F238E27FC236}">
                    <a16:creationId xmlns:a16="http://schemas.microsoft.com/office/drawing/2014/main" id="{1A8FB9E3-A335-C19B-F7FE-123DD549AFC0}"/>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2" name="Oval 1551">
                <a:extLst>
                  <a:ext uri="{FF2B5EF4-FFF2-40B4-BE49-F238E27FC236}">
                    <a16:creationId xmlns:a16="http://schemas.microsoft.com/office/drawing/2014/main" id="{634195D4-3D73-9260-8F52-68B67345700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488" name="Group 1487">
            <a:extLst>
              <a:ext uri="{FF2B5EF4-FFF2-40B4-BE49-F238E27FC236}">
                <a16:creationId xmlns:a16="http://schemas.microsoft.com/office/drawing/2014/main" id="{787AC0D4-070B-9260-972D-D32955376374}"/>
              </a:ext>
            </a:extLst>
          </p:cNvPr>
          <p:cNvGrpSpPr/>
          <p:nvPr/>
        </p:nvGrpSpPr>
        <p:grpSpPr>
          <a:xfrm rot="15506617">
            <a:off x="6062456" y="3001798"/>
            <a:ext cx="264043" cy="459977"/>
            <a:chOff x="9709708" y="4486951"/>
            <a:chExt cx="518689" cy="851302"/>
          </a:xfrm>
          <a:solidFill>
            <a:schemeClr val="accent2">
              <a:lumMod val="20000"/>
              <a:lumOff val="80000"/>
            </a:schemeClr>
          </a:solidFill>
        </p:grpSpPr>
        <p:grpSp>
          <p:nvGrpSpPr>
            <p:cNvPr id="1499" name="Group 1498">
              <a:extLst>
                <a:ext uri="{FF2B5EF4-FFF2-40B4-BE49-F238E27FC236}">
                  <a16:creationId xmlns:a16="http://schemas.microsoft.com/office/drawing/2014/main" id="{72D2755F-0F74-3AE4-93F5-353252A2F784}"/>
                </a:ext>
              </a:extLst>
            </p:cNvPr>
            <p:cNvGrpSpPr/>
            <p:nvPr/>
          </p:nvGrpSpPr>
          <p:grpSpPr>
            <a:xfrm rot="4687235">
              <a:off x="9861326" y="4335333"/>
              <a:ext cx="196773" cy="500009"/>
              <a:chOff x="7172365" y="1815660"/>
              <a:chExt cx="148338" cy="409744"/>
            </a:xfrm>
            <a:grpFill/>
          </p:grpSpPr>
          <p:sp>
            <p:nvSpPr>
              <p:cNvPr id="1512" name="Rectangle 1511">
                <a:extLst>
                  <a:ext uri="{FF2B5EF4-FFF2-40B4-BE49-F238E27FC236}">
                    <a16:creationId xmlns:a16="http://schemas.microsoft.com/office/drawing/2014/main" id="{B3FE4AD7-7D8F-7048-6696-C259252E895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3" name="Oval 1512">
                <a:extLst>
                  <a:ext uri="{FF2B5EF4-FFF2-40B4-BE49-F238E27FC236}">
                    <a16:creationId xmlns:a16="http://schemas.microsoft.com/office/drawing/2014/main" id="{D0DC8E1C-24BA-437D-EDFE-C83F5621D485}"/>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4" name="Oval 1513">
                <a:extLst>
                  <a:ext uri="{FF2B5EF4-FFF2-40B4-BE49-F238E27FC236}">
                    <a16:creationId xmlns:a16="http://schemas.microsoft.com/office/drawing/2014/main" id="{C643F03E-EEF0-B88D-7C34-BC335E66ECC5}"/>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00" name="Group 1499">
              <a:extLst>
                <a:ext uri="{FF2B5EF4-FFF2-40B4-BE49-F238E27FC236}">
                  <a16:creationId xmlns:a16="http://schemas.microsoft.com/office/drawing/2014/main" id="{42CFF99C-83BE-1E9B-B4B5-C007B674ED23}"/>
                </a:ext>
              </a:extLst>
            </p:cNvPr>
            <p:cNvGrpSpPr/>
            <p:nvPr/>
          </p:nvGrpSpPr>
          <p:grpSpPr>
            <a:xfrm rot="5084896">
              <a:off x="9878060" y="4560207"/>
              <a:ext cx="196773" cy="500009"/>
              <a:chOff x="7172365" y="1815660"/>
              <a:chExt cx="148338" cy="409744"/>
            </a:xfrm>
            <a:grpFill/>
          </p:grpSpPr>
          <p:sp>
            <p:nvSpPr>
              <p:cNvPr id="1509" name="Rectangle 1508">
                <a:extLst>
                  <a:ext uri="{FF2B5EF4-FFF2-40B4-BE49-F238E27FC236}">
                    <a16:creationId xmlns:a16="http://schemas.microsoft.com/office/drawing/2014/main" id="{5FAB9E81-845E-A5B5-B1C4-38334DE6B78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0" name="Oval 1509">
                <a:extLst>
                  <a:ext uri="{FF2B5EF4-FFF2-40B4-BE49-F238E27FC236}">
                    <a16:creationId xmlns:a16="http://schemas.microsoft.com/office/drawing/2014/main" id="{4421C1B3-F76D-31DD-69C5-24BC8CD7D18F}"/>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1" name="Oval 1510">
                <a:extLst>
                  <a:ext uri="{FF2B5EF4-FFF2-40B4-BE49-F238E27FC236}">
                    <a16:creationId xmlns:a16="http://schemas.microsoft.com/office/drawing/2014/main" id="{D5BB9067-EA75-85AA-9E7F-A1B03B5759F0}"/>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01" name="Group 1500">
              <a:extLst>
                <a:ext uri="{FF2B5EF4-FFF2-40B4-BE49-F238E27FC236}">
                  <a16:creationId xmlns:a16="http://schemas.microsoft.com/office/drawing/2014/main" id="{4A44CCEB-8636-B6B3-19E2-FAC6B589D000}"/>
                </a:ext>
              </a:extLst>
            </p:cNvPr>
            <p:cNvGrpSpPr/>
            <p:nvPr/>
          </p:nvGrpSpPr>
          <p:grpSpPr>
            <a:xfrm rot="5335132">
              <a:off x="9872853" y="4780725"/>
              <a:ext cx="196773" cy="500009"/>
              <a:chOff x="7172365" y="1815660"/>
              <a:chExt cx="148338" cy="409744"/>
            </a:xfrm>
            <a:grpFill/>
          </p:grpSpPr>
          <p:sp>
            <p:nvSpPr>
              <p:cNvPr id="1506" name="Rectangle 1505">
                <a:extLst>
                  <a:ext uri="{FF2B5EF4-FFF2-40B4-BE49-F238E27FC236}">
                    <a16:creationId xmlns:a16="http://schemas.microsoft.com/office/drawing/2014/main" id="{0CA931EC-A00B-FC53-C7CC-6C8C6A42EC9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7" name="Oval 1506">
                <a:extLst>
                  <a:ext uri="{FF2B5EF4-FFF2-40B4-BE49-F238E27FC236}">
                    <a16:creationId xmlns:a16="http://schemas.microsoft.com/office/drawing/2014/main" id="{5670C546-8081-11E0-D8DE-2F321611CE5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8" name="Oval 1507">
                <a:extLst>
                  <a:ext uri="{FF2B5EF4-FFF2-40B4-BE49-F238E27FC236}">
                    <a16:creationId xmlns:a16="http://schemas.microsoft.com/office/drawing/2014/main" id="{AE6F575D-438E-6F17-41E5-441A02433C85}"/>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02" name="Group 1501">
              <a:extLst>
                <a:ext uri="{FF2B5EF4-FFF2-40B4-BE49-F238E27FC236}">
                  <a16:creationId xmlns:a16="http://schemas.microsoft.com/office/drawing/2014/main" id="{81DA32EC-5373-CD7C-0816-D4AD9A08D807}"/>
                </a:ext>
              </a:extLst>
            </p:cNvPr>
            <p:cNvGrpSpPr/>
            <p:nvPr/>
          </p:nvGrpSpPr>
          <p:grpSpPr>
            <a:xfrm rot="5523200">
              <a:off x="9880006" y="4989862"/>
              <a:ext cx="196773" cy="500009"/>
              <a:chOff x="7172365" y="1815660"/>
              <a:chExt cx="148338" cy="409744"/>
            </a:xfrm>
            <a:grpFill/>
          </p:grpSpPr>
          <p:sp>
            <p:nvSpPr>
              <p:cNvPr id="1503" name="Rectangle 1502">
                <a:extLst>
                  <a:ext uri="{FF2B5EF4-FFF2-40B4-BE49-F238E27FC236}">
                    <a16:creationId xmlns:a16="http://schemas.microsoft.com/office/drawing/2014/main" id="{BE3B6FC9-4832-D727-D784-6A04849E9EB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4" name="Oval 1503">
                <a:extLst>
                  <a:ext uri="{FF2B5EF4-FFF2-40B4-BE49-F238E27FC236}">
                    <a16:creationId xmlns:a16="http://schemas.microsoft.com/office/drawing/2014/main" id="{6152DE56-A2D6-AB12-BD7A-9FA545E52F26}"/>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5" name="Oval 1504">
                <a:extLst>
                  <a:ext uri="{FF2B5EF4-FFF2-40B4-BE49-F238E27FC236}">
                    <a16:creationId xmlns:a16="http://schemas.microsoft.com/office/drawing/2014/main" id="{7056DB2B-5A04-FBD2-B751-8EB3A3F63010}"/>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489" name="Group 1488">
            <a:extLst>
              <a:ext uri="{FF2B5EF4-FFF2-40B4-BE49-F238E27FC236}">
                <a16:creationId xmlns:a16="http://schemas.microsoft.com/office/drawing/2014/main" id="{E7B751A0-83A9-52B8-D55A-BD013D4348DA}"/>
              </a:ext>
            </a:extLst>
          </p:cNvPr>
          <p:cNvGrpSpPr/>
          <p:nvPr/>
        </p:nvGrpSpPr>
        <p:grpSpPr>
          <a:xfrm rot="15207661">
            <a:off x="6391372" y="3044840"/>
            <a:ext cx="272140" cy="221289"/>
            <a:chOff x="9637199" y="5343651"/>
            <a:chExt cx="534595" cy="409551"/>
          </a:xfrm>
          <a:solidFill>
            <a:schemeClr val="accent2">
              <a:lumMod val="20000"/>
              <a:lumOff val="80000"/>
            </a:schemeClr>
          </a:solidFill>
        </p:grpSpPr>
        <p:grpSp>
          <p:nvGrpSpPr>
            <p:cNvPr id="1490" name="Group 1489">
              <a:extLst>
                <a:ext uri="{FF2B5EF4-FFF2-40B4-BE49-F238E27FC236}">
                  <a16:creationId xmlns:a16="http://schemas.microsoft.com/office/drawing/2014/main" id="{F33F70E6-B9FB-351D-18E3-DC9FDD44A63E}"/>
                </a:ext>
              </a:extLst>
            </p:cNvPr>
            <p:cNvGrpSpPr/>
            <p:nvPr/>
          </p:nvGrpSpPr>
          <p:grpSpPr>
            <a:xfrm rot="5835679">
              <a:off x="9788817" y="5404811"/>
              <a:ext cx="196773" cy="500009"/>
              <a:chOff x="7172365" y="1815660"/>
              <a:chExt cx="148338" cy="409744"/>
            </a:xfrm>
            <a:grpFill/>
          </p:grpSpPr>
          <p:sp>
            <p:nvSpPr>
              <p:cNvPr id="1495" name="Rectangle 1494">
                <a:extLst>
                  <a:ext uri="{FF2B5EF4-FFF2-40B4-BE49-F238E27FC236}">
                    <a16:creationId xmlns:a16="http://schemas.microsoft.com/office/drawing/2014/main" id="{C5810420-7B0D-0668-1EF2-49EB33E9CF3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6" name="Oval 1495">
                <a:extLst>
                  <a:ext uri="{FF2B5EF4-FFF2-40B4-BE49-F238E27FC236}">
                    <a16:creationId xmlns:a16="http://schemas.microsoft.com/office/drawing/2014/main" id="{7C74BD9F-2C62-247F-945E-AB7016B6C21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7" name="Oval 1496">
                <a:extLst>
                  <a:ext uri="{FF2B5EF4-FFF2-40B4-BE49-F238E27FC236}">
                    <a16:creationId xmlns:a16="http://schemas.microsoft.com/office/drawing/2014/main" id="{D4F12618-2024-10B4-CC47-CE4EBB81A9F9}"/>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91" name="Group 1490">
              <a:extLst>
                <a:ext uri="{FF2B5EF4-FFF2-40B4-BE49-F238E27FC236}">
                  <a16:creationId xmlns:a16="http://schemas.microsoft.com/office/drawing/2014/main" id="{239243B1-25BD-7574-9E28-41E9F62F4737}"/>
                </a:ext>
              </a:extLst>
            </p:cNvPr>
            <p:cNvGrpSpPr/>
            <p:nvPr/>
          </p:nvGrpSpPr>
          <p:grpSpPr>
            <a:xfrm rot="5630925">
              <a:off x="9823403" y="5192033"/>
              <a:ext cx="196773" cy="500009"/>
              <a:chOff x="7172365" y="1815660"/>
              <a:chExt cx="148338" cy="409744"/>
            </a:xfrm>
            <a:grpFill/>
          </p:grpSpPr>
          <p:sp>
            <p:nvSpPr>
              <p:cNvPr id="1492" name="Rectangle 1491">
                <a:extLst>
                  <a:ext uri="{FF2B5EF4-FFF2-40B4-BE49-F238E27FC236}">
                    <a16:creationId xmlns:a16="http://schemas.microsoft.com/office/drawing/2014/main" id="{6DADC82E-6F6D-2C8D-26B3-82F15778515C}"/>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3" name="Oval 1492">
                <a:extLst>
                  <a:ext uri="{FF2B5EF4-FFF2-40B4-BE49-F238E27FC236}">
                    <a16:creationId xmlns:a16="http://schemas.microsoft.com/office/drawing/2014/main" id="{920E2BFA-2BF6-C101-EA78-C1A60E5EF6D2}"/>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4" name="Oval 1493">
                <a:extLst>
                  <a:ext uri="{FF2B5EF4-FFF2-40B4-BE49-F238E27FC236}">
                    <a16:creationId xmlns:a16="http://schemas.microsoft.com/office/drawing/2014/main" id="{AB6FB6F0-6BA6-8F41-E36E-23C21F349A9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570" name="Oval 569">
            <a:extLst>
              <a:ext uri="{FF2B5EF4-FFF2-40B4-BE49-F238E27FC236}">
                <a16:creationId xmlns:a16="http://schemas.microsoft.com/office/drawing/2014/main" id="{79140935-7C73-3BD6-027A-18EB6E621CF9}"/>
              </a:ext>
            </a:extLst>
          </p:cNvPr>
          <p:cNvSpPr/>
          <p:nvPr/>
        </p:nvSpPr>
        <p:spPr bwMode="auto">
          <a:xfrm>
            <a:off x="4066544" y="3726595"/>
            <a:ext cx="1541776" cy="1408096"/>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4" name="Oval 553">
            <a:extLst>
              <a:ext uri="{FF2B5EF4-FFF2-40B4-BE49-F238E27FC236}">
                <a16:creationId xmlns:a16="http://schemas.microsoft.com/office/drawing/2014/main" id="{64685A6C-1627-536E-C536-25D79D343B72}"/>
              </a:ext>
            </a:extLst>
          </p:cNvPr>
          <p:cNvSpPr/>
          <p:nvPr/>
        </p:nvSpPr>
        <p:spPr bwMode="auto">
          <a:xfrm>
            <a:off x="1757684" y="3763725"/>
            <a:ext cx="1442716" cy="1317625"/>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1" name="Oval 530">
            <a:extLst>
              <a:ext uri="{FF2B5EF4-FFF2-40B4-BE49-F238E27FC236}">
                <a16:creationId xmlns:a16="http://schemas.microsoft.com/office/drawing/2014/main" id="{ED628FC8-C530-8AB2-116F-3C3283672F49}"/>
              </a:ext>
            </a:extLst>
          </p:cNvPr>
          <p:cNvSpPr/>
          <p:nvPr/>
        </p:nvSpPr>
        <p:spPr bwMode="auto">
          <a:xfrm>
            <a:off x="1369064" y="4792426"/>
            <a:ext cx="585928" cy="591938"/>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0" name="Oval 529">
            <a:extLst>
              <a:ext uri="{FF2B5EF4-FFF2-40B4-BE49-F238E27FC236}">
                <a16:creationId xmlns:a16="http://schemas.microsoft.com/office/drawing/2014/main" id="{AA3920FB-2486-2662-C4D2-48C9187AF57D}"/>
              </a:ext>
            </a:extLst>
          </p:cNvPr>
          <p:cNvSpPr/>
          <p:nvPr/>
        </p:nvSpPr>
        <p:spPr bwMode="auto">
          <a:xfrm>
            <a:off x="1071311" y="3754508"/>
            <a:ext cx="585928" cy="585928"/>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3">
            <a:extLst>
              <a:ext uri="{FF2B5EF4-FFF2-40B4-BE49-F238E27FC236}">
                <a16:creationId xmlns:a16="http://schemas.microsoft.com/office/drawing/2014/main" id="{9A8B75C4-F868-9A15-51B2-344E0F012F74}"/>
              </a:ext>
            </a:extLst>
          </p:cNvPr>
          <p:cNvSpPr>
            <a:spLocks noGrp="1"/>
          </p:cNvSpPr>
          <p:nvPr>
            <p:ph type="title"/>
          </p:nvPr>
        </p:nvSpPr>
        <p:spPr>
          <a:xfrm>
            <a:off x="609759" y="238127"/>
            <a:ext cx="11141055" cy="1103313"/>
          </a:xfrm>
        </p:spPr>
        <p:txBody>
          <a:bodyPr/>
          <a:lstStyle/>
          <a:p>
            <a:r>
              <a:rPr lang="en-US" dirty="0"/>
              <a:t>Implications of Resistance Mechanisms for </a:t>
            </a:r>
            <a:br>
              <a:rPr lang="en-US" dirty="0"/>
            </a:br>
            <a:r>
              <a:rPr lang="en-US" dirty="0"/>
              <a:t>ADC Sequencing</a:t>
            </a:r>
          </a:p>
        </p:txBody>
      </p:sp>
      <p:grpSp>
        <p:nvGrpSpPr>
          <p:cNvPr id="6" name="Group 5">
            <a:extLst>
              <a:ext uri="{FF2B5EF4-FFF2-40B4-BE49-F238E27FC236}">
                <a16:creationId xmlns:a16="http://schemas.microsoft.com/office/drawing/2014/main" id="{2EDCE2B8-8F7B-5D02-DB07-7AD6BEDB9D8A}"/>
              </a:ext>
            </a:extLst>
          </p:cNvPr>
          <p:cNvGrpSpPr/>
          <p:nvPr/>
        </p:nvGrpSpPr>
        <p:grpSpPr>
          <a:xfrm>
            <a:off x="8170321" y="1690221"/>
            <a:ext cx="3719617" cy="1752165"/>
            <a:chOff x="5177280" y="1048875"/>
            <a:chExt cx="4959491" cy="2336221"/>
          </a:xfrm>
        </p:grpSpPr>
        <p:sp>
          <p:nvSpPr>
            <p:cNvPr id="7" name="TextBox 6">
              <a:extLst>
                <a:ext uri="{FF2B5EF4-FFF2-40B4-BE49-F238E27FC236}">
                  <a16:creationId xmlns:a16="http://schemas.microsoft.com/office/drawing/2014/main" id="{3225C690-F768-6CC6-D7DC-BA20F3AC82D5}"/>
                </a:ext>
              </a:extLst>
            </p:cNvPr>
            <p:cNvSpPr txBox="1"/>
            <p:nvPr/>
          </p:nvSpPr>
          <p:spPr>
            <a:xfrm>
              <a:off x="5177280" y="1897559"/>
              <a:ext cx="2252155" cy="451406"/>
            </a:xfrm>
            <a:prstGeom prst="rect">
              <a:avLst/>
            </a:prstGeom>
            <a:solidFill>
              <a:schemeClr val="accent4"/>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TROP-2 mutation </a:t>
              </a:r>
            </a:p>
          </p:txBody>
        </p:sp>
        <p:cxnSp>
          <p:nvCxnSpPr>
            <p:cNvPr id="8" name="Straight Arrow Connector 7">
              <a:extLst>
                <a:ext uri="{FF2B5EF4-FFF2-40B4-BE49-F238E27FC236}">
                  <a16:creationId xmlns:a16="http://schemas.microsoft.com/office/drawing/2014/main" id="{F50FD2C0-F462-8F7B-5107-1F2981EB01D8}"/>
                </a:ext>
              </a:extLst>
            </p:cNvPr>
            <p:cNvCxnSpPr>
              <a:cxnSpLocks/>
            </p:cNvCxnSpPr>
            <p:nvPr/>
          </p:nvCxnSpPr>
          <p:spPr bwMode="auto">
            <a:xfrm>
              <a:off x="7531977" y="2177145"/>
              <a:ext cx="926223" cy="489855"/>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45CECEE7-53EF-E163-2003-8A94E28C88C7}"/>
                </a:ext>
              </a:extLst>
            </p:cNvPr>
            <p:cNvCxnSpPr>
              <a:cxnSpLocks/>
            </p:cNvCxnSpPr>
            <p:nvPr/>
          </p:nvCxnSpPr>
          <p:spPr bwMode="auto">
            <a:xfrm flipV="1">
              <a:off x="7535091" y="1749200"/>
              <a:ext cx="999309" cy="310549"/>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1D1A3A6D-5AAB-BA5A-610C-ED12C93197C5}"/>
                </a:ext>
              </a:extLst>
            </p:cNvPr>
            <p:cNvSpPr txBox="1"/>
            <p:nvPr/>
          </p:nvSpPr>
          <p:spPr>
            <a:xfrm>
              <a:off x="5865919" y="1048875"/>
              <a:ext cx="2988729" cy="7797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TROP-2–targeted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ADC</a:t>
              </a:r>
            </a:p>
          </p:txBody>
        </p:sp>
        <p:sp>
          <p:nvSpPr>
            <p:cNvPr id="11" name="TextBox 10">
              <a:extLst>
                <a:ext uri="{FF2B5EF4-FFF2-40B4-BE49-F238E27FC236}">
                  <a16:creationId xmlns:a16="http://schemas.microsoft.com/office/drawing/2014/main" id="{E6BAEC3C-B417-51E8-D149-C044953E5EFA}"/>
                </a:ext>
              </a:extLst>
            </p:cNvPr>
            <p:cNvSpPr txBox="1"/>
            <p:nvPr/>
          </p:nvSpPr>
          <p:spPr>
            <a:xfrm>
              <a:off x="6364854" y="2605396"/>
              <a:ext cx="1916887" cy="7797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TROP-2</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targeted ADC</a:t>
              </a:r>
            </a:p>
          </p:txBody>
        </p:sp>
        <p:sp>
          <p:nvSpPr>
            <p:cNvPr id="12" name="TextBox 11">
              <a:extLst>
                <a:ext uri="{FF2B5EF4-FFF2-40B4-BE49-F238E27FC236}">
                  <a16:creationId xmlns:a16="http://schemas.microsoft.com/office/drawing/2014/main" id="{7F62859D-98FB-8CCE-B961-0D7C68BDAC3D}"/>
                </a:ext>
              </a:extLst>
            </p:cNvPr>
            <p:cNvSpPr txBox="1"/>
            <p:nvPr/>
          </p:nvSpPr>
          <p:spPr>
            <a:xfrm>
              <a:off x="8494184" y="1526034"/>
              <a:ext cx="1642587" cy="4514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 response</a:t>
              </a:r>
            </a:p>
          </p:txBody>
        </p:sp>
        <p:sp>
          <p:nvSpPr>
            <p:cNvPr id="13" name="TextBox 12">
              <a:extLst>
                <a:ext uri="{FF2B5EF4-FFF2-40B4-BE49-F238E27FC236}">
                  <a16:creationId xmlns:a16="http://schemas.microsoft.com/office/drawing/2014/main" id="{980CB9E3-0F66-BB97-C56E-031EEA5ECCEA}"/>
                </a:ext>
              </a:extLst>
            </p:cNvPr>
            <p:cNvSpPr txBox="1"/>
            <p:nvPr/>
          </p:nvSpPr>
          <p:spPr>
            <a:xfrm>
              <a:off x="8494184" y="2443834"/>
              <a:ext cx="1310103" cy="4514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Response</a:t>
              </a:r>
            </a:p>
          </p:txBody>
        </p:sp>
      </p:grpSp>
      <p:grpSp>
        <p:nvGrpSpPr>
          <p:cNvPr id="14" name="Group 13">
            <a:extLst>
              <a:ext uri="{FF2B5EF4-FFF2-40B4-BE49-F238E27FC236}">
                <a16:creationId xmlns:a16="http://schemas.microsoft.com/office/drawing/2014/main" id="{0BAA7D57-2907-16A7-C681-45ECF7EDE001}"/>
              </a:ext>
            </a:extLst>
          </p:cNvPr>
          <p:cNvGrpSpPr/>
          <p:nvPr/>
        </p:nvGrpSpPr>
        <p:grpSpPr>
          <a:xfrm>
            <a:off x="8221979" y="4073518"/>
            <a:ext cx="3655124" cy="1778180"/>
            <a:chOff x="5327437" y="958013"/>
            <a:chExt cx="4873498" cy="2370908"/>
          </a:xfrm>
        </p:grpSpPr>
        <p:sp>
          <p:nvSpPr>
            <p:cNvPr id="15" name="TextBox 14">
              <a:extLst>
                <a:ext uri="{FF2B5EF4-FFF2-40B4-BE49-F238E27FC236}">
                  <a16:creationId xmlns:a16="http://schemas.microsoft.com/office/drawing/2014/main" id="{3B3F633A-1F97-8258-9383-A129690B11EE}"/>
                </a:ext>
              </a:extLst>
            </p:cNvPr>
            <p:cNvSpPr txBox="1"/>
            <p:nvPr/>
          </p:nvSpPr>
          <p:spPr>
            <a:xfrm>
              <a:off x="5327437" y="1736489"/>
              <a:ext cx="2107322" cy="779700"/>
            </a:xfrm>
            <a:prstGeom prst="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TOPO-I mutation </a:t>
              </a:r>
            </a:p>
          </p:txBody>
        </p:sp>
        <p:cxnSp>
          <p:nvCxnSpPr>
            <p:cNvPr id="16" name="Straight Arrow Connector 15">
              <a:extLst>
                <a:ext uri="{FF2B5EF4-FFF2-40B4-BE49-F238E27FC236}">
                  <a16:creationId xmlns:a16="http://schemas.microsoft.com/office/drawing/2014/main" id="{287F4B70-BA2F-5DB8-E3B1-45770D555A02}"/>
                </a:ext>
              </a:extLst>
            </p:cNvPr>
            <p:cNvCxnSpPr>
              <a:cxnSpLocks/>
            </p:cNvCxnSpPr>
            <p:nvPr/>
          </p:nvCxnSpPr>
          <p:spPr bwMode="auto">
            <a:xfrm>
              <a:off x="7531977" y="2177145"/>
              <a:ext cx="926223" cy="489855"/>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89498A98-3E35-7BC3-5B3C-804A1322DDAC}"/>
                </a:ext>
              </a:extLst>
            </p:cNvPr>
            <p:cNvCxnSpPr>
              <a:cxnSpLocks/>
            </p:cNvCxnSpPr>
            <p:nvPr/>
          </p:nvCxnSpPr>
          <p:spPr bwMode="auto">
            <a:xfrm flipV="1">
              <a:off x="7535091" y="1749200"/>
              <a:ext cx="999309" cy="310549"/>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AC42CB43-69FD-0E68-15C1-BD9759694107}"/>
                </a:ext>
              </a:extLst>
            </p:cNvPr>
            <p:cNvSpPr txBox="1"/>
            <p:nvPr/>
          </p:nvSpPr>
          <p:spPr>
            <a:xfrm>
              <a:off x="5861790" y="958013"/>
              <a:ext cx="3094780" cy="77970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TOPO-I inhibitor payload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ADC</a:t>
              </a:r>
            </a:p>
          </p:txBody>
        </p:sp>
        <p:sp>
          <p:nvSpPr>
            <p:cNvPr id="19" name="TextBox 18">
              <a:extLst>
                <a:ext uri="{FF2B5EF4-FFF2-40B4-BE49-F238E27FC236}">
                  <a16:creationId xmlns:a16="http://schemas.microsoft.com/office/drawing/2014/main" id="{9255405B-4A5E-DC2C-664D-DC0FC7E31E49}"/>
                </a:ext>
              </a:extLst>
            </p:cNvPr>
            <p:cNvSpPr txBox="1"/>
            <p:nvPr/>
          </p:nvSpPr>
          <p:spPr>
            <a:xfrm>
              <a:off x="5759145" y="2549221"/>
              <a:ext cx="2640296" cy="77970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TOPO-I inhibitor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payload ADC</a:t>
              </a:r>
            </a:p>
          </p:txBody>
        </p:sp>
        <p:sp>
          <p:nvSpPr>
            <p:cNvPr id="20" name="TextBox 19">
              <a:extLst>
                <a:ext uri="{FF2B5EF4-FFF2-40B4-BE49-F238E27FC236}">
                  <a16:creationId xmlns:a16="http://schemas.microsoft.com/office/drawing/2014/main" id="{CB07860E-F3D7-7DDB-911A-79D9336F089A}"/>
                </a:ext>
              </a:extLst>
            </p:cNvPr>
            <p:cNvSpPr txBox="1"/>
            <p:nvPr/>
          </p:nvSpPr>
          <p:spPr>
            <a:xfrm>
              <a:off x="8558349" y="1526034"/>
              <a:ext cx="1642586" cy="4514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 response</a:t>
              </a:r>
            </a:p>
          </p:txBody>
        </p:sp>
        <p:sp>
          <p:nvSpPr>
            <p:cNvPr id="21" name="TextBox 20">
              <a:extLst>
                <a:ext uri="{FF2B5EF4-FFF2-40B4-BE49-F238E27FC236}">
                  <a16:creationId xmlns:a16="http://schemas.microsoft.com/office/drawing/2014/main" id="{AE535CE9-9BF6-DD5F-0111-D6863BE888BD}"/>
                </a:ext>
              </a:extLst>
            </p:cNvPr>
            <p:cNvSpPr txBox="1"/>
            <p:nvPr/>
          </p:nvSpPr>
          <p:spPr>
            <a:xfrm>
              <a:off x="8558349" y="2443834"/>
              <a:ext cx="1310102" cy="4514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Response</a:t>
              </a:r>
            </a:p>
          </p:txBody>
        </p:sp>
      </p:grpSp>
      <p:sp>
        <p:nvSpPr>
          <p:cNvPr id="22" name="正方形/長方形 6">
            <a:extLst>
              <a:ext uri="{FF2B5EF4-FFF2-40B4-BE49-F238E27FC236}">
                <a16:creationId xmlns:a16="http://schemas.microsoft.com/office/drawing/2014/main" id="{876211AC-B25E-86B9-76E0-2DBC27EE2777}"/>
              </a:ext>
            </a:extLst>
          </p:cNvPr>
          <p:cNvSpPr/>
          <p:nvPr/>
        </p:nvSpPr>
        <p:spPr>
          <a:xfrm>
            <a:off x="441490" y="6381316"/>
            <a:ext cx="863186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Adapted from Coates. Cancer Discov. 2021;11:2436. </a:t>
            </a:r>
            <a:r>
              <a:rPr lang="en-US" sz="1200" b="0" i="0" dirty="0">
                <a:solidFill>
                  <a:schemeClr val="bg2"/>
                </a:solidFill>
                <a:effectLst/>
                <a:latin typeface="Calibri" panose="020F0502020204030204" pitchFamily="34" charset="0"/>
                <a:cs typeface="Calibri" panose="020F0502020204030204" pitchFamily="34" charset="0"/>
              </a:rPr>
              <a:t>Creative Commons Attribution-NonCommercial-NoDerivs International 4.0 License.</a:t>
            </a:r>
            <a:endParaRPr kumimoji="0" lang="en-US" altLang="ja-JP"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5B7BFD2B-4AD5-2E6D-2B7A-E0DC6C938522}"/>
              </a:ext>
            </a:extLst>
          </p:cNvPr>
          <p:cNvSpPr txBox="1"/>
          <p:nvPr/>
        </p:nvSpPr>
        <p:spPr bwMode="auto">
          <a:xfrm>
            <a:off x="891540" y="1489156"/>
            <a:ext cx="7246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Model for Parallel Polyclonal Acquired Resistance to SG</a:t>
            </a:r>
          </a:p>
        </p:txBody>
      </p:sp>
      <p:grpSp>
        <p:nvGrpSpPr>
          <p:cNvPr id="271" name="Group 270">
            <a:extLst>
              <a:ext uri="{FF2B5EF4-FFF2-40B4-BE49-F238E27FC236}">
                <a16:creationId xmlns:a16="http://schemas.microsoft.com/office/drawing/2014/main" id="{CED3C887-9AAE-F419-A211-793009BE673B}"/>
              </a:ext>
            </a:extLst>
          </p:cNvPr>
          <p:cNvGrpSpPr/>
          <p:nvPr/>
        </p:nvGrpSpPr>
        <p:grpSpPr>
          <a:xfrm rot="5400000">
            <a:off x="2301595" y="3774331"/>
            <a:ext cx="332445" cy="1373723"/>
            <a:chOff x="855158" y="4484102"/>
            <a:chExt cx="437557" cy="1201737"/>
          </a:xfrm>
        </p:grpSpPr>
        <p:sp>
          <p:nvSpPr>
            <p:cNvPr id="272" name="Freeform 5">
              <a:extLst>
                <a:ext uri="{FF2B5EF4-FFF2-40B4-BE49-F238E27FC236}">
                  <a16:creationId xmlns:a16="http://schemas.microsoft.com/office/drawing/2014/main" id="{A6F70DB3-ACF3-E7C5-F273-52A12C72BF04}"/>
                </a:ext>
              </a:extLst>
            </p:cNvPr>
            <p:cNvSpPr>
              <a:spLocks/>
            </p:cNvSpPr>
            <p:nvPr/>
          </p:nvSpPr>
          <p:spPr bwMode="auto">
            <a:xfrm>
              <a:off x="885223" y="4495694"/>
              <a:ext cx="317296" cy="23185"/>
            </a:xfrm>
            <a:custGeom>
              <a:avLst/>
              <a:gdLst>
                <a:gd name="T0" fmla="*/ 1183 w 1183"/>
                <a:gd name="T1" fmla="*/ 54 h 54"/>
                <a:gd name="T2" fmla="*/ 1183 w 1183"/>
                <a:gd name="T3" fmla="*/ 54 h 54"/>
                <a:gd name="T4" fmla="*/ 1147 w 1183"/>
                <a:gd name="T5" fmla="*/ 40 h 54"/>
                <a:gd name="T6" fmla="*/ 1111 w 1183"/>
                <a:gd name="T7" fmla="*/ 26 h 54"/>
                <a:gd name="T8" fmla="*/ 1034 w 1183"/>
                <a:gd name="T9" fmla="*/ 0 h 54"/>
                <a:gd name="T10" fmla="*/ 0 w 1183"/>
                <a:gd name="T11" fmla="*/ 0 h 54"/>
                <a:gd name="T12" fmla="*/ 0 w 1183"/>
                <a:gd name="T13" fmla="*/ 0 h 54"/>
                <a:gd name="T14" fmla="*/ 6 w 1183"/>
                <a:gd name="T15" fmla="*/ 13 h 54"/>
                <a:gd name="T16" fmla="*/ 16 w 1183"/>
                <a:gd name="T17" fmla="*/ 27 h 54"/>
                <a:gd name="T18" fmla="*/ 26 w 1183"/>
                <a:gd name="T19" fmla="*/ 40 h 54"/>
                <a:gd name="T20" fmla="*/ 39 w 1183"/>
                <a:gd name="T21" fmla="*/ 54 h 54"/>
                <a:gd name="T22" fmla="*/ 1183 w 1183"/>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3" h="54">
                  <a:moveTo>
                    <a:pt x="1183" y="54"/>
                  </a:moveTo>
                  <a:lnTo>
                    <a:pt x="1183" y="54"/>
                  </a:lnTo>
                  <a:lnTo>
                    <a:pt x="1147" y="40"/>
                  </a:lnTo>
                  <a:lnTo>
                    <a:pt x="1111" y="26"/>
                  </a:lnTo>
                  <a:lnTo>
                    <a:pt x="1034" y="0"/>
                  </a:lnTo>
                  <a:lnTo>
                    <a:pt x="0" y="0"/>
                  </a:lnTo>
                  <a:lnTo>
                    <a:pt x="0" y="0"/>
                  </a:lnTo>
                  <a:lnTo>
                    <a:pt x="6" y="13"/>
                  </a:lnTo>
                  <a:lnTo>
                    <a:pt x="16" y="27"/>
                  </a:lnTo>
                  <a:lnTo>
                    <a:pt x="26" y="40"/>
                  </a:lnTo>
                  <a:lnTo>
                    <a:pt x="39" y="54"/>
                  </a:lnTo>
                  <a:lnTo>
                    <a:pt x="1183"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3" name="Freeform 6">
              <a:extLst>
                <a:ext uri="{FF2B5EF4-FFF2-40B4-BE49-F238E27FC236}">
                  <a16:creationId xmlns:a16="http://schemas.microsoft.com/office/drawing/2014/main" id="{AB5A9BEC-068F-CE7D-1269-1F88A48E2C16}"/>
                </a:ext>
              </a:extLst>
            </p:cNvPr>
            <p:cNvSpPr>
              <a:spLocks/>
            </p:cNvSpPr>
            <p:nvPr/>
          </p:nvSpPr>
          <p:spPr bwMode="auto">
            <a:xfrm>
              <a:off x="946428" y="4561384"/>
              <a:ext cx="316759" cy="27049"/>
            </a:xfrm>
            <a:custGeom>
              <a:avLst/>
              <a:gdLst>
                <a:gd name="T0" fmla="*/ 1141 w 1180"/>
                <a:gd name="T1" fmla="*/ 0 h 55"/>
                <a:gd name="T2" fmla="*/ 0 w 1180"/>
                <a:gd name="T3" fmla="*/ 0 h 55"/>
                <a:gd name="T4" fmla="*/ 0 w 1180"/>
                <a:gd name="T5" fmla="*/ 0 h 55"/>
                <a:gd name="T6" fmla="*/ 36 w 1180"/>
                <a:gd name="T7" fmla="*/ 14 h 55"/>
                <a:gd name="T8" fmla="*/ 72 w 1180"/>
                <a:gd name="T9" fmla="*/ 28 h 55"/>
                <a:gd name="T10" fmla="*/ 149 w 1180"/>
                <a:gd name="T11" fmla="*/ 55 h 55"/>
                <a:gd name="T12" fmla="*/ 1180 w 1180"/>
                <a:gd name="T13" fmla="*/ 55 h 55"/>
                <a:gd name="T14" fmla="*/ 1180 w 1180"/>
                <a:gd name="T15" fmla="*/ 55 h 55"/>
                <a:gd name="T16" fmla="*/ 1173 w 1180"/>
                <a:gd name="T17" fmla="*/ 41 h 55"/>
                <a:gd name="T18" fmla="*/ 1165 w 1180"/>
                <a:gd name="T19" fmla="*/ 27 h 55"/>
                <a:gd name="T20" fmla="*/ 1154 w 1180"/>
                <a:gd name="T21" fmla="*/ 14 h 55"/>
                <a:gd name="T22" fmla="*/ 1141 w 1180"/>
                <a:gd name="T23" fmla="*/ 0 h 55"/>
                <a:gd name="T24" fmla="*/ 1141 w 1180"/>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0" h="55">
                  <a:moveTo>
                    <a:pt x="1141" y="0"/>
                  </a:moveTo>
                  <a:lnTo>
                    <a:pt x="0" y="0"/>
                  </a:lnTo>
                  <a:lnTo>
                    <a:pt x="0" y="0"/>
                  </a:lnTo>
                  <a:lnTo>
                    <a:pt x="36" y="14"/>
                  </a:lnTo>
                  <a:lnTo>
                    <a:pt x="72" y="28"/>
                  </a:lnTo>
                  <a:lnTo>
                    <a:pt x="149" y="55"/>
                  </a:lnTo>
                  <a:lnTo>
                    <a:pt x="1180" y="55"/>
                  </a:lnTo>
                  <a:lnTo>
                    <a:pt x="1180" y="55"/>
                  </a:lnTo>
                  <a:lnTo>
                    <a:pt x="1173" y="41"/>
                  </a:lnTo>
                  <a:lnTo>
                    <a:pt x="1165" y="27"/>
                  </a:lnTo>
                  <a:lnTo>
                    <a:pt x="1154" y="14"/>
                  </a:lnTo>
                  <a:lnTo>
                    <a:pt x="1141" y="0"/>
                  </a:lnTo>
                  <a:lnTo>
                    <a:pt x="114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 name="Freeform 7">
              <a:extLst>
                <a:ext uri="{FF2B5EF4-FFF2-40B4-BE49-F238E27FC236}">
                  <a16:creationId xmlns:a16="http://schemas.microsoft.com/office/drawing/2014/main" id="{A14ECE71-146D-9AD2-8779-82F253764090}"/>
                </a:ext>
              </a:extLst>
            </p:cNvPr>
            <p:cNvSpPr>
              <a:spLocks/>
            </p:cNvSpPr>
            <p:nvPr/>
          </p:nvSpPr>
          <p:spPr bwMode="auto">
            <a:xfrm>
              <a:off x="1074205" y="4630938"/>
              <a:ext cx="180392" cy="23185"/>
            </a:xfrm>
            <a:custGeom>
              <a:avLst/>
              <a:gdLst>
                <a:gd name="T0" fmla="*/ 595 w 672"/>
                <a:gd name="T1" fmla="*/ 54 h 54"/>
                <a:gd name="T2" fmla="*/ 595 w 672"/>
                <a:gd name="T3" fmla="*/ 54 h 54"/>
                <a:gd name="T4" fmla="*/ 619 w 672"/>
                <a:gd name="T5" fmla="*/ 41 h 54"/>
                <a:gd name="T6" fmla="*/ 638 w 672"/>
                <a:gd name="T7" fmla="*/ 28 h 54"/>
                <a:gd name="T8" fmla="*/ 658 w 672"/>
                <a:gd name="T9" fmla="*/ 14 h 54"/>
                <a:gd name="T10" fmla="*/ 672 w 672"/>
                <a:gd name="T11" fmla="*/ 0 h 54"/>
                <a:gd name="T12" fmla="*/ 0 w 672"/>
                <a:gd name="T13" fmla="*/ 0 h 54"/>
                <a:gd name="T14" fmla="*/ 0 w 672"/>
                <a:gd name="T15" fmla="*/ 0 h 54"/>
                <a:gd name="T16" fmla="*/ 84 w 672"/>
                <a:gd name="T17" fmla="*/ 27 h 54"/>
                <a:gd name="T18" fmla="*/ 167 w 672"/>
                <a:gd name="T19" fmla="*/ 54 h 54"/>
                <a:gd name="T20" fmla="*/ 595 w 672"/>
                <a:gd name="T2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2" h="54">
                  <a:moveTo>
                    <a:pt x="595" y="54"/>
                  </a:moveTo>
                  <a:lnTo>
                    <a:pt x="595" y="54"/>
                  </a:lnTo>
                  <a:lnTo>
                    <a:pt x="619" y="41"/>
                  </a:lnTo>
                  <a:lnTo>
                    <a:pt x="638" y="28"/>
                  </a:lnTo>
                  <a:lnTo>
                    <a:pt x="658" y="14"/>
                  </a:lnTo>
                  <a:lnTo>
                    <a:pt x="672" y="0"/>
                  </a:lnTo>
                  <a:lnTo>
                    <a:pt x="0" y="0"/>
                  </a:lnTo>
                  <a:lnTo>
                    <a:pt x="0" y="0"/>
                  </a:lnTo>
                  <a:lnTo>
                    <a:pt x="84" y="27"/>
                  </a:lnTo>
                  <a:lnTo>
                    <a:pt x="167" y="54"/>
                  </a:lnTo>
                  <a:lnTo>
                    <a:pt x="595"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 name="Freeform 8">
              <a:extLst>
                <a:ext uri="{FF2B5EF4-FFF2-40B4-BE49-F238E27FC236}">
                  <a16:creationId xmlns:a16="http://schemas.microsoft.com/office/drawing/2014/main" id="{BEB33FEF-705B-0759-BC4E-455D1F942415}"/>
                </a:ext>
              </a:extLst>
            </p:cNvPr>
            <p:cNvSpPr>
              <a:spLocks/>
            </p:cNvSpPr>
            <p:nvPr/>
          </p:nvSpPr>
          <p:spPr bwMode="auto">
            <a:xfrm>
              <a:off x="1073668" y="4828007"/>
              <a:ext cx="180928" cy="23185"/>
            </a:xfrm>
            <a:custGeom>
              <a:avLst/>
              <a:gdLst>
                <a:gd name="T0" fmla="*/ 597 w 674"/>
                <a:gd name="T1" fmla="*/ 0 h 53"/>
                <a:gd name="T2" fmla="*/ 167 w 674"/>
                <a:gd name="T3" fmla="*/ 0 h 53"/>
                <a:gd name="T4" fmla="*/ 167 w 674"/>
                <a:gd name="T5" fmla="*/ 0 h 53"/>
                <a:gd name="T6" fmla="*/ 85 w 674"/>
                <a:gd name="T7" fmla="*/ 27 h 53"/>
                <a:gd name="T8" fmla="*/ 0 w 674"/>
                <a:gd name="T9" fmla="*/ 53 h 53"/>
                <a:gd name="T10" fmla="*/ 674 w 674"/>
                <a:gd name="T11" fmla="*/ 53 h 53"/>
                <a:gd name="T12" fmla="*/ 674 w 674"/>
                <a:gd name="T13" fmla="*/ 53 h 53"/>
                <a:gd name="T14" fmla="*/ 660 w 674"/>
                <a:gd name="T15" fmla="*/ 40 h 53"/>
                <a:gd name="T16" fmla="*/ 642 w 674"/>
                <a:gd name="T17" fmla="*/ 26 h 53"/>
                <a:gd name="T18" fmla="*/ 621 w 674"/>
                <a:gd name="T19" fmla="*/ 12 h 53"/>
                <a:gd name="T20" fmla="*/ 597 w 674"/>
                <a:gd name="T21" fmla="*/ 0 h 53"/>
                <a:gd name="T22" fmla="*/ 597 w 674"/>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53">
                  <a:moveTo>
                    <a:pt x="597" y="0"/>
                  </a:moveTo>
                  <a:lnTo>
                    <a:pt x="167" y="0"/>
                  </a:lnTo>
                  <a:lnTo>
                    <a:pt x="167" y="0"/>
                  </a:lnTo>
                  <a:lnTo>
                    <a:pt x="85" y="27"/>
                  </a:lnTo>
                  <a:lnTo>
                    <a:pt x="0" y="53"/>
                  </a:lnTo>
                  <a:lnTo>
                    <a:pt x="674" y="53"/>
                  </a:lnTo>
                  <a:lnTo>
                    <a:pt x="674" y="53"/>
                  </a:lnTo>
                  <a:lnTo>
                    <a:pt x="660" y="40"/>
                  </a:lnTo>
                  <a:lnTo>
                    <a:pt x="642" y="26"/>
                  </a:lnTo>
                  <a:lnTo>
                    <a:pt x="621" y="12"/>
                  </a:lnTo>
                  <a:lnTo>
                    <a:pt x="597" y="0"/>
                  </a:lnTo>
                  <a:lnTo>
                    <a:pt x="597"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6" name="Freeform 9">
              <a:extLst>
                <a:ext uri="{FF2B5EF4-FFF2-40B4-BE49-F238E27FC236}">
                  <a16:creationId xmlns:a16="http://schemas.microsoft.com/office/drawing/2014/main" id="{33E4F151-B7BF-1B95-9044-28F2452787BC}"/>
                </a:ext>
              </a:extLst>
            </p:cNvPr>
            <p:cNvSpPr>
              <a:spLocks/>
            </p:cNvSpPr>
            <p:nvPr/>
          </p:nvSpPr>
          <p:spPr bwMode="auto">
            <a:xfrm>
              <a:off x="946428" y="4897561"/>
              <a:ext cx="316759" cy="23185"/>
            </a:xfrm>
            <a:custGeom>
              <a:avLst/>
              <a:gdLst>
                <a:gd name="T0" fmla="*/ 0 w 1180"/>
                <a:gd name="T1" fmla="*/ 55 h 55"/>
                <a:gd name="T2" fmla="*/ 1139 w 1180"/>
                <a:gd name="T3" fmla="*/ 55 h 55"/>
                <a:gd name="T4" fmla="*/ 1139 w 1180"/>
                <a:gd name="T5" fmla="*/ 55 h 55"/>
                <a:gd name="T6" fmla="*/ 1154 w 1180"/>
                <a:gd name="T7" fmla="*/ 41 h 55"/>
                <a:gd name="T8" fmla="*/ 1165 w 1180"/>
                <a:gd name="T9" fmla="*/ 27 h 55"/>
                <a:gd name="T10" fmla="*/ 1173 w 1180"/>
                <a:gd name="T11" fmla="*/ 13 h 55"/>
                <a:gd name="T12" fmla="*/ 1180 w 1180"/>
                <a:gd name="T13" fmla="*/ 0 h 55"/>
                <a:gd name="T14" fmla="*/ 149 w 1180"/>
                <a:gd name="T15" fmla="*/ 0 h 55"/>
                <a:gd name="T16" fmla="*/ 149 w 1180"/>
                <a:gd name="T17" fmla="*/ 0 h 55"/>
                <a:gd name="T18" fmla="*/ 110 w 1180"/>
                <a:gd name="T19" fmla="*/ 12 h 55"/>
                <a:gd name="T20" fmla="*/ 72 w 1180"/>
                <a:gd name="T21" fmla="*/ 26 h 55"/>
                <a:gd name="T22" fmla="*/ 36 w 1180"/>
                <a:gd name="T23" fmla="*/ 40 h 55"/>
                <a:gd name="T24" fmla="*/ 0 w 1180"/>
                <a:gd name="T25" fmla="*/ 55 h 55"/>
                <a:gd name="T26" fmla="*/ 0 w 1180"/>
                <a:gd name="T2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5">
                  <a:moveTo>
                    <a:pt x="0" y="55"/>
                  </a:moveTo>
                  <a:lnTo>
                    <a:pt x="1139" y="55"/>
                  </a:lnTo>
                  <a:lnTo>
                    <a:pt x="1139" y="55"/>
                  </a:lnTo>
                  <a:lnTo>
                    <a:pt x="1154" y="41"/>
                  </a:lnTo>
                  <a:lnTo>
                    <a:pt x="1165" y="27"/>
                  </a:lnTo>
                  <a:lnTo>
                    <a:pt x="1173" y="13"/>
                  </a:lnTo>
                  <a:lnTo>
                    <a:pt x="1180" y="0"/>
                  </a:lnTo>
                  <a:lnTo>
                    <a:pt x="149" y="0"/>
                  </a:lnTo>
                  <a:lnTo>
                    <a:pt x="149" y="0"/>
                  </a:lnTo>
                  <a:lnTo>
                    <a:pt x="110" y="12"/>
                  </a:lnTo>
                  <a:lnTo>
                    <a:pt x="72" y="26"/>
                  </a:lnTo>
                  <a:lnTo>
                    <a:pt x="36" y="40"/>
                  </a:lnTo>
                  <a:lnTo>
                    <a:pt x="0" y="55"/>
                  </a:lnTo>
                  <a:lnTo>
                    <a:pt x="0"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 name="Freeform 10">
              <a:extLst>
                <a:ext uri="{FF2B5EF4-FFF2-40B4-BE49-F238E27FC236}">
                  <a16:creationId xmlns:a16="http://schemas.microsoft.com/office/drawing/2014/main" id="{DEA33AA3-4234-3C3E-F8CE-EA62B6348FAE}"/>
                </a:ext>
              </a:extLst>
            </p:cNvPr>
            <p:cNvSpPr>
              <a:spLocks/>
            </p:cNvSpPr>
            <p:nvPr/>
          </p:nvSpPr>
          <p:spPr bwMode="auto">
            <a:xfrm>
              <a:off x="884686" y="4963251"/>
              <a:ext cx="316759" cy="23185"/>
            </a:xfrm>
            <a:custGeom>
              <a:avLst/>
              <a:gdLst>
                <a:gd name="T0" fmla="*/ 0 w 1180"/>
                <a:gd name="T1" fmla="*/ 56 h 56"/>
                <a:gd name="T2" fmla="*/ 1031 w 1180"/>
                <a:gd name="T3" fmla="*/ 56 h 56"/>
                <a:gd name="T4" fmla="*/ 1031 w 1180"/>
                <a:gd name="T5" fmla="*/ 56 h 56"/>
                <a:gd name="T6" fmla="*/ 1071 w 1180"/>
                <a:gd name="T7" fmla="*/ 42 h 56"/>
                <a:gd name="T8" fmla="*/ 1108 w 1180"/>
                <a:gd name="T9" fmla="*/ 28 h 56"/>
                <a:gd name="T10" fmla="*/ 1146 w 1180"/>
                <a:gd name="T11" fmla="*/ 14 h 56"/>
                <a:gd name="T12" fmla="*/ 1180 w 1180"/>
                <a:gd name="T13" fmla="*/ 0 h 56"/>
                <a:gd name="T14" fmla="*/ 41 w 1180"/>
                <a:gd name="T15" fmla="*/ 0 h 56"/>
                <a:gd name="T16" fmla="*/ 41 w 1180"/>
                <a:gd name="T17" fmla="*/ 0 h 56"/>
                <a:gd name="T18" fmla="*/ 28 w 1180"/>
                <a:gd name="T19" fmla="*/ 14 h 56"/>
                <a:gd name="T20" fmla="*/ 16 w 1180"/>
                <a:gd name="T21" fmla="*/ 27 h 56"/>
                <a:gd name="T22" fmla="*/ 7 w 1180"/>
                <a:gd name="T23" fmla="*/ 41 h 56"/>
                <a:gd name="T24" fmla="*/ 0 w 1180"/>
                <a:gd name="T25" fmla="*/ 56 h 56"/>
                <a:gd name="T26" fmla="*/ 0 w 118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6">
                  <a:moveTo>
                    <a:pt x="0" y="56"/>
                  </a:moveTo>
                  <a:lnTo>
                    <a:pt x="1031" y="56"/>
                  </a:lnTo>
                  <a:lnTo>
                    <a:pt x="1031" y="56"/>
                  </a:lnTo>
                  <a:lnTo>
                    <a:pt x="1071" y="42"/>
                  </a:lnTo>
                  <a:lnTo>
                    <a:pt x="1108" y="28"/>
                  </a:lnTo>
                  <a:lnTo>
                    <a:pt x="1146" y="14"/>
                  </a:lnTo>
                  <a:lnTo>
                    <a:pt x="1180" y="0"/>
                  </a:lnTo>
                  <a:lnTo>
                    <a:pt x="41" y="0"/>
                  </a:lnTo>
                  <a:lnTo>
                    <a:pt x="41" y="0"/>
                  </a:lnTo>
                  <a:lnTo>
                    <a:pt x="28" y="14"/>
                  </a:lnTo>
                  <a:lnTo>
                    <a:pt x="16" y="27"/>
                  </a:lnTo>
                  <a:lnTo>
                    <a:pt x="7" y="41"/>
                  </a:lnTo>
                  <a:lnTo>
                    <a:pt x="0" y="56"/>
                  </a:lnTo>
                  <a:lnTo>
                    <a:pt x="0" y="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 name="Freeform 11">
              <a:extLst>
                <a:ext uri="{FF2B5EF4-FFF2-40B4-BE49-F238E27FC236}">
                  <a16:creationId xmlns:a16="http://schemas.microsoft.com/office/drawing/2014/main" id="{D126FC45-B88E-1DF2-11AE-1113ED36101C}"/>
                </a:ext>
              </a:extLst>
            </p:cNvPr>
            <p:cNvSpPr>
              <a:spLocks/>
            </p:cNvSpPr>
            <p:nvPr/>
          </p:nvSpPr>
          <p:spPr bwMode="auto">
            <a:xfrm>
              <a:off x="892740" y="5028941"/>
              <a:ext cx="183076" cy="23185"/>
            </a:xfrm>
            <a:custGeom>
              <a:avLst/>
              <a:gdLst>
                <a:gd name="T0" fmla="*/ 79 w 680"/>
                <a:gd name="T1" fmla="*/ 55 h 55"/>
                <a:gd name="T2" fmla="*/ 509 w 680"/>
                <a:gd name="T3" fmla="*/ 55 h 55"/>
                <a:gd name="T4" fmla="*/ 509 w 680"/>
                <a:gd name="T5" fmla="*/ 55 h 55"/>
                <a:gd name="T6" fmla="*/ 595 w 680"/>
                <a:gd name="T7" fmla="*/ 27 h 55"/>
                <a:gd name="T8" fmla="*/ 680 w 680"/>
                <a:gd name="T9" fmla="*/ 0 h 55"/>
                <a:gd name="T10" fmla="*/ 0 w 680"/>
                <a:gd name="T11" fmla="*/ 0 h 55"/>
                <a:gd name="T12" fmla="*/ 0 w 680"/>
                <a:gd name="T13" fmla="*/ 0 h 55"/>
                <a:gd name="T14" fmla="*/ 16 w 680"/>
                <a:gd name="T15" fmla="*/ 14 h 55"/>
                <a:gd name="T16" fmla="*/ 34 w 680"/>
                <a:gd name="T17" fmla="*/ 27 h 55"/>
                <a:gd name="T18" fmla="*/ 55 w 680"/>
                <a:gd name="T19" fmla="*/ 42 h 55"/>
                <a:gd name="T20" fmla="*/ 79 w 680"/>
                <a:gd name="T21" fmla="*/ 55 h 55"/>
                <a:gd name="T22" fmla="*/ 79 w 680"/>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5">
                  <a:moveTo>
                    <a:pt x="79" y="55"/>
                  </a:moveTo>
                  <a:lnTo>
                    <a:pt x="509" y="55"/>
                  </a:lnTo>
                  <a:lnTo>
                    <a:pt x="509" y="55"/>
                  </a:lnTo>
                  <a:lnTo>
                    <a:pt x="595" y="27"/>
                  </a:lnTo>
                  <a:lnTo>
                    <a:pt x="680" y="0"/>
                  </a:lnTo>
                  <a:lnTo>
                    <a:pt x="0" y="0"/>
                  </a:lnTo>
                  <a:lnTo>
                    <a:pt x="0" y="0"/>
                  </a:lnTo>
                  <a:lnTo>
                    <a:pt x="16" y="14"/>
                  </a:lnTo>
                  <a:lnTo>
                    <a:pt x="34" y="27"/>
                  </a:lnTo>
                  <a:lnTo>
                    <a:pt x="55" y="42"/>
                  </a:lnTo>
                  <a:lnTo>
                    <a:pt x="79" y="55"/>
                  </a:lnTo>
                  <a:lnTo>
                    <a:pt x="79"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9" name="Freeform 12">
              <a:extLst>
                <a:ext uri="{FF2B5EF4-FFF2-40B4-BE49-F238E27FC236}">
                  <a16:creationId xmlns:a16="http://schemas.microsoft.com/office/drawing/2014/main" id="{80935877-0340-BD85-B90B-9DBFAE2F2657}"/>
                </a:ext>
              </a:extLst>
            </p:cNvPr>
            <p:cNvSpPr>
              <a:spLocks/>
            </p:cNvSpPr>
            <p:nvPr/>
          </p:nvSpPr>
          <p:spPr bwMode="auto">
            <a:xfrm>
              <a:off x="892740" y="5229874"/>
              <a:ext cx="182539" cy="23185"/>
            </a:xfrm>
            <a:custGeom>
              <a:avLst/>
              <a:gdLst>
                <a:gd name="T0" fmla="*/ 79 w 679"/>
                <a:gd name="T1" fmla="*/ 0 h 54"/>
                <a:gd name="T2" fmla="*/ 79 w 679"/>
                <a:gd name="T3" fmla="*/ 0 h 54"/>
                <a:gd name="T4" fmla="*/ 55 w 679"/>
                <a:gd name="T5" fmla="*/ 12 h 54"/>
                <a:gd name="T6" fmla="*/ 34 w 679"/>
                <a:gd name="T7" fmla="*/ 26 h 54"/>
                <a:gd name="T8" fmla="*/ 16 w 679"/>
                <a:gd name="T9" fmla="*/ 40 h 54"/>
                <a:gd name="T10" fmla="*/ 0 w 679"/>
                <a:gd name="T11" fmla="*/ 54 h 54"/>
                <a:gd name="T12" fmla="*/ 679 w 679"/>
                <a:gd name="T13" fmla="*/ 54 h 54"/>
                <a:gd name="T14" fmla="*/ 679 w 679"/>
                <a:gd name="T15" fmla="*/ 54 h 54"/>
                <a:gd name="T16" fmla="*/ 593 w 679"/>
                <a:gd name="T17" fmla="*/ 27 h 54"/>
                <a:gd name="T18" fmla="*/ 507 w 679"/>
                <a:gd name="T19" fmla="*/ 0 h 54"/>
                <a:gd name="T20" fmla="*/ 79 w 679"/>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9" h="54">
                  <a:moveTo>
                    <a:pt x="79" y="0"/>
                  </a:moveTo>
                  <a:lnTo>
                    <a:pt x="79" y="0"/>
                  </a:lnTo>
                  <a:lnTo>
                    <a:pt x="55" y="12"/>
                  </a:lnTo>
                  <a:lnTo>
                    <a:pt x="34" y="26"/>
                  </a:lnTo>
                  <a:lnTo>
                    <a:pt x="16" y="40"/>
                  </a:lnTo>
                  <a:lnTo>
                    <a:pt x="0" y="54"/>
                  </a:lnTo>
                  <a:lnTo>
                    <a:pt x="679" y="54"/>
                  </a:lnTo>
                  <a:lnTo>
                    <a:pt x="679" y="54"/>
                  </a:lnTo>
                  <a:lnTo>
                    <a:pt x="593" y="27"/>
                  </a:lnTo>
                  <a:lnTo>
                    <a:pt x="507" y="0"/>
                  </a:lnTo>
                  <a:lnTo>
                    <a:pt x="7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 name="Freeform 13">
              <a:extLst>
                <a:ext uri="{FF2B5EF4-FFF2-40B4-BE49-F238E27FC236}">
                  <a16:creationId xmlns:a16="http://schemas.microsoft.com/office/drawing/2014/main" id="{3C209CA2-C75B-FBD2-4C80-14FA129D5AA8}"/>
                </a:ext>
              </a:extLst>
            </p:cNvPr>
            <p:cNvSpPr>
              <a:spLocks/>
            </p:cNvSpPr>
            <p:nvPr/>
          </p:nvSpPr>
          <p:spPr bwMode="auto">
            <a:xfrm>
              <a:off x="884686" y="5295564"/>
              <a:ext cx="317833" cy="27049"/>
            </a:xfrm>
            <a:custGeom>
              <a:avLst/>
              <a:gdLst>
                <a:gd name="T0" fmla="*/ 0 w 1185"/>
                <a:gd name="T1" fmla="*/ 0 h 55"/>
                <a:gd name="T2" fmla="*/ 0 w 1185"/>
                <a:gd name="T3" fmla="*/ 0 h 55"/>
                <a:gd name="T4" fmla="*/ 7 w 1185"/>
                <a:gd name="T5" fmla="*/ 13 h 55"/>
                <a:gd name="T6" fmla="*/ 16 w 1185"/>
                <a:gd name="T7" fmla="*/ 27 h 55"/>
                <a:gd name="T8" fmla="*/ 28 w 1185"/>
                <a:gd name="T9" fmla="*/ 41 h 55"/>
                <a:gd name="T10" fmla="*/ 41 w 1185"/>
                <a:gd name="T11" fmla="*/ 55 h 55"/>
                <a:gd name="T12" fmla="*/ 1185 w 1185"/>
                <a:gd name="T13" fmla="*/ 55 h 55"/>
                <a:gd name="T14" fmla="*/ 1185 w 1185"/>
                <a:gd name="T15" fmla="*/ 55 h 55"/>
                <a:gd name="T16" fmla="*/ 1147 w 1185"/>
                <a:gd name="T17" fmla="*/ 40 h 55"/>
                <a:gd name="T18" fmla="*/ 1110 w 1185"/>
                <a:gd name="T19" fmla="*/ 26 h 55"/>
                <a:gd name="T20" fmla="*/ 1071 w 1185"/>
                <a:gd name="T21" fmla="*/ 12 h 55"/>
                <a:gd name="T22" fmla="*/ 1031 w 1185"/>
                <a:gd name="T23" fmla="*/ 0 h 55"/>
                <a:gd name="T24" fmla="*/ 0 w 118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5" h="55">
                  <a:moveTo>
                    <a:pt x="0" y="0"/>
                  </a:moveTo>
                  <a:lnTo>
                    <a:pt x="0" y="0"/>
                  </a:lnTo>
                  <a:lnTo>
                    <a:pt x="7" y="13"/>
                  </a:lnTo>
                  <a:lnTo>
                    <a:pt x="16" y="27"/>
                  </a:lnTo>
                  <a:lnTo>
                    <a:pt x="28" y="41"/>
                  </a:lnTo>
                  <a:lnTo>
                    <a:pt x="41" y="55"/>
                  </a:lnTo>
                  <a:lnTo>
                    <a:pt x="1185" y="55"/>
                  </a:lnTo>
                  <a:lnTo>
                    <a:pt x="1185" y="55"/>
                  </a:lnTo>
                  <a:lnTo>
                    <a:pt x="1147" y="40"/>
                  </a:lnTo>
                  <a:lnTo>
                    <a:pt x="1110" y="26"/>
                  </a:lnTo>
                  <a:lnTo>
                    <a:pt x="1071" y="12"/>
                  </a:lnTo>
                  <a:lnTo>
                    <a:pt x="1031" y="0"/>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 name="Freeform 14">
              <a:extLst>
                <a:ext uri="{FF2B5EF4-FFF2-40B4-BE49-F238E27FC236}">
                  <a16:creationId xmlns:a16="http://schemas.microsoft.com/office/drawing/2014/main" id="{2A10930D-3DCD-742F-C09F-C45F74B42B69}"/>
                </a:ext>
              </a:extLst>
            </p:cNvPr>
            <p:cNvSpPr>
              <a:spLocks/>
            </p:cNvSpPr>
            <p:nvPr/>
          </p:nvSpPr>
          <p:spPr bwMode="auto">
            <a:xfrm>
              <a:off x="945891" y="5365118"/>
              <a:ext cx="317296" cy="23185"/>
            </a:xfrm>
            <a:custGeom>
              <a:avLst/>
              <a:gdLst>
                <a:gd name="T0" fmla="*/ 1142 w 1183"/>
                <a:gd name="T1" fmla="*/ 0 h 56"/>
                <a:gd name="T2" fmla="*/ 0 w 1183"/>
                <a:gd name="T3" fmla="*/ 0 h 56"/>
                <a:gd name="T4" fmla="*/ 0 w 1183"/>
                <a:gd name="T5" fmla="*/ 0 h 56"/>
                <a:gd name="T6" fmla="*/ 36 w 1183"/>
                <a:gd name="T7" fmla="*/ 14 h 56"/>
                <a:gd name="T8" fmla="*/ 73 w 1183"/>
                <a:gd name="T9" fmla="*/ 28 h 56"/>
                <a:gd name="T10" fmla="*/ 112 w 1183"/>
                <a:gd name="T11" fmla="*/ 42 h 56"/>
                <a:gd name="T12" fmla="*/ 152 w 1183"/>
                <a:gd name="T13" fmla="*/ 56 h 56"/>
                <a:gd name="T14" fmla="*/ 1183 w 1183"/>
                <a:gd name="T15" fmla="*/ 56 h 56"/>
                <a:gd name="T16" fmla="*/ 1183 w 1183"/>
                <a:gd name="T17" fmla="*/ 56 h 56"/>
                <a:gd name="T18" fmla="*/ 1176 w 1183"/>
                <a:gd name="T19" fmla="*/ 41 h 56"/>
                <a:gd name="T20" fmla="*/ 1168 w 1183"/>
                <a:gd name="T21" fmla="*/ 27 h 56"/>
                <a:gd name="T22" fmla="*/ 1157 w 1183"/>
                <a:gd name="T23" fmla="*/ 14 h 56"/>
                <a:gd name="T24" fmla="*/ 1142 w 1183"/>
                <a:gd name="T25" fmla="*/ 0 h 56"/>
                <a:gd name="T26" fmla="*/ 1142 w 1183"/>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3" h="56">
                  <a:moveTo>
                    <a:pt x="1142" y="0"/>
                  </a:moveTo>
                  <a:lnTo>
                    <a:pt x="0" y="0"/>
                  </a:lnTo>
                  <a:lnTo>
                    <a:pt x="0" y="0"/>
                  </a:lnTo>
                  <a:lnTo>
                    <a:pt x="36" y="14"/>
                  </a:lnTo>
                  <a:lnTo>
                    <a:pt x="73" y="28"/>
                  </a:lnTo>
                  <a:lnTo>
                    <a:pt x="112" y="42"/>
                  </a:lnTo>
                  <a:lnTo>
                    <a:pt x="152" y="56"/>
                  </a:lnTo>
                  <a:lnTo>
                    <a:pt x="1183" y="56"/>
                  </a:lnTo>
                  <a:lnTo>
                    <a:pt x="1183" y="56"/>
                  </a:lnTo>
                  <a:lnTo>
                    <a:pt x="1176" y="41"/>
                  </a:lnTo>
                  <a:lnTo>
                    <a:pt x="1168" y="27"/>
                  </a:lnTo>
                  <a:lnTo>
                    <a:pt x="1157" y="14"/>
                  </a:lnTo>
                  <a:lnTo>
                    <a:pt x="1142" y="0"/>
                  </a:lnTo>
                  <a:lnTo>
                    <a:pt x="1142"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 name="Freeform 15">
              <a:extLst>
                <a:ext uri="{FF2B5EF4-FFF2-40B4-BE49-F238E27FC236}">
                  <a16:creationId xmlns:a16="http://schemas.microsoft.com/office/drawing/2014/main" id="{7F53BEDF-309E-77E9-5C9A-1C68CA6C5EBC}"/>
                </a:ext>
              </a:extLst>
            </p:cNvPr>
            <p:cNvSpPr>
              <a:spLocks/>
            </p:cNvSpPr>
            <p:nvPr/>
          </p:nvSpPr>
          <p:spPr bwMode="auto">
            <a:xfrm>
              <a:off x="1073131" y="5430808"/>
              <a:ext cx="182002" cy="23185"/>
            </a:xfrm>
            <a:custGeom>
              <a:avLst/>
              <a:gdLst>
                <a:gd name="T0" fmla="*/ 598 w 677"/>
                <a:gd name="T1" fmla="*/ 55 h 55"/>
                <a:gd name="T2" fmla="*/ 598 w 677"/>
                <a:gd name="T3" fmla="*/ 55 h 55"/>
                <a:gd name="T4" fmla="*/ 622 w 677"/>
                <a:gd name="T5" fmla="*/ 42 h 55"/>
                <a:gd name="T6" fmla="*/ 645 w 677"/>
                <a:gd name="T7" fmla="*/ 28 h 55"/>
                <a:gd name="T8" fmla="*/ 662 w 677"/>
                <a:gd name="T9" fmla="*/ 14 h 55"/>
                <a:gd name="T10" fmla="*/ 677 w 677"/>
                <a:gd name="T11" fmla="*/ 0 h 55"/>
                <a:gd name="T12" fmla="*/ 0 w 677"/>
                <a:gd name="T13" fmla="*/ 0 h 55"/>
                <a:gd name="T14" fmla="*/ 0 w 677"/>
                <a:gd name="T15" fmla="*/ 0 h 55"/>
                <a:gd name="T16" fmla="*/ 84 w 677"/>
                <a:gd name="T17" fmla="*/ 27 h 55"/>
                <a:gd name="T18" fmla="*/ 170 w 677"/>
                <a:gd name="T19" fmla="*/ 55 h 55"/>
                <a:gd name="T20" fmla="*/ 598 w 677"/>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7" h="55">
                  <a:moveTo>
                    <a:pt x="598" y="55"/>
                  </a:moveTo>
                  <a:lnTo>
                    <a:pt x="598" y="55"/>
                  </a:lnTo>
                  <a:lnTo>
                    <a:pt x="622" y="42"/>
                  </a:lnTo>
                  <a:lnTo>
                    <a:pt x="645" y="28"/>
                  </a:lnTo>
                  <a:lnTo>
                    <a:pt x="662" y="14"/>
                  </a:lnTo>
                  <a:lnTo>
                    <a:pt x="677" y="0"/>
                  </a:lnTo>
                  <a:lnTo>
                    <a:pt x="0" y="0"/>
                  </a:lnTo>
                  <a:lnTo>
                    <a:pt x="0" y="0"/>
                  </a:lnTo>
                  <a:lnTo>
                    <a:pt x="84" y="27"/>
                  </a:lnTo>
                  <a:lnTo>
                    <a:pt x="170" y="55"/>
                  </a:lnTo>
                  <a:lnTo>
                    <a:pt x="598"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 name="Freeform 16">
              <a:extLst>
                <a:ext uri="{FF2B5EF4-FFF2-40B4-BE49-F238E27FC236}">
                  <a16:creationId xmlns:a16="http://schemas.microsoft.com/office/drawing/2014/main" id="{4173C6AA-BFB0-D379-5212-5213DC866F57}"/>
                </a:ext>
              </a:extLst>
            </p:cNvPr>
            <p:cNvSpPr>
              <a:spLocks/>
            </p:cNvSpPr>
            <p:nvPr/>
          </p:nvSpPr>
          <p:spPr bwMode="auto">
            <a:xfrm>
              <a:off x="1072057" y="5631742"/>
              <a:ext cx="183076" cy="23185"/>
            </a:xfrm>
            <a:custGeom>
              <a:avLst/>
              <a:gdLst>
                <a:gd name="T0" fmla="*/ 601 w 680"/>
                <a:gd name="T1" fmla="*/ 0 h 54"/>
                <a:gd name="T2" fmla="*/ 171 w 680"/>
                <a:gd name="T3" fmla="*/ 0 h 54"/>
                <a:gd name="T4" fmla="*/ 171 w 680"/>
                <a:gd name="T5" fmla="*/ 0 h 54"/>
                <a:gd name="T6" fmla="*/ 85 w 680"/>
                <a:gd name="T7" fmla="*/ 27 h 54"/>
                <a:gd name="T8" fmla="*/ 0 w 680"/>
                <a:gd name="T9" fmla="*/ 54 h 54"/>
                <a:gd name="T10" fmla="*/ 680 w 680"/>
                <a:gd name="T11" fmla="*/ 54 h 54"/>
                <a:gd name="T12" fmla="*/ 680 w 680"/>
                <a:gd name="T13" fmla="*/ 54 h 54"/>
                <a:gd name="T14" fmla="*/ 665 w 680"/>
                <a:gd name="T15" fmla="*/ 41 h 54"/>
                <a:gd name="T16" fmla="*/ 648 w 680"/>
                <a:gd name="T17" fmla="*/ 27 h 54"/>
                <a:gd name="T18" fmla="*/ 625 w 680"/>
                <a:gd name="T19" fmla="*/ 13 h 54"/>
                <a:gd name="T20" fmla="*/ 601 w 680"/>
                <a:gd name="T21" fmla="*/ 0 h 54"/>
                <a:gd name="T22" fmla="*/ 601 w 680"/>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4">
                  <a:moveTo>
                    <a:pt x="601" y="0"/>
                  </a:moveTo>
                  <a:lnTo>
                    <a:pt x="171" y="0"/>
                  </a:lnTo>
                  <a:lnTo>
                    <a:pt x="171" y="0"/>
                  </a:lnTo>
                  <a:lnTo>
                    <a:pt x="85" y="27"/>
                  </a:lnTo>
                  <a:lnTo>
                    <a:pt x="0" y="54"/>
                  </a:lnTo>
                  <a:lnTo>
                    <a:pt x="680" y="54"/>
                  </a:lnTo>
                  <a:lnTo>
                    <a:pt x="680" y="54"/>
                  </a:lnTo>
                  <a:lnTo>
                    <a:pt x="665" y="41"/>
                  </a:lnTo>
                  <a:lnTo>
                    <a:pt x="648" y="27"/>
                  </a:lnTo>
                  <a:lnTo>
                    <a:pt x="625" y="13"/>
                  </a:lnTo>
                  <a:lnTo>
                    <a:pt x="601" y="0"/>
                  </a:lnTo>
                  <a:lnTo>
                    <a:pt x="60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 name="Freeform 17">
              <a:extLst>
                <a:ext uri="{FF2B5EF4-FFF2-40B4-BE49-F238E27FC236}">
                  <a16:creationId xmlns:a16="http://schemas.microsoft.com/office/drawing/2014/main" id="{7F357B61-3F15-5A63-3BA9-099F8A55197D}"/>
                </a:ext>
              </a:extLst>
            </p:cNvPr>
            <p:cNvSpPr>
              <a:spLocks/>
            </p:cNvSpPr>
            <p:nvPr/>
          </p:nvSpPr>
          <p:spPr bwMode="auto">
            <a:xfrm>
              <a:off x="855695" y="4754589"/>
              <a:ext cx="437020" cy="776685"/>
            </a:xfrm>
            <a:custGeom>
              <a:avLst/>
              <a:gdLst>
                <a:gd name="T0" fmla="*/ 50 w 1628"/>
                <a:gd name="T1" fmla="*/ 1278 h 1817"/>
                <a:gd name="T2" fmla="*/ 105 w 1628"/>
                <a:gd name="T3" fmla="*/ 1349 h 1817"/>
                <a:gd name="T4" fmla="*/ 205 w 1628"/>
                <a:gd name="T5" fmla="*/ 1414 h 1817"/>
                <a:gd name="T6" fmla="*/ 343 w 1628"/>
                <a:gd name="T7" fmla="*/ 1472 h 1817"/>
                <a:gd name="T8" fmla="*/ 782 w 1628"/>
                <a:gd name="T9" fmla="*/ 1614 h 1817"/>
                <a:gd name="T10" fmla="*/ 1108 w 1628"/>
                <a:gd name="T11" fmla="*/ 1723 h 1817"/>
                <a:gd name="T12" fmla="*/ 1033 w 1628"/>
                <a:gd name="T13" fmla="*/ 1779 h 1817"/>
                <a:gd name="T14" fmla="*/ 747 w 1628"/>
                <a:gd name="T15" fmla="*/ 1766 h 1817"/>
                <a:gd name="T16" fmla="*/ 432 w 1628"/>
                <a:gd name="T17" fmla="*/ 1653 h 1817"/>
                <a:gd name="T18" fmla="*/ 293 w 1628"/>
                <a:gd name="T19" fmla="*/ 1588 h 1817"/>
                <a:gd name="T20" fmla="*/ 173 w 1628"/>
                <a:gd name="T21" fmla="*/ 1516 h 1817"/>
                <a:gd name="T22" fmla="*/ 81 w 1628"/>
                <a:gd name="T23" fmla="*/ 1434 h 1817"/>
                <a:gd name="T24" fmla="*/ 21 w 1628"/>
                <a:gd name="T25" fmla="*/ 1343 h 1817"/>
                <a:gd name="T26" fmla="*/ 0 w 1628"/>
                <a:gd name="T27" fmla="*/ 1240 h 1817"/>
                <a:gd name="T28" fmla="*/ 9 w 1628"/>
                <a:gd name="T29" fmla="*/ 1168 h 1817"/>
                <a:gd name="T30" fmla="*/ 51 w 1628"/>
                <a:gd name="T31" fmla="*/ 1081 h 1817"/>
                <a:gd name="T32" fmla="*/ 123 w 1628"/>
                <a:gd name="T33" fmla="*/ 1003 h 1817"/>
                <a:gd name="T34" fmla="*/ 220 w 1628"/>
                <a:gd name="T35" fmla="*/ 933 h 1817"/>
                <a:gd name="T36" fmla="*/ 335 w 1628"/>
                <a:gd name="T37" fmla="*/ 870 h 1817"/>
                <a:gd name="T38" fmla="*/ 572 w 1628"/>
                <a:gd name="T39" fmla="*/ 772 h 1817"/>
                <a:gd name="T40" fmla="*/ 792 w 1628"/>
                <a:gd name="T41" fmla="*/ 698 h 1817"/>
                <a:gd name="T42" fmla="*/ 1216 w 1628"/>
                <a:gd name="T43" fmla="*/ 563 h 1817"/>
                <a:gd name="T44" fmla="*/ 1416 w 1628"/>
                <a:gd name="T45" fmla="*/ 482 h 1817"/>
                <a:gd name="T46" fmla="*/ 1500 w 1628"/>
                <a:gd name="T47" fmla="*/ 433 h 1817"/>
                <a:gd name="T48" fmla="*/ 1558 w 1628"/>
                <a:gd name="T49" fmla="*/ 380 h 1817"/>
                <a:gd name="T50" fmla="*/ 1584 w 1628"/>
                <a:gd name="T51" fmla="*/ 322 h 1817"/>
                <a:gd name="T52" fmla="*/ 1579 w 1628"/>
                <a:gd name="T53" fmla="*/ 272 h 1817"/>
                <a:gd name="T54" fmla="*/ 1534 w 1628"/>
                <a:gd name="T55" fmla="*/ 208 h 1817"/>
                <a:gd name="T56" fmla="*/ 1451 w 1628"/>
                <a:gd name="T57" fmla="*/ 150 h 1817"/>
                <a:gd name="T58" fmla="*/ 1336 w 1628"/>
                <a:gd name="T59" fmla="*/ 96 h 1817"/>
                <a:gd name="T60" fmla="*/ 1343 w 1628"/>
                <a:gd name="T61" fmla="*/ 36 h 1817"/>
                <a:gd name="T62" fmla="*/ 1435 w 1628"/>
                <a:gd name="T63" fmla="*/ 15 h 1817"/>
                <a:gd name="T64" fmla="*/ 1519 w 1628"/>
                <a:gd name="T65" fmla="*/ 82 h 1817"/>
                <a:gd name="T66" fmla="*/ 1583 w 1628"/>
                <a:gd name="T67" fmla="*/ 156 h 1817"/>
                <a:gd name="T68" fmla="*/ 1620 w 1628"/>
                <a:gd name="T69" fmla="*/ 239 h 1817"/>
                <a:gd name="T70" fmla="*/ 1628 w 1628"/>
                <a:gd name="T71" fmla="*/ 307 h 1817"/>
                <a:gd name="T72" fmla="*/ 1610 w 1628"/>
                <a:gd name="T73" fmla="*/ 401 h 1817"/>
                <a:gd name="T74" fmla="*/ 1560 w 1628"/>
                <a:gd name="T75" fmla="*/ 486 h 1817"/>
                <a:gd name="T76" fmla="*/ 1482 w 1628"/>
                <a:gd name="T77" fmla="*/ 563 h 1817"/>
                <a:gd name="T78" fmla="*/ 1380 w 1628"/>
                <a:gd name="T79" fmla="*/ 631 h 1817"/>
                <a:gd name="T80" fmla="*/ 1260 w 1628"/>
                <a:gd name="T81" fmla="*/ 693 h 1817"/>
                <a:gd name="T82" fmla="*/ 983 w 1628"/>
                <a:gd name="T83" fmla="*/ 800 h 1817"/>
                <a:gd name="T84" fmla="*/ 544 w 1628"/>
                <a:gd name="T85" fmla="*/ 938 h 1817"/>
                <a:gd name="T86" fmla="*/ 290 w 1628"/>
                <a:gd name="T87" fmla="*/ 1027 h 1817"/>
                <a:gd name="T88" fmla="*/ 167 w 1628"/>
                <a:gd name="T89" fmla="*/ 1087 h 1817"/>
                <a:gd name="T90" fmla="*/ 95 w 1628"/>
                <a:gd name="T91" fmla="*/ 1138 h 1817"/>
                <a:gd name="T92" fmla="*/ 51 w 1628"/>
                <a:gd name="T93" fmla="*/ 1194 h 1817"/>
                <a:gd name="T94" fmla="*/ 42 w 1628"/>
                <a:gd name="T95" fmla="*/ 124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28" h="1817">
                  <a:moveTo>
                    <a:pt x="42" y="1240"/>
                  </a:moveTo>
                  <a:lnTo>
                    <a:pt x="42" y="1240"/>
                  </a:lnTo>
                  <a:lnTo>
                    <a:pt x="43" y="1259"/>
                  </a:lnTo>
                  <a:lnTo>
                    <a:pt x="50" y="1278"/>
                  </a:lnTo>
                  <a:lnTo>
                    <a:pt x="58" y="1297"/>
                  </a:lnTo>
                  <a:lnTo>
                    <a:pt x="71" y="1315"/>
                  </a:lnTo>
                  <a:lnTo>
                    <a:pt x="85" y="1332"/>
                  </a:lnTo>
                  <a:lnTo>
                    <a:pt x="105" y="1349"/>
                  </a:lnTo>
                  <a:lnTo>
                    <a:pt x="126" y="1366"/>
                  </a:lnTo>
                  <a:lnTo>
                    <a:pt x="150" y="1382"/>
                  </a:lnTo>
                  <a:lnTo>
                    <a:pt x="176" y="1398"/>
                  </a:lnTo>
                  <a:lnTo>
                    <a:pt x="205" y="1414"/>
                  </a:lnTo>
                  <a:lnTo>
                    <a:pt x="236" y="1429"/>
                  </a:lnTo>
                  <a:lnTo>
                    <a:pt x="270" y="1444"/>
                  </a:lnTo>
                  <a:lnTo>
                    <a:pt x="306" y="1458"/>
                  </a:lnTo>
                  <a:lnTo>
                    <a:pt x="343" y="1472"/>
                  </a:lnTo>
                  <a:lnTo>
                    <a:pt x="423" y="1501"/>
                  </a:lnTo>
                  <a:lnTo>
                    <a:pt x="507" y="1529"/>
                  </a:lnTo>
                  <a:lnTo>
                    <a:pt x="596" y="1557"/>
                  </a:lnTo>
                  <a:lnTo>
                    <a:pt x="782" y="1614"/>
                  </a:lnTo>
                  <a:lnTo>
                    <a:pt x="876" y="1644"/>
                  </a:lnTo>
                  <a:lnTo>
                    <a:pt x="970" y="1675"/>
                  </a:lnTo>
                  <a:lnTo>
                    <a:pt x="1063" y="1707"/>
                  </a:lnTo>
                  <a:lnTo>
                    <a:pt x="1108" y="1723"/>
                  </a:lnTo>
                  <a:lnTo>
                    <a:pt x="1152" y="1740"/>
                  </a:lnTo>
                  <a:lnTo>
                    <a:pt x="1152" y="1740"/>
                  </a:lnTo>
                  <a:lnTo>
                    <a:pt x="1093" y="1760"/>
                  </a:lnTo>
                  <a:lnTo>
                    <a:pt x="1033" y="1779"/>
                  </a:lnTo>
                  <a:lnTo>
                    <a:pt x="910" y="1817"/>
                  </a:lnTo>
                  <a:lnTo>
                    <a:pt x="910" y="1817"/>
                  </a:lnTo>
                  <a:lnTo>
                    <a:pt x="828" y="1791"/>
                  </a:lnTo>
                  <a:lnTo>
                    <a:pt x="747" y="1766"/>
                  </a:lnTo>
                  <a:lnTo>
                    <a:pt x="666" y="1739"/>
                  </a:lnTo>
                  <a:lnTo>
                    <a:pt x="585" y="1712"/>
                  </a:lnTo>
                  <a:lnTo>
                    <a:pt x="507" y="1683"/>
                  </a:lnTo>
                  <a:lnTo>
                    <a:pt x="432" y="1653"/>
                  </a:lnTo>
                  <a:lnTo>
                    <a:pt x="395" y="1638"/>
                  </a:lnTo>
                  <a:lnTo>
                    <a:pt x="359" y="1622"/>
                  </a:lnTo>
                  <a:lnTo>
                    <a:pt x="325" y="1605"/>
                  </a:lnTo>
                  <a:lnTo>
                    <a:pt x="293" y="1588"/>
                  </a:lnTo>
                  <a:lnTo>
                    <a:pt x="260" y="1571"/>
                  </a:lnTo>
                  <a:lnTo>
                    <a:pt x="230" y="1553"/>
                  </a:lnTo>
                  <a:lnTo>
                    <a:pt x="201" y="1535"/>
                  </a:lnTo>
                  <a:lnTo>
                    <a:pt x="173" y="1516"/>
                  </a:lnTo>
                  <a:lnTo>
                    <a:pt x="147" y="1497"/>
                  </a:lnTo>
                  <a:lnTo>
                    <a:pt x="123" y="1476"/>
                  </a:lnTo>
                  <a:lnTo>
                    <a:pt x="100" y="1455"/>
                  </a:lnTo>
                  <a:lnTo>
                    <a:pt x="81" y="1434"/>
                  </a:lnTo>
                  <a:lnTo>
                    <a:pt x="63" y="1413"/>
                  </a:lnTo>
                  <a:lnTo>
                    <a:pt x="47" y="1389"/>
                  </a:lnTo>
                  <a:lnTo>
                    <a:pt x="32" y="1366"/>
                  </a:lnTo>
                  <a:lnTo>
                    <a:pt x="21" y="1343"/>
                  </a:lnTo>
                  <a:lnTo>
                    <a:pt x="11" y="1318"/>
                  </a:lnTo>
                  <a:lnTo>
                    <a:pt x="4" y="1293"/>
                  </a:lnTo>
                  <a:lnTo>
                    <a:pt x="0" y="1267"/>
                  </a:lnTo>
                  <a:lnTo>
                    <a:pt x="0" y="1240"/>
                  </a:lnTo>
                  <a:lnTo>
                    <a:pt x="0" y="1240"/>
                  </a:lnTo>
                  <a:lnTo>
                    <a:pt x="0" y="1215"/>
                  </a:lnTo>
                  <a:lnTo>
                    <a:pt x="3" y="1191"/>
                  </a:lnTo>
                  <a:lnTo>
                    <a:pt x="9" y="1168"/>
                  </a:lnTo>
                  <a:lnTo>
                    <a:pt x="17" y="1146"/>
                  </a:lnTo>
                  <a:lnTo>
                    <a:pt x="27" y="1123"/>
                  </a:lnTo>
                  <a:lnTo>
                    <a:pt x="39" y="1102"/>
                  </a:lnTo>
                  <a:lnTo>
                    <a:pt x="51" y="1081"/>
                  </a:lnTo>
                  <a:lnTo>
                    <a:pt x="68" y="1061"/>
                  </a:lnTo>
                  <a:lnTo>
                    <a:pt x="84" y="1041"/>
                  </a:lnTo>
                  <a:lnTo>
                    <a:pt x="103" y="1022"/>
                  </a:lnTo>
                  <a:lnTo>
                    <a:pt x="123" y="1003"/>
                  </a:lnTo>
                  <a:lnTo>
                    <a:pt x="145" y="984"/>
                  </a:lnTo>
                  <a:lnTo>
                    <a:pt x="168" y="968"/>
                  </a:lnTo>
                  <a:lnTo>
                    <a:pt x="194" y="949"/>
                  </a:lnTo>
                  <a:lnTo>
                    <a:pt x="220" y="933"/>
                  </a:lnTo>
                  <a:lnTo>
                    <a:pt x="248" y="917"/>
                  </a:lnTo>
                  <a:lnTo>
                    <a:pt x="275" y="901"/>
                  </a:lnTo>
                  <a:lnTo>
                    <a:pt x="304" y="885"/>
                  </a:lnTo>
                  <a:lnTo>
                    <a:pt x="335" y="870"/>
                  </a:lnTo>
                  <a:lnTo>
                    <a:pt x="367" y="855"/>
                  </a:lnTo>
                  <a:lnTo>
                    <a:pt x="432" y="827"/>
                  </a:lnTo>
                  <a:lnTo>
                    <a:pt x="500" y="799"/>
                  </a:lnTo>
                  <a:lnTo>
                    <a:pt x="572" y="772"/>
                  </a:lnTo>
                  <a:lnTo>
                    <a:pt x="644" y="747"/>
                  </a:lnTo>
                  <a:lnTo>
                    <a:pt x="717" y="723"/>
                  </a:lnTo>
                  <a:lnTo>
                    <a:pt x="792" y="698"/>
                  </a:lnTo>
                  <a:lnTo>
                    <a:pt x="792" y="698"/>
                  </a:lnTo>
                  <a:lnTo>
                    <a:pt x="939" y="653"/>
                  </a:lnTo>
                  <a:lnTo>
                    <a:pt x="1084" y="607"/>
                  </a:lnTo>
                  <a:lnTo>
                    <a:pt x="1152" y="585"/>
                  </a:lnTo>
                  <a:lnTo>
                    <a:pt x="1216" y="563"/>
                  </a:lnTo>
                  <a:lnTo>
                    <a:pt x="1280" y="540"/>
                  </a:lnTo>
                  <a:lnTo>
                    <a:pt x="1338" y="518"/>
                  </a:lnTo>
                  <a:lnTo>
                    <a:pt x="1391" y="494"/>
                  </a:lnTo>
                  <a:lnTo>
                    <a:pt x="1416" y="482"/>
                  </a:lnTo>
                  <a:lnTo>
                    <a:pt x="1438" y="470"/>
                  </a:lnTo>
                  <a:lnTo>
                    <a:pt x="1461" y="458"/>
                  </a:lnTo>
                  <a:lnTo>
                    <a:pt x="1482" y="446"/>
                  </a:lnTo>
                  <a:lnTo>
                    <a:pt x="1500" y="433"/>
                  </a:lnTo>
                  <a:lnTo>
                    <a:pt x="1518" y="419"/>
                  </a:lnTo>
                  <a:lnTo>
                    <a:pt x="1532" y="407"/>
                  </a:lnTo>
                  <a:lnTo>
                    <a:pt x="1547" y="393"/>
                  </a:lnTo>
                  <a:lnTo>
                    <a:pt x="1558" y="380"/>
                  </a:lnTo>
                  <a:lnTo>
                    <a:pt x="1568" y="365"/>
                  </a:lnTo>
                  <a:lnTo>
                    <a:pt x="1576" y="352"/>
                  </a:lnTo>
                  <a:lnTo>
                    <a:pt x="1581" y="337"/>
                  </a:lnTo>
                  <a:lnTo>
                    <a:pt x="1584" y="322"/>
                  </a:lnTo>
                  <a:lnTo>
                    <a:pt x="1586" y="307"/>
                  </a:lnTo>
                  <a:lnTo>
                    <a:pt x="1586" y="307"/>
                  </a:lnTo>
                  <a:lnTo>
                    <a:pt x="1584" y="289"/>
                  </a:lnTo>
                  <a:lnTo>
                    <a:pt x="1579" y="272"/>
                  </a:lnTo>
                  <a:lnTo>
                    <a:pt x="1573" y="255"/>
                  </a:lnTo>
                  <a:lnTo>
                    <a:pt x="1563" y="239"/>
                  </a:lnTo>
                  <a:lnTo>
                    <a:pt x="1550" y="223"/>
                  </a:lnTo>
                  <a:lnTo>
                    <a:pt x="1534" y="208"/>
                  </a:lnTo>
                  <a:lnTo>
                    <a:pt x="1518" y="194"/>
                  </a:lnTo>
                  <a:lnTo>
                    <a:pt x="1497" y="179"/>
                  </a:lnTo>
                  <a:lnTo>
                    <a:pt x="1476" y="164"/>
                  </a:lnTo>
                  <a:lnTo>
                    <a:pt x="1451" y="150"/>
                  </a:lnTo>
                  <a:lnTo>
                    <a:pt x="1425" y="136"/>
                  </a:lnTo>
                  <a:lnTo>
                    <a:pt x="1398" y="123"/>
                  </a:lnTo>
                  <a:lnTo>
                    <a:pt x="1367" y="109"/>
                  </a:lnTo>
                  <a:lnTo>
                    <a:pt x="1336" y="96"/>
                  </a:lnTo>
                  <a:lnTo>
                    <a:pt x="1270" y="70"/>
                  </a:lnTo>
                  <a:lnTo>
                    <a:pt x="1270" y="70"/>
                  </a:lnTo>
                  <a:lnTo>
                    <a:pt x="1307" y="53"/>
                  </a:lnTo>
                  <a:lnTo>
                    <a:pt x="1343" y="36"/>
                  </a:lnTo>
                  <a:lnTo>
                    <a:pt x="1377" y="18"/>
                  </a:lnTo>
                  <a:lnTo>
                    <a:pt x="1411" y="0"/>
                  </a:lnTo>
                  <a:lnTo>
                    <a:pt x="1411" y="0"/>
                  </a:lnTo>
                  <a:lnTo>
                    <a:pt x="1435" y="15"/>
                  </a:lnTo>
                  <a:lnTo>
                    <a:pt x="1458" y="31"/>
                  </a:lnTo>
                  <a:lnTo>
                    <a:pt x="1481" y="48"/>
                  </a:lnTo>
                  <a:lnTo>
                    <a:pt x="1500" y="65"/>
                  </a:lnTo>
                  <a:lnTo>
                    <a:pt x="1519" y="82"/>
                  </a:lnTo>
                  <a:lnTo>
                    <a:pt x="1537" y="100"/>
                  </a:lnTo>
                  <a:lnTo>
                    <a:pt x="1553" y="118"/>
                  </a:lnTo>
                  <a:lnTo>
                    <a:pt x="1570" y="137"/>
                  </a:lnTo>
                  <a:lnTo>
                    <a:pt x="1583" y="156"/>
                  </a:lnTo>
                  <a:lnTo>
                    <a:pt x="1594" y="177"/>
                  </a:lnTo>
                  <a:lnTo>
                    <a:pt x="1605" y="197"/>
                  </a:lnTo>
                  <a:lnTo>
                    <a:pt x="1613" y="218"/>
                  </a:lnTo>
                  <a:lnTo>
                    <a:pt x="1620" y="239"/>
                  </a:lnTo>
                  <a:lnTo>
                    <a:pt x="1625" y="260"/>
                  </a:lnTo>
                  <a:lnTo>
                    <a:pt x="1628" y="284"/>
                  </a:lnTo>
                  <a:lnTo>
                    <a:pt x="1628" y="307"/>
                  </a:lnTo>
                  <a:lnTo>
                    <a:pt x="1628" y="307"/>
                  </a:lnTo>
                  <a:lnTo>
                    <a:pt x="1628" y="331"/>
                  </a:lnTo>
                  <a:lnTo>
                    <a:pt x="1623" y="356"/>
                  </a:lnTo>
                  <a:lnTo>
                    <a:pt x="1618" y="379"/>
                  </a:lnTo>
                  <a:lnTo>
                    <a:pt x="1610" y="401"/>
                  </a:lnTo>
                  <a:lnTo>
                    <a:pt x="1600" y="424"/>
                  </a:lnTo>
                  <a:lnTo>
                    <a:pt x="1589" y="446"/>
                  </a:lnTo>
                  <a:lnTo>
                    <a:pt x="1576" y="466"/>
                  </a:lnTo>
                  <a:lnTo>
                    <a:pt x="1560" y="486"/>
                  </a:lnTo>
                  <a:lnTo>
                    <a:pt x="1544" y="506"/>
                  </a:lnTo>
                  <a:lnTo>
                    <a:pt x="1524" y="525"/>
                  </a:lnTo>
                  <a:lnTo>
                    <a:pt x="1503" y="544"/>
                  </a:lnTo>
                  <a:lnTo>
                    <a:pt x="1482" y="563"/>
                  </a:lnTo>
                  <a:lnTo>
                    <a:pt x="1458" y="581"/>
                  </a:lnTo>
                  <a:lnTo>
                    <a:pt x="1434" y="598"/>
                  </a:lnTo>
                  <a:lnTo>
                    <a:pt x="1408" y="614"/>
                  </a:lnTo>
                  <a:lnTo>
                    <a:pt x="1380" y="631"/>
                  </a:lnTo>
                  <a:lnTo>
                    <a:pt x="1353" y="647"/>
                  </a:lnTo>
                  <a:lnTo>
                    <a:pt x="1322" y="663"/>
                  </a:lnTo>
                  <a:lnTo>
                    <a:pt x="1293" y="678"/>
                  </a:lnTo>
                  <a:lnTo>
                    <a:pt x="1260" y="693"/>
                  </a:lnTo>
                  <a:lnTo>
                    <a:pt x="1195" y="722"/>
                  </a:lnTo>
                  <a:lnTo>
                    <a:pt x="1126" y="749"/>
                  </a:lnTo>
                  <a:lnTo>
                    <a:pt x="1056" y="775"/>
                  </a:lnTo>
                  <a:lnTo>
                    <a:pt x="983" y="800"/>
                  </a:lnTo>
                  <a:lnTo>
                    <a:pt x="909" y="824"/>
                  </a:lnTo>
                  <a:lnTo>
                    <a:pt x="836" y="848"/>
                  </a:lnTo>
                  <a:lnTo>
                    <a:pt x="687" y="893"/>
                  </a:lnTo>
                  <a:lnTo>
                    <a:pt x="544" y="938"/>
                  </a:lnTo>
                  <a:lnTo>
                    <a:pt x="476" y="960"/>
                  </a:lnTo>
                  <a:lnTo>
                    <a:pt x="410" y="982"/>
                  </a:lnTo>
                  <a:lnTo>
                    <a:pt x="348" y="1005"/>
                  </a:lnTo>
                  <a:lnTo>
                    <a:pt x="290" y="1027"/>
                  </a:lnTo>
                  <a:lnTo>
                    <a:pt x="236" y="1050"/>
                  </a:lnTo>
                  <a:lnTo>
                    <a:pt x="212" y="1063"/>
                  </a:lnTo>
                  <a:lnTo>
                    <a:pt x="188" y="1075"/>
                  </a:lnTo>
                  <a:lnTo>
                    <a:pt x="167" y="1087"/>
                  </a:lnTo>
                  <a:lnTo>
                    <a:pt x="145" y="1099"/>
                  </a:lnTo>
                  <a:lnTo>
                    <a:pt x="128" y="1112"/>
                  </a:lnTo>
                  <a:lnTo>
                    <a:pt x="110" y="1125"/>
                  </a:lnTo>
                  <a:lnTo>
                    <a:pt x="95" y="1138"/>
                  </a:lnTo>
                  <a:lnTo>
                    <a:pt x="81" y="1152"/>
                  </a:lnTo>
                  <a:lnTo>
                    <a:pt x="69" y="1166"/>
                  </a:lnTo>
                  <a:lnTo>
                    <a:pt x="60" y="1180"/>
                  </a:lnTo>
                  <a:lnTo>
                    <a:pt x="51" y="1194"/>
                  </a:lnTo>
                  <a:lnTo>
                    <a:pt x="47" y="1209"/>
                  </a:lnTo>
                  <a:lnTo>
                    <a:pt x="43" y="1224"/>
                  </a:lnTo>
                  <a:lnTo>
                    <a:pt x="42" y="1240"/>
                  </a:lnTo>
                  <a:lnTo>
                    <a:pt x="42" y="124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Freeform 18">
              <a:extLst>
                <a:ext uri="{FF2B5EF4-FFF2-40B4-BE49-F238E27FC236}">
                  <a16:creationId xmlns:a16="http://schemas.microsoft.com/office/drawing/2014/main" id="{6DF498D8-1B28-B28B-EE95-502FD1AC1D58}"/>
                </a:ext>
              </a:extLst>
            </p:cNvPr>
            <p:cNvSpPr>
              <a:spLocks/>
            </p:cNvSpPr>
            <p:nvPr/>
          </p:nvSpPr>
          <p:spPr bwMode="auto">
            <a:xfrm>
              <a:off x="1196614" y="5554459"/>
              <a:ext cx="96101" cy="131380"/>
            </a:xfrm>
            <a:custGeom>
              <a:avLst/>
              <a:gdLst>
                <a:gd name="T0" fmla="*/ 0 w 358"/>
                <a:gd name="T1" fmla="*/ 70 h 307"/>
                <a:gd name="T2" fmla="*/ 0 w 358"/>
                <a:gd name="T3" fmla="*/ 70 h 307"/>
                <a:gd name="T4" fmla="*/ 66 w 358"/>
                <a:gd name="T5" fmla="*/ 96 h 307"/>
                <a:gd name="T6" fmla="*/ 97 w 358"/>
                <a:gd name="T7" fmla="*/ 109 h 307"/>
                <a:gd name="T8" fmla="*/ 126 w 358"/>
                <a:gd name="T9" fmla="*/ 123 h 307"/>
                <a:gd name="T10" fmla="*/ 155 w 358"/>
                <a:gd name="T11" fmla="*/ 136 h 307"/>
                <a:gd name="T12" fmla="*/ 181 w 358"/>
                <a:gd name="T13" fmla="*/ 150 h 307"/>
                <a:gd name="T14" fmla="*/ 206 w 358"/>
                <a:gd name="T15" fmla="*/ 164 h 307"/>
                <a:gd name="T16" fmla="*/ 227 w 358"/>
                <a:gd name="T17" fmla="*/ 179 h 307"/>
                <a:gd name="T18" fmla="*/ 246 w 358"/>
                <a:gd name="T19" fmla="*/ 194 h 307"/>
                <a:gd name="T20" fmla="*/ 264 w 358"/>
                <a:gd name="T21" fmla="*/ 208 h 307"/>
                <a:gd name="T22" fmla="*/ 279 w 358"/>
                <a:gd name="T23" fmla="*/ 223 h 307"/>
                <a:gd name="T24" fmla="*/ 292 w 358"/>
                <a:gd name="T25" fmla="*/ 239 h 307"/>
                <a:gd name="T26" fmla="*/ 301 w 358"/>
                <a:gd name="T27" fmla="*/ 255 h 307"/>
                <a:gd name="T28" fmla="*/ 309 w 358"/>
                <a:gd name="T29" fmla="*/ 272 h 307"/>
                <a:gd name="T30" fmla="*/ 314 w 358"/>
                <a:gd name="T31" fmla="*/ 289 h 307"/>
                <a:gd name="T32" fmla="*/ 316 w 358"/>
                <a:gd name="T33" fmla="*/ 307 h 307"/>
                <a:gd name="T34" fmla="*/ 358 w 358"/>
                <a:gd name="T35" fmla="*/ 307 h 307"/>
                <a:gd name="T36" fmla="*/ 358 w 358"/>
                <a:gd name="T37" fmla="*/ 307 h 307"/>
                <a:gd name="T38" fmla="*/ 356 w 358"/>
                <a:gd name="T39" fmla="*/ 284 h 307"/>
                <a:gd name="T40" fmla="*/ 355 w 358"/>
                <a:gd name="T41" fmla="*/ 260 h 307"/>
                <a:gd name="T42" fmla="*/ 350 w 358"/>
                <a:gd name="T43" fmla="*/ 239 h 307"/>
                <a:gd name="T44" fmla="*/ 343 w 358"/>
                <a:gd name="T45" fmla="*/ 218 h 307"/>
                <a:gd name="T46" fmla="*/ 334 w 358"/>
                <a:gd name="T47" fmla="*/ 197 h 307"/>
                <a:gd name="T48" fmla="*/ 324 w 358"/>
                <a:gd name="T49" fmla="*/ 177 h 307"/>
                <a:gd name="T50" fmla="*/ 313 w 358"/>
                <a:gd name="T51" fmla="*/ 156 h 307"/>
                <a:gd name="T52" fmla="*/ 298 w 358"/>
                <a:gd name="T53" fmla="*/ 137 h 307"/>
                <a:gd name="T54" fmla="*/ 283 w 358"/>
                <a:gd name="T55" fmla="*/ 118 h 307"/>
                <a:gd name="T56" fmla="*/ 267 w 358"/>
                <a:gd name="T57" fmla="*/ 100 h 307"/>
                <a:gd name="T58" fmla="*/ 249 w 358"/>
                <a:gd name="T59" fmla="*/ 82 h 307"/>
                <a:gd name="T60" fmla="*/ 230 w 358"/>
                <a:gd name="T61" fmla="*/ 65 h 307"/>
                <a:gd name="T62" fmla="*/ 209 w 358"/>
                <a:gd name="T63" fmla="*/ 48 h 307"/>
                <a:gd name="T64" fmla="*/ 188 w 358"/>
                <a:gd name="T65" fmla="*/ 31 h 307"/>
                <a:gd name="T66" fmla="*/ 165 w 358"/>
                <a:gd name="T67" fmla="*/ 15 h 307"/>
                <a:gd name="T68" fmla="*/ 141 w 358"/>
                <a:gd name="T69" fmla="*/ 0 h 307"/>
                <a:gd name="T70" fmla="*/ 141 w 358"/>
                <a:gd name="T71" fmla="*/ 0 h 307"/>
                <a:gd name="T72" fmla="*/ 107 w 358"/>
                <a:gd name="T73" fmla="*/ 18 h 307"/>
                <a:gd name="T74" fmla="*/ 73 w 358"/>
                <a:gd name="T75" fmla="*/ 36 h 307"/>
                <a:gd name="T76" fmla="*/ 37 w 358"/>
                <a:gd name="T77" fmla="*/ 53 h 307"/>
                <a:gd name="T78" fmla="*/ 0 w 358"/>
                <a:gd name="T79" fmla="*/ 70 h 307"/>
                <a:gd name="T80" fmla="*/ 0 w 358"/>
                <a:gd name="T81" fmla="*/ 7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307">
                  <a:moveTo>
                    <a:pt x="0" y="70"/>
                  </a:moveTo>
                  <a:lnTo>
                    <a:pt x="0" y="70"/>
                  </a:lnTo>
                  <a:lnTo>
                    <a:pt x="66" y="96"/>
                  </a:lnTo>
                  <a:lnTo>
                    <a:pt x="97" y="109"/>
                  </a:lnTo>
                  <a:lnTo>
                    <a:pt x="126" y="123"/>
                  </a:lnTo>
                  <a:lnTo>
                    <a:pt x="155" y="136"/>
                  </a:lnTo>
                  <a:lnTo>
                    <a:pt x="181" y="150"/>
                  </a:lnTo>
                  <a:lnTo>
                    <a:pt x="206" y="164"/>
                  </a:lnTo>
                  <a:lnTo>
                    <a:pt x="227" y="179"/>
                  </a:lnTo>
                  <a:lnTo>
                    <a:pt x="246" y="194"/>
                  </a:lnTo>
                  <a:lnTo>
                    <a:pt x="264" y="208"/>
                  </a:lnTo>
                  <a:lnTo>
                    <a:pt x="279" y="223"/>
                  </a:lnTo>
                  <a:lnTo>
                    <a:pt x="292" y="239"/>
                  </a:lnTo>
                  <a:lnTo>
                    <a:pt x="301" y="255"/>
                  </a:lnTo>
                  <a:lnTo>
                    <a:pt x="309" y="272"/>
                  </a:lnTo>
                  <a:lnTo>
                    <a:pt x="314" y="289"/>
                  </a:lnTo>
                  <a:lnTo>
                    <a:pt x="316" y="307"/>
                  </a:lnTo>
                  <a:lnTo>
                    <a:pt x="358" y="307"/>
                  </a:lnTo>
                  <a:lnTo>
                    <a:pt x="358" y="307"/>
                  </a:lnTo>
                  <a:lnTo>
                    <a:pt x="356" y="284"/>
                  </a:lnTo>
                  <a:lnTo>
                    <a:pt x="355" y="260"/>
                  </a:lnTo>
                  <a:lnTo>
                    <a:pt x="350" y="239"/>
                  </a:lnTo>
                  <a:lnTo>
                    <a:pt x="343" y="218"/>
                  </a:lnTo>
                  <a:lnTo>
                    <a:pt x="334" y="197"/>
                  </a:lnTo>
                  <a:lnTo>
                    <a:pt x="324" y="177"/>
                  </a:lnTo>
                  <a:lnTo>
                    <a:pt x="313" y="156"/>
                  </a:lnTo>
                  <a:lnTo>
                    <a:pt x="298" y="137"/>
                  </a:lnTo>
                  <a:lnTo>
                    <a:pt x="283" y="118"/>
                  </a:lnTo>
                  <a:lnTo>
                    <a:pt x="267" y="100"/>
                  </a:lnTo>
                  <a:lnTo>
                    <a:pt x="249" y="82"/>
                  </a:lnTo>
                  <a:lnTo>
                    <a:pt x="230" y="65"/>
                  </a:lnTo>
                  <a:lnTo>
                    <a:pt x="209" y="48"/>
                  </a:lnTo>
                  <a:lnTo>
                    <a:pt x="188" y="31"/>
                  </a:lnTo>
                  <a:lnTo>
                    <a:pt x="165" y="15"/>
                  </a:lnTo>
                  <a:lnTo>
                    <a:pt x="141" y="0"/>
                  </a:lnTo>
                  <a:lnTo>
                    <a:pt x="141" y="0"/>
                  </a:lnTo>
                  <a:lnTo>
                    <a:pt x="107" y="18"/>
                  </a:lnTo>
                  <a:lnTo>
                    <a:pt x="73" y="36"/>
                  </a:lnTo>
                  <a:lnTo>
                    <a:pt x="37" y="53"/>
                  </a:lnTo>
                  <a:lnTo>
                    <a:pt x="0" y="70"/>
                  </a:lnTo>
                  <a:lnTo>
                    <a:pt x="0" y="7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 name="Freeform 19">
              <a:extLst>
                <a:ext uri="{FF2B5EF4-FFF2-40B4-BE49-F238E27FC236}">
                  <a16:creationId xmlns:a16="http://schemas.microsoft.com/office/drawing/2014/main" id="{F3EF6EE4-F505-727C-63B9-1F051243E66D}"/>
                </a:ext>
              </a:extLst>
            </p:cNvPr>
            <p:cNvSpPr>
              <a:spLocks/>
            </p:cNvSpPr>
            <p:nvPr/>
          </p:nvSpPr>
          <p:spPr bwMode="auto">
            <a:xfrm>
              <a:off x="855158" y="4484102"/>
              <a:ext cx="309780" cy="247303"/>
            </a:xfrm>
            <a:custGeom>
              <a:avLst/>
              <a:gdLst>
                <a:gd name="T0" fmla="*/ 911 w 1154"/>
                <a:gd name="T1" fmla="*/ 577 h 577"/>
                <a:gd name="T2" fmla="*/ 911 w 1154"/>
                <a:gd name="T3" fmla="*/ 577 h 577"/>
                <a:gd name="T4" fmla="*/ 1035 w 1154"/>
                <a:gd name="T5" fmla="*/ 539 h 577"/>
                <a:gd name="T6" fmla="*/ 1095 w 1154"/>
                <a:gd name="T7" fmla="*/ 520 h 577"/>
                <a:gd name="T8" fmla="*/ 1154 w 1154"/>
                <a:gd name="T9" fmla="*/ 500 h 577"/>
                <a:gd name="T10" fmla="*/ 1154 w 1154"/>
                <a:gd name="T11" fmla="*/ 500 h 577"/>
                <a:gd name="T12" fmla="*/ 1110 w 1154"/>
                <a:gd name="T13" fmla="*/ 483 h 577"/>
                <a:gd name="T14" fmla="*/ 1065 w 1154"/>
                <a:gd name="T15" fmla="*/ 467 h 577"/>
                <a:gd name="T16" fmla="*/ 972 w 1154"/>
                <a:gd name="T17" fmla="*/ 435 h 577"/>
                <a:gd name="T18" fmla="*/ 878 w 1154"/>
                <a:gd name="T19" fmla="*/ 404 h 577"/>
                <a:gd name="T20" fmla="*/ 783 w 1154"/>
                <a:gd name="T21" fmla="*/ 374 h 577"/>
                <a:gd name="T22" fmla="*/ 598 w 1154"/>
                <a:gd name="T23" fmla="*/ 317 h 577"/>
                <a:gd name="T24" fmla="*/ 509 w 1154"/>
                <a:gd name="T25" fmla="*/ 289 h 577"/>
                <a:gd name="T26" fmla="*/ 423 w 1154"/>
                <a:gd name="T27" fmla="*/ 261 h 577"/>
                <a:gd name="T28" fmla="*/ 343 w 1154"/>
                <a:gd name="T29" fmla="*/ 233 h 577"/>
                <a:gd name="T30" fmla="*/ 306 w 1154"/>
                <a:gd name="T31" fmla="*/ 218 h 577"/>
                <a:gd name="T32" fmla="*/ 272 w 1154"/>
                <a:gd name="T33" fmla="*/ 204 h 577"/>
                <a:gd name="T34" fmla="*/ 238 w 1154"/>
                <a:gd name="T35" fmla="*/ 189 h 577"/>
                <a:gd name="T36" fmla="*/ 207 w 1154"/>
                <a:gd name="T37" fmla="*/ 174 h 577"/>
                <a:gd name="T38" fmla="*/ 178 w 1154"/>
                <a:gd name="T39" fmla="*/ 158 h 577"/>
                <a:gd name="T40" fmla="*/ 151 w 1154"/>
                <a:gd name="T41" fmla="*/ 142 h 577"/>
                <a:gd name="T42" fmla="*/ 126 w 1154"/>
                <a:gd name="T43" fmla="*/ 126 h 577"/>
                <a:gd name="T44" fmla="*/ 105 w 1154"/>
                <a:gd name="T45" fmla="*/ 109 h 577"/>
                <a:gd name="T46" fmla="*/ 87 w 1154"/>
                <a:gd name="T47" fmla="*/ 92 h 577"/>
                <a:gd name="T48" fmla="*/ 71 w 1154"/>
                <a:gd name="T49" fmla="*/ 75 h 577"/>
                <a:gd name="T50" fmla="*/ 60 w 1154"/>
                <a:gd name="T51" fmla="*/ 57 h 577"/>
                <a:gd name="T52" fmla="*/ 50 w 1154"/>
                <a:gd name="T53" fmla="*/ 38 h 577"/>
                <a:gd name="T54" fmla="*/ 45 w 1154"/>
                <a:gd name="T55" fmla="*/ 19 h 577"/>
                <a:gd name="T56" fmla="*/ 44 w 1154"/>
                <a:gd name="T57" fmla="*/ 0 h 577"/>
                <a:gd name="T58" fmla="*/ 0 w 1154"/>
                <a:gd name="T59" fmla="*/ 0 h 577"/>
                <a:gd name="T60" fmla="*/ 0 w 1154"/>
                <a:gd name="T61" fmla="*/ 0 h 577"/>
                <a:gd name="T62" fmla="*/ 2 w 1154"/>
                <a:gd name="T63" fmla="*/ 27 h 577"/>
                <a:gd name="T64" fmla="*/ 6 w 1154"/>
                <a:gd name="T65" fmla="*/ 53 h 577"/>
                <a:gd name="T66" fmla="*/ 13 w 1154"/>
                <a:gd name="T67" fmla="*/ 78 h 577"/>
                <a:gd name="T68" fmla="*/ 23 w 1154"/>
                <a:gd name="T69" fmla="*/ 103 h 577"/>
                <a:gd name="T70" fmla="*/ 34 w 1154"/>
                <a:gd name="T71" fmla="*/ 127 h 577"/>
                <a:gd name="T72" fmla="*/ 47 w 1154"/>
                <a:gd name="T73" fmla="*/ 149 h 577"/>
                <a:gd name="T74" fmla="*/ 63 w 1154"/>
                <a:gd name="T75" fmla="*/ 173 h 577"/>
                <a:gd name="T76" fmla="*/ 83 w 1154"/>
                <a:gd name="T77" fmla="*/ 194 h 577"/>
                <a:gd name="T78" fmla="*/ 102 w 1154"/>
                <a:gd name="T79" fmla="*/ 215 h 577"/>
                <a:gd name="T80" fmla="*/ 125 w 1154"/>
                <a:gd name="T81" fmla="*/ 236 h 577"/>
                <a:gd name="T82" fmla="*/ 149 w 1154"/>
                <a:gd name="T83" fmla="*/ 257 h 577"/>
                <a:gd name="T84" fmla="*/ 175 w 1154"/>
                <a:gd name="T85" fmla="*/ 276 h 577"/>
                <a:gd name="T86" fmla="*/ 203 w 1154"/>
                <a:gd name="T87" fmla="*/ 295 h 577"/>
                <a:gd name="T88" fmla="*/ 232 w 1154"/>
                <a:gd name="T89" fmla="*/ 313 h 577"/>
                <a:gd name="T90" fmla="*/ 262 w 1154"/>
                <a:gd name="T91" fmla="*/ 331 h 577"/>
                <a:gd name="T92" fmla="*/ 293 w 1154"/>
                <a:gd name="T93" fmla="*/ 348 h 577"/>
                <a:gd name="T94" fmla="*/ 327 w 1154"/>
                <a:gd name="T95" fmla="*/ 365 h 577"/>
                <a:gd name="T96" fmla="*/ 361 w 1154"/>
                <a:gd name="T97" fmla="*/ 382 h 577"/>
                <a:gd name="T98" fmla="*/ 397 w 1154"/>
                <a:gd name="T99" fmla="*/ 398 h 577"/>
                <a:gd name="T100" fmla="*/ 433 w 1154"/>
                <a:gd name="T101" fmla="*/ 413 h 577"/>
                <a:gd name="T102" fmla="*/ 509 w 1154"/>
                <a:gd name="T103" fmla="*/ 443 h 577"/>
                <a:gd name="T104" fmla="*/ 587 w 1154"/>
                <a:gd name="T105" fmla="*/ 472 h 577"/>
                <a:gd name="T106" fmla="*/ 666 w 1154"/>
                <a:gd name="T107" fmla="*/ 499 h 577"/>
                <a:gd name="T108" fmla="*/ 749 w 1154"/>
                <a:gd name="T109" fmla="*/ 526 h 577"/>
                <a:gd name="T110" fmla="*/ 830 w 1154"/>
                <a:gd name="T111" fmla="*/ 551 h 577"/>
                <a:gd name="T112" fmla="*/ 911 w 1154"/>
                <a:gd name="T113" fmla="*/ 577 h 577"/>
                <a:gd name="T114" fmla="*/ 911 w 1154"/>
                <a:gd name="T115"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577">
                  <a:moveTo>
                    <a:pt x="911" y="577"/>
                  </a:moveTo>
                  <a:lnTo>
                    <a:pt x="911" y="577"/>
                  </a:lnTo>
                  <a:lnTo>
                    <a:pt x="1035" y="539"/>
                  </a:lnTo>
                  <a:lnTo>
                    <a:pt x="1095" y="520"/>
                  </a:lnTo>
                  <a:lnTo>
                    <a:pt x="1154" y="500"/>
                  </a:lnTo>
                  <a:lnTo>
                    <a:pt x="1154" y="500"/>
                  </a:lnTo>
                  <a:lnTo>
                    <a:pt x="1110" y="483"/>
                  </a:lnTo>
                  <a:lnTo>
                    <a:pt x="1065" y="467"/>
                  </a:lnTo>
                  <a:lnTo>
                    <a:pt x="972" y="435"/>
                  </a:lnTo>
                  <a:lnTo>
                    <a:pt x="878" y="404"/>
                  </a:lnTo>
                  <a:lnTo>
                    <a:pt x="783" y="374"/>
                  </a:lnTo>
                  <a:lnTo>
                    <a:pt x="598" y="317"/>
                  </a:lnTo>
                  <a:lnTo>
                    <a:pt x="509" y="289"/>
                  </a:lnTo>
                  <a:lnTo>
                    <a:pt x="423" y="261"/>
                  </a:lnTo>
                  <a:lnTo>
                    <a:pt x="343" y="233"/>
                  </a:lnTo>
                  <a:lnTo>
                    <a:pt x="306" y="218"/>
                  </a:lnTo>
                  <a:lnTo>
                    <a:pt x="272" y="204"/>
                  </a:lnTo>
                  <a:lnTo>
                    <a:pt x="238" y="189"/>
                  </a:lnTo>
                  <a:lnTo>
                    <a:pt x="207" y="174"/>
                  </a:lnTo>
                  <a:lnTo>
                    <a:pt x="178" y="158"/>
                  </a:lnTo>
                  <a:lnTo>
                    <a:pt x="151" y="142"/>
                  </a:lnTo>
                  <a:lnTo>
                    <a:pt x="126" y="126"/>
                  </a:lnTo>
                  <a:lnTo>
                    <a:pt x="105" y="109"/>
                  </a:lnTo>
                  <a:lnTo>
                    <a:pt x="87" y="92"/>
                  </a:lnTo>
                  <a:lnTo>
                    <a:pt x="71" y="75"/>
                  </a:lnTo>
                  <a:lnTo>
                    <a:pt x="60" y="57"/>
                  </a:lnTo>
                  <a:lnTo>
                    <a:pt x="50" y="38"/>
                  </a:lnTo>
                  <a:lnTo>
                    <a:pt x="45" y="19"/>
                  </a:lnTo>
                  <a:lnTo>
                    <a:pt x="44" y="0"/>
                  </a:lnTo>
                  <a:lnTo>
                    <a:pt x="0" y="0"/>
                  </a:lnTo>
                  <a:lnTo>
                    <a:pt x="0" y="0"/>
                  </a:lnTo>
                  <a:lnTo>
                    <a:pt x="2" y="27"/>
                  </a:lnTo>
                  <a:lnTo>
                    <a:pt x="6" y="53"/>
                  </a:lnTo>
                  <a:lnTo>
                    <a:pt x="13" y="78"/>
                  </a:lnTo>
                  <a:lnTo>
                    <a:pt x="23" y="103"/>
                  </a:lnTo>
                  <a:lnTo>
                    <a:pt x="34" y="127"/>
                  </a:lnTo>
                  <a:lnTo>
                    <a:pt x="47" y="149"/>
                  </a:lnTo>
                  <a:lnTo>
                    <a:pt x="63" y="173"/>
                  </a:lnTo>
                  <a:lnTo>
                    <a:pt x="83" y="194"/>
                  </a:lnTo>
                  <a:lnTo>
                    <a:pt x="102" y="215"/>
                  </a:lnTo>
                  <a:lnTo>
                    <a:pt x="125" y="236"/>
                  </a:lnTo>
                  <a:lnTo>
                    <a:pt x="149" y="257"/>
                  </a:lnTo>
                  <a:lnTo>
                    <a:pt x="175" y="276"/>
                  </a:lnTo>
                  <a:lnTo>
                    <a:pt x="203" y="295"/>
                  </a:lnTo>
                  <a:lnTo>
                    <a:pt x="232" y="313"/>
                  </a:lnTo>
                  <a:lnTo>
                    <a:pt x="262" y="331"/>
                  </a:lnTo>
                  <a:lnTo>
                    <a:pt x="293" y="348"/>
                  </a:lnTo>
                  <a:lnTo>
                    <a:pt x="327" y="365"/>
                  </a:lnTo>
                  <a:lnTo>
                    <a:pt x="361" y="382"/>
                  </a:lnTo>
                  <a:lnTo>
                    <a:pt x="397" y="398"/>
                  </a:lnTo>
                  <a:lnTo>
                    <a:pt x="433" y="413"/>
                  </a:lnTo>
                  <a:lnTo>
                    <a:pt x="509" y="443"/>
                  </a:lnTo>
                  <a:lnTo>
                    <a:pt x="587" y="472"/>
                  </a:lnTo>
                  <a:lnTo>
                    <a:pt x="666" y="499"/>
                  </a:lnTo>
                  <a:lnTo>
                    <a:pt x="749" y="526"/>
                  </a:lnTo>
                  <a:lnTo>
                    <a:pt x="830" y="551"/>
                  </a:lnTo>
                  <a:lnTo>
                    <a:pt x="911" y="577"/>
                  </a:lnTo>
                  <a:lnTo>
                    <a:pt x="911" y="57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Freeform 20">
              <a:extLst>
                <a:ext uri="{FF2B5EF4-FFF2-40B4-BE49-F238E27FC236}">
                  <a16:creationId xmlns:a16="http://schemas.microsoft.com/office/drawing/2014/main" id="{2861FAEC-BE9A-6814-EBAC-A382AE8230D4}"/>
                </a:ext>
              </a:extLst>
            </p:cNvPr>
            <p:cNvSpPr>
              <a:spLocks/>
            </p:cNvSpPr>
            <p:nvPr/>
          </p:nvSpPr>
          <p:spPr bwMode="auto">
            <a:xfrm>
              <a:off x="898645" y="5152592"/>
              <a:ext cx="394070" cy="533247"/>
            </a:xfrm>
            <a:custGeom>
              <a:avLst/>
              <a:gdLst>
                <a:gd name="T0" fmla="*/ 557 w 1468"/>
                <a:gd name="T1" fmla="*/ 0 h 1244"/>
                <a:gd name="T2" fmla="*/ 373 w 1468"/>
                <a:gd name="T3" fmla="*/ 57 h 1244"/>
                <a:gd name="T4" fmla="*/ 316 w 1468"/>
                <a:gd name="T5" fmla="*/ 76 h 1244"/>
                <a:gd name="T6" fmla="*/ 405 w 1468"/>
                <a:gd name="T7" fmla="*/ 110 h 1244"/>
                <a:gd name="T8" fmla="*/ 591 w 1468"/>
                <a:gd name="T9" fmla="*/ 173 h 1244"/>
                <a:gd name="T10" fmla="*/ 872 w 1468"/>
                <a:gd name="T11" fmla="*/ 259 h 1244"/>
                <a:gd name="T12" fmla="*/ 1045 w 1468"/>
                <a:gd name="T13" fmla="*/ 315 h 1244"/>
                <a:gd name="T14" fmla="*/ 1162 w 1468"/>
                <a:gd name="T15" fmla="*/ 359 h 1244"/>
                <a:gd name="T16" fmla="*/ 1230 w 1468"/>
                <a:gd name="T17" fmla="*/ 388 h 1244"/>
                <a:gd name="T18" fmla="*/ 1291 w 1468"/>
                <a:gd name="T19" fmla="*/ 418 h 1244"/>
                <a:gd name="T20" fmla="*/ 1342 w 1468"/>
                <a:gd name="T21" fmla="*/ 451 h 1244"/>
                <a:gd name="T22" fmla="*/ 1381 w 1468"/>
                <a:gd name="T23" fmla="*/ 484 h 1244"/>
                <a:gd name="T24" fmla="*/ 1410 w 1468"/>
                <a:gd name="T25" fmla="*/ 520 h 1244"/>
                <a:gd name="T26" fmla="*/ 1423 w 1468"/>
                <a:gd name="T27" fmla="*/ 557 h 1244"/>
                <a:gd name="T28" fmla="*/ 1426 w 1468"/>
                <a:gd name="T29" fmla="*/ 577 h 1244"/>
                <a:gd name="T30" fmla="*/ 1424 w 1468"/>
                <a:gd name="T31" fmla="*/ 590 h 1244"/>
                <a:gd name="T32" fmla="*/ 1419 w 1468"/>
                <a:gd name="T33" fmla="*/ 614 h 1244"/>
                <a:gd name="T34" fmla="*/ 1408 w 1468"/>
                <a:gd name="T35" fmla="*/ 638 h 1244"/>
                <a:gd name="T36" fmla="*/ 1390 w 1468"/>
                <a:gd name="T37" fmla="*/ 660 h 1244"/>
                <a:gd name="T38" fmla="*/ 1369 w 1468"/>
                <a:gd name="T39" fmla="*/ 681 h 1244"/>
                <a:gd name="T40" fmla="*/ 1343 w 1468"/>
                <a:gd name="T41" fmla="*/ 702 h 1244"/>
                <a:gd name="T42" fmla="*/ 1296 w 1468"/>
                <a:gd name="T43" fmla="*/ 733 h 1244"/>
                <a:gd name="T44" fmla="*/ 1218 w 1468"/>
                <a:gd name="T45" fmla="*/ 771 h 1244"/>
                <a:gd name="T46" fmla="*/ 1129 w 1468"/>
                <a:gd name="T47" fmla="*/ 808 h 1244"/>
                <a:gd name="T48" fmla="*/ 1029 w 1468"/>
                <a:gd name="T49" fmla="*/ 844 h 1244"/>
                <a:gd name="T50" fmla="*/ 864 w 1468"/>
                <a:gd name="T51" fmla="*/ 897 h 1244"/>
                <a:gd name="T52" fmla="*/ 509 w 1468"/>
                <a:gd name="T53" fmla="*/ 1009 h 1244"/>
                <a:gd name="T54" fmla="*/ 392 w 1468"/>
                <a:gd name="T55" fmla="*/ 1049 h 1244"/>
                <a:gd name="T56" fmla="*/ 280 w 1468"/>
                <a:gd name="T57" fmla="*/ 1092 h 1244"/>
                <a:gd name="T58" fmla="*/ 177 w 1468"/>
                <a:gd name="T59" fmla="*/ 1139 h 1244"/>
                <a:gd name="T60" fmla="*/ 83 w 1468"/>
                <a:gd name="T61" fmla="*/ 1189 h 1244"/>
                <a:gd name="T62" fmla="*/ 0 w 1468"/>
                <a:gd name="T63" fmla="*/ 1244 h 1244"/>
                <a:gd name="T64" fmla="*/ 280 w 1468"/>
                <a:gd name="T65" fmla="*/ 1244 h 1244"/>
                <a:gd name="T66" fmla="*/ 467 w 1468"/>
                <a:gd name="T67" fmla="*/ 1184 h 1244"/>
                <a:gd name="T68" fmla="*/ 763 w 1468"/>
                <a:gd name="T69" fmla="*/ 1090 h 1244"/>
                <a:gd name="T70" fmla="*/ 911 w 1468"/>
                <a:gd name="T71" fmla="*/ 1039 h 1244"/>
                <a:gd name="T72" fmla="*/ 1005 w 1468"/>
                <a:gd name="T73" fmla="*/ 1003 h 1244"/>
                <a:gd name="T74" fmla="*/ 1094 w 1468"/>
                <a:gd name="T75" fmla="*/ 965 h 1244"/>
                <a:gd name="T76" fmla="*/ 1178 w 1468"/>
                <a:gd name="T77" fmla="*/ 924 h 1244"/>
                <a:gd name="T78" fmla="*/ 1253 w 1468"/>
                <a:gd name="T79" fmla="*/ 880 h 1244"/>
                <a:gd name="T80" fmla="*/ 1319 w 1468"/>
                <a:gd name="T81" fmla="*/ 834 h 1244"/>
                <a:gd name="T82" fmla="*/ 1376 w 1468"/>
                <a:gd name="T83" fmla="*/ 784 h 1244"/>
                <a:gd name="T84" fmla="*/ 1419 w 1468"/>
                <a:gd name="T85" fmla="*/ 730 h 1244"/>
                <a:gd name="T86" fmla="*/ 1444 w 1468"/>
                <a:gd name="T87" fmla="*/ 687 h 1244"/>
                <a:gd name="T88" fmla="*/ 1455 w 1468"/>
                <a:gd name="T89" fmla="*/ 657 h 1244"/>
                <a:gd name="T90" fmla="*/ 1463 w 1468"/>
                <a:gd name="T91" fmla="*/ 626 h 1244"/>
                <a:gd name="T92" fmla="*/ 1468 w 1468"/>
                <a:gd name="T93" fmla="*/ 594 h 1244"/>
                <a:gd name="T94" fmla="*/ 1468 w 1468"/>
                <a:gd name="T95" fmla="*/ 577 h 1244"/>
                <a:gd name="T96" fmla="*/ 1466 w 1468"/>
                <a:gd name="T97" fmla="*/ 551 h 1244"/>
                <a:gd name="T98" fmla="*/ 1457 w 1468"/>
                <a:gd name="T99" fmla="*/ 499 h 1244"/>
                <a:gd name="T100" fmla="*/ 1436 w 1468"/>
                <a:gd name="T101" fmla="*/ 450 h 1244"/>
                <a:gd name="T102" fmla="*/ 1405 w 1468"/>
                <a:gd name="T103" fmla="*/ 404 h 1244"/>
                <a:gd name="T104" fmla="*/ 1366 w 1468"/>
                <a:gd name="T105" fmla="*/ 361 h 1244"/>
                <a:gd name="T106" fmla="*/ 1319 w 1468"/>
                <a:gd name="T107" fmla="*/ 321 h 1244"/>
                <a:gd name="T108" fmla="*/ 1267 w 1468"/>
                <a:gd name="T109" fmla="*/ 282 h 1244"/>
                <a:gd name="T110" fmla="*/ 1207 w 1468"/>
                <a:gd name="T111" fmla="*/ 246 h 1244"/>
                <a:gd name="T112" fmla="*/ 1142 w 1468"/>
                <a:gd name="T113" fmla="*/ 211 h 1244"/>
                <a:gd name="T114" fmla="*/ 1071 w 1468"/>
                <a:gd name="T115" fmla="*/ 180 h 1244"/>
                <a:gd name="T116" fmla="*/ 961 w 1468"/>
                <a:gd name="T117" fmla="*/ 134 h 1244"/>
                <a:gd name="T118" fmla="*/ 802 w 1468"/>
                <a:gd name="T119" fmla="*/ 78 h 1244"/>
                <a:gd name="T120" fmla="*/ 638 w 1468"/>
                <a:gd name="T121" fmla="*/ 25 h 1244"/>
                <a:gd name="T122" fmla="*/ 557 w 1468"/>
                <a:gd name="T123"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1244">
                  <a:moveTo>
                    <a:pt x="557" y="0"/>
                  </a:moveTo>
                  <a:lnTo>
                    <a:pt x="557" y="0"/>
                  </a:lnTo>
                  <a:lnTo>
                    <a:pt x="433" y="39"/>
                  </a:lnTo>
                  <a:lnTo>
                    <a:pt x="373" y="57"/>
                  </a:lnTo>
                  <a:lnTo>
                    <a:pt x="316" y="76"/>
                  </a:lnTo>
                  <a:lnTo>
                    <a:pt x="316" y="76"/>
                  </a:lnTo>
                  <a:lnTo>
                    <a:pt x="360" y="94"/>
                  </a:lnTo>
                  <a:lnTo>
                    <a:pt x="405" y="110"/>
                  </a:lnTo>
                  <a:lnTo>
                    <a:pt x="497" y="142"/>
                  </a:lnTo>
                  <a:lnTo>
                    <a:pt x="591" y="173"/>
                  </a:lnTo>
                  <a:lnTo>
                    <a:pt x="685" y="202"/>
                  </a:lnTo>
                  <a:lnTo>
                    <a:pt x="872" y="259"/>
                  </a:lnTo>
                  <a:lnTo>
                    <a:pt x="961" y="288"/>
                  </a:lnTo>
                  <a:lnTo>
                    <a:pt x="1045" y="315"/>
                  </a:lnTo>
                  <a:lnTo>
                    <a:pt x="1125" y="344"/>
                  </a:lnTo>
                  <a:lnTo>
                    <a:pt x="1162" y="359"/>
                  </a:lnTo>
                  <a:lnTo>
                    <a:pt x="1197" y="374"/>
                  </a:lnTo>
                  <a:lnTo>
                    <a:pt x="1230" y="388"/>
                  </a:lnTo>
                  <a:lnTo>
                    <a:pt x="1262" y="403"/>
                  </a:lnTo>
                  <a:lnTo>
                    <a:pt x="1291" y="418"/>
                  </a:lnTo>
                  <a:lnTo>
                    <a:pt x="1317" y="434"/>
                  </a:lnTo>
                  <a:lnTo>
                    <a:pt x="1342" y="451"/>
                  </a:lnTo>
                  <a:lnTo>
                    <a:pt x="1363" y="467"/>
                  </a:lnTo>
                  <a:lnTo>
                    <a:pt x="1381" y="484"/>
                  </a:lnTo>
                  <a:lnTo>
                    <a:pt x="1397" y="502"/>
                  </a:lnTo>
                  <a:lnTo>
                    <a:pt x="1410" y="520"/>
                  </a:lnTo>
                  <a:lnTo>
                    <a:pt x="1418" y="538"/>
                  </a:lnTo>
                  <a:lnTo>
                    <a:pt x="1423" y="557"/>
                  </a:lnTo>
                  <a:lnTo>
                    <a:pt x="1426" y="577"/>
                  </a:lnTo>
                  <a:lnTo>
                    <a:pt x="1426" y="577"/>
                  </a:lnTo>
                  <a:lnTo>
                    <a:pt x="1426" y="577"/>
                  </a:lnTo>
                  <a:lnTo>
                    <a:pt x="1424" y="590"/>
                  </a:lnTo>
                  <a:lnTo>
                    <a:pt x="1423" y="602"/>
                  </a:lnTo>
                  <a:lnTo>
                    <a:pt x="1419" y="614"/>
                  </a:lnTo>
                  <a:lnTo>
                    <a:pt x="1415" y="626"/>
                  </a:lnTo>
                  <a:lnTo>
                    <a:pt x="1408" y="638"/>
                  </a:lnTo>
                  <a:lnTo>
                    <a:pt x="1400" y="648"/>
                  </a:lnTo>
                  <a:lnTo>
                    <a:pt x="1390" y="660"/>
                  </a:lnTo>
                  <a:lnTo>
                    <a:pt x="1381" y="670"/>
                  </a:lnTo>
                  <a:lnTo>
                    <a:pt x="1369" y="681"/>
                  </a:lnTo>
                  <a:lnTo>
                    <a:pt x="1356" y="692"/>
                  </a:lnTo>
                  <a:lnTo>
                    <a:pt x="1343" y="702"/>
                  </a:lnTo>
                  <a:lnTo>
                    <a:pt x="1329" y="713"/>
                  </a:lnTo>
                  <a:lnTo>
                    <a:pt x="1296" y="733"/>
                  </a:lnTo>
                  <a:lnTo>
                    <a:pt x="1259" y="752"/>
                  </a:lnTo>
                  <a:lnTo>
                    <a:pt x="1218" y="771"/>
                  </a:lnTo>
                  <a:lnTo>
                    <a:pt x="1176" y="790"/>
                  </a:lnTo>
                  <a:lnTo>
                    <a:pt x="1129" y="808"/>
                  </a:lnTo>
                  <a:lnTo>
                    <a:pt x="1081" y="826"/>
                  </a:lnTo>
                  <a:lnTo>
                    <a:pt x="1029" y="844"/>
                  </a:lnTo>
                  <a:lnTo>
                    <a:pt x="975" y="862"/>
                  </a:lnTo>
                  <a:lnTo>
                    <a:pt x="864" y="897"/>
                  </a:lnTo>
                  <a:lnTo>
                    <a:pt x="627" y="970"/>
                  </a:lnTo>
                  <a:lnTo>
                    <a:pt x="509" y="1009"/>
                  </a:lnTo>
                  <a:lnTo>
                    <a:pt x="449" y="1029"/>
                  </a:lnTo>
                  <a:lnTo>
                    <a:pt x="392" y="1049"/>
                  </a:lnTo>
                  <a:lnTo>
                    <a:pt x="335" y="1070"/>
                  </a:lnTo>
                  <a:lnTo>
                    <a:pt x="280" y="1092"/>
                  </a:lnTo>
                  <a:lnTo>
                    <a:pt x="227" y="1115"/>
                  </a:lnTo>
                  <a:lnTo>
                    <a:pt x="177" y="1139"/>
                  </a:lnTo>
                  <a:lnTo>
                    <a:pt x="128" y="1163"/>
                  </a:lnTo>
                  <a:lnTo>
                    <a:pt x="83" y="1189"/>
                  </a:lnTo>
                  <a:lnTo>
                    <a:pt x="39" y="1215"/>
                  </a:lnTo>
                  <a:lnTo>
                    <a:pt x="0" y="1244"/>
                  </a:lnTo>
                  <a:lnTo>
                    <a:pt x="280" y="1244"/>
                  </a:lnTo>
                  <a:lnTo>
                    <a:pt x="280" y="1244"/>
                  </a:lnTo>
                  <a:lnTo>
                    <a:pt x="371" y="1213"/>
                  </a:lnTo>
                  <a:lnTo>
                    <a:pt x="467" y="1184"/>
                  </a:lnTo>
                  <a:lnTo>
                    <a:pt x="664" y="1122"/>
                  </a:lnTo>
                  <a:lnTo>
                    <a:pt x="763" y="1090"/>
                  </a:lnTo>
                  <a:lnTo>
                    <a:pt x="862" y="1056"/>
                  </a:lnTo>
                  <a:lnTo>
                    <a:pt x="911" y="1039"/>
                  </a:lnTo>
                  <a:lnTo>
                    <a:pt x="959" y="1021"/>
                  </a:lnTo>
                  <a:lnTo>
                    <a:pt x="1005" y="1003"/>
                  </a:lnTo>
                  <a:lnTo>
                    <a:pt x="1050" y="984"/>
                  </a:lnTo>
                  <a:lnTo>
                    <a:pt x="1094" y="965"/>
                  </a:lnTo>
                  <a:lnTo>
                    <a:pt x="1137" y="945"/>
                  </a:lnTo>
                  <a:lnTo>
                    <a:pt x="1178" y="924"/>
                  </a:lnTo>
                  <a:lnTo>
                    <a:pt x="1217" y="903"/>
                  </a:lnTo>
                  <a:lnTo>
                    <a:pt x="1253" y="880"/>
                  </a:lnTo>
                  <a:lnTo>
                    <a:pt x="1288" y="858"/>
                  </a:lnTo>
                  <a:lnTo>
                    <a:pt x="1319" y="834"/>
                  </a:lnTo>
                  <a:lnTo>
                    <a:pt x="1348" y="809"/>
                  </a:lnTo>
                  <a:lnTo>
                    <a:pt x="1376" y="784"/>
                  </a:lnTo>
                  <a:lnTo>
                    <a:pt x="1398" y="757"/>
                  </a:lnTo>
                  <a:lnTo>
                    <a:pt x="1419" y="730"/>
                  </a:lnTo>
                  <a:lnTo>
                    <a:pt x="1437" y="702"/>
                  </a:lnTo>
                  <a:lnTo>
                    <a:pt x="1444" y="687"/>
                  </a:lnTo>
                  <a:lnTo>
                    <a:pt x="1450" y="673"/>
                  </a:lnTo>
                  <a:lnTo>
                    <a:pt x="1455" y="657"/>
                  </a:lnTo>
                  <a:lnTo>
                    <a:pt x="1460" y="642"/>
                  </a:lnTo>
                  <a:lnTo>
                    <a:pt x="1463" y="626"/>
                  </a:lnTo>
                  <a:lnTo>
                    <a:pt x="1466" y="610"/>
                  </a:lnTo>
                  <a:lnTo>
                    <a:pt x="1468" y="594"/>
                  </a:lnTo>
                  <a:lnTo>
                    <a:pt x="1468" y="577"/>
                  </a:lnTo>
                  <a:lnTo>
                    <a:pt x="1468" y="577"/>
                  </a:lnTo>
                  <a:lnTo>
                    <a:pt x="1468" y="577"/>
                  </a:lnTo>
                  <a:lnTo>
                    <a:pt x="1466" y="551"/>
                  </a:lnTo>
                  <a:lnTo>
                    <a:pt x="1463" y="524"/>
                  </a:lnTo>
                  <a:lnTo>
                    <a:pt x="1457" y="499"/>
                  </a:lnTo>
                  <a:lnTo>
                    <a:pt x="1447" y="474"/>
                  </a:lnTo>
                  <a:lnTo>
                    <a:pt x="1436" y="450"/>
                  </a:lnTo>
                  <a:lnTo>
                    <a:pt x="1421" y="427"/>
                  </a:lnTo>
                  <a:lnTo>
                    <a:pt x="1405" y="404"/>
                  </a:lnTo>
                  <a:lnTo>
                    <a:pt x="1387" y="382"/>
                  </a:lnTo>
                  <a:lnTo>
                    <a:pt x="1366" y="361"/>
                  </a:lnTo>
                  <a:lnTo>
                    <a:pt x="1343" y="341"/>
                  </a:lnTo>
                  <a:lnTo>
                    <a:pt x="1319" y="321"/>
                  </a:lnTo>
                  <a:lnTo>
                    <a:pt x="1295" y="301"/>
                  </a:lnTo>
                  <a:lnTo>
                    <a:pt x="1267" y="282"/>
                  </a:lnTo>
                  <a:lnTo>
                    <a:pt x="1238" y="263"/>
                  </a:lnTo>
                  <a:lnTo>
                    <a:pt x="1207" y="246"/>
                  </a:lnTo>
                  <a:lnTo>
                    <a:pt x="1175" y="228"/>
                  </a:lnTo>
                  <a:lnTo>
                    <a:pt x="1142" y="211"/>
                  </a:lnTo>
                  <a:lnTo>
                    <a:pt x="1107" y="195"/>
                  </a:lnTo>
                  <a:lnTo>
                    <a:pt x="1071" y="180"/>
                  </a:lnTo>
                  <a:lnTo>
                    <a:pt x="1035" y="164"/>
                  </a:lnTo>
                  <a:lnTo>
                    <a:pt x="961" y="134"/>
                  </a:lnTo>
                  <a:lnTo>
                    <a:pt x="881" y="105"/>
                  </a:lnTo>
                  <a:lnTo>
                    <a:pt x="802" y="78"/>
                  </a:lnTo>
                  <a:lnTo>
                    <a:pt x="721" y="51"/>
                  </a:lnTo>
                  <a:lnTo>
                    <a:pt x="638" y="25"/>
                  </a:lnTo>
                  <a:lnTo>
                    <a:pt x="557" y="0"/>
                  </a:lnTo>
                  <a:lnTo>
                    <a:pt x="557"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 name="Freeform 21">
              <a:extLst>
                <a:ext uri="{FF2B5EF4-FFF2-40B4-BE49-F238E27FC236}">
                  <a16:creationId xmlns:a16="http://schemas.microsoft.com/office/drawing/2014/main" id="{3E5F8CBE-D5F0-7595-5A53-BD1258C19A63}"/>
                </a:ext>
              </a:extLst>
            </p:cNvPr>
            <p:cNvSpPr>
              <a:spLocks/>
            </p:cNvSpPr>
            <p:nvPr/>
          </p:nvSpPr>
          <p:spPr bwMode="auto">
            <a:xfrm>
              <a:off x="855695" y="4484102"/>
              <a:ext cx="437020" cy="645306"/>
            </a:xfrm>
            <a:custGeom>
              <a:avLst/>
              <a:gdLst>
                <a:gd name="T0" fmla="*/ 43 w 1628"/>
                <a:gd name="T1" fmla="*/ 1217 h 1506"/>
                <a:gd name="T2" fmla="*/ 64 w 1628"/>
                <a:gd name="T3" fmla="*/ 1266 h 1506"/>
                <a:gd name="T4" fmla="*/ 110 w 1628"/>
                <a:gd name="T5" fmla="*/ 1313 h 1506"/>
                <a:gd name="T6" fmla="*/ 176 w 1628"/>
                <a:gd name="T7" fmla="*/ 1356 h 1506"/>
                <a:gd name="T8" fmla="*/ 259 w 1628"/>
                <a:gd name="T9" fmla="*/ 1397 h 1506"/>
                <a:gd name="T10" fmla="*/ 358 w 1628"/>
                <a:gd name="T11" fmla="*/ 1437 h 1506"/>
                <a:gd name="T12" fmla="*/ 251 w 1628"/>
                <a:gd name="T13" fmla="*/ 1487 h 1506"/>
                <a:gd name="T14" fmla="*/ 192 w 1628"/>
                <a:gd name="T15" fmla="*/ 1490 h 1506"/>
                <a:gd name="T16" fmla="*/ 128 w 1628"/>
                <a:gd name="T17" fmla="*/ 1441 h 1506"/>
                <a:gd name="T18" fmla="*/ 73 w 1628"/>
                <a:gd name="T19" fmla="*/ 1387 h 1506"/>
                <a:gd name="T20" fmla="*/ 34 w 1628"/>
                <a:gd name="T21" fmla="*/ 1330 h 1506"/>
                <a:gd name="T22" fmla="*/ 8 w 1628"/>
                <a:gd name="T23" fmla="*/ 1267 h 1506"/>
                <a:gd name="T24" fmla="*/ 0 w 1628"/>
                <a:gd name="T25" fmla="*/ 1199 h 1506"/>
                <a:gd name="T26" fmla="*/ 3 w 1628"/>
                <a:gd name="T27" fmla="*/ 1150 h 1506"/>
                <a:gd name="T28" fmla="*/ 27 w 1628"/>
                <a:gd name="T29" fmla="*/ 1081 h 1506"/>
                <a:gd name="T30" fmla="*/ 68 w 1628"/>
                <a:gd name="T31" fmla="*/ 1019 h 1506"/>
                <a:gd name="T32" fmla="*/ 123 w 1628"/>
                <a:gd name="T33" fmla="*/ 962 h 1506"/>
                <a:gd name="T34" fmla="*/ 194 w 1628"/>
                <a:gd name="T35" fmla="*/ 908 h 1506"/>
                <a:gd name="T36" fmla="*/ 275 w 1628"/>
                <a:gd name="T37" fmla="*/ 859 h 1506"/>
                <a:gd name="T38" fmla="*/ 367 w 1628"/>
                <a:gd name="T39" fmla="*/ 813 h 1506"/>
                <a:gd name="T40" fmla="*/ 572 w 1628"/>
                <a:gd name="T41" fmla="*/ 730 h 1506"/>
                <a:gd name="T42" fmla="*/ 792 w 1628"/>
                <a:gd name="T43" fmla="*/ 657 h 1506"/>
                <a:gd name="T44" fmla="*/ 1152 w 1628"/>
                <a:gd name="T45" fmla="*/ 546 h 1506"/>
                <a:gd name="T46" fmla="*/ 1338 w 1628"/>
                <a:gd name="T47" fmla="*/ 478 h 1506"/>
                <a:gd name="T48" fmla="*/ 1440 w 1628"/>
                <a:gd name="T49" fmla="*/ 432 h 1506"/>
                <a:gd name="T50" fmla="*/ 1500 w 1628"/>
                <a:gd name="T51" fmla="*/ 393 h 1506"/>
                <a:gd name="T52" fmla="*/ 1547 w 1628"/>
                <a:gd name="T53" fmla="*/ 354 h 1506"/>
                <a:gd name="T54" fmla="*/ 1576 w 1628"/>
                <a:gd name="T55" fmla="*/ 312 h 1506"/>
                <a:gd name="T56" fmla="*/ 1586 w 1628"/>
                <a:gd name="T57" fmla="*/ 266 h 1506"/>
                <a:gd name="T58" fmla="*/ 1584 w 1628"/>
                <a:gd name="T59" fmla="*/ 246 h 1506"/>
                <a:gd name="T60" fmla="*/ 1555 w 1628"/>
                <a:gd name="T61" fmla="*/ 189 h 1506"/>
                <a:gd name="T62" fmla="*/ 1498 w 1628"/>
                <a:gd name="T63" fmla="*/ 137 h 1506"/>
                <a:gd name="T64" fmla="*/ 1414 w 1628"/>
                <a:gd name="T65" fmla="*/ 88 h 1506"/>
                <a:gd name="T66" fmla="*/ 1310 w 1628"/>
                <a:gd name="T67" fmla="*/ 43 h 1506"/>
                <a:gd name="T68" fmla="*/ 1189 w 1628"/>
                <a:gd name="T69" fmla="*/ 0 h 1506"/>
                <a:gd name="T70" fmla="*/ 1484 w 1628"/>
                <a:gd name="T71" fmla="*/ 14 h 1506"/>
                <a:gd name="T72" fmla="*/ 1532 w 1628"/>
                <a:gd name="T73" fmla="*/ 58 h 1506"/>
                <a:gd name="T74" fmla="*/ 1573 w 1628"/>
                <a:gd name="T75" fmla="*/ 105 h 1506"/>
                <a:gd name="T76" fmla="*/ 1604 w 1628"/>
                <a:gd name="T77" fmla="*/ 155 h 1506"/>
                <a:gd name="T78" fmla="*/ 1622 w 1628"/>
                <a:gd name="T79" fmla="*/ 209 h 1506"/>
                <a:gd name="T80" fmla="*/ 1628 w 1628"/>
                <a:gd name="T81" fmla="*/ 266 h 1506"/>
                <a:gd name="T82" fmla="*/ 1623 w 1628"/>
                <a:gd name="T83" fmla="*/ 315 h 1506"/>
                <a:gd name="T84" fmla="*/ 1600 w 1628"/>
                <a:gd name="T85" fmla="*/ 383 h 1506"/>
                <a:gd name="T86" fmla="*/ 1560 w 1628"/>
                <a:gd name="T87" fmla="*/ 445 h 1506"/>
                <a:gd name="T88" fmla="*/ 1503 w 1628"/>
                <a:gd name="T89" fmla="*/ 503 h 1506"/>
                <a:gd name="T90" fmla="*/ 1434 w 1628"/>
                <a:gd name="T91" fmla="*/ 556 h 1506"/>
                <a:gd name="T92" fmla="*/ 1353 w 1628"/>
                <a:gd name="T93" fmla="*/ 605 h 1506"/>
                <a:gd name="T94" fmla="*/ 1260 w 1628"/>
                <a:gd name="T95" fmla="*/ 651 h 1506"/>
                <a:gd name="T96" fmla="*/ 1056 w 1628"/>
                <a:gd name="T97" fmla="*/ 734 h 1506"/>
                <a:gd name="T98" fmla="*/ 836 w 1628"/>
                <a:gd name="T99" fmla="*/ 808 h 1506"/>
                <a:gd name="T100" fmla="*/ 476 w 1628"/>
                <a:gd name="T101" fmla="*/ 920 h 1506"/>
                <a:gd name="T102" fmla="*/ 290 w 1628"/>
                <a:gd name="T103" fmla="*/ 988 h 1506"/>
                <a:gd name="T104" fmla="*/ 188 w 1628"/>
                <a:gd name="T105" fmla="*/ 1036 h 1506"/>
                <a:gd name="T106" fmla="*/ 128 w 1628"/>
                <a:gd name="T107" fmla="*/ 1073 h 1506"/>
                <a:gd name="T108" fmla="*/ 81 w 1628"/>
                <a:gd name="T109" fmla="*/ 1112 h 1506"/>
                <a:gd name="T110" fmla="*/ 51 w 1628"/>
                <a:gd name="T111" fmla="*/ 1155 h 1506"/>
                <a:gd name="T112" fmla="*/ 42 w 1628"/>
                <a:gd name="T113" fmla="*/ 1199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8" h="1506">
                  <a:moveTo>
                    <a:pt x="42" y="1199"/>
                  </a:moveTo>
                  <a:lnTo>
                    <a:pt x="42" y="1199"/>
                  </a:lnTo>
                  <a:lnTo>
                    <a:pt x="43" y="1217"/>
                  </a:lnTo>
                  <a:lnTo>
                    <a:pt x="48" y="1234"/>
                  </a:lnTo>
                  <a:lnTo>
                    <a:pt x="55" y="1250"/>
                  </a:lnTo>
                  <a:lnTo>
                    <a:pt x="64" y="1266"/>
                  </a:lnTo>
                  <a:lnTo>
                    <a:pt x="77" y="1282"/>
                  </a:lnTo>
                  <a:lnTo>
                    <a:pt x="92" y="1298"/>
                  </a:lnTo>
                  <a:lnTo>
                    <a:pt x="110" y="1313"/>
                  </a:lnTo>
                  <a:lnTo>
                    <a:pt x="131" y="1327"/>
                  </a:lnTo>
                  <a:lnTo>
                    <a:pt x="152" y="1341"/>
                  </a:lnTo>
                  <a:lnTo>
                    <a:pt x="176" y="1356"/>
                  </a:lnTo>
                  <a:lnTo>
                    <a:pt x="202" y="1370"/>
                  </a:lnTo>
                  <a:lnTo>
                    <a:pt x="230" y="1384"/>
                  </a:lnTo>
                  <a:lnTo>
                    <a:pt x="259" y="1397"/>
                  </a:lnTo>
                  <a:lnTo>
                    <a:pt x="291" y="1410"/>
                  </a:lnTo>
                  <a:lnTo>
                    <a:pt x="358" y="1437"/>
                  </a:lnTo>
                  <a:lnTo>
                    <a:pt x="358" y="1437"/>
                  </a:lnTo>
                  <a:lnTo>
                    <a:pt x="320" y="1453"/>
                  </a:lnTo>
                  <a:lnTo>
                    <a:pt x="285" y="1471"/>
                  </a:lnTo>
                  <a:lnTo>
                    <a:pt x="251" y="1487"/>
                  </a:lnTo>
                  <a:lnTo>
                    <a:pt x="217" y="1506"/>
                  </a:lnTo>
                  <a:lnTo>
                    <a:pt x="217" y="1506"/>
                  </a:lnTo>
                  <a:lnTo>
                    <a:pt x="192" y="1490"/>
                  </a:lnTo>
                  <a:lnTo>
                    <a:pt x="170" y="1474"/>
                  </a:lnTo>
                  <a:lnTo>
                    <a:pt x="147" y="1458"/>
                  </a:lnTo>
                  <a:lnTo>
                    <a:pt x="128" y="1441"/>
                  </a:lnTo>
                  <a:lnTo>
                    <a:pt x="108" y="1423"/>
                  </a:lnTo>
                  <a:lnTo>
                    <a:pt x="90" y="1406"/>
                  </a:lnTo>
                  <a:lnTo>
                    <a:pt x="73" y="1387"/>
                  </a:lnTo>
                  <a:lnTo>
                    <a:pt x="58" y="1369"/>
                  </a:lnTo>
                  <a:lnTo>
                    <a:pt x="45" y="1350"/>
                  </a:lnTo>
                  <a:lnTo>
                    <a:pt x="34" y="1330"/>
                  </a:lnTo>
                  <a:lnTo>
                    <a:pt x="22" y="1309"/>
                  </a:lnTo>
                  <a:lnTo>
                    <a:pt x="14" y="1288"/>
                  </a:lnTo>
                  <a:lnTo>
                    <a:pt x="8" y="1267"/>
                  </a:lnTo>
                  <a:lnTo>
                    <a:pt x="3" y="1245"/>
                  </a:lnTo>
                  <a:lnTo>
                    <a:pt x="0" y="1222"/>
                  </a:lnTo>
                  <a:lnTo>
                    <a:pt x="0" y="1199"/>
                  </a:lnTo>
                  <a:lnTo>
                    <a:pt x="0" y="1199"/>
                  </a:lnTo>
                  <a:lnTo>
                    <a:pt x="0" y="1175"/>
                  </a:lnTo>
                  <a:lnTo>
                    <a:pt x="3" y="1150"/>
                  </a:lnTo>
                  <a:lnTo>
                    <a:pt x="9" y="1127"/>
                  </a:lnTo>
                  <a:lnTo>
                    <a:pt x="17" y="1104"/>
                  </a:lnTo>
                  <a:lnTo>
                    <a:pt x="27" y="1081"/>
                  </a:lnTo>
                  <a:lnTo>
                    <a:pt x="39" y="1060"/>
                  </a:lnTo>
                  <a:lnTo>
                    <a:pt x="51" y="1039"/>
                  </a:lnTo>
                  <a:lnTo>
                    <a:pt x="68" y="1019"/>
                  </a:lnTo>
                  <a:lnTo>
                    <a:pt x="84" y="999"/>
                  </a:lnTo>
                  <a:lnTo>
                    <a:pt x="103" y="980"/>
                  </a:lnTo>
                  <a:lnTo>
                    <a:pt x="123" y="962"/>
                  </a:lnTo>
                  <a:lnTo>
                    <a:pt x="145" y="943"/>
                  </a:lnTo>
                  <a:lnTo>
                    <a:pt x="168" y="926"/>
                  </a:lnTo>
                  <a:lnTo>
                    <a:pt x="194" y="908"/>
                  </a:lnTo>
                  <a:lnTo>
                    <a:pt x="220" y="891"/>
                  </a:lnTo>
                  <a:lnTo>
                    <a:pt x="248" y="875"/>
                  </a:lnTo>
                  <a:lnTo>
                    <a:pt x="275" y="859"/>
                  </a:lnTo>
                  <a:lnTo>
                    <a:pt x="304" y="843"/>
                  </a:lnTo>
                  <a:lnTo>
                    <a:pt x="335" y="828"/>
                  </a:lnTo>
                  <a:lnTo>
                    <a:pt x="367" y="813"/>
                  </a:lnTo>
                  <a:lnTo>
                    <a:pt x="432" y="785"/>
                  </a:lnTo>
                  <a:lnTo>
                    <a:pt x="500" y="757"/>
                  </a:lnTo>
                  <a:lnTo>
                    <a:pt x="572" y="730"/>
                  </a:lnTo>
                  <a:lnTo>
                    <a:pt x="644" y="706"/>
                  </a:lnTo>
                  <a:lnTo>
                    <a:pt x="717" y="682"/>
                  </a:lnTo>
                  <a:lnTo>
                    <a:pt x="792" y="657"/>
                  </a:lnTo>
                  <a:lnTo>
                    <a:pt x="941" y="612"/>
                  </a:lnTo>
                  <a:lnTo>
                    <a:pt x="1084" y="567"/>
                  </a:lnTo>
                  <a:lnTo>
                    <a:pt x="1152" y="546"/>
                  </a:lnTo>
                  <a:lnTo>
                    <a:pt x="1218" y="524"/>
                  </a:lnTo>
                  <a:lnTo>
                    <a:pt x="1280" y="501"/>
                  </a:lnTo>
                  <a:lnTo>
                    <a:pt x="1338" y="478"/>
                  </a:lnTo>
                  <a:lnTo>
                    <a:pt x="1391" y="455"/>
                  </a:lnTo>
                  <a:lnTo>
                    <a:pt x="1416" y="443"/>
                  </a:lnTo>
                  <a:lnTo>
                    <a:pt x="1440" y="432"/>
                  </a:lnTo>
                  <a:lnTo>
                    <a:pt x="1461" y="419"/>
                  </a:lnTo>
                  <a:lnTo>
                    <a:pt x="1482" y="406"/>
                  </a:lnTo>
                  <a:lnTo>
                    <a:pt x="1500" y="393"/>
                  </a:lnTo>
                  <a:lnTo>
                    <a:pt x="1518" y="381"/>
                  </a:lnTo>
                  <a:lnTo>
                    <a:pt x="1532" y="368"/>
                  </a:lnTo>
                  <a:lnTo>
                    <a:pt x="1547" y="354"/>
                  </a:lnTo>
                  <a:lnTo>
                    <a:pt x="1558" y="340"/>
                  </a:lnTo>
                  <a:lnTo>
                    <a:pt x="1568" y="327"/>
                  </a:lnTo>
                  <a:lnTo>
                    <a:pt x="1576" y="312"/>
                  </a:lnTo>
                  <a:lnTo>
                    <a:pt x="1581" y="297"/>
                  </a:lnTo>
                  <a:lnTo>
                    <a:pt x="1584" y="282"/>
                  </a:lnTo>
                  <a:lnTo>
                    <a:pt x="1586" y="266"/>
                  </a:lnTo>
                  <a:lnTo>
                    <a:pt x="1586" y="266"/>
                  </a:lnTo>
                  <a:lnTo>
                    <a:pt x="1586" y="256"/>
                  </a:lnTo>
                  <a:lnTo>
                    <a:pt x="1584" y="246"/>
                  </a:lnTo>
                  <a:lnTo>
                    <a:pt x="1578" y="227"/>
                  </a:lnTo>
                  <a:lnTo>
                    <a:pt x="1568" y="208"/>
                  </a:lnTo>
                  <a:lnTo>
                    <a:pt x="1555" y="189"/>
                  </a:lnTo>
                  <a:lnTo>
                    <a:pt x="1539" y="171"/>
                  </a:lnTo>
                  <a:lnTo>
                    <a:pt x="1519" y="154"/>
                  </a:lnTo>
                  <a:lnTo>
                    <a:pt x="1498" y="137"/>
                  </a:lnTo>
                  <a:lnTo>
                    <a:pt x="1472" y="121"/>
                  </a:lnTo>
                  <a:lnTo>
                    <a:pt x="1445" y="104"/>
                  </a:lnTo>
                  <a:lnTo>
                    <a:pt x="1414" y="88"/>
                  </a:lnTo>
                  <a:lnTo>
                    <a:pt x="1382" y="73"/>
                  </a:lnTo>
                  <a:lnTo>
                    <a:pt x="1346" y="58"/>
                  </a:lnTo>
                  <a:lnTo>
                    <a:pt x="1310" y="43"/>
                  </a:lnTo>
                  <a:lnTo>
                    <a:pt x="1272" y="29"/>
                  </a:lnTo>
                  <a:lnTo>
                    <a:pt x="1231" y="14"/>
                  </a:lnTo>
                  <a:lnTo>
                    <a:pt x="1189" y="0"/>
                  </a:lnTo>
                  <a:lnTo>
                    <a:pt x="1466" y="0"/>
                  </a:lnTo>
                  <a:lnTo>
                    <a:pt x="1466" y="0"/>
                  </a:lnTo>
                  <a:lnTo>
                    <a:pt x="1484" y="14"/>
                  </a:lnTo>
                  <a:lnTo>
                    <a:pt x="1502" y="29"/>
                  </a:lnTo>
                  <a:lnTo>
                    <a:pt x="1518" y="42"/>
                  </a:lnTo>
                  <a:lnTo>
                    <a:pt x="1532" y="58"/>
                  </a:lnTo>
                  <a:lnTo>
                    <a:pt x="1547" y="73"/>
                  </a:lnTo>
                  <a:lnTo>
                    <a:pt x="1562" y="89"/>
                  </a:lnTo>
                  <a:lnTo>
                    <a:pt x="1573" y="105"/>
                  </a:lnTo>
                  <a:lnTo>
                    <a:pt x="1584" y="121"/>
                  </a:lnTo>
                  <a:lnTo>
                    <a:pt x="1594" y="138"/>
                  </a:lnTo>
                  <a:lnTo>
                    <a:pt x="1604" y="155"/>
                  </a:lnTo>
                  <a:lnTo>
                    <a:pt x="1610" y="173"/>
                  </a:lnTo>
                  <a:lnTo>
                    <a:pt x="1617" y="191"/>
                  </a:lnTo>
                  <a:lnTo>
                    <a:pt x="1622" y="209"/>
                  </a:lnTo>
                  <a:lnTo>
                    <a:pt x="1625" y="228"/>
                  </a:lnTo>
                  <a:lnTo>
                    <a:pt x="1628" y="247"/>
                  </a:lnTo>
                  <a:lnTo>
                    <a:pt x="1628" y="266"/>
                  </a:lnTo>
                  <a:lnTo>
                    <a:pt x="1628" y="266"/>
                  </a:lnTo>
                  <a:lnTo>
                    <a:pt x="1628" y="291"/>
                  </a:lnTo>
                  <a:lnTo>
                    <a:pt x="1623" y="315"/>
                  </a:lnTo>
                  <a:lnTo>
                    <a:pt x="1618" y="338"/>
                  </a:lnTo>
                  <a:lnTo>
                    <a:pt x="1610" y="360"/>
                  </a:lnTo>
                  <a:lnTo>
                    <a:pt x="1600" y="383"/>
                  </a:lnTo>
                  <a:lnTo>
                    <a:pt x="1589" y="404"/>
                  </a:lnTo>
                  <a:lnTo>
                    <a:pt x="1576" y="425"/>
                  </a:lnTo>
                  <a:lnTo>
                    <a:pt x="1560" y="445"/>
                  </a:lnTo>
                  <a:lnTo>
                    <a:pt x="1544" y="464"/>
                  </a:lnTo>
                  <a:lnTo>
                    <a:pt x="1524" y="483"/>
                  </a:lnTo>
                  <a:lnTo>
                    <a:pt x="1503" y="503"/>
                  </a:lnTo>
                  <a:lnTo>
                    <a:pt x="1482" y="521"/>
                  </a:lnTo>
                  <a:lnTo>
                    <a:pt x="1458" y="539"/>
                  </a:lnTo>
                  <a:lnTo>
                    <a:pt x="1434" y="556"/>
                  </a:lnTo>
                  <a:lnTo>
                    <a:pt x="1408" y="573"/>
                  </a:lnTo>
                  <a:lnTo>
                    <a:pt x="1380" y="589"/>
                  </a:lnTo>
                  <a:lnTo>
                    <a:pt x="1353" y="605"/>
                  </a:lnTo>
                  <a:lnTo>
                    <a:pt x="1322" y="621"/>
                  </a:lnTo>
                  <a:lnTo>
                    <a:pt x="1293" y="636"/>
                  </a:lnTo>
                  <a:lnTo>
                    <a:pt x="1260" y="651"/>
                  </a:lnTo>
                  <a:lnTo>
                    <a:pt x="1195" y="680"/>
                  </a:lnTo>
                  <a:lnTo>
                    <a:pt x="1126" y="707"/>
                  </a:lnTo>
                  <a:lnTo>
                    <a:pt x="1056" y="734"/>
                  </a:lnTo>
                  <a:lnTo>
                    <a:pt x="983" y="759"/>
                  </a:lnTo>
                  <a:lnTo>
                    <a:pt x="909" y="784"/>
                  </a:lnTo>
                  <a:lnTo>
                    <a:pt x="836" y="808"/>
                  </a:lnTo>
                  <a:lnTo>
                    <a:pt x="687" y="853"/>
                  </a:lnTo>
                  <a:lnTo>
                    <a:pt x="544" y="898"/>
                  </a:lnTo>
                  <a:lnTo>
                    <a:pt x="476" y="920"/>
                  </a:lnTo>
                  <a:lnTo>
                    <a:pt x="410" y="944"/>
                  </a:lnTo>
                  <a:lnTo>
                    <a:pt x="348" y="966"/>
                  </a:lnTo>
                  <a:lnTo>
                    <a:pt x="290" y="988"/>
                  </a:lnTo>
                  <a:lnTo>
                    <a:pt x="236" y="1011"/>
                  </a:lnTo>
                  <a:lnTo>
                    <a:pt x="212" y="1024"/>
                  </a:lnTo>
                  <a:lnTo>
                    <a:pt x="188" y="1036"/>
                  </a:lnTo>
                  <a:lnTo>
                    <a:pt x="167" y="1048"/>
                  </a:lnTo>
                  <a:lnTo>
                    <a:pt x="145" y="1060"/>
                  </a:lnTo>
                  <a:lnTo>
                    <a:pt x="128" y="1073"/>
                  </a:lnTo>
                  <a:lnTo>
                    <a:pt x="110" y="1086"/>
                  </a:lnTo>
                  <a:lnTo>
                    <a:pt x="95" y="1099"/>
                  </a:lnTo>
                  <a:lnTo>
                    <a:pt x="81" y="1112"/>
                  </a:lnTo>
                  <a:lnTo>
                    <a:pt x="69" y="1126"/>
                  </a:lnTo>
                  <a:lnTo>
                    <a:pt x="60" y="1140"/>
                  </a:lnTo>
                  <a:lnTo>
                    <a:pt x="51" y="1155"/>
                  </a:lnTo>
                  <a:lnTo>
                    <a:pt x="47" y="1168"/>
                  </a:lnTo>
                  <a:lnTo>
                    <a:pt x="43" y="1184"/>
                  </a:lnTo>
                  <a:lnTo>
                    <a:pt x="42" y="1199"/>
                  </a:lnTo>
                  <a:lnTo>
                    <a:pt x="42" y="119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0911A0EE-F5F0-5992-127B-B41529F48B77}"/>
              </a:ext>
            </a:extLst>
          </p:cNvPr>
          <p:cNvSpPr txBox="1"/>
          <p:nvPr/>
        </p:nvSpPr>
        <p:spPr bwMode="auto">
          <a:xfrm>
            <a:off x="1219200" y="1959168"/>
            <a:ext cx="2118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Wild-type</a:t>
            </a:r>
          </a:p>
        </p:txBody>
      </p:sp>
      <p:sp>
        <p:nvSpPr>
          <p:cNvPr id="23" name="TextBox 22">
            <a:extLst>
              <a:ext uri="{FF2B5EF4-FFF2-40B4-BE49-F238E27FC236}">
                <a16:creationId xmlns:a16="http://schemas.microsoft.com/office/drawing/2014/main" id="{26C945D6-73BF-A7D9-9103-0709F467DF3C}"/>
              </a:ext>
            </a:extLst>
          </p:cNvPr>
          <p:cNvSpPr txBox="1"/>
          <p:nvPr/>
        </p:nvSpPr>
        <p:spPr bwMode="auto">
          <a:xfrm>
            <a:off x="3360420" y="1959168"/>
            <a:ext cx="2346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TOPO-I</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E418K</a:t>
            </a:r>
          </a:p>
        </p:txBody>
      </p:sp>
      <p:sp>
        <p:nvSpPr>
          <p:cNvPr id="270" name="TextBox 269">
            <a:extLst>
              <a:ext uri="{FF2B5EF4-FFF2-40B4-BE49-F238E27FC236}">
                <a16:creationId xmlns:a16="http://schemas.microsoft.com/office/drawing/2014/main" id="{3F5F809C-7C8C-7E5A-B3B4-AD275BEE451E}"/>
              </a:ext>
            </a:extLst>
          </p:cNvPr>
          <p:cNvSpPr txBox="1"/>
          <p:nvPr/>
        </p:nvSpPr>
        <p:spPr bwMode="auto">
          <a:xfrm>
            <a:off x="5749290" y="1959168"/>
            <a:ext cx="2388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TACSTD2/TROP-2</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T256R</a:t>
            </a:r>
          </a:p>
        </p:txBody>
      </p:sp>
      <p:sp>
        <p:nvSpPr>
          <p:cNvPr id="290" name="TextBox 289">
            <a:extLst>
              <a:ext uri="{FF2B5EF4-FFF2-40B4-BE49-F238E27FC236}">
                <a16:creationId xmlns:a16="http://schemas.microsoft.com/office/drawing/2014/main" id="{AB6BCDB5-B4A3-AFA4-349D-63268B50D294}"/>
              </a:ext>
            </a:extLst>
          </p:cNvPr>
          <p:cNvSpPr txBox="1"/>
          <p:nvPr/>
        </p:nvSpPr>
        <p:spPr bwMode="auto">
          <a:xfrm>
            <a:off x="891540" y="5632008"/>
            <a:ext cx="2430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TOPO-I inhibition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dsDNA breaks</a:t>
            </a:r>
          </a:p>
        </p:txBody>
      </p:sp>
      <p:sp>
        <p:nvSpPr>
          <p:cNvPr id="291" name="TextBox 290">
            <a:extLst>
              <a:ext uri="{FF2B5EF4-FFF2-40B4-BE49-F238E27FC236}">
                <a16:creationId xmlns:a16="http://schemas.microsoft.com/office/drawing/2014/main" id="{47DDA0A7-2B49-4C4F-460F-6F315EE20F4A}"/>
              </a:ext>
            </a:extLst>
          </p:cNvPr>
          <p:cNvSpPr txBox="1"/>
          <p:nvPr/>
        </p:nvSpPr>
        <p:spPr bwMode="auto">
          <a:xfrm>
            <a:off x="3375660" y="5632008"/>
            <a:ext cx="2346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Failed SN38/TOPO-I binding</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292" name="TextBox 291">
            <a:extLst>
              <a:ext uri="{FF2B5EF4-FFF2-40B4-BE49-F238E27FC236}">
                <a16:creationId xmlns:a16="http://schemas.microsoft.com/office/drawing/2014/main" id="{A6F0EEFD-3E7F-889B-96D7-FBA106123488}"/>
              </a:ext>
            </a:extLst>
          </p:cNvPr>
          <p:cNvSpPr txBox="1"/>
          <p:nvPr/>
        </p:nvSpPr>
        <p:spPr bwMode="auto">
          <a:xfrm>
            <a:off x="5730240" y="5632008"/>
            <a:ext cx="2171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Altered TROP-2 localization and binding</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grpSp>
        <p:nvGrpSpPr>
          <p:cNvPr id="298" name="Group 297">
            <a:extLst>
              <a:ext uri="{FF2B5EF4-FFF2-40B4-BE49-F238E27FC236}">
                <a16:creationId xmlns:a16="http://schemas.microsoft.com/office/drawing/2014/main" id="{01B575D6-0C4F-16F9-37C8-59ED16C65607}"/>
              </a:ext>
            </a:extLst>
          </p:cNvPr>
          <p:cNvGrpSpPr/>
          <p:nvPr/>
        </p:nvGrpSpPr>
        <p:grpSpPr>
          <a:xfrm rot="2598831">
            <a:off x="1235317" y="2335383"/>
            <a:ext cx="267860" cy="293496"/>
            <a:chOff x="5373343" y="3066294"/>
            <a:chExt cx="1801887" cy="1974340"/>
          </a:xfrm>
        </p:grpSpPr>
        <p:grpSp>
          <p:nvGrpSpPr>
            <p:cNvPr id="299" name="Group 298">
              <a:extLst>
                <a:ext uri="{FF2B5EF4-FFF2-40B4-BE49-F238E27FC236}">
                  <a16:creationId xmlns:a16="http://schemas.microsoft.com/office/drawing/2014/main" id="{63EEBFF7-C66A-953E-C4D7-96AFBACBF47A}"/>
                </a:ext>
              </a:extLst>
            </p:cNvPr>
            <p:cNvGrpSpPr/>
            <p:nvPr/>
          </p:nvGrpSpPr>
          <p:grpSpPr>
            <a:xfrm>
              <a:off x="5886218" y="3700568"/>
              <a:ext cx="807635" cy="589505"/>
              <a:chOff x="7657395" y="3471968"/>
              <a:chExt cx="807635" cy="589505"/>
            </a:xfrm>
          </p:grpSpPr>
          <p:grpSp>
            <p:nvGrpSpPr>
              <p:cNvPr id="322" name="Group 321">
                <a:extLst>
                  <a:ext uri="{FF2B5EF4-FFF2-40B4-BE49-F238E27FC236}">
                    <a16:creationId xmlns:a16="http://schemas.microsoft.com/office/drawing/2014/main" id="{2A0E8681-3403-184B-A3F4-2E3A0F9B3ADD}"/>
                  </a:ext>
                </a:extLst>
              </p:cNvPr>
              <p:cNvGrpSpPr/>
              <p:nvPr/>
            </p:nvGrpSpPr>
            <p:grpSpPr>
              <a:xfrm>
                <a:off x="7657395" y="3900010"/>
                <a:ext cx="263902" cy="161463"/>
                <a:chOff x="7588110" y="3651769"/>
                <a:chExt cx="263902" cy="161463"/>
              </a:xfrm>
            </p:grpSpPr>
            <p:cxnSp>
              <p:nvCxnSpPr>
                <p:cNvPr id="330" name="Straight Connector 329">
                  <a:extLst>
                    <a:ext uri="{FF2B5EF4-FFF2-40B4-BE49-F238E27FC236}">
                      <a16:creationId xmlns:a16="http://schemas.microsoft.com/office/drawing/2014/main" id="{96A3C1C5-4C77-A13D-D960-54E6A54F3FA3}"/>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31" name="Oval 330">
                  <a:extLst>
                    <a:ext uri="{FF2B5EF4-FFF2-40B4-BE49-F238E27FC236}">
                      <a16:creationId xmlns:a16="http://schemas.microsoft.com/office/drawing/2014/main" id="{9D6823D3-EE92-546C-3009-9AF0C756851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3" name="Group 322">
                <a:extLst>
                  <a:ext uri="{FF2B5EF4-FFF2-40B4-BE49-F238E27FC236}">
                    <a16:creationId xmlns:a16="http://schemas.microsoft.com/office/drawing/2014/main" id="{567DD378-905A-D916-90A2-52B6390C2C33}"/>
                  </a:ext>
                </a:extLst>
              </p:cNvPr>
              <p:cNvGrpSpPr/>
              <p:nvPr/>
            </p:nvGrpSpPr>
            <p:grpSpPr>
              <a:xfrm rot="10800000">
                <a:off x="8131843" y="3471968"/>
                <a:ext cx="333187" cy="409704"/>
                <a:chOff x="7740510" y="3804169"/>
                <a:chExt cx="333187" cy="409704"/>
              </a:xfrm>
            </p:grpSpPr>
            <p:grpSp>
              <p:nvGrpSpPr>
                <p:cNvPr id="324" name="Group 323">
                  <a:extLst>
                    <a:ext uri="{FF2B5EF4-FFF2-40B4-BE49-F238E27FC236}">
                      <a16:creationId xmlns:a16="http://schemas.microsoft.com/office/drawing/2014/main" id="{5C2FA289-02A9-60B5-F281-3F0042AD11F7}"/>
                    </a:ext>
                  </a:extLst>
                </p:cNvPr>
                <p:cNvGrpSpPr/>
                <p:nvPr/>
              </p:nvGrpSpPr>
              <p:grpSpPr>
                <a:xfrm>
                  <a:off x="7740510" y="3804169"/>
                  <a:ext cx="263902" cy="161463"/>
                  <a:chOff x="7588110" y="3651769"/>
                  <a:chExt cx="263902" cy="161463"/>
                </a:xfrm>
              </p:grpSpPr>
              <p:cxnSp>
                <p:nvCxnSpPr>
                  <p:cNvPr id="328" name="Straight Connector 327">
                    <a:extLst>
                      <a:ext uri="{FF2B5EF4-FFF2-40B4-BE49-F238E27FC236}">
                        <a16:creationId xmlns:a16="http://schemas.microsoft.com/office/drawing/2014/main" id="{9C669C00-0FA8-6B83-B42B-A21F2BBC12E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29" name="Oval 328">
                    <a:extLst>
                      <a:ext uri="{FF2B5EF4-FFF2-40B4-BE49-F238E27FC236}">
                        <a16:creationId xmlns:a16="http://schemas.microsoft.com/office/drawing/2014/main" id="{6F508BD7-1C6C-7A09-ED63-2D9F8C5CFC6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5" name="Group 324">
                  <a:extLst>
                    <a:ext uri="{FF2B5EF4-FFF2-40B4-BE49-F238E27FC236}">
                      <a16:creationId xmlns:a16="http://schemas.microsoft.com/office/drawing/2014/main" id="{D4684AC1-3315-E948-8AED-71C3A566CB99}"/>
                    </a:ext>
                  </a:extLst>
                </p:cNvPr>
                <p:cNvGrpSpPr/>
                <p:nvPr/>
              </p:nvGrpSpPr>
              <p:grpSpPr>
                <a:xfrm>
                  <a:off x="7809795" y="4052410"/>
                  <a:ext cx="263902" cy="161463"/>
                  <a:chOff x="7588110" y="3651769"/>
                  <a:chExt cx="263902" cy="161463"/>
                </a:xfrm>
              </p:grpSpPr>
              <p:cxnSp>
                <p:nvCxnSpPr>
                  <p:cNvPr id="326" name="Straight Connector 325">
                    <a:extLst>
                      <a:ext uri="{FF2B5EF4-FFF2-40B4-BE49-F238E27FC236}">
                        <a16:creationId xmlns:a16="http://schemas.microsoft.com/office/drawing/2014/main" id="{C0AEF36A-EF02-0767-29A2-C5032A0AC2A6}"/>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27" name="Oval 326">
                    <a:extLst>
                      <a:ext uri="{FF2B5EF4-FFF2-40B4-BE49-F238E27FC236}">
                        <a16:creationId xmlns:a16="http://schemas.microsoft.com/office/drawing/2014/main" id="{7C56EE0A-6E41-8960-6FF0-BB0312CB8ED1}"/>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300" name="Group 299">
              <a:extLst>
                <a:ext uri="{FF2B5EF4-FFF2-40B4-BE49-F238E27FC236}">
                  <a16:creationId xmlns:a16="http://schemas.microsoft.com/office/drawing/2014/main" id="{760864FA-1083-2AB9-A847-E776780B10D6}"/>
                </a:ext>
              </a:extLst>
            </p:cNvPr>
            <p:cNvGrpSpPr/>
            <p:nvPr/>
          </p:nvGrpSpPr>
          <p:grpSpPr>
            <a:xfrm>
              <a:off x="5585991" y="4465597"/>
              <a:ext cx="667240" cy="514544"/>
              <a:chOff x="7357168" y="4236997"/>
              <a:chExt cx="667240" cy="514544"/>
            </a:xfrm>
          </p:grpSpPr>
          <p:grpSp>
            <p:nvGrpSpPr>
              <p:cNvPr id="316" name="Group 315">
                <a:extLst>
                  <a:ext uri="{FF2B5EF4-FFF2-40B4-BE49-F238E27FC236}">
                    <a16:creationId xmlns:a16="http://schemas.microsoft.com/office/drawing/2014/main" id="{8C81ACDE-0AF3-7F30-7A4B-FE407468CB3A}"/>
                  </a:ext>
                </a:extLst>
              </p:cNvPr>
              <p:cNvGrpSpPr/>
              <p:nvPr/>
            </p:nvGrpSpPr>
            <p:grpSpPr>
              <a:xfrm rot="2862879">
                <a:off x="7305949" y="4288216"/>
                <a:ext cx="263902" cy="161463"/>
                <a:chOff x="7588110" y="3651769"/>
                <a:chExt cx="263902" cy="161463"/>
              </a:xfrm>
            </p:grpSpPr>
            <p:cxnSp>
              <p:nvCxnSpPr>
                <p:cNvPr id="320" name="Straight Connector 319">
                  <a:extLst>
                    <a:ext uri="{FF2B5EF4-FFF2-40B4-BE49-F238E27FC236}">
                      <a16:creationId xmlns:a16="http://schemas.microsoft.com/office/drawing/2014/main" id="{392EA65B-F7FA-4DB8-6CB2-6FD1BE945EDA}"/>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21" name="Oval 320">
                  <a:extLst>
                    <a:ext uri="{FF2B5EF4-FFF2-40B4-BE49-F238E27FC236}">
                      <a16:creationId xmlns:a16="http://schemas.microsoft.com/office/drawing/2014/main" id="{82E0CE7A-2591-EF54-0426-8B829590BDE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17" name="Group 316">
                <a:extLst>
                  <a:ext uri="{FF2B5EF4-FFF2-40B4-BE49-F238E27FC236}">
                    <a16:creationId xmlns:a16="http://schemas.microsoft.com/office/drawing/2014/main" id="{8C7B106C-BE5C-08C1-3F36-EF6A9EE20469}"/>
                  </a:ext>
                </a:extLst>
              </p:cNvPr>
              <p:cNvGrpSpPr/>
              <p:nvPr/>
            </p:nvGrpSpPr>
            <p:grpSpPr>
              <a:xfrm rot="13575652">
                <a:off x="7811726" y="4538858"/>
                <a:ext cx="263902" cy="161463"/>
                <a:chOff x="7588110" y="3651769"/>
                <a:chExt cx="263902" cy="161463"/>
              </a:xfrm>
            </p:grpSpPr>
            <p:cxnSp>
              <p:nvCxnSpPr>
                <p:cNvPr id="318" name="Straight Connector 317">
                  <a:extLst>
                    <a:ext uri="{FF2B5EF4-FFF2-40B4-BE49-F238E27FC236}">
                      <a16:creationId xmlns:a16="http://schemas.microsoft.com/office/drawing/2014/main" id="{FF4581FD-E8BA-4118-6D52-7520B1A4BB1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19" name="Oval 318">
                  <a:extLst>
                    <a:ext uri="{FF2B5EF4-FFF2-40B4-BE49-F238E27FC236}">
                      <a16:creationId xmlns:a16="http://schemas.microsoft.com/office/drawing/2014/main" id="{A5BA2273-36C4-91B0-B587-76AC1996861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01" name="Group 300">
              <a:extLst>
                <a:ext uri="{FF2B5EF4-FFF2-40B4-BE49-F238E27FC236}">
                  <a16:creationId xmlns:a16="http://schemas.microsoft.com/office/drawing/2014/main" id="{3CD077CC-7AE6-0439-41C2-DD9D0BC67ACA}"/>
                </a:ext>
              </a:extLst>
            </p:cNvPr>
            <p:cNvGrpSpPr/>
            <p:nvPr/>
          </p:nvGrpSpPr>
          <p:grpSpPr>
            <a:xfrm rot="16200000">
              <a:off x="6522901" y="4173200"/>
              <a:ext cx="667240" cy="514544"/>
              <a:chOff x="7509568" y="4389397"/>
              <a:chExt cx="667240" cy="514544"/>
            </a:xfrm>
          </p:grpSpPr>
          <p:grpSp>
            <p:nvGrpSpPr>
              <p:cNvPr id="310" name="Group 309">
                <a:extLst>
                  <a:ext uri="{FF2B5EF4-FFF2-40B4-BE49-F238E27FC236}">
                    <a16:creationId xmlns:a16="http://schemas.microsoft.com/office/drawing/2014/main" id="{90EEF862-D405-B1CC-0AC9-B7852AA67476}"/>
                  </a:ext>
                </a:extLst>
              </p:cNvPr>
              <p:cNvGrpSpPr/>
              <p:nvPr/>
            </p:nvGrpSpPr>
            <p:grpSpPr>
              <a:xfrm rot="2862879">
                <a:off x="7458349" y="4440616"/>
                <a:ext cx="263902" cy="161463"/>
                <a:chOff x="7588110" y="3651769"/>
                <a:chExt cx="263902" cy="161463"/>
              </a:xfrm>
            </p:grpSpPr>
            <p:cxnSp>
              <p:nvCxnSpPr>
                <p:cNvPr id="314" name="Straight Connector 313">
                  <a:extLst>
                    <a:ext uri="{FF2B5EF4-FFF2-40B4-BE49-F238E27FC236}">
                      <a16:creationId xmlns:a16="http://schemas.microsoft.com/office/drawing/2014/main" id="{21F42DF8-65BF-E868-2EB1-527A308034B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15" name="Oval 314">
                  <a:extLst>
                    <a:ext uri="{FF2B5EF4-FFF2-40B4-BE49-F238E27FC236}">
                      <a16:creationId xmlns:a16="http://schemas.microsoft.com/office/drawing/2014/main" id="{2F44B110-F5BC-99A0-3177-E89FF659D772}"/>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11" name="Group 310">
                <a:extLst>
                  <a:ext uri="{FF2B5EF4-FFF2-40B4-BE49-F238E27FC236}">
                    <a16:creationId xmlns:a16="http://schemas.microsoft.com/office/drawing/2014/main" id="{76534B74-7649-6615-93F8-CBD2BEADF65A}"/>
                  </a:ext>
                </a:extLst>
              </p:cNvPr>
              <p:cNvGrpSpPr/>
              <p:nvPr/>
            </p:nvGrpSpPr>
            <p:grpSpPr>
              <a:xfrm rot="13575652">
                <a:off x="7964126" y="4691258"/>
                <a:ext cx="263902" cy="161463"/>
                <a:chOff x="7588110" y="3651769"/>
                <a:chExt cx="263902" cy="161463"/>
              </a:xfrm>
            </p:grpSpPr>
            <p:cxnSp>
              <p:nvCxnSpPr>
                <p:cNvPr id="312" name="Straight Connector 311">
                  <a:extLst>
                    <a:ext uri="{FF2B5EF4-FFF2-40B4-BE49-F238E27FC236}">
                      <a16:creationId xmlns:a16="http://schemas.microsoft.com/office/drawing/2014/main" id="{41821CD8-254C-4B6D-AA57-CD6166AE945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13" name="Oval 312">
                  <a:extLst>
                    <a:ext uri="{FF2B5EF4-FFF2-40B4-BE49-F238E27FC236}">
                      <a16:creationId xmlns:a16="http://schemas.microsoft.com/office/drawing/2014/main" id="{6CB7712C-2F12-ED36-47B6-F35BAFF0FB1F}"/>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02" name="Group 301">
              <a:extLst>
                <a:ext uri="{FF2B5EF4-FFF2-40B4-BE49-F238E27FC236}">
                  <a16:creationId xmlns:a16="http://schemas.microsoft.com/office/drawing/2014/main" id="{22512F79-AA8B-D135-5A80-F6BEAA61FC6A}"/>
                </a:ext>
              </a:extLst>
            </p:cNvPr>
            <p:cNvGrpSpPr/>
            <p:nvPr/>
          </p:nvGrpSpPr>
          <p:grpSpPr>
            <a:xfrm rot="9944751">
              <a:off x="5373343" y="3066294"/>
              <a:ext cx="1801887" cy="1974340"/>
              <a:chOff x="569633" y="1542899"/>
              <a:chExt cx="1245999" cy="1365250"/>
            </a:xfrm>
          </p:grpSpPr>
          <p:cxnSp>
            <p:nvCxnSpPr>
              <p:cNvPr id="306" name="Straight Connector 32">
                <a:extLst>
                  <a:ext uri="{FF2B5EF4-FFF2-40B4-BE49-F238E27FC236}">
                    <a16:creationId xmlns:a16="http://schemas.microsoft.com/office/drawing/2014/main" id="{FE64D349-4930-0013-7B76-39E094680A4C}"/>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307" name="Straight Connector 34">
                <a:extLst>
                  <a:ext uri="{FF2B5EF4-FFF2-40B4-BE49-F238E27FC236}">
                    <a16:creationId xmlns:a16="http://schemas.microsoft.com/office/drawing/2014/main" id="{3ECC7014-21AC-B161-FD6E-DF380976EC4C}"/>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308" name="Freeform 307">
                <a:extLst>
                  <a:ext uri="{FF2B5EF4-FFF2-40B4-BE49-F238E27FC236}">
                    <a16:creationId xmlns:a16="http://schemas.microsoft.com/office/drawing/2014/main" id="{F4DF2050-5F42-36B1-9161-CA77BE663872}"/>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9" name="Freeform 35">
                <a:extLst>
                  <a:ext uri="{FF2B5EF4-FFF2-40B4-BE49-F238E27FC236}">
                    <a16:creationId xmlns:a16="http://schemas.microsoft.com/office/drawing/2014/main" id="{0C4AF0A0-354B-9FBE-C3B5-EBB69BB75B9A}"/>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03" name="Group 302">
              <a:extLst>
                <a:ext uri="{FF2B5EF4-FFF2-40B4-BE49-F238E27FC236}">
                  <a16:creationId xmlns:a16="http://schemas.microsoft.com/office/drawing/2014/main" id="{8A15A71C-9EFE-4510-A4CF-4E5CD1D04D79}"/>
                </a:ext>
              </a:extLst>
            </p:cNvPr>
            <p:cNvGrpSpPr/>
            <p:nvPr/>
          </p:nvGrpSpPr>
          <p:grpSpPr>
            <a:xfrm>
              <a:off x="5820270" y="3880369"/>
              <a:ext cx="263902" cy="161463"/>
              <a:chOff x="7588110" y="3651769"/>
              <a:chExt cx="263902" cy="161463"/>
            </a:xfrm>
          </p:grpSpPr>
          <p:cxnSp>
            <p:nvCxnSpPr>
              <p:cNvPr id="304" name="Straight Connector 303">
                <a:extLst>
                  <a:ext uri="{FF2B5EF4-FFF2-40B4-BE49-F238E27FC236}">
                    <a16:creationId xmlns:a16="http://schemas.microsoft.com/office/drawing/2014/main" id="{D4FE09FF-72E8-7DDD-6F1B-56FBE11F90F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05" name="Oval 304">
                <a:extLst>
                  <a:ext uri="{FF2B5EF4-FFF2-40B4-BE49-F238E27FC236}">
                    <a16:creationId xmlns:a16="http://schemas.microsoft.com/office/drawing/2014/main" id="{46D0C79D-3C21-2B61-D0A6-EA17F2CF1632}"/>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332" name="TextBox 331">
            <a:extLst>
              <a:ext uri="{FF2B5EF4-FFF2-40B4-BE49-F238E27FC236}">
                <a16:creationId xmlns:a16="http://schemas.microsoft.com/office/drawing/2014/main" id="{32F4EE1A-4490-82D2-0795-C29F6521D130}"/>
              </a:ext>
            </a:extLst>
          </p:cNvPr>
          <p:cNvSpPr txBox="1"/>
          <p:nvPr/>
        </p:nvSpPr>
        <p:spPr bwMode="auto">
          <a:xfrm>
            <a:off x="1480662" y="2302068"/>
            <a:ext cx="1727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SG</a:t>
            </a:r>
          </a:p>
        </p:txBody>
      </p:sp>
      <p:sp>
        <p:nvSpPr>
          <p:cNvPr id="333" name="TextBox 332">
            <a:extLst>
              <a:ext uri="{FF2B5EF4-FFF2-40B4-BE49-F238E27FC236}">
                <a16:creationId xmlns:a16="http://schemas.microsoft.com/office/drawing/2014/main" id="{74F1C92E-B6F6-9B8F-CBFA-B04EDA4B2CBC}"/>
              </a:ext>
            </a:extLst>
          </p:cNvPr>
          <p:cNvSpPr txBox="1"/>
          <p:nvPr/>
        </p:nvSpPr>
        <p:spPr bwMode="auto">
          <a:xfrm>
            <a:off x="909904" y="2679465"/>
            <a:ext cx="652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TROP-2</a:t>
            </a:r>
          </a:p>
        </p:txBody>
      </p:sp>
      <p:grpSp>
        <p:nvGrpSpPr>
          <p:cNvPr id="340" name="Group 339">
            <a:extLst>
              <a:ext uri="{FF2B5EF4-FFF2-40B4-BE49-F238E27FC236}">
                <a16:creationId xmlns:a16="http://schemas.microsoft.com/office/drawing/2014/main" id="{A8FC7C46-C655-2E30-7C5A-2693FCB30359}"/>
              </a:ext>
            </a:extLst>
          </p:cNvPr>
          <p:cNvGrpSpPr/>
          <p:nvPr/>
        </p:nvGrpSpPr>
        <p:grpSpPr>
          <a:xfrm rot="1524554">
            <a:off x="2698721" y="2639972"/>
            <a:ext cx="267860" cy="293496"/>
            <a:chOff x="5373343" y="3066294"/>
            <a:chExt cx="1801887" cy="1974340"/>
          </a:xfrm>
        </p:grpSpPr>
        <p:grpSp>
          <p:nvGrpSpPr>
            <p:cNvPr id="341" name="Group 340">
              <a:extLst>
                <a:ext uri="{FF2B5EF4-FFF2-40B4-BE49-F238E27FC236}">
                  <a16:creationId xmlns:a16="http://schemas.microsoft.com/office/drawing/2014/main" id="{3F9C3271-9F3D-806C-CC72-4EB2693431AD}"/>
                </a:ext>
              </a:extLst>
            </p:cNvPr>
            <p:cNvGrpSpPr/>
            <p:nvPr/>
          </p:nvGrpSpPr>
          <p:grpSpPr>
            <a:xfrm>
              <a:off x="5886218" y="3700568"/>
              <a:ext cx="807635" cy="589505"/>
              <a:chOff x="7657395" y="3471968"/>
              <a:chExt cx="807635" cy="589505"/>
            </a:xfrm>
          </p:grpSpPr>
          <p:grpSp>
            <p:nvGrpSpPr>
              <p:cNvPr id="364" name="Group 363">
                <a:extLst>
                  <a:ext uri="{FF2B5EF4-FFF2-40B4-BE49-F238E27FC236}">
                    <a16:creationId xmlns:a16="http://schemas.microsoft.com/office/drawing/2014/main" id="{3D0B6D5E-37F1-D724-F846-C917983C9EFC}"/>
                  </a:ext>
                </a:extLst>
              </p:cNvPr>
              <p:cNvGrpSpPr/>
              <p:nvPr/>
            </p:nvGrpSpPr>
            <p:grpSpPr>
              <a:xfrm>
                <a:off x="7657395" y="3900010"/>
                <a:ext cx="263902" cy="161463"/>
                <a:chOff x="7588110" y="3651769"/>
                <a:chExt cx="263902" cy="161463"/>
              </a:xfrm>
            </p:grpSpPr>
            <p:cxnSp>
              <p:nvCxnSpPr>
                <p:cNvPr id="372" name="Straight Connector 371">
                  <a:extLst>
                    <a:ext uri="{FF2B5EF4-FFF2-40B4-BE49-F238E27FC236}">
                      <a16:creationId xmlns:a16="http://schemas.microsoft.com/office/drawing/2014/main" id="{654FF4F1-3840-6628-9865-B8C95DD1082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73" name="Oval 372">
                  <a:extLst>
                    <a:ext uri="{FF2B5EF4-FFF2-40B4-BE49-F238E27FC236}">
                      <a16:creationId xmlns:a16="http://schemas.microsoft.com/office/drawing/2014/main" id="{F8F91C0A-E4A0-AA8F-94B6-98AB6933BBD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65" name="Group 364">
                <a:extLst>
                  <a:ext uri="{FF2B5EF4-FFF2-40B4-BE49-F238E27FC236}">
                    <a16:creationId xmlns:a16="http://schemas.microsoft.com/office/drawing/2014/main" id="{6FAB7A24-D9DD-B856-D8D7-5012785A0712}"/>
                  </a:ext>
                </a:extLst>
              </p:cNvPr>
              <p:cNvGrpSpPr/>
              <p:nvPr/>
            </p:nvGrpSpPr>
            <p:grpSpPr>
              <a:xfrm rot="10800000">
                <a:off x="8131843" y="3471968"/>
                <a:ext cx="333187" cy="409704"/>
                <a:chOff x="7740510" y="3804169"/>
                <a:chExt cx="333187" cy="409704"/>
              </a:xfrm>
            </p:grpSpPr>
            <p:grpSp>
              <p:nvGrpSpPr>
                <p:cNvPr id="366" name="Group 365">
                  <a:extLst>
                    <a:ext uri="{FF2B5EF4-FFF2-40B4-BE49-F238E27FC236}">
                      <a16:creationId xmlns:a16="http://schemas.microsoft.com/office/drawing/2014/main" id="{0A461AC0-814D-D456-E55A-A65B8645326E}"/>
                    </a:ext>
                  </a:extLst>
                </p:cNvPr>
                <p:cNvGrpSpPr/>
                <p:nvPr/>
              </p:nvGrpSpPr>
              <p:grpSpPr>
                <a:xfrm>
                  <a:off x="7740510" y="3804169"/>
                  <a:ext cx="263902" cy="161463"/>
                  <a:chOff x="7588110" y="3651769"/>
                  <a:chExt cx="263902" cy="161463"/>
                </a:xfrm>
              </p:grpSpPr>
              <p:cxnSp>
                <p:nvCxnSpPr>
                  <p:cNvPr id="370" name="Straight Connector 369">
                    <a:extLst>
                      <a:ext uri="{FF2B5EF4-FFF2-40B4-BE49-F238E27FC236}">
                        <a16:creationId xmlns:a16="http://schemas.microsoft.com/office/drawing/2014/main" id="{D064CD83-A0CF-6116-9DDB-B56449E25DB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71" name="Oval 370">
                    <a:extLst>
                      <a:ext uri="{FF2B5EF4-FFF2-40B4-BE49-F238E27FC236}">
                        <a16:creationId xmlns:a16="http://schemas.microsoft.com/office/drawing/2014/main" id="{DCE14603-F0CC-86DA-10E1-75DD84491D5B}"/>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67" name="Group 366">
                  <a:extLst>
                    <a:ext uri="{FF2B5EF4-FFF2-40B4-BE49-F238E27FC236}">
                      <a16:creationId xmlns:a16="http://schemas.microsoft.com/office/drawing/2014/main" id="{4DF619CB-1081-F318-D8D2-6405D273EFBE}"/>
                    </a:ext>
                  </a:extLst>
                </p:cNvPr>
                <p:cNvGrpSpPr/>
                <p:nvPr/>
              </p:nvGrpSpPr>
              <p:grpSpPr>
                <a:xfrm>
                  <a:off x="7809795" y="4052410"/>
                  <a:ext cx="263902" cy="161463"/>
                  <a:chOff x="7588110" y="3651769"/>
                  <a:chExt cx="263902" cy="161463"/>
                </a:xfrm>
              </p:grpSpPr>
              <p:cxnSp>
                <p:nvCxnSpPr>
                  <p:cNvPr id="368" name="Straight Connector 367">
                    <a:extLst>
                      <a:ext uri="{FF2B5EF4-FFF2-40B4-BE49-F238E27FC236}">
                        <a16:creationId xmlns:a16="http://schemas.microsoft.com/office/drawing/2014/main" id="{6AC40695-EF77-ADC8-DE88-752CAE5278D0}"/>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69" name="Oval 368">
                    <a:extLst>
                      <a:ext uri="{FF2B5EF4-FFF2-40B4-BE49-F238E27FC236}">
                        <a16:creationId xmlns:a16="http://schemas.microsoft.com/office/drawing/2014/main" id="{9FCD508A-11EB-FDB3-8E73-1E2030774B75}"/>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342" name="Group 341">
              <a:extLst>
                <a:ext uri="{FF2B5EF4-FFF2-40B4-BE49-F238E27FC236}">
                  <a16:creationId xmlns:a16="http://schemas.microsoft.com/office/drawing/2014/main" id="{0AB7DEE5-1B6B-6A6E-0121-6BDC05177F5A}"/>
                </a:ext>
              </a:extLst>
            </p:cNvPr>
            <p:cNvGrpSpPr/>
            <p:nvPr/>
          </p:nvGrpSpPr>
          <p:grpSpPr>
            <a:xfrm>
              <a:off x="5585991" y="4465597"/>
              <a:ext cx="667240" cy="514544"/>
              <a:chOff x="7357168" y="4236997"/>
              <a:chExt cx="667240" cy="514544"/>
            </a:xfrm>
          </p:grpSpPr>
          <p:grpSp>
            <p:nvGrpSpPr>
              <p:cNvPr id="358" name="Group 357">
                <a:extLst>
                  <a:ext uri="{FF2B5EF4-FFF2-40B4-BE49-F238E27FC236}">
                    <a16:creationId xmlns:a16="http://schemas.microsoft.com/office/drawing/2014/main" id="{0D3CBBF2-DC77-5794-A9B7-6CCC47D099A5}"/>
                  </a:ext>
                </a:extLst>
              </p:cNvPr>
              <p:cNvGrpSpPr/>
              <p:nvPr/>
            </p:nvGrpSpPr>
            <p:grpSpPr>
              <a:xfrm rot="2862879">
                <a:off x="7305949" y="4288216"/>
                <a:ext cx="263902" cy="161463"/>
                <a:chOff x="7588110" y="3651769"/>
                <a:chExt cx="263902" cy="161463"/>
              </a:xfrm>
            </p:grpSpPr>
            <p:cxnSp>
              <p:nvCxnSpPr>
                <p:cNvPr id="362" name="Straight Connector 361">
                  <a:extLst>
                    <a:ext uri="{FF2B5EF4-FFF2-40B4-BE49-F238E27FC236}">
                      <a16:creationId xmlns:a16="http://schemas.microsoft.com/office/drawing/2014/main" id="{86234C9C-2223-89B1-59FA-6EA1A3931BFA}"/>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63" name="Oval 362">
                  <a:extLst>
                    <a:ext uri="{FF2B5EF4-FFF2-40B4-BE49-F238E27FC236}">
                      <a16:creationId xmlns:a16="http://schemas.microsoft.com/office/drawing/2014/main" id="{2E7C461D-9533-3FD1-E169-956B791DB9A9}"/>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59" name="Group 358">
                <a:extLst>
                  <a:ext uri="{FF2B5EF4-FFF2-40B4-BE49-F238E27FC236}">
                    <a16:creationId xmlns:a16="http://schemas.microsoft.com/office/drawing/2014/main" id="{DDA34391-3662-EA3B-564B-055F05FFD481}"/>
                  </a:ext>
                </a:extLst>
              </p:cNvPr>
              <p:cNvGrpSpPr/>
              <p:nvPr/>
            </p:nvGrpSpPr>
            <p:grpSpPr>
              <a:xfrm rot="13575652">
                <a:off x="7811726" y="4538858"/>
                <a:ext cx="263902" cy="161463"/>
                <a:chOff x="7588110" y="3651769"/>
                <a:chExt cx="263902" cy="161463"/>
              </a:xfrm>
            </p:grpSpPr>
            <p:cxnSp>
              <p:nvCxnSpPr>
                <p:cNvPr id="360" name="Straight Connector 359">
                  <a:extLst>
                    <a:ext uri="{FF2B5EF4-FFF2-40B4-BE49-F238E27FC236}">
                      <a16:creationId xmlns:a16="http://schemas.microsoft.com/office/drawing/2014/main" id="{0A81457E-7BBD-CD4D-BF56-AD822061D6A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61" name="Oval 360">
                  <a:extLst>
                    <a:ext uri="{FF2B5EF4-FFF2-40B4-BE49-F238E27FC236}">
                      <a16:creationId xmlns:a16="http://schemas.microsoft.com/office/drawing/2014/main" id="{9078A460-6FB1-D0AE-910E-0BF333C361C4}"/>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43" name="Group 342">
              <a:extLst>
                <a:ext uri="{FF2B5EF4-FFF2-40B4-BE49-F238E27FC236}">
                  <a16:creationId xmlns:a16="http://schemas.microsoft.com/office/drawing/2014/main" id="{8AF1EA09-9A76-ACA8-88BC-80CDE5CB9F3D}"/>
                </a:ext>
              </a:extLst>
            </p:cNvPr>
            <p:cNvGrpSpPr/>
            <p:nvPr/>
          </p:nvGrpSpPr>
          <p:grpSpPr>
            <a:xfrm rot="16200000">
              <a:off x="6522901" y="4173200"/>
              <a:ext cx="667240" cy="514544"/>
              <a:chOff x="7509568" y="4389397"/>
              <a:chExt cx="667240" cy="514544"/>
            </a:xfrm>
          </p:grpSpPr>
          <p:grpSp>
            <p:nvGrpSpPr>
              <p:cNvPr id="352" name="Group 351">
                <a:extLst>
                  <a:ext uri="{FF2B5EF4-FFF2-40B4-BE49-F238E27FC236}">
                    <a16:creationId xmlns:a16="http://schemas.microsoft.com/office/drawing/2014/main" id="{BC794BDF-EE3E-F2EB-7B89-4F6F3B6D01CD}"/>
                  </a:ext>
                </a:extLst>
              </p:cNvPr>
              <p:cNvGrpSpPr/>
              <p:nvPr/>
            </p:nvGrpSpPr>
            <p:grpSpPr>
              <a:xfrm rot="2862879">
                <a:off x="7458349" y="4440616"/>
                <a:ext cx="263902" cy="161463"/>
                <a:chOff x="7588110" y="3651769"/>
                <a:chExt cx="263902" cy="161463"/>
              </a:xfrm>
            </p:grpSpPr>
            <p:cxnSp>
              <p:nvCxnSpPr>
                <p:cNvPr id="356" name="Straight Connector 355">
                  <a:extLst>
                    <a:ext uri="{FF2B5EF4-FFF2-40B4-BE49-F238E27FC236}">
                      <a16:creationId xmlns:a16="http://schemas.microsoft.com/office/drawing/2014/main" id="{0A0779BD-22C6-1F6D-0589-246166F82408}"/>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57" name="Oval 356">
                  <a:extLst>
                    <a:ext uri="{FF2B5EF4-FFF2-40B4-BE49-F238E27FC236}">
                      <a16:creationId xmlns:a16="http://schemas.microsoft.com/office/drawing/2014/main" id="{8954AB94-AC33-E2F9-A985-39F44E70CE28}"/>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53" name="Group 352">
                <a:extLst>
                  <a:ext uri="{FF2B5EF4-FFF2-40B4-BE49-F238E27FC236}">
                    <a16:creationId xmlns:a16="http://schemas.microsoft.com/office/drawing/2014/main" id="{9CAEDFDD-5237-D75A-744E-B0EDD8A5ECAB}"/>
                  </a:ext>
                </a:extLst>
              </p:cNvPr>
              <p:cNvGrpSpPr/>
              <p:nvPr/>
            </p:nvGrpSpPr>
            <p:grpSpPr>
              <a:xfrm rot="13575652">
                <a:off x="7964126" y="4691258"/>
                <a:ext cx="263902" cy="161463"/>
                <a:chOff x="7588110" y="3651769"/>
                <a:chExt cx="263902" cy="161463"/>
              </a:xfrm>
            </p:grpSpPr>
            <p:cxnSp>
              <p:nvCxnSpPr>
                <p:cNvPr id="354" name="Straight Connector 353">
                  <a:extLst>
                    <a:ext uri="{FF2B5EF4-FFF2-40B4-BE49-F238E27FC236}">
                      <a16:creationId xmlns:a16="http://schemas.microsoft.com/office/drawing/2014/main" id="{C21CC8EA-B287-3DB1-7BF7-B1907C19B34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55" name="Oval 354">
                  <a:extLst>
                    <a:ext uri="{FF2B5EF4-FFF2-40B4-BE49-F238E27FC236}">
                      <a16:creationId xmlns:a16="http://schemas.microsoft.com/office/drawing/2014/main" id="{619D0C78-F8E7-E6E5-8BD2-24B8F217262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44" name="Group 343">
              <a:extLst>
                <a:ext uri="{FF2B5EF4-FFF2-40B4-BE49-F238E27FC236}">
                  <a16:creationId xmlns:a16="http://schemas.microsoft.com/office/drawing/2014/main" id="{00010A38-E886-FB4F-4C31-474E193532E9}"/>
                </a:ext>
              </a:extLst>
            </p:cNvPr>
            <p:cNvGrpSpPr/>
            <p:nvPr/>
          </p:nvGrpSpPr>
          <p:grpSpPr>
            <a:xfrm rot="9944751">
              <a:off x="5373343" y="3066294"/>
              <a:ext cx="1801887" cy="1974340"/>
              <a:chOff x="569633" y="1542899"/>
              <a:chExt cx="1245999" cy="1365250"/>
            </a:xfrm>
          </p:grpSpPr>
          <p:cxnSp>
            <p:nvCxnSpPr>
              <p:cNvPr id="348" name="Straight Connector 32">
                <a:extLst>
                  <a:ext uri="{FF2B5EF4-FFF2-40B4-BE49-F238E27FC236}">
                    <a16:creationId xmlns:a16="http://schemas.microsoft.com/office/drawing/2014/main" id="{B62D2409-B142-8FB0-3BCC-0CD35F740753}"/>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349" name="Straight Connector 34">
                <a:extLst>
                  <a:ext uri="{FF2B5EF4-FFF2-40B4-BE49-F238E27FC236}">
                    <a16:creationId xmlns:a16="http://schemas.microsoft.com/office/drawing/2014/main" id="{98EF8D68-B19D-BD4F-2079-BB305485DBF8}"/>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350" name="Freeform 349">
                <a:extLst>
                  <a:ext uri="{FF2B5EF4-FFF2-40B4-BE49-F238E27FC236}">
                    <a16:creationId xmlns:a16="http://schemas.microsoft.com/office/drawing/2014/main" id="{268EBE26-90CC-0CFB-5301-CB91F3D19AD8}"/>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1" name="Freeform 35">
                <a:extLst>
                  <a:ext uri="{FF2B5EF4-FFF2-40B4-BE49-F238E27FC236}">
                    <a16:creationId xmlns:a16="http://schemas.microsoft.com/office/drawing/2014/main" id="{D2EFEFFD-2D18-68F9-B6CA-4AD911F8D26D}"/>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45" name="Group 344">
              <a:extLst>
                <a:ext uri="{FF2B5EF4-FFF2-40B4-BE49-F238E27FC236}">
                  <a16:creationId xmlns:a16="http://schemas.microsoft.com/office/drawing/2014/main" id="{8996B758-F5F9-27EA-1FAF-91B1CEABF041}"/>
                </a:ext>
              </a:extLst>
            </p:cNvPr>
            <p:cNvGrpSpPr/>
            <p:nvPr/>
          </p:nvGrpSpPr>
          <p:grpSpPr>
            <a:xfrm>
              <a:off x="5820270" y="3880369"/>
              <a:ext cx="263902" cy="161463"/>
              <a:chOff x="7588110" y="3651769"/>
              <a:chExt cx="263902" cy="161463"/>
            </a:xfrm>
          </p:grpSpPr>
          <p:cxnSp>
            <p:nvCxnSpPr>
              <p:cNvPr id="346" name="Straight Connector 345">
                <a:extLst>
                  <a:ext uri="{FF2B5EF4-FFF2-40B4-BE49-F238E27FC236}">
                    <a16:creationId xmlns:a16="http://schemas.microsoft.com/office/drawing/2014/main" id="{96072B5E-8585-EEB5-3A3D-C77F42611FF5}"/>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47" name="Oval 346">
                <a:extLst>
                  <a:ext uri="{FF2B5EF4-FFF2-40B4-BE49-F238E27FC236}">
                    <a16:creationId xmlns:a16="http://schemas.microsoft.com/office/drawing/2014/main" id="{FEB042F5-4651-56B0-45C8-24AD6DABE39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409" name="TextBox 408">
            <a:extLst>
              <a:ext uri="{FF2B5EF4-FFF2-40B4-BE49-F238E27FC236}">
                <a16:creationId xmlns:a16="http://schemas.microsoft.com/office/drawing/2014/main" id="{D1524116-ED4F-47F0-CFEE-550B200A3FF5}"/>
              </a:ext>
            </a:extLst>
          </p:cNvPr>
          <p:cNvSpPr txBox="1"/>
          <p:nvPr/>
        </p:nvSpPr>
        <p:spPr bwMode="auto">
          <a:xfrm>
            <a:off x="784798" y="3445095"/>
            <a:ext cx="9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Intracellular</a:t>
            </a:r>
          </a:p>
        </p:txBody>
      </p:sp>
      <p:cxnSp>
        <p:nvCxnSpPr>
          <p:cNvPr id="412" name="Straight Arrow Connector 411">
            <a:extLst>
              <a:ext uri="{FF2B5EF4-FFF2-40B4-BE49-F238E27FC236}">
                <a16:creationId xmlns:a16="http://schemas.microsoft.com/office/drawing/2014/main" id="{027935FE-E9EE-9F34-54D5-2262E11DFE9D}"/>
              </a:ext>
            </a:extLst>
          </p:cNvPr>
          <p:cNvCxnSpPr>
            <a:cxnSpLocks/>
          </p:cNvCxnSpPr>
          <p:nvPr/>
        </p:nvCxnSpPr>
        <p:spPr bwMode="auto">
          <a:xfrm flipH="1">
            <a:off x="1584960" y="3519251"/>
            <a:ext cx="311150" cy="259080"/>
          </a:xfrm>
          <a:prstGeom prst="straightConnector1">
            <a:avLst/>
          </a:prstGeom>
          <a:noFill/>
          <a:ln w="28575" cap="flat" cmpd="sng" algn="ctr">
            <a:solidFill>
              <a:schemeClr val="bg1"/>
            </a:solidFill>
            <a:prstDash val="solid"/>
            <a:round/>
            <a:headEnd type="none" w="med" len="med"/>
            <a:tailEnd type="triangle"/>
          </a:ln>
          <a:effectLst/>
        </p:spPr>
      </p:cxnSp>
      <p:grpSp>
        <p:nvGrpSpPr>
          <p:cNvPr id="488" name="Group 487">
            <a:extLst>
              <a:ext uri="{FF2B5EF4-FFF2-40B4-BE49-F238E27FC236}">
                <a16:creationId xmlns:a16="http://schemas.microsoft.com/office/drawing/2014/main" id="{3D440653-E5A6-A2AD-8284-EFB5F95CA5A0}"/>
              </a:ext>
            </a:extLst>
          </p:cNvPr>
          <p:cNvGrpSpPr/>
          <p:nvPr/>
        </p:nvGrpSpPr>
        <p:grpSpPr>
          <a:xfrm rot="19982276">
            <a:off x="1247470" y="3860501"/>
            <a:ext cx="323882" cy="568706"/>
            <a:chOff x="2146631" y="3305429"/>
            <a:chExt cx="323882" cy="568706"/>
          </a:xfrm>
        </p:grpSpPr>
        <p:grpSp>
          <p:nvGrpSpPr>
            <p:cNvPr id="453" name="Group 452">
              <a:extLst>
                <a:ext uri="{FF2B5EF4-FFF2-40B4-BE49-F238E27FC236}">
                  <a16:creationId xmlns:a16="http://schemas.microsoft.com/office/drawing/2014/main" id="{B480F655-BD7B-6E3E-3121-039DEF2ADB80}"/>
                </a:ext>
              </a:extLst>
            </p:cNvPr>
            <p:cNvGrpSpPr/>
            <p:nvPr/>
          </p:nvGrpSpPr>
          <p:grpSpPr>
            <a:xfrm rot="869243">
              <a:off x="2146631" y="3305429"/>
              <a:ext cx="323882" cy="354880"/>
              <a:chOff x="5373343" y="3066294"/>
              <a:chExt cx="1801887" cy="1974340"/>
            </a:xfrm>
          </p:grpSpPr>
          <p:grpSp>
            <p:nvGrpSpPr>
              <p:cNvPr id="454" name="Group 453">
                <a:extLst>
                  <a:ext uri="{FF2B5EF4-FFF2-40B4-BE49-F238E27FC236}">
                    <a16:creationId xmlns:a16="http://schemas.microsoft.com/office/drawing/2014/main" id="{5486377E-93EE-C21E-13D0-B5CED04AD284}"/>
                  </a:ext>
                </a:extLst>
              </p:cNvPr>
              <p:cNvGrpSpPr/>
              <p:nvPr/>
            </p:nvGrpSpPr>
            <p:grpSpPr>
              <a:xfrm>
                <a:off x="5886218" y="3700568"/>
                <a:ext cx="807635" cy="589505"/>
                <a:chOff x="7657395" y="3471968"/>
                <a:chExt cx="807635" cy="589505"/>
              </a:xfrm>
            </p:grpSpPr>
            <p:grpSp>
              <p:nvGrpSpPr>
                <p:cNvPr id="477" name="Group 476">
                  <a:extLst>
                    <a:ext uri="{FF2B5EF4-FFF2-40B4-BE49-F238E27FC236}">
                      <a16:creationId xmlns:a16="http://schemas.microsoft.com/office/drawing/2014/main" id="{E00611D6-CBEA-21A5-0788-B7697ABFC666}"/>
                    </a:ext>
                  </a:extLst>
                </p:cNvPr>
                <p:cNvGrpSpPr/>
                <p:nvPr/>
              </p:nvGrpSpPr>
              <p:grpSpPr>
                <a:xfrm>
                  <a:off x="7657395" y="3900010"/>
                  <a:ext cx="263902" cy="161463"/>
                  <a:chOff x="7588110" y="3651769"/>
                  <a:chExt cx="263902" cy="161463"/>
                </a:xfrm>
              </p:grpSpPr>
              <p:cxnSp>
                <p:nvCxnSpPr>
                  <p:cNvPr id="485" name="Straight Connector 484">
                    <a:extLst>
                      <a:ext uri="{FF2B5EF4-FFF2-40B4-BE49-F238E27FC236}">
                        <a16:creationId xmlns:a16="http://schemas.microsoft.com/office/drawing/2014/main" id="{14835F10-10A6-1847-448D-6B2E24D5741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86" name="Oval 485">
                    <a:extLst>
                      <a:ext uri="{FF2B5EF4-FFF2-40B4-BE49-F238E27FC236}">
                        <a16:creationId xmlns:a16="http://schemas.microsoft.com/office/drawing/2014/main" id="{3F2EA8CD-30C8-065E-F5EE-48DD53E027BC}"/>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78" name="Group 477">
                  <a:extLst>
                    <a:ext uri="{FF2B5EF4-FFF2-40B4-BE49-F238E27FC236}">
                      <a16:creationId xmlns:a16="http://schemas.microsoft.com/office/drawing/2014/main" id="{74E68EE1-9D87-EFB6-2498-D8EA36B5CBA4}"/>
                    </a:ext>
                  </a:extLst>
                </p:cNvPr>
                <p:cNvGrpSpPr/>
                <p:nvPr/>
              </p:nvGrpSpPr>
              <p:grpSpPr>
                <a:xfrm rot="10800000">
                  <a:off x="8131843" y="3471968"/>
                  <a:ext cx="333187" cy="409704"/>
                  <a:chOff x="7740510" y="3804169"/>
                  <a:chExt cx="333187" cy="409704"/>
                </a:xfrm>
              </p:grpSpPr>
              <p:grpSp>
                <p:nvGrpSpPr>
                  <p:cNvPr id="479" name="Group 478">
                    <a:extLst>
                      <a:ext uri="{FF2B5EF4-FFF2-40B4-BE49-F238E27FC236}">
                        <a16:creationId xmlns:a16="http://schemas.microsoft.com/office/drawing/2014/main" id="{25B51057-22FE-F833-F48E-C5F9EB5E8FCB}"/>
                      </a:ext>
                    </a:extLst>
                  </p:cNvPr>
                  <p:cNvGrpSpPr/>
                  <p:nvPr/>
                </p:nvGrpSpPr>
                <p:grpSpPr>
                  <a:xfrm>
                    <a:off x="7740510" y="3804169"/>
                    <a:ext cx="263902" cy="161463"/>
                    <a:chOff x="7588110" y="3651769"/>
                    <a:chExt cx="263902" cy="161463"/>
                  </a:xfrm>
                </p:grpSpPr>
                <p:cxnSp>
                  <p:nvCxnSpPr>
                    <p:cNvPr id="483" name="Straight Connector 482">
                      <a:extLst>
                        <a:ext uri="{FF2B5EF4-FFF2-40B4-BE49-F238E27FC236}">
                          <a16:creationId xmlns:a16="http://schemas.microsoft.com/office/drawing/2014/main" id="{362F7802-7A44-EA06-5D4C-E1CFAA9FE0D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84" name="Oval 483">
                      <a:extLst>
                        <a:ext uri="{FF2B5EF4-FFF2-40B4-BE49-F238E27FC236}">
                          <a16:creationId xmlns:a16="http://schemas.microsoft.com/office/drawing/2014/main" id="{C169EBEE-6857-635A-1EFB-03678453C65F}"/>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80" name="Group 479">
                    <a:extLst>
                      <a:ext uri="{FF2B5EF4-FFF2-40B4-BE49-F238E27FC236}">
                        <a16:creationId xmlns:a16="http://schemas.microsoft.com/office/drawing/2014/main" id="{8DEBD28C-D1AD-8128-8051-C85E585DC8D0}"/>
                      </a:ext>
                    </a:extLst>
                  </p:cNvPr>
                  <p:cNvGrpSpPr/>
                  <p:nvPr/>
                </p:nvGrpSpPr>
                <p:grpSpPr>
                  <a:xfrm>
                    <a:off x="7809795" y="4052410"/>
                    <a:ext cx="263902" cy="161463"/>
                    <a:chOff x="7588110" y="3651769"/>
                    <a:chExt cx="263902" cy="161463"/>
                  </a:xfrm>
                </p:grpSpPr>
                <p:cxnSp>
                  <p:nvCxnSpPr>
                    <p:cNvPr id="481" name="Straight Connector 480">
                      <a:extLst>
                        <a:ext uri="{FF2B5EF4-FFF2-40B4-BE49-F238E27FC236}">
                          <a16:creationId xmlns:a16="http://schemas.microsoft.com/office/drawing/2014/main" id="{40806C53-CE96-F47C-0F81-48FA158B466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82" name="Oval 481">
                      <a:extLst>
                        <a:ext uri="{FF2B5EF4-FFF2-40B4-BE49-F238E27FC236}">
                          <a16:creationId xmlns:a16="http://schemas.microsoft.com/office/drawing/2014/main" id="{67908596-5150-6B19-3083-5601392481A5}"/>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455" name="Group 454">
                <a:extLst>
                  <a:ext uri="{FF2B5EF4-FFF2-40B4-BE49-F238E27FC236}">
                    <a16:creationId xmlns:a16="http://schemas.microsoft.com/office/drawing/2014/main" id="{09056FC2-0C49-6FE3-7E94-D397AC093504}"/>
                  </a:ext>
                </a:extLst>
              </p:cNvPr>
              <p:cNvGrpSpPr/>
              <p:nvPr/>
            </p:nvGrpSpPr>
            <p:grpSpPr>
              <a:xfrm>
                <a:off x="5585991" y="4465597"/>
                <a:ext cx="667240" cy="514544"/>
                <a:chOff x="7357168" y="4236997"/>
                <a:chExt cx="667240" cy="514544"/>
              </a:xfrm>
            </p:grpSpPr>
            <p:grpSp>
              <p:nvGrpSpPr>
                <p:cNvPr id="471" name="Group 470">
                  <a:extLst>
                    <a:ext uri="{FF2B5EF4-FFF2-40B4-BE49-F238E27FC236}">
                      <a16:creationId xmlns:a16="http://schemas.microsoft.com/office/drawing/2014/main" id="{6078F75D-1F6A-226A-6DB2-E7A095152238}"/>
                    </a:ext>
                  </a:extLst>
                </p:cNvPr>
                <p:cNvGrpSpPr/>
                <p:nvPr/>
              </p:nvGrpSpPr>
              <p:grpSpPr>
                <a:xfrm rot="2862879">
                  <a:off x="7305949" y="4288216"/>
                  <a:ext cx="263902" cy="161463"/>
                  <a:chOff x="7588110" y="3651769"/>
                  <a:chExt cx="263902" cy="161463"/>
                </a:xfrm>
              </p:grpSpPr>
              <p:cxnSp>
                <p:nvCxnSpPr>
                  <p:cNvPr id="475" name="Straight Connector 474">
                    <a:extLst>
                      <a:ext uri="{FF2B5EF4-FFF2-40B4-BE49-F238E27FC236}">
                        <a16:creationId xmlns:a16="http://schemas.microsoft.com/office/drawing/2014/main" id="{7250C030-F599-4999-7167-7D2928185E5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76" name="Oval 475">
                    <a:extLst>
                      <a:ext uri="{FF2B5EF4-FFF2-40B4-BE49-F238E27FC236}">
                        <a16:creationId xmlns:a16="http://schemas.microsoft.com/office/drawing/2014/main" id="{600974F6-4D0A-502F-CE19-DB747D1CD3B4}"/>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72" name="Group 471">
                  <a:extLst>
                    <a:ext uri="{FF2B5EF4-FFF2-40B4-BE49-F238E27FC236}">
                      <a16:creationId xmlns:a16="http://schemas.microsoft.com/office/drawing/2014/main" id="{BE4396AB-0D26-76FF-1F42-09E5F8E48AD9}"/>
                    </a:ext>
                  </a:extLst>
                </p:cNvPr>
                <p:cNvGrpSpPr/>
                <p:nvPr/>
              </p:nvGrpSpPr>
              <p:grpSpPr>
                <a:xfrm rot="13575652">
                  <a:off x="7811726" y="4538858"/>
                  <a:ext cx="263902" cy="161463"/>
                  <a:chOff x="7588110" y="3651769"/>
                  <a:chExt cx="263902" cy="161463"/>
                </a:xfrm>
              </p:grpSpPr>
              <p:cxnSp>
                <p:nvCxnSpPr>
                  <p:cNvPr id="473" name="Straight Connector 472">
                    <a:extLst>
                      <a:ext uri="{FF2B5EF4-FFF2-40B4-BE49-F238E27FC236}">
                        <a16:creationId xmlns:a16="http://schemas.microsoft.com/office/drawing/2014/main" id="{83B52C3B-D59A-FDAE-2559-5B4E416EF0F6}"/>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74" name="Oval 473">
                    <a:extLst>
                      <a:ext uri="{FF2B5EF4-FFF2-40B4-BE49-F238E27FC236}">
                        <a16:creationId xmlns:a16="http://schemas.microsoft.com/office/drawing/2014/main" id="{AD1571ED-080A-B619-D7B0-2FF761C16B5E}"/>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56" name="Group 455">
                <a:extLst>
                  <a:ext uri="{FF2B5EF4-FFF2-40B4-BE49-F238E27FC236}">
                    <a16:creationId xmlns:a16="http://schemas.microsoft.com/office/drawing/2014/main" id="{0466CE19-DBC7-C2E6-01A8-89A870F2C671}"/>
                  </a:ext>
                </a:extLst>
              </p:cNvPr>
              <p:cNvGrpSpPr/>
              <p:nvPr/>
            </p:nvGrpSpPr>
            <p:grpSpPr>
              <a:xfrm rot="16200000">
                <a:off x="6522901" y="4173200"/>
                <a:ext cx="667240" cy="514544"/>
                <a:chOff x="7509568" y="4389397"/>
                <a:chExt cx="667240" cy="514544"/>
              </a:xfrm>
            </p:grpSpPr>
            <p:grpSp>
              <p:nvGrpSpPr>
                <p:cNvPr id="465" name="Group 464">
                  <a:extLst>
                    <a:ext uri="{FF2B5EF4-FFF2-40B4-BE49-F238E27FC236}">
                      <a16:creationId xmlns:a16="http://schemas.microsoft.com/office/drawing/2014/main" id="{7AE63D0B-77C9-E1A3-F57F-75968BCA8B81}"/>
                    </a:ext>
                  </a:extLst>
                </p:cNvPr>
                <p:cNvGrpSpPr/>
                <p:nvPr/>
              </p:nvGrpSpPr>
              <p:grpSpPr>
                <a:xfrm rot="2862879">
                  <a:off x="7458349" y="4440616"/>
                  <a:ext cx="263902" cy="161463"/>
                  <a:chOff x="7588110" y="3651769"/>
                  <a:chExt cx="263902" cy="161463"/>
                </a:xfrm>
              </p:grpSpPr>
              <p:cxnSp>
                <p:nvCxnSpPr>
                  <p:cNvPr id="469" name="Straight Connector 468">
                    <a:extLst>
                      <a:ext uri="{FF2B5EF4-FFF2-40B4-BE49-F238E27FC236}">
                        <a16:creationId xmlns:a16="http://schemas.microsoft.com/office/drawing/2014/main" id="{C3299F6E-980B-055C-9F7E-A62B16609DF4}"/>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70" name="Oval 469">
                    <a:extLst>
                      <a:ext uri="{FF2B5EF4-FFF2-40B4-BE49-F238E27FC236}">
                        <a16:creationId xmlns:a16="http://schemas.microsoft.com/office/drawing/2014/main" id="{711847C8-CE92-BE3A-043B-6890C50FE17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66" name="Group 465">
                  <a:extLst>
                    <a:ext uri="{FF2B5EF4-FFF2-40B4-BE49-F238E27FC236}">
                      <a16:creationId xmlns:a16="http://schemas.microsoft.com/office/drawing/2014/main" id="{2F3DFFA7-A5C1-1558-DA4D-9F0FDCD8C448}"/>
                    </a:ext>
                  </a:extLst>
                </p:cNvPr>
                <p:cNvGrpSpPr/>
                <p:nvPr/>
              </p:nvGrpSpPr>
              <p:grpSpPr>
                <a:xfrm rot="13575652">
                  <a:off x="7964126" y="4691258"/>
                  <a:ext cx="263902" cy="161463"/>
                  <a:chOff x="7588110" y="3651769"/>
                  <a:chExt cx="263902" cy="161463"/>
                </a:xfrm>
              </p:grpSpPr>
              <p:cxnSp>
                <p:nvCxnSpPr>
                  <p:cNvPr id="467" name="Straight Connector 466">
                    <a:extLst>
                      <a:ext uri="{FF2B5EF4-FFF2-40B4-BE49-F238E27FC236}">
                        <a16:creationId xmlns:a16="http://schemas.microsoft.com/office/drawing/2014/main" id="{B0BF12D4-386F-1D12-A285-7DA79811923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68" name="Oval 467">
                    <a:extLst>
                      <a:ext uri="{FF2B5EF4-FFF2-40B4-BE49-F238E27FC236}">
                        <a16:creationId xmlns:a16="http://schemas.microsoft.com/office/drawing/2014/main" id="{FE253FBD-5225-525F-D0AB-9849E61F35BF}"/>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57" name="Group 456">
                <a:extLst>
                  <a:ext uri="{FF2B5EF4-FFF2-40B4-BE49-F238E27FC236}">
                    <a16:creationId xmlns:a16="http://schemas.microsoft.com/office/drawing/2014/main" id="{1C93F990-EC25-503E-CC55-9CBFCA206DC3}"/>
                  </a:ext>
                </a:extLst>
              </p:cNvPr>
              <p:cNvGrpSpPr/>
              <p:nvPr/>
            </p:nvGrpSpPr>
            <p:grpSpPr>
              <a:xfrm rot="9944751">
                <a:off x="5373343" y="3066294"/>
                <a:ext cx="1801887" cy="1974340"/>
                <a:chOff x="569633" y="1542899"/>
                <a:chExt cx="1245999" cy="1365250"/>
              </a:xfrm>
            </p:grpSpPr>
            <p:cxnSp>
              <p:nvCxnSpPr>
                <p:cNvPr id="461" name="Straight Connector 32">
                  <a:extLst>
                    <a:ext uri="{FF2B5EF4-FFF2-40B4-BE49-F238E27FC236}">
                      <a16:creationId xmlns:a16="http://schemas.microsoft.com/office/drawing/2014/main" id="{3331DBD0-6B47-C539-F931-ACE2EDBBD306}"/>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462" name="Straight Connector 34">
                  <a:extLst>
                    <a:ext uri="{FF2B5EF4-FFF2-40B4-BE49-F238E27FC236}">
                      <a16:creationId xmlns:a16="http://schemas.microsoft.com/office/drawing/2014/main" id="{42B6D63D-D5C5-93D8-3CB1-D8103F9492A6}"/>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463" name="Freeform 462">
                  <a:extLst>
                    <a:ext uri="{FF2B5EF4-FFF2-40B4-BE49-F238E27FC236}">
                      <a16:creationId xmlns:a16="http://schemas.microsoft.com/office/drawing/2014/main" id="{FD2D2E02-D57F-02A9-62B9-13208F3A66B6}"/>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4" name="Freeform 35">
                  <a:extLst>
                    <a:ext uri="{FF2B5EF4-FFF2-40B4-BE49-F238E27FC236}">
                      <a16:creationId xmlns:a16="http://schemas.microsoft.com/office/drawing/2014/main" id="{98041361-6A8B-E53B-5C2A-A3C65D736418}"/>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58" name="Group 457">
                <a:extLst>
                  <a:ext uri="{FF2B5EF4-FFF2-40B4-BE49-F238E27FC236}">
                    <a16:creationId xmlns:a16="http://schemas.microsoft.com/office/drawing/2014/main" id="{78167606-426D-27D3-4A36-44D26A71F2AE}"/>
                  </a:ext>
                </a:extLst>
              </p:cNvPr>
              <p:cNvGrpSpPr/>
              <p:nvPr/>
            </p:nvGrpSpPr>
            <p:grpSpPr>
              <a:xfrm>
                <a:off x="5820270" y="3880369"/>
                <a:ext cx="263902" cy="161463"/>
                <a:chOff x="7588110" y="3651769"/>
                <a:chExt cx="263902" cy="161463"/>
              </a:xfrm>
            </p:grpSpPr>
            <p:cxnSp>
              <p:nvCxnSpPr>
                <p:cNvPr id="459" name="Straight Connector 458">
                  <a:extLst>
                    <a:ext uri="{FF2B5EF4-FFF2-40B4-BE49-F238E27FC236}">
                      <a16:creationId xmlns:a16="http://schemas.microsoft.com/office/drawing/2014/main" id="{89E47226-CF6F-30AD-08AF-53EF093013FF}"/>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60" name="Oval 459">
                  <a:extLst>
                    <a:ext uri="{FF2B5EF4-FFF2-40B4-BE49-F238E27FC236}">
                      <a16:creationId xmlns:a16="http://schemas.microsoft.com/office/drawing/2014/main" id="{C7951833-129A-5A95-B761-C24FB6F235B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487" name="Rectangle 486">
              <a:extLst>
                <a:ext uri="{FF2B5EF4-FFF2-40B4-BE49-F238E27FC236}">
                  <a16:creationId xmlns:a16="http://schemas.microsoft.com/office/drawing/2014/main" id="{7BFBE400-8972-2AE6-2FD5-C6E5F4523AB3}"/>
                </a:ext>
              </a:extLst>
            </p:cNvPr>
            <p:cNvSpPr/>
            <p:nvPr/>
          </p:nvSpPr>
          <p:spPr bwMode="auto">
            <a:xfrm>
              <a:off x="2282825" y="3630295"/>
              <a:ext cx="53340" cy="2438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90" name="Group 489">
            <a:extLst>
              <a:ext uri="{FF2B5EF4-FFF2-40B4-BE49-F238E27FC236}">
                <a16:creationId xmlns:a16="http://schemas.microsoft.com/office/drawing/2014/main" id="{A395A424-B68F-7031-04B6-A76ABBD43744}"/>
              </a:ext>
            </a:extLst>
          </p:cNvPr>
          <p:cNvGrpSpPr/>
          <p:nvPr/>
        </p:nvGrpSpPr>
        <p:grpSpPr>
          <a:xfrm rot="1526124">
            <a:off x="1505663" y="4941672"/>
            <a:ext cx="323882" cy="354880"/>
            <a:chOff x="5373343" y="3066294"/>
            <a:chExt cx="1801887" cy="1974340"/>
          </a:xfrm>
        </p:grpSpPr>
        <p:grpSp>
          <p:nvGrpSpPr>
            <p:cNvPr id="492" name="Group 491">
              <a:extLst>
                <a:ext uri="{FF2B5EF4-FFF2-40B4-BE49-F238E27FC236}">
                  <a16:creationId xmlns:a16="http://schemas.microsoft.com/office/drawing/2014/main" id="{17A158A9-C55A-FF41-66E9-4E22AFA0037E}"/>
                </a:ext>
              </a:extLst>
            </p:cNvPr>
            <p:cNvGrpSpPr/>
            <p:nvPr/>
          </p:nvGrpSpPr>
          <p:grpSpPr>
            <a:xfrm>
              <a:off x="6025018" y="3802378"/>
              <a:ext cx="530033" cy="385885"/>
              <a:chOff x="7796195" y="3573778"/>
              <a:chExt cx="530033" cy="385885"/>
            </a:xfrm>
          </p:grpSpPr>
          <p:cxnSp>
            <p:nvCxnSpPr>
              <p:cNvPr id="523" name="Straight Connector 522">
                <a:extLst>
                  <a:ext uri="{FF2B5EF4-FFF2-40B4-BE49-F238E27FC236}">
                    <a16:creationId xmlns:a16="http://schemas.microsoft.com/office/drawing/2014/main" id="{D03CB40C-1E4E-0CE1-9C2F-1A1F7478C074}"/>
                  </a:ext>
                </a:extLst>
              </p:cNvPr>
              <p:cNvCxnSpPr>
                <a:cxnSpLocks/>
              </p:cNvCxnSpPr>
              <p:nvPr/>
            </p:nvCxnSpPr>
            <p:spPr bwMode="auto">
              <a:xfrm flipH="1">
                <a:off x="7796195" y="3923467"/>
                <a:ext cx="125099" cy="36196"/>
              </a:xfrm>
              <a:prstGeom prst="line">
                <a:avLst/>
              </a:prstGeom>
              <a:noFill/>
              <a:ln w="19050" cap="flat" cmpd="sng" algn="ctr">
                <a:solidFill>
                  <a:schemeClr val="accent5"/>
                </a:solidFill>
                <a:prstDash val="solid"/>
                <a:round/>
                <a:headEnd type="none" w="med" len="med"/>
                <a:tailEnd type="none" w="med" len="med"/>
              </a:ln>
              <a:effectLst/>
            </p:spPr>
          </p:cxnSp>
          <p:grpSp>
            <p:nvGrpSpPr>
              <p:cNvPr id="516" name="Group 515">
                <a:extLst>
                  <a:ext uri="{FF2B5EF4-FFF2-40B4-BE49-F238E27FC236}">
                    <a16:creationId xmlns:a16="http://schemas.microsoft.com/office/drawing/2014/main" id="{83B80679-7A2E-03B9-7761-27918B012D43}"/>
                  </a:ext>
                </a:extLst>
              </p:cNvPr>
              <p:cNvGrpSpPr/>
              <p:nvPr/>
            </p:nvGrpSpPr>
            <p:grpSpPr>
              <a:xfrm rot="10800000">
                <a:off x="8131846" y="3573778"/>
                <a:ext cx="194382" cy="284437"/>
                <a:chOff x="7879312" y="3827626"/>
                <a:chExt cx="194382" cy="284437"/>
              </a:xfrm>
            </p:grpSpPr>
            <p:cxnSp>
              <p:nvCxnSpPr>
                <p:cNvPr id="521" name="Straight Connector 520">
                  <a:extLst>
                    <a:ext uri="{FF2B5EF4-FFF2-40B4-BE49-F238E27FC236}">
                      <a16:creationId xmlns:a16="http://schemas.microsoft.com/office/drawing/2014/main" id="{8685C17D-4F0F-97AA-909F-8C250B485CB6}"/>
                    </a:ext>
                  </a:extLst>
                </p:cNvPr>
                <p:cNvCxnSpPr>
                  <a:cxnSpLocks/>
                </p:cNvCxnSpPr>
                <p:nvPr/>
              </p:nvCxnSpPr>
              <p:spPr bwMode="auto">
                <a:xfrm flipH="1">
                  <a:off x="7879312" y="3827626"/>
                  <a:ext cx="125100" cy="36195"/>
                </a:xfrm>
                <a:prstGeom prst="line">
                  <a:avLst/>
                </a:prstGeom>
                <a:noFill/>
                <a:ln w="19050" cap="flat" cmpd="sng" algn="ctr">
                  <a:solidFill>
                    <a:schemeClr val="accent5"/>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83F00F31-E67F-747F-578D-2206BC3480BE}"/>
                    </a:ext>
                  </a:extLst>
                </p:cNvPr>
                <p:cNvCxnSpPr>
                  <a:cxnSpLocks/>
                </p:cNvCxnSpPr>
                <p:nvPr/>
              </p:nvCxnSpPr>
              <p:spPr bwMode="auto">
                <a:xfrm flipH="1">
                  <a:off x="7948595" y="4075868"/>
                  <a:ext cx="125099" cy="36195"/>
                </a:xfrm>
                <a:prstGeom prst="line">
                  <a:avLst/>
                </a:prstGeom>
                <a:noFill/>
                <a:ln w="19050" cap="flat" cmpd="sng" algn="ctr">
                  <a:solidFill>
                    <a:schemeClr val="accent5"/>
                  </a:solidFill>
                  <a:prstDash val="solid"/>
                  <a:round/>
                  <a:headEnd type="none" w="med" len="med"/>
                  <a:tailEnd type="none" w="med" len="med"/>
                </a:ln>
                <a:effectLst/>
              </p:spPr>
            </p:cxnSp>
          </p:grpSp>
        </p:grpSp>
        <p:grpSp>
          <p:nvGrpSpPr>
            <p:cNvPr id="493" name="Group 492">
              <a:extLst>
                <a:ext uri="{FF2B5EF4-FFF2-40B4-BE49-F238E27FC236}">
                  <a16:creationId xmlns:a16="http://schemas.microsoft.com/office/drawing/2014/main" id="{DA279D2E-5438-B2C5-8505-69D7701DA716}"/>
                </a:ext>
              </a:extLst>
            </p:cNvPr>
            <p:cNvGrpSpPr/>
            <p:nvPr/>
          </p:nvGrpSpPr>
          <p:grpSpPr>
            <a:xfrm>
              <a:off x="5724301" y="4559984"/>
              <a:ext cx="390011" cy="327700"/>
              <a:chOff x="7495478" y="4331384"/>
              <a:chExt cx="390011" cy="327700"/>
            </a:xfrm>
          </p:grpSpPr>
          <p:cxnSp>
            <p:nvCxnSpPr>
              <p:cNvPr id="513" name="Straight Connector 512">
                <a:extLst>
                  <a:ext uri="{FF2B5EF4-FFF2-40B4-BE49-F238E27FC236}">
                    <a16:creationId xmlns:a16="http://schemas.microsoft.com/office/drawing/2014/main" id="{EFFF49A3-CD37-3BDB-0ADC-D2A90F7BF772}"/>
                  </a:ext>
                </a:extLst>
              </p:cNvPr>
              <p:cNvCxnSpPr>
                <a:cxnSpLocks/>
              </p:cNvCxnSpPr>
              <p:nvPr/>
            </p:nvCxnSpPr>
            <p:spPr bwMode="auto">
              <a:xfrm rot="2862879" flipH="1">
                <a:off x="7451026" y="4375836"/>
                <a:ext cx="125099" cy="36195"/>
              </a:xfrm>
              <a:prstGeom prst="line">
                <a:avLst/>
              </a:prstGeom>
              <a:noFill/>
              <a:ln w="19050" cap="flat" cmpd="sng" algn="ctr">
                <a:solidFill>
                  <a:schemeClr val="accent5"/>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16F16CD3-421A-2EB3-512E-1327AC5BE621}"/>
                  </a:ext>
                </a:extLst>
              </p:cNvPr>
              <p:cNvCxnSpPr>
                <a:cxnSpLocks/>
              </p:cNvCxnSpPr>
              <p:nvPr/>
            </p:nvCxnSpPr>
            <p:spPr bwMode="auto">
              <a:xfrm rot="13575652" flipH="1">
                <a:off x="7804839" y="4578434"/>
                <a:ext cx="125104" cy="36196"/>
              </a:xfrm>
              <a:prstGeom prst="line">
                <a:avLst/>
              </a:prstGeom>
              <a:noFill/>
              <a:ln w="19050" cap="flat" cmpd="sng" algn="ctr">
                <a:solidFill>
                  <a:schemeClr val="accent5"/>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56E0CD80-3A69-35C9-B6F6-43F44E32D1A9}"/>
                </a:ext>
              </a:extLst>
            </p:cNvPr>
            <p:cNvGrpSpPr/>
            <p:nvPr/>
          </p:nvGrpSpPr>
          <p:grpSpPr>
            <a:xfrm rot="16200000">
              <a:off x="6662477" y="4266925"/>
              <a:ext cx="390016" cy="327703"/>
              <a:chOff x="7647876" y="4483781"/>
              <a:chExt cx="390016" cy="327703"/>
            </a:xfrm>
          </p:grpSpPr>
          <p:cxnSp>
            <p:nvCxnSpPr>
              <p:cNvPr id="507" name="Straight Connector 506">
                <a:extLst>
                  <a:ext uri="{FF2B5EF4-FFF2-40B4-BE49-F238E27FC236}">
                    <a16:creationId xmlns:a16="http://schemas.microsoft.com/office/drawing/2014/main" id="{DD0DF944-2560-190A-2F30-60FADCEB1D91}"/>
                  </a:ext>
                </a:extLst>
              </p:cNvPr>
              <p:cNvCxnSpPr>
                <a:cxnSpLocks/>
              </p:cNvCxnSpPr>
              <p:nvPr/>
            </p:nvCxnSpPr>
            <p:spPr bwMode="auto">
              <a:xfrm rot="2862879" flipH="1">
                <a:off x="7603424" y="4528233"/>
                <a:ext cx="125099" cy="36196"/>
              </a:xfrm>
              <a:prstGeom prst="line">
                <a:avLst/>
              </a:prstGeom>
              <a:noFill/>
              <a:ln w="19050" cap="flat" cmpd="sng" algn="ctr">
                <a:solidFill>
                  <a:schemeClr val="accent5"/>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EB22C6AB-0060-A1BA-64C0-B8E1DCEAFF04}"/>
                  </a:ext>
                </a:extLst>
              </p:cNvPr>
              <p:cNvCxnSpPr>
                <a:cxnSpLocks/>
              </p:cNvCxnSpPr>
              <p:nvPr/>
            </p:nvCxnSpPr>
            <p:spPr bwMode="auto">
              <a:xfrm rot="13575652" flipH="1">
                <a:off x="7957245" y="4730837"/>
                <a:ext cx="125099" cy="36195"/>
              </a:xfrm>
              <a:prstGeom prst="line">
                <a:avLst/>
              </a:prstGeom>
              <a:noFill/>
              <a:ln w="19050" cap="flat" cmpd="sng" algn="ctr">
                <a:solidFill>
                  <a:schemeClr val="accent5"/>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DD9E490D-0A27-5E59-54D7-8C5C8B41F4AA}"/>
                </a:ext>
              </a:extLst>
            </p:cNvPr>
            <p:cNvGrpSpPr/>
            <p:nvPr/>
          </p:nvGrpSpPr>
          <p:grpSpPr>
            <a:xfrm rot="9944751">
              <a:off x="5373343" y="3066294"/>
              <a:ext cx="1801887" cy="1974340"/>
              <a:chOff x="569633" y="1542899"/>
              <a:chExt cx="1245999" cy="1365250"/>
            </a:xfrm>
          </p:grpSpPr>
          <p:cxnSp>
            <p:nvCxnSpPr>
              <p:cNvPr id="499" name="Straight Connector 32">
                <a:extLst>
                  <a:ext uri="{FF2B5EF4-FFF2-40B4-BE49-F238E27FC236}">
                    <a16:creationId xmlns:a16="http://schemas.microsoft.com/office/drawing/2014/main" id="{98398984-F61A-D4B3-8AE1-1C8D28474D88}"/>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500" name="Straight Connector 34">
                <a:extLst>
                  <a:ext uri="{FF2B5EF4-FFF2-40B4-BE49-F238E27FC236}">
                    <a16:creationId xmlns:a16="http://schemas.microsoft.com/office/drawing/2014/main" id="{CAA6856B-3A39-6BAC-B7F9-AA9411CE657E}"/>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501" name="Freeform 500">
                <a:extLst>
                  <a:ext uri="{FF2B5EF4-FFF2-40B4-BE49-F238E27FC236}">
                    <a16:creationId xmlns:a16="http://schemas.microsoft.com/office/drawing/2014/main" id="{35FAA7DA-97D9-C47B-D760-2FFDD8F30F3B}"/>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2" name="Freeform 35">
                <a:extLst>
                  <a:ext uri="{FF2B5EF4-FFF2-40B4-BE49-F238E27FC236}">
                    <a16:creationId xmlns:a16="http://schemas.microsoft.com/office/drawing/2014/main" id="{950783E2-407F-00F4-E8E9-28678666CE5E}"/>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cxnSp>
          <p:nvCxnSpPr>
            <p:cNvPr id="497" name="Straight Connector 496">
              <a:extLst>
                <a:ext uri="{FF2B5EF4-FFF2-40B4-BE49-F238E27FC236}">
                  <a16:creationId xmlns:a16="http://schemas.microsoft.com/office/drawing/2014/main" id="{C40E7133-A764-BF41-1E50-2386110525BF}"/>
                </a:ext>
              </a:extLst>
            </p:cNvPr>
            <p:cNvCxnSpPr>
              <a:cxnSpLocks/>
            </p:cNvCxnSpPr>
            <p:nvPr/>
          </p:nvCxnSpPr>
          <p:spPr bwMode="auto">
            <a:xfrm flipH="1">
              <a:off x="5959069" y="3903826"/>
              <a:ext cx="125099" cy="36195"/>
            </a:xfrm>
            <a:prstGeom prst="line">
              <a:avLst/>
            </a:prstGeom>
            <a:noFill/>
            <a:ln w="19050" cap="flat" cmpd="sng" algn="ctr">
              <a:solidFill>
                <a:schemeClr val="accent5"/>
              </a:solidFill>
              <a:prstDash val="solid"/>
              <a:round/>
              <a:headEnd type="none" w="med" len="med"/>
              <a:tailEnd type="none" w="med" len="med"/>
            </a:ln>
            <a:effectLst/>
          </p:spPr>
        </p:cxnSp>
      </p:grpSp>
      <p:sp>
        <p:nvSpPr>
          <p:cNvPr id="525" name="Rectangle 524">
            <a:extLst>
              <a:ext uri="{FF2B5EF4-FFF2-40B4-BE49-F238E27FC236}">
                <a16:creationId xmlns:a16="http://schemas.microsoft.com/office/drawing/2014/main" id="{2F791889-02A4-EE0B-8099-F39D380C4F70}"/>
              </a:ext>
            </a:extLst>
          </p:cNvPr>
          <p:cNvSpPr/>
          <p:nvPr/>
        </p:nvSpPr>
        <p:spPr bwMode="auto">
          <a:xfrm rot="2856172">
            <a:off x="1536815" y="4858643"/>
            <a:ext cx="53340" cy="2438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6" name="TextBox 525">
            <a:extLst>
              <a:ext uri="{FF2B5EF4-FFF2-40B4-BE49-F238E27FC236}">
                <a16:creationId xmlns:a16="http://schemas.microsoft.com/office/drawing/2014/main" id="{62CD1A0E-85D8-A18D-0256-12A50E4072A4}"/>
              </a:ext>
            </a:extLst>
          </p:cNvPr>
          <p:cNvSpPr txBox="1"/>
          <p:nvPr/>
        </p:nvSpPr>
        <p:spPr bwMode="auto">
          <a:xfrm>
            <a:off x="727885" y="4330886"/>
            <a:ext cx="9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Endosome</a:t>
            </a:r>
          </a:p>
        </p:txBody>
      </p:sp>
      <p:cxnSp>
        <p:nvCxnSpPr>
          <p:cNvPr id="527" name="Straight Arrow Connector 526">
            <a:extLst>
              <a:ext uri="{FF2B5EF4-FFF2-40B4-BE49-F238E27FC236}">
                <a16:creationId xmlns:a16="http://schemas.microsoft.com/office/drawing/2014/main" id="{2D09B705-8A61-A4FD-2482-B4690BF29D85}"/>
              </a:ext>
            </a:extLst>
          </p:cNvPr>
          <p:cNvCxnSpPr>
            <a:cxnSpLocks/>
          </p:cNvCxnSpPr>
          <p:nvPr/>
        </p:nvCxnSpPr>
        <p:spPr bwMode="auto">
          <a:xfrm>
            <a:off x="1248200" y="4562377"/>
            <a:ext cx="153880" cy="282754"/>
          </a:xfrm>
          <a:prstGeom prst="straightConnector1">
            <a:avLst/>
          </a:prstGeom>
          <a:noFill/>
          <a:ln w="28575" cap="flat" cmpd="sng" algn="ctr">
            <a:solidFill>
              <a:schemeClr val="bg1"/>
            </a:solidFill>
            <a:prstDash val="solid"/>
            <a:round/>
            <a:headEnd type="none" w="med" len="med"/>
            <a:tailEnd type="triangle"/>
          </a:ln>
          <a:effectLst/>
        </p:spPr>
      </p:cxnSp>
      <p:sp>
        <p:nvSpPr>
          <p:cNvPr id="532" name="Oval 531">
            <a:extLst>
              <a:ext uri="{FF2B5EF4-FFF2-40B4-BE49-F238E27FC236}">
                <a16:creationId xmlns:a16="http://schemas.microsoft.com/office/drawing/2014/main" id="{2EB894DA-3C22-E76E-0681-ED8B708C76DB}"/>
              </a:ext>
            </a:extLst>
          </p:cNvPr>
          <p:cNvSpPr/>
          <p:nvPr/>
        </p:nvSpPr>
        <p:spPr bwMode="auto">
          <a:xfrm>
            <a:off x="1789430" y="4970226"/>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3" name="Oval 532">
            <a:extLst>
              <a:ext uri="{FF2B5EF4-FFF2-40B4-BE49-F238E27FC236}">
                <a16:creationId xmlns:a16="http://schemas.microsoft.com/office/drawing/2014/main" id="{5FAF70AC-7C8E-7A7D-9025-69C53AE8B67E}"/>
              </a:ext>
            </a:extLst>
          </p:cNvPr>
          <p:cNvSpPr/>
          <p:nvPr/>
        </p:nvSpPr>
        <p:spPr bwMode="auto">
          <a:xfrm>
            <a:off x="1856105" y="5036901"/>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4" name="Oval 533">
            <a:extLst>
              <a:ext uri="{FF2B5EF4-FFF2-40B4-BE49-F238E27FC236}">
                <a16:creationId xmlns:a16="http://schemas.microsoft.com/office/drawing/2014/main" id="{8E81CE62-0CBF-A537-ABE7-8EF6901F1026}"/>
              </a:ext>
            </a:extLst>
          </p:cNvPr>
          <p:cNvSpPr/>
          <p:nvPr/>
        </p:nvSpPr>
        <p:spPr bwMode="auto">
          <a:xfrm>
            <a:off x="1767205" y="5078176"/>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5" name="Oval 534">
            <a:extLst>
              <a:ext uri="{FF2B5EF4-FFF2-40B4-BE49-F238E27FC236}">
                <a16:creationId xmlns:a16="http://schemas.microsoft.com/office/drawing/2014/main" id="{26AD745C-1CC3-DAAA-D3D6-EDF4C22158BD}"/>
              </a:ext>
            </a:extLst>
          </p:cNvPr>
          <p:cNvSpPr/>
          <p:nvPr/>
        </p:nvSpPr>
        <p:spPr bwMode="auto">
          <a:xfrm>
            <a:off x="1840230" y="5138501"/>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6" name="Oval 535">
            <a:extLst>
              <a:ext uri="{FF2B5EF4-FFF2-40B4-BE49-F238E27FC236}">
                <a16:creationId xmlns:a16="http://schemas.microsoft.com/office/drawing/2014/main" id="{0B8D3A3F-5A9A-B526-C268-6F9513C4270E}"/>
              </a:ext>
            </a:extLst>
          </p:cNvPr>
          <p:cNvSpPr/>
          <p:nvPr/>
        </p:nvSpPr>
        <p:spPr bwMode="auto">
          <a:xfrm>
            <a:off x="2096134" y="470162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9" name="Oval 538">
            <a:extLst>
              <a:ext uri="{FF2B5EF4-FFF2-40B4-BE49-F238E27FC236}">
                <a16:creationId xmlns:a16="http://schemas.microsoft.com/office/drawing/2014/main" id="{D126FF7A-53AE-FF4E-F533-2861877E3830}"/>
              </a:ext>
            </a:extLst>
          </p:cNvPr>
          <p:cNvSpPr/>
          <p:nvPr/>
        </p:nvSpPr>
        <p:spPr bwMode="auto">
          <a:xfrm>
            <a:off x="1997709" y="412885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0" name="Oval 539">
            <a:extLst>
              <a:ext uri="{FF2B5EF4-FFF2-40B4-BE49-F238E27FC236}">
                <a16:creationId xmlns:a16="http://schemas.microsoft.com/office/drawing/2014/main" id="{D50A0120-F6AB-801C-9E8A-CA7C810351F7}"/>
              </a:ext>
            </a:extLst>
          </p:cNvPr>
          <p:cNvSpPr/>
          <p:nvPr/>
        </p:nvSpPr>
        <p:spPr bwMode="auto">
          <a:xfrm>
            <a:off x="2600959" y="388755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2" name="Oval 541">
            <a:extLst>
              <a:ext uri="{FF2B5EF4-FFF2-40B4-BE49-F238E27FC236}">
                <a16:creationId xmlns:a16="http://schemas.microsoft.com/office/drawing/2014/main" id="{C1D525D5-84D3-3BF6-FD10-7087FBA00912}"/>
              </a:ext>
            </a:extLst>
          </p:cNvPr>
          <p:cNvSpPr/>
          <p:nvPr/>
        </p:nvSpPr>
        <p:spPr bwMode="auto">
          <a:xfrm>
            <a:off x="2489199" y="470543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3" name="Oval 542">
            <a:extLst>
              <a:ext uri="{FF2B5EF4-FFF2-40B4-BE49-F238E27FC236}">
                <a16:creationId xmlns:a16="http://schemas.microsoft.com/office/drawing/2014/main" id="{065561B2-FC86-3E16-ECC7-9E0E8383D878}"/>
              </a:ext>
            </a:extLst>
          </p:cNvPr>
          <p:cNvSpPr/>
          <p:nvPr/>
        </p:nvSpPr>
        <p:spPr bwMode="auto">
          <a:xfrm>
            <a:off x="2921634" y="4646375"/>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44" name="Straight Arrow Connector 543">
            <a:extLst>
              <a:ext uri="{FF2B5EF4-FFF2-40B4-BE49-F238E27FC236}">
                <a16:creationId xmlns:a16="http://schemas.microsoft.com/office/drawing/2014/main" id="{EB9FE046-0211-2C63-039A-D4897FB584C5}"/>
              </a:ext>
            </a:extLst>
          </p:cNvPr>
          <p:cNvCxnSpPr>
            <a:cxnSpLocks/>
          </p:cNvCxnSpPr>
          <p:nvPr/>
        </p:nvCxnSpPr>
        <p:spPr bwMode="auto">
          <a:xfrm flipV="1">
            <a:off x="1865630" y="4817826"/>
            <a:ext cx="222250" cy="184150"/>
          </a:xfrm>
          <a:prstGeom prst="straightConnector1">
            <a:avLst/>
          </a:prstGeom>
          <a:noFill/>
          <a:ln w="28575" cap="flat" cmpd="sng" algn="ctr">
            <a:solidFill>
              <a:schemeClr val="bg1"/>
            </a:solidFill>
            <a:prstDash val="solid"/>
            <a:round/>
            <a:headEnd type="none" w="med" len="med"/>
            <a:tailEnd type="triangle"/>
          </a:ln>
          <a:effectLst/>
        </p:spPr>
      </p:cxnSp>
      <p:sp>
        <p:nvSpPr>
          <p:cNvPr id="548" name="TextBox 547">
            <a:extLst>
              <a:ext uri="{FF2B5EF4-FFF2-40B4-BE49-F238E27FC236}">
                <a16:creationId xmlns:a16="http://schemas.microsoft.com/office/drawing/2014/main" id="{1059EB4B-FE05-23F4-98E5-456761634B12}"/>
              </a:ext>
            </a:extLst>
          </p:cNvPr>
          <p:cNvSpPr txBox="1"/>
          <p:nvPr/>
        </p:nvSpPr>
        <p:spPr bwMode="auto">
          <a:xfrm>
            <a:off x="1759125" y="5191311"/>
            <a:ext cx="965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Lysosome</a:t>
            </a:r>
          </a:p>
        </p:txBody>
      </p:sp>
      <p:grpSp>
        <p:nvGrpSpPr>
          <p:cNvPr id="569" name="Group 568">
            <a:extLst>
              <a:ext uri="{FF2B5EF4-FFF2-40B4-BE49-F238E27FC236}">
                <a16:creationId xmlns:a16="http://schemas.microsoft.com/office/drawing/2014/main" id="{EAF918EE-441C-7D94-ECF3-2476DCBD07C8}"/>
              </a:ext>
            </a:extLst>
          </p:cNvPr>
          <p:cNvGrpSpPr/>
          <p:nvPr/>
        </p:nvGrpSpPr>
        <p:grpSpPr>
          <a:xfrm>
            <a:off x="3337560" y="2254331"/>
            <a:ext cx="2400300" cy="3314700"/>
            <a:chOff x="3444240" y="2392680"/>
            <a:chExt cx="2324100" cy="3215640"/>
          </a:xfrm>
        </p:grpSpPr>
        <p:cxnSp>
          <p:nvCxnSpPr>
            <p:cNvPr id="550" name="Straight Connector 549">
              <a:extLst>
                <a:ext uri="{FF2B5EF4-FFF2-40B4-BE49-F238E27FC236}">
                  <a16:creationId xmlns:a16="http://schemas.microsoft.com/office/drawing/2014/main" id="{ABE62B8F-72C3-8181-42CF-16CD6760F697}"/>
                </a:ext>
              </a:extLst>
            </p:cNvPr>
            <p:cNvCxnSpPr>
              <a:cxnSpLocks/>
            </p:cNvCxnSpPr>
            <p:nvPr/>
          </p:nvCxnSpPr>
          <p:spPr bwMode="auto">
            <a:xfrm>
              <a:off x="3444240" y="2392680"/>
              <a:ext cx="0" cy="3215640"/>
            </a:xfrm>
            <a:prstGeom prst="line">
              <a:avLst/>
            </a:prstGeom>
            <a:noFill/>
            <a:ln w="28575"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3DE0C87D-3368-D844-1828-1EB9C053434C}"/>
                </a:ext>
              </a:extLst>
            </p:cNvPr>
            <p:cNvCxnSpPr>
              <a:cxnSpLocks/>
            </p:cNvCxnSpPr>
            <p:nvPr/>
          </p:nvCxnSpPr>
          <p:spPr bwMode="auto">
            <a:xfrm>
              <a:off x="5768340" y="2392680"/>
              <a:ext cx="0" cy="3215640"/>
            </a:xfrm>
            <a:prstGeom prst="line">
              <a:avLst/>
            </a:prstGeom>
            <a:noFill/>
            <a:ln w="28575" cap="flat" cmpd="sng" algn="ctr">
              <a:solidFill>
                <a:schemeClr val="bg1"/>
              </a:solidFill>
              <a:prstDash val="solid"/>
              <a:round/>
              <a:headEnd type="none" w="med" len="med"/>
              <a:tailEnd type="none" w="med" len="med"/>
            </a:ln>
            <a:effectLst/>
          </p:spPr>
        </p:cxnSp>
      </p:grpSp>
      <p:sp>
        <p:nvSpPr>
          <p:cNvPr id="557" name="TextBox 556">
            <a:extLst>
              <a:ext uri="{FF2B5EF4-FFF2-40B4-BE49-F238E27FC236}">
                <a16:creationId xmlns:a16="http://schemas.microsoft.com/office/drawing/2014/main" id="{A22240FF-9B46-A5C2-3FE3-C699B048FC65}"/>
              </a:ext>
            </a:extLst>
          </p:cNvPr>
          <p:cNvSpPr txBox="1"/>
          <p:nvPr/>
        </p:nvSpPr>
        <p:spPr bwMode="auto">
          <a:xfrm>
            <a:off x="2080102" y="3800668"/>
            <a:ext cx="5757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SN-38</a:t>
            </a:r>
          </a:p>
        </p:txBody>
      </p:sp>
      <p:sp>
        <p:nvSpPr>
          <p:cNvPr id="558" name="TextBox 557">
            <a:extLst>
              <a:ext uri="{FF2B5EF4-FFF2-40B4-BE49-F238E27FC236}">
                <a16:creationId xmlns:a16="http://schemas.microsoft.com/office/drawing/2014/main" id="{E3A8C865-3DAA-9698-9BC1-9364C232C7C3}"/>
              </a:ext>
            </a:extLst>
          </p:cNvPr>
          <p:cNvSpPr txBox="1"/>
          <p:nvPr/>
        </p:nvSpPr>
        <p:spPr bwMode="auto">
          <a:xfrm>
            <a:off x="2447232" y="3925940"/>
            <a:ext cx="705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TOPO-I</a:t>
            </a:r>
          </a:p>
        </p:txBody>
      </p:sp>
      <p:sp>
        <p:nvSpPr>
          <p:cNvPr id="559" name="TextBox 558">
            <a:extLst>
              <a:ext uri="{FF2B5EF4-FFF2-40B4-BE49-F238E27FC236}">
                <a16:creationId xmlns:a16="http://schemas.microsoft.com/office/drawing/2014/main" id="{E9A398DC-0DCA-5A89-FC5F-093A3FCE3FD6}"/>
              </a:ext>
            </a:extLst>
          </p:cNvPr>
          <p:cNvSpPr txBox="1"/>
          <p:nvPr/>
        </p:nvSpPr>
        <p:spPr bwMode="auto">
          <a:xfrm>
            <a:off x="2063194" y="4806508"/>
            <a:ext cx="8019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Nucleus</a:t>
            </a:r>
          </a:p>
        </p:txBody>
      </p:sp>
      <p:sp>
        <p:nvSpPr>
          <p:cNvPr id="560" name="Lightning Bolt 559">
            <a:extLst>
              <a:ext uri="{FF2B5EF4-FFF2-40B4-BE49-F238E27FC236}">
                <a16:creationId xmlns:a16="http://schemas.microsoft.com/office/drawing/2014/main" id="{200FA717-017E-1CD7-7108-B10517EE3B15}"/>
              </a:ext>
            </a:extLst>
          </p:cNvPr>
          <p:cNvSpPr/>
          <p:nvPr/>
        </p:nvSpPr>
        <p:spPr bwMode="auto">
          <a:xfrm>
            <a:off x="2186940" y="4029791"/>
            <a:ext cx="297180" cy="350520"/>
          </a:xfrm>
          <a:prstGeom prst="lightningBol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1" name="Oval 560">
            <a:extLst>
              <a:ext uri="{FF2B5EF4-FFF2-40B4-BE49-F238E27FC236}">
                <a16:creationId xmlns:a16="http://schemas.microsoft.com/office/drawing/2014/main" id="{A7F4AB4D-2C18-828D-3820-AC325AD7E400}"/>
              </a:ext>
            </a:extLst>
          </p:cNvPr>
          <p:cNvSpPr/>
          <p:nvPr/>
        </p:nvSpPr>
        <p:spPr bwMode="auto">
          <a:xfrm rot="2117635">
            <a:off x="2546324" y="4112984"/>
            <a:ext cx="191912" cy="315631"/>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1" name="Oval 540">
            <a:extLst>
              <a:ext uri="{FF2B5EF4-FFF2-40B4-BE49-F238E27FC236}">
                <a16:creationId xmlns:a16="http://schemas.microsoft.com/office/drawing/2014/main" id="{39D1000E-8089-58CB-81BF-5A89F0E5CF81}"/>
              </a:ext>
            </a:extLst>
          </p:cNvPr>
          <p:cNvSpPr/>
          <p:nvPr/>
        </p:nvSpPr>
        <p:spPr bwMode="auto">
          <a:xfrm>
            <a:off x="2493644" y="4328875"/>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2" name="Oval 561">
            <a:extLst>
              <a:ext uri="{FF2B5EF4-FFF2-40B4-BE49-F238E27FC236}">
                <a16:creationId xmlns:a16="http://schemas.microsoft.com/office/drawing/2014/main" id="{23EBEEE1-D2B6-66B1-8D8F-C46A4C906E9C}"/>
              </a:ext>
            </a:extLst>
          </p:cNvPr>
          <p:cNvSpPr/>
          <p:nvPr/>
        </p:nvSpPr>
        <p:spPr bwMode="auto">
          <a:xfrm>
            <a:off x="2476500" y="4540331"/>
            <a:ext cx="289560" cy="160020"/>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1" name="Oval 570">
            <a:extLst>
              <a:ext uri="{FF2B5EF4-FFF2-40B4-BE49-F238E27FC236}">
                <a16:creationId xmlns:a16="http://schemas.microsoft.com/office/drawing/2014/main" id="{DD7B144C-2B8C-20A2-3DAC-83F2118A22C8}"/>
              </a:ext>
            </a:extLst>
          </p:cNvPr>
          <p:cNvSpPr/>
          <p:nvPr/>
        </p:nvSpPr>
        <p:spPr bwMode="auto">
          <a:xfrm>
            <a:off x="3685544" y="4853386"/>
            <a:ext cx="585928" cy="591938"/>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2" name="Oval 571">
            <a:extLst>
              <a:ext uri="{FF2B5EF4-FFF2-40B4-BE49-F238E27FC236}">
                <a16:creationId xmlns:a16="http://schemas.microsoft.com/office/drawing/2014/main" id="{90001D91-1D9C-DDD0-502E-C64CF6A60D52}"/>
              </a:ext>
            </a:extLst>
          </p:cNvPr>
          <p:cNvSpPr/>
          <p:nvPr/>
        </p:nvSpPr>
        <p:spPr bwMode="auto">
          <a:xfrm>
            <a:off x="3448751" y="3823088"/>
            <a:ext cx="585928" cy="585928"/>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36" name="Group 735">
            <a:extLst>
              <a:ext uri="{FF2B5EF4-FFF2-40B4-BE49-F238E27FC236}">
                <a16:creationId xmlns:a16="http://schemas.microsoft.com/office/drawing/2014/main" id="{58C30330-DE46-C568-2F2E-60B0D3E8AC82}"/>
              </a:ext>
            </a:extLst>
          </p:cNvPr>
          <p:cNvGrpSpPr/>
          <p:nvPr/>
        </p:nvGrpSpPr>
        <p:grpSpPr>
          <a:xfrm rot="5400000">
            <a:off x="4656557" y="3712750"/>
            <a:ext cx="358143" cy="1479908"/>
            <a:chOff x="855158" y="4484102"/>
            <a:chExt cx="437558" cy="1201737"/>
          </a:xfrm>
        </p:grpSpPr>
        <p:sp>
          <p:nvSpPr>
            <p:cNvPr id="737" name="Freeform 5">
              <a:extLst>
                <a:ext uri="{FF2B5EF4-FFF2-40B4-BE49-F238E27FC236}">
                  <a16:creationId xmlns:a16="http://schemas.microsoft.com/office/drawing/2014/main" id="{9BD3CC18-F7A1-8FAC-EA62-47874D2AF21E}"/>
                </a:ext>
              </a:extLst>
            </p:cNvPr>
            <p:cNvSpPr>
              <a:spLocks/>
            </p:cNvSpPr>
            <p:nvPr/>
          </p:nvSpPr>
          <p:spPr bwMode="auto">
            <a:xfrm>
              <a:off x="885223" y="4495694"/>
              <a:ext cx="317296" cy="23185"/>
            </a:xfrm>
            <a:custGeom>
              <a:avLst/>
              <a:gdLst>
                <a:gd name="T0" fmla="*/ 1183 w 1183"/>
                <a:gd name="T1" fmla="*/ 54 h 54"/>
                <a:gd name="T2" fmla="*/ 1183 w 1183"/>
                <a:gd name="T3" fmla="*/ 54 h 54"/>
                <a:gd name="T4" fmla="*/ 1147 w 1183"/>
                <a:gd name="T5" fmla="*/ 40 h 54"/>
                <a:gd name="T6" fmla="*/ 1111 w 1183"/>
                <a:gd name="T7" fmla="*/ 26 h 54"/>
                <a:gd name="T8" fmla="*/ 1034 w 1183"/>
                <a:gd name="T9" fmla="*/ 0 h 54"/>
                <a:gd name="T10" fmla="*/ 0 w 1183"/>
                <a:gd name="T11" fmla="*/ 0 h 54"/>
                <a:gd name="T12" fmla="*/ 0 w 1183"/>
                <a:gd name="T13" fmla="*/ 0 h 54"/>
                <a:gd name="T14" fmla="*/ 6 w 1183"/>
                <a:gd name="T15" fmla="*/ 13 h 54"/>
                <a:gd name="T16" fmla="*/ 16 w 1183"/>
                <a:gd name="T17" fmla="*/ 27 h 54"/>
                <a:gd name="T18" fmla="*/ 26 w 1183"/>
                <a:gd name="T19" fmla="*/ 40 h 54"/>
                <a:gd name="T20" fmla="*/ 39 w 1183"/>
                <a:gd name="T21" fmla="*/ 54 h 54"/>
                <a:gd name="T22" fmla="*/ 1183 w 1183"/>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3" h="54">
                  <a:moveTo>
                    <a:pt x="1183" y="54"/>
                  </a:moveTo>
                  <a:lnTo>
                    <a:pt x="1183" y="54"/>
                  </a:lnTo>
                  <a:lnTo>
                    <a:pt x="1147" y="40"/>
                  </a:lnTo>
                  <a:lnTo>
                    <a:pt x="1111" y="26"/>
                  </a:lnTo>
                  <a:lnTo>
                    <a:pt x="1034" y="0"/>
                  </a:lnTo>
                  <a:lnTo>
                    <a:pt x="0" y="0"/>
                  </a:lnTo>
                  <a:lnTo>
                    <a:pt x="0" y="0"/>
                  </a:lnTo>
                  <a:lnTo>
                    <a:pt x="6" y="13"/>
                  </a:lnTo>
                  <a:lnTo>
                    <a:pt x="16" y="27"/>
                  </a:lnTo>
                  <a:lnTo>
                    <a:pt x="26" y="40"/>
                  </a:lnTo>
                  <a:lnTo>
                    <a:pt x="39" y="54"/>
                  </a:lnTo>
                  <a:lnTo>
                    <a:pt x="1183"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8" name="Freeform 6">
              <a:extLst>
                <a:ext uri="{FF2B5EF4-FFF2-40B4-BE49-F238E27FC236}">
                  <a16:creationId xmlns:a16="http://schemas.microsoft.com/office/drawing/2014/main" id="{B378EF28-4629-8EB2-DCAA-66805874262C}"/>
                </a:ext>
              </a:extLst>
            </p:cNvPr>
            <p:cNvSpPr>
              <a:spLocks/>
            </p:cNvSpPr>
            <p:nvPr/>
          </p:nvSpPr>
          <p:spPr bwMode="auto">
            <a:xfrm>
              <a:off x="946428" y="4561384"/>
              <a:ext cx="316759" cy="27049"/>
            </a:xfrm>
            <a:custGeom>
              <a:avLst/>
              <a:gdLst>
                <a:gd name="T0" fmla="*/ 1141 w 1180"/>
                <a:gd name="T1" fmla="*/ 0 h 55"/>
                <a:gd name="T2" fmla="*/ 0 w 1180"/>
                <a:gd name="T3" fmla="*/ 0 h 55"/>
                <a:gd name="T4" fmla="*/ 0 w 1180"/>
                <a:gd name="T5" fmla="*/ 0 h 55"/>
                <a:gd name="T6" fmla="*/ 36 w 1180"/>
                <a:gd name="T7" fmla="*/ 14 h 55"/>
                <a:gd name="T8" fmla="*/ 72 w 1180"/>
                <a:gd name="T9" fmla="*/ 28 h 55"/>
                <a:gd name="T10" fmla="*/ 149 w 1180"/>
                <a:gd name="T11" fmla="*/ 55 h 55"/>
                <a:gd name="T12" fmla="*/ 1180 w 1180"/>
                <a:gd name="T13" fmla="*/ 55 h 55"/>
                <a:gd name="T14" fmla="*/ 1180 w 1180"/>
                <a:gd name="T15" fmla="*/ 55 h 55"/>
                <a:gd name="T16" fmla="*/ 1173 w 1180"/>
                <a:gd name="T17" fmla="*/ 41 h 55"/>
                <a:gd name="T18" fmla="*/ 1165 w 1180"/>
                <a:gd name="T19" fmla="*/ 27 h 55"/>
                <a:gd name="T20" fmla="*/ 1154 w 1180"/>
                <a:gd name="T21" fmla="*/ 14 h 55"/>
                <a:gd name="T22" fmla="*/ 1141 w 1180"/>
                <a:gd name="T23" fmla="*/ 0 h 55"/>
                <a:gd name="T24" fmla="*/ 1141 w 1180"/>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0" h="55">
                  <a:moveTo>
                    <a:pt x="1141" y="0"/>
                  </a:moveTo>
                  <a:lnTo>
                    <a:pt x="0" y="0"/>
                  </a:lnTo>
                  <a:lnTo>
                    <a:pt x="0" y="0"/>
                  </a:lnTo>
                  <a:lnTo>
                    <a:pt x="36" y="14"/>
                  </a:lnTo>
                  <a:lnTo>
                    <a:pt x="72" y="28"/>
                  </a:lnTo>
                  <a:lnTo>
                    <a:pt x="149" y="55"/>
                  </a:lnTo>
                  <a:lnTo>
                    <a:pt x="1180" y="55"/>
                  </a:lnTo>
                  <a:lnTo>
                    <a:pt x="1180" y="55"/>
                  </a:lnTo>
                  <a:lnTo>
                    <a:pt x="1173" y="41"/>
                  </a:lnTo>
                  <a:lnTo>
                    <a:pt x="1165" y="27"/>
                  </a:lnTo>
                  <a:lnTo>
                    <a:pt x="1154" y="14"/>
                  </a:lnTo>
                  <a:lnTo>
                    <a:pt x="1141" y="0"/>
                  </a:lnTo>
                  <a:lnTo>
                    <a:pt x="114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9" name="Freeform 7">
              <a:extLst>
                <a:ext uri="{FF2B5EF4-FFF2-40B4-BE49-F238E27FC236}">
                  <a16:creationId xmlns:a16="http://schemas.microsoft.com/office/drawing/2014/main" id="{AB4A4693-77A3-6507-E3D9-69706CE9005F}"/>
                </a:ext>
              </a:extLst>
            </p:cNvPr>
            <p:cNvSpPr>
              <a:spLocks/>
            </p:cNvSpPr>
            <p:nvPr/>
          </p:nvSpPr>
          <p:spPr bwMode="auto">
            <a:xfrm>
              <a:off x="1074205" y="4630938"/>
              <a:ext cx="180392" cy="23185"/>
            </a:xfrm>
            <a:custGeom>
              <a:avLst/>
              <a:gdLst>
                <a:gd name="T0" fmla="*/ 595 w 672"/>
                <a:gd name="T1" fmla="*/ 54 h 54"/>
                <a:gd name="T2" fmla="*/ 595 w 672"/>
                <a:gd name="T3" fmla="*/ 54 h 54"/>
                <a:gd name="T4" fmla="*/ 619 w 672"/>
                <a:gd name="T5" fmla="*/ 41 h 54"/>
                <a:gd name="T6" fmla="*/ 638 w 672"/>
                <a:gd name="T7" fmla="*/ 28 h 54"/>
                <a:gd name="T8" fmla="*/ 658 w 672"/>
                <a:gd name="T9" fmla="*/ 14 h 54"/>
                <a:gd name="T10" fmla="*/ 672 w 672"/>
                <a:gd name="T11" fmla="*/ 0 h 54"/>
                <a:gd name="T12" fmla="*/ 0 w 672"/>
                <a:gd name="T13" fmla="*/ 0 h 54"/>
                <a:gd name="T14" fmla="*/ 0 w 672"/>
                <a:gd name="T15" fmla="*/ 0 h 54"/>
                <a:gd name="T16" fmla="*/ 84 w 672"/>
                <a:gd name="T17" fmla="*/ 27 h 54"/>
                <a:gd name="T18" fmla="*/ 167 w 672"/>
                <a:gd name="T19" fmla="*/ 54 h 54"/>
                <a:gd name="T20" fmla="*/ 595 w 672"/>
                <a:gd name="T2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2" h="54">
                  <a:moveTo>
                    <a:pt x="595" y="54"/>
                  </a:moveTo>
                  <a:lnTo>
                    <a:pt x="595" y="54"/>
                  </a:lnTo>
                  <a:lnTo>
                    <a:pt x="619" y="41"/>
                  </a:lnTo>
                  <a:lnTo>
                    <a:pt x="638" y="28"/>
                  </a:lnTo>
                  <a:lnTo>
                    <a:pt x="658" y="14"/>
                  </a:lnTo>
                  <a:lnTo>
                    <a:pt x="672" y="0"/>
                  </a:lnTo>
                  <a:lnTo>
                    <a:pt x="0" y="0"/>
                  </a:lnTo>
                  <a:lnTo>
                    <a:pt x="0" y="0"/>
                  </a:lnTo>
                  <a:lnTo>
                    <a:pt x="84" y="27"/>
                  </a:lnTo>
                  <a:lnTo>
                    <a:pt x="167" y="54"/>
                  </a:lnTo>
                  <a:lnTo>
                    <a:pt x="595"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0" name="Freeform 8">
              <a:extLst>
                <a:ext uri="{FF2B5EF4-FFF2-40B4-BE49-F238E27FC236}">
                  <a16:creationId xmlns:a16="http://schemas.microsoft.com/office/drawing/2014/main" id="{C11E4CCD-4EAE-3371-583C-863E0DF4C369}"/>
                </a:ext>
              </a:extLst>
            </p:cNvPr>
            <p:cNvSpPr>
              <a:spLocks/>
            </p:cNvSpPr>
            <p:nvPr/>
          </p:nvSpPr>
          <p:spPr bwMode="auto">
            <a:xfrm>
              <a:off x="1073668" y="4828007"/>
              <a:ext cx="180928" cy="23185"/>
            </a:xfrm>
            <a:custGeom>
              <a:avLst/>
              <a:gdLst>
                <a:gd name="T0" fmla="*/ 597 w 674"/>
                <a:gd name="T1" fmla="*/ 0 h 53"/>
                <a:gd name="T2" fmla="*/ 167 w 674"/>
                <a:gd name="T3" fmla="*/ 0 h 53"/>
                <a:gd name="T4" fmla="*/ 167 w 674"/>
                <a:gd name="T5" fmla="*/ 0 h 53"/>
                <a:gd name="T6" fmla="*/ 85 w 674"/>
                <a:gd name="T7" fmla="*/ 27 h 53"/>
                <a:gd name="T8" fmla="*/ 0 w 674"/>
                <a:gd name="T9" fmla="*/ 53 h 53"/>
                <a:gd name="T10" fmla="*/ 674 w 674"/>
                <a:gd name="T11" fmla="*/ 53 h 53"/>
                <a:gd name="T12" fmla="*/ 674 w 674"/>
                <a:gd name="T13" fmla="*/ 53 h 53"/>
                <a:gd name="T14" fmla="*/ 660 w 674"/>
                <a:gd name="T15" fmla="*/ 40 h 53"/>
                <a:gd name="T16" fmla="*/ 642 w 674"/>
                <a:gd name="T17" fmla="*/ 26 h 53"/>
                <a:gd name="T18" fmla="*/ 621 w 674"/>
                <a:gd name="T19" fmla="*/ 12 h 53"/>
                <a:gd name="T20" fmla="*/ 597 w 674"/>
                <a:gd name="T21" fmla="*/ 0 h 53"/>
                <a:gd name="T22" fmla="*/ 597 w 674"/>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53">
                  <a:moveTo>
                    <a:pt x="597" y="0"/>
                  </a:moveTo>
                  <a:lnTo>
                    <a:pt x="167" y="0"/>
                  </a:lnTo>
                  <a:lnTo>
                    <a:pt x="167" y="0"/>
                  </a:lnTo>
                  <a:lnTo>
                    <a:pt x="85" y="27"/>
                  </a:lnTo>
                  <a:lnTo>
                    <a:pt x="0" y="53"/>
                  </a:lnTo>
                  <a:lnTo>
                    <a:pt x="674" y="53"/>
                  </a:lnTo>
                  <a:lnTo>
                    <a:pt x="674" y="53"/>
                  </a:lnTo>
                  <a:lnTo>
                    <a:pt x="660" y="40"/>
                  </a:lnTo>
                  <a:lnTo>
                    <a:pt x="642" y="26"/>
                  </a:lnTo>
                  <a:lnTo>
                    <a:pt x="621" y="12"/>
                  </a:lnTo>
                  <a:lnTo>
                    <a:pt x="597" y="0"/>
                  </a:lnTo>
                  <a:lnTo>
                    <a:pt x="597"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1" name="Freeform 9">
              <a:extLst>
                <a:ext uri="{FF2B5EF4-FFF2-40B4-BE49-F238E27FC236}">
                  <a16:creationId xmlns:a16="http://schemas.microsoft.com/office/drawing/2014/main" id="{7C1E654E-6A5B-A7FA-1550-973A3748E044}"/>
                </a:ext>
              </a:extLst>
            </p:cNvPr>
            <p:cNvSpPr>
              <a:spLocks/>
            </p:cNvSpPr>
            <p:nvPr/>
          </p:nvSpPr>
          <p:spPr bwMode="auto">
            <a:xfrm>
              <a:off x="946428" y="4897561"/>
              <a:ext cx="316759" cy="23185"/>
            </a:xfrm>
            <a:custGeom>
              <a:avLst/>
              <a:gdLst>
                <a:gd name="T0" fmla="*/ 0 w 1180"/>
                <a:gd name="T1" fmla="*/ 55 h 55"/>
                <a:gd name="T2" fmla="*/ 1139 w 1180"/>
                <a:gd name="T3" fmla="*/ 55 h 55"/>
                <a:gd name="T4" fmla="*/ 1139 w 1180"/>
                <a:gd name="T5" fmla="*/ 55 h 55"/>
                <a:gd name="T6" fmla="*/ 1154 w 1180"/>
                <a:gd name="T7" fmla="*/ 41 h 55"/>
                <a:gd name="T8" fmla="*/ 1165 w 1180"/>
                <a:gd name="T9" fmla="*/ 27 h 55"/>
                <a:gd name="T10" fmla="*/ 1173 w 1180"/>
                <a:gd name="T11" fmla="*/ 13 h 55"/>
                <a:gd name="T12" fmla="*/ 1180 w 1180"/>
                <a:gd name="T13" fmla="*/ 0 h 55"/>
                <a:gd name="T14" fmla="*/ 149 w 1180"/>
                <a:gd name="T15" fmla="*/ 0 h 55"/>
                <a:gd name="T16" fmla="*/ 149 w 1180"/>
                <a:gd name="T17" fmla="*/ 0 h 55"/>
                <a:gd name="T18" fmla="*/ 110 w 1180"/>
                <a:gd name="T19" fmla="*/ 12 h 55"/>
                <a:gd name="T20" fmla="*/ 72 w 1180"/>
                <a:gd name="T21" fmla="*/ 26 h 55"/>
                <a:gd name="T22" fmla="*/ 36 w 1180"/>
                <a:gd name="T23" fmla="*/ 40 h 55"/>
                <a:gd name="T24" fmla="*/ 0 w 1180"/>
                <a:gd name="T25" fmla="*/ 55 h 55"/>
                <a:gd name="T26" fmla="*/ 0 w 1180"/>
                <a:gd name="T2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5">
                  <a:moveTo>
                    <a:pt x="0" y="55"/>
                  </a:moveTo>
                  <a:lnTo>
                    <a:pt x="1139" y="55"/>
                  </a:lnTo>
                  <a:lnTo>
                    <a:pt x="1139" y="55"/>
                  </a:lnTo>
                  <a:lnTo>
                    <a:pt x="1154" y="41"/>
                  </a:lnTo>
                  <a:lnTo>
                    <a:pt x="1165" y="27"/>
                  </a:lnTo>
                  <a:lnTo>
                    <a:pt x="1173" y="13"/>
                  </a:lnTo>
                  <a:lnTo>
                    <a:pt x="1180" y="0"/>
                  </a:lnTo>
                  <a:lnTo>
                    <a:pt x="149" y="0"/>
                  </a:lnTo>
                  <a:lnTo>
                    <a:pt x="149" y="0"/>
                  </a:lnTo>
                  <a:lnTo>
                    <a:pt x="110" y="12"/>
                  </a:lnTo>
                  <a:lnTo>
                    <a:pt x="72" y="26"/>
                  </a:lnTo>
                  <a:lnTo>
                    <a:pt x="36" y="40"/>
                  </a:lnTo>
                  <a:lnTo>
                    <a:pt x="0" y="55"/>
                  </a:lnTo>
                  <a:lnTo>
                    <a:pt x="0"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2" name="Freeform 10">
              <a:extLst>
                <a:ext uri="{FF2B5EF4-FFF2-40B4-BE49-F238E27FC236}">
                  <a16:creationId xmlns:a16="http://schemas.microsoft.com/office/drawing/2014/main" id="{EB42B892-304C-B397-5712-AE5B1E6021D6}"/>
                </a:ext>
              </a:extLst>
            </p:cNvPr>
            <p:cNvSpPr>
              <a:spLocks/>
            </p:cNvSpPr>
            <p:nvPr/>
          </p:nvSpPr>
          <p:spPr bwMode="auto">
            <a:xfrm>
              <a:off x="884686" y="4963251"/>
              <a:ext cx="316759" cy="23185"/>
            </a:xfrm>
            <a:custGeom>
              <a:avLst/>
              <a:gdLst>
                <a:gd name="T0" fmla="*/ 0 w 1180"/>
                <a:gd name="T1" fmla="*/ 56 h 56"/>
                <a:gd name="T2" fmla="*/ 1031 w 1180"/>
                <a:gd name="T3" fmla="*/ 56 h 56"/>
                <a:gd name="T4" fmla="*/ 1031 w 1180"/>
                <a:gd name="T5" fmla="*/ 56 h 56"/>
                <a:gd name="T6" fmla="*/ 1071 w 1180"/>
                <a:gd name="T7" fmla="*/ 42 h 56"/>
                <a:gd name="T8" fmla="*/ 1108 w 1180"/>
                <a:gd name="T9" fmla="*/ 28 h 56"/>
                <a:gd name="T10" fmla="*/ 1146 w 1180"/>
                <a:gd name="T11" fmla="*/ 14 h 56"/>
                <a:gd name="T12" fmla="*/ 1180 w 1180"/>
                <a:gd name="T13" fmla="*/ 0 h 56"/>
                <a:gd name="T14" fmla="*/ 41 w 1180"/>
                <a:gd name="T15" fmla="*/ 0 h 56"/>
                <a:gd name="T16" fmla="*/ 41 w 1180"/>
                <a:gd name="T17" fmla="*/ 0 h 56"/>
                <a:gd name="T18" fmla="*/ 28 w 1180"/>
                <a:gd name="T19" fmla="*/ 14 h 56"/>
                <a:gd name="T20" fmla="*/ 16 w 1180"/>
                <a:gd name="T21" fmla="*/ 27 h 56"/>
                <a:gd name="T22" fmla="*/ 7 w 1180"/>
                <a:gd name="T23" fmla="*/ 41 h 56"/>
                <a:gd name="T24" fmla="*/ 0 w 1180"/>
                <a:gd name="T25" fmla="*/ 56 h 56"/>
                <a:gd name="T26" fmla="*/ 0 w 118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6">
                  <a:moveTo>
                    <a:pt x="0" y="56"/>
                  </a:moveTo>
                  <a:lnTo>
                    <a:pt x="1031" y="56"/>
                  </a:lnTo>
                  <a:lnTo>
                    <a:pt x="1031" y="56"/>
                  </a:lnTo>
                  <a:lnTo>
                    <a:pt x="1071" y="42"/>
                  </a:lnTo>
                  <a:lnTo>
                    <a:pt x="1108" y="28"/>
                  </a:lnTo>
                  <a:lnTo>
                    <a:pt x="1146" y="14"/>
                  </a:lnTo>
                  <a:lnTo>
                    <a:pt x="1180" y="0"/>
                  </a:lnTo>
                  <a:lnTo>
                    <a:pt x="41" y="0"/>
                  </a:lnTo>
                  <a:lnTo>
                    <a:pt x="41" y="0"/>
                  </a:lnTo>
                  <a:lnTo>
                    <a:pt x="28" y="14"/>
                  </a:lnTo>
                  <a:lnTo>
                    <a:pt x="16" y="27"/>
                  </a:lnTo>
                  <a:lnTo>
                    <a:pt x="7" y="41"/>
                  </a:lnTo>
                  <a:lnTo>
                    <a:pt x="0" y="56"/>
                  </a:lnTo>
                  <a:lnTo>
                    <a:pt x="0" y="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3" name="Freeform 11">
              <a:extLst>
                <a:ext uri="{FF2B5EF4-FFF2-40B4-BE49-F238E27FC236}">
                  <a16:creationId xmlns:a16="http://schemas.microsoft.com/office/drawing/2014/main" id="{C75AA094-2EEA-92FB-1138-1ACE5B4505F9}"/>
                </a:ext>
              </a:extLst>
            </p:cNvPr>
            <p:cNvSpPr>
              <a:spLocks/>
            </p:cNvSpPr>
            <p:nvPr/>
          </p:nvSpPr>
          <p:spPr bwMode="auto">
            <a:xfrm>
              <a:off x="892740" y="5028941"/>
              <a:ext cx="183076" cy="23185"/>
            </a:xfrm>
            <a:custGeom>
              <a:avLst/>
              <a:gdLst>
                <a:gd name="T0" fmla="*/ 79 w 680"/>
                <a:gd name="T1" fmla="*/ 55 h 55"/>
                <a:gd name="T2" fmla="*/ 509 w 680"/>
                <a:gd name="T3" fmla="*/ 55 h 55"/>
                <a:gd name="T4" fmla="*/ 509 w 680"/>
                <a:gd name="T5" fmla="*/ 55 h 55"/>
                <a:gd name="T6" fmla="*/ 595 w 680"/>
                <a:gd name="T7" fmla="*/ 27 h 55"/>
                <a:gd name="T8" fmla="*/ 680 w 680"/>
                <a:gd name="T9" fmla="*/ 0 h 55"/>
                <a:gd name="T10" fmla="*/ 0 w 680"/>
                <a:gd name="T11" fmla="*/ 0 h 55"/>
                <a:gd name="T12" fmla="*/ 0 w 680"/>
                <a:gd name="T13" fmla="*/ 0 h 55"/>
                <a:gd name="T14" fmla="*/ 16 w 680"/>
                <a:gd name="T15" fmla="*/ 14 h 55"/>
                <a:gd name="T16" fmla="*/ 34 w 680"/>
                <a:gd name="T17" fmla="*/ 27 h 55"/>
                <a:gd name="T18" fmla="*/ 55 w 680"/>
                <a:gd name="T19" fmla="*/ 42 h 55"/>
                <a:gd name="T20" fmla="*/ 79 w 680"/>
                <a:gd name="T21" fmla="*/ 55 h 55"/>
                <a:gd name="T22" fmla="*/ 79 w 680"/>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5">
                  <a:moveTo>
                    <a:pt x="79" y="55"/>
                  </a:moveTo>
                  <a:lnTo>
                    <a:pt x="509" y="55"/>
                  </a:lnTo>
                  <a:lnTo>
                    <a:pt x="509" y="55"/>
                  </a:lnTo>
                  <a:lnTo>
                    <a:pt x="595" y="27"/>
                  </a:lnTo>
                  <a:lnTo>
                    <a:pt x="680" y="0"/>
                  </a:lnTo>
                  <a:lnTo>
                    <a:pt x="0" y="0"/>
                  </a:lnTo>
                  <a:lnTo>
                    <a:pt x="0" y="0"/>
                  </a:lnTo>
                  <a:lnTo>
                    <a:pt x="16" y="14"/>
                  </a:lnTo>
                  <a:lnTo>
                    <a:pt x="34" y="27"/>
                  </a:lnTo>
                  <a:lnTo>
                    <a:pt x="55" y="42"/>
                  </a:lnTo>
                  <a:lnTo>
                    <a:pt x="79" y="55"/>
                  </a:lnTo>
                  <a:lnTo>
                    <a:pt x="79"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4" name="Freeform 12">
              <a:extLst>
                <a:ext uri="{FF2B5EF4-FFF2-40B4-BE49-F238E27FC236}">
                  <a16:creationId xmlns:a16="http://schemas.microsoft.com/office/drawing/2014/main" id="{167B7FAB-BFC5-928D-3EF0-52C0993AF5A6}"/>
                </a:ext>
              </a:extLst>
            </p:cNvPr>
            <p:cNvSpPr>
              <a:spLocks/>
            </p:cNvSpPr>
            <p:nvPr/>
          </p:nvSpPr>
          <p:spPr bwMode="auto">
            <a:xfrm>
              <a:off x="892740" y="5229874"/>
              <a:ext cx="182539" cy="23185"/>
            </a:xfrm>
            <a:custGeom>
              <a:avLst/>
              <a:gdLst>
                <a:gd name="T0" fmla="*/ 79 w 679"/>
                <a:gd name="T1" fmla="*/ 0 h 54"/>
                <a:gd name="T2" fmla="*/ 79 w 679"/>
                <a:gd name="T3" fmla="*/ 0 h 54"/>
                <a:gd name="T4" fmla="*/ 55 w 679"/>
                <a:gd name="T5" fmla="*/ 12 h 54"/>
                <a:gd name="T6" fmla="*/ 34 w 679"/>
                <a:gd name="T7" fmla="*/ 26 h 54"/>
                <a:gd name="T8" fmla="*/ 16 w 679"/>
                <a:gd name="T9" fmla="*/ 40 h 54"/>
                <a:gd name="T10" fmla="*/ 0 w 679"/>
                <a:gd name="T11" fmla="*/ 54 h 54"/>
                <a:gd name="T12" fmla="*/ 679 w 679"/>
                <a:gd name="T13" fmla="*/ 54 h 54"/>
                <a:gd name="T14" fmla="*/ 679 w 679"/>
                <a:gd name="T15" fmla="*/ 54 h 54"/>
                <a:gd name="T16" fmla="*/ 593 w 679"/>
                <a:gd name="T17" fmla="*/ 27 h 54"/>
                <a:gd name="T18" fmla="*/ 507 w 679"/>
                <a:gd name="T19" fmla="*/ 0 h 54"/>
                <a:gd name="T20" fmla="*/ 79 w 679"/>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9" h="54">
                  <a:moveTo>
                    <a:pt x="79" y="0"/>
                  </a:moveTo>
                  <a:lnTo>
                    <a:pt x="79" y="0"/>
                  </a:lnTo>
                  <a:lnTo>
                    <a:pt x="55" y="12"/>
                  </a:lnTo>
                  <a:lnTo>
                    <a:pt x="34" y="26"/>
                  </a:lnTo>
                  <a:lnTo>
                    <a:pt x="16" y="40"/>
                  </a:lnTo>
                  <a:lnTo>
                    <a:pt x="0" y="54"/>
                  </a:lnTo>
                  <a:lnTo>
                    <a:pt x="679" y="54"/>
                  </a:lnTo>
                  <a:lnTo>
                    <a:pt x="679" y="54"/>
                  </a:lnTo>
                  <a:lnTo>
                    <a:pt x="593" y="27"/>
                  </a:lnTo>
                  <a:lnTo>
                    <a:pt x="507" y="0"/>
                  </a:lnTo>
                  <a:lnTo>
                    <a:pt x="7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5" name="Freeform 13">
              <a:extLst>
                <a:ext uri="{FF2B5EF4-FFF2-40B4-BE49-F238E27FC236}">
                  <a16:creationId xmlns:a16="http://schemas.microsoft.com/office/drawing/2014/main" id="{635CF007-7C93-B2DF-6AC6-C2FA4269559C}"/>
                </a:ext>
              </a:extLst>
            </p:cNvPr>
            <p:cNvSpPr>
              <a:spLocks/>
            </p:cNvSpPr>
            <p:nvPr/>
          </p:nvSpPr>
          <p:spPr bwMode="auto">
            <a:xfrm>
              <a:off x="884686" y="5295564"/>
              <a:ext cx="317833" cy="27049"/>
            </a:xfrm>
            <a:custGeom>
              <a:avLst/>
              <a:gdLst>
                <a:gd name="T0" fmla="*/ 0 w 1185"/>
                <a:gd name="T1" fmla="*/ 0 h 55"/>
                <a:gd name="T2" fmla="*/ 0 w 1185"/>
                <a:gd name="T3" fmla="*/ 0 h 55"/>
                <a:gd name="T4" fmla="*/ 7 w 1185"/>
                <a:gd name="T5" fmla="*/ 13 h 55"/>
                <a:gd name="T6" fmla="*/ 16 w 1185"/>
                <a:gd name="T7" fmla="*/ 27 h 55"/>
                <a:gd name="T8" fmla="*/ 28 w 1185"/>
                <a:gd name="T9" fmla="*/ 41 h 55"/>
                <a:gd name="T10" fmla="*/ 41 w 1185"/>
                <a:gd name="T11" fmla="*/ 55 h 55"/>
                <a:gd name="T12" fmla="*/ 1185 w 1185"/>
                <a:gd name="T13" fmla="*/ 55 h 55"/>
                <a:gd name="T14" fmla="*/ 1185 w 1185"/>
                <a:gd name="T15" fmla="*/ 55 h 55"/>
                <a:gd name="T16" fmla="*/ 1147 w 1185"/>
                <a:gd name="T17" fmla="*/ 40 h 55"/>
                <a:gd name="T18" fmla="*/ 1110 w 1185"/>
                <a:gd name="T19" fmla="*/ 26 h 55"/>
                <a:gd name="T20" fmla="*/ 1071 w 1185"/>
                <a:gd name="T21" fmla="*/ 12 h 55"/>
                <a:gd name="T22" fmla="*/ 1031 w 1185"/>
                <a:gd name="T23" fmla="*/ 0 h 55"/>
                <a:gd name="T24" fmla="*/ 0 w 118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5" h="55">
                  <a:moveTo>
                    <a:pt x="0" y="0"/>
                  </a:moveTo>
                  <a:lnTo>
                    <a:pt x="0" y="0"/>
                  </a:lnTo>
                  <a:lnTo>
                    <a:pt x="7" y="13"/>
                  </a:lnTo>
                  <a:lnTo>
                    <a:pt x="16" y="27"/>
                  </a:lnTo>
                  <a:lnTo>
                    <a:pt x="28" y="41"/>
                  </a:lnTo>
                  <a:lnTo>
                    <a:pt x="41" y="55"/>
                  </a:lnTo>
                  <a:lnTo>
                    <a:pt x="1185" y="55"/>
                  </a:lnTo>
                  <a:lnTo>
                    <a:pt x="1185" y="55"/>
                  </a:lnTo>
                  <a:lnTo>
                    <a:pt x="1147" y="40"/>
                  </a:lnTo>
                  <a:lnTo>
                    <a:pt x="1110" y="26"/>
                  </a:lnTo>
                  <a:lnTo>
                    <a:pt x="1071" y="12"/>
                  </a:lnTo>
                  <a:lnTo>
                    <a:pt x="1031" y="0"/>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6" name="Freeform 14">
              <a:extLst>
                <a:ext uri="{FF2B5EF4-FFF2-40B4-BE49-F238E27FC236}">
                  <a16:creationId xmlns:a16="http://schemas.microsoft.com/office/drawing/2014/main" id="{45495172-4580-A459-F57F-AC229E3C34A2}"/>
                </a:ext>
              </a:extLst>
            </p:cNvPr>
            <p:cNvSpPr>
              <a:spLocks/>
            </p:cNvSpPr>
            <p:nvPr/>
          </p:nvSpPr>
          <p:spPr bwMode="auto">
            <a:xfrm>
              <a:off x="945891" y="5365118"/>
              <a:ext cx="317296" cy="23185"/>
            </a:xfrm>
            <a:custGeom>
              <a:avLst/>
              <a:gdLst>
                <a:gd name="T0" fmla="*/ 1142 w 1183"/>
                <a:gd name="T1" fmla="*/ 0 h 56"/>
                <a:gd name="T2" fmla="*/ 0 w 1183"/>
                <a:gd name="T3" fmla="*/ 0 h 56"/>
                <a:gd name="T4" fmla="*/ 0 w 1183"/>
                <a:gd name="T5" fmla="*/ 0 h 56"/>
                <a:gd name="T6" fmla="*/ 36 w 1183"/>
                <a:gd name="T7" fmla="*/ 14 h 56"/>
                <a:gd name="T8" fmla="*/ 73 w 1183"/>
                <a:gd name="T9" fmla="*/ 28 h 56"/>
                <a:gd name="T10" fmla="*/ 112 w 1183"/>
                <a:gd name="T11" fmla="*/ 42 h 56"/>
                <a:gd name="T12" fmla="*/ 152 w 1183"/>
                <a:gd name="T13" fmla="*/ 56 h 56"/>
                <a:gd name="T14" fmla="*/ 1183 w 1183"/>
                <a:gd name="T15" fmla="*/ 56 h 56"/>
                <a:gd name="T16" fmla="*/ 1183 w 1183"/>
                <a:gd name="T17" fmla="*/ 56 h 56"/>
                <a:gd name="T18" fmla="*/ 1176 w 1183"/>
                <a:gd name="T19" fmla="*/ 41 h 56"/>
                <a:gd name="T20" fmla="*/ 1168 w 1183"/>
                <a:gd name="T21" fmla="*/ 27 h 56"/>
                <a:gd name="T22" fmla="*/ 1157 w 1183"/>
                <a:gd name="T23" fmla="*/ 14 h 56"/>
                <a:gd name="T24" fmla="*/ 1142 w 1183"/>
                <a:gd name="T25" fmla="*/ 0 h 56"/>
                <a:gd name="T26" fmla="*/ 1142 w 1183"/>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3" h="56">
                  <a:moveTo>
                    <a:pt x="1142" y="0"/>
                  </a:moveTo>
                  <a:lnTo>
                    <a:pt x="0" y="0"/>
                  </a:lnTo>
                  <a:lnTo>
                    <a:pt x="0" y="0"/>
                  </a:lnTo>
                  <a:lnTo>
                    <a:pt x="36" y="14"/>
                  </a:lnTo>
                  <a:lnTo>
                    <a:pt x="73" y="28"/>
                  </a:lnTo>
                  <a:lnTo>
                    <a:pt x="112" y="42"/>
                  </a:lnTo>
                  <a:lnTo>
                    <a:pt x="152" y="56"/>
                  </a:lnTo>
                  <a:lnTo>
                    <a:pt x="1183" y="56"/>
                  </a:lnTo>
                  <a:lnTo>
                    <a:pt x="1183" y="56"/>
                  </a:lnTo>
                  <a:lnTo>
                    <a:pt x="1176" y="41"/>
                  </a:lnTo>
                  <a:lnTo>
                    <a:pt x="1168" y="27"/>
                  </a:lnTo>
                  <a:lnTo>
                    <a:pt x="1157" y="14"/>
                  </a:lnTo>
                  <a:lnTo>
                    <a:pt x="1142" y="0"/>
                  </a:lnTo>
                  <a:lnTo>
                    <a:pt x="1142"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7" name="Freeform 15">
              <a:extLst>
                <a:ext uri="{FF2B5EF4-FFF2-40B4-BE49-F238E27FC236}">
                  <a16:creationId xmlns:a16="http://schemas.microsoft.com/office/drawing/2014/main" id="{C63DA5D7-450E-EB95-862B-DC8821B2F2B5}"/>
                </a:ext>
              </a:extLst>
            </p:cNvPr>
            <p:cNvSpPr>
              <a:spLocks/>
            </p:cNvSpPr>
            <p:nvPr/>
          </p:nvSpPr>
          <p:spPr bwMode="auto">
            <a:xfrm>
              <a:off x="1073131" y="5430808"/>
              <a:ext cx="182002" cy="23185"/>
            </a:xfrm>
            <a:custGeom>
              <a:avLst/>
              <a:gdLst>
                <a:gd name="T0" fmla="*/ 598 w 677"/>
                <a:gd name="T1" fmla="*/ 55 h 55"/>
                <a:gd name="T2" fmla="*/ 598 w 677"/>
                <a:gd name="T3" fmla="*/ 55 h 55"/>
                <a:gd name="T4" fmla="*/ 622 w 677"/>
                <a:gd name="T5" fmla="*/ 42 h 55"/>
                <a:gd name="T6" fmla="*/ 645 w 677"/>
                <a:gd name="T7" fmla="*/ 28 h 55"/>
                <a:gd name="T8" fmla="*/ 662 w 677"/>
                <a:gd name="T9" fmla="*/ 14 h 55"/>
                <a:gd name="T10" fmla="*/ 677 w 677"/>
                <a:gd name="T11" fmla="*/ 0 h 55"/>
                <a:gd name="T12" fmla="*/ 0 w 677"/>
                <a:gd name="T13" fmla="*/ 0 h 55"/>
                <a:gd name="T14" fmla="*/ 0 w 677"/>
                <a:gd name="T15" fmla="*/ 0 h 55"/>
                <a:gd name="T16" fmla="*/ 84 w 677"/>
                <a:gd name="T17" fmla="*/ 27 h 55"/>
                <a:gd name="T18" fmla="*/ 170 w 677"/>
                <a:gd name="T19" fmla="*/ 55 h 55"/>
                <a:gd name="T20" fmla="*/ 598 w 677"/>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7" h="55">
                  <a:moveTo>
                    <a:pt x="598" y="55"/>
                  </a:moveTo>
                  <a:lnTo>
                    <a:pt x="598" y="55"/>
                  </a:lnTo>
                  <a:lnTo>
                    <a:pt x="622" y="42"/>
                  </a:lnTo>
                  <a:lnTo>
                    <a:pt x="645" y="28"/>
                  </a:lnTo>
                  <a:lnTo>
                    <a:pt x="662" y="14"/>
                  </a:lnTo>
                  <a:lnTo>
                    <a:pt x="677" y="0"/>
                  </a:lnTo>
                  <a:lnTo>
                    <a:pt x="0" y="0"/>
                  </a:lnTo>
                  <a:lnTo>
                    <a:pt x="0" y="0"/>
                  </a:lnTo>
                  <a:lnTo>
                    <a:pt x="84" y="27"/>
                  </a:lnTo>
                  <a:lnTo>
                    <a:pt x="170" y="55"/>
                  </a:lnTo>
                  <a:lnTo>
                    <a:pt x="598"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8" name="Freeform 16">
              <a:extLst>
                <a:ext uri="{FF2B5EF4-FFF2-40B4-BE49-F238E27FC236}">
                  <a16:creationId xmlns:a16="http://schemas.microsoft.com/office/drawing/2014/main" id="{E4398E47-62E4-0908-0193-B0410186B4EF}"/>
                </a:ext>
              </a:extLst>
            </p:cNvPr>
            <p:cNvSpPr>
              <a:spLocks/>
            </p:cNvSpPr>
            <p:nvPr/>
          </p:nvSpPr>
          <p:spPr bwMode="auto">
            <a:xfrm>
              <a:off x="1072057" y="5631742"/>
              <a:ext cx="183076" cy="23185"/>
            </a:xfrm>
            <a:custGeom>
              <a:avLst/>
              <a:gdLst>
                <a:gd name="T0" fmla="*/ 601 w 680"/>
                <a:gd name="T1" fmla="*/ 0 h 54"/>
                <a:gd name="T2" fmla="*/ 171 w 680"/>
                <a:gd name="T3" fmla="*/ 0 h 54"/>
                <a:gd name="T4" fmla="*/ 171 w 680"/>
                <a:gd name="T5" fmla="*/ 0 h 54"/>
                <a:gd name="T6" fmla="*/ 85 w 680"/>
                <a:gd name="T7" fmla="*/ 27 h 54"/>
                <a:gd name="T8" fmla="*/ 0 w 680"/>
                <a:gd name="T9" fmla="*/ 54 h 54"/>
                <a:gd name="T10" fmla="*/ 680 w 680"/>
                <a:gd name="T11" fmla="*/ 54 h 54"/>
                <a:gd name="T12" fmla="*/ 680 w 680"/>
                <a:gd name="T13" fmla="*/ 54 h 54"/>
                <a:gd name="T14" fmla="*/ 665 w 680"/>
                <a:gd name="T15" fmla="*/ 41 h 54"/>
                <a:gd name="T16" fmla="*/ 648 w 680"/>
                <a:gd name="T17" fmla="*/ 27 h 54"/>
                <a:gd name="T18" fmla="*/ 625 w 680"/>
                <a:gd name="T19" fmla="*/ 13 h 54"/>
                <a:gd name="T20" fmla="*/ 601 w 680"/>
                <a:gd name="T21" fmla="*/ 0 h 54"/>
                <a:gd name="T22" fmla="*/ 601 w 680"/>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4">
                  <a:moveTo>
                    <a:pt x="601" y="0"/>
                  </a:moveTo>
                  <a:lnTo>
                    <a:pt x="171" y="0"/>
                  </a:lnTo>
                  <a:lnTo>
                    <a:pt x="171" y="0"/>
                  </a:lnTo>
                  <a:lnTo>
                    <a:pt x="85" y="27"/>
                  </a:lnTo>
                  <a:lnTo>
                    <a:pt x="0" y="54"/>
                  </a:lnTo>
                  <a:lnTo>
                    <a:pt x="680" y="54"/>
                  </a:lnTo>
                  <a:lnTo>
                    <a:pt x="680" y="54"/>
                  </a:lnTo>
                  <a:lnTo>
                    <a:pt x="665" y="41"/>
                  </a:lnTo>
                  <a:lnTo>
                    <a:pt x="648" y="27"/>
                  </a:lnTo>
                  <a:lnTo>
                    <a:pt x="625" y="13"/>
                  </a:lnTo>
                  <a:lnTo>
                    <a:pt x="601" y="0"/>
                  </a:lnTo>
                  <a:lnTo>
                    <a:pt x="60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9" name="Freeform 17">
              <a:extLst>
                <a:ext uri="{FF2B5EF4-FFF2-40B4-BE49-F238E27FC236}">
                  <a16:creationId xmlns:a16="http://schemas.microsoft.com/office/drawing/2014/main" id="{4202EEC5-6E40-E1FE-50DC-ACA2D94292E8}"/>
                </a:ext>
              </a:extLst>
            </p:cNvPr>
            <p:cNvSpPr>
              <a:spLocks/>
            </p:cNvSpPr>
            <p:nvPr/>
          </p:nvSpPr>
          <p:spPr bwMode="auto">
            <a:xfrm>
              <a:off x="855696" y="4754590"/>
              <a:ext cx="437020" cy="776685"/>
            </a:xfrm>
            <a:custGeom>
              <a:avLst/>
              <a:gdLst>
                <a:gd name="T0" fmla="*/ 50 w 1628"/>
                <a:gd name="T1" fmla="*/ 1278 h 1817"/>
                <a:gd name="T2" fmla="*/ 105 w 1628"/>
                <a:gd name="T3" fmla="*/ 1349 h 1817"/>
                <a:gd name="T4" fmla="*/ 205 w 1628"/>
                <a:gd name="T5" fmla="*/ 1414 h 1817"/>
                <a:gd name="T6" fmla="*/ 343 w 1628"/>
                <a:gd name="T7" fmla="*/ 1472 h 1817"/>
                <a:gd name="T8" fmla="*/ 782 w 1628"/>
                <a:gd name="T9" fmla="*/ 1614 h 1817"/>
                <a:gd name="T10" fmla="*/ 1108 w 1628"/>
                <a:gd name="T11" fmla="*/ 1723 h 1817"/>
                <a:gd name="T12" fmla="*/ 1033 w 1628"/>
                <a:gd name="T13" fmla="*/ 1779 h 1817"/>
                <a:gd name="T14" fmla="*/ 747 w 1628"/>
                <a:gd name="T15" fmla="*/ 1766 h 1817"/>
                <a:gd name="T16" fmla="*/ 432 w 1628"/>
                <a:gd name="T17" fmla="*/ 1653 h 1817"/>
                <a:gd name="T18" fmla="*/ 293 w 1628"/>
                <a:gd name="T19" fmla="*/ 1588 h 1817"/>
                <a:gd name="T20" fmla="*/ 173 w 1628"/>
                <a:gd name="T21" fmla="*/ 1516 h 1817"/>
                <a:gd name="T22" fmla="*/ 81 w 1628"/>
                <a:gd name="T23" fmla="*/ 1434 h 1817"/>
                <a:gd name="T24" fmla="*/ 21 w 1628"/>
                <a:gd name="T25" fmla="*/ 1343 h 1817"/>
                <a:gd name="T26" fmla="*/ 0 w 1628"/>
                <a:gd name="T27" fmla="*/ 1240 h 1817"/>
                <a:gd name="T28" fmla="*/ 9 w 1628"/>
                <a:gd name="T29" fmla="*/ 1168 h 1817"/>
                <a:gd name="T30" fmla="*/ 51 w 1628"/>
                <a:gd name="T31" fmla="*/ 1081 h 1817"/>
                <a:gd name="T32" fmla="*/ 123 w 1628"/>
                <a:gd name="T33" fmla="*/ 1003 h 1817"/>
                <a:gd name="T34" fmla="*/ 220 w 1628"/>
                <a:gd name="T35" fmla="*/ 933 h 1817"/>
                <a:gd name="T36" fmla="*/ 335 w 1628"/>
                <a:gd name="T37" fmla="*/ 870 h 1817"/>
                <a:gd name="T38" fmla="*/ 572 w 1628"/>
                <a:gd name="T39" fmla="*/ 772 h 1817"/>
                <a:gd name="T40" fmla="*/ 792 w 1628"/>
                <a:gd name="T41" fmla="*/ 698 h 1817"/>
                <a:gd name="T42" fmla="*/ 1216 w 1628"/>
                <a:gd name="T43" fmla="*/ 563 h 1817"/>
                <a:gd name="T44" fmla="*/ 1416 w 1628"/>
                <a:gd name="T45" fmla="*/ 482 h 1817"/>
                <a:gd name="T46" fmla="*/ 1500 w 1628"/>
                <a:gd name="T47" fmla="*/ 433 h 1817"/>
                <a:gd name="T48" fmla="*/ 1558 w 1628"/>
                <a:gd name="T49" fmla="*/ 380 h 1817"/>
                <a:gd name="T50" fmla="*/ 1584 w 1628"/>
                <a:gd name="T51" fmla="*/ 322 h 1817"/>
                <a:gd name="T52" fmla="*/ 1579 w 1628"/>
                <a:gd name="T53" fmla="*/ 272 h 1817"/>
                <a:gd name="T54" fmla="*/ 1534 w 1628"/>
                <a:gd name="T55" fmla="*/ 208 h 1817"/>
                <a:gd name="T56" fmla="*/ 1451 w 1628"/>
                <a:gd name="T57" fmla="*/ 150 h 1817"/>
                <a:gd name="T58" fmla="*/ 1336 w 1628"/>
                <a:gd name="T59" fmla="*/ 96 h 1817"/>
                <a:gd name="T60" fmla="*/ 1343 w 1628"/>
                <a:gd name="T61" fmla="*/ 36 h 1817"/>
                <a:gd name="T62" fmla="*/ 1435 w 1628"/>
                <a:gd name="T63" fmla="*/ 15 h 1817"/>
                <a:gd name="T64" fmla="*/ 1519 w 1628"/>
                <a:gd name="T65" fmla="*/ 82 h 1817"/>
                <a:gd name="T66" fmla="*/ 1583 w 1628"/>
                <a:gd name="T67" fmla="*/ 156 h 1817"/>
                <a:gd name="T68" fmla="*/ 1620 w 1628"/>
                <a:gd name="T69" fmla="*/ 239 h 1817"/>
                <a:gd name="T70" fmla="*/ 1628 w 1628"/>
                <a:gd name="T71" fmla="*/ 307 h 1817"/>
                <a:gd name="T72" fmla="*/ 1610 w 1628"/>
                <a:gd name="T73" fmla="*/ 401 h 1817"/>
                <a:gd name="T74" fmla="*/ 1560 w 1628"/>
                <a:gd name="T75" fmla="*/ 486 h 1817"/>
                <a:gd name="T76" fmla="*/ 1482 w 1628"/>
                <a:gd name="T77" fmla="*/ 563 h 1817"/>
                <a:gd name="T78" fmla="*/ 1380 w 1628"/>
                <a:gd name="T79" fmla="*/ 631 h 1817"/>
                <a:gd name="T80" fmla="*/ 1260 w 1628"/>
                <a:gd name="T81" fmla="*/ 693 h 1817"/>
                <a:gd name="T82" fmla="*/ 983 w 1628"/>
                <a:gd name="T83" fmla="*/ 800 h 1817"/>
                <a:gd name="T84" fmla="*/ 544 w 1628"/>
                <a:gd name="T85" fmla="*/ 938 h 1817"/>
                <a:gd name="T86" fmla="*/ 290 w 1628"/>
                <a:gd name="T87" fmla="*/ 1027 h 1817"/>
                <a:gd name="T88" fmla="*/ 167 w 1628"/>
                <a:gd name="T89" fmla="*/ 1087 h 1817"/>
                <a:gd name="T90" fmla="*/ 95 w 1628"/>
                <a:gd name="T91" fmla="*/ 1138 h 1817"/>
                <a:gd name="T92" fmla="*/ 51 w 1628"/>
                <a:gd name="T93" fmla="*/ 1194 h 1817"/>
                <a:gd name="T94" fmla="*/ 42 w 1628"/>
                <a:gd name="T95" fmla="*/ 124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28" h="1817">
                  <a:moveTo>
                    <a:pt x="42" y="1240"/>
                  </a:moveTo>
                  <a:lnTo>
                    <a:pt x="42" y="1240"/>
                  </a:lnTo>
                  <a:lnTo>
                    <a:pt x="43" y="1259"/>
                  </a:lnTo>
                  <a:lnTo>
                    <a:pt x="50" y="1278"/>
                  </a:lnTo>
                  <a:lnTo>
                    <a:pt x="58" y="1297"/>
                  </a:lnTo>
                  <a:lnTo>
                    <a:pt x="71" y="1315"/>
                  </a:lnTo>
                  <a:lnTo>
                    <a:pt x="85" y="1332"/>
                  </a:lnTo>
                  <a:lnTo>
                    <a:pt x="105" y="1349"/>
                  </a:lnTo>
                  <a:lnTo>
                    <a:pt x="126" y="1366"/>
                  </a:lnTo>
                  <a:lnTo>
                    <a:pt x="150" y="1382"/>
                  </a:lnTo>
                  <a:lnTo>
                    <a:pt x="176" y="1398"/>
                  </a:lnTo>
                  <a:lnTo>
                    <a:pt x="205" y="1414"/>
                  </a:lnTo>
                  <a:lnTo>
                    <a:pt x="236" y="1429"/>
                  </a:lnTo>
                  <a:lnTo>
                    <a:pt x="270" y="1444"/>
                  </a:lnTo>
                  <a:lnTo>
                    <a:pt x="306" y="1458"/>
                  </a:lnTo>
                  <a:lnTo>
                    <a:pt x="343" y="1472"/>
                  </a:lnTo>
                  <a:lnTo>
                    <a:pt x="423" y="1501"/>
                  </a:lnTo>
                  <a:lnTo>
                    <a:pt x="507" y="1529"/>
                  </a:lnTo>
                  <a:lnTo>
                    <a:pt x="596" y="1557"/>
                  </a:lnTo>
                  <a:lnTo>
                    <a:pt x="782" y="1614"/>
                  </a:lnTo>
                  <a:lnTo>
                    <a:pt x="876" y="1644"/>
                  </a:lnTo>
                  <a:lnTo>
                    <a:pt x="970" y="1675"/>
                  </a:lnTo>
                  <a:lnTo>
                    <a:pt x="1063" y="1707"/>
                  </a:lnTo>
                  <a:lnTo>
                    <a:pt x="1108" y="1723"/>
                  </a:lnTo>
                  <a:lnTo>
                    <a:pt x="1152" y="1740"/>
                  </a:lnTo>
                  <a:lnTo>
                    <a:pt x="1152" y="1740"/>
                  </a:lnTo>
                  <a:lnTo>
                    <a:pt x="1093" y="1760"/>
                  </a:lnTo>
                  <a:lnTo>
                    <a:pt x="1033" y="1779"/>
                  </a:lnTo>
                  <a:lnTo>
                    <a:pt x="910" y="1817"/>
                  </a:lnTo>
                  <a:lnTo>
                    <a:pt x="910" y="1817"/>
                  </a:lnTo>
                  <a:lnTo>
                    <a:pt x="828" y="1791"/>
                  </a:lnTo>
                  <a:lnTo>
                    <a:pt x="747" y="1766"/>
                  </a:lnTo>
                  <a:lnTo>
                    <a:pt x="666" y="1739"/>
                  </a:lnTo>
                  <a:lnTo>
                    <a:pt x="585" y="1712"/>
                  </a:lnTo>
                  <a:lnTo>
                    <a:pt x="507" y="1683"/>
                  </a:lnTo>
                  <a:lnTo>
                    <a:pt x="432" y="1653"/>
                  </a:lnTo>
                  <a:lnTo>
                    <a:pt x="395" y="1638"/>
                  </a:lnTo>
                  <a:lnTo>
                    <a:pt x="359" y="1622"/>
                  </a:lnTo>
                  <a:lnTo>
                    <a:pt x="325" y="1605"/>
                  </a:lnTo>
                  <a:lnTo>
                    <a:pt x="293" y="1588"/>
                  </a:lnTo>
                  <a:lnTo>
                    <a:pt x="260" y="1571"/>
                  </a:lnTo>
                  <a:lnTo>
                    <a:pt x="230" y="1553"/>
                  </a:lnTo>
                  <a:lnTo>
                    <a:pt x="201" y="1535"/>
                  </a:lnTo>
                  <a:lnTo>
                    <a:pt x="173" y="1516"/>
                  </a:lnTo>
                  <a:lnTo>
                    <a:pt x="147" y="1497"/>
                  </a:lnTo>
                  <a:lnTo>
                    <a:pt x="123" y="1476"/>
                  </a:lnTo>
                  <a:lnTo>
                    <a:pt x="100" y="1455"/>
                  </a:lnTo>
                  <a:lnTo>
                    <a:pt x="81" y="1434"/>
                  </a:lnTo>
                  <a:lnTo>
                    <a:pt x="63" y="1413"/>
                  </a:lnTo>
                  <a:lnTo>
                    <a:pt x="47" y="1389"/>
                  </a:lnTo>
                  <a:lnTo>
                    <a:pt x="32" y="1366"/>
                  </a:lnTo>
                  <a:lnTo>
                    <a:pt x="21" y="1343"/>
                  </a:lnTo>
                  <a:lnTo>
                    <a:pt x="11" y="1318"/>
                  </a:lnTo>
                  <a:lnTo>
                    <a:pt x="4" y="1293"/>
                  </a:lnTo>
                  <a:lnTo>
                    <a:pt x="0" y="1267"/>
                  </a:lnTo>
                  <a:lnTo>
                    <a:pt x="0" y="1240"/>
                  </a:lnTo>
                  <a:lnTo>
                    <a:pt x="0" y="1240"/>
                  </a:lnTo>
                  <a:lnTo>
                    <a:pt x="0" y="1215"/>
                  </a:lnTo>
                  <a:lnTo>
                    <a:pt x="3" y="1191"/>
                  </a:lnTo>
                  <a:lnTo>
                    <a:pt x="9" y="1168"/>
                  </a:lnTo>
                  <a:lnTo>
                    <a:pt x="17" y="1146"/>
                  </a:lnTo>
                  <a:lnTo>
                    <a:pt x="27" y="1123"/>
                  </a:lnTo>
                  <a:lnTo>
                    <a:pt x="39" y="1102"/>
                  </a:lnTo>
                  <a:lnTo>
                    <a:pt x="51" y="1081"/>
                  </a:lnTo>
                  <a:lnTo>
                    <a:pt x="68" y="1061"/>
                  </a:lnTo>
                  <a:lnTo>
                    <a:pt x="84" y="1041"/>
                  </a:lnTo>
                  <a:lnTo>
                    <a:pt x="103" y="1022"/>
                  </a:lnTo>
                  <a:lnTo>
                    <a:pt x="123" y="1003"/>
                  </a:lnTo>
                  <a:lnTo>
                    <a:pt x="145" y="984"/>
                  </a:lnTo>
                  <a:lnTo>
                    <a:pt x="168" y="968"/>
                  </a:lnTo>
                  <a:lnTo>
                    <a:pt x="194" y="949"/>
                  </a:lnTo>
                  <a:lnTo>
                    <a:pt x="220" y="933"/>
                  </a:lnTo>
                  <a:lnTo>
                    <a:pt x="248" y="917"/>
                  </a:lnTo>
                  <a:lnTo>
                    <a:pt x="275" y="901"/>
                  </a:lnTo>
                  <a:lnTo>
                    <a:pt x="304" y="885"/>
                  </a:lnTo>
                  <a:lnTo>
                    <a:pt x="335" y="870"/>
                  </a:lnTo>
                  <a:lnTo>
                    <a:pt x="367" y="855"/>
                  </a:lnTo>
                  <a:lnTo>
                    <a:pt x="432" y="827"/>
                  </a:lnTo>
                  <a:lnTo>
                    <a:pt x="500" y="799"/>
                  </a:lnTo>
                  <a:lnTo>
                    <a:pt x="572" y="772"/>
                  </a:lnTo>
                  <a:lnTo>
                    <a:pt x="644" y="747"/>
                  </a:lnTo>
                  <a:lnTo>
                    <a:pt x="717" y="723"/>
                  </a:lnTo>
                  <a:lnTo>
                    <a:pt x="792" y="698"/>
                  </a:lnTo>
                  <a:lnTo>
                    <a:pt x="792" y="698"/>
                  </a:lnTo>
                  <a:lnTo>
                    <a:pt x="939" y="653"/>
                  </a:lnTo>
                  <a:lnTo>
                    <a:pt x="1084" y="607"/>
                  </a:lnTo>
                  <a:lnTo>
                    <a:pt x="1152" y="585"/>
                  </a:lnTo>
                  <a:lnTo>
                    <a:pt x="1216" y="563"/>
                  </a:lnTo>
                  <a:lnTo>
                    <a:pt x="1280" y="540"/>
                  </a:lnTo>
                  <a:lnTo>
                    <a:pt x="1338" y="518"/>
                  </a:lnTo>
                  <a:lnTo>
                    <a:pt x="1391" y="494"/>
                  </a:lnTo>
                  <a:lnTo>
                    <a:pt x="1416" y="482"/>
                  </a:lnTo>
                  <a:lnTo>
                    <a:pt x="1438" y="470"/>
                  </a:lnTo>
                  <a:lnTo>
                    <a:pt x="1461" y="458"/>
                  </a:lnTo>
                  <a:lnTo>
                    <a:pt x="1482" y="446"/>
                  </a:lnTo>
                  <a:lnTo>
                    <a:pt x="1500" y="433"/>
                  </a:lnTo>
                  <a:lnTo>
                    <a:pt x="1518" y="419"/>
                  </a:lnTo>
                  <a:lnTo>
                    <a:pt x="1532" y="407"/>
                  </a:lnTo>
                  <a:lnTo>
                    <a:pt x="1547" y="393"/>
                  </a:lnTo>
                  <a:lnTo>
                    <a:pt x="1558" y="380"/>
                  </a:lnTo>
                  <a:lnTo>
                    <a:pt x="1568" y="365"/>
                  </a:lnTo>
                  <a:lnTo>
                    <a:pt x="1576" y="352"/>
                  </a:lnTo>
                  <a:lnTo>
                    <a:pt x="1581" y="337"/>
                  </a:lnTo>
                  <a:lnTo>
                    <a:pt x="1584" y="322"/>
                  </a:lnTo>
                  <a:lnTo>
                    <a:pt x="1586" y="307"/>
                  </a:lnTo>
                  <a:lnTo>
                    <a:pt x="1586" y="307"/>
                  </a:lnTo>
                  <a:lnTo>
                    <a:pt x="1584" y="289"/>
                  </a:lnTo>
                  <a:lnTo>
                    <a:pt x="1579" y="272"/>
                  </a:lnTo>
                  <a:lnTo>
                    <a:pt x="1573" y="255"/>
                  </a:lnTo>
                  <a:lnTo>
                    <a:pt x="1563" y="239"/>
                  </a:lnTo>
                  <a:lnTo>
                    <a:pt x="1550" y="223"/>
                  </a:lnTo>
                  <a:lnTo>
                    <a:pt x="1534" y="208"/>
                  </a:lnTo>
                  <a:lnTo>
                    <a:pt x="1518" y="194"/>
                  </a:lnTo>
                  <a:lnTo>
                    <a:pt x="1497" y="179"/>
                  </a:lnTo>
                  <a:lnTo>
                    <a:pt x="1476" y="164"/>
                  </a:lnTo>
                  <a:lnTo>
                    <a:pt x="1451" y="150"/>
                  </a:lnTo>
                  <a:lnTo>
                    <a:pt x="1425" y="136"/>
                  </a:lnTo>
                  <a:lnTo>
                    <a:pt x="1398" y="123"/>
                  </a:lnTo>
                  <a:lnTo>
                    <a:pt x="1367" y="109"/>
                  </a:lnTo>
                  <a:lnTo>
                    <a:pt x="1336" y="96"/>
                  </a:lnTo>
                  <a:lnTo>
                    <a:pt x="1270" y="70"/>
                  </a:lnTo>
                  <a:lnTo>
                    <a:pt x="1270" y="70"/>
                  </a:lnTo>
                  <a:lnTo>
                    <a:pt x="1307" y="53"/>
                  </a:lnTo>
                  <a:lnTo>
                    <a:pt x="1343" y="36"/>
                  </a:lnTo>
                  <a:lnTo>
                    <a:pt x="1377" y="18"/>
                  </a:lnTo>
                  <a:lnTo>
                    <a:pt x="1411" y="0"/>
                  </a:lnTo>
                  <a:lnTo>
                    <a:pt x="1411" y="0"/>
                  </a:lnTo>
                  <a:lnTo>
                    <a:pt x="1435" y="15"/>
                  </a:lnTo>
                  <a:lnTo>
                    <a:pt x="1458" y="31"/>
                  </a:lnTo>
                  <a:lnTo>
                    <a:pt x="1481" y="48"/>
                  </a:lnTo>
                  <a:lnTo>
                    <a:pt x="1500" y="65"/>
                  </a:lnTo>
                  <a:lnTo>
                    <a:pt x="1519" y="82"/>
                  </a:lnTo>
                  <a:lnTo>
                    <a:pt x="1537" y="100"/>
                  </a:lnTo>
                  <a:lnTo>
                    <a:pt x="1553" y="118"/>
                  </a:lnTo>
                  <a:lnTo>
                    <a:pt x="1570" y="137"/>
                  </a:lnTo>
                  <a:lnTo>
                    <a:pt x="1583" y="156"/>
                  </a:lnTo>
                  <a:lnTo>
                    <a:pt x="1594" y="177"/>
                  </a:lnTo>
                  <a:lnTo>
                    <a:pt x="1605" y="197"/>
                  </a:lnTo>
                  <a:lnTo>
                    <a:pt x="1613" y="218"/>
                  </a:lnTo>
                  <a:lnTo>
                    <a:pt x="1620" y="239"/>
                  </a:lnTo>
                  <a:lnTo>
                    <a:pt x="1625" y="260"/>
                  </a:lnTo>
                  <a:lnTo>
                    <a:pt x="1628" y="284"/>
                  </a:lnTo>
                  <a:lnTo>
                    <a:pt x="1628" y="307"/>
                  </a:lnTo>
                  <a:lnTo>
                    <a:pt x="1628" y="307"/>
                  </a:lnTo>
                  <a:lnTo>
                    <a:pt x="1628" y="331"/>
                  </a:lnTo>
                  <a:lnTo>
                    <a:pt x="1623" y="356"/>
                  </a:lnTo>
                  <a:lnTo>
                    <a:pt x="1618" y="379"/>
                  </a:lnTo>
                  <a:lnTo>
                    <a:pt x="1610" y="401"/>
                  </a:lnTo>
                  <a:lnTo>
                    <a:pt x="1600" y="424"/>
                  </a:lnTo>
                  <a:lnTo>
                    <a:pt x="1589" y="446"/>
                  </a:lnTo>
                  <a:lnTo>
                    <a:pt x="1576" y="466"/>
                  </a:lnTo>
                  <a:lnTo>
                    <a:pt x="1560" y="486"/>
                  </a:lnTo>
                  <a:lnTo>
                    <a:pt x="1544" y="506"/>
                  </a:lnTo>
                  <a:lnTo>
                    <a:pt x="1524" y="525"/>
                  </a:lnTo>
                  <a:lnTo>
                    <a:pt x="1503" y="544"/>
                  </a:lnTo>
                  <a:lnTo>
                    <a:pt x="1482" y="563"/>
                  </a:lnTo>
                  <a:lnTo>
                    <a:pt x="1458" y="581"/>
                  </a:lnTo>
                  <a:lnTo>
                    <a:pt x="1434" y="598"/>
                  </a:lnTo>
                  <a:lnTo>
                    <a:pt x="1408" y="614"/>
                  </a:lnTo>
                  <a:lnTo>
                    <a:pt x="1380" y="631"/>
                  </a:lnTo>
                  <a:lnTo>
                    <a:pt x="1353" y="647"/>
                  </a:lnTo>
                  <a:lnTo>
                    <a:pt x="1322" y="663"/>
                  </a:lnTo>
                  <a:lnTo>
                    <a:pt x="1293" y="678"/>
                  </a:lnTo>
                  <a:lnTo>
                    <a:pt x="1260" y="693"/>
                  </a:lnTo>
                  <a:lnTo>
                    <a:pt x="1195" y="722"/>
                  </a:lnTo>
                  <a:lnTo>
                    <a:pt x="1126" y="749"/>
                  </a:lnTo>
                  <a:lnTo>
                    <a:pt x="1056" y="775"/>
                  </a:lnTo>
                  <a:lnTo>
                    <a:pt x="983" y="800"/>
                  </a:lnTo>
                  <a:lnTo>
                    <a:pt x="909" y="824"/>
                  </a:lnTo>
                  <a:lnTo>
                    <a:pt x="836" y="848"/>
                  </a:lnTo>
                  <a:lnTo>
                    <a:pt x="687" y="893"/>
                  </a:lnTo>
                  <a:lnTo>
                    <a:pt x="544" y="938"/>
                  </a:lnTo>
                  <a:lnTo>
                    <a:pt x="476" y="960"/>
                  </a:lnTo>
                  <a:lnTo>
                    <a:pt x="410" y="982"/>
                  </a:lnTo>
                  <a:lnTo>
                    <a:pt x="348" y="1005"/>
                  </a:lnTo>
                  <a:lnTo>
                    <a:pt x="290" y="1027"/>
                  </a:lnTo>
                  <a:lnTo>
                    <a:pt x="236" y="1050"/>
                  </a:lnTo>
                  <a:lnTo>
                    <a:pt x="212" y="1063"/>
                  </a:lnTo>
                  <a:lnTo>
                    <a:pt x="188" y="1075"/>
                  </a:lnTo>
                  <a:lnTo>
                    <a:pt x="167" y="1087"/>
                  </a:lnTo>
                  <a:lnTo>
                    <a:pt x="145" y="1099"/>
                  </a:lnTo>
                  <a:lnTo>
                    <a:pt x="128" y="1112"/>
                  </a:lnTo>
                  <a:lnTo>
                    <a:pt x="110" y="1125"/>
                  </a:lnTo>
                  <a:lnTo>
                    <a:pt x="95" y="1138"/>
                  </a:lnTo>
                  <a:lnTo>
                    <a:pt x="81" y="1152"/>
                  </a:lnTo>
                  <a:lnTo>
                    <a:pt x="69" y="1166"/>
                  </a:lnTo>
                  <a:lnTo>
                    <a:pt x="60" y="1180"/>
                  </a:lnTo>
                  <a:lnTo>
                    <a:pt x="51" y="1194"/>
                  </a:lnTo>
                  <a:lnTo>
                    <a:pt x="47" y="1209"/>
                  </a:lnTo>
                  <a:lnTo>
                    <a:pt x="43" y="1224"/>
                  </a:lnTo>
                  <a:lnTo>
                    <a:pt x="42" y="1240"/>
                  </a:lnTo>
                  <a:lnTo>
                    <a:pt x="42" y="124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0" name="Freeform 18">
              <a:extLst>
                <a:ext uri="{FF2B5EF4-FFF2-40B4-BE49-F238E27FC236}">
                  <a16:creationId xmlns:a16="http://schemas.microsoft.com/office/drawing/2014/main" id="{62908611-98DD-14B5-2E24-0BF0CAA7885D}"/>
                </a:ext>
              </a:extLst>
            </p:cNvPr>
            <p:cNvSpPr>
              <a:spLocks/>
            </p:cNvSpPr>
            <p:nvPr/>
          </p:nvSpPr>
          <p:spPr bwMode="auto">
            <a:xfrm>
              <a:off x="1196614" y="5554459"/>
              <a:ext cx="96101" cy="131380"/>
            </a:xfrm>
            <a:custGeom>
              <a:avLst/>
              <a:gdLst>
                <a:gd name="T0" fmla="*/ 0 w 358"/>
                <a:gd name="T1" fmla="*/ 70 h 307"/>
                <a:gd name="T2" fmla="*/ 0 w 358"/>
                <a:gd name="T3" fmla="*/ 70 h 307"/>
                <a:gd name="T4" fmla="*/ 66 w 358"/>
                <a:gd name="T5" fmla="*/ 96 h 307"/>
                <a:gd name="T6" fmla="*/ 97 w 358"/>
                <a:gd name="T7" fmla="*/ 109 h 307"/>
                <a:gd name="T8" fmla="*/ 126 w 358"/>
                <a:gd name="T9" fmla="*/ 123 h 307"/>
                <a:gd name="T10" fmla="*/ 155 w 358"/>
                <a:gd name="T11" fmla="*/ 136 h 307"/>
                <a:gd name="T12" fmla="*/ 181 w 358"/>
                <a:gd name="T13" fmla="*/ 150 h 307"/>
                <a:gd name="T14" fmla="*/ 206 w 358"/>
                <a:gd name="T15" fmla="*/ 164 h 307"/>
                <a:gd name="T16" fmla="*/ 227 w 358"/>
                <a:gd name="T17" fmla="*/ 179 h 307"/>
                <a:gd name="T18" fmla="*/ 246 w 358"/>
                <a:gd name="T19" fmla="*/ 194 h 307"/>
                <a:gd name="T20" fmla="*/ 264 w 358"/>
                <a:gd name="T21" fmla="*/ 208 h 307"/>
                <a:gd name="T22" fmla="*/ 279 w 358"/>
                <a:gd name="T23" fmla="*/ 223 h 307"/>
                <a:gd name="T24" fmla="*/ 292 w 358"/>
                <a:gd name="T25" fmla="*/ 239 h 307"/>
                <a:gd name="T26" fmla="*/ 301 w 358"/>
                <a:gd name="T27" fmla="*/ 255 h 307"/>
                <a:gd name="T28" fmla="*/ 309 w 358"/>
                <a:gd name="T29" fmla="*/ 272 h 307"/>
                <a:gd name="T30" fmla="*/ 314 w 358"/>
                <a:gd name="T31" fmla="*/ 289 h 307"/>
                <a:gd name="T32" fmla="*/ 316 w 358"/>
                <a:gd name="T33" fmla="*/ 307 h 307"/>
                <a:gd name="T34" fmla="*/ 358 w 358"/>
                <a:gd name="T35" fmla="*/ 307 h 307"/>
                <a:gd name="T36" fmla="*/ 358 w 358"/>
                <a:gd name="T37" fmla="*/ 307 h 307"/>
                <a:gd name="T38" fmla="*/ 356 w 358"/>
                <a:gd name="T39" fmla="*/ 284 h 307"/>
                <a:gd name="T40" fmla="*/ 355 w 358"/>
                <a:gd name="T41" fmla="*/ 260 h 307"/>
                <a:gd name="T42" fmla="*/ 350 w 358"/>
                <a:gd name="T43" fmla="*/ 239 h 307"/>
                <a:gd name="T44" fmla="*/ 343 w 358"/>
                <a:gd name="T45" fmla="*/ 218 h 307"/>
                <a:gd name="T46" fmla="*/ 334 w 358"/>
                <a:gd name="T47" fmla="*/ 197 h 307"/>
                <a:gd name="T48" fmla="*/ 324 w 358"/>
                <a:gd name="T49" fmla="*/ 177 h 307"/>
                <a:gd name="T50" fmla="*/ 313 w 358"/>
                <a:gd name="T51" fmla="*/ 156 h 307"/>
                <a:gd name="T52" fmla="*/ 298 w 358"/>
                <a:gd name="T53" fmla="*/ 137 h 307"/>
                <a:gd name="T54" fmla="*/ 283 w 358"/>
                <a:gd name="T55" fmla="*/ 118 h 307"/>
                <a:gd name="T56" fmla="*/ 267 w 358"/>
                <a:gd name="T57" fmla="*/ 100 h 307"/>
                <a:gd name="T58" fmla="*/ 249 w 358"/>
                <a:gd name="T59" fmla="*/ 82 h 307"/>
                <a:gd name="T60" fmla="*/ 230 w 358"/>
                <a:gd name="T61" fmla="*/ 65 h 307"/>
                <a:gd name="T62" fmla="*/ 209 w 358"/>
                <a:gd name="T63" fmla="*/ 48 h 307"/>
                <a:gd name="T64" fmla="*/ 188 w 358"/>
                <a:gd name="T65" fmla="*/ 31 h 307"/>
                <a:gd name="T66" fmla="*/ 165 w 358"/>
                <a:gd name="T67" fmla="*/ 15 h 307"/>
                <a:gd name="T68" fmla="*/ 141 w 358"/>
                <a:gd name="T69" fmla="*/ 0 h 307"/>
                <a:gd name="T70" fmla="*/ 141 w 358"/>
                <a:gd name="T71" fmla="*/ 0 h 307"/>
                <a:gd name="T72" fmla="*/ 107 w 358"/>
                <a:gd name="T73" fmla="*/ 18 h 307"/>
                <a:gd name="T74" fmla="*/ 73 w 358"/>
                <a:gd name="T75" fmla="*/ 36 h 307"/>
                <a:gd name="T76" fmla="*/ 37 w 358"/>
                <a:gd name="T77" fmla="*/ 53 h 307"/>
                <a:gd name="T78" fmla="*/ 0 w 358"/>
                <a:gd name="T79" fmla="*/ 70 h 307"/>
                <a:gd name="T80" fmla="*/ 0 w 358"/>
                <a:gd name="T81" fmla="*/ 7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307">
                  <a:moveTo>
                    <a:pt x="0" y="70"/>
                  </a:moveTo>
                  <a:lnTo>
                    <a:pt x="0" y="70"/>
                  </a:lnTo>
                  <a:lnTo>
                    <a:pt x="66" y="96"/>
                  </a:lnTo>
                  <a:lnTo>
                    <a:pt x="97" y="109"/>
                  </a:lnTo>
                  <a:lnTo>
                    <a:pt x="126" y="123"/>
                  </a:lnTo>
                  <a:lnTo>
                    <a:pt x="155" y="136"/>
                  </a:lnTo>
                  <a:lnTo>
                    <a:pt x="181" y="150"/>
                  </a:lnTo>
                  <a:lnTo>
                    <a:pt x="206" y="164"/>
                  </a:lnTo>
                  <a:lnTo>
                    <a:pt x="227" y="179"/>
                  </a:lnTo>
                  <a:lnTo>
                    <a:pt x="246" y="194"/>
                  </a:lnTo>
                  <a:lnTo>
                    <a:pt x="264" y="208"/>
                  </a:lnTo>
                  <a:lnTo>
                    <a:pt x="279" y="223"/>
                  </a:lnTo>
                  <a:lnTo>
                    <a:pt x="292" y="239"/>
                  </a:lnTo>
                  <a:lnTo>
                    <a:pt x="301" y="255"/>
                  </a:lnTo>
                  <a:lnTo>
                    <a:pt x="309" y="272"/>
                  </a:lnTo>
                  <a:lnTo>
                    <a:pt x="314" y="289"/>
                  </a:lnTo>
                  <a:lnTo>
                    <a:pt x="316" y="307"/>
                  </a:lnTo>
                  <a:lnTo>
                    <a:pt x="358" y="307"/>
                  </a:lnTo>
                  <a:lnTo>
                    <a:pt x="358" y="307"/>
                  </a:lnTo>
                  <a:lnTo>
                    <a:pt x="356" y="284"/>
                  </a:lnTo>
                  <a:lnTo>
                    <a:pt x="355" y="260"/>
                  </a:lnTo>
                  <a:lnTo>
                    <a:pt x="350" y="239"/>
                  </a:lnTo>
                  <a:lnTo>
                    <a:pt x="343" y="218"/>
                  </a:lnTo>
                  <a:lnTo>
                    <a:pt x="334" y="197"/>
                  </a:lnTo>
                  <a:lnTo>
                    <a:pt x="324" y="177"/>
                  </a:lnTo>
                  <a:lnTo>
                    <a:pt x="313" y="156"/>
                  </a:lnTo>
                  <a:lnTo>
                    <a:pt x="298" y="137"/>
                  </a:lnTo>
                  <a:lnTo>
                    <a:pt x="283" y="118"/>
                  </a:lnTo>
                  <a:lnTo>
                    <a:pt x="267" y="100"/>
                  </a:lnTo>
                  <a:lnTo>
                    <a:pt x="249" y="82"/>
                  </a:lnTo>
                  <a:lnTo>
                    <a:pt x="230" y="65"/>
                  </a:lnTo>
                  <a:lnTo>
                    <a:pt x="209" y="48"/>
                  </a:lnTo>
                  <a:lnTo>
                    <a:pt x="188" y="31"/>
                  </a:lnTo>
                  <a:lnTo>
                    <a:pt x="165" y="15"/>
                  </a:lnTo>
                  <a:lnTo>
                    <a:pt x="141" y="0"/>
                  </a:lnTo>
                  <a:lnTo>
                    <a:pt x="141" y="0"/>
                  </a:lnTo>
                  <a:lnTo>
                    <a:pt x="107" y="18"/>
                  </a:lnTo>
                  <a:lnTo>
                    <a:pt x="73" y="36"/>
                  </a:lnTo>
                  <a:lnTo>
                    <a:pt x="37" y="53"/>
                  </a:lnTo>
                  <a:lnTo>
                    <a:pt x="0" y="70"/>
                  </a:lnTo>
                  <a:lnTo>
                    <a:pt x="0" y="7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1" name="Freeform 19">
              <a:extLst>
                <a:ext uri="{FF2B5EF4-FFF2-40B4-BE49-F238E27FC236}">
                  <a16:creationId xmlns:a16="http://schemas.microsoft.com/office/drawing/2014/main" id="{A5C6943D-62EF-F0B4-CA08-3C8E659AEBC5}"/>
                </a:ext>
              </a:extLst>
            </p:cNvPr>
            <p:cNvSpPr>
              <a:spLocks/>
            </p:cNvSpPr>
            <p:nvPr/>
          </p:nvSpPr>
          <p:spPr bwMode="auto">
            <a:xfrm>
              <a:off x="855158" y="4484102"/>
              <a:ext cx="309780" cy="247303"/>
            </a:xfrm>
            <a:custGeom>
              <a:avLst/>
              <a:gdLst>
                <a:gd name="T0" fmla="*/ 911 w 1154"/>
                <a:gd name="T1" fmla="*/ 577 h 577"/>
                <a:gd name="T2" fmla="*/ 911 w 1154"/>
                <a:gd name="T3" fmla="*/ 577 h 577"/>
                <a:gd name="T4" fmla="*/ 1035 w 1154"/>
                <a:gd name="T5" fmla="*/ 539 h 577"/>
                <a:gd name="T6" fmla="*/ 1095 w 1154"/>
                <a:gd name="T7" fmla="*/ 520 h 577"/>
                <a:gd name="T8" fmla="*/ 1154 w 1154"/>
                <a:gd name="T9" fmla="*/ 500 h 577"/>
                <a:gd name="T10" fmla="*/ 1154 w 1154"/>
                <a:gd name="T11" fmla="*/ 500 h 577"/>
                <a:gd name="T12" fmla="*/ 1110 w 1154"/>
                <a:gd name="T13" fmla="*/ 483 h 577"/>
                <a:gd name="T14" fmla="*/ 1065 w 1154"/>
                <a:gd name="T15" fmla="*/ 467 h 577"/>
                <a:gd name="T16" fmla="*/ 972 w 1154"/>
                <a:gd name="T17" fmla="*/ 435 h 577"/>
                <a:gd name="T18" fmla="*/ 878 w 1154"/>
                <a:gd name="T19" fmla="*/ 404 h 577"/>
                <a:gd name="T20" fmla="*/ 783 w 1154"/>
                <a:gd name="T21" fmla="*/ 374 h 577"/>
                <a:gd name="T22" fmla="*/ 598 w 1154"/>
                <a:gd name="T23" fmla="*/ 317 h 577"/>
                <a:gd name="T24" fmla="*/ 509 w 1154"/>
                <a:gd name="T25" fmla="*/ 289 h 577"/>
                <a:gd name="T26" fmla="*/ 423 w 1154"/>
                <a:gd name="T27" fmla="*/ 261 h 577"/>
                <a:gd name="T28" fmla="*/ 343 w 1154"/>
                <a:gd name="T29" fmla="*/ 233 h 577"/>
                <a:gd name="T30" fmla="*/ 306 w 1154"/>
                <a:gd name="T31" fmla="*/ 218 h 577"/>
                <a:gd name="T32" fmla="*/ 272 w 1154"/>
                <a:gd name="T33" fmla="*/ 204 h 577"/>
                <a:gd name="T34" fmla="*/ 238 w 1154"/>
                <a:gd name="T35" fmla="*/ 189 h 577"/>
                <a:gd name="T36" fmla="*/ 207 w 1154"/>
                <a:gd name="T37" fmla="*/ 174 h 577"/>
                <a:gd name="T38" fmla="*/ 178 w 1154"/>
                <a:gd name="T39" fmla="*/ 158 h 577"/>
                <a:gd name="T40" fmla="*/ 151 w 1154"/>
                <a:gd name="T41" fmla="*/ 142 h 577"/>
                <a:gd name="T42" fmla="*/ 126 w 1154"/>
                <a:gd name="T43" fmla="*/ 126 h 577"/>
                <a:gd name="T44" fmla="*/ 105 w 1154"/>
                <a:gd name="T45" fmla="*/ 109 h 577"/>
                <a:gd name="T46" fmla="*/ 87 w 1154"/>
                <a:gd name="T47" fmla="*/ 92 h 577"/>
                <a:gd name="T48" fmla="*/ 71 w 1154"/>
                <a:gd name="T49" fmla="*/ 75 h 577"/>
                <a:gd name="T50" fmla="*/ 60 w 1154"/>
                <a:gd name="T51" fmla="*/ 57 h 577"/>
                <a:gd name="T52" fmla="*/ 50 w 1154"/>
                <a:gd name="T53" fmla="*/ 38 h 577"/>
                <a:gd name="T54" fmla="*/ 45 w 1154"/>
                <a:gd name="T55" fmla="*/ 19 h 577"/>
                <a:gd name="T56" fmla="*/ 44 w 1154"/>
                <a:gd name="T57" fmla="*/ 0 h 577"/>
                <a:gd name="T58" fmla="*/ 0 w 1154"/>
                <a:gd name="T59" fmla="*/ 0 h 577"/>
                <a:gd name="T60" fmla="*/ 0 w 1154"/>
                <a:gd name="T61" fmla="*/ 0 h 577"/>
                <a:gd name="T62" fmla="*/ 2 w 1154"/>
                <a:gd name="T63" fmla="*/ 27 h 577"/>
                <a:gd name="T64" fmla="*/ 6 w 1154"/>
                <a:gd name="T65" fmla="*/ 53 h 577"/>
                <a:gd name="T66" fmla="*/ 13 w 1154"/>
                <a:gd name="T67" fmla="*/ 78 h 577"/>
                <a:gd name="T68" fmla="*/ 23 w 1154"/>
                <a:gd name="T69" fmla="*/ 103 h 577"/>
                <a:gd name="T70" fmla="*/ 34 w 1154"/>
                <a:gd name="T71" fmla="*/ 127 h 577"/>
                <a:gd name="T72" fmla="*/ 47 w 1154"/>
                <a:gd name="T73" fmla="*/ 149 h 577"/>
                <a:gd name="T74" fmla="*/ 63 w 1154"/>
                <a:gd name="T75" fmla="*/ 173 h 577"/>
                <a:gd name="T76" fmla="*/ 83 w 1154"/>
                <a:gd name="T77" fmla="*/ 194 h 577"/>
                <a:gd name="T78" fmla="*/ 102 w 1154"/>
                <a:gd name="T79" fmla="*/ 215 h 577"/>
                <a:gd name="T80" fmla="*/ 125 w 1154"/>
                <a:gd name="T81" fmla="*/ 236 h 577"/>
                <a:gd name="T82" fmla="*/ 149 w 1154"/>
                <a:gd name="T83" fmla="*/ 257 h 577"/>
                <a:gd name="T84" fmla="*/ 175 w 1154"/>
                <a:gd name="T85" fmla="*/ 276 h 577"/>
                <a:gd name="T86" fmla="*/ 203 w 1154"/>
                <a:gd name="T87" fmla="*/ 295 h 577"/>
                <a:gd name="T88" fmla="*/ 232 w 1154"/>
                <a:gd name="T89" fmla="*/ 313 h 577"/>
                <a:gd name="T90" fmla="*/ 262 w 1154"/>
                <a:gd name="T91" fmla="*/ 331 h 577"/>
                <a:gd name="T92" fmla="*/ 293 w 1154"/>
                <a:gd name="T93" fmla="*/ 348 h 577"/>
                <a:gd name="T94" fmla="*/ 327 w 1154"/>
                <a:gd name="T95" fmla="*/ 365 h 577"/>
                <a:gd name="T96" fmla="*/ 361 w 1154"/>
                <a:gd name="T97" fmla="*/ 382 h 577"/>
                <a:gd name="T98" fmla="*/ 397 w 1154"/>
                <a:gd name="T99" fmla="*/ 398 h 577"/>
                <a:gd name="T100" fmla="*/ 433 w 1154"/>
                <a:gd name="T101" fmla="*/ 413 h 577"/>
                <a:gd name="T102" fmla="*/ 509 w 1154"/>
                <a:gd name="T103" fmla="*/ 443 h 577"/>
                <a:gd name="T104" fmla="*/ 587 w 1154"/>
                <a:gd name="T105" fmla="*/ 472 h 577"/>
                <a:gd name="T106" fmla="*/ 666 w 1154"/>
                <a:gd name="T107" fmla="*/ 499 h 577"/>
                <a:gd name="T108" fmla="*/ 749 w 1154"/>
                <a:gd name="T109" fmla="*/ 526 h 577"/>
                <a:gd name="T110" fmla="*/ 830 w 1154"/>
                <a:gd name="T111" fmla="*/ 551 h 577"/>
                <a:gd name="T112" fmla="*/ 911 w 1154"/>
                <a:gd name="T113" fmla="*/ 577 h 577"/>
                <a:gd name="T114" fmla="*/ 911 w 1154"/>
                <a:gd name="T115"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577">
                  <a:moveTo>
                    <a:pt x="911" y="577"/>
                  </a:moveTo>
                  <a:lnTo>
                    <a:pt x="911" y="577"/>
                  </a:lnTo>
                  <a:lnTo>
                    <a:pt x="1035" y="539"/>
                  </a:lnTo>
                  <a:lnTo>
                    <a:pt x="1095" y="520"/>
                  </a:lnTo>
                  <a:lnTo>
                    <a:pt x="1154" y="500"/>
                  </a:lnTo>
                  <a:lnTo>
                    <a:pt x="1154" y="500"/>
                  </a:lnTo>
                  <a:lnTo>
                    <a:pt x="1110" y="483"/>
                  </a:lnTo>
                  <a:lnTo>
                    <a:pt x="1065" y="467"/>
                  </a:lnTo>
                  <a:lnTo>
                    <a:pt x="972" y="435"/>
                  </a:lnTo>
                  <a:lnTo>
                    <a:pt x="878" y="404"/>
                  </a:lnTo>
                  <a:lnTo>
                    <a:pt x="783" y="374"/>
                  </a:lnTo>
                  <a:lnTo>
                    <a:pt x="598" y="317"/>
                  </a:lnTo>
                  <a:lnTo>
                    <a:pt x="509" y="289"/>
                  </a:lnTo>
                  <a:lnTo>
                    <a:pt x="423" y="261"/>
                  </a:lnTo>
                  <a:lnTo>
                    <a:pt x="343" y="233"/>
                  </a:lnTo>
                  <a:lnTo>
                    <a:pt x="306" y="218"/>
                  </a:lnTo>
                  <a:lnTo>
                    <a:pt x="272" y="204"/>
                  </a:lnTo>
                  <a:lnTo>
                    <a:pt x="238" y="189"/>
                  </a:lnTo>
                  <a:lnTo>
                    <a:pt x="207" y="174"/>
                  </a:lnTo>
                  <a:lnTo>
                    <a:pt x="178" y="158"/>
                  </a:lnTo>
                  <a:lnTo>
                    <a:pt x="151" y="142"/>
                  </a:lnTo>
                  <a:lnTo>
                    <a:pt x="126" y="126"/>
                  </a:lnTo>
                  <a:lnTo>
                    <a:pt x="105" y="109"/>
                  </a:lnTo>
                  <a:lnTo>
                    <a:pt x="87" y="92"/>
                  </a:lnTo>
                  <a:lnTo>
                    <a:pt x="71" y="75"/>
                  </a:lnTo>
                  <a:lnTo>
                    <a:pt x="60" y="57"/>
                  </a:lnTo>
                  <a:lnTo>
                    <a:pt x="50" y="38"/>
                  </a:lnTo>
                  <a:lnTo>
                    <a:pt x="45" y="19"/>
                  </a:lnTo>
                  <a:lnTo>
                    <a:pt x="44" y="0"/>
                  </a:lnTo>
                  <a:lnTo>
                    <a:pt x="0" y="0"/>
                  </a:lnTo>
                  <a:lnTo>
                    <a:pt x="0" y="0"/>
                  </a:lnTo>
                  <a:lnTo>
                    <a:pt x="2" y="27"/>
                  </a:lnTo>
                  <a:lnTo>
                    <a:pt x="6" y="53"/>
                  </a:lnTo>
                  <a:lnTo>
                    <a:pt x="13" y="78"/>
                  </a:lnTo>
                  <a:lnTo>
                    <a:pt x="23" y="103"/>
                  </a:lnTo>
                  <a:lnTo>
                    <a:pt x="34" y="127"/>
                  </a:lnTo>
                  <a:lnTo>
                    <a:pt x="47" y="149"/>
                  </a:lnTo>
                  <a:lnTo>
                    <a:pt x="63" y="173"/>
                  </a:lnTo>
                  <a:lnTo>
                    <a:pt x="83" y="194"/>
                  </a:lnTo>
                  <a:lnTo>
                    <a:pt x="102" y="215"/>
                  </a:lnTo>
                  <a:lnTo>
                    <a:pt x="125" y="236"/>
                  </a:lnTo>
                  <a:lnTo>
                    <a:pt x="149" y="257"/>
                  </a:lnTo>
                  <a:lnTo>
                    <a:pt x="175" y="276"/>
                  </a:lnTo>
                  <a:lnTo>
                    <a:pt x="203" y="295"/>
                  </a:lnTo>
                  <a:lnTo>
                    <a:pt x="232" y="313"/>
                  </a:lnTo>
                  <a:lnTo>
                    <a:pt x="262" y="331"/>
                  </a:lnTo>
                  <a:lnTo>
                    <a:pt x="293" y="348"/>
                  </a:lnTo>
                  <a:lnTo>
                    <a:pt x="327" y="365"/>
                  </a:lnTo>
                  <a:lnTo>
                    <a:pt x="361" y="382"/>
                  </a:lnTo>
                  <a:lnTo>
                    <a:pt x="397" y="398"/>
                  </a:lnTo>
                  <a:lnTo>
                    <a:pt x="433" y="413"/>
                  </a:lnTo>
                  <a:lnTo>
                    <a:pt x="509" y="443"/>
                  </a:lnTo>
                  <a:lnTo>
                    <a:pt x="587" y="472"/>
                  </a:lnTo>
                  <a:lnTo>
                    <a:pt x="666" y="499"/>
                  </a:lnTo>
                  <a:lnTo>
                    <a:pt x="749" y="526"/>
                  </a:lnTo>
                  <a:lnTo>
                    <a:pt x="830" y="551"/>
                  </a:lnTo>
                  <a:lnTo>
                    <a:pt x="911" y="577"/>
                  </a:lnTo>
                  <a:lnTo>
                    <a:pt x="911" y="57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2" name="Freeform 20">
              <a:extLst>
                <a:ext uri="{FF2B5EF4-FFF2-40B4-BE49-F238E27FC236}">
                  <a16:creationId xmlns:a16="http://schemas.microsoft.com/office/drawing/2014/main" id="{01384B75-5367-692F-ED83-3B5FF5CDCCD9}"/>
                </a:ext>
              </a:extLst>
            </p:cNvPr>
            <p:cNvSpPr>
              <a:spLocks/>
            </p:cNvSpPr>
            <p:nvPr/>
          </p:nvSpPr>
          <p:spPr bwMode="auto">
            <a:xfrm>
              <a:off x="898645" y="5152592"/>
              <a:ext cx="394070" cy="533247"/>
            </a:xfrm>
            <a:custGeom>
              <a:avLst/>
              <a:gdLst>
                <a:gd name="T0" fmla="*/ 557 w 1468"/>
                <a:gd name="T1" fmla="*/ 0 h 1244"/>
                <a:gd name="T2" fmla="*/ 373 w 1468"/>
                <a:gd name="T3" fmla="*/ 57 h 1244"/>
                <a:gd name="T4" fmla="*/ 316 w 1468"/>
                <a:gd name="T5" fmla="*/ 76 h 1244"/>
                <a:gd name="T6" fmla="*/ 405 w 1468"/>
                <a:gd name="T7" fmla="*/ 110 h 1244"/>
                <a:gd name="T8" fmla="*/ 591 w 1468"/>
                <a:gd name="T9" fmla="*/ 173 h 1244"/>
                <a:gd name="T10" fmla="*/ 872 w 1468"/>
                <a:gd name="T11" fmla="*/ 259 h 1244"/>
                <a:gd name="T12" fmla="*/ 1045 w 1468"/>
                <a:gd name="T13" fmla="*/ 315 h 1244"/>
                <a:gd name="T14" fmla="*/ 1162 w 1468"/>
                <a:gd name="T15" fmla="*/ 359 h 1244"/>
                <a:gd name="T16" fmla="*/ 1230 w 1468"/>
                <a:gd name="T17" fmla="*/ 388 h 1244"/>
                <a:gd name="T18" fmla="*/ 1291 w 1468"/>
                <a:gd name="T19" fmla="*/ 418 h 1244"/>
                <a:gd name="T20" fmla="*/ 1342 w 1468"/>
                <a:gd name="T21" fmla="*/ 451 h 1244"/>
                <a:gd name="T22" fmla="*/ 1381 w 1468"/>
                <a:gd name="T23" fmla="*/ 484 h 1244"/>
                <a:gd name="T24" fmla="*/ 1410 w 1468"/>
                <a:gd name="T25" fmla="*/ 520 h 1244"/>
                <a:gd name="T26" fmla="*/ 1423 w 1468"/>
                <a:gd name="T27" fmla="*/ 557 h 1244"/>
                <a:gd name="T28" fmla="*/ 1426 w 1468"/>
                <a:gd name="T29" fmla="*/ 577 h 1244"/>
                <a:gd name="T30" fmla="*/ 1424 w 1468"/>
                <a:gd name="T31" fmla="*/ 590 h 1244"/>
                <a:gd name="T32" fmla="*/ 1419 w 1468"/>
                <a:gd name="T33" fmla="*/ 614 h 1244"/>
                <a:gd name="T34" fmla="*/ 1408 w 1468"/>
                <a:gd name="T35" fmla="*/ 638 h 1244"/>
                <a:gd name="T36" fmla="*/ 1390 w 1468"/>
                <a:gd name="T37" fmla="*/ 660 h 1244"/>
                <a:gd name="T38" fmla="*/ 1369 w 1468"/>
                <a:gd name="T39" fmla="*/ 681 h 1244"/>
                <a:gd name="T40" fmla="*/ 1343 w 1468"/>
                <a:gd name="T41" fmla="*/ 702 h 1244"/>
                <a:gd name="T42" fmla="*/ 1296 w 1468"/>
                <a:gd name="T43" fmla="*/ 733 h 1244"/>
                <a:gd name="T44" fmla="*/ 1218 w 1468"/>
                <a:gd name="T45" fmla="*/ 771 h 1244"/>
                <a:gd name="T46" fmla="*/ 1129 w 1468"/>
                <a:gd name="T47" fmla="*/ 808 h 1244"/>
                <a:gd name="T48" fmla="*/ 1029 w 1468"/>
                <a:gd name="T49" fmla="*/ 844 h 1244"/>
                <a:gd name="T50" fmla="*/ 864 w 1468"/>
                <a:gd name="T51" fmla="*/ 897 h 1244"/>
                <a:gd name="T52" fmla="*/ 509 w 1468"/>
                <a:gd name="T53" fmla="*/ 1009 h 1244"/>
                <a:gd name="T54" fmla="*/ 392 w 1468"/>
                <a:gd name="T55" fmla="*/ 1049 h 1244"/>
                <a:gd name="T56" fmla="*/ 280 w 1468"/>
                <a:gd name="T57" fmla="*/ 1092 h 1244"/>
                <a:gd name="T58" fmla="*/ 177 w 1468"/>
                <a:gd name="T59" fmla="*/ 1139 h 1244"/>
                <a:gd name="T60" fmla="*/ 83 w 1468"/>
                <a:gd name="T61" fmla="*/ 1189 h 1244"/>
                <a:gd name="T62" fmla="*/ 0 w 1468"/>
                <a:gd name="T63" fmla="*/ 1244 h 1244"/>
                <a:gd name="T64" fmla="*/ 280 w 1468"/>
                <a:gd name="T65" fmla="*/ 1244 h 1244"/>
                <a:gd name="T66" fmla="*/ 467 w 1468"/>
                <a:gd name="T67" fmla="*/ 1184 h 1244"/>
                <a:gd name="T68" fmla="*/ 763 w 1468"/>
                <a:gd name="T69" fmla="*/ 1090 h 1244"/>
                <a:gd name="T70" fmla="*/ 911 w 1468"/>
                <a:gd name="T71" fmla="*/ 1039 h 1244"/>
                <a:gd name="T72" fmla="*/ 1005 w 1468"/>
                <a:gd name="T73" fmla="*/ 1003 h 1244"/>
                <a:gd name="T74" fmla="*/ 1094 w 1468"/>
                <a:gd name="T75" fmla="*/ 965 h 1244"/>
                <a:gd name="T76" fmla="*/ 1178 w 1468"/>
                <a:gd name="T77" fmla="*/ 924 h 1244"/>
                <a:gd name="T78" fmla="*/ 1253 w 1468"/>
                <a:gd name="T79" fmla="*/ 880 h 1244"/>
                <a:gd name="T80" fmla="*/ 1319 w 1468"/>
                <a:gd name="T81" fmla="*/ 834 h 1244"/>
                <a:gd name="T82" fmla="*/ 1376 w 1468"/>
                <a:gd name="T83" fmla="*/ 784 h 1244"/>
                <a:gd name="T84" fmla="*/ 1419 w 1468"/>
                <a:gd name="T85" fmla="*/ 730 h 1244"/>
                <a:gd name="T86" fmla="*/ 1444 w 1468"/>
                <a:gd name="T87" fmla="*/ 687 h 1244"/>
                <a:gd name="T88" fmla="*/ 1455 w 1468"/>
                <a:gd name="T89" fmla="*/ 657 h 1244"/>
                <a:gd name="T90" fmla="*/ 1463 w 1468"/>
                <a:gd name="T91" fmla="*/ 626 h 1244"/>
                <a:gd name="T92" fmla="*/ 1468 w 1468"/>
                <a:gd name="T93" fmla="*/ 594 h 1244"/>
                <a:gd name="T94" fmla="*/ 1468 w 1468"/>
                <a:gd name="T95" fmla="*/ 577 h 1244"/>
                <a:gd name="T96" fmla="*/ 1466 w 1468"/>
                <a:gd name="T97" fmla="*/ 551 h 1244"/>
                <a:gd name="T98" fmla="*/ 1457 w 1468"/>
                <a:gd name="T99" fmla="*/ 499 h 1244"/>
                <a:gd name="T100" fmla="*/ 1436 w 1468"/>
                <a:gd name="T101" fmla="*/ 450 h 1244"/>
                <a:gd name="T102" fmla="*/ 1405 w 1468"/>
                <a:gd name="T103" fmla="*/ 404 h 1244"/>
                <a:gd name="T104" fmla="*/ 1366 w 1468"/>
                <a:gd name="T105" fmla="*/ 361 h 1244"/>
                <a:gd name="T106" fmla="*/ 1319 w 1468"/>
                <a:gd name="T107" fmla="*/ 321 h 1244"/>
                <a:gd name="T108" fmla="*/ 1267 w 1468"/>
                <a:gd name="T109" fmla="*/ 282 h 1244"/>
                <a:gd name="T110" fmla="*/ 1207 w 1468"/>
                <a:gd name="T111" fmla="*/ 246 h 1244"/>
                <a:gd name="T112" fmla="*/ 1142 w 1468"/>
                <a:gd name="T113" fmla="*/ 211 h 1244"/>
                <a:gd name="T114" fmla="*/ 1071 w 1468"/>
                <a:gd name="T115" fmla="*/ 180 h 1244"/>
                <a:gd name="T116" fmla="*/ 961 w 1468"/>
                <a:gd name="T117" fmla="*/ 134 h 1244"/>
                <a:gd name="T118" fmla="*/ 802 w 1468"/>
                <a:gd name="T119" fmla="*/ 78 h 1244"/>
                <a:gd name="T120" fmla="*/ 638 w 1468"/>
                <a:gd name="T121" fmla="*/ 25 h 1244"/>
                <a:gd name="T122" fmla="*/ 557 w 1468"/>
                <a:gd name="T123"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1244">
                  <a:moveTo>
                    <a:pt x="557" y="0"/>
                  </a:moveTo>
                  <a:lnTo>
                    <a:pt x="557" y="0"/>
                  </a:lnTo>
                  <a:lnTo>
                    <a:pt x="433" y="39"/>
                  </a:lnTo>
                  <a:lnTo>
                    <a:pt x="373" y="57"/>
                  </a:lnTo>
                  <a:lnTo>
                    <a:pt x="316" y="76"/>
                  </a:lnTo>
                  <a:lnTo>
                    <a:pt x="316" y="76"/>
                  </a:lnTo>
                  <a:lnTo>
                    <a:pt x="360" y="94"/>
                  </a:lnTo>
                  <a:lnTo>
                    <a:pt x="405" y="110"/>
                  </a:lnTo>
                  <a:lnTo>
                    <a:pt x="497" y="142"/>
                  </a:lnTo>
                  <a:lnTo>
                    <a:pt x="591" y="173"/>
                  </a:lnTo>
                  <a:lnTo>
                    <a:pt x="685" y="202"/>
                  </a:lnTo>
                  <a:lnTo>
                    <a:pt x="872" y="259"/>
                  </a:lnTo>
                  <a:lnTo>
                    <a:pt x="961" y="288"/>
                  </a:lnTo>
                  <a:lnTo>
                    <a:pt x="1045" y="315"/>
                  </a:lnTo>
                  <a:lnTo>
                    <a:pt x="1125" y="344"/>
                  </a:lnTo>
                  <a:lnTo>
                    <a:pt x="1162" y="359"/>
                  </a:lnTo>
                  <a:lnTo>
                    <a:pt x="1197" y="374"/>
                  </a:lnTo>
                  <a:lnTo>
                    <a:pt x="1230" y="388"/>
                  </a:lnTo>
                  <a:lnTo>
                    <a:pt x="1262" y="403"/>
                  </a:lnTo>
                  <a:lnTo>
                    <a:pt x="1291" y="418"/>
                  </a:lnTo>
                  <a:lnTo>
                    <a:pt x="1317" y="434"/>
                  </a:lnTo>
                  <a:lnTo>
                    <a:pt x="1342" y="451"/>
                  </a:lnTo>
                  <a:lnTo>
                    <a:pt x="1363" y="467"/>
                  </a:lnTo>
                  <a:lnTo>
                    <a:pt x="1381" y="484"/>
                  </a:lnTo>
                  <a:lnTo>
                    <a:pt x="1397" y="502"/>
                  </a:lnTo>
                  <a:lnTo>
                    <a:pt x="1410" y="520"/>
                  </a:lnTo>
                  <a:lnTo>
                    <a:pt x="1418" y="538"/>
                  </a:lnTo>
                  <a:lnTo>
                    <a:pt x="1423" y="557"/>
                  </a:lnTo>
                  <a:lnTo>
                    <a:pt x="1426" y="577"/>
                  </a:lnTo>
                  <a:lnTo>
                    <a:pt x="1426" y="577"/>
                  </a:lnTo>
                  <a:lnTo>
                    <a:pt x="1426" y="577"/>
                  </a:lnTo>
                  <a:lnTo>
                    <a:pt x="1424" y="590"/>
                  </a:lnTo>
                  <a:lnTo>
                    <a:pt x="1423" y="602"/>
                  </a:lnTo>
                  <a:lnTo>
                    <a:pt x="1419" y="614"/>
                  </a:lnTo>
                  <a:lnTo>
                    <a:pt x="1415" y="626"/>
                  </a:lnTo>
                  <a:lnTo>
                    <a:pt x="1408" y="638"/>
                  </a:lnTo>
                  <a:lnTo>
                    <a:pt x="1400" y="648"/>
                  </a:lnTo>
                  <a:lnTo>
                    <a:pt x="1390" y="660"/>
                  </a:lnTo>
                  <a:lnTo>
                    <a:pt x="1381" y="670"/>
                  </a:lnTo>
                  <a:lnTo>
                    <a:pt x="1369" y="681"/>
                  </a:lnTo>
                  <a:lnTo>
                    <a:pt x="1356" y="692"/>
                  </a:lnTo>
                  <a:lnTo>
                    <a:pt x="1343" y="702"/>
                  </a:lnTo>
                  <a:lnTo>
                    <a:pt x="1329" y="713"/>
                  </a:lnTo>
                  <a:lnTo>
                    <a:pt x="1296" y="733"/>
                  </a:lnTo>
                  <a:lnTo>
                    <a:pt x="1259" y="752"/>
                  </a:lnTo>
                  <a:lnTo>
                    <a:pt x="1218" y="771"/>
                  </a:lnTo>
                  <a:lnTo>
                    <a:pt x="1176" y="790"/>
                  </a:lnTo>
                  <a:lnTo>
                    <a:pt x="1129" y="808"/>
                  </a:lnTo>
                  <a:lnTo>
                    <a:pt x="1081" y="826"/>
                  </a:lnTo>
                  <a:lnTo>
                    <a:pt x="1029" y="844"/>
                  </a:lnTo>
                  <a:lnTo>
                    <a:pt x="975" y="862"/>
                  </a:lnTo>
                  <a:lnTo>
                    <a:pt x="864" y="897"/>
                  </a:lnTo>
                  <a:lnTo>
                    <a:pt x="627" y="970"/>
                  </a:lnTo>
                  <a:lnTo>
                    <a:pt x="509" y="1009"/>
                  </a:lnTo>
                  <a:lnTo>
                    <a:pt x="449" y="1029"/>
                  </a:lnTo>
                  <a:lnTo>
                    <a:pt x="392" y="1049"/>
                  </a:lnTo>
                  <a:lnTo>
                    <a:pt x="335" y="1070"/>
                  </a:lnTo>
                  <a:lnTo>
                    <a:pt x="280" y="1092"/>
                  </a:lnTo>
                  <a:lnTo>
                    <a:pt x="227" y="1115"/>
                  </a:lnTo>
                  <a:lnTo>
                    <a:pt x="177" y="1139"/>
                  </a:lnTo>
                  <a:lnTo>
                    <a:pt x="128" y="1163"/>
                  </a:lnTo>
                  <a:lnTo>
                    <a:pt x="83" y="1189"/>
                  </a:lnTo>
                  <a:lnTo>
                    <a:pt x="39" y="1215"/>
                  </a:lnTo>
                  <a:lnTo>
                    <a:pt x="0" y="1244"/>
                  </a:lnTo>
                  <a:lnTo>
                    <a:pt x="280" y="1244"/>
                  </a:lnTo>
                  <a:lnTo>
                    <a:pt x="280" y="1244"/>
                  </a:lnTo>
                  <a:lnTo>
                    <a:pt x="371" y="1213"/>
                  </a:lnTo>
                  <a:lnTo>
                    <a:pt x="467" y="1184"/>
                  </a:lnTo>
                  <a:lnTo>
                    <a:pt x="664" y="1122"/>
                  </a:lnTo>
                  <a:lnTo>
                    <a:pt x="763" y="1090"/>
                  </a:lnTo>
                  <a:lnTo>
                    <a:pt x="862" y="1056"/>
                  </a:lnTo>
                  <a:lnTo>
                    <a:pt x="911" y="1039"/>
                  </a:lnTo>
                  <a:lnTo>
                    <a:pt x="959" y="1021"/>
                  </a:lnTo>
                  <a:lnTo>
                    <a:pt x="1005" y="1003"/>
                  </a:lnTo>
                  <a:lnTo>
                    <a:pt x="1050" y="984"/>
                  </a:lnTo>
                  <a:lnTo>
                    <a:pt x="1094" y="965"/>
                  </a:lnTo>
                  <a:lnTo>
                    <a:pt x="1137" y="945"/>
                  </a:lnTo>
                  <a:lnTo>
                    <a:pt x="1178" y="924"/>
                  </a:lnTo>
                  <a:lnTo>
                    <a:pt x="1217" y="903"/>
                  </a:lnTo>
                  <a:lnTo>
                    <a:pt x="1253" y="880"/>
                  </a:lnTo>
                  <a:lnTo>
                    <a:pt x="1288" y="858"/>
                  </a:lnTo>
                  <a:lnTo>
                    <a:pt x="1319" y="834"/>
                  </a:lnTo>
                  <a:lnTo>
                    <a:pt x="1348" y="809"/>
                  </a:lnTo>
                  <a:lnTo>
                    <a:pt x="1376" y="784"/>
                  </a:lnTo>
                  <a:lnTo>
                    <a:pt x="1398" y="757"/>
                  </a:lnTo>
                  <a:lnTo>
                    <a:pt x="1419" y="730"/>
                  </a:lnTo>
                  <a:lnTo>
                    <a:pt x="1437" y="702"/>
                  </a:lnTo>
                  <a:lnTo>
                    <a:pt x="1444" y="687"/>
                  </a:lnTo>
                  <a:lnTo>
                    <a:pt x="1450" y="673"/>
                  </a:lnTo>
                  <a:lnTo>
                    <a:pt x="1455" y="657"/>
                  </a:lnTo>
                  <a:lnTo>
                    <a:pt x="1460" y="642"/>
                  </a:lnTo>
                  <a:lnTo>
                    <a:pt x="1463" y="626"/>
                  </a:lnTo>
                  <a:lnTo>
                    <a:pt x="1466" y="610"/>
                  </a:lnTo>
                  <a:lnTo>
                    <a:pt x="1468" y="594"/>
                  </a:lnTo>
                  <a:lnTo>
                    <a:pt x="1468" y="577"/>
                  </a:lnTo>
                  <a:lnTo>
                    <a:pt x="1468" y="577"/>
                  </a:lnTo>
                  <a:lnTo>
                    <a:pt x="1468" y="577"/>
                  </a:lnTo>
                  <a:lnTo>
                    <a:pt x="1466" y="551"/>
                  </a:lnTo>
                  <a:lnTo>
                    <a:pt x="1463" y="524"/>
                  </a:lnTo>
                  <a:lnTo>
                    <a:pt x="1457" y="499"/>
                  </a:lnTo>
                  <a:lnTo>
                    <a:pt x="1447" y="474"/>
                  </a:lnTo>
                  <a:lnTo>
                    <a:pt x="1436" y="450"/>
                  </a:lnTo>
                  <a:lnTo>
                    <a:pt x="1421" y="427"/>
                  </a:lnTo>
                  <a:lnTo>
                    <a:pt x="1405" y="404"/>
                  </a:lnTo>
                  <a:lnTo>
                    <a:pt x="1387" y="382"/>
                  </a:lnTo>
                  <a:lnTo>
                    <a:pt x="1366" y="361"/>
                  </a:lnTo>
                  <a:lnTo>
                    <a:pt x="1343" y="341"/>
                  </a:lnTo>
                  <a:lnTo>
                    <a:pt x="1319" y="321"/>
                  </a:lnTo>
                  <a:lnTo>
                    <a:pt x="1295" y="301"/>
                  </a:lnTo>
                  <a:lnTo>
                    <a:pt x="1267" y="282"/>
                  </a:lnTo>
                  <a:lnTo>
                    <a:pt x="1238" y="263"/>
                  </a:lnTo>
                  <a:lnTo>
                    <a:pt x="1207" y="246"/>
                  </a:lnTo>
                  <a:lnTo>
                    <a:pt x="1175" y="228"/>
                  </a:lnTo>
                  <a:lnTo>
                    <a:pt x="1142" y="211"/>
                  </a:lnTo>
                  <a:lnTo>
                    <a:pt x="1107" y="195"/>
                  </a:lnTo>
                  <a:lnTo>
                    <a:pt x="1071" y="180"/>
                  </a:lnTo>
                  <a:lnTo>
                    <a:pt x="1035" y="164"/>
                  </a:lnTo>
                  <a:lnTo>
                    <a:pt x="961" y="134"/>
                  </a:lnTo>
                  <a:lnTo>
                    <a:pt x="881" y="105"/>
                  </a:lnTo>
                  <a:lnTo>
                    <a:pt x="802" y="78"/>
                  </a:lnTo>
                  <a:lnTo>
                    <a:pt x="721" y="51"/>
                  </a:lnTo>
                  <a:lnTo>
                    <a:pt x="638" y="25"/>
                  </a:lnTo>
                  <a:lnTo>
                    <a:pt x="557" y="0"/>
                  </a:lnTo>
                  <a:lnTo>
                    <a:pt x="557"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3" name="Freeform 21">
              <a:extLst>
                <a:ext uri="{FF2B5EF4-FFF2-40B4-BE49-F238E27FC236}">
                  <a16:creationId xmlns:a16="http://schemas.microsoft.com/office/drawing/2014/main" id="{DE36F576-2368-EA2A-FCC5-8ABFD7769BEB}"/>
                </a:ext>
              </a:extLst>
            </p:cNvPr>
            <p:cNvSpPr>
              <a:spLocks/>
            </p:cNvSpPr>
            <p:nvPr/>
          </p:nvSpPr>
          <p:spPr bwMode="auto">
            <a:xfrm>
              <a:off x="855695" y="4484102"/>
              <a:ext cx="437020" cy="645306"/>
            </a:xfrm>
            <a:custGeom>
              <a:avLst/>
              <a:gdLst>
                <a:gd name="T0" fmla="*/ 43 w 1628"/>
                <a:gd name="T1" fmla="*/ 1217 h 1506"/>
                <a:gd name="T2" fmla="*/ 64 w 1628"/>
                <a:gd name="T3" fmla="*/ 1266 h 1506"/>
                <a:gd name="T4" fmla="*/ 110 w 1628"/>
                <a:gd name="T5" fmla="*/ 1313 h 1506"/>
                <a:gd name="T6" fmla="*/ 176 w 1628"/>
                <a:gd name="T7" fmla="*/ 1356 h 1506"/>
                <a:gd name="T8" fmla="*/ 259 w 1628"/>
                <a:gd name="T9" fmla="*/ 1397 h 1506"/>
                <a:gd name="T10" fmla="*/ 358 w 1628"/>
                <a:gd name="T11" fmla="*/ 1437 h 1506"/>
                <a:gd name="T12" fmla="*/ 251 w 1628"/>
                <a:gd name="T13" fmla="*/ 1487 h 1506"/>
                <a:gd name="T14" fmla="*/ 192 w 1628"/>
                <a:gd name="T15" fmla="*/ 1490 h 1506"/>
                <a:gd name="T16" fmla="*/ 128 w 1628"/>
                <a:gd name="T17" fmla="*/ 1441 h 1506"/>
                <a:gd name="T18" fmla="*/ 73 w 1628"/>
                <a:gd name="T19" fmla="*/ 1387 h 1506"/>
                <a:gd name="T20" fmla="*/ 34 w 1628"/>
                <a:gd name="T21" fmla="*/ 1330 h 1506"/>
                <a:gd name="T22" fmla="*/ 8 w 1628"/>
                <a:gd name="T23" fmla="*/ 1267 h 1506"/>
                <a:gd name="T24" fmla="*/ 0 w 1628"/>
                <a:gd name="T25" fmla="*/ 1199 h 1506"/>
                <a:gd name="T26" fmla="*/ 3 w 1628"/>
                <a:gd name="T27" fmla="*/ 1150 h 1506"/>
                <a:gd name="T28" fmla="*/ 27 w 1628"/>
                <a:gd name="T29" fmla="*/ 1081 h 1506"/>
                <a:gd name="T30" fmla="*/ 68 w 1628"/>
                <a:gd name="T31" fmla="*/ 1019 h 1506"/>
                <a:gd name="T32" fmla="*/ 123 w 1628"/>
                <a:gd name="T33" fmla="*/ 962 h 1506"/>
                <a:gd name="T34" fmla="*/ 194 w 1628"/>
                <a:gd name="T35" fmla="*/ 908 h 1506"/>
                <a:gd name="T36" fmla="*/ 275 w 1628"/>
                <a:gd name="T37" fmla="*/ 859 h 1506"/>
                <a:gd name="T38" fmla="*/ 367 w 1628"/>
                <a:gd name="T39" fmla="*/ 813 h 1506"/>
                <a:gd name="T40" fmla="*/ 572 w 1628"/>
                <a:gd name="T41" fmla="*/ 730 h 1506"/>
                <a:gd name="T42" fmla="*/ 792 w 1628"/>
                <a:gd name="T43" fmla="*/ 657 h 1506"/>
                <a:gd name="T44" fmla="*/ 1152 w 1628"/>
                <a:gd name="T45" fmla="*/ 546 h 1506"/>
                <a:gd name="T46" fmla="*/ 1338 w 1628"/>
                <a:gd name="T47" fmla="*/ 478 h 1506"/>
                <a:gd name="T48" fmla="*/ 1440 w 1628"/>
                <a:gd name="T49" fmla="*/ 432 h 1506"/>
                <a:gd name="T50" fmla="*/ 1500 w 1628"/>
                <a:gd name="T51" fmla="*/ 393 h 1506"/>
                <a:gd name="T52" fmla="*/ 1547 w 1628"/>
                <a:gd name="T53" fmla="*/ 354 h 1506"/>
                <a:gd name="T54" fmla="*/ 1576 w 1628"/>
                <a:gd name="T55" fmla="*/ 312 h 1506"/>
                <a:gd name="T56" fmla="*/ 1586 w 1628"/>
                <a:gd name="T57" fmla="*/ 266 h 1506"/>
                <a:gd name="T58" fmla="*/ 1584 w 1628"/>
                <a:gd name="T59" fmla="*/ 246 h 1506"/>
                <a:gd name="T60" fmla="*/ 1555 w 1628"/>
                <a:gd name="T61" fmla="*/ 189 h 1506"/>
                <a:gd name="T62" fmla="*/ 1498 w 1628"/>
                <a:gd name="T63" fmla="*/ 137 h 1506"/>
                <a:gd name="T64" fmla="*/ 1414 w 1628"/>
                <a:gd name="T65" fmla="*/ 88 h 1506"/>
                <a:gd name="T66" fmla="*/ 1310 w 1628"/>
                <a:gd name="T67" fmla="*/ 43 h 1506"/>
                <a:gd name="T68" fmla="*/ 1189 w 1628"/>
                <a:gd name="T69" fmla="*/ 0 h 1506"/>
                <a:gd name="T70" fmla="*/ 1484 w 1628"/>
                <a:gd name="T71" fmla="*/ 14 h 1506"/>
                <a:gd name="T72" fmla="*/ 1532 w 1628"/>
                <a:gd name="T73" fmla="*/ 58 h 1506"/>
                <a:gd name="T74" fmla="*/ 1573 w 1628"/>
                <a:gd name="T75" fmla="*/ 105 h 1506"/>
                <a:gd name="T76" fmla="*/ 1604 w 1628"/>
                <a:gd name="T77" fmla="*/ 155 h 1506"/>
                <a:gd name="T78" fmla="*/ 1622 w 1628"/>
                <a:gd name="T79" fmla="*/ 209 h 1506"/>
                <a:gd name="T80" fmla="*/ 1628 w 1628"/>
                <a:gd name="T81" fmla="*/ 266 h 1506"/>
                <a:gd name="T82" fmla="*/ 1623 w 1628"/>
                <a:gd name="T83" fmla="*/ 315 h 1506"/>
                <a:gd name="T84" fmla="*/ 1600 w 1628"/>
                <a:gd name="T85" fmla="*/ 383 h 1506"/>
                <a:gd name="T86" fmla="*/ 1560 w 1628"/>
                <a:gd name="T87" fmla="*/ 445 h 1506"/>
                <a:gd name="T88" fmla="*/ 1503 w 1628"/>
                <a:gd name="T89" fmla="*/ 503 h 1506"/>
                <a:gd name="T90" fmla="*/ 1434 w 1628"/>
                <a:gd name="T91" fmla="*/ 556 h 1506"/>
                <a:gd name="T92" fmla="*/ 1353 w 1628"/>
                <a:gd name="T93" fmla="*/ 605 h 1506"/>
                <a:gd name="T94" fmla="*/ 1260 w 1628"/>
                <a:gd name="T95" fmla="*/ 651 h 1506"/>
                <a:gd name="T96" fmla="*/ 1056 w 1628"/>
                <a:gd name="T97" fmla="*/ 734 h 1506"/>
                <a:gd name="T98" fmla="*/ 836 w 1628"/>
                <a:gd name="T99" fmla="*/ 808 h 1506"/>
                <a:gd name="T100" fmla="*/ 476 w 1628"/>
                <a:gd name="T101" fmla="*/ 920 h 1506"/>
                <a:gd name="T102" fmla="*/ 290 w 1628"/>
                <a:gd name="T103" fmla="*/ 988 h 1506"/>
                <a:gd name="T104" fmla="*/ 188 w 1628"/>
                <a:gd name="T105" fmla="*/ 1036 h 1506"/>
                <a:gd name="T106" fmla="*/ 128 w 1628"/>
                <a:gd name="T107" fmla="*/ 1073 h 1506"/>
                <a:gd name="T108" fmla="*/ 81 w 1628"/>
                <a:gd name="T109" fmla="*/ 1112 h 1506"/>
                <a:gd name="T110" fmla="*/ 51 w 1628"/>
                <a:gd name="T111" fmla="*/ 1155 h 1506"/>
                <a:gd name="T112" fmla="*/ 42 w 1628"/>
                <a:gd name="T113" fmla="*/ 1199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8" h="1506">
                  <a:moveTo>
                    <a:pt x="42" y="1199"/>
                  </a:moveTo>
                  <a:lnTo>
                    <a:pt x="42" y="1199"/>
                  </a:lnTo>
                  <a:lnTo>
                    <a:pt x="43" y="1217"/>
                  </a:lnTo>
                  <a:lnTo>
                    <a:pt x="48" y="1234"/>
                  </a:lnTo>
                  <a:lnTo>
                    <a:pt x="55" y="1250"/>
                  </a:lnTo>
                  <a:lnTo>
                    <a:pt x="64" y="1266"/>
                  </a:lnTo>
                  <a:lnTo>
                    <a:pt x="77" y="1282"/>
                  </a:lnTo>
                  <a:lnTo>
                    <a:pt x="92" y="1298"/>
                  </a:lnTo>
                  <a:lnTo>
                    <a:pt x="110" y="1313"/>
                  </a:lnTo>
                  <a:lnTo>
                    <a:pt x="131" y="1327"/>
                  </a:lnTo>
                  <a:lnTo>
                    <a:pt x="152" y="1341"/>
                  </a:lnTo>
                  <a:lnTo>
                    <a:pt x="176" y="1356"/>
                  </a:lnTo>
                  <a:lnTo>
                    <a:pt x="202" y="1370"/>
                  </a:lnTo>
                  <a:lnTo>
                    <a:pt x="230" y="1384"/>
                  </a:lnTo>
                  <a:lnTo>
                    <a:pt x="259" y="1397"/>
                  </a:lnTo>
                  <a:lnTo>
                    <a:pt x="291" y="1410"/>
                  </a:lnTo>
                  <a:lnTo>
                    <a:pt x="358" y="1437"/>
                  </a:lnTo>
                  <a:lnTo>
                    <a:pt x="358" y="1437"/>
                  </a:lnTo>
                  <a:lnTo>
                    <a:pt x="320" y="1453"/>
                  </a:lnTo>
                  <a:lnTo>
                    <a:pt x="285" y="1471"/>
                  </a:lnTo>
                  <a:lnTo>
                    <a:pt x="251" y="1487"/>
                  </a:lnTo>
                  <a:lnTo>
                    <a:pt x="217" y="1506"/>
                  </a:lnTo>
                  <a:lnTo>
                    <a:pt x="217" y="1506"/>
                  </a:lnTo>
                  <a:lnTo>
                    <a:pt x="192" y="1490"/>
                  </a:lnTo>
                  <a:lnTo>
                    <a:pt x="170" y="1474"/>
                  </a:lnTo>
                  <a:lnTo>
                    <a:pt x="147" y="1458"/>
                  </a:lnTo>
                  <a:lnTo>
                    <a:pt x="128" y="1441"/>
                  </a:lnTo>
                  <a:lnTo>
                    <a:pt x="108" y="1423"/>
                  </a:lnTo>
                  <a:lnTo>
                    <a:pt x="90" y="1406"/>
                  </a:lnTo>
                  <a:lnTo>
                    <a:pt x="73" y="1387"/>
                  </a:lnTo>
                  <a:lnTo>
                    <a:pt x="58" y="1369"/>
                  </a:lnTo>
                  <a:lnTo>
                    <a:pt x="45" y="1350"/>
                  </a:lnTo>
                  <a:lnTo>
                    <a:pt x="34" y="1330"/>
                  </a:lnTo>
                  <a:lnTo>
                    <a:pt x="22" y="1309"/>
                  </a:lnTo>
                  <a:lnTo>
                    <a:pt x="14" y="1288"/>
                  </a:lnTo>
                  <a:lnTo>
                    <a:pt x="8" y="1267"/>
                  </a:lnTo>
                  <a:lnTo>
                    <a:pt x="3" y="1245"/>
                  </a:lnTo>
                  <a:lnTo>
                    <a:pt x="0" y="1222"/>
                  </a:lnTo>
                  <a:lnTo>
                    <a:pt x="0" y="1199"/>
                  </a:lnTo>
                  <a:lnTo>
                    <a:pt x="0" y="1199"/>
                  </a:lnTo>
                  <a:lnTo>
                    <a:pt x="0" y="1175"/>
                  </a:lnTo>
                  <a:lnTo>
                    <a:pt x="3" y="1150"/>
                  </a:lnTo>
                  <a:lnTo>
                    <a:pt x="9" y="1127"/>
                  </a:lnTo>
                  <a:lnTo>
                    <a:pt x="17" y="1104"/>
                  </a:lnTo>
                  <a:lnTo>
                    <a:pt x="27" y="1081"/>
                  </a:lnTo>
                  <a:lnTo>
                    <a:pt x="39" y="1060"/>
                  </a:lnTo>
                  <a:lnTo>
                    <a:pt x="51" y="1039"/>
                  </a:lnTo>
                  <a:lnTo>
                    <a:pt x="68" y="1019"/>
                  </a:lnTo>
                  <a:lnTo>
                    <a:pt x="84" y="999"/>
                  </a:lnTo>
                  <a:lnTo>
                    <a:pt x="103" y="980"/>
                  </a:lnTo>
                  <a:lnTo>
                    <a:pt x="123" y="962"/>
                  </a:lnTo>
                  <a:lnTo>
                    <a:pt x="145" y="943"/>
                  </a:lnTo>
                  <a:lnTo>
                    <a:pt x="168" y="926"/>
                  </a:lnTo>
                  <a:lnTo>
                    <a:pt x="194" y="908"/>
                  </a:lnTo>
                  <a:lnTo>
                    <a:pt x="220" y="891"/>
                  </a:lnTo>
                  <a:lnTo>
                    <a:pt x="248" y="875"/>
                  </a:lnTo>
                  <a:lnTo>
                    <a:pt x="275" y="859"/>
                  </a:lnTo>
                  <a:lnTo>
                    <a:pt x="304" y="843"/>
                  </a:lnTo>
                  <a:lnTo>
                    <a:pt x="335" y="828"/>
                  </a:lnTo>
                  <a:lnTo>
                    <a:pt x="367" y="813"/>
                  </a:lnTo>
                  <a:lnTo>
                    <a:pt x="432" y="785"/>
                  </a:lnTo>
                  <a:lnTo>
                    <a:pt x="500" y="757"/>
                  </a:lnTo>
                  <a:lnTo>
                    <a:pt x="572" y="730"/>
                  </a:lnTo>
                  <a:lnTo>
                    <a:pt x="644" y="706"/>
                  </a:lnTo>
                  <a:lnTo>
                    <a:pt x="717" y="682"/>
                  </a:lnTo>
                  <a:lnTo>
                    <a:pt x="792" y="657"/>
                  </a:lnTo>
                  <a:lnTo>
                    <a:pt x="941" y="612"/>
                  </a:lnTo>
                  <a:lnTo>
                    <a:pt x="1084" y="567"/>
                  </a:lnTo>
                  <a:lnTo>
                    <a:pt x="1152" y="546"/>
                  </a:lnTo>
                  <a:lnTo>
                    <a:pt x="1218" y="524"/>
                  </a:lnTo>
                  <a:lnTo>
                    <a:pt x="1280" y="501"/>
                  </a:lnTo>
                  <a:lnTo>
                    <a:pt x="1338" y="478"/>
                  </a:lnTo>
                  <a:lnTo>
                    <a:pt x="1391" y="455"/>
                  </a:lnTo>
                  <a:lnTo>
                    <a:pt x="1416" y="443"/>
                  </a:lnTo>
                  <a:lnTo>
                    <a:pt x="1440" y="432"/>
                  </a:lnTo>
                  <a:lnTo>
                    <a:pt x="1461" y="419"/>
                  </a:lnTo>
                  <a:lnTo>
                    <a:pt x="1482" y="406"/>
                  </a:lnTo>
                  <a:lnTo>
                    <a:pt x="1500" y="393"/>
                  </a:lnTo>
                  <a:lnTo>
                    <a:pt x="1518" y="381"/>
                  </a:lnTo>
                  <a:lnTo>
                    <a:pt x="1532" y="368"/>
                  </a:lnTo>
                  <a:lnTo>
                    <a:pt x="1547" y="354"/>
                  </a:lnTo>
                  <a:lnTo>
                    <a:pt x="1558" y="340"/>
                  </a:lnTo>
                  <a:lnTo>
                    <a:pt x="1568" y="327"/>
                  </a:lnTo>
                  <a:lnTo>
                    <a:pt x="1576" y="312"/>
                  </a:lnTo>
                  <a:lnTo>
                    <a:pt x="1581" y="297"/>
                  </a:lnTo>
                  <a:lnTo>
                    <a:pt x="1584" y="282"/>
                  </a:lnTo>
                  <a:lnTo>
                    <a:pt x="1586" y="266"/>
                  </a:lnTo>
                  <a:lnTo>
                    <a:pt x="1586" y="266"/>
                  </a:lnTo>
                  <a:lnTo>
                    <a:pt x="1586" y="256"/>
                  </a:lnTo>
                  <a:lnTo>
                    <a:pt x="1584" y="246"/>
                  </a:lnTo>
                  <a:lnTo>
                    <a:pt x="1578" y="227"/>
                  </a:lnTo>
                  <a:lnTo>
                    <a:pt x="1568" y="208"/>
                  </a:lnTo>
                  <a:lnTo>
                    <a:pt x="1555" y="189"/>
                  </a:lnTo>
                  <a:lnTo>
                    <a:pt x="1539" y="171"/>
                  </a:lnTo>
                  <a:lnTo>
                    <a:pt x="1519" y="154"/>
                  </a:lnTo>
                  <a:lnTo>
                    <a:pt x="1498" y="137"/>
                  </a:lnTo>
                  <a:lnTo>
                    <a:pt x="1472" y="121"/>
                  </a:lnTo>
                  <a:lnTo>
                    <a:pt x="1445" y="104"/>
                  </a:lnTo>
                  <a:lnTo>
                    <a:pt x="1414" y="88"/>
                  </a:lnTo>
                  <a:lnTo>
                    <a:pt x="1382" y="73"/>
                  </a:lnTo>
                  <a:lnTo>
                    <a:pt x="1346" y="58"/>
                  </a:lnTo>
                  <a:lnTo>
                    <a:pt x="1310" y="43"/>
                  </a:lnTo>
                  <a:lnTo>
                    <a:pt x="1272" y="29"/>
                  </a:lnTo>
                  <a:lnTo>
                    <a:pt x="1231" y="14"/>
                  </a:lnTo>
                  <a:lnTo>
                    <a:pt x="1189" y="0"/>
                  </a:lnTo>
                  <a:lnTo>
                    <a:pt x="1466" y="0"/>
                  </a:lnTo>
                  <a:lnTo>
                    <a:pt x="1466" y="0"/>
                  </a:lnTo>
                  <a:lnTo>
                    <a:pt x="1484" y="14"/>
                  </a:lnTo>
                  <a:lnTo>
                    <a:pt x="1502" y="29"/>
                  </a:lnTo>
                  <a:lnTo>
                    <a:pt x="1518" y="42"/>
                  </a:lnTo>
                  <a:lnTo>
                    <a:pt x="1532" y="58"/>
                  </a:lnTo>
                  <a:lnTo>
                    <a:pt x="1547" y="73"/>
                  </a:lnTo>
                  <a:lnTo>
                    <a:pt x="1562" y="89"/>
                  </a:lnTo>
                  <a:lnTo>
                    <a:pt x="1573" y="105"/>
                  </a:lnTo>
                  <a:lnTo>
                    <a:pt x="1584" y="121"/>
                  </a:lnTo>
                  <a:lnTo>
                    <a:pt x="1594" y="138"/>
                  </a:lnTo>
                  <a:lnTo>
                    <a:pt x="1604" y="155"/>
                  </a:lnTo>
                  <a:lnTo>
                    <a:pt x="1610" y="173"/>
                  </a:lnTo>
                  <a:lnTo>
                    <a:pt x="1617" y="191"/>
                  </a:lnTo>
                  <a:lnTo>
                    <a:pt x="1622" y="209"/>
                  </a:lnTo>
                  <a:lnTo>
                    <a:pt x="1625" y="228"/>
                  </a:lnTo>
                  <a:lnTo>
                    <a:pt x="1628" y="247"/>
                  </a:lnTo>
                  <a:lnTo>
                    <a:pt x="1628" y="266"/>
                  </a:lnTo>
                  <a:lnTo>
                    <a:pt x="1628" y="266"/>
                  </a:lnTo>
                  <a:lnTo>
                    <a:pt x="1628" y="291"/>
                  </a:lnTo>
                  <a:lnTo>
                    <a:pt x="1623" y="315"/>
                  </a:lnTo>
                  <a:lnTo>
                    <a:pt x="1618" y="338"/>
                  </a:lnTo>
                  <a:lnTo>
                    <a:pt x="1610" y="360"/>
                  </a:lnTo>
                  <a:lnTo>
                    <a:pt x="1600" y="383"/>
                  </a:lnTo>
                  <a:lnTo>
                    <a:pt x="1589" y="404"/>
                  </a:lnTo>
                  <a:lnTo>
                    <a:pt x="1576" y="425"/>
                  </a:lnTo>
                  <a:lnTo>
                    <a:pt x="1560" y="445"/>
                  </a:lnTo>
                  <a:lnTo>
                    <a:pt x="1544" y="464"/>
                  </a:lnTo>
                  <a:lnTo>
                    <a:pt x="1524" y="483"/>
                  </a:lnTo>
                  <a:lnTo>
                    <a:pt x="1503" y="503"/>
                  </a:lnTo>
                  <a:lnTo>
                    <a:pt x="1482" y="521"/>
                  </a:lnTo>
                  <a:lnTo>
                    <a:pt x="1458" y="539"/>
                  </a:lnTo>
                  <a:lnTo>
                    <a:pt x="1434" y="556"/>
                  </a:lnTo>
                  <a:lnTo>
                    <a:pt x="1408" y="573"/>
                  </a:lnTo>
                  <a:lnTo>
                    <a:pt x="1380" y="589"/>
                  </a:lnTo>
                  <a:lnTo>
                    <a:pt x="1353" y="605"/>
                  </a:lnTo>
                  <a:lnTo>
                    <a:pt x="1322" y="621"/>
                  </a:lnTo>
                  <a:lnTo>
                    <a:pt x="1293" y="636"/>
                  </a:lnTo>
                  <a:lnTo>
                    <a:pt x="1260" y="651"/>
                  </a:lnTo>
                  <a:lnTo>
                    <a:pt x="1195" y="680"/>
                  </a:lnTo>
                  <a:lnTo>
                    <a:pt x="1126" y="707"/>
                  </a:lnTo>
                  <a:lnTo>
                    <a:pt x="1056" y="734"/>
                  </a:lnTo>
                  <a:lnTo>
                    <a:pt x="983" y="759"/>
                  </a:lnTo>
                  <a:lnTo>
                    <a:pt x="909" y="784"/>
                  </a:lnTo>
                  <a:lnTo>
                    <a:pt x="836" y="808"/>
                  </a:lnTo>
                  <a:lnTo>
                    <a:pt x="687" y="853"/>
                  </a:lnTo>
                  <a:lnTo>
                    <a:pt x="544" y="898"/>
                  </a:lnTo>
                  <a:lnTo>
                    <a:pt x="476" y="920"/>
                  </a:lnTo>
                  <a:lnTo>
                    <a:pt x="410" y="944"/>
                  </a:lnTo>
                  <a:lnTo>
                    <a:pt x="348" y="966"/>
                  </a:lnTo>
                  <a:lnTo>
                    <a:pt x="290" y="988"/>
                  </a:lnTo>
                  <a:lnTo>
                    <a:pt x="236" y="1011"/>
                  </a:lnTo>
                  <a:lnTo>
                    <a:pt x="212" y="1024"/>
                  </a:lnTo>
                  <a:lnTo>
                    <a:pt x="188" y="1036"/>
                  </a:lnTo>
                  <a:lnTo>
                    <a:pt x="167" y="1048"/>
                  </a:lnTo>
                  <a:lnTo>
                    <a:pt x="145" y="1060"/>
                  </a:lnTo>
                  <a:lnTo>
                    <a:pt x="128" y="1073"/>
                  </a:lnTo>
                  <a:lnTo>
                    <a:pt x="110" y="1086"/>
                  </a:lnTo>
                  <a:lnTo>
                    <a:pt x="95" y="1099"/>
                  </a:lnTo>
                  <a:lnTo>
                    <a:pt x="81" y="1112"/>
                  </a:lnTo>
                  <a:lnTo>
                    <a:pt x="69" y="1126"/>
                  </a:lnTo>
                  <a:lnTo>
                    <a:pt x="60" y="1140"/>
                  </a:lnTo>
                  <a:lnTo>
                    <a:pt x="51" y="1155"/>
                  </a:lnTo>
                  <a:lnTo>
                    <a:pt x="47" y="1168"/>
                  </a:lnTo>
                  <a:lnTo>
                    <a:pt x="43" y="1184"/>
                  </a:lnTo>
                  <a:lnTo>
                    <a:pt x="42" y="1199"/>
                  </a:lnTo>
                  <a:lnTo>
                    <a:pt x="42" y="119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895" name="Straight Arrow Connector 894">
            <a:extLst>
              <a:ext uri="{FF2B5EF4-FFF2-40B4-BE49-F238E27FC236}">
                <a16:creationId xmlns:a16="http://schemas.microsoft.com/office/drawing/2014/main" id="{DFD72A7F-5379-AA79-F46B-904B5F2A529C}"/>
              </a:ext>
            </a:extLst>
          </p:cNvPr>
          <p:cNvCxnSpPr>
            <a:cxnSpLocks/>
          </p:cNvCxnSpPr>
          <p:nvPr/>
        </p:nvCxnSpPr>
        <p:spPr bwMode="auto">
          <a:xfrm flipH="1">
            <a:off x="4733420" y="3286576"/>
            <a:ext cx="383540" cy="135890"/>
          </a:xfrm>
          <a:prstGeom prst="straightConnector1">
            <a:avLst/>
          </a:prstGeom>
          <a:noFill/>
          <a:ln w="28575" cap="flat" cmpd="sng" algn="ctr">
            <a:solidFill>
              <a:schemeClr val="bg1"/>
            </a:solidFill>
            <a:prstDash val="solid"/>
            <a:round/>
            <a:headEnd type="none" w="med" len="med"/>
            <a:tailEnd type="triangle"/>
          </a:ln>
          <a:effectLst/>
        </p:spPr>
      </p:cxnSp>
      <p:cxnSp>
        <p:nvCxnSpPr>
          <p:cNvPr id="896" name="Straight Arrow Connector 895">
            <a:extLst>
              <a:ext uri="{FF2B5EF4-FFF2-40B4-BE49-F238E27FC236}">
                <a16:creationId xmlns:a16="http://schemas.microsoft.com/office/drawing/2014/main" id="{57DA3115-7502-05AC-2577-F8201ED24A71}"/>
              </a:ext>
            </a:extLst>
          </p:cNvPr>
          <p:cNvCxnSpPr>
            <a:cxnSpLocks/>
          </p:cNvCxnSpPr>
          <p:nvPr/>
        </p:nvCxnSpPr>
        <p:spPr bwMode="auto">
          <a:xfrm flipH="1">
            <a:off x="3893820" y="3526871"/>
            <a:ext cx="311150" cy="259080"/>
          </a:xfrm>
          <a:prstGeom prst="straightConnector1">
            <a:avLst/>
          </a:prstGeom>
          <a:noFill/>
          <a:ln w="28575" cap="flat" cmpd="sng" algn="ctr">
            <a:solidFill>
              <a:schemeClr val="bg1"/>
            </a:solidFill>
            <a:prstDash val="solid"/>
            <a:round/>
            <a:headEnd type="none" w="med" len="med"/>
            <a:tailEnd type="triangle"/>
          </a:ln>
          <a:effectLst/>
        </p:spPr>
      </p:cxnSp>
      <p:grpSp>
        <p:nvGrpSpPr>
          <p:cNvPr id="897" name="Group 896">
            <a:extLst>
              <a:ext uri="{FF2B5EF4-FFF2-40B4-BE49-F238E27FC236}">
                <a16:creationId xmlns:a16="http://schemas.microsoft.com/office/drawing/2014/main" id="{1498ADDE-84B4-9598-27D6-E445F8144649}"/>
              </a:ext>
            </a:extLst>
          </p:cNvPr>
          <p:cNvGrpSpPr/>
          <p:nvPr/>
        </p:nvGrpSpPr>
        <p:grpSpPr>
          <a:xfrm rot="19982276">
            <a:off x="3624910" y="3929081"/>
            <a:ext cx="323882" cy="568706"/>
            <a:chOff x="2146631" y="3305429"/>
            <a:chExt cx="323882" cy="568706"/>
          </a:xfrm>
        </p:grpSpPr>
        <p:grpSp>
          <p:nvGrpSpPr>
            <p:cNvPr id="898" name="Group 897">
              <a:extLst>
                <a:ext uri="{FF2B5EF4-FFF2-40B4-BE49-F238E27FC236}">
                  <a16:creationId xmlns:a16="http://schemas.microsoft.com/office/drawing/2014/main" id="{39864565-C5BD-D305-8CB1-3D50F6763E77}"/>
                </a:ext>
              </a:extLst>
            </p:cNvPr>
            <p:cNvGrpSpPr/>
            <p:nvPr/>
          </p:nvGrpSpPr>
          <p:grpSpPr>
            <a:xfrm rot="869243">
              <a:off x="2146631" y="3305429"/>
              <a:ext cx="323882" cy="354880"/>
              <a:chOff x="5373343" y="3066294"/>
              <a:chExt cx="1801887" cy="1974340"/>
            </a:xfrm>
          </p:grpSpPr>
          <p:grpSp>
            <p:nvGrpSpPr>
              <p:cNvPr id="900" name="Group 899">
                <a:extLst>
                  <a:ext uri="{FF2B5EF4-FFF2-40B4-BE49-F238E27FC236}">
                    <a16:creationId xmlns:a16="http://schemas.microsoft.com/office/drawing/2014/main" id="{EFB4D898-6738-C4AB-1641-8196A5618C62}"/>
                  </a:ext>
                </a:extLst>
              </p:cNvPr>
              <p:cNvGrpSpPr/>
              <p:nvPr/>
            </p:nvGrpSpPr>
            <p:grpSpPr>
              <a:xfrm>
                <a:off x="5886218" y="3700568"/>
                <a:ext cx="807635" cy="589505"/>
                <a:chOff x="7657395" y="3471968"/>
                <a:chExt cx="807635" cy="589505"/>
              </a:xfrm>
            </p:grpSpPr>
            <p:grpSp>
              <p:nvGrpSpPr>
                <p:cNvPr id="923" name="Group 922">
                  <a:extLst>
                    <a:ext uri="{FF2B5EF4-FFF2-40B4-BE49-F238E27FC236}">
                      <a16:creationId xmlns:a16="http://schemas.microsoft.com/office/drawing/2014/main" id="{4F227400-FAEB-1F7E-7468-E805F0B7F9CB}"/>
                    </a:ext>
                  </a:extLst>
                </p:cNvPr>
                <p:cNvGrpSpPr/>
                <p:nvPr/>
              </p:nvGrpSpPr>
              <p:grpSpPr>
                <a:xfrm>
                  <a:off x="7657395" y="3900010"/>
                  <a:ext cx="263902" cy="161463"/>
                  <a:chOff x="7588110" y="3651769"/>
                  <a:chExt cx="263902" cy="161463"/>
                </a:xfrm>
              </p:grpSpPr>
              <p:cxnSp>
                <p:nvCxnSpPr>
                  <p:cNvPr id="931" name="Straight Connector 930">
                    <a:extLst>
                      <a:ext uri="{FF2B5EF4-FFF2-40B4-BE49-F238E27FC236}">
                        <a16:creationId xmlns:a16="http://schemas.microsoft.com/office/drawing/2014/main" id="{CAF15C96-FED0-F2A0-5D2A-8AB69084006C}"/>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32" name="Oval 931">
                    <a:extLst>
                      <a:ext uri="{FF2B5EF4-FFF2-40B4-BE49-F238E27FC236}">
                        <a16:creationId xmlns:a16="http://schemas.microsoft.com/office/drawing/2014/main" id="{4C2393B0-390E-54B9-BEC6-0D2B1A638F8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24" name="Group 923">
                  <a:extLst>
                    <a:ext uri="{FF2B5EF4-FFF2-40B4-BE49-F238E27FC236}">
                      <a16:creationId xmlns:a16="http://schemas.microsoft.com/office/drawing/2014/main" id="{CB94640A-EDC6-5B9A-E920-E4B38790F9CE}"/>
                    </a:ext>
                  </a:extLst>
                </p:cNvPr>
                <p:cNvGrpSpPr/>
                <p:nvPr/>
              </p:nvGrpSpPr>
              <p:grpSpPr>
                <a:xfrm rot="10800000">
                  <a:off x="8131843" y="3471968"/>
                  <a:ext cx="333187" cy="409704"/>
                  <a:chOff x="7740510" y="3804169"/>
                  <a:chExt cx="333187" cy="409704"/>
                </a:xfrm>
              </p:grpSpPr>
              <p:grpSp>
                <p:nvGrpSpPr>
                  <p:cNvPr id="925" name="Group 924">
                    <a:extLst>
                      <a:ext uri="{FF2B5EF4-FFF2-40B4-BE49-F238E27FC236}">
                        <a16:creationId xmlns:a16="http://schemas.microsoft.com/office/drawing/2014/main" id="{035DA856-0A8F-C52D-3681-6E7011565CA0}"/>
                      </a:ext>
                    </a:extLst>
                  </p:cNvPr>
                  <p:cNvGrpSpPr/>
                  <p:nvPr/>
                </p:nvGrpSpPr>
                <p:grpSpPr>
                  <a:xfrm>
                    <a:off x="7740510" y="3804169"/>
                    <a:ext cx="263902" cy="161463"/>
                    <a:chOff x="7588110" y="3651769"/>
                    <a:chExt cx="263902" cy="161463"/>
                  </a:xfrm>
                </p:grpSpPr>
                <p:cxnSp>
                  <p:nvCxnSpPr>
                    <p:cNvPr id="929" name="Straight Connector 928">
                      <a:extLst>
                        <a:ext uri="{FF2B5EF4-FFF2-40B4-BE49-F238E27FC236}">
                          <a16:creationId xmlns:a16="http://schemas.microsoft.com/office/drawing/2014/main" id="{CF0CC816-BE81-EE63-DAA2-54E125B9A32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30" name="Oval 929">
                      <a:extLst>
                        <a:ext uri="{FF2B5EF4-FFF2-40B4-BE49-F238E27FC236}">
                          <a16:creationId xmlns:a16="http://schemas.microsoft.com/office/drawing/2014/main" id="{4963C5C4-6977-F024-A420-F7F0E42BA8C5}"/>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26" name="Group 925">
                    <a:extLst>
                      <a:ext uri="{FF2B5EF4-FFF2-40B4-BE49-F238E27FC236}">
                        <a16:creationId xmlns:a16="http://schemas.microsoft.com/office/drawing/2014/main" id="{6C452F23-744E-B7C1-DEC3-83CABDC37511}"/>
                      </a:ext>
                    </a:extLst>
                  </p:cNvPr>
                  <p:cNvGrpSpPr/>
                  <p:nvPr/>
                </p:nvGrpSpPr>
                <p:grpSpPr>
                  <a:xfrm>
                    <a:off x="7809795" y="4052410"/>
                    <a:ext cx="263902" cy="161463"/>
                    <a:chOff x="7588110" y="3651769"/>
                    <a:chExt cx="263902" cy="161463"/>
                  </a:xfrm>
                </p:grpSpPr>
                <p:cxnSp>
                  <p:nvCxnSpPr>
                    <p:cNvPr id="927" name="Straight Connector 926">
                      <a:extLst>
                        <a:ext uri="{FF2B5EF4-FFF2-40B4-BE49-F238E27FC236}">
                          <a16:creationId xmlns:a16="http://schemas.microsoft.com/office/drawing/2014/main" id="{014DBE89-7D38-7A4D-3652-7A2B3808971D}"/>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28" name="Oval 927">
                      <a:extLst>
                        <a:ext uri="{FF2B5EF4-FFF2-40B4-BE49-F238E27FC236}">
                          <a16:creationId xmlns:a16="http://schemas.microsoft.com/office/drawing/2014/main" id="{1A320407-1861-5DE7-8B67-11C130F46937}"/>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901" name="Group 900">
                <a:extLst>
                  <a:ext uri="{FF2B5EF4-FFF2-40B4-BE49-F238E27FC236}">
                    <a16:creationId xmlns:a16="http://schemas.microsoft.com/office/drawing/2014/main" id="{6328B608-83EA-AF1A-2831-C0857E2A7E08}"/>
                  </a:ext>
                </a:extLst>
              </p:cNvPr>
              <p:cNvGrpSpPr/>
              <p:nvPr/>
            </p:nvGrpSpPr>
            <p:grpSpPr>
              <a:xfrm>
                <a:off x="5585991" y="4465597"/>
                <a:ext cx="667240" cy="514544"/>
                <a:chOff x="7357168" y="4236997"/>
                <a:chExt cx="667240" cy="514544"/>
              </a:xfrm>
            </p:grpSpPr>
            <p:grpSp>
              <p:nvGrpSpPr>
                <p:cNvPr id="917" name="Group 916">
                  <a:extLst>
                    <a:ext uri="{FF2B5EF4-FFF2-40B4-BE49-F238E27FC236}">
                      <a16:creationId xmlns:a16="http://schemas.microsoft.com/office/drawing/2014/main" id="{586386CA-00A1-A409-071A-1C14B1DAAFCB}"/>
                    </a:ext>
                  </a:extLst>
                </p:cNvPr>
                <p:cNvGrpSpPr/>
                <p:nvPr/>
              </p:nvGrpSpPr>
              <p:grpSpPr>
                <a:xfrm rot="2862879">
                  <a:off x="7305949" y="4288216"/>
                  <a:ext cx="263902" cy="161463"/>
                  <a:chOff x="7588110" y="3651769"/>
                  <a:chExt cx="263902" cy="161463"/>
                </a:xfrm>
              </p:grpSpPr>
              <p:cxnSp>
                <p:nvCxnSpPr>
                  <p:cNvPr id="921" name="Straight Connector 920">
                    <a:extLst>
                      <a:ext uri="{FF2B5EF4-FFF2-40B4-BE49-F238E27FC236}">
                        <a16:creationId xmlns:a16="http://schemas.microsoft.com/office/drawing/2014/main" id="{BB2F8038-7915-6B5E-7D21-4446C64E0344}"/>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22" name="Oval 921">
                    <a:extLst>
                      <a:ext uri="{FF2B5EF4-FFF2-40B4-BE49-F238E27FC236}">
                        <a16:creationId xmlns:a16="http://schemas.microsoft.com/office/drawing/2014/main" id="{A4BE52FB-F1A2-77F3-060E-0D058E8519EC}"/>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18" name="Group 917">
                  <a:extLst>
                    <a:ext uri="{FF2B5EF4-FFF2-40B4-BE49-F238E27FC236}">
                      <a16:creationId xmlns:a16="http://schemas.microsoft.com/office/drawing/2014/main" id="{0A39156C-F16B-6F70-0584-677E995EDDE3}"/>
                    </a:ext>
                  </a:extLst>
                </p:cNvPr>
                <p:cNvGrpSpPr/>
                <p:nvPr/>
              </p:nvGrpSpPr>
              <p:grpSpPr>
                <a:xfrm rot="13575652">
                  <a:off x="7811726" y="4538858"/>
                  <a:ext cx="263902" cy="161463"/>
                  <a:chOff x="7588110" y="3651769"/>
                  <a:chExt cx="263902" cy="161463"/>
                </a:xfrm>
              </p:grpSpPr>
              <p:cxnSp>
                <p:nvCxnSpPr>
                  <p:cNvPr id="919" name="Straight Connector 918">
                    <a:extLst>
                      <a:ext uri="{FF2B5EF4-FFF2-40B4-BE49-F238E27FC236}">
                        <a16:creationId xmlns:a16="http://schemas.microsoft.com/office/drawing/2014/main" id="{DAC7E136-0D42-304E-41CA-9217E8E0D80A}"/>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20" name="Oval 919">
                    <a:extLst>
                      <a:ext uri="{FF2B5EF4-FFF2-40B4-BE49-F238E27FC236}">
                        <a16:creationId xmlns:a16="http://schemas.microsoft.com/office/drawing/2014/main" id="{FFF5B9C5-E677-164D-1186-1551BE31B5C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902" name="Group 901">
                <a:extLst>
                  <a:ext uri="{FF2B5EF4-FFF2-40B4-BE49-F238E27FC236}">
                    <a16:creationId xmlns:a16="http://schemas.microsoft.com/office/drawing/2014/main" id="{D42CB87D-CBB5-03DB-1150-4632F411CCBB}"/>
                  </a:ext>
                </a:extLst>
              </p:cNvPr>
              <p:cNvGrpSpPr/>
              <p:nvPr/>
            </p:nvGrpSpPr>
            <p:grpSpPr>
              <a:xfrm rot="16200000">
                <a:off x="6522901" y="4173200"/>
                <a:ext cx="667240" cy="514544"/>
                <a:chOff x="7509568" y="4389397"/>
                <a:chExt cx="667240" cy="514544"/>
              </a:xfrm>
            </p:grpSpPr>
            <p:grpSp>
              <p:nvGrpSpPr>
                <p:cNvPr id="911" name="Group 910">
                  <a:extLst>
                    <a:ext uri="{FF2B5EF4-FFF2-40B4-BE49-F238E27FC236}">
                      <a16:creationId xmlns:a16="http://schemas.microsoft.com/office/drawing/2014/main" id="{7C2603D7-74A2-4DFE-2C0D-F7E645492DBC}"/>
                    </a:ext>
                  </a:extLst>
                </p:cNvPr>
                <p:cNvGrpSpPr/>
                <p:nvPr/>
              </p:nvGrpSpPr>
              <p:grpSpPr>
                <a:xfrm rot="2862879">
                  <a:off x="7458349" y="4440616"/>
                  <a:ext cx="263902" cy="161463"/>
                  <a:chOff x="7588110" y="3651769"/>
                  <a:chExt cx="263902" cy="161463"/>
                </a:xfrm>
              </p:grpSpPr>
              <p:cxnSp>
                <p:nvCxnSpPr>
                  <p:cNvPr id="915" name="Straight Connector 914">
                    <a:extLst>
                      <a:ext uri="{FF2B5EF4-FFF2-40B4-BE49-F238E27FC236}">
                        <a16:creationId xmlns:a16="http://schemas.microsoft.com/office/drawing/2014/main" id="{125410AB-7A09-A236-AC85-6F0175CD68B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16" name="Oval 915">
                    <a:extLst>
                      <a:ext uri="{FF2B5EF4-FFF2-40B4-BE49-F238E27FC236}">
                        <a16:creationId xmlns:a16="http://schemas.microsoft.com/office/drawing/2014/main" id="{1AAAF181-E1C2-8ADA-84C9-0BA90FC506E4}"/>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12" name="Group 911">
                  <a:extLst>
                    <a:ext uri="{FF2B5EF4-FFF2-40B4-BE49-F238E27FC236}">
                      <a16:creationId xmlns:a16="http://schemas.microsoft.com/office/drawing/2014/main" id="{13F2F7E4-BE7E-B45B-BD6D-CFEEB4E03B69}"/>
                    </a:ext>
                  </a:extLst>
                </p:cNvPr>
                <p:cNvGrpSpPr/>
                <p:nvPr/>
              </p:nvGrpSpPr>
              <p:grpSpPr>
                <a:xfrm rot="13575652">
                  <a:off x="7964126" y="4691258"/>
                  <a:ext cx="263902" cy="161463"/>
                  <a:chOff x="7588110" y="3651769"/>
                  <a:chExt cx="263902" cy="161463"/>
                </a:xfrm>
              </p:grpSpPr>
              <p:cxnSp>
                <p:nvCxnSpPr>
                  <p:cNvPr id="913" name="Straight Connector 912">
                    <a:extLst>
                      <a:ext uri="{FF2B5EF4-FFF2-40B4-BE49-F238E27FC236}">
                        <a16:creationId xmlns:a16="http://schemas.microsoft.com/office/drawing/2014/main" id="{684C00A3-AB4D-CF25-7ED2-31E884D56EA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14" name="Oval 913">
                    <a:extLst>
                      <a:ext uri="{FF2B5EF4-FFF2-40B4-BE49-F238E27FC236}">
                        <a16:creationId xmlns:a16="http://schemas.microsoft.com/office/drawing/2014/main" id="{206D52AD-3FA2-EE73-0EF7-21590DFC4224}"/>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903" name="Group 902">
                <a:extLst>
                  <a:ext uri="{FF2B5EF4-FFF2-40B4-BE49-F238E27FC236}">
                    <a16:creationId xmlns:a16="http://schemas.microsoft.com/office/drawing/2014/main" id="{3229A965-3DEA-AA5B-7062-C0D93B963997}"/>
                  </a:ext>
                </a:extLst>
              </p:cNvPr>
              <p:cNvGrpSpPr/>
              <p:nvPr/>
            </p:nvGrpSpPr>
            <p:grpSpPr>
              <a:xfrm rot="9944751">
                <a:off x="5373343" y="3066294"/>
                <a:ext cx="1801887" cy="1974340"/>
                <a:chOff x="569633" y="1542899"/>
                <a:chExt cx="1245999" cy="1365250"/>
              </a:xfrm>
            </p:grpSpPr>
            <p:cxnSp>
              <p:nvCxnSpPr>
                <p:cNvPr id="907" name="Straight Connector 32">
                  <a:extLst>
                    <a:ext uri="{FF2B5EF4-FFF2-40B4-BE49-F238E27FC236}">
                      <a16:creationId xmlns:a16="http://schemas.microsoft.com/office/drawing/2014/main" id="{3158F88F-2DEF-E540-B081-4E77E22E5F03}"/>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908" name="Straight Connector 34">
                  <a:extLst>
                    <a:ext uri="{FF2B5EF4-FFF2-40B4-BE49-F238E27FC236}">
                      <a16:creationId xmlns:a16="http://schemas.microsoft.com/office/drawing/2014/main" id="{85C6413D-395E-AF4E-C6EB-D6ED95106D29}"/>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909" name="Freeform 908">
                  <a:extLst>
                    <a:ext uri="{FF2B5EF4-FFF2-40B4-BE49-F238E27FC236}">
                      <a16:creationId xmlns:a16="http://schemas.microsoft.com/office/drawing/2014/main" id="{84455BE1-5679-B33A-AE4A-6F90FCF23C28}"/>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10" name="Freeform 35">
                  <a:extLst>
                    <a:ext uri="{FF2B5EF4-FFF2-40B4-BE49-F238E27FC236}">
                      <a16:creationId xmlns:a16="http://schemas.microsoft.com/office/drawing/2014/main" id="{A6BE644C-342E-443F-5499-7E0E148DE9EE}"/>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04" name="Group 903">
                <a:extLst>
                  <a:ext uri="{FF2B5EF4-FFF2-40B4-BE49-F238E27FC236}">
                    <a16:creationId xmlns:a16="http://schemas.microsoft.com/office/drawing/2014/main" id="{CBF6921A-86D1-BE30-2058-4CCB76BED68F}"/>
                  </a:ext>
                </a:extLst>
              </p:cNvPr>
              <p:cNvGrpSpPr/>
              <p:nvPr/>
            </p:nvGrpSpPr>
            <p:grpSpPr>
              <a:xfrm>
                <a:off x="5820270" y="3880369"/>
                <a:ext cx="263902" cy="161463"/>
                <a:chOff x="7588110" y="3651769"/>
                <a:chExt cx="263902" cy="161463"/>
              </a:xfrm>
            </p:grpSpPr>
            <p:cxnSp>
              <p:nvCxnSpPr>
                <p:cNvPr id="905" name="Straight Connector 904">
                  <a:extLst>
                    <a:ext uri="{FF2B5EF4-FFF2-40B4-BE49-F238E27FC236}">
                      <a16:creationId xmlns:a16="http://schemas.microsoft.com/office/drawing/2014/main" id="{AA5C344F-F1A4-EE72-CAA7-1E4171B827B4}"/>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906" name="Oval 905">
                  <a:extLst>
                    <a:ext uri="{FF2B5EF4-FFF2-40B4-BE49-F238E27FC236}">
                      <a16:creationId xmlns:a16="http://schemas.microsoft.com/office/drawing/2014/main" id="{5956E847-E033-0196-0BD6-FD25C977C75E}"/>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899" name="Rectangle 898">
              <a:extLst>
                <a:ext uri="{FF2B5EF4-FFF2-40B4-BE49-F238E27FC236}">
                  <a16:creationId xmlns:a16="http://schemas.microsoft.com/office/drawing/2014/main" id="{0E7B0AD7-BF0E-F281-FFE3-796511C7AC54}"/>
                </a:ext>
              </a:extLst>
            </p:cNvPr>
            <p:cNvSpPr/>
            <p:nvPr/>
          </p:nvSpPr>
          <p:spPr bwMode="auto">
            <a:xfrm>
              <a:off x="2282825" y="3630295"/>
              <a:ext cx="53340" cy="2438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33" name="Group 932">
            <a:extLst>
              <a:ext uri="{FF2B5EF4-FFF2-40B4-BE49-F238E27FC236}">
                <a16:creationId xmlns:a16="http://schemas.microsoft.com/office/drawing/2014/main" id="{B9EEB7E5-42DF-A04B-1D06-CF116C21EE1D}"/>
              </a:ext>
            </a:extLst>
          </p:cNvPr>
          <p:cNvGrpSpPr/>
          <p:nvPr/>
        </p:nvGrpSpPr>
        <p:grpSpPr>
          <a:xfrm rot="1526124">
            <a:off x="3822143" y="5002632"/>
            <a:ext cx="323882" cy="354880"/>
            <a:chOff x="5373343" y="3066294"/>
            <a:chExt cx="1801887" cy="1974340"/>
          </a:xfrm>
        </p:grpSpPr>
        <p:grpSp>
          <p:nvGrpSpPr>
            <p:cNvPr id="934" name="Group 933">
              <a:extLst>
                <a:ext uri="{FF2B5EF4-FFF2-40B4-BE49-F238E27FC236}">
                  <a16:creationId xmlns:a16="http://schemas.microsoft.com/office/drawing/2014/main" id="{68DDE253-C1B0-E53F-BA5F-963EF3F1DD90}"/>
                </a:ext>
              </a:extLst>
            </p:cNvPr>
            <p:cNvGrpSpPr/>
            <p:nvPr/>
          </p:nvGrpSpPr>
          <p:grpSpPr>
            <a:xfrm>
              <a:off x="6025018" y="3802378"/>
              <a:ext cx="530033" cy="385885"/>
              <a:chOff x="7796195" y="3573778"/>
              <a:chExt cx="530033" cy="385885"/>
            </a:xfrm>
          </p:grpSpPr>
          <p:cxnSp>
            <p:nvCxnSpPr>
              <p:cNvPr id="947" name="Straight Connector 946">
                <a:extLst>
                  <a:ext uri="{FF2B5EF4-FFF2-40B4-BE49-F238E27FC236}">
                    <a16:creationId xmlns:a16="http://schemas.microsoft.com/office/drawing/2014/main" id="{8AA4E938-5B3B-6395-08DA-70528CDF21DE}"/>
                  </a:ext>
                </a:extLst>
              </p:cNvPr>
              <p:cNvCxnSpPr>
                <a:cxnSpLocks/>
              </p:cNvCxnSpPr>
              <p:nvPr/>
            </p:nvCxnSpPr>
            <p:spPr bwMode="auto">
              <a:xfrm flipH="1">
                <a:off x="7796195" y="3923467"/>
                <a:ext cx="125099" cy="36196"/>
              </a:xfrm>
              <a:prstGeom prst="line">
                <a:avLst/>
              </a:prstGeom>
              <a:noFill/>
              <a:ln w="19050" cap="flat" cmpd="sng" algn="ctr">
                <a:solidFill>
                  <a:schemeClr val="accent5"/>
                </a:solidFill>
                <a:prstDash val="solid"/>
                <a:round/>
                <a:headEnd type="none" w="med" len="med"/>
                <a:tailEnd type="none" w="med" len="med"/>
              </a:ln>
              <a:effectLst/>
            </p:spPr>
          </p:cxnSp>
          <p:grpSp>
            <p:nvGrpSpPr>
              <p:cNvPr id="948" name="Group 947">
                <a:extLst>
                  <a:ext uri="{FF2B5EF4-FFF2-40B4-BE49-F238E27FC236}">
                    <a16:creationId xmlns:a16="http://schemas.microsoft.com/office/drawing/2014/main" id="{2B1E5EBD-E911-4009-2C0F-D698566BE18B}"/>
                  </a:ext>
                </a:extLst>
              </p:cNvPr>
              <p:cNvGrpSpPr/>
              <p:nvPr/>
            </p:nvGrpSpPr>
            <p:grpSpPr>
              <a:xfrm rot="10800000">
                <a:off x="8131846" y="3573778"/>
                <a:ext cx="194382" cy="284437"/>
                <a:chOff x="7879312" y="3827626"/>
                <a:chExt cx="194382" cy="284437"/>
              </a:xfrm>
            </p:grpSpPr>
            <p:cxnSp>
              <p:nvCxnSpPr>
                <p:cNvPr id="949" name="Straight Connector 948">
                  <a:extLst>
                    <a:ext uri="{FF2B5EF4-FFF2-40B4-BE49-F238E27FC236}">
                      <a16:creationId xmlns:a16="http://schemas.microsoft.com/office/drawing/2014/main" id="{EB21406F-84D3-D384-E9A7-5F91504D6C98}"/>
                    </a:ext>
                  </a:extLst>
                </p:cNvPr>
                <p:cNvCxnSpPr>
                  <a:cxnSpLocks/>
                </p:cNvCxnSpPr>
                <p:nvPr/>
              </p:nvCxnSpPr>
              <p:spPr bwMode="auto">
                <a:xfrm flipH="1">
                  <a:off x="7879312" y="3827626"/>
                  <a:ext cx="125100" cy="36195"/>
                </a:xfrm>
                <a:prstGeom prst="line">
                  <a:avLst/>
                </a:prstGeom>
                <a:noFill/>
                <a:ln w="19050" cap="flat" cmpd="sng" algn="ctr">
                  <a:solidFill>
                    <a:schemeClr val="accent5"/>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85754A9C-1437-40FF-DBFC-EDF213EB497A}"/>
                    </a:ext>
                  </a:extLst>
                </p:cNvPr>
                <p:cNvCxnSpPr>
                  <a:cxnSpLocks/>
                </p:cNvCxnSpPr>
                <p:nvPr/>
              </p:nvCxnSpPr>
              <p:spPr bwMode="auto">
                <a:xfrm flipH="1">
                  <a:off x="7948595" y="4075868"/>
                  <a:ext cx="125099" cy="36195"/>
                </a:xfrm>
                <a:prstGeom prst="line">
                  <a:avLst/>
                </a:prstGeom>
                <a:noFill/>
                <a:ln w="19050" cap="flat" cmpd="sng" algn="ctr">
                  <a:solidFill>
                    <a:schemeClr val="accent5"/>
                  </a:solidFill>
                  <a:prstDash val="solid"/>
                  <a:round/>
                  <a:headEnd type="none" w="med" len="med"/>
                  <a:tailEnd type="none" w="med" len="med"/>
                </a:ln>
                <a:effectLst/>
              </p:spPr>
            </p:cxnSp>
          </p:grpSp>
        </p:grpSp>
        <p:grpSp>
          <p:nvGrpSpPr>
            <p:cNvPr id="935" name="Group 934">
              <a:extLst>
                <a:ext uri="{FF2B5EF4-FFF2-40B4-BE49-F238E27FC236}">
                  <a16:creationId xmlns:a16="http://schemas.microsoft.com/office/drawing/2014/main" id="{65DBD394-C0DA-3DD3-9AFF-0B26208E7F2B}"/>
                </a:ext>
              </a:extLst>
            </p:cNvPr>
            <p:cNvGrpSpPr/>
            <p:nvPr/>
          </p:nvGrpSpPr>
          <p:grpSpPr>
            <a:xfrm>
              <a:off x="5724301" y="4559984"/>
              <a:ext cx="390011" cy="327700"/>
              <a:chOff x="7495478" y="4331384"/>
              <a:chExt cx="390011" cy="327700"/>
            </a:xfrm>
          </p:grpSpPr>
          <p:cxnSp>
            <p:nvCxnSpPr>
              <p:cNvPr id="945" name="Straight Connector 944">
                <a:extLst>
                  <a:ext uri="{FF2B5EF4-FFF2-40B4-BE49-F238E27FC236}">
                    <a16:creationId xmlns:a16="http://schemas.microsoft.com/office/drawing/2014/main" id="{9B1CF8FD-03C0-C5BF-28D8-B257BAEF285D}"/>
                  </a:ext>
                </a:extLst>
              </p:cNvPr>
              <p:cNvCxnSpPr>
                <a:cxnSpLocks/>
              </p:cNvCxnSpPr>
              <p:nvPr/>
            </p:nvCxnSpPr>
            <p:spPr bwMode="auto">
              <a:xfrm rot="2862879" flipH="1">
                <a:off x="7451026" y="4375836"/>
                <a:ext cx="125099" cy="36195"/>
              </a:xfrm>
              <a:prstGeom prst="line">
                <a:avLst/>
              </a:prstGeom>
              <a:noFill/>
              <a:ln w="19050" cap="flat" cmpd="sng" algn="ctr">
                <a:solidFill>
                  <a:schemeClr val="accent5"/>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DBAB2C45-E3AF-A147-2CAB-9480F82A59CB}"/>
                  </a:ext>
                </a:extLst>
              </p:cNvPr>
              <p:cNvCxnSpPr>
                <a:cxnSpLocks/>
              </p:cNvCxnSpPr>
              <p:nvPr/>
            </p:nvCxnSpPr>
            <p:spPr bwMode="auto">
              <a:xfrm rot="13575652" flipH="1">
                <a:off x="7804839" y="4578434"/>
                <a:ext cx="125104" cy="36196"/>
              </a:xfrm>
              <a:prstGeom prst="line">
                <a:avLst/>
              </a:prstGeom>
              <a:noFill/>
              <a:ln w="19050" cap="flat" cmpd="sng" algn="ctr">
                <a:solidFill>
                  <a:schemeClr val="accent5"/>
                </a:solidFill>
                <a:prstDash val="solid"/>
                <a:round/>
                <a:headEnd type="none" w="med" len="med"/>
                <a:tailEnd type="none" w="med" len="med"/>
              </a:ln>
              <a:effectLst/>
            </p:spPr>
          </p:cxnSp>
        </p:grpSp>
        <p:grpSp>
          <p:nvGrpSpPr>
            <p:cNvPr id="936" name="Group 935">
              <a:extLst>
                <a:ext uri="{FF2B5EF4-FFF2-40B4-BE49-F238E27FC236}">
                  <a16:creationId xmlns:a16="http://schemas.microsoft.com/office/drawing/2014/main" id="{1EDAED18-2E40-DB92-698F-71D284638124}"/>
                </a:ext>
              </a:extLst>
            </p:cNvPr>
            <p:cNvGrpSpPr/>
            <p:nvPr/>
          </p:nvGrpSpPr>
          <p:grpSpPr>
            <a:xfrm rot="16200000">
              <a:off x="6662477" y="4266925"/>
              <a:ext cx="390016" cy="327703"/>
              <a:chOff x="7647876" y="4483781"/>
              <a:chExt cx="390016" cy="327703"/>
            </a:xfrm>
          </p:grpSpPr>
          <p:cxnSp>
            <p:nvCxnSpPr>
              <p:cNvPr id="943" name="Straight Connector 942">
                <a:extLst>
                  <a:ext uri="{FF2B5EF4-FFF2-40B4-BE49-F238E27FC236}">
                    <a16:creationId xmlns:a16="http://schemas.microsoft.com/office/drawing/2014/main" id="{78482E5E-3F73-800C-4801-E28969A74B72}"/>
                  </a:ext>
                </a:extLst>
              </p:cNvPr>
              <p:cNvCxnSpPr>
                <a:cxnSpLocks/>
              </p:cNvCxnSpPr>
              <p:nvPr/>
            </p:nvCxnSpPr>
            <p:spPr bwMode="auto">
              <a:xfrm rot="2862879" flipH="1">
                <a:off x="7603424" y="4528233"/>
                <a:ext cx="125099" cy="36196"/>
              </a:xfrm>
              <a:prstGeom prst="line">
                <a:avLst/>
              </a:prstGeom>
              <a:noFill/>
              <a:ln w="19050" cap="flat" cmpd="sng" algn="ctr">
                <a:solidFill>
                  <a:schemeClr val="accent5"/>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0F56163B-1D91-41B7-99BB-CD2D66E32301}"/>
                  </a:ext>
                </a:extLst>
              </p:cNvPr>
              <p:cNvCxnSpPr>
                <a:cxnSpLocks/>
              </p:cNvCxnSpPr>
              <p:nvPr/>
            </p:nvCxnSpPr>
            <p:spPr bwMode="auto">
              <a:xfrm rot="13575652" flipH="1">
                <a:off x="7957245" y="4730837"/>
                <a:ext cx="125099" cy="36195"/>
              </a:xfrm>
              <a:prstGeom prst="line">
                <a:avLst/>
              </a:prstGeom>
              <a:noFill/>
              <a:ln w="19050" cap="flat" cmpd="sng" algn="ctr">
                <a:solidFill>
                  <a:schemeClr val="accent5"/>
                </a:solidFill>
                <a:prstDash val="solid"/>
                <a:round/>
                <a:headEnd type="none" w="med" len="med"/>
                <a:tailEnd type="none" w="med" len="med"/>
              </a:ln>
              <a:effectLst/>
            </p:spPr>
          </p:cxnSp>
        </p:grpSp>
        <p:grpSp>
          <p:nvGrpSpPr>
            <p:cNvPr id="937" name="Group 936">
              <a:extLst>
                <a:ext uri="{FF2B5EF4-FFF2-40B4-BE49-F238E27FC236}">
                  <a16:creationId xmlns:a16="http://schemas.microsoft.com/office/drawing/2014/main" id="{89992AB4-283D-6FAE-7BE3-D7203F743D79}"/>
                </a:ext>
              </a:extLst>
            </p:cNvPr>
            <p:cNvGrpSpPr/>
            <p:nvPr/>
          </p:nvGrpSpPr>
          <p:grpSpPr>
            <a:xfrm rot="9944751">
              <a:off x="5373343" y="3066294"/>
              <a:ext cx="1801887" cy="1974340"/>
              <a:chOff x="569633" y="1542899"/>
              <a:chExt cx="1245999" cy="1365250"/>
            </a:xfrm>
          </p:grpSpPr>
          <p:cxnSp>
            <p:nvCxnSpPr>
              <p:cNvPr id="939" name="Straight Connector 32">
                <a:extLst>
                  <a:ext uri="{FF2B5EF4-FFF2-40B4-BE49-F238E27FC236}">
                    <a16:creationId xmlns:a16="http://schemas.microsoft.com/office/drawing/2014/main" id="{5798D3FC-601C-B003-8FE4-86E8457E4D36}"/>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940" name="Straight Connector 34">
                <a:extLst>
                  <a:ext uri="{FF2B5EF4-FFF2-40B4-BE49-F238E27FC236}">
                    <a16:creationId xmlns:a16="http://schemas.microsoft.com/office/drawing/2014/main" id="{03288991-6B8C-1F4E-F552-E936B73D24FC}"/>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941" name="Freeform 940">
                <a:extLst>
                  <a:ext uri="{FF2B5EF4-FFF2-40B4-BE49-F238E27FC236}">
                    <a16:creationId xmlns:a16="http://schemas.microsoft.com/office/drawing/2014/main" id="{27D58931-D70D-FAD9-9DA0-9F97CA7617E8}"/>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42" name="Freeform 35">
                <a:extLst>
                  <a:ext uri="{FF2B5EF4-FFF2-40B4-BE49-F238E27FC236}">
                    <a16:creationId xmlns:a16="http://schemas.microsoft.com/office/drawing/2014/main" id="{E2CCF420-665D-FB9F-EB38-A487C6ECA11D}"/>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cxnSp>
          <p:nvCxnSpPr>
            <p:cNvPr id="938" name="Straight Connector 937">
              <a:extLst>
                <a:ext uri="{FF2B5EF4-FFF2-40B4-BE49-F238E27FC236}">
                  <a16:creationId xmlns:a16="http://schemas.microsoft.com/office/drawing/2014/main" id="{64E6F4F9-A96F-5B4B-E0A9-BDAFE59DFF92}"/>
                </a:ext>
              </a:extLst>
            </p:cNvPr>
            <p:cNvCxnSpPr>
              <a:cxnSpLocks/>
            </p:cNvCxnSpPr>
            <p:nvPr/>
          </p:nvCxnSpPr>
          <p:spPr bwMode="auto">
            <a:xfrm flipH="1">
              <a:off x="5959069" y="3903826"/>
              <a:ext cx="125099" cy="36195"/>
            </a:xfrm>
            <a:prstGeom prst="line">
              <a:avLst/>
            </a:prstGeom>
            <a:noFill/>
            <a:ln w="19050" cap="flat" cmpd="sng" algn="ctr">
              <a:solidFill>
                <a:schemeClr val="accent5"/>
              </a:solidFill>
              <a:prstDash val="solid"/>
              <a:round/>
              <a:headEnd type="none" w="med" len="med"/>
              <a:tailEnd type="none" w="med" len="med"/>
            </a:ln>
            <a:effectLst/>
          </p:spPr>
        </p:cxnSp>
      </p:grpSp>
      <p:sp>
        <p:nvSpPr>
          <p:cNvPr id="951" name="Rectangle 950">
            <a:extLst>
              <a:ext uri="{FF2B5EF4-FFF2-40B4-BE49-F238E27FC236}">
                <a16:creationId xmlns:a16="http://schemas.microsoft.com/office/drawing/2014/main" id="{A31258EC-2626-4816-E3EF-508DDE94EA20}"/>
              </a:ext>
            </a:extLst>
          </p:cNvPr>
          <p:cNvSpPr/>
          <p:nvPr/>
        </p:nvSpPr>
        <p:spPr bwMode="auto">
          <a:xfrm rot="2856172">
            <a:off x="3853295" y="4919603"/>
            <a:ext cx="53340" cy="2438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953" name="Straight Arrow Connector 952">
            <a:extLst>
              <a:ext uri="{FF2B5EF4-FFF2-40B4-BE49-F238E27FC236}">
                <a16:creationId xmlns:a16="http://schemas.microsoft.com/office/drawing/2014/main" id="{3119E7AE-6F0D-77FB-10A4-AAA4EF06365F}"/>
              </a:ext>
            </a:extLst>
          </p:cNvPr>
          <p:cNvCxnSpPr>
            <a:cxnSpLocks/>
          </p:cNvCxnSpPr>
          <p:nvPr/>
        </p:nvCxnSpPr>
        <p:spPr bwMode="auto">
          <a:xfrm>
            <a:off x="3717080" y="4470937"/>
            <a:ext cx="115780" cy="351334"/>
          </a:xfrm>
          <a:prstGeom prst="straightConnector1">
            <a:avLst/>
          </a:prstGeom>
          <a:noFill/>
          <a:ln w="28575" cap="flat" cmpd="sng" algn="ctr">
            <a:solidFill>
              <a:schemeClr val="bg1"/>
            </a:solidFill>
            <a:prstDash val="solid"/>
            <a:round/>
            <a:headEnd type="none" w="med" len="med"/>
            <a:tailEnd type="triangle"/>
          </a:ln>
          <a:effectLst/>
        </p:spPr>
      </p:cxnSp>
      <p:sp>
        <p:nvSpPr>
          <p:cNvPr id="954" name="Oval 953">
            <a:extLst>
              <a:ext uri="{FF2B5EF4-FFF2-40B4-BE49-F238E27FC236}">
                <a16:creationId xmlns:a16="http://schemas.microsoft.com/office/drawing/2014/main" id="{80EEC07A-6A4E-C2E0-2EE6-3487A7BB02E1}"/>
              </a:ext>
            </a:extLst>
          </p:cNvPr>
          <p:cNvSpPr/>
          <p:nvPr/>
        </p:nvSpPr>
        <p:spPr bwMode="auto">
          <a:xfrm>
            <a:off x="4105910" y="5031186"/>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 name="Oval 954">
            <a:extLst>
              <a:ext uri="{FF2B5EF4-FFF2-40B4-BE49-F238E27FC236}">
                <a16:creationId xmlns:a16="http://schemas.microsoft.com/office/drawing/2014/main" id="{1AD16014-C5A8-B732-1166-2D8AAB65EA60}"/>
              </a:ext>
            </a:extLst>
          </p:cNvPr>
          <p:cNvSpPr/>
          <p:nvPr/>
        </p:nvSpPr>
        <p:spPr bwMode="auto">
          <a:xfrm>
            <a:off x="4172585" y="5097861"/>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 name="Oval 955">
            <a:extLst>
              <a:ext uri="{FF2B5EF4-FFF2-40B4-BE49-F238E27FC236}">
                <a16:creationId xmlns:a16="http://schemas.microsoft.com/office/drawing/2014/main" id="{A8B9028D-E14A-00BF-2CB4-8FB02673A116}"/>
              </a:ext>
            </a:extLst>
          </p:cNvPr>
          <p:cNvSpPr/>
          <p:nvPr/>
        </p:nvSpPr>
        <p:spPr bwMode="auto">
          <a:xfrm>
            <a:off x="4083685" y="5139136"/>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 name="Oval 956">
            <a:extLst>
              <a:ext uri="{FF2B5EF4-FFF2-40B4-BE49-F238E27FC236}">
                <a16:creationId xmlns:a16="http://schemas.microsoft.com/office/drawing/2014/main" id="{468AD081-B2C3-EEAB-8EA2-057EF8D5790C}"/>
              </a:ext>
            </a:extLst>
          </p:cNvPr>
          <p:cNvSpPr/>
          <p:nvPr/>
        </p:nvSpPr>
        <p:spPr bwMode="auto">
          <a:xfrm>
            <a:off x="4156710" y="5199461"/>
            <a:ext cx="57150" cy="57150"/>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8" name="Oval 957">
            <a:extLst>
              <a:ext uri="{FF2B5EF4-FFF2-40B4-BE49-F238E27FC236}">
                <a16:creationId xmlns:a16="http://schemas.microsoft.com/office/drawing/2014/main" id="{C13527FD-3FB3-C3C2-AA39-2A705F630958}"/>
              </a:ext>
            </a:extLst>
          </p:cNvPr>
          <p:cNvSpPr/>
          <p:nvPr/>
        </p:nvSpPr>
        <p:spPr bwMode="auto">
          <a:xfrm>
            <a:off x="4404994" y="470924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 name="Oval 958">
            <a:extLst>
              <a:ext uri="{FF2B5EF4-FFF2-40B4-BE49-F238E27FC236}">
                <a16:creationId xmlns:a16="http://schemas.microsoft.com/office/drawing/2014/main" id="{1AC7653F-DC1D-62F8-3387-3056EF5BA640}"/>
              </a:ext>
            </a:extLst>
          </p:cNvPr>
          <p:cNvSpPr/>
          <p:nvPr/>
        </p:nvSpPr>
        <p:spPr bwMode="auto">
          <a:xfrm>
            <a:off x="4306569" y="413647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 name="Oval 959">
            <a:extLst>
              <a:ext uri="{FF2B5EF4-FFF2-40B4-BE49-F238E27FC236}">
                <a16:creationId xmlns:a16="http://schemas.microsoft.com/office/drawing/2014/main" id="{DA273545-EE80-A8B3-1D99-9CA535844A0B}"/>
              </a:ext>
            </a:extLst>
          </p:cNvPr>
          <p:cNvSpPr/>
          <p:nvPr/>
        </p:nvSpPr>
        <p:spPr bwMode="auto">
          <a:xfrm>
            <a:off x="4909819" y="3895170"/>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 name="Oval 961">
            <a:extLst>
              <a:ext uri="{FF2B5EF4-FFF2-40B4-BE49-F238E27FC236}">
                <a16:creationId xmlns:a16="http://schemas.microsoft.com/office/drawing/2014/main" id="{BA452801-88A0-C2E6-B63A-4236233C0D6B}"/>
              </a:ext>
            </a:extLst>
          </p:cNvPr>
          <p:cNvSpPr/>
          <p:nvPr/>
        </p:nvSpPr>
        <p:spPr bwMode="auto">
          <a:xfrm>
            <a:off x="5230494" y="4653995"/>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963" name="Straight Arrow Connector 962">
            <a:extLst>
              <a:ext uri="{FF2B5EF4-FFF2-40B4-BE49-F238E27FC236}">
                <a16:creationId xmlns:a16="http://schemas.microsoft.com/office/drawing/2014/main" id="{3F6871A4-1073-FE29-5194-CBBC0ABDEAE0}"/>
              </a:ext>
            </a:extLst>
          </p:cNvPr>
          <p:cNvCxnSpPr>
            <a:cxnSpLocks/>
          </p:cNvCxnSpPr>
          <p:nvPr/>
        </p:nvCxnSpPr>
        <p:spPr bwMode="auto">
          <a:xfrm flipV="1">
            <a:off x="4182110" y="4878786"/>
            <a:ext cx="222250" cy="184150"/>
          </a:xfrm>
          <a:prstGeom prst="straightConnector1">
            <a:avLst/>
          </a:prstGeom>
          <a:noFill/>
          <a:ln w="28575" cap="flat" cmpd="sng" algn="ctr">
            <a:solidFill>
              <a:schemeClr val="bg1"/>
            </a:solidFill>
            <a:prstDash val="solid"/>
            <a:round/>
            <a:headEnd type="none" w="med" len="med"/>
            <a:tailEnd type="triangle"/>
          </a:ln>
          <a:effectLst/>
        </p:spPr>
      </p:cxnSp>
      <p:sp>
        <p:nvSpPr>
          <p:cNvPr id="966" name="TextBox 965">
            <a:extLst>
              <a:ext uri="{FF2B5EF4-FFF2-40B4-BE49-F238E27FC236}">
                <a16:creationId xmlns:a16="http://schemas.microsoft.com/office/drawing/2014/main" id="{52F0A471-8B76-E8B2-0DE8-E86D094081C2}"/>
              </a:ext>
            </a:extLst>
          </p:cNvPr>
          <p:cNvSpPr txBox="1"/>
          <p:nvPr/>
        </p:nvSpPr>
        <p:spPr bwMode="auto">
          <a:xfrm>
            <a:off x="4960336" y="3972720"/>
            <a:ext cx="67190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E418K</a:t>
            </a:r>
            <a:br>
              <a:rPr kumimoji="0" lang="en-US" sz="12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TOPO-I</a:t>
            </a:r>
          </a:p>
        </p:txBody>
      </p:sp>
      <p:grpSp>
        <p:nvGrpSpPr>
          <p:cNvPr id="972" name="Group 971">
            <a:extLst>
              <a:ext uri="{FF2B5EF4-FFF2-40B4-BE49-F238E27FC236}">
                <a16:creationId xmlns:a16="http://schemas.microsoft.com/office/drawing/2014/main" id="{A614C323-707D-276F-541A-572E81A5C1CF}"/>
              </a:ext>
            </a:extLst>
          </p:cNvPr>
          <p:cNvGrpSpPr/>
          <p:nvPr/>
        </p:nvGrpSpPr>
        <p:grpSpPr>
          <a:xfrm rot="791766">
            <a:off x="4752339" y="4074884"/>
            <a:ext cx="264277" cy="315631"/>
            <a:chOff x="4843779" y="4228473"/>
            <a:chExt cx="264277" cy="315631"/>
          </a:xfrm>
        </p:grpSpPr>
        <p:sp>
          <p:nvSpPr>
            <p:cNvPr id="969" name="Oval 968">
              <a:extLst>
                <a:ext uri="{FF2B5EF4-FFF2-40B4-BE49-F238E27FC236}">
                  <a16:creationId xmlns:a16="http://schemas.microsoft.com/office/drawing/2014/main" id="{B61541A2-0CE0-14AC-C464-BACF0CD39F70}"/>
                </a:ext>
              </a:extLst>
            </p:cNvPr>
            <p:cNvSpPr/>
            <p:nvPr/>
          </p:nvSpPr>
          <p:spPr bwMode="auto">
            <a:xfrm rot="2117635">
              <a:off x="4916144" y="4228473"/>
              <a:ext cx="191912" cy="315631"/>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1" name="Oval 960">
              <a:extLst>
                <a:ext uri="{FF2B5EF4-FFF2-40B4-BE49-F238E27FC236}">
                  <a16:creationId xmlns:a16="http://schemas.microsoft.com/office/drawing/2014/main" id="{33B51F2C-F11D-498E-BDF5-E1CAD7A851BF}"/>
                </a:ext>
              </a:extLst>
            </p:cNvPr>
            <p:cNvSpPr/>
            <p:nvPr/>
          </p:nvSpPr>
          <p:spPr bwMode="auto">
            <a:xfrm>
              <a:off x="4843779" y="4302759"/>
              <a:ext cx="136525" cy="136525"/>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68" name="Lightning Bolt 967">
            <a:extLst>
              <a:ext uri="{FF2B5EF4-FFF2-40B4-BE49-F238E27FC236}">
                <a16:creationId xmlns:a16="http://schemas.microsoft.com/office/drawing/2014/main" id="{806528DB-3FEA-AD44-F927-1A48A977099F}"/>
              </a:ext>
            </a:extLst>
          </p:cNvPr>
          <p:cNvSpPr/>
          <p:nvPr/>
        </p:nvSpPr>
        <p:spPr bwMode="auto">
          <a:xfrm>
            <a:off x="4495800" y="3813109"/>
            <a:ext cx="358140" cy="422422"/>
          </a:xfrm>
          <a:prstGeom prst="lightningBol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3" name="Oval 972">
            <a:extLst>
              <a:ext uri="{FF2B5EF4-FFF2-40B4-BE49-F238E27FC236}">
                <a16:creationId xmlns:a16="http://schemas.microsoft.com/office/drawing/2014/main" id="{1A8AAE1D-2BDE-B846-B52F-734C83031BAC}"/>
              </a:ext>
            </a:extLst>
          </p:cNvPr>
          <p:cNvSpPr/>
          <p:nvPr/>
        </p:nvSpPr>
        <p:spPr bwMode="auto">
          <a:xfrm>
            <a:off x="4841874" y="4836875"/>
            <a:ext cx="136525" cy="13652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9" name="&quot;No&quot; Symbol 72">
            <a:extLst>
              <a:ext uri="{FF2B5EF4-FFF2-40B4-BE49-F238E27FC236}">
                <a16:creationId xmlns:a16="http://schemas.microsoft.com/office/drawing/2014/main" id="{B230870E-E404-7A4E-1BD4-FD8F5B905FDD}"/>
              </a:ext>
            </a:extLst>
          </p:cNvPr>
          <p:cNvSpPr/>
          <p:nvPr/>
        </p:nvSpPr>
        <p:spPr>
          <a:xfrm>
            <a:off x="4563932" y="3900252"/>
            <a:ext cx="259079" cy="259079"/>
          </a:xfrm>
          <a:prstGeom prst="noSmoking">
            <a:avLst>
              <a:gd name="adj" fmla="val 4869"/>
            </a:avLst>
          </a:prstGeom>
          <a:solidFill>
            <a:schemeClr val="accent3"/>
          </a:solidFill>
          <a:ln w="2540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980" name="Oval 979">
            <a:extLst>
              <a:ext uri="{FF2B5EF4-FFF2-40B4-BE49-F238E27FC236}">
                <a16:creationId xmlns:a16="http://schemas.microsoft.com/office/drawing/2014/main" id="{0EF71E77-E5CB-030E-28A6-ED54EE8C1ADA}"/>
              </a:ext>
            </a:extLst>
          </p:cNvPr>
          <p:cNvSpPr/>
          <p:nvPr/>
        </p:nvSpPr>
        <p:spPr bwMode="auto">
          <a:xfrm>
            <a:off x="6414893" y="3786871"/>
            <a:ext cx="1541776" cy="1408096"/>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145" name="Group 1144">
            <a:extLst>
              <a:ext uri="{FF2B5EF4-FFF2-40B4-BE49-F238E27FC236}">
                <a16:creationId xmlns:a16="http://schemas.microsoft.com/office/drawing/2014/main" id="{BC4CB0BF-03BD-9F60-DB0F-E1D947FB7102}"/>
              </a:ext>
            </a:extLst>
          </p:cNvPr>
          <p:cNvGrpSpPr/>
          <p:nvPr/>
        </p:nvGrpSpPr>
        <p:grpSpPr>
          <a:xfrm rot="5400000">
            <a:off x="7004906" y="3773025"/>
            <a:ext cx="358142" cy="1479908"/>
            <a:chOff x="855158" y="4484102"/>
            <a:chExt cx="437557" cy="1201737"/>
          </a:xfrm>
        </p:grpSpPr>
        <p:sp>
          <p:nvSpPr>
            <p:cNvPr id="1146" name="Freeform 5">
              <a:extLst>
                <a:ext uri="{FF2B5EF4-FFF2-40B4-BE49-F238E27FC236}">
                  <a16:creationId xmlns:a16="http://schemas.microsoft.com/office/drawing/2014/main" id="{8A70FFEE-886B-B320-2D45-623969155298}"/>
                </a:ext>
              </a:extLst>
            </p:cNvPr>
            <p:cNvSpPr>
              <a:spLocks/>
            </p:cNvSpPr>
            <p:nvPr/>
          </p:nvSpPr>
          <p:spPr bwMode="auto">
            <a:xfrm>
              <a:off x="885223" y="4495694"/>
              <a:ext cx="317296" cy="23185"/>
            </a:xfrm>
            <a:custGeom>
              <a:avLst/>
              <a:gdLst>
                <a:gd name="T0" fmla="*/ 1183 w 1183"/>
                <a:gd name="T1" fmla="*/ 54 h 54"/>
                <a:gd name="T2" fmla="*/ 1183 w 1183"/>
                <a:gd name="T3" fmla="*/ 54 h 54"/>
                <a:gd name="T4" fmla="*/ 1147 w 1183"/>
                <a:gd name="T5" fmla="*/ 40 h 54"/>
                <a:gd name="T6" fmla="*/ 1111 w 1183"/>
                <a:gd name="T7" fmla="*/ 26 h 54"/>
                <a:gd name="T8" fmla="*/ 1034 w 1183"/>
                <a:gd name="T9" fmla="*/ 0 h 54"/>
                <a:gd name="T10" fmla="*/ 0 w 1183"/>
                <a:gd name="T11" fmla="*/ 0 h 54"/>
                <a:gd name="T12" fmla="*/ 0 w 1183"/>
                <a:gd name="T13" fmla="*/ 0 h 54"/>
                <a:gd name="T14" fmla="*/ 6 w 1183"/>
                <a:gd name="T15" fmla="*/ 13 h 54"/>
                <a:gd name="T16" fmla="*/ 16 w 1183"/>
                <a:gd name="T17" fmla="*/ 27 h 54"/>
                <a:gd name="T18" fmla="*/ 26 w 1183"/>
                <a:gd name="T19" fmla="*/ 40 h 54"/>
                <a:gd name="T20" fmla="*/ 39 w 1183"/>
                <a:gd name="T21" fmla="*/ 54 h 54"/>
                <a:gd name="T22" fmla="*/ 1183 w 1183"/>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3" h="54">
                  <a:moveTo>
                    <a:pt x="1183" y="54"/>
                  </a:moveTo>
                  <a:lnTo>
                    <a:pt x="1183" y="54"/>
                  </a:lnTo>
                  <a:lnTo>
                    <a:pt x="1147" y="40"/>
                  </a:lnTo>
                  <a:lnTo>
                    <a:pt x="1111" y="26"/>
                  </a:lnTo>
                  <a:lnTo>
                    <a:pt x="1034" y="0"/>
                  </a:lnTo>
                  <a:lnTo>
                    <a:pt x="0" y="0"/>
                  </a:lnTo>
                  <a:lnTo>
                    <a:pt x="0" y="0"/>
                  </a:lnTo>
                  <a:lnTo>
                    <a:pt x="6" y="13"/>
                  </a:lnTo>
                  <a:lnTo>
                    <a:pt x="16" y="27"/>
                  </a:lnTo>
                  <a:lnTo>
                    <a:pt x="26" y="40"/>
                  </a:lnTo>
                  <a:lnTo>
                    <a:pt x="39" y="54"/>
                  </a:lnTo>
                  <a:lnTo>
                    <a:pt x="1183"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7" name="Freeform 6">
              <a:extLst>
                <a:ext uri="{FF2B5EF4-FFF2-40B4-BE49-F238E27FC236}">
                  <a16:creationId xmlns:a16="http://schemas.microsoft.com/office/drawing/2014/main" id="{C9B657DC-FC1B-5BFF-076F-97CE92A8C484}"/>
                </a:ext>
              </a:extLst>
            </p:cNvPr>
            <p:cNvSpPr>
              <a:spLocks/>
            </p:cNvSpPr>
            <p:nvPr/>
          </p:nvSpPr>
          <p:spPr bwMode="auto">
            <a:xfrm>
              <a:off x="946428" y="4561384"/>
              <a:ext cx="316759" cy="27049"/>
            </a:xfrm>
            <a:custGeom>
              <a:avLst/>
              <a:gdLst>
                <a:gd name="T0" fmla="*/ 1141 w 1180"/>
                <a:gd name="T1" fmla="*/ 0 h 55"/>
                <a:gd name="T2" fmla="*/ 0 w 1180"/>
                <a:gd name="T3" fmla="*/ 0 h 55"/>
                <a:gd name="T4" fmla="*/ 0 w 1180"/>
                <a:gd name="T5" fmla="*/ 0 h 55"/>
                <a:gd name="T6" fmla="*/ 36 w 1180"/>
                <a:gd name="T7" fmla="*/ 14 h 55"/>
                <a:gd name="T8" fmla="*/ 72 w 1180"/>
                <a:gd name="T9" fmla="*/ 28 h 55"/>
                <a:gd name="T10" fmla="*/ 149 w 1180"/>
                <a:gd name="T11" fmla="*/ 55 h 55"/>
                <a:gd name="T12" fmla="*/ 1180 w 1180"/>
                <a:gd name="T13" fmla="*/ 55 h 55"/>
                <a:gd name="T14" fmla="*/ 1180 w 1180"/>
                <a:gd name="T15" fmla="*/ 55 h 55"/>
                <a:gd name="T16" fmla="*/ 1173 w 1180"/>
                <a:gd name="T17" fmla="*/ 41 h 55"/>
                <a:gd name="T18" fmla="*/ 1165 w 1180"/>
                <a:gd name="T19" fmla="*/ 27 h 55"/>
                <a:gd name="T20" fmla="*/ 1154 w 1180"/>
                <a:gd name="T21" fmla="*/ 14 h 55"/>
                <a:gd name="T22" fmla="*/ 1141 w 1180"/>
                <a:gd name="T23" fmla="*/ 0 h 55"/>
                <a:gd name="T24" fmla="*/ 1141 w 1180"/>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0" h="55">
                  <a:moveTo>
                    <a:pt x="1141" y="0"/>
                  </a:moveTo>
                  <a:lnTo>
                    <a:pt x="0" y="0"/>
                  </a:lnTo>
                  <a:lnTo>
                    <a:pt x="0" y="0"/>
                  </a:lnTo>
                  <a:lnTo>
                    <a:pt x="36" y="14"/>
                  </a:lnTo>
                  <a:lnTo>
                    <a:pt x="72" y="28"/>
                  </a:lnTo>
                  <a:lnTo>
                    <a:pt x="149" y="55"/>
                  </a:lnTo>
                  <a:lnTo>
                    <a:pt x="1180" y="55"/>
                  </a:lnTo>
                  <a:lnTo>
                    <a:pt x="1180" y="55"/>
                  </a:lnTo>
                  <a:lnTo>
                    <a:pt x="1173" y="41"/>
                  </a:lnTo>
                  <a:lnTo>
                    <a:pt x="1165" y="27"/>
                  </a:lnTo>
                  <a:lnTo>
                    <a:pt x="1154" y="14"/>
                  </a:lnTo>
                  <a:lnTo>
                    <a:pt x="1141" y="0"/>
                  </a:lnTo>
                  <a:lnTo>
                    <a:pt x="114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8" name="Freeform 7">
              <a:extLst>
                <a:ext uri="{FF2B5EF4-FFF2-40B4-BE49-F238E27FC236}">
                  <a16:creationId xmlns:a16="http://schemas.microsoft.com/office/drawing/2014/main" id="{97B7CA5C-07D6-B4DE-8AAE-8997245390AF}"/>
                </a:ext>
              </a:extLst>
            </p:cNvPr>
            <p:cNvSpPr>
              <a:spLocks/>
            </p:cNvSpPr>
            <p:nvPr/>
          </p:nvSpPr>
          <p:spPr bwMode="auto">
            <a:xfrm>
              <a:off x="1074205" y="4630938"/>
              <a:ext cx="180392" cy="23185"/>
            </a:xfrm>
            <a:custGeom>
              <a:avLst/>
              <a:gdLst>
                <a:gd name="T0" fmla="*/ 595 w 672"/>
                <a:gd name="T1" fmla="*/ 54 h 54"/>
                <a:gd name="T2" fmla="*/ 595 w 672"/>
                <a:gd name="T3" fmla="*/ 54 h 54"/>
                <a:gd name="T4" fmla="*/ 619 w 672"/>
                <a:gd name="T5" fmla="*/ 41 h 54"/>
                <a:gd name="T6" fmla="*/ 638 w 672"/>
                <a:gd name="T7" fmla="*/ 28 h 54"/>
                <a:gd name="T8" fmla="*/ 658 w 672"/>
                <a:gd name="T9" fmla="*/ 14 h 54"/>
                <a:gd name="T10" fmla="*/ 672 w 672"/>
                <a:gd name="T11" fmla="*/ 0 h 54"/>
                <a:gd name="T12" fmla="*/ 0 w 672"/>
                <a:gd name="T13" fmla="*/ 0 h 54"/>
                <a:gd name="T14" fmla="*/ 0 w 672"/>
                <a:gd name="T15" fmla="*/ 0 h 54"/>
                <a:gd name="T16" fmla="*/ 84 w 672"/>
                <a:gd name="T17" fmla="*/ 27 h 54"/>
                <a:gd name="T18" fmla="*/ 167 w 672"/>
                <a:gd name="T19" fmla="*/ 54 h 54"/>
                <a:gd name="T20" fmla="*/ 595 w 672"/>
                <a:gd name="T2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2" h="54">
                  <a:moveTo>
                    <a:pt x="595" y="54"/>
                  </a:moveTo>
                  <a:lnTo>
                    <a:pt x="595" y="54"/>
                  </a:lnTo>
                  <a:lnTo>
                    <a:pt x="619" y="41"/>
                  </a:lnTo>
                  <a:lnTo>
                    <a:pt x="638" y="28"/>
                  </a:lnTo>
                  <a:lnTo>
                    <a:pt x="658" y="14"/>
                  </a:lnTo>
                  <a:lnTo>
                    <a:pt x="672" y="0"/>
                  </a:lnTo>
                  <a:lnTo>
                    <a:pt x="0" y="0"/>
                  </a:lnTo>
                  <a:lnTo>
                    <a:pt x="0" y="0"/>
                  </a:lnTo>
                  <a:lnTo>
                    <a:pt x="84" y="27"/>
                  </a:lnTo>
                  <a:lnTo>
                    <a:pt x="167" y="54"/>
                  </a:lnTo>
                  <a:lnTo>
                    <a:pt x="595"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9" name="Freeform 8">
              <a:extLst>
                <a:ext uri="{FF2B5EF4-FFF2-40B4-BE49-F238E27FC236}">
                  <a16:creationId xmlns:a16="http://schemas.microsoft.com/office/drawing/2014/main" id="{1642A665-AF1A-2B40-3A75-B20E3E5CAD70}"/>
                </a:ext>
              </a:extLst>
            </p:cNvPr>
            <p:cNvSpPr>
              <a:spLocks/>
            </p:cNvSpPr>
            <p:nvPr/>
          </p:nvSpPr>
          <p:spPr bwMode="auto">
            <a:xfrm>
              <a:off x="1073668" y="4828007"/>
              <a:ext cx="180928" cy="23185"/>
            </a:xfrm>
            <a:custGeom>
              <a:avLst/>
              <a:gdLst>
                <a:gd name="T0" fmla="*/ 597 w 674"/>
                <a:gd name="T1" fmla="*/ 0 h 53"/>
                <a:gd name="T2" fmla="*/ 167 w 674"/>
                <a:gd name="T3" fmla="*/ 0 h 53"/>
                <a:gd name="T4" fmla="*/ 167 w 674"/>
                <a:gd name="T5" fmla="*/ 0 h 53"/>
                <a:gd name="T6" fmla="*/ 85 w 674"/>
                <a:gd name="T7" fmla="*/ 27 h 53"/>
                <a:gd name="T8" fmla="*/ 0 w 674"/>
                <a:gd name="T9" fmla="*/ 53 h 53"/>
                <a:gd name="T10" fmla="*/ 674 w 674"/>
                <a:gd name="T11" fmla="*/ 53 h 53"/>
                <a:gd name="T12" fmla="*/ 674 w 674"/>
                <a:gd name="T13" fmla="*/ 53 h 53"/>
                <a:gd name="T14" fmla="*/ 660 w 674"/>
                <a:gd name="T15" fmla="*/ 40 h 53"/>
                <a:gd name="T16" fmla="*/ 642 w 674"/>
                <a:gd name="T17" fmla="*/ 26 h 53"/>
                <a:gd name="T18" fmla="*/ 621 w 674"/>
                <a:gd name="T19" fmla="*/ 12 h 53"/>
                <a:gd name="T20" fmla="*/ 597 w 674"/>
                <a:gd name="T21" fmla="*/ 0 h 53"/>
                <a:gd name="T22" fmla="*/ 597 w 674"/>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53">
                  <a:moveTo>
                    <a:pt x="597" y="0"/>
                  </a:moveTo>
                  <a:lnTo>
                    <a:pt x="167" y="0"/>
                  </a:lnTo>
                  <a:lnTo>
                    <a:pt x="167" y="0"/>
                  </a:lnTo>
                  <a:lnTo>
                    <a:pt x="85" y="27"/>
                  </a:lnTo>
                  <a:lnTo>
                    <a:pt x="0" y="53"/>
                  </a:lnTo>
                  <a:lnTo>
                    <a:pt x="674" y="53"/>
                  </a:lnTo>
                  <a:lnTo>
                    <a:pt x="674" y="53"/>
                  </a:lnTo>
                  <a:lnTo>
                    <a:pt x="660" y="40"/>
                  </a:lnTo>
                  <a:lnTo>
                    <a:pt x="642" y="26"/>
                  </a:lnTo>
                  <a:lnTo>
                    <a:pt x="621" y="12"/>
                  </a:lnTo>
                  <a:lnTo>
                    <a:pt x="597" y="0"/>
                  </a:lnTo>
                  <a:lnTo>
                    <a:pt x="597"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0" name="Freeform 9">
              <a:extLst>
                <a:ext uri="{FF2B5EF4-FFF2-40B4-BE49-F238E27FC236}">
                  <a16:creationId xmlns:a16="http://schemas.microsoft.com/office/drawing/2014/main" id="{D82B3D87-4EF0-B2CD-9B23-0BDEA6D1345E}"/>
                </a:ext>
              </a:extLst>
            </p:cNvPr>
            <p:cNvSpPr>
              <a:spLocks/>
            </p:cNvSpPr>
            <p:nvPr/>
          </p:nvSpPr>
          <p:spPr bwMode="auto">
            <a:xfrm>
              <a:off x="946428" y="4897561"/>
              <a:ext cx="316759" cy="23185"/>
            </a:xfrm>
            <a:custGeom>
              <a:avLst/>
              <a:gdLst>
                <a:gd name="T0" fmla="*/ 0 w 1180"/>
                <a:gd name="T1" fmla="*/ 55 h 55"/>
                <a:gd name="T2" fmla="*/ 1139 w 1180"/>
                <a:gd name="T3" fmla="*/ 55 h 55"/>
                <a:gd name="T4" fmla="*/ 1139 w 1180"/>
                <a:gd name="T5" fmla="*/ 55 h 55"/>
                <a:gd name="T6" fmla="*/ 1154 w 1180"/>
                <a:gd name="T7" fmla="*/ 41 h 55"/>
                <a:gd name="T8" fmla="*/ 1165 w 1180"/>
                <a:gd name="T9" fmla="*/ 27 h 55"/>
                <a:gd name="T10" fmla="*/ 1173 w 1180"/>
                <a:gd name="T11" fmla="*/ 13 h 55"/>
                <a:gd name="T12" fmla="*/ 1180 w 1180"/>
                <a:gd name="T13" fmla="*/ 0 h 55"/>
                <a:gd name="T14" fmla="*/ 149 w 1180"/>
                <a:gd name="T15" fmla="*/ 0 h 55"/>
                <a:gd name="T16" fmla="*/ 149 w 1180"/>
                <a:gd name="T17" fmla="*/ 0 h 55"/>
                <a:gd name="T18" fmla="*/ 110 w 1180"/>
                <a:gd name="T19" fmla="*/ 12 h 55"/>
                <a:gd name="T20" fmla="*/ 72 w 1180"/>
                <a:gd name="T21" fmla="*/ 26 h 55"/>
                <a:gd name="T22" fmla="*/ 36 w 1180"/>
                <a:gd name="T23" fmla="*/ 40 h 55"/>
                <a:gd name="T24" fmla="*/ 0 w 1180"/>
                <a:gd name="T25" fmla="*/ 55 h 55"/>
                <a:gd name="T26" fmla="*/ 0 w 1180"/>
                <a:gd name="T2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5">
                  <a:moveTo>
                    <a:pt x="0" y="55"/>
                  </a:moveTo>
                  <a:lnTo>
                    <a:pt x="1139" y="55"/>
                  </a:lnTo>
                  <a:lnTo>
                    <a:pt x="1139" y="55"/>
                  </a:lnTo>
                  <a:lnTo>
                    <a:pt x="1154" y="41"/>
                  </a:lnTo>
                  <a:lnTo>
                    <a:pt x="1165" y="27"/>
                  </a:lnTo>
                  <a:lnTo>
                    <a:pt x="1173" y="13"/>
                  </a:lnTo>
                  <a:lnTo>
                    <a:pt x="1180" y="0"/>
                  </a:lnTo>
                  <a:lnTo>
                    <a:pt x="149" y="0"/>
                  </a:lnTo>
                  <a:lnTo>
                    <a:pt x="149" y="0"/>
                  </a:lnTo>
                  <a:lnTo>
                    <a:pt x="110" y="12"/>
                  </a:lnTo>
                  <a:lnTo>
                    <a:pt x="72" y="26"/>
                  </a:lnTo>
                  <a:lnTo>
                    <a:pt x="36" y="40"/>
                  </a:lnTo>
                  <a:lnTo>
                    <a:pt x="0" y="55"/>
                  </a:lnTo>
                  <a:lnTo>
                    <a:pt x="0"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1" name="Freeform 10">
              <a:extLst>
                <a:ext uri="{FF2B5EF4-FFF2-40B4-BE49-F238E27FC236}">
                  <a16:creationId xmlns:a16="http://schemas.microsoft.com/office/drawing/2014/main" id="{41C4A7A4-BC6B-98D0-7334-AC47E566D1FD}"/>
                </a:ext>
              </a:extLst>
            </p:cNvPr>
            <p:cNvSpPr>
              <a:spLocks/>
            </p:cNvSpPr>
            <p:nvPr/>
          </p:nvSpPr>
          <p:spPr bwMode="auto">
            <a:xfrm>
              <a:off x="884686" y="4963251"/>
              <a:ext cx="316759" cy="23185"/>
            </a:xfrm>
            <a:custGeom>
              <a:avLst/>
              <a:gdLst>
                <a:gd name="T0" fmla="*/ 0 w 1180"/>
                <a:gd name="T1" fmla="*/ 56 h 56"/>
                <a:gd name="T2" fmla="*/ 1031 w 1180"/>
                <a:gd name="T3" fmla="*/ 56 h 56"/>
                <a:gd name="T4" fmla="*/ 1031 w 1180"/>
                <a:gd name="T5" fmla="*/ 56 h 56"/>
                <a:gd name="T6" fmla="*/ 1071 w 1180"/>
                <a:gd name="T7" fmla="*/ 42 h 56"/>
                <a:gd name="T8" fmla="*/ 1108 w 1180"/>
                <a:gd name="T9" fmla="*/ 28 h 56"/>
                <a:gd name="T10" fmla="*/ 1146 w 1180"/>
                <a:gd name="T11" fmla="*/ 14 h 56"/>
                <a:gd name="T12" fmla="*/ 1180 w 1180"/>
                <a:gd name="T13" fmla="*/ 0 h 56"/>
                <a:gd name="T14" fmla="*/ 41 w 1180"/>
                <a:gd name="T15" fmla="*/ 0 h 56"/>
                <a:gd name="T16" fmla="*/ 41 w 1180"/>
                <a:gd name="T17" fmla="*/ 0 h 56"/>
                <a:gd name="T18" fmla="*/ 28 w 1180"/>
                <a:gd name="T19" fmla="*/ 14 h 56"/>
                <a:gd name="T20" fmla="*/ 16 w 1180"/>
                <a:gd name="T21" fmla="*/ 27 h 56"/>
                <a:gd name="T22" fmla="*/ 7 w 1180"/>
                <a:gd name="T23" fmla="*/ 41 h 56"/>
                <a:gd name="T24" fmla="*/ 0 w 1180"/>
                <a:gd name="T25" fmla="*/ 56 h 56"/>
                <a:gd name="T26" fmla="*/ 0 w 118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6">
                  <a:moveTo>
                    <a:pt x="0" y="56"/>
                  </a:moveTo>
                  <a:lnTo>
                    <a:pt x="1031" y="56"/>
                  </a:lnTo>
                  <a:lnTo>
                    <a:pt x="1031" y="56"/>
                  </a:lnTo>
                  <a:lnTo>
                    <a:pt x="1071" y="42"/>
                  </a:lnTo>
                  <a:lnTo>
                    <a:pt x="1108" y="28"/>
                  </a:lnTo>
                  <a:lnTo>
                    <a:pt x="1146" y="14"/>
                  </a:lnTo>
                  <a:lnTo>
                    <a:pt x="1180" y="0"/>
                  </a:lnTo>
                  <a:lnTo>
                    <a:pt x="41" y="0"/>
                  </a:lnTo>
                  <a:lnTo>
                    <a:pt x="41" y="0"/>
                  </a:lnTo>
                  <a:lnTo>
                    <a:pt x="28" y="14"/>
                  </a:lnTo>
                  <a:lnTo>
                    <a:pt x="16" y="27"/>
                  </a:lnTo>
                  <a:lnTo>
                    <a:pt x="7" y="41"/>
                  </a:lnTo>
                  <a:lnTo>
                    <a:pt x="0" y="56"/>
                  </a:lnTo>
                  <a:lnTo>
                    <a:pt x="0" y="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2" name="Freeform 11">
              <a:extLst>
                <a:ext uri="{FF2B5EF4-FFF2-40B4-BE49-F238E27FC236}">
                  <a16:creationId xmlns:a16="http://schemas.microsoft.com/office/drawing/2014/main" id="{1F81D71E-13A5-2FE1-3ABF-050F69777000}"/>
                </a:ext>
              </a:extLst>
            </p:cNvPr>
            <p:cNvSpPr>
              <a:spLocks/>
            </p:cNvSpPr>
            <p:nvPr/>
          </p:nvSpPr>
          <p:spPr bwMode="auto">
            <a:xfrm>
              <a:off x="892740" y="5028941"/>
              <a:ext cx="183076" cy="23185"/>
            </a:xfrm>
            <a:custGeom>
              <a:avLst/>
              <a:gdLst>
                <a:gd name="T0" fmla="*/ 79 w 680"/>
                <a:gd name="T1" fmla="*/ 55 h 55"/>
                <a:gd name="T2" fmla="*/ 509 w 680"/>
                <a:gd name="T3" fmla="*/ 55 h 55"/>
                <a:gd name="T4" fmla="*/ 509 w 680"/>
                <a:gd name="T5" fmla="*/ 55 h 55"/>
                <a:gd name="T6" fmla="*/ 595 w 680"/>
                <a:gd name="T7" fmla="*/ 27 h 55"/>
                <a:gd name="T8" fmla="*/ 680 w 680"/>
                <a:gd name="T9" fmla="*/ 0 h 55"/>
                <a:gd name="T10" fmla="*/ 0 w 680"/>
                <a:gd name="T11" fmla="*/ 0 h 55"/>
                <a:gd name="T12" fmla="*/ 0 w 680"/>
                <a:gd name="T13" fmla="*/ 0 h 55"/>
                <a:gd name="T14" fmla="*/ 16 w 680"/>
                <a:gd name="T15" fmla="*/ 14 h 55"/>
                <a:gd name="T16" fmla="*/ 34 w 680"/>
                <a:gd name="T17" fmla="*/ 27 h 55"/>
                <a:gd name="T18" fmla="*/ 55 w 680"/>
                <a:gd name="T19" fmla="*/ 42 h 55"/>
                <a:gd name="T20" fmla="*/ 79 w 680"/>
                <a:gd name="T21" fmla="*/ 55 h 55"/>
                <a:gd name="T22" fmla="*/ 79 w 680"/>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5">
                  <a:moveTo>
                    <a:pt x="79" y="55"/>
                  </a:moveTo>
                  <a:lnTo>
                    <a:pt x="509" y="55"/>
                  </a:lnTo>
                  <a:lnTo>
                    <a:pt x="509" y="55"/>
                  </a:lnTo>
                  <a:lnTo>
                    <a:pt x="595" y="27"/>
                  </a:lnTo>
                  <a:lnTo>
                    <a:pt x="680" y="0"/>
                  </a:lnTo>
                  <a:lnTo>
                    <a:pt x="0" y="0"/>
                  </a:lnTo>
                  <a:lnTo>
                    <a:pt x="0" y="0"/>
                  </a:lnTo>
                  <a:lnTo>
                    <a:pt x="16" y="14"/>
                  </a:lnTo>
                  <a:lnTo>
                    <a:pt x="34" y="27"/>
                  </a:lnTo>
                  <a:lnTo>
                    <a:pt x="55" y="42"/>
                  </a:lnTo>
                  <a:lnTo>
                    <a:pt x="79" y="55"/>
                  </a:lnTo>
                  <a:lnTo>
                    <a:pt x="79"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3" name="Freeform 12">
              <a:extLst>
                <a:ext uri="{FF2B5EF4-FFF2-40B4-BE49-F238E27FC236}">
                  <a16:creationId xmlns:a16="http://schemas.microsoft.com/office/drawing/2014/main" id="{783E759D-96F2-ADAF-6A4D-63BB1B775AB4}"/>
                </a:ext>
              </a:extLst>
            </p:cNvPr>
            <p:cNvSpPr>
              <a:spLocks/>
            </p:cNvSpPr>
            <p:nvPr/>
          </p:nvSpPr>
          <p:spPr bwMode="auto">
            <a:xfrm>
              <a:off x="892740" y="5229874"/>
              <a:ext cx="182539" cy="23185"/>
            </a:xfrm>
            <a:custGeom>
              <a:avLst/>
              <a:gdLst>
                <a:gd name="T0" fmla="*/ 79 w 679"/>
                <a:gd name="T1" fmla="*/ 0 h 54"/>
                <a:gd name="T2" fmla="*/ 79 w 679"/>
                <a:gd name="T3" fmla="*/ 0 h 54"/>
                <a:gd name="T4" fmla="*/ 55 w 679"/>
                <a:gd name="T5" fmla="*/ 12 h 54"/>
                <a:gd name="T6" fmla="*/ 34 w 679"/>
                <a:gd name="T7" fmla="*/ 26 h 54"/>
                <a:gd name="T8" fmla="*/ 16 w 679"/>
                <a:gd name="T9" fmla="*/ 40 h 54"/>
                <a:gd name="T10" fmla="*/ 0 w 679"/>
                <a:gd name="T11" fmla="*/ 54 h 54"/>
                <a:gd name="T12" fmla="*/ 679 w 679"/>
                <a:gd name="T13" fmla="*/ 54 h 54"/>
                <a:gd name="T14" fmla="*/ 679 w 679"/>
                <a:gd name="T15" fmla="*/ 54 h 54"/>
                <a:gd name="T16" fmla="*/ 593 w 679"/>
                <a:gd name="T17" fmla="*/ 27 h 54"/>
                <a:gd name="T18" fmla="*/ 507 w 679"/>
                <a:gd name="T19" fmla="*/ 0 h 54"/>
                <a:gd name="T20" fmla="*/ 79 w 679"/>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9" h="54">
                  <a:moveTo>
                    <a:pt x="79" y="0"/>
                  </a:moveTo>
                  <a:lnTo>
                    <a:pt x="79" y="0"/>
                  </a:lnTo>
                  <a:lnTo>
                    <a:pt x="55" y="12"/>
                  </a:lnTo>
                  <a:lnTo>
                    <a:pt x="34" y="26"/>
                  </a:lnTo>
                  <a:lnTo>
                    <a:pt x="16" y="40"/>
                  </a:lnTo>
                  <a:lnTo>
                    <a:pt x="0" y="54"/>
                  </a:lnTo>
                  <a:lnTo>
                    <a:pt x="679" y="54"/>
                  </a:lnTo>
                  <a:lnTo>
                    <a:pt x="679" y="54"/>
                  </a:lnTo>
                  <a:lnTo>
                    <a:pt x="593" y="27"/>
                  </a:lnTo>
                  <a:lnTo>
                    <a:pt x="507" y="0"/>
                  </a:lnTo>
                  <a:lnTo>
                    <a:pt x="7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4" name="Freeform 13">
              <a:extLst>
                <a:ext uri="{FF2B5EF4-FFF2-40B4-BE49-F238E27FC236}">
                  <a16:creationId xmlns:a16="http://schemas.microsoft.com/office/drawing/2014/main" id="{D9A9F8D3-C471-AEB4-FC36-42EC50F0C3B4}"/>
                </a:ext>
              </a:extLst>
            </p:cNvPr>
            <p:cNvSpPr>
              <a:spLocks/>
            </p:cNvSpPr>
            <p:nvPr/>
          </p:nvSpPr>
          <p:spPr bwMode="auto">
            <a:xfrm>
              <a:off x="884686" y="5295564"/>
              <a:ext cx="317833" cy="27049"/>
            </a:xfrm>
            <a:custGeom>
              <a:avLst/>
              <a:gdLst>
                <a:gd name="T0" fmla="*/ 0 w 1185"/>
                <a:gd name="T1" fmla="*/ 0 h 55"/>
                <a:gd name="T2" fmla="*/ 0 w 1185"/>
                <a:gd name="T3" fmla="*/ 0 h 55"/>
                <a:gd name="T4" fmla="*/ 7 w 1185"/>
                <a:gd name="T5" fmla="*/ 13 h 55"/>
                <a:gd name="T6" fmla="*/ 16 w 1185"/>
                <a:gd name="T7" fmla="*/ 27 h 55"/>
                <a:gd name="T8" fmla="*/ 28 w 1185"/>
                <a:gd name="T9" fmla="*/ 41 h 55"/>
                <a:gd name="T10" fmla="*/ 41 w 1185"/>
                <a:gd name="T11" fmla="*/ 55 h 55"/>
                <a:gd name="T12" fmla="*/ 1185 w 1185"/>
                <a:gd name="T13" fmla="*/ 55 h 55"/>
                <a:gd name="T14" fmla="*/ 1185 w 1185"/>
                <a:gd name="T15" fmla="*/ 55 h 55"/>
                <a:gd name="T16" fmla="*/ 1147 w 1185"/>
                <a:gd name="T17" fmla="*/ 40 h 55"/>
                <a:gd name="T18" fmla="*/ 1110 w 1185"/>
                <a:gd name="T19" fmla="*/ 26 h 55"/>
                <a:gd name="T20" fmla="*/ 1071 w 1185"/>
                <a:gd name="T21" fmla="*/ 12 h 55"/>
                <a:gd name="T22" fmla="*/ 1031 w 1185"/>
                <a:gd name="T23" fmla="*/ 0 h 55"/>
                <a:gd name="T24" fmla="*/ 0 w 118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5" h="55">
                  <a:moveTo>
                    <a:pt x="0" y="0"/>
                  </a:moveTo>
                  <a:lnTo>
                    <a:pt x="0" y="0"/>
                  </a:lnTo>
                  <a:lnTo>
                    <a:pt x="7" y="13"/>
                  </a:lnTo>
                  <a:lnTo>
                    <a:pt x="16" y="27"/>
                  </a:lnTo>
                  <a:lnTo>
                    <a:pt x="28" y="41"/>
                  </a:lnTo>
                  <a:lnTo>
                    <a:pt x="41" y="55"/>
                  </a:lnTo>
                  <a:lnTo>
                    <a:pt x="1185" y="55"/>
                  </a:lnTo>
                  <a:lnTo>
                    <a:pt x="1185" y="55"/>
                  </a:lnTo>
                  <a:lnTo>
                    <a:pt x="1147" y="40"/>
                  </a:lnTo>
                  <a:lnTo>
                    <a:pt x="1110" y="26"/>
                  </a:lnTo>
                  <a:lnTo>
                    <a:pt x="1071" y="12"/>
                  </a:lnTo>
                  <a:lnTo>
                    <a:pt x="1031" y="0"/>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5" name="Freeform 14">
              <a:extLst>
                <a:ext uri="{FF2B5EF4-FFF2-40B4-BE49-F238E27FC236}">
                  <a16:creationId xmlns:a16="http://schemas.microsoft.com/office/drawing/2014/main" id="{253E6997-CF20-2B71-E76F-302B733EAAD5}"/>
                </a:ext>
              </a:extLst>
            </p:cNvPr>
            <p:cNvSpPr>
              <a:spLocks/>
            </p:cNvSpPr>
            <p:nvPr/>
          </p:nvSpPr>
          <p:spPr bwMode="auto">
            <a:xfrm>
              <a:off x="945891" y="5365118"/>
              <a:ext cx="317296" cy="23185"/>
            </a:xfrm>
            <a:custGeom>
              <a:avLst/>
              <a:gdLst>
                <a:gd name="T0" fmla="*/ 1142 w 1183"/>
                <a:gd name="T1" fmla="*/ 0 h 56"/>
                <a:gd name="T2" fmla="*/ 0 w 1183"/>
                <a:gd name="T3" fmla="*/ 0 h 56"/>
                <a:gd name="T4" fmla="*/ 0 w 1183"/>
                <a:gd name="T5" fmla="*/ 0 h 56"/>
                <a:gd name="T6" fmla="*/ 36 w 1183"/>
                <a:gd name="T7" fmla="*/ 14 h 56"/>
                <a:gd name="T8" fmla="*/ 73 w 1183"/>
                <a:gd name="T9" fmla="*/ 28 h 56"/>
                <a:gd name="T10" fmla="*/ 112 w 1183"/>
                <a:gd name="T11" fmla="*/ 42 h 56"/>
                <a:gd name="T12" fmla="*/ 152 w 1183"/>
                <a:gd name="T13" fmla="*/ 56 h 56"/>
                <a:gd name="T14" fmla="*/ 1183 w 1183"/>
                <a:gd name="T15" fmla="*/ 56 h 56"/>
                <a:gd name="T16" fmla="*/ 1183 w 1183"/>
                <a:gd name="T17" fmla="*/ 56 h 56"/>
                <a:gd name="T18" fmla="*/ 1176 w 1183"/>
                <a:gd name="T19" fmla="*/ 41 h 56"/>
                <a:gd name="T20" fmla="*/ 1168 w 1183"/>
                <a:gd name="T21" fmla="*/ 27 h 56"/>
                <a:gd name="T22" fmla="*/ 1157 w 1183"/>
                <a:gd name="T23" fmla="*/ 14 h 56"/>
                <a:gd name="T24" fmla="*/ 1142 w 1183"/>
                <a:gd name="T25" fmla="*/ 0 h 56"/>
                <a:gd name="T26" fmla="*/ 1142 w 1183"/>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3" h="56">
                  <a:moveTo>
                    <a:pt x="1142" y="0"/>
                  </a:moveTo>
                  <a:lnTo>
                    <a:pt x="0" y="0"/>
                  </a:lnTo>
                  <a:lnTo>
                    <a:pt x="0" y="0"/>
                  </a:lnTo>
                  <a:lnTo>
                    <a:pt x="36" y="14"/>
                  </a:lnTo>
                  <a:lnTo>
                    <a:pt x="73" y="28"/>
                  </a:lnTo>
                  <a:lnTo>
                    <a:pt x="112" y="42"/>
                  </a:lnTo>
                  <a:lnTo>
                    <a:pt x="152" y="56"/>
                  </a:lnTo>
                  <a:lnTo>
                    <a:pt x="1183" y="56"/>
                  </a:lnTo>
                  <a:lnTo>
                    <a:pt x="1183" y="56"/>
                  </a:lnTo>
                  <a:lnTo>
                    <a:pt x="1176" y="41"/>
                  </a:lnTo>
                  <a:lnTo>
                    <a:pt x="1168" y="27"/>
                  </a:lnTo>
                  <a:lnTo>
                    <a:pt x="1157" y="14"/>
                  </a:lnTo>
                  <a:lnTo>
                    <a:pt x="1142" y="0"/>
                  </a:lnTo>
                  <a:lnTo>
                    <a:pt x="1142"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6" name="Freeform 15">
              <a:extLst>
                <a:ext uri="{FF2B5EF4-FFF2-40B4-BE49-F238E27FC236}">
                  <a16:creationId xmlns:a16="http://schemas.microsoft.com/office/drawing/2014/main" id="{F4E22F42-A95C-6F57-9441-FCCDF7032F66}"/>
                </a:ext>
              </a:extLst>
            </p:cNvPr>
            <p:cNvSpPr>
              <a:spLocks/>
            </p:cNvSpPr>
            <p:nvPr/>
          </p:nvSpPr>
          <p:spPr bwMode="auto">
            <a:xfrm>
              <a:off x="1073131" y="5430808"/>
              <a:ext cx="182002" cy="23185"/>
            </a:xfrm>
            <a:custGeom>
              <a:avLst/>
              <a:gdLst>
                <a:gd name="T0" fmla="*/ 598 w 677"/>
                <a:gd name="T1" fmla="*/ 55 h 55"/>
                <a:gd name="T2" fmla="*/ 598 w 677"/>
                <a:gd name="T3" fmla="*/ 55 h 55"/>
                <a:gd name="T4" fmla="*/ 622 w 677"/>
                <a:gd name="T5" fmla="*/ 42 h 55"/>
                <a:gd name="T6" fmla="*/ 645 w 677"/>
                <a:gd name="T7" fmla="*/ 28 h 55"/>
                <a:gd name="T8" fmla="*/ 662 w 677"/>
                <a:gd name="T9" fmla="*/ 14 h 55"/>
                <a:gd name="T10" fmla="*/ 677 w 677"/>
                <a:gd name="T11" fmla="*/ 0 h 55"/>
                <a:gd name="T12" fmla="*/ 0 w 677"/>
                <a:gd name="T13" fmla="*/ 0 h 55"/>
                <a:gd name="T14" fmla="*/ 0 w 677"/>
                <a:gd name="T15" fmla="*/ 0 h 55"/>
                <a:gd name="T16" fmla="*/ 84 w 677"/>
                <a:gd name="T17" fmla="*/ 27 h 55"/>
                <a:gd name="T18" fmla="*/ 170 w 677"/>
                <a:gd name="T19" fmla="*/ 55 h 55"/>
                <a:gd name="T20" fmla="*/ 598 w 677"/>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7" h="55">
                  <a:moveTo>
                    <a:pt x="598" y="55"/>
                  </a:moveTo>
                  <a:lnTo>
                    <a:pt x="598" y="55"/>
                  </a:lnTo>
                  <a:lnTo>
                    <a:pt x="622" y="42"/>
                  </a:lnTo>
                  <a:lnTo>
                    <a:pt x="645" y="28"/>
                  </a:lnTo>
                  <a:lnTo>
                    <a:pt x="662" y="14"/>
                  </a:lnTo>
                  <a:lnTo>
                    <a:pt x="677" y="0"/>
                  </a:lnTo>
                  <a:lnTo>
                    <a:pt x="0" y="0"/>
                  </a:lnTo>
                  <a:lnTo>
                    <a:pt x="0" y="0"/>
                  </a:lnTo>
                  <a:lnTo>
                    <a:pt x="84" y="27"/>
                  </a:lnTo>
                  <a:lnTo>
                    <a:pt x="170" y="55"/>
                  </a:lnTo>
                  <a:lnTo>
                    <a:pt x="598" y="5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7" name="Freeform 16">
              <a:extLst>
                <a:ext uri="{FF2B5EF4-FFF2-40B4-BE49-F238E27FC236}">
                  <a16:creationId xmlns:a16="http://schemas.microsoft.com/office/drawing/2014/main" id="{401FDDA7-CB56-AF38-A3BD-C8ABCF935040}"/>
                </a:ext>
              </a:extLst>
            </p:cNvPr>
            <p:cNvSpPr>
              <a:spLocks/>
            </p:cNvSpPr>
            <p:nvPr/>
          </p:nvSpPr>
          <p:spPr bwMode="auto">
            <a:xfrm>
              <a:off x="1072057" y="5631742"/>
              <a:ext cx="183076" cy="23185"/>
            </a:xfrm>
            <a:custGeom>
              <a:avLst/>
              <a:gdLst>
                <a:gd name="T0" fmla="*/ 601 w 680"/>
                <a:gd name="T1" fmla="*/ 0 h 54"/>
                <a:gd name="T2" fmla="*/ 171 w 680"/>
                <a:gd name="T3" fmla="*/ 0 h 54"/>
                <a:gd name="T4" fmla="*/ 171 w 680"/>
                <a:gd name="T5" fmla="*/ 0 h 54"/>
                <a:gd name="T6" fmla="*/ 85 w 680"/>
                <a:gd name="T7" fmla="*/ 27 h 54"/>
                <a:gd name="T8" fmla="*/ 0 w 680"/>
                <a:gd name="T9" fmla="*/ 54 h 54"/>
                <a:gd name="T10" fmla="*/ 680 w 680"/>
                <a:gd name="T11" fmla="*/ 54 h 54"/>
                <a:gd name="T12" fmla="*/ 680 w 680"/>
                <a:gd name="T13" fmla="*/ 54 h 54"/>
                <a:gd name="T14" fmla="*/ 665 w 680"/>
                <a:gd name="T15" fmla="*/ 41 h 54"/>
                <a:gd name="T16" fmla="*/ 648 w 680"/>
                <a:gd name="T17" fmla="*/ 27 h 54"/>
                <a:gd name="T18" fmla="*/ 625 w 680"/>
                <a:gd name="T19" fmla="*/ 13 h 54"/>
                <a:gd name="T20" fmla="*/ 601 w 680"/>
                <a:gd name="T21" fmla="*/ 0 h 54"/>
                <a:gd name="T22" fmla="*/ 601 w 680"/>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4">
                  <a:moveTo>
                    <a:pt x="601" y="0"/>
                  </a:moveTo>
                  <a:lnTo>
                    <a:pt x="171" y="0"/>
                  </a:lnTo>
                  <a:lnTo>
                    <a:pt x="171" y="0"/>
                  </a:lnTo>
                  <a:lnTo>
                    <a:pt x="85" y="27"/>
                  </a:lnTo>
                  <a:lnTo>
                    <a:pt x="0" y="54"/>
                  </a:lnTo>
                  <a:lnTo>
                    <a:pt x="680" y="54"/>
                  </a:lnTo>
                  <a:lnTo>
                    <a:pt x="680" y="54"/>
                  </a:lnTo>
                  <a:lnTo>
                    <a:pt x="665" y="41"/>
                  </a:lnTo>
                  <a:lnTo>
                    <a:pt x="648" y="27"/>
                  </a:lnTo>
                  <a:lnTo>
                    <a:pt x="625" y="13"/>
                  </a:lnTo>
                  <a:lnTo>
                    <a:pt x="601" y="0"/>
                  </a:lnTo>
                  <a:lnTo>
                    <a:pt x="60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8" name="Freeform 17">
              <a:extLst>
                <a:ext uri="{FF2B5EF4-FFF2-40B4-BE49-F238E27FC236}">
                  <a16:creationId xmlns:a16="http://schemas.microsoft.com/office/drawing/2014/main" id="{FF2D8A57-E84C-D665-FD5F-D16BD8D44BD1}"/>
                </a:ext>
              </a:extLst>
            </p:cNvPr>
            <p:cNvSpPr>
              <a:spLocks/>
            </p:cNvSpPr>
            <p:nvPr/>
          </p:nvSpPr>
          <p:spPr bwMode="auto">
            <a:xfrm>
              <a:off x="855695" y="4754589"/>
              <a:ext cx="437020" cy="776685"/>
            </a:xfrm>
            <a:custGeom>
              <a:avLst/>
              <a:gdLst>
                <a:gd name="T0" fmla="*/ 50 w 1628"/>
                <a:gd name="T1" fmla="*/ 1278 h 1817"/>
                <a:gd name="T2" fmla="*/ 105 w 1628"/>
                <a:gd name="T3" fmla="*/ 1349 h 1817"/>
                <a:gd name="T4" fmla="*/ 205 w 1628"/>
                <a:gd name="T5" fmla="*/ 1414 h 1817"/>
                <a:gd name="T6" fmla="*/ 343 w 1628"/>
                <a:gd name="T7" fmla="*/ 1472 h 1817"/>
                <a:gd name="T8" fmla="*/ 782 w 1628"/>
                <a:gd name="T9" fmla="*/ 1614 h 1817"/>
                <a:gd name="T10" fmla="*/ 1108 w 1628"/>
                <a:gd name="T11" fmla="*/ 1723 h 1817"/>
                <a:gd name="T12" fmla="*/ 1033 w 1628"/>
                <a:gd name="T13" fmla="*/ 1779 h 1817"/>
                <a:gd name="T14" fmla="*/ 747 w 1628"/>
                <a:gd name="T15" fmla="*/ 1766 h 1817"/>
                <a:gd name="T16" fmla="*/ 432 w 1628"/>
                <a:gd name="T17" fmla="*/ 1653 h 1817"/>
                <a:gd name="T18" fmla="*/ 293 w 1628"/>
                <a:gd name="T19" fmla="*/ 1588 h 1817"/>
                <a:gd name="T20" fmla="*/ 173 w 1628"/>
                <a:gd name="T21" fmla="*/ 1516 h 1817"/>
                <a:gd name="T22" fmla="*/ 81 w 1628"/>
                <a:gd name="T23" fmla="*/ 1434 h 1817"/>
                <a:gd name="T24" fmla="*/ 21 w 1628"/>
                <a:gd name="T25" fmla="*/ 1343 h 1817"/>
                <a:gd name="T26" fmla="*/ 0 w 1628"/>
                <a:gd name="T27" fmla="*/ 1240 h 1817"/>
                <a:gd name="T28" fmla="*/ 9 w 1628"/>
                <a:gd name="T29" fmla="*/ 1168 h 1817"/>
                <a:gd name="T30" fmla="*/ 51 w 1628"/>
                <a:gd name="T31" fmla="*/ 1081 h 1817"/>
                <a:gd name="T32" fmla="*/ 123 w 1628"/>
                <a:gd name="T33" fmla="*/ 1003 h 1817"/>
                <a:gd name="T34" fmla="*/ 220 w 1628"/>
                <a:gd name="T35" fmla="*/ 933 h 1817"/>
                <a:gd name="T36" fmla="*/ 335 w 1628"/>
                <a:gd name="T37" fmla="*/ 870 h 1817"/>
                <a:gd name="T38" fmla="*/ 572 w 1628"/>
                <a:gd name="T39" fmla="*/ 772 h 1817"/>
                <a:gd name="T40" fmla="*/ 792 w 1628"/>
                <a:gd name="T41" fmla="*/ 698 h 1817"/>
                <a:gd name="T42" fmla="*/ 1216 w 1628"/>
                <a:gd name="T43" fmla="*/ 563 h 1817"/>
                <a:gd name="T44" fmla="*/ 1416 w 1628"/>
                <a:gd name="T45" fmla="*/ 482 h 1817"/>
                <a:gd name="T46" fmla="*/ 1500 w 1628"/>
                <a:gd name="T47" fmla="*/ 433 h 1817"/>
                <a:gd name="T48" fmla="*/ 1558 w 1628"/>
                <a:gd name="T49" fmla="*/ 380 h 1817"/>
                <a:gd name="T50" fmla="*/ 1584 w 1628"/>
                <a:gd name="T51" fmla="*/ 322 h 1817"/>
                <a:gd name="T52" fmla="*/ 1579 w 1628"/>
                <a:gd name="T53" fmla="*/ 272 h 1817"/>
                <a:gd name="T54" fmla="*/ 1534 w 1628"/>
                <a:gd name="T55" fmla="*/ 208 h 1817"/>
                <a:gd name="T56" fmla="*/ 1451 w 1628"/>
                <a:gd name="T57" fmla="*/ 150 h 1817"/>
                <a:gd name="T58" fmla="*/ 1336 w 1628"/>
                <a:gd name="T59" fmla="*/ 96 h 1817"/>
                <a:gd name="T60" fmla="*/ 1343 w 1628"/>
                <a:gd name="T61" fmla="*/ 36 h 1817"/>
                <a:gd name="T62" fmla="*/ 1435 w 1628"/>
                <a:gd name="T63" fmla="*/ 15 h 1817"/>
                <a:gd name="T64" fmla="*/ 1519 w 1628"/>
                <a:gd name="T65" fmla="*/ 82 h 1817"/>
                <a:gd name="T66" fmla="*/ 1583 w 1628"/>
                <a:gd name="T67" fmla="*/ 156 h 1817"/>
                <a:gd name="T68" fmla="*/ 1620 w 1628"/>
                <a:gd name="T69" fmla="*/ 239 h 1817"/>
                <a:gd name="T70" fmla="*/ 1628 w 1628"/>
                <a:gd name="T71" fmla="*/ 307 h 1817"/>
                <a:gd name="T72" fmla="*/ 1610 w 1628"/>
                <a:gd name="T73" fmla="*/ 401 h 1817"/>
                <a:gd name="T74" fmla="*/ 1560 w 1628"/>
                <a:gd name="T75" fmla="*/ 486 h 1817"/>
                <a:gd name="T76" fmla="*/ 1482 w 1628"/>
                <a:gd name="T77" fmla="*/ 563 h 1817"/>
                <a:gd name="T78" fmla="*/ 1380 w 1628"/>
                <a:gd name="T79" fmla="*/ 631 h 1817"/>
                <a:gd name="T80" fmla="*/ 1260 w 1628"/>
                <a:gd name="T81" fmla="*/ 693 h 1817"/>
                <a:gd name="T82" fmla="*/ 983 w 1628"/>
                <a:gd name="T83" fmla="*/ 800 h 1817"/>
                <a:gd name="T84" fmla="*/ 544 w 1628"/>
                <a:gd name="T85" fmla="*/ 938 h 1817"/>
                <a:gd name="T86" fmla="*/ 290 w 1628"/>
                <a:gd name="T87" fmla="*/ 1027 h 1817"/>
                <a:gd name="T88" fmla="*/ 167 w 1628"/>
                <a:gd name="T89" fmla="*/ 1087 h 1817"/>
                <a:gd name="T90" fmla="*/ 95 w 1628"/>
                <a:gd name="T91" fmla="*/ 1138 h 1817"/>
                <a:gd name="T92" fmla="*/ 51 w 1628"/>
                <a:gd name="T93" fmla="*/ 1194 h 1817"/>
                <a:gd name="T94" fmla="*/ 42 w 1628"/>
                <a:gd name="T95" fmla="*/ 124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28" h="1817">
                  <a:moveTo>
                    <a:pt x="42" y="1240"/>
                  </a:moveTo>
                  <a:lnTo>
                    <a:pt x="42" y="1240"/>
                  </a:lnTo>
                  <a:lnTo>
                    <a:pt x="43" y="1259"/>
                  </a:lnTo>
                  <a:lnTo>
                    <a:pt x="50" y="1278"/>
                  </a:lnTo>
                  <a:lnTo>
                    <a:pt x="58" y="1297"/>
                  </a:lnTo>
                  <a:lnTo>
                    <a:pt x="71" y="1315"/>
                  </a:lnTo>
                  <a:lnTo>
                    <a:pt x="85" y="1332"/>
                  </a:lnTo>
                  <a:lnTo>
                    <a:pt x="105" y="1349"/>
                  </a:lnTo>
                  <a:lnTo>
                    <a:pt x="126" y="1366"/>
                  </a:lnTo>
                  <a:lnTo>
                    <a:pt x="150" y="1382"/>
                  </a:lnTo>
                  <a:lnTo>
                    <a:pt x="176" y="1398"/>
                  </a:lnTo>
                  <a:lnTo>
                    <a:pt x="205" y="1414"/>
                  </a:lnTo>
                  <a:lnTo>
                    <a:pt x="236" y="1429"/>
                  </a:lnTo>
                  <a:lnTo>
                    <a:pt x="270" y="1444"/>
                  </a:lnTo>
                  <a:lnTo>
                    <a:pt x="306" y="1458"/>
                  </a:lnTo>
                  <a:lnTo>
                    <a:pt x="343" y="1472"/>
                  </a:lnTo>
                  <a:lnTo>
                    <a:pt x="423" y="1501"/>
                  </a:lnTo>
                  <a:lnTo>
                    <a:pt x="507" y="1529"/>
                  </a:lnTo>
                  <a:lnTo>
                    <a:pt x="596" y="1557"/>
                  </a:lnTo>
                  <a:lnTo>
                    <a:pt x="782" y="1614"/>
                  </a:lnTo>
                  <a:lnTo>
                    <a:pt x="876" y="1644"/>
                  </a:lnTo>
                  <a:lnTo>
                    <a:pt x="970" y="1675"/>
                  </a:lnTo>
                  <a:lnTo>
                    <a:pt x="1063" y="1707"/>
                  </a:lnTo>
                  <a:lnTo>
                    <a:pt x="1108" y="1723"/>
                  </a:lnTo>
                  <a:lnTo>
                    <a:pt x="1152" y="1740"/>
                  </a:lnTo>
                  <a:lnTo>
                    <a:pt x="1152" y="1740"/>
                  </a:lnTo>
                  <a:lnTo>
                    <a:pt x="1093" y="1760"/>
                  </a:lnTo>
                  <a:lnTo>
                    <a:pt x="1033" y="1779"/>
                  </a:lnTo>
                  <a:lnTo>
                    <a:pt x="910" y="1817"/>
                  </a:lnTo>
                  <a:lnTo>
                    <a:pt x="910" y="1817"/>
                  </a:lnTo>
                  <a:lnTo>
                    <a:pt x="828" y="1791"/>
                  </a:lnTo>
                  <a:lnTo>
                    <a:pt x="747" y="1766"/>
                  </a:lnTo>
                  <a:lnTo>
                    <a:pt x="666" y="1739"/>
                  </a:lnTo>
                  <a:lnTo>
                    <a:pt x="585" y="1712"/>
                  </a:lnTo>
                  <a:lnTo>
                    <a:pt x="507" y="1683"/>
                  </a:lnTo>
                  <a:lnTo>
                    <a:pt x="432" y="1653"/>
                  </a:lnTo>
                  <a:lnTo>
                    <a:pt x="395" y="1638"/>
                  </a:lnTo>
                  <a:lnTo>
                    <a:pt x="359" y="1622"/>
                  </a:lnTo>
                  <a:lnTo>
                    <a:pt x="325" y="1605"/>
                  </a:lnTo>
                  <a:lnTo>
                    <a:pt x="293" y="1588"/>
                  </a:lnTo>
                  <a:lnTo>
                    <a:pt x="260" y="1571"/>
                  </a:lnTo>
                  <a:lnTo>
                    <a:pt x="230" y="1553"/>
                  </a:lnTo>
                  <a:lnTo>
                    <a:pt x="201" y="1535"/>
                  </a:lnTo>
                  <a:lnTo>
                    <a:pt x="173" y="1516"/>
                  </a:lnTo>
                  <a:lnTo>
                    <a:pt x="147" y="1497"/>
                  </a:lnTo>
                  <a:lnTo>
                    <a:pt x="123" y="1476"/>
                  </a:lnTo>
                  <a:lnTo>
                    <a:pt x="100" y="1455"/>
                  </a:lnTo>
                  <a:lnTo>
                    <a:pt x="81" y="1434"/>
                  </a:lnTo>
                  <a:lnTo>
                    <a:pt x="63" y="1413"/>
                  </a:lnTo>
                  <a:lnTo>
                    <a:pt x="47" y="1389"/>
                  </a:lnTo>
                  <a:lnTo>
                    <a:pt x="32" y="1366"/>
                  </a:lnTo>
                  <a:lnTo>
                    <a:pt x="21" y="1343"/>
                  </a:lnTo>
                  <a:lnTo>
                    <a:pt x="11" y="1318"/>
                  </a:lnTo>
                  <a:lnTo>
                    <a:pt x="4" y="1293"/>
                  </a:lnTo>
                  <a:lnTo>
                    <a:pt x="0" y="1267"/>
                  </a:lnTo>
                  <a:lnTo>
                    <a:pt x="0" y="1240"/>
                  </a:lnTo>
                  <a:lnTo>
                    <a:pt x="0" y="1240"/>
                  </a:lnTo>
                  <a:lnTo>
                    <a:pt x="0" y="1215"/>
                  </a:lnTo>
                  <a:lnTo>
                    <a:pt x="3" y="1191"/>
                  </a:lnTo>
                  <a:lnTo>
                    <a:pt x="9" y="1168"/>
                  </a:lnTo>
                  <a:lnTo>
                    <a:pt x="17" y="1146"/>
                  </a:lnTo>
                  <a:lnTo>
                    <a:pt x="27" y="1123"/>
                  </a:lnTo>
                  <a:lnTo>
                    <a:pt x="39" y="1102"/>
                  </a:lnTo>
                  <a:lnTo>
                    <a:pt x="51" y="1081"/>
                  </a:lnTo>
                  <a:lnTo>
                    <a:pt x="68" y="1061"/>
                  </a:lnTo>
                  <a:lnTo>
                    <a:pt x="84" y="1041"/>
                  </a:lnTo>
                  <a:lnTo>
                    <a:pt x="103" y="1022"/>
                  </a:lnTo>
                  <a:lnTo>
                    <a:pt x="123" y="1003"/>
                  </a:lnTo>
                  <a:lnTo>
                    <a:pt x="145" y="984"/>
                  </a:lnTo>
                  <a:lnTo>
                    <a:pt x="168" y="968"/>
                  </a:lnTo>
                  <a:lnTo>
                    <a:pt x="194" y="949"/>
                  </a:lnTo>
                  <a:lnTo>
                    <a:pt x="220" y="933"/>
                  </a:lnTo>
                  <a:lnTo>
                    <a:pt x="248" y="917"/>
                  </a:lnTo>
                  <a:lnTo>
                    <a:pt x="275" y="901"/>
                  </a:lnTo>
                  <a:lnTo>
                    <a:pt x="304" y="885"/>
                  </a:lnTo>
                  <a:lnTo>
                    <a:pt x="335" y="870"/>
                  </a:lnTo>
                  <a:lnTo>
                    <a:pt x="367" y="855"/>
                  </a:lnTo>
                  <a:lnTo>
                    <a:pt x="432" y="827"/>
                  </a:lnTo>
                  <a:lnTo>
                    <a:pt x="500" y="799"/>
                  </a:lnTo>
                  <a:lnTo>
                    <a:pt x="572" y="772"/>
                  </a:lnTo>
                  <a:lnTo>
                    <a:pt x="644" y="747"/>
                  </a:lnTo>
                  <a:lnTo>
                    <a:pt x="717" y="723"/>
                  </a:lnTo>
                  <a:lnTo>
                    <a:pt x="792" y="698"/>
                  </a:lnTo>
                  <a:lnTo>
                    <a:pt x="792" y="698"/>
                  </a:lnTo>
                  <a:lnTo>
                    <a:pt x="939" y="653"/>
                  </a:lnTo>
                  <a:lnTo>
                    <a:pt x="1084" y="607"/>
                  </a:lnTo>
                  <a:lnTo>
                    <a:pt x="1152" y="585"/>
                  </a:lnTo>
                  <a:lnTo>
                    <a:pt x="1216" y="563"/>
                  </a:lnTo>
                  <a:lnTo>
                    <a:pt x="1280" y="540"/>
                  </a:lnTo>
                  <a:lnTo>
                    <a:pt x="1338" y="518"/>
                  </a:lnTo>
                  <a:lnTo>
                    <a:pt x="1391" y="494"/>
                  </a:lnTo>
                  <a:lnTo>
                    <a:pt x="1416" y="482"/>
                  </a:lnTo>
                  <a:lnTo>
                    <a:pt x="1438" y="470"/>
                  </a:lnTo>
                  <a:lnTo>
                    <a:pt x="1461" y="458"/>
                  </a:lnTo>
                  <a:lnTo>
                    <a:pt x="1482" y="446"/>
                  </a:lnTo>
                  <a:lnTo>
                    <a:pt x="1500" y="433"/>
                  </a:lnTo>
                  <a:lnTo>
                    <a:pt x="1518" y="419"/>
                  </a:lnTo>
                  <a:lnTo>
                    <a:pt x="1532" y="407"/>
                  </a:lnTo>
                  <a:lnTo>
                    <a:pt x="1547" y="393"/>
                  </a:lnTo>
                  <a:lnTo>
                    <a:pt x="1558" y="380"/>
                  </a:lnTo>
                  <a:lnTo>
                    <a:pt x="1568" y="365"/>
                  </a:lnTo>
                  <a:lnTo>
                    <a:pt x="1576" y="352"/>
                  </a:lnTo>
                  <a:lnTo>
                    <a:pt x="1581" y="337"/>
                  </a:lnTo>
                  <a:lnTo>
                    <a:pt x="1584" y="322"/>
                  </a:lnTo>
                  <a:lnTo>
                    <a:pt x="1586" y="307"/>
                  </a:lnTo>
                  <a:lnTo>
                    <a:pt x="1586" y="307"/>
                  </a:lnTo>
                  <a:lnTo>
                    <a:pt x="1584" y="289"/>
                  </a:lnTo>
                  <a:lnTo>
                    <a:pt x="1579" y="272"/>
                  </a:lnTo>
                  <a:lnTo>
                    <a:pt x="1573" y="255"/>
                  </a:lnTo>
                  <a:lnTo>
                    <a:pt x="1563" y="239"/>
                  </a:lnTo>
                  <a:lnTo>
                    <a:pt x="1550" y="223"/>
                  </a:lnTo>
                  <a:lnTo>
                    <a:pt x="1534" y="208"/>
                  </a:lnTo>
                  <a:lnTo>
                    <a:pt x="1518" y="194"/>
                  </a:lnTo>
                  <a:lnTo>
                    <a:pt x="1497" y="179"/>
                  </a:lnTo>
                  <a:lnTo>
                    <a:pt x="1476" y="164"/>
                  </a:lnTo>
                  <a:lnTo>
                    <a:pt x="1451" y="150"/>
                  </a:lnTo>
                  <a:lnTo>
                    <a:pt x="1425" y="136"/>
                  </a:lnTo>
                  <a:lnTo>
                    <a:pt x="1398" y="123"/>
                  </a:lnTo>
                  <a:lnTo>
                    <a:pt x="1367" y="109"/>
                  </a:lnTo>
                  <a:lnTo>
                    <a:pt x="1336" y="96"/>
                  </a:lnTo>
                  <a:lnTo>
                    <a:pt x="1270" y="70"/>
                  </a:lnTo>
                  <a:lnTo>
                    <a:pt x="1270" y="70"/>
                  </a:lnTo>
                  <a:lnTo>
                    <a:pt x="1307" y="53"/>
                  </a:lnTo>
                  <a:lnTo>
                    <a:pt x="1343" y="36"/>
                  </a:lnTo>
                  <a:lnTo>
                    <a:pt x="1377" y="18"/>
                  </a:lnTo>
                  <a:lnTo>
                    <a:pt x="1411" y="0"/>
                  </a:lnTo>
                  <a:lnTo>
                    <a:pt x="1411" y="0"/>
                  </a:lnTo>
                  <a:lnTo>
                    <a:pt x="1435" y="15"/>
                  </a:lnTo>
                  <a:lnTo>
                    <a:pt x="1458" y="31"/>
                  </a:lnTo>
                  <a:lnTo>
                    <a:pt x="1481" y="48"/>
                  </a:lnTo>
                  <a:lnTo>
                    <a:pt x="1500" y="65"/>
                  </a:lnTo>
                  <a:lnTo>
                    <a:pt x="1519" y="82"/>
                  </a:lnTo>
                  <a:lnTo>
                    <a:pt x="1537" y="100"/>
                  </a:lnTo>
                  <a:lnTo>
                    <a:pt x="1553" y="118"/>
                  </a:lnTo>
                  <a:lnTo>
                    <a:pt x="1570" y="137"/>
                  </a:lnTo>
                  <a:lnTo>
                    <a:pt x="1583" y="156"/>
                  </a:lnTo>
                  <a:lnTo>
                    <a:pt x="1594" y="177"/>
                  </a:lnTo>
                  <a:lnTo>
                    <a:pt x="1605" y="197"/>
                  </a:lnTo>
                  <a:lnTo>
                    <a:pt x="1613" y="218"/>
                  </a:lnTo>
                  <a:lnTo>
                    <a:pt x="1620" y="239"/>
                  </a:lnTo>
                  <a:lnTo>
                    <a:pt x="1625" y="260"/>
                  </a:lnTo>
                  <a:lnTo>
                    <a:pt x="1628" y="284"/>
                  </a:lnTo>
                  <a:lnTo>
                    <a:pt x="1628" y="307"/>
                  </a:lnTo>
                  <a:lnTo>
                    <a:pt x="1628" y="307"/>
                  </a:lnTo>
                  <a:lnTo>
                    <a:pt x="1628" y="331"/>
                  </a:lnTo>
                  <a:lnTo>
                    <a:pt x="1623" y="356"/>
                  </a:lnTo>
                  <a:lnTo>
                    <a:pt x="1618" y="379"/>
                  </a:lnTo>
                  <a:lnTo>
                    <a:pt x="1610" y="401"/>
                  </a:lnTo>
                  <a:lnTo>
                    <a:pt x="1600" y="424"/>
                  </a:lnTo>
                  <a:lnTo>
                    <a:pt x="1589" y="446"/>
                  </a:lnTo>
                  <a:lnTo>
                    <a:pt x="1576" y="466"/>
                  </a:lnTo>
                  <a:lnTo>
                    <a:pt x="1560" y="486"/>
                  </a:lnTo>
                  <a:lnTo>
                    <a:pt x="1544" y="506"/>
                  </a:lnTo>
                  <a:lnTo>
                    <a:pt x="1524" y="525"/>
                  </a:lnTo>
                  <a:lnTo>
                    <a:pt x="1503" y="544"/>
                  </a:lnTo>
                  <a:lnTo>
                    <a:pt x="1482" y="563"/>
                  </a:lnTo>
                  <a:lnTo>
                    <a:pt x="1458" y="581"/>
                  </a:lnTo>
                  <a:lnTo>
                    <a:pt x="1434" y="598"/>
                  </a:lnTo>
                  <a:lnTo>
                    <a:pt x="1408" y="614"/>
                  </a:lnTo>
                  <a:lnTo>
                    <a:pt x="1380" y="631"/>
                  </a:lnTo>
                  <a:lnTo>
                    <a:pt x="1353" y="647"/>
                  </a:lnTo>
                  <a:lnTo>
                    <a:pt x="1322" y="663"/>
                  </a:lnTo>
                  <a:lnTo>
                    <a:pt x="1293" y="678"/>
                  </a:lnTo>
                  <a:lnTo>
                    <a:pt x="1260" y="693"/>
                  </a:lnTo>
                  <a:lnTo>
                    <a:pt x="1195" y="722"/>
                  </a:lnTo>
                  <a:lnTo>
                    <a:pt x="1126" y="749"/>
                  </a:lnTo>
                  <a:lnTo>
                    <a:pt x="1056" y="775"/>
                  </a:lnTo>
                  <a:lnTo>
                    <a:pt x="983" y="800"/>
                  </a:lnTo>
                  <a:lnTo>
                    <a:pt x="909" y="824"/>
                  </a:lnTo>
                  <a:lnTo>
                    <a:pt x="836" y="848"/>
                  </a:lnTo>
                  <a:lnTo>
                    <a:pt x="687" y="893"/>
                  </a:lnTo>
                  <a:lnTo>
                    <a:pt x="544" y="938"/>
                  </a:lnTo>
                  <a:lnTo>
                    <a:pt x="476" y="960"/>
                  </a:lnTo>
                  <a:lnTo>
                    <a:pt x="410" y="982"/>
                  </a:lnTo>
                  <a:lnTo>
                    <a:pt x="348" y="1005"/>
                  </a:lnTo>
                  <a:lnTo>
                    <a:pt x="290" y="1027"/>
                  </a:lnTo>
                  <a:lnTo>
                    <a:pt x="236" y="1050"/>
                  </a:lnTo>
                  <a:lnTo>
                    <a:pt x="212" y="1063"/>
                  </a:lnTo>
                  <a:lnTo>
                    <a:pt x="188" y="1075"/>
                  </a:lnTo>
                  <a:lnTo>
                    <a:pt x="167" y="1087"/>
                  </a:lnTo>
                  <a:lnTo>
                    <a:pt x="145" y="1099"/>
                  </a:lnTo>
                  <a:lnTo>
                    <a:pt x="128" y="1112"/>
                  </a:lnTo>
                  <a:lnTo>
                    <a:pt x="110" y="1125"/>
                  </a:lnTo>
                  <a:lnTo>
                    <a:pt x="95" y="1138"/>
                  </a:lnTo>
                  <a:lnTo>
                    <a:pt x="81" y="1152"/>
                  </a:lnTo>
                  <a:lnTo>
                    <a:pt x="69" y="1166"/>
                  </a:lnTo>
                  <a:lnTo>
                    <a:pt x="60" y="1180"/>
                  </a:lnTo>
                  <a:lnTo>
                    <a:pt x="51" y="1194"/>
                  </a:lnTo>
                  <a:lnTo>
                    <a:pt x="47" y="1209"/>
                  </a:lnTo>
                  <a:lnTo>
                    <a:pt x="43" y="1224"/>
                  </a:lnTo>
                  <a:lnTo>
                    <a:pt x="42" y="1240"/>
                  </a:lnTo>
                  <a:lnTo>
                    <a:pt x="42" y="124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9" name="Freeform 18">
              <a:extLst>
                <a:ext uri="{FF2B5EF4-FFF2-40B4-BE49-F238E27FC236}">
                  <a16:creationId xmlns:a16="http://schemas.microsoft.com/office/drawing/2014/main" id="{419EB903-F7A7-D72A-1B81-9FFE68C9070D}"/>
                </a:ext>
              </a:extLst>
            </p:cNvPr>
            <p:cNvSpPr>
              <a:spLocks/>
            </p:cNvSpPr>
            <p:nvPr/>
          </p:nvSpPr>
          <p:spPr bwMode="auto">
            <a:xfrm>
              <a:off x="1196614" y="5554459"/>
              <a:ext cx="96101" cy="131380"/>
            </a:xfrm>
            <a:custGeom>
              <a:avLst/>
              <a:gdLst>
                <a:gd name="T0" fmla="*/ 0 w 358"/>
                <a:gd name="T1" fmla="*/ 70 h 307"/>
                <a:gd name="T2" fmla="*/ 0 w 358"/>
                <a:gd name="T3" fmla="*/ 70 h 307"/>
                <a:gd name="T4" fmla="*/ 66 w 358"/>
                <a:gd name="T5" fmla="*/ 96 h 307"/>
                <a:gd name="T6" fmla="*/ 97 w 358"/>
                <a:gd name="T7" fmla="*/ 109 h 307"/>
                <a:gd name="T8" fmla="*/ 126 w 358"/>
                <a:gd name="T9" fmla="*/ 123 h 307"/>
                <a:gd name="T10" fmla="*/ 155 w 358"/>
                <a:gd name="T11" fmla="*/ 136 h 307"/>
                <a:gd name="T12" fmla="*/ 181 w 358"/>
                <a:gd name="T13" fmla="*/ 150 h 307"/>
                <a:gd name="T14" fmla="*/ 206 w 358"/>
                <a:gd name="T15" fmla="*/ 164 h 307"/>
                <a:gd name="T16" fmla="*/ 227 w 358"/>
                <a:gd name="T17" fmla="*/ 179 h 307"/>
                <a:gd name="T18" fmla="*/ 246 w 358"/>
                <a:gd name="T19" fmla="*/ 194 h 307"/>
                <a:gd name="T20" fmla="*/ 264 w 358"/>
                <a:gd name="T21" fmla="*/ 208 h 307"/>
                <a:gd name="T22" fmla="*/ 279 w 358"/>
                <a:gd name="T23" fmla="*/ 223 h 307"/>
                <a:gd name="T24" fmla="*/ 292 w 358"/>
                <a:gd name="T25" fmla="*/ 239 h 307"/>
                <a:gd name="T26" fmla="*/ 301 w 358"/>
                <a:gd name="T27" fmla="*/ 255 h 307"/>
                <a:gd name="T28" fmla="*/ 309 w 358"/>
                <a:gd name="T29" fmla="*/ 272 h 307"/>
                <a:gd name="T30" fmla="*/ 314 w 358"/>
                <a:gd name="T31" fmla="*/ 289 h 307"/>
                <a:gd name="T32" fmla="*/ 316 w 358"/>
                <a:gd name="T33" fmla="*/ 307 h 307"/>
                <a:gd name="T34" fmla="*/ 358 w 358"/>
                <a:gd name="T35" fmla="*/ 307 h 307"/>
                <a:gd name="T36" fmla="*/ 358 w 358"/>
                <a:gd name="T37" fmla="*/ 307 h 307"/>
                <a:gd name="T38" fmla="*/ 356 w 358"/>
                <a:gd name="T39" fmla="*/ 284 h 307"/>
                <a:gd name="T40" fmla="*/ 355 w 358"/>
                <a:gd name="T41" fmla="*/ 260 h 307"/>
                <a:gd name="T42" fmla="*/ 350 w 358"/>
                <a:gd name="T43" fmla="*/ 239 h 307"/>
                <a:gd name="T44" fmla="*/ 343 w 358"/>
                <a:gd name="T45" fmla="*/ 218 h 307"/>
                <a:gd name="T46" fmla="*/ 334 w 358"/>
                <a:gd name="T47" fmla="*/ 197 h 307"/>
                <a:gd name="T48" fmla="*/ 324 w 358"/>
                <a:gd name="T49" fmla="*/ 177 h 307"/>
                <a:gd name="T50" fmla="*/ 313 w 358"/>
                <a:gd name="T51" fmla="*/ 156 h 307"/>
                <a:gd name="T52" fmla="*/ 298 w 358"/>
                <a:gd name="T53" fmla="*/ 137 h 307"/>
                <a:gd name="T54" fmla="*/ 283 w 358"/>
                <a:gd name="T55" fmla="*/ 118 h 307"/>
                <a:gd name="T56" fmla="*/ 267 w 358"/>
                <a:gd name="T57" fmla="*/ 100 h 307"/>
                <a:gd name="T58" fmla="*/ 249 w 358"/>
                <a:gd name="T59" fmla="*/ 82 h 307"/>
                <a:gd name="T60" fmla="*/ 230 w 358"/>
                <a:gd name="T61" fmla="*/ 65 h 307"/>
                <a:gd name="T62" fmla="*/ 209 w 358"/>
                <a:gd name="T63" fmla="*/ 48 h 307"/>
                <a:gd name="T64" fmla="*/ 188 w 358"/>
                <a:gd name="T65" fmla="*/ 31 h 307"/>
                <a:gd name="T66" fmla="*/ 165 w 358"/>
                <a:gd name="T67" fmla="*/ 15 h 307"/>
                <a:gd name="T68" fmla="*/ 141 w 358"/>
                <a:gd name="T69" fmla="*/ 0 h 307"/>
                <a:gd name="T70" fmla="*/ 141 w 358"/>
                <a:gd name="T71" fmla="*/ 0 h 307"/>
                <a:gd name="T72" fmla="*/ 107 w 358"/>
                <a:gd name="T73" fmla="*/ 18 h 307"/>
                <a:gd name="T74" fmla="*/ 73 w 358"/>
                <a:gd name="T75" fmla="*/ 36 h 307"/>
                <a:gd name="T76" fmla="*/ 37 w 358"/>
                <a:gd name="T77" fmla="*/ 53 h 307"/>
                <a:gd name="T78" fmla="*/ 0 w 358"/>
                <a:gd name="T79" fmla="*/ 70 h 307"/>
                <a:gd name="T80" fmla="*/ 0 w 358"/>
                <a:gd name="T81" fmla="*/ 7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307">
                  <a:moveTo>
                    <a:pt x="0" y="70"/>
                  </a:moveTo>
                  <a:lnTo>
                    <a:pt x="0" y="70"/>
                  </a:lnTo>
                  <a:lnTo>
                    <a:pt x="66" y="96"/>
                  </a:lnTo>
                  <a:lnTo>
                    <a:pt x="97" y="109"/>
                  </a:lnTo>
                  <a:lnTo>
                    <a:pt x="126" y="123"/>
                  </a:lnTo>
                  <a:lnTo>
                    <a:pt x="155" y="136"/>
                  </a:lnTo>
                  <a:lnTo>
                    <a:pt x="181" y="150"/>
                  </a:lnTo>
                  <a:lnTo>
                    <a:pt x="206" y="164"/>
                  </a:lnTo>
                  <a:lnTo>
                    <a:pt x="227" y="179"/>
                  </a:lnTo>
                  <a:lnTo>
                    <a:pt x="246" y="194"/>
                  </a:lnTo>
                  <a:lnTo>
                    <a:pt x="264" y="208"/>
                  </a:lnTo>
                  <a:lnTo>
                    <a:pt x="279" y="223"/>
                  </a:lnTo>
                  <a:lnTo>
                    <a:pt x="292" y="239"/>
                  </a:lnTo>
                  <a:lnTo>
                    <a:pt x="301" y="255"/>
                  </a:lnTo>
                  <a:lnTo>
                    <a:pt x="309" y="272"/>
                  </a:lnTo>
                  <a:lnTo>
                    <a:pt x="314" y="289"/>
                  </a:lnTo>
                  <a:lnTo>
                    <a:pt x="316" y="307"/>
                  </a:lnTo>
                  <a:lnTo>
                    <a:pt x="358" y="307"/>
                  </a:lnTo>
                  <a:lnTo>
                    <a:pt x="358" y="307"/>
                  </a:lnTo>
                  <a:lnTo>
                    <a:pt x="356" y="284"/>
                  </a:lnTo>
                  <a:lnTo>
                    <a:pt x="355" y="260"/>
                  </a:lnTo>
                  <a:lnTo>
                    <a:pt x="350" y="239"/>
                  </a:lnTo>
                  <a:lnTo>
                    <a:pt x="343" y="218"/>
                  </a:lnTo>
                  <a:lnTo>
                    <a:pt x="334" y="197"/>
                  </a:lnTo>
                  <a:lnTo>
                    <a:pt x="324" y="177"/>
                  </a:lnTo>
                  <a:lnTo>
                    <a:pt x="313" y="156"/>
                  </a:lnTo>
                  <a:lnTo>
                    <a:pt x="298" y="137"/>
                  </a:lnTo>
                  <a:lnTo>
                    <a:pt x="283" y="118"/>
                  </a:lnTo>
                  <a:lnTo>
                    <a:pt x="267" y="100"/>
                  </a:lnTo>
                  <a:lnTo>
                    <a:pt x="249" y="82"/>
                  </a:lnTo>
                  <a:lnTo>
                    <a:pt x="230" y="65"/>
                  </a:lnTo>
                  <a:lnTo>
                    <a:pt x="209" y="48"/>
                  </a:lnTo>
                  <a:lnTo>
                    <a:pt x="188" y="31"/>
                  </a:lnTo>
                  <a:lnTo>
                    <a:pt x="165" y="15"/>
                  </a:lnTo>
                  <a:lnTo>
                    <a:pt x="141" y="0"/>
                  </a:lnTo>
                  <a:lnTo>
                    <a:pt x="141" y="0"/>
                  </a:lnTo>
                  <a:lnTo>
                    <a:pt x="107" y="18"/>
                  </a:lnTo>
                  <a:lnTo>
                    <a:pt x="73" y="36"/>
                  </a:lnTo>
                  <a:lnTo>
                    <a:pt x="37" y="53"/>
                  </a:lnTo>
                  <a:lnTo>
                    <a:pt x="0" y="70"/>
                  </a:lnTo>
                  <a:lnTo>
                    <a:pt x="0" y="7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0" name="Freeform 19">
              <a:extLst>
                <a:ext uri="{FF2B5EF4-FFF2-40B4-BE49-F238E27FC236}">
                  <a16:creationId xmlns:a16="http://schemas.microsoft.com/office/drawing/2014/main" id="{5D5A377A-2D15-7BA2-B1F0-6BBC2B2B8FAE}"/>
                </a:ext>
              </a:extLst>
            </p:cNvPr>
            <p:cNvSpPr>
              <a:spLocks/>
            </p:cNvSpPr>
            <p:nvPr/>
          </p:nvSpPr>
          <p:spPr bwMode="auto">
            <a:xfrm>
              <a:off x="855158" y="4484102"/>
              <a:ext cx="309780" cy="247303"/>
            </a:xfrm>
            <a:custGeom>
              <a:avLst/>
              <a:gdLst>
                <a:gd name="T0" fmla="*/ 911 w 1154"/>
                <a:gd name="T1" fmla="*/ 577 h 577"/>
                <a:gd name="T2" fmla="*/ 911 w 1154"/>
                <a:gd name="T3" fmla="*/ 577 h 577"/>
                <a:gd name="T4" fmla="*/ 1035 w 1154"/>
                <a:gd name="T5" fmla="*/ 539 h 577"/>
                <a:gd name="T6" fmla="*/ 1095 w 1154"/>
                <a:gd name="T7" fmla="*/ 520 h 577"/>
                <a:gd name="T8" fmla="*/ 1154 w 1154"/>
                <a:gd name="T9" fmla="*/ 500 h 577"/>
                <a:gd name="T10" fmla="*/ 1154 w 1154"/>
                <a:gd name="T11" fmla="*/ 500 h 577"/>
                <a:gd name="T12" fmla="*/ 1110 w 1154"/>
                <a:gd name="T13" fmla="*/ 483 h 577"/>
                <a:gd name="T14" fmla="*/ 1065 w 1154"/>
                <a:gd name="T15" fmla="*/ 467 h 577"/>
                <a:gd name="T16" fmla="*/ 972 w 1154"/>
                <a:gd name="T17" fmla="*/ 435 h 577"/>
                <a:gd name="T18" fmla="*/ 878 w 1154"/>
                <a:gd name="T19" fmla="*/ 404 h 577"/>
                <a:gd name="T20" fmla="*/ 783 w 1154"/>
                <a:gd name="T21" fmla="*/ 374 h 577"/>
                <a:gd name="T22" fmla="*/ 598 w 1154"/>
                <a:gd name="T23" fmla="*/ 317 h 577"/>
                <a:gd name="T24" fmla="*/ 509 w 1154"/>
                <a:gd name="T25" fmla="*/ 289 h 577"/>
                <a:gd name="T26" fmla="*/ 423 w 1154"/>
                <a:gd name="T27" fmla="*/ 261 h 577"/>
                <a:gd name="T28" fmla="*/ 343 w 1154"/>
                <a:gd name="T29" fmla="*/ 233 h 577"/>
                <a:gd name="T30" fmla="*/ 306 w 1154"/>
                <a:gd name="T31" fmla="*/ 218 h 577"/>
                <a:gd name="T32" fmla="*/ 272 w 1154"/>
                <a:gd name="T33" fmla="*/ 204 h 577"/>
                <a:gd name="T34" fmla="*/ 238 w 1154"/>
                <a:gd name="T35" fmla="*/ 189 h 577"/>
                <a:gd name="T36" fmla="*/ 207 w 1154"/>
                <a:gd name="T37" fmla="*/ 174 h 577"/>
                <a:gd name="T38" fmla="*/ 178 w 1154"/>
                <a:gd name="T39" fmla="*/ 158 h 577"/>
                <a:gd name="T40" fmla="*/ 151 w 1154"/>
                <a:gd name="T41" fmla="*/ 142 h 577"/>
                <a:gd name="T42" fmla="*/ 126 w 1154"/>
                <a:gd name="T43" fmla="*/ 126 h 577"/>
                <a:gd name="T44" fmla="*/ 105 w 1154"/>
                <a:gd name="T45" fmla="*/ 109 h 577"/>
                <a:gd name="T46" fmla="*/ 87 w 1154"/>
                <a:gd name="T47" fmla="*/ 92 h 577"/>
                <a:gd name="T48" fmla="*/ 71 w 1154"/>
                <a:gd name="T49" fmla="*/ 75 h 577"/>
                <a:gd name="T50" fmla="*/ 60 w 1154"/>
                <a:gd name="T51" fmla="*/ 57 h 577"/>
                <a:gd name="T52" fmla="*/ 50 w 1154"/>
                <a:gd name="T53" fmla="*/ 38 h 577"/>
                <a:gd name="T54" fmla="*/ 45 w 1154"/>
                <a:gd name="T55" fmla="*/ 19 h 577"/>
                <a:gd name="T56" fmla="*/ 44 w 1154"/>
                <a:gd name="T57" fmla="*/ 0 h 577"/>
                <a:gd name="T58" fmla="*/ 0 w 1154"/>
                <a:gd name="T59" fmla="*/ 0 h 577"/>
                <a:gd name="T60" fmla="*/ 0 w 1154"/>
                <a:gd name="T61" fmla="*/ 0 h 577"/>
                <a:gd name="T62" fmla="*/ 2 w 1154"/>
                <a:gd name="T63" fmla="*/ 27 h 577"/>
                <a:gd name="T64" fmla="*/ 6 w 1154"/>
                <a:gd name="T65" fmla="*/ 53 h 577"/>
                <a:gd name="T66" fmla="*/ 13 w 1154"/>
                <a:gd name="T67" fmla="*/ 78 h 577"/>
                <a:gd name="T68" fmla="*/ 23 w 1154"/>
                <a:gd name="T69" fmla="*/ 103 h 577"/>
                <a:gd name="T70" fmla="*/ 34 w 1154"/>
                <a:gd name="T71" fmla="*/ 127 h 577"/>
                <a:gd name="T72" fmla="*/ 47 w 1154"/>
                <a:gd name="T73" fmla="*/ 149 h 577"/>
                <a:gd name="T74" fmla="*/ 63 w 1154"/>
                <a:gd name="T75" fmla="*/ 173 h 577"/>
                <a:gd name="T76" fmla="*/ 83 w 1154"/>
                <a:gd name="T77" fmla="*/ 194 h 577"/>
                <a:gd name="T78" fmla="*/ 102 w 1154"/>
                <a:gd name="T79" fmla="*/ 215 h 577"/>
                <a:gd name="T80" fmla="*/ 125 w 1154"/>
                <a:gd name="T81" fmla="*/ 236 h 577"/>
                <a:gd name="T82" fmla="*/ 149 w 1154"/>
                <a:gd name="T83" fmla="*/ 257 h 577"/>
                <a:gd name="T84" fmla="*/ 175 w 1154"/>
                <a:gd name="T85" fmla="*/ 276 h 577"/>
                <a:gd name="T86" fmla="*/ 203 w 1154"/>
                <a:gd name="T87" fmla="*/ 295 h 577"/>
                <a:gd name="T88" fmla="*/ 232 w 1154"/>
                <a:gd name="T89" fmla="*/ 313 h 577"/>
                <a:gd name="T90" fmla="*/ 262 w 1154"/>
                <a:gd name="T91" fmla="*/ 331 h 577"/>
                <a:gd name="T92" fmla="*/ 293 w 1154"/>
                <a:gd name="T93" fmla="*/ 348 h 577"/>
                <a:gd name="T94" fmla="*/ 327 w 1154"/>
                <a:gd name="T95" fmla="*/ 365 h 577"/>
                <a:gd name="T96" fmla="*/ 361 w 1154"/>
                <a:gd name="T97" fmla="*/ 382 h 577"/>
                <a:gd name="T98" fmla="*/ 397 w 1154"/>
                <a:gd name="T99" fmla="*/ 398 h 577"/>
                <a:gd name="T100" fmla="*/ 433 w 1154"/>
                <a:gd name="T101" fmla="*/ 413 h 577"/>
                <a:gd name="T102" fmla="*/ 509 w 1154"/>
                <a:gd name="T103" fmla="*/ 443 h 577"/>
                <a:gd name="T104" fmla="*/ 587 w 1154"/>
                <a:gd name="T105" fmla="*/ 472 h 577"/>
                <a:gd name="T106" fmla="*/ 666 w 1154"/>
                <a:gd name="T107" fmla="*/ 499 h 577"/>
                <a:gd name="T108" fmla="*/ 749 w 1154"/>
                <a:gd name="T109" fmla="*/ 526 h 577"/>
                <a:gd name="T110" fmla="*/ 830 w 1154"/>
                <a:gd name="T111" fmla="*/ 551 h 577"/>
                <a:gd name="T112" fmla="*/ 911 w 1154"/>
                <a:gd name="T113" fmla="*/ 577 h 577"/>
                <a:gd name="T114" fmla="*/ 911 w 1154"/>
                <a:gd name="T115"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577">
                  <a:moveTo>
                    <a:pt x="911" y="577"/>
                  </a:moveTo>
                  <a:lnTo>
                    <a:pt x="911" y="577"/>
                  </a:lnTo>
                  <a:lnTo>
                    <a:pt x="1035" y="539"/>
                  </a:lnTo>
                  <a:lnTo>
                    <a:pt x="1095" y="520"/>
                  </a:lnTo>
                  <a:lnTo>
                    <a:pt x="1154" y="500"/>
                  </a:lnTo>
                  <a:lnTo>
                    <a:pt x="1154" y="500"/>
                  </a:lnTo>
                  <a:lnTo>
                    <a:pt x="1110" y="483"/>
                  </a:lnTo>
                  <a:lnTo>
                    <a:pt x="1065" y="467"/>
                  </a:lnTo>
                  <a:lnTo>
                    <a:pt x="972" y="435"/>
                  </a:lnTo>
                  <a:lnTo>
                    <a:pt x="878" y="404"/>
                  </a:lnTo>
                  <a:lnTo>
                    <a:pt x="783" y="374"/>
                  </a:lnTo>
                  <a:lnTo>
                    <a:pt x="598" y="317"/>
                  </a:lnTo>
                  <a:lnTo>
                    <a:pt x="509" y="289"/>
                  </a:lnTo>
                  <a:lnTo>
                    <a:pt x="423" y="261"/>
                  </a:lnTo>
                  <a:lnTo>
                    <a:pt x="343" y="233"/>
                  </a:lnTo>
                  <a:lnTo>
                    <a:pt x="306" y="218"/>
                  </a:lnTo>
                  <a:lnTo>
                    <a:pt x="272" y="204"/>
                  </a:lnTo>
                  <a:lnTo>
                    <a:pt x="238" y="189"/>
                  </a:lnTo>
                  <a:lnTo>
                    <a:pt x="207" y="174"/>
                  </a:lnTo>
                  <a:lnTo>
                    <a:pt x="178" y="158"/>
                  </a:lnTo>
                  <a:lnTo>
                    <a:pt x="151" y="142"/>
                  </a:lnTo>
                  <a:lnTo>
                    <a:pt x="126" y="126"/>
                  </a:lnTo>
                  <a:lnTo>
                    <a:pt x="105" y="109"/>
                  </a:lnTo>
                  <a:lnTo>
                    <a:pt x="87" y="92"/>
                  </a:lnTo>
                  <a:lnTo>
                    <a:pt x="71" y="75"/>
                  </a:lnTo>
                  <a:lnTo>
                    <a:pt x="60" y="57"/>
                  </a:lnTo>
                  <a:lnTo>
                    <a:pt x="50" y="38"/>
                  </a:lnTo>
                  <a:lnTo>
                    <a:pt x="45" y="19"/>
                  </a:lnTo>
                  <a:lnTo>
                    <a:pt x="44" y="0"/>
                  </a:lnTo>
                  <a:lnTo>
                    <a:pt x="0" y="0"/>
                  </a:lnTo>
                  <a:lnTo>
                    <a:pt x="0" y="0"/>
                  </a:lnTo>
                  <a:lnTo>
                    <a:pt x="2" y="27"/>
                  </a:lnTo>
                  <a:lnTo>
                    <a:pt x="6" y="53"/>
                  </a:lnTo>
                  <a:lnTo>
                    <a:pt x="13" y="78"/>
                  </a:lnTo>
                  <a:lnTo>
                    <a:pt x="23" y="103"/>
                  </a:lnTo>
                  <a:lnTo>
                    <a:pt x="34" y="127"/>
                  </a:lnTo>
                  <a:lnTo>
                    <a:pt x="47" y="149"/>
                  </a:lnTo>
                  <a:lnTo>
                    <a:pt x="63" y="173"/>
                  </a:lnTo>
                  <a:lnTo>
                    <a:pt x="83" y="194"/>
                  </a:lnTo>
                  <a:lnTo>
                    <a:pt x="102" y="215"/>
                  </a:lnTo>
                  <a:lnTo>
                    <a:pt x="125" y="236"/>
                  </a:lnTo>
                  <a:lnTo>
                    <a:pt x="149" y="257"/>
                  </a:lnTo>
                  <a:lnTo>
                    <a:pt x="175" y="276"/>
                  </a:lnTo>
                  <a:lnTo>
                    <a:pt x="203" y="295"/>
                  </a:lnTo>
                  <a:lnTo>
                    <a:pt x="232" y="313"/>
                  </a:lnTo>
                  <a:lnTo>
                    <a:pt x="262" y="331"/>
                  </a:lnTo>
                  <a:lnTo>
                    <a:pt x="293" y="348"/>
                  </a:lnTo>
                  <a:lnTo>
                    <a:pt x="327" y="365"/>
                  </a:lnTo>
                  <a:lnTo>
                    <a:pt x="361" y="382"/>
                  </a:lnTo>
                  <a:lnTo>
                    <a:pt x="397" y="398"/>
                  </a:lnTo>
                  <a:lnTo>
                    <a:pt x="433" y="413"/>
                  </a:lnTo>
                  <a:lnTo>
                    <a:pt x="509" y="443"/>
                  </a:lnTo>
                  <a:lnTo>
                    <a:pt x="587" y="472"/>
                  </a:lnTo>
                  <a:lnTo>
                    <a:pt x="666" y="499"/>
                  </a:lnTo>
                  <a:lnTo>
                    <a:pt x="749" y="526"/>
                  </a:lnTo>
                  <a:lnTo>
                    <a:pt x="830" y="551"/>
                  </a:lnTo>
                  <a:lnTo>
                    <a:pt x="911" y="577"/>
                  </a:lnTo>
                  <a:lnTo>
                    <a:pt x="911" y="57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1" name="Freeform 20">
              <a:extLst>
                <a:ext uri="{FF2B5EF4-FFF2-40B4-BE49-F238E27FC236}">
                  <a16:creationId xmlns:a16="http://schemas.microsoft.com/office/drawing/2014/main" id="{8394A4AE-CC9A-1C50-77EA-4B6FA4F5F81C}"/>
                </a:ext>
              </a:extLst>
            </p:cNvPr>
            <p:cNvSpPr>
              <a:spLocks/>
            </p:cNvSpPr>
            <p:nvPr/>
          </p:nvSpPr>
          <p:spPr bwMode="auto">
            <a:xfrm>
              <a:off x="898645" y="5152592"/>
              <a:ext cx="394070" cy="533247"/>
            </a:xfrm>
            <a:custGeom>
              <a:avLst/>
              <a:gdLst>
                <a:gd name="T0" fmla="*/ 557 w 1468"/>
                <a:gd name="T1" fmla="*/ 0 h 1244"/>
                <a:gd name="T2" fmla="*/ 373 w 1468"/>
                <a:gd name="T3" fmla="*/ 57 h 1244"/>
                <a:gd name="T4" fmla="*/ 316 w 1468"/>
                <a:gd name="T5" fmla="*/ 76 h 1244"/>
                <a:gd name="T6" fmla="*/ 405 w 1468"/>
                <a:gd name="T7" fmla="*/ 110 h 1244"/>
                <a:gd name="T8" fmla="*/ 591 w 1468"/>
                <a:gd name="T9" fmla="*/ 173 h 1244"/>
                <a:gd name="T10" fmla="*/ 872 w 1468"/>
                <a:gd name="T11" fmla="*/ 259 h 1244"/>
                <a:gd name="T12" fmla="*/ 1045 w 1468"/>
                <a:gd name="T13" fmla="*/ 315 h 1244"/>
                <a:gd name="T14" fmla="*/ 1162 w 1468"/>
                <a:gd name="T15" fmla="*/ 359 h 1244"/>
                <a:gd name="T16" fmla="*/ 1230 w 1468"/>
                <a:gd name="T17" fmla="*/ 388 h 1244"/>
                <a:gd name="T18" fmla="*/ 1291 w 1468"/>
                <a:gd name="T19" fmla="*/ 418 h 1244"/>
                <a:gd name="T20" fmla="*/ 1342 w 1468"/>
                <a:gd name="T21" fmla="*/ 451 h 1244"/>
                <a:gd name="T22" fmla="*/ 1381 w 1468"/>
                <a:gd name="T23" fmla="*/ 484 h 1244"/>
                <a:gd name="T24" fmla="*/ 1410 w 1468"/>
                <a:gd name="T25" fmla="*/ 520 h 1244"/>
                <a:gd name="T26" fmla="*/ 1423 w 1468"/>
                <a:gd name="T27" fmla="*/ 557 h 1244"/>
                <a:gd name="T28" fmla="*/ 1426 w 1468"/>
                <a:gd name="T29" fmla="*/ 577 h 1244"/>
                <a:gd name="T30" fmla="*/ 1424 w 1468"/>
                <a:gd name="T31" fmla="*/ 590 h 1244"/>
                <a:gd name="T32" fmla="*/ 1419 w 1468"/>
                <a:gd name="T33" fmla="*/ 614 h 1244"/>
                <a:gd name="T34" fmla="*/ 1408 w 1468"/>
                <a:gd name="T35" fmla="*/ 638 h 1244"/>
                <a:gd name="T36" fmla="*/ 1390 w 1468"/>
                <a:gd name="T37" fmla="*/ 660 h 1244"/>
                <a:gd name="T38" fmla="*/ 1369 w 1468"/>
                <a:gd name="T39" fmla="*/ 681 h 1244"/>
                <a:gd name="T40" fmla="*/ 1343 w 1468"/>
                <a:gd name="T41" fmla="*/ 702 h 1244"/>
                <a:gd name="T42" fmla="*/ 1296 w 1468"/>
                <a:gd name="T43" fmla="*/ 733 h 1244"/>
                <a:gd name="T44" fmla="*/ 1218 w 1468"/>
                <a:gd name="T45" fmla="*/ 771 h 1244"/>
                <a:gd name="T46" fmla="*/ 1129 w 1468"/>
                <a:gd name="T47" fmla="*/ 808 h 1244"/>
                <a:gd name="T48" fmla="*/ 1029 w 1468"/>
                <a:gd name="T49" fmla="*/ 844 h 1244"/>
                <a:gd name="T50" fmla="*/ 864 w 1468"/>
                <a:gd name="T51" fmla="*/ 897 h 1244"/>
                <a:gd name="T52" fmla="*/ 509 w 1468"/>
                <a:gd name="T53" fmla="*/ 1009 h 1244"/>
                <a:gd name="T54" fmla="*/ 392 w 1468"/>
                <a:gd name="T55" fmla="*/ 1049 h 1244"/>
                <a:gd name="T56" fmla="*/ 280 w 1468"/>
                <a:gd name="T57" fmla="*/ 1092 h 1244"/>
                <a:gd name="T58" fmla="*/ 177 w 1468"/>
                <a:gd name="T59" fmla="*/ 1139 h 1244"/>
                <a:gd name="T60" fmla="*/ 83 w 1468"/>
                <a:gd name="T61" fmla="*/ 1189 h 1244"/>
                <a:gd name="T62" fmla="*/ 0 w 1468"/>
                <a:gd name="T63" fmla="*/ 1244 h 1244"/>
                <a:gd name="T64" fmla="*/ 280 w 1468"/>
                <a:gd name="T65" fmla="*/ 1244 h 1244"/>
                <a:gd name="T66" fmla="*/ 467 w 1468"/>
                <a:gd name="T67" fmla="*/ 1184 h 1244"/>
                <a:gd name="T68" fmla="*/ 763 w 1468"/>
                <a:gd name="T69" fmla="*/ 1090 h 1244"/>
                <a:gd name="T70" fmla="*/ 911 w 1468"/>
                <a:gd name="T71" fmla="*/ 1039 h 1244"/>
                <a:gd name="T72" fmla="*/ 1005 w 1468"/>
                <a:gd name="T73" fmla="*/ 1003 h 1244"/>
                <a:gd name="T74" fmla="*/ 1094 w 1468"/>
                <a:gd name="T75" fmla="*/ 965 h 1244"/>
                <a:gd name="T76" fmla="*/ 1178 w 1468"/>
                <a:gd name="T77" fmla="*/ 924 h 1244"/>
                <a:gd name="T78" fmla="*/ 1253 w 1468"/>
                <a:gd name="T79" fmla="*/ 880 h 1244"/>
                <a:gd name="T80" fmla="*/ 1319 w 1468"/>
                <a:gd name="T81" fmla="*/ 834 h 1244"/>
                <a:gd name="T82" fmla="*/ 1376 w 1468"/>
                <a:gd name="T83" fmla="*/ 784 h 1244"/>
                <a:gd name="T84" fmla="*/ 1419 w 1468"/>
                <a:gd name="T85" fmla="*/ 730 h 1244"/>
                <a:gd name="T86" fmla="*/ 1444 w 1468"/>
                <a:gd name="T87" fmla="*/ 687 h 1244"/>
                <a:gd name="T88" fmla="*/ 1455 w 1468"/>
                <a:gd name="T89" fmla="*/ 657 h 1244"/>
                <a:gd name="T90" fmla="*/ 1463 w 1468"/>
                <a:gd name="T91" fmla="*/ 626 h 1244"/>
                <a:gd name="T92" fmla="*/ 1468 w 1468"/>
                <a:gd name="T93" fmla="*/ 594 h 1244"/>
                <a:gd name="T94" fmla="*/ 1468 w 1468"/>
                <a:gd name="T95" fmla="*/ 577 h 1244"/>
                <a:gd name="T96" fmla="*/ 1466 w 1468"/>
                <a:gd name="T97" fmla="*/ 551 h 1244"/>
                <a:gd name="T98" fmla="*/ 1457 w 1468"/>
                <a:gd name="T99" fmla="*/ 499 h 1244"/>
                <a:gd name="T100" fmla="*/ 1436 w 1468"/>
                <a:gd name="T101" fmla="*/ 450 h 1244"/>
                <a:gd name="T102" fmla="*/ 1405 w 1468"/>
                <a:gd name="T103" fmla="*/ 404 h 1244"/>
                <a:gd name="T104" fmla="*/ 1366 w 1468"/>
                <a:gd name="T105" fmla="*/ 361 h 1244"/>
                <a:gd name="T106" fmla="*/ 1319 w 1468"/>
                <a:gd name="T107" fmla="*/ 321 h 1244"/>
                <a:gd name="T108" fmla="*/ 1267 w 1468"/>
                <a:gd name="T109" fmla="*/ 282 h 1244"/>
                <a:gd name="T110" fmla="*/ 1207 w 1468"/>
                <a:gd name="T111" fmla="*/ 246 h 1244"/>
                <a:gd name="T112" fmla="*/ 1142 w 1468"/>
                <a:gd name="T113" fmla="*/ 211 h 1244"/>
                <a:gd name="T114" fmla="*/ 1071 w 1468"/>
                <a:gd name="T115" fmla="*/ 180 h 1244"/>
                <a:gd name="T116" fmla="*/ 961 w 1468"/>
                <a:gd name="T117" fmla="*/ 134 h 1244"/>
                <a:gd name="T118" fmla="*/ 802 w 1468"/>
                <a:gd name="T119" fmla="*/ 78 h 1244"/>
                <a:gd name="T120" fmla="*/ 638 w 1468"/>
                <a:gd name="T121" fmla="*/ 25 h 1244"/>
                <a:gd name="T122" fmla="*/ 557 w 1468"/>
                <a:gd name="T123"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1244">
                  <a:moveTo>
                    <a:pt x="557" y="0"/>
                  </a:moveTo>
                  <a:lnTo>
                    <a:pt x="557" y="0"/>
                  </a:lnTo>
                  <a:lnTo>
                    <a:pt x="433" y="39"/>
                  </a:lnTo>
                  <a:lnTo>
                    <a:pt x="373" y="57"/>
                  </a:lnTo>
                  <a:lnTo>
                    <a:pt x="316" y="76"/>
                  </a:lnTo>
                  <a:lnTo>
                    <a:pt x="316" y="76"/>
                  </a:lnTo>
                  <a:lnTo>
                    <a:pt x="360" y="94"/>
                  </a:lnTo>
                  <a:lnTo>
                    <a:pt x="405" y="110"/>
                  </a:lnTo>
                  <a:lnTo>
                    <a:pt x="497" y="142"/>
                  </a:lnTo>
                  <a:lnTo>
                    <a:pt x="591" y="173"/>
                  </a:lnTo>
                  <a:lnTo>
                    <a:pt x="685" y="202"/>
                  </a:lnTo>
                  <a:lnTo>
                    <a:pt x="872" y="259"/>
                  </a:lnTo>
                  <a:lnTo>
                    <a:pt x="961" y="288"/>
                  </a:lnTo>
                  <a:lnTo>
                    <a:pt x="1045" y="315"/>
                  </a:lnTo>
                  <a:lnTo>
                    <a:pt x="1125" y="344"/>
                  </a:lnTo>
                  <a:lnTo>
                    <a:pt x="1162" y="359"/>
                  </a:lnTo>
                  <a:lnTo>
                    <a:pt x="1197" y="374"/>
                  </a:lnTo>
                  <a:lnTo>
                    <a:pt x="1230" y="388"/>
                  </a:lnTo>
                  <a:lnTo>
                    <a:pt x="1262" y="403"/>
                  </a:lnTo>
                  <a:lnTo>
                    <a:pt x="1291" y="418"/>
                  </a:lnTo>
                  <a:lnTo>
                    <a:pt x="1317" y="434"/>
                  </a:lnTo>
                  <a:lnTo>
                    <a:pt x="1342" y="451"/>
                  </a:lnTo>
                  <a:lnTo>
                    <a:pt x="1363" y="467"/>
                  </a:lnTo>
                  <a:lnTo>
                    <a:pt x="1381" y="484"/>
                  </a:lnTo>
                  <a:lnTo>
                    <a:pt x="1397" y="502"/>
                  </a:lnTo>
                  <a:lnTo>
                    <a:pt x="1410" y="520"/>
                  </a:lnTo>
                  <a:lnTo>
                    <a:pt x="1418" y="538"/>
                  </a:lnTo>
                  <a:lnTo>
                    <a:pt x="1423" y="557"/>
                  </a:lnTo>
                  <a:lnTo>
                    <a:pt x="1426" y="577"/>
                  </a:lnTo>
                  <a:lnTo>
                    <a:pt x="1426" y="577"/>
                  </a:lnTo>
                  <a:lnTo>
                    <a:pt x="1426" y="577"/>
                  </a:lnTo>
                  <a:lnTo>
                    <a:pt x="1424" y="590"/>
                  </a:lnTo>
                  <a:lnTo>
                    <a:pt x="1423" y="602"/>
                  </a:lnTo>
                  <a:lnTo>
                    <a:pt x="1419" y="614"/>
                  </a:lnTo>
                  <a:lnTo>
                    <a:pt x="1415" y="626"/>
                  </a:lnTo>
                  <a:lnTo>
                    <a:pt x="1408" y="638"/>
                  </a:lnTo>
                  <a:lnTo>
                    <a:pt x="1400" y="648"/>
                  </a:lnTo>
                  <a:lnTo>
                    <a:pt x="1390" y="660"/>
                  </a:lnTo>
                  <a:lnTo>
                    <a:pt x="1381" y="670"/>
                  </a:lnTo>
                  <a:lnTo>
                    <a:pt x="1369" y="681"/>
                  </a:lnTo>
                  <a:lnTo>
                    <a:pt x="1356" y="692"/>
                  </a:lnTo>
                  <a:lnTo>
                    <a:pt x="1343" y="702"/>
                  </a:lnTo>
                  <a:lnTo>
                    <a:pt x="1329" y="713"/>
                  </a:lnTo>
                  <a:lnTo>
                    <a:pt x="1296" y="733"/>
                  </a:lnTo>
                  <a:lnTo>
                    <a:pt x="1259" y="752"/>
                  </a:lnTo>
                  <a:lnTo>
                    <a:pt x="1218" y="771"/>
                  </a:lnTo>
                  <a:lnTo>
                    <a:pt x="1176" y="790"/>
                  </a:lnTo>
                  <a:lnTo>
                    <a:pt x="1129" y="808"/>
                  </a:lnTo>
                  <a:lnTo>
                    <a:pt x="1081" y="826"/>
                  </a:lnTo>
                  <a:lnTo>
                    <a:pt x="1029" y="844"/>
                  </a:lnTo>
                  <a:lnTo>
                    <a:pt x="975" y="862"/>
                  </a:lnTo>
                  <a:lnTo>
                    <a:pt x="864" y="897"/>
                  </a:lnTo>
                  <a:lnTo>
                    <a:pt x="627" y="970"/>
                  </a:lnTo>
                  <a:lnTo>
                    <a:pt x="509" y="1009"/>
                  </a:lnTo>
                  <a:lnTo>
                    <a:pt x="449" y="1029"/>
                  </a:lnTo>
                  <a:lnTo>
                    <a:pt x="392" y="1049"/>
                  </a:lnTo>
                  <a:lnTo>
                    <a:pt x="335" y="1070"/>
                  </a:lnTo>
                  <a:lnTo>
                    <a:pt x="280" y="1092"/>
                  </a:lnTo>
                  <a:lnTo>
                    <a:pt x="227" y="1115"/>
                  </a:lnTo>
                  <a:lnTo>
                    <a:pt x="177" y="1139"/>
                  </a:lnTo>
                  <a:lnTo>
                    <a:pt x="128" y="1163"/>
                  </a:lnTo>
                  <a:lnTo>
                    <a:pt x="83" y="1189"/>
                  </a:lnTo>
                  <a:lnTo>
                    <a:pt x="39" y="1215"/>
                  </a:lnTo>
                  <a:lnTo>
                    <a:pt x="0" y="1244"/>
                  </a:lnTo>
                  <a:lnTo>
                    <a:pt x="280" y="1244"/>
                  </a:lnTo>
                  <a:lnTo>
                    <a:pt x="280" y="1244"/>
                  </a:lnTo>
                  <a:lnTo>
                    <a:pt x="371" y="1213"/>
                  </a:lnTo>
                  <a:lnTo>
                    <a:pt x="467" y="1184"/>
                  </a:lnTo>
                  <a:lnTo>
                    <a:pt x="664" y="1122"/>
                  </a:lnTo>
                  <a:lnTo>
                    <a:pt x="763" y="1090"/>
                  </a:lnTo>
                  <a:lnTo>
                    <a:pt x="862" y="1056"/>
                  </a:lnTo>
                  <a:lnTo>
                    <a:pt x="911" y="1039"/>
                  </a:lnTo>
                  <a:lnTo>
                    <a:pt x="959" y="1021"/>
                  </a:lnTo>
                  <a:lnTo>
                    <a:pt x="1005" y="1003"/>
                  </a:lnTo>
                  <a:lnTo>
                    <a:pt x="1050" y="984"/>
                  </a:lnTo>
                  <a:lnTo>
                    <a:pt x="1094" y="965"/>
                  </a:lnTo>
                  <a:lnTo>
                    <a:pt x="1137" y="945"/>
                  </a:lnTo>
                  <a:lnTo>
                    <a:pt x="1178" y="924"/>
                  </a:lnTo>
                  <a:lnTo>
                    <a:pt x="1217" y="903"/>
                  </a:lnTo>
                  <a:lnTo>
                    <a:pt x="1253" y="880"/>
                  </a:lnTo>
                  <a:lnTo>
                    <a:pt x="1288" y="858"/>
                  </a:lnTo>
                  <a:lnTo>
                    <a:pt x="1319" y="834"/>
                  </a:lnTo>
                  <a:lnTo>
                    <a:pt x="1348" y="809"/>
                  </a:lnTo>
                  <a:lnTo>
                    <a:pt x="1376" y="784"/>
                  </a:lnTo>
                  <a:lnTo>
                    <a:pt x="1398" y="757"/>
                  </a:lnTo>
                  <a:lnTo>
                    <a:pt x="1419" y="730"/>
                  </a:lnTo>
                  <a:lnTo>
                    <a:pt x="1437" y="702"/>
                  </a:lnTo>
                  <a:lnTo>
                    <a:pt x="1444" y="687"/>
                  </a:lnTo>
                  <a:lnTo>
                    <a:pt x="1450" y="673"/>
                  </a:lnTo>
                  <a:lnTo>
                    <a:pt x="1455" y="657"/>
                  </a:lnTo>
                  <a:lnTo>
                    <a:pt x="1460" y="642"/>
                  </a:lnTo>
                  <a:lnTo>
                    <a:pt x="1463" y="626"/>
                  </a:lnTo>
                  <a:lnTo>
                    <a:pt x="1466" y="610"/>
                  </a:lnTo>
                  <a:lnTo>
                    <a:pt x="1468" y="594"/>
                  </a:lnTo>
                  <a:lnTo>
                    <a:pt x="1468" y="577"/>
                  </a:lnTo>
                  <a:lnTo>
                    <a:pt x="1468" y="577"/>
                  </a:lnTo>
                  <a:lnTo>
                    <a:pt x="1468" y="577"/>
                  </a:lnTo>
                  <a:lnTo>
                    <a:pt x="1466" y="551"/>
                  </a:lnTo>
                  <a:lnTo>
                    <a:pt x="1463" y="524"/>
                  </a:lnTo>
                  <a:lnTo>
                    <a:pt x="1457" y="499"/>
                  </a:lnTo>
                  <a:lnTo>
                    <a:pt x="1447" y="474"/>
                  </a:lnTo>
                  <a:lnTo>
                    <a:pt x="1436" y="450"/>
                  </a:lnTo>
                  <a:lnTo>
                    <a:pt x="1421" y="427"/>
                  </a:lnTo>
                  <a:lnTo>
                    <a:pt x="1405" y="404"/>
                  </a:lnTo>
                  <a:lnTo>
                    <a:pt x="1387" y="382"/>
                  </a:lnTo>
                  <a:lnTo>
                    <a:pt x="1366" y="361"/>
                  </a:lnTo>
                  <a:lnTo>
                    <a:pt x="1343" y="341"/>
                  </a:lnTo>
                  <a:lnTo>
                    <a:pt x="1319" y="321"/>
                  </a:lnTo>
                  <a:lnTo>
                    <a:pt x="1295" y="301"/>
                  </a:lnTo>
                  <a:lnTo>
                    <a:pt x="1267" y="282"/>
                  </a:lnTo>
                  <a:lnTo>
                    <a:pt x="1238" y="263"/>
                  </a:lnTo>
                  <a:lnTo>
                    <a:pt x="1207" y="246"/>
                  </a:lnTo>
                  <a:lnTo>
                    <a:pt x="1175" y="228"/>
                  </a:lnTo>
                  <a:lnTo>
                    <a:pt x="1142" y="211"/>
                  </a:lnTo>
                  <a:lnTo>
                    <a:pt x="1107" y="195"/>
                  </a:lnTo>
                  <a:lnTo>
                    <a:pt x="1071" y="180"/>
                  </a:lnTo>
                  <a:lnTo>
                    <a:pt x="1035" y="164"/>
                  </a:lnTo>
                  <a:lnTo>
                    <a:pt x="961" y="134"/>
                  </a:lnTo>
                  <a:lnTo>
                    <a:pt x="881" y="105"/>
                  </a:lnTo>
                  <a:lnTo>
                    <a:pt x="802" y="78"/>
                  </a:lnTo>
                  <a:lnTo>
                    <a:pt x="721" y="51"/>
                  </a:lnTo>
                  <a:lnTo>
                    <a:pt x="638" y="25"/>
                  </a:lnTo>
                  <a:lnTo>
                    <a:pt x="557" y="0"/>
                  </a:lnTo>
                  <a:lnTo>
                    <a:pt x="557"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2" name="Freeform 21">
              <a:extLst>
                <a:ext uri="{FF2B5EF4-FFF2-40B4-BE49-F238E27FC236}">
                  <a16:creationId xmlns:a16="http://schemas.microsoft.com/office/drawing/2014/main" id="{9CC3918D-C4DA-62FD-31F3-47E8B16A1E4F}"/>
                </a:ext>
              </a:extLst>
            </p:cNvPr>
            <p:cNvSpPr>
              <a:spLocks/>
            </p:cNvSpPr>
            <p:nvPr/>
          </p:nvSpPr>
          <p:spPr bwMode="auto">
            <a:xfrm>
              <a:off x="855695" y="4484102"/>
              <a:ext cx="437020" cy="645306"/>
            </a:xfrm>
            <a:custGeom>
              <a:avLst/>
              <a:gdLst>
                <a:gd name="T0" fmla="*/ 43 w 1628"/>
                <a:gd name="T1" fmla="*/ 1217 h 1506"/>
                <a:gd name="T2" fmla="*/ 64 w 1628"/>
                <a:gd name="T3" fmla="*/ 1266 h 1506"/>
                <a:gd name="T4" fmla="*/ 110 w 1628"/>
                <a:gd name="T5" fmla="*/ 1313 h 1506"/>
                <a:gd name="T6" fmla="*/ 176 w 1628"/>
                <a:gd name="T7" fmla="*/ 1356 h 1506"/>
                <a:gd name="T8" fmla="*/ 259 w 1628"/>
                <a:gd name="T9" fmla="*/ 1397 h 1506"/>
                <a:gd name="T10" fmla="*/ 358 w 1628"/>
                <a:gd name="T11" fmla="*/ 1437 h 1506"/>
                <a:gd name="T12" fmla="*/ 251 w 1628"/>
                <a:gd name="T13" fmla="*/ 1487 h 1506"/>
                <a:gd name="T14" fmla="*/ 192 w 1628"/>
                <a:gd name="T15" fmla="*/ 1490 h 1506"/>
                <a:gd name="T16" fmla="*/ 128 w 1628"/>
                <a:gd name="T17" fmla="*/ 1441 h 1506"/>
                <a:gd name="T18" fmla="*/ 73 w 1628"/>
                <a:gd name="T19" fmla="*/ 1387 h 1506"/>
                <a:gd name="T20" fmla="*/ 34 w 1628"/>
                <a:gd name="T21" fmla="*/ 1330 h 1506"/>
                <a:gd name="T22" fmla="*/ 8 w 1628"/>
                <a:gd name="T23" fmla="*/ 1267 h 1506"/>
                <a:gd name="T24" fmla="*/ 0 w 1628"/>
                <a:gd name="T25" fmla="*/ 1199 h 1506"/>
                <a:gd name="T26" fmla="*/ 3 w 1628"/>
                <a:gd name="T27" fmla="*/ 1150 h 1506"/>
                <a:gd name="T28" fmla="*/ 27 w 1628"/>
                <a:gd name="T29" fmla="*/ 1081 h 1506"/>
                <a:gd name="T30" fmla="*/ 68 w 1628"/>
                <a:gd name="T31" fmla="*/ 1019 h 1506"/>
                <a:gd name="T32" fmla="*/ 123 w 1628"/>
                <a:gd name="T33" fmla="*/ 962 h 1506"/>
                <a:gd name="T34" fmla="*/ 194 w 1628"/>
                <a:gd name="T35" fmla="*/ 908 h 1506"/>
                <a:gd name="T36" fmla="*/ 275 w 1628"/>
                <a:gd name="T37" fmla="*/ 859 h 1506"/>
                <a:gd name="T38" fmla="*/ 367 w 1628"/>
                <a:gd name="T39" fmla="*/ 813 h 1506"/>
                <a:gd name="T40" fmla="*/ 572 w 1628"/>
                <a:gd name="T41" fmla="*/ 730 h 1506"/>
                <a:gd name="T42" fmla="*/ 792 w 1628"/>
                <a:gd name="T43" fmla="*/ 657 h 1506"/>
                <a:gd name="T44" fmla="*/ 1152 w 1628"/>
                <a:gd name="T45" fmla="*/ 546 h 1506"/>
                <a:gd name="T46" fmla="*/ 1338 w 1628"/>
                <a:gd name="T47" fmla="*/ 478 h 1506"/>
                <a:gd name="T48" fmla="*/ 1440 w 1628"/>
                <a:gd name="T49" fmla="*/ 432 h 1506"/>
                <a:gd name="T50" fmla="*/ 1500 w 1628"/>
                <a:gd name="T51" fmla="*/ 393 h 1506"/>
                <a:gd name="T52" fmla="*/ 1547 w 1628"/>
                <a:gd name="T53" fmla="*/ 354 h 1506"/>
                <a:gd name="T54" fmla="*/ 1576 w 1628"/>
                <a:gd name="T55" fmla="*/ 312 h 1506"/>
                <a:gd name="T56" fmla="*/ 1586 w 1628"/>
                <a:gd name="T57" fmla="*/ 266 h 1506"/>
                <a:gd name="T58" fmla="*/ 1584 w 1628"/>
                <a:gd name="T59" fmla="*/ 246 h 1506"/>
                <a:gd name="T60" fmla="*/ 1555 w 1628"/>
                <a:gd name="T61" fmla="*/ 189 h 1506"/>
                <a:gd name="T62" fmla="*/ 1498 w 1628"/>
                <a:gd name="T63" fmla="*/ 137 h 1506"/>
                <a:gd name="T64" fmla="*/ 1414 w 1628"/>
                <a:gd name="T65" fmla="*/ 88 h 1506"/>
                <a:gd name="T66" fmla="*/ 1310 w 1628"/>
                <a:gd name="T67" fmla="*/ 43 h 1506"/>
                <a:gd name="T68" fmla="*/ 1189 w 1628"/>
                <a:gd name="T69" fmla="*/ 0 h 1506"/>
                <a:gd name="T70" fmla="*/ 1484 w 1628"/>
                <a:gd name="T71" fmla="*/ 14 h 1506"/>
                <a:gd name="T72" fmla="*/ 1532 w 1628"/>
                <a:gd name="T73" fmla="*/ 58 h 1506"/>
                <a:gd name="T74" fmla="*/ 1573 w 1628"/>
                <a:gd name="T75" fmla="*/ 105 h 1506"/>
                <a:gd name="T76" fmla="*/ 1604 w 1628"/>
                <a:gd name="T77" fmla="*/ 155 h 1506"/>
                <a:gd name="T78" fmla="*/ 1622 w 1628"/>
                <a:gd name="T79" fmla="*/ 209 h 1506"/>
                <a:gd name="T80" fmla="*/ 1628 w 1628"/>
                <a:gd name="T81" fmla="*/ 266 h 1506"/>
                <a:gd name="T82" fmla="*/ 1623 w 1628"/>
                <a:gd name="T83" fmla="*/ 315 h 1506"/>
                <a:gd name="T84" fmla="*/ 1600 w 1628"/>
                <a:gd name="T85" fmla="*/ 383 h 1506"/>
                <a:gd name="T86" fmla="*/ 1560 w 1628"/>
                <a:gd name="T87" fmla="*/ 445 h 1506"/>
                <a:gd name="T88" fmla="*/ 1503 w 1628"/>
                <a:gd name="T89" fmla="*/ 503 h 1506"/>
                <a:gd name="T90" fmla="*/ 1434 w 1628"/>
                <a:gd name="T91" fmla="*/ 556 h 1506"/>
                <a:gd name="T92" fmla="*/ 1353 w 1628"/>
                <a:gd name="T93" fmla="*/ 605 h 1506"/>
                <a:gd name="T94" fmla="*/ 1260 w 1628"/>
                <a:gd name="T95" fmla="*/ 651 h 1506"/>
                <a:gd name="T96" fmla="*/ 1056 w 1628"/>
                <a:gd name="T97" fmla="*/ 734 h 1506"/>
                <a:gd name="T98" fmla="*/ 836 w 1628"/>
                <a:gd name="T99" fmla="*/ 808 h 1506"/>
                <a:gd name="T100" fmla="*/ 476 w 1628"/>
                <a:gd name="T101" fmla="*/ 920 h 1506"/>
                <a:gd name="T102" fmla="*/ 290 w 1628"/>
                <a:gd name="T103" fmla="*/ 988 h 1506"/>
                <a:gd name="T104" fmla="*/ 188 w 1628"/>
                <a:gd name="T105" fmla="*/ 1036 h 1506"/>
                <a:gd name="T106" fmla="*/ 128 w 1628"/>
                <a:gd name="T107" fmla="*/ 1073 h 1506"/>
                <a:gd name="T108" fmla="*/ 81 w 1628"/>
                <a:gd name="T109" fmla="*/ 1112 h 1506"/>
                <a:gd name="T110" fmla="*/ 51 w 1628"/>
                <a:gd name="T111" fmla="*/ 1155 h 1506"/>
                <a:gd name="T112" fmla="*/ 42 w 1628"/>
                <a:gd name="T113" fmla="*/ 1199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8" h="1506">
                  <a:moveTo>
                    <a:pt x="42" y="1199"/>
                  </a:moveTo>
                  <a:lnTo>
                    <a:pt x="42" y="1199"/>
                  </a:lnTo>
                  <a:lnTo>
                    <a:pt x="43" y="1217"/>
                  </a:lnTo>
                  <a:lnTo>
                    <a:pt x="48" y="1234"/>
                  </a:lnTo>
                  <a:lnTo>
                    <a:pt x="55" y="1250"/>
                  </a:lnTo>
                  <a:lnTo>
                    <a:pt x="64" y="1266"/>
                  </a:lnTo>
                  <a:lnTo>
                    <a:pt x="77" y="1282"/>
                  </a:lnTo>
                  <a:lnTo>
                    <a:pt x="92" y="1298"/>
                  </a:lnTo>
                  <a:lnTo>
                    <a:pt x="110" y="1313"/>
                  </a:lnTo>
                  <a:lnTo>
                    <a:pt x="131" y="1327"/>
                  </a:lnTo>
                  <a:lnTo>
                    <a:pt x="152" y="1341"/>
                  </a:lnTo>
                  <a:lnTo>
                    <a:pt x="176" y="1356"/>
                  </a:lnTo>
                  <a:lnTo>
                    <a:pt x="202" y="1370"/>
                  </a:lnTo>
                  <a:lnTo>
                    <a:pt x="230" y="1384"/>
                  </a:lnTo>
                  <a:lnTo>
                    <a:pt x="259" y="1397"/>
                  </a:lnTo>
                  <a:lnTo>
                    <a:pt x="291" y="1410"/>
                  </a:lnTo>
                  <a:lnTo>
                    <a:pt x="358" y="1437"/>
                  </a:lnTo>
                  <a:lnTo>
                    <a:pt x="358" y="1437"/>
                  </a:lnTo>
                  <a:lnTo>
                    <a:pt x="320" y="1453"/>
                  </a:lnTo>
                  <a:lnTo>
                    <a:pt x="285" y="1471"/>
                  </a:lnTo>
                  <a:lnTo>
                    <a:pt x="251" y="1487"/>
                  </a:lnTo>
                  <a:lnTo>
                    <a:pt x="217" y="1506"/>
                  </a:lnTo>
                  <a:lnTo>
                    <a:pt x="217" y="1506"/>
                  </a:lnTo>
                  <a:lnTo>
                    <a:pt x="192" y="1490"/>
                  </a:lnTo>
                  <a:lnTo>
                    <a:pt x="170" y="1474"/>
                  </a:lnTo>
                  <a:lnTo>
                    <a:pt x="147" y="1458"/>
                  </a:lnTo>
                  <a:lnTo>
                    <a:pt x="128" y="1441"/>
                  </a:lnTo>
                  <a:lnTo>
                    <a:pt x="108" y="1423"/>
                  </a:lnTo>
                  <a:lnTo>
                    <a:pt x="90" y="1406"/>
                  </a:lnTo>
                  <a:lnTo>
                    <a:pt x="73" y="1387"/>
                  </a:lnTo>
                  <a:lnTo>
                    <a:pt x="58" y="1369"/>
                  </a:lnTo>
                  <a:lnTo>
                    <a:pt x="45" y="1350"/>
                  </a:lnTo>
                  <a:lnTo>
                    <a:pt x="34" y="1330"/>
                  </a:lnTo>
                  <a:lnTo>
                    <a:pt x="22" y="1309"/>
                  </a:lnTo>
                  <a:lnTo>
                    <a:pt x="14" y="1288"/>
                  </a:lnTo>
                  <a:lnTo>
                    <a:pt x="8" y="1267"/>
                  </a:lnTo>
                  <a:lnTo>
                    <a:pt x="3" y="1245"/>
                  </a:lnTo>
                  <a:lnTo>
                    <a:pt x="0" y="1222"/>
                  </a:lnTo>
                  <a:lnTo>
                    <a:pt x="0" y="1199"/>
                  </a:lnTo>
                  <a:lnTo>
                    <a:pt x="0" y="1199"/>
                  </a:lnTo>
                  <a:lnTo>
                    <a:pt x="0" y="1175"/>
                  </a:lnTo>
                  <a:lnTo>
                    <a:pt x="3" y="1150"/>
                  </a:lnTo>
                  <a:lnTo>
                    <a:pt x="9" y="1127"/>
                  </a:lnTo>
                  <a:lnTo>
                    <a:pt x="17" y="1104"/>
                  </a:lnTo>
                  <a:lnTo>
                    <a:pt x="27" y="1081"/>
                  </a:lnTo>
                  <a:lnTo>
                    <a:pt x="39" y="1060"/>
                  </a:lnTo>
                  <a:lnTo>
                    <a:pt x="51" y="1039"/>
                  </a:lnTo>
                  <a:lnTo>
                    <a:pt x="68" y="1019"/>
                  </a:lnTo>
                  <a:lnTo>
                    <a:pt x="84" y="999"/>
                  </a:lnTo>
                  <a:lnTo>
                    <a:pt x="103" y="980"/>
                  </a:lnTo>
                  <a:lnTo>
                    <a:pt x="123" y="962"/>
                  </a:lnTo>
                  <a:lnTo>
                    <a:pt x="145" y="943"/>
                  </a:lnTo>
                  <a:lnTo>
                    <a:pt x="168" y="926"/>
                  </a:lnTo>
                  <a:lnTo>
                    <a:pt x="194" y="908"/>
                  </a:lnTo>
                  <a:lnTo>
                    <a:pt x="220" y="891"/>
                  </a:lnTo>
                  <a:lnTo>
                    <a:pt x="248" y="875"/>
                  </a:lnTo>
                  <a:lnTo>
                    <a:pt x="275" y="859"/>
                  </a:lnTo>
                  <a:lnTo>
                    <a:pt x="304" y="843"/>
                  </a:lnTo>
                  <a:lnTo>
                    <a:pt x="335" y="828"/>
                  </a:lnTo>
                  <a:lnTo>
                    <a:pt x="367" y="813"/>
                  </a:lnTo>
                  <a:lnTo>
                    <a:pt x="432" y="785"/>
                  </a:lnTo>
                  <a:lnTo>
                    <a:pt x="500" y="757"/>
                  </a:lnTo>
                  <a:lnTo>
                    <a:pt x="572" y="730"/>
                  </a:lnTo>
                  <a:lnTo>
                    <a:pt x="644" y="706"/>
                  </a:lnTo>
                  <a:lnTo>
                    <a:pt x="717" y="682"/>
                  </a:lnTo>
                  <a:lnTo>
                    <a:pt x="792" y="657"/>
                  </a:lnTo>
                  <a:lnTo>
                    <a:pt x="941" y="612"/>
                  </a:lnTo>
                  <a:lnTo>
                    <a:pt x="1084" y="567"/>
                  </a:lnTo>
                  <a:lnTo>
                    <a:pt x="1152" y="546"/>
                  </a:lnTo>
                  <a:lnTo>
                    <a:pt x="1218" y="524"/>
                  </a:lnTo>
                  <a:lnTo>
                    <a:pt x="1280" y="501"/>
                  </a:lnTo>
                  <a:lnTo>
                    <a:pt x="1338" y="478"/>
                  </a:lnTo>
                  <a:lnTo>
                    <a:pt x="1391" y="455"/>
                  </a:lnTo>
                  <a:lnTo>
                    <a:pt x="1416" y="443"/>
                  </a:lnTo>
                  <a:lnTo>
                    <a:pt x="1440" y="432"/>
                  </a:lnTo>
                  <a:lnTo>
                    <a:pt x="1461" y="419"/>
                  </a:lnTo>
                  <a:lnTo>
                    <a:pt x="1482" y="406"/>
                  </a:lnTo>
                  <a:lnTo>
                    <a:pt x="1500" y="393"/>
                  </a:lnTo>
                  <a:lnTo>
                    <a:pt x="1518" y="381"/>
                  </a:lnTo>
                  <a:lnTo>
                    <a:pt x="1532" y="368"/>
                  </a:lnTo>
                  <a:lnTo>
                    <a:pt x="1547" y="354"/>
                  </a:lnTo>
                  <a:lnTo>
                    <a:pt x="1558" y="340"/>
                  </a:lnTo>
                  <a:lnTo>
                    <a:pt x="1568" y="327"/>
                  </a:lnTo>
                  <a:lnTo>
                    <a:pt x="1576" y="312"/>
                  </a:lnTo>
                  <a:lnTo>
                    <a:pt x="1581" y="297"/>
                  </a:lnTo>
                  <a:lnTo>
                    <a:pt x="1584" y="282"/>
                  </a:lnTo>
                  <a:lnTo>
                    <a:pt x="1586" y="266"/>
                  </a:lnTo>
                  <a:lnTo>
                    <a:pt x="1586" y="266"/>
                  </a:lnTo>
                  <a:lnTo>
                    <a:pt x="1586" y="256"/>
                  </a:lnTo>
                  <a:lnTo>
                    <a:pt x="1584" y="246"/>
                  </a:lnTo>
                  <a:lnTo>
                    <a:pt x="1578" y="227"/>
                  </a:lnTo>
                  <a:lnTo>
                    <a:pt x="1568" y="208"/>
                  </a:lnTo>
                  <a:lnTo>
                    <a:pt x="1555" y="189"/>
                  </a:lnTo>
                  <a:lnTo>
                    <a:pt x="1539" y="171"/>
                  </a:lnTo>
                  <a:lnTo>
                    <a:pt x="1519" y="154"/>
                  </a:lnTo>
                  <a:lnTo>
                    <a:pt x="1498" y="137"/>
                  </a:lnTo>
                  <a:lnTo>
                    <a:pt x="1472" y="121"/>
                  </a:lnTo>
                  <a:lnTo>
                    <a:pt x="1445" y="104"/>
                  </a:lnTo>
                  <a:lnTo>
                    <a:pt x="1414" y="88"/>
                  </a:lnTo>
                  <a:lnTo>
                    <a:pt x="1382" y="73"/>
                  </a:lnTo>
                  <a:lnTo>
                    <a:pt x="1346" y="58"/>
                  </a:lnTo>
                  <a:lnTo>
                    <a:pt x="1310" y="43"/>
                  </a:lnTo>
                  <a:lnTo>
                    <a:pt x="1272" y="29"/>
                  </a:lnTo>
                  <a:lnTo>
                    <a:pt x="1231" y="14"/>
                  </a:lnTo>
                  <a:lnTo>
                    <a:pt x="1189" y="0"/>
                  </a:lnTo>
                  <a:lnTo>
                    <a:pt x="1466" y="0"/>
                  </a:lnTo>
                  <a:lnTo>
                    <a:pt x="1466" y="0"/>
                  </a:lnTo>
                  <a:lnTo>
                    <a:pt x="1484" y="14"/>
                  </a:lnTo>
                  <a:lnTo>
                    <a:pt x="1502" y="29"/>
                  </a:lnTo>
                  <a:lnTo>
                    <a:pt x="1518" y="42"/>
                  </a:lnTo>
                  <a:lnTo>
                    <a:pt x="1532" y="58"/>
                  </a:lnTo>
                  <a:lnTo>
                    <a:pt x="1547" y="73"/>
                  </a:lnTo>
                  <a:lnTo>
                    <a:pt x="1562" y="89"/>
                  </a:lnTo>
                  <a:lnTo>
                    <a:pt x="1573" y="105"/>
                  </a:lnTo>
                  <a:lnTo>
                    <a:pt x="1584" y="121"/>
                  </a:lnTo>
                  <a:lnTo>
                    <a:pt x="1594" y="138"/>
                  </a:lnTo>
                  <a:lnTo>
                    <a:pt x="1604" y="155"/>
                  </a:lnTo>
                  <a:lnTo>
                    <a:pt x="1610" y="173"/>
                  </a:lnTo>
                  <a:lnTo>
                    <a:pt x="1617" y="191"/>
                  </a:lnTo>
                  <a:lnTo>
                    <a:pt x="1622" y="209"/>
                  </a:lnTo>
                  <a:lnTo>
                    <a:pt x="1625" y="228"/>
                  </a:lnTo>
                  <a:lnTo>
                    <a:pt x="1628" y="247"/>
                  </a:lnTo>
                  <a:lnTo>
                    <a:pt x="1628" y="266"/>
                  </a:lnTo>
                  <a:lnTo>
                    <a:pt x="1628" y="266"/>
                  </a:lnTo>
                  <a:lnTo>
                    <a:pt x="1628" y="291"/>
                  </a:lnTo>
                  <a:lnTo>
                    <a:pt x="1623" y="315"/>
                  </a:lnTo>
                  <a:lnTo>
                    <a:pt x="1618" y="338"/>
                  </a:lnTo>
                  <a:lnTo>
                    <a:pt x="1610" y="360"/>
                  </a:lnTo>
                  <a:lnTo>
                    <a:pt x="1600" y="383"/>
                  </a:lnTo>
                  <a:lnTo>
                    <a:pt x="1589" y="404"/>
                  </a:lnTo>
                  <a:lnTo>
                    <a:pt x="1576" y="425"/>
                  </a:lnTo>
                  <a:lnTo>
                    <a:pt x="1560" y="445"/>
                  </a:lnTo>
                  <a:lnTo>
                    <a:pt x="1544" y="464"/>
                  </a:lnTo>
                  <a:lnTo>
                    <a:pt x="1524" y="483"/>
                  </a:lnTo>
                  <a:lnTo>
                    <a:pt x="1503" y="503"/>
                  </a:lnTo>
                  <a:lnTo>
                    <a:pt x="1482" y="521"/>
                  </a:lnTo>
                  <a:lnTo>
                    <a:pt x="1458" y="539"/>
                  </a:lnTo>
                  <a:lnTo>
                    <a:pt x="1434" y="556"/>
                  </a:lnTo>
                  <a:lnTo>
                    <a:pt x="1408" y="573"/>
                  </a:lnTo>
                  <a:lnTo>
                    <a:pt x="1380" y="589"/>
                  </a:lnTo>
                  <a:lnTo>
                    <a:pt x="1353" y="605"/>
                  </a:lnTo>
                  <a:lnTo>
                    <a:pt x="1322" y="621"/>
                  </a:lnTo>
                  <a:lnTo>
                    <a:pt x="1293" y="636"/>
                  </a:lnTo>
                  <a:lnTo>
                    <a:pt x="1260" y="651"/>
                  </a:lnTo>
                  <a:lnTo>
                    <a:pt x="1195" y="680"/>
                  </a:lnTo>
                  <a:lnTo>
                    <a:pt x="1126" y="707"/>
                  </a:lnTo>
                  <a:lnTo>
                    <a:pt x="1056" y="734"/>
                  </a:lnTo>
                  <a:lnTo>
                    <a:pt x="983" y="759"/>
                  </a:lnTo>
                  <a:lnTo>
                    <a:pt x="909" y="784"/>
                  </a:lnTo>
                  <a:lnTo>
                    <a:pt x="836" y="808"/>
                  </a:lnTo>
                  <a:lnTo>
                    <a:pt x="687" y="853"/>
                  </a:lnTo>
                  <a:lnTo>
                    <a:pt x="544" y="898"/>
                  </a:lnTo>
                  <a:lnTo>
                    <a:pt x="476" y="920"/>
                  </a:lnTo>
                  <a:lnTo>
                    <a:pt x="410" y="944"/>
                  </a:lnTo>
                  <a:lnTo>
                    <a:pt x="348" y="966"/>
                  </a:lnTo>
                  <a:lnTo>
                    <a:pt x="290" y="988"/>
                  </a:lnTo>
                  <a:lnTo>
                    <a:pt x="236" y="1011"/>
                  </a:lnTo>
                  <a:lnTo>
                    <a:pt x="212" y="1024"/>
                  </a:lnTo>
                  <a:lnTo>
                    <a:pt x="188" y="1036"/>
                  </a:lnTo>
                  <a:lnTo>
                    <a:pt x="167" y="1048"/>
                  </a:lnTo>
                  <a:lnTo>
                    <a:pt x="145" y="1060"/>
                  </a:lnTo>
                  <a:lnTo>
                    <a:pt x="128" y="1073"/>
                  </a:lnTo>
                  <a:lnTo>
                    <a:pt x="110" y="1086"/>
                  </a:lnTo>
                  <a:lnTo>
                    <a:pt x="95" y="1099"/>
                  </a:lnTo>
                  <a:lnTo>
                    <a:pt x="81" y="1112"/>
                  </a:lnTo>
                  <a:lnTo>
                    <a:pt x="69" y="1126"/>
                  </a:lnTo>
                  <a:lnTo>
                    <a:pt x="60" y="1140"/>
                  </a:lnTo>
                  <a:lnTo>
                    <a:pt x="51" y="1155"/>
                  </a:lnTo>
                  <a:lnTo>
                    <a:pt x="47" y="1168"/>
                  </a:lnTo>
                  <a:lnTo>
                    <a:pt x="43" y="1184"/>
                  </a:lnTo>
                  <a:lnTo>
                    <a:pt x="42" y="1199"/>
                  </a:lnTo>
                  <a:lnTo>
                    <a:pt x="42" y="119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63" name="Group 1162">
            <a:extLst>
              <a:ext uri="{FF2B5EF4-FFF2-40B4-BE49-F238E27FC236}">
                <a16:creationId xmlns:a16="http://schemas.microsoft.com/office/drawing/2014/main" id="{B9A42D64-4D54-F64E-71D6-EF55B49C6E9E}"/>
              </a:ext>
            </a:extLst>
          </p:cNvPr>
          <p:cNvGrpSpPr/>
          <p:nvPr/>
        </p:nvGrpSpPr>
        <p:grpSpPr>
          <a:xfrm rot="19673041">
            <a:off x="6552261" y="2255857"/>
            <a:ext cx="323882" cy="354880"/>
            <a:chOff x="5373343" y="3066294"/>
            <a:chExt cx="1801887" cy="1974340"/>
          </a:xfrm>
        </p:grpSpPr>
        <p:grpSp>
          <p:nvGrpSpPr>
            <p:cNvPr id="1164" name="Group 1163">
              <a:extLst>
                <a:ext uri="{FF2B5EF4-FFF2-40B4-BE49-F238E27FC236}">
                  <a16:creationId xmlns:a16="http://schemas.microsoft.com/office/drawing/2014/main" id="{871C73AF-E0DA-F264-6A99-D3D21FCDF71C}"/>
                </a:ext>
              </a:extLst>
            </p:cNvPr>
            <p:cNvGrpSpPr/>
            <p:nvPr/>
          </p:nvGrpSpPr>
          <p:grpSpPr>
            <a:xfrm>
              <a:off x="5886218" y="3700568"/>
              <a:ext cx="807635" cy="589505"/>
              <a:chOff x="7657395" y="3471968"/>
              <a:chExt cx="807635" cy="589505"/>
            </a:xfrm>
          </p:grpSpPr>
          <p:grpSp>
            <p:nvGrpSpPr>
              <p:cNvPr id="1187" name="Group 1186">
                <a:extLst>
                  <a:ext uri="{FF2B5EF4-FFF2-40B4-BE49-F238E27FC236}">
                    <a16:creationId xmlns:a16="http://schemas.microsoft.com/office/drawing/2014/main" id="{C98C446B-09F2-D512-0326-7AC361A49D1A}"/>
                  </a:ext>
                </a:extLst>
              </p:cNvPr>
              <p:cNvGrpSpPr/>
              <p:nvPr/>
            </p:nvGrpSpPr>
            <p:grpSpPr>
              <a:xfrm>
                <a:off x="7657395" y="3900010"/>
                <a:ext cx="263902" cy="161463"/>
                <a:chOff x="7588110" y="3651769"/>
                <a:chExt cx="263902" cy="161463"/>
              </a:xfrm>
            </p:grpSpPr>
            <p:cxnSp>
              <p:nvCxnSpPr>
                <p:cNvPr id="1195" name="Straight Connector 1194">
                  <a:extLst>
                    <a:ext uri="{FF2B5EF4-FFF2-40B4-BE49-F238E27FC236}">
                      <a16:creationId xmlns:a16="http://schemas.microsoft.com/office/drawing/2014/main" id="{13F37455-8CC0-9928-E66D-0AD6C5C8371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96" name="Oval 1195">
                  <a:extLst>
                    <a:ext uri="{FF2B5EF4-FFF2-40B4-BE49-F238E27FC236}">
                      <a16:creationId xmlns:a16="http://schemas.microsoft.com/office/drawing/2014/main" id="{9DE8D26E-EC1C-7819-9377-3D1EE7D89718}"/>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88" name="Group 1187">
                <a:extLst>
                  <a:ext uri="{FF2B5EF4-FFF2-40B4-BE49-F238E27FC236}">
                    <a16:creationId xmlns:a16="http://schemas.microsoft.com/office/drawing/2014/main" id="{7FCF17B6-5269-3766-7AC8-58257769862B}"/>
                  </a:ext>
                </a:extLst>
              </p:cNvPr>
              <p:cNvGrpSpPr/>
              <p:nvPr/>
            </p:nvGrpSpPr>
            <p:grpSpPr>
              <a:xfrm rot="10800000">
                <a:off x="8131843" y="3471968"/>
                <a:ext cx="333187" cy="409704"/>
                <a:chOff x="7740510" y="3804169"/>
                <a:chExt cx="333187" cy="409704"/>
              </a:xfrm>
            </p:grpSpPr>
            <p:grpSp>
              <p:nvGrpSpPr>
                <p:cNvPr id="1189" name="Group 1188">
                  <a:extLst>
                    <a:ext uri="{FF2B5EF4-FFF2-40B4-BE49-F238E27FC236}">
                      <a16:creationId xmlns:a16="http://schemas.microsoft.com/office/drawing/2014/main" id="{C652D13A-1325-81BA-40A9-E0D0E6F6CB08}"/>
                    </a:ext>
                  </a:extLst>
                </p:cNvPr>
                <p:cNvGrpSpPr/>
                <p:nvPr/>
              </p:nvGrpSpPr>
              <p:grpSpPr>
                <a:xfrm>
                  <a:off x="7740510" y="3804169"/>
                  <a:ext cx="263902" cy="161463"/>
                  <a:chOff x="7588110" y="3651769"/>
                  <a:chExt cx="263902" cy="161463"/>
                </a:xfrm>
              </p:grpSpPr>
              <p:cxnSp>
                <p:nvCxnSpPr>
                  <p:cNvPr id="1193" name="Straight Connector 1192">
                    <a:extLst>
                      <a:ext uri="{FF2B5EF4-FFF2-40B4-BE49-F238E27FC236}">
                        <a16:creationId xmlns:a16="http://schemas.microsoft.com/office/drawing/2014/main" id="{FEBECAFF-EBC1-F1FF-EF0D-7D132745BF8C}"/>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94" name="Oval 1193">
                    <a:extLst>
                      <a:ext uri="{FF2B5EF4-FFF2-40B4-BE49-F238E27FC236}">
                        <a16:creationId xmlns:a16="http://schemas.microsoft.com/office/drawing/2014/main" id="{80B54E95-B4B0-30C1-E871-66A8827CF927}"/>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90" name="Group 1189">
                  <a:extLst>
                    <a:ext uri="{FF2B5EF4-FFF2-40B4-BE49-F238E27FC236}">
                      <a16:creationId xmlns:a16="http://schemas.microsoft.com/office/drawing/2014/main" id="{966874E8-493D-FA15-B99E-12A6D517B994}"/>
                    </a:ext>
                  </a:extLst>
                </p:cNvPr>
                <p:cNvGrpSpPr/>
                <p:nvPr/>
              </p:nvGrpSpPr>
              <p:grpSpPr>
                <a:xfrm>
                  <a:off x="7809795" y="4052410"/>
                  <a:ext cx="263902" cy="161463"/>
                  <a:chOff x="7588110" y="3651769"/>
                  <a:chExt cx="263902" cy="161463"/>
                </a:xfrm>
              </p:grpSpPr>
              <p:cxnSp>
                <p:nvCxnSpPr>
                  <p:cNvPr id="1191" name="Straight Connector 1190">
                    <a:extLst>
                      <a:ext uri="{FF2B5EF4-FFF2-40B4-BE49-F238E27FC236}">
                        <a16:creationId xmlns:a16="http://schemas.microsoft.com/office/drawing/2014/main" id="{4C3D8FB3-531D-B34F-2335-602F052A2AE0}"/>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92" name="Oval 1191">
                    <a:extLst>
                      <a:ext uri="{FF2B5EF4-FFF2-40B4-BE49-F238E27FC236}">
                        <a16:creationId xmlns:a16="http://schemas.microsoft.com/office/drawing/2014/main" id="{FE3E2ABF-C6B6-5549-48D9-5EDA5CFB078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165" name="Group 1164">
              <a:extLst>
                <a:ext uri="{FF2B5EF4-FFF2-40B4-BE49-F238E27FC236}">
                  <a16:creationId xmlns:a16="http://schemas.microsoft.com/office/drawing/2014/main" id="{386DC282-6D58-24AE-846A-E1B90CD71302}"/>
                </a:ext>
              </a:extLst>
            </p:cNvPr>
            <p:cNvGrpSpPr/>
            <p:nvPr/>
          </p:nvGrpSpPr>
          <p:grpSpPr>
            <a:xfrm>
              <a:off x="5585991" y="4465597"/>
              <a:ext cx="667240" cy="514544"/>
              <a:chOff x="7357168" y="4236997"/>
              <a:chExt cx="667240" cy="514544"/>
            </a:xfrm>
          </p:grpSpPr>
          <p:grpSp>
            <p:nvGrpSpPr>
              <p:cNvPr id="1181" name="Group 1180">
                <a:extLst>
                  <a:ext uri="{FF2B5EF4-FFF2-40B4-BE49-F238E27FC236}">
                    <a16:creationId xmlns:a16="http://schemas.microsoft.com/office/drawing/2014/main" id="{B661A5D3-65B8-9E78-7C4B-9CA77668D8B5}"/>
                  </a:ext>
                </a:extLst>
              </p:cNvPr>
              <p:cNvGrpSpPr/>
              <p:nvPr/>
            </p:nvGrpSpPr>
            <p:grpSpPr>
              <a:xfrm rot="2862879">
                <a:off x="7305949" y="4288216"/>
                <a:ext cx="263902" cy="161463"/>
                <a:chOff x="7588110" y="3651769"/>
                <a:chExt cx="263902" cy="161463"/>
              </a:xfrm>
            </p:grpSpPr>
            <p:cxnSp>
              <p:nvCxnSpPr>
                <p:cNvPr id="1185" name="Straight Connector 1184">
                  <a:extLst>
                    <a:ext uri="{FF2B5EF4-FFF2-40B4-BE49-F238E27FC236}">
                      <a16:creationId xmlns:a16="http://schemas.microsoft.com/office/drawing/2014/main" id="{6266F34F-3D3B-53BF-FB39-00FCD3A85717}"/>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86" name="Oval 1185">
                  <a:extLst>
                    <a:ext uri="{FF2B5EF4-FFF2-40B4-BE49-F238E27FC236}">
                      <a16:creationId xmlns:a16="http://schemas.microsoft.com/office/drawing/2014/main" id="{1478779A-8FC5-6FC9-5750-C5C0586A307C}"/>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82" name="Group 1181">
                <a:extLst>
                  <a:ext uri="{FF2B5EF4-FFF2-40B4-BE49-F238E27FC236}">
                    <a16:creationId xmlns:a16="http://schemas.microsoft.com/office/drawing/2014/main" id="{3763D127-9DA6-1CE9-15E4-ED053283C2F7}"/>
                  </a:ext>
                </a:extLst>
              </p:cNvPr>
              <p:cNvGrpSpPr/>
              <p:nvPr/>
            </p:nvGrpSpPr>
            <p:grpSpPr>
              <a:xfrm rot="13575652">
                <a:off x="7811726" y="4538858"/>
                <a:ext cx="263902" cy="161463"/>
                <a:chOff x="7588110" y="3651769"/>
                <a:chExt cx="263902" cy="161463"/>
              </a:xfrm>
            </p:grpSpPr>
            <p:cxnSp>
              <p:nvCxnSpPr>
                <p:cNvPr id="1183" name="Straight Connector 1182">
                  <a:extLst>
                    <a:ext uri="{FF2B5EF4-FFF2-40B4-BE49-F238E27FC236}">
                      <a16:creationId xmlns:a16="http://schemas.microsoft.com/office/drawing/2014/main" id="{FD3224DF-6E98-1B90-63C3-1D3C951FC715}"/>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84" name="Oval 1183">
                  <a:extLst>
                    <a:ext uri="{FF2B5EF4-FFF2-40B4-BE49-F238E27FC236}">
                      <a16:creationId xmlns:a16="http://schemas.microsoft.com/office/drawing/2014/main" id="{BFE9E107-17AA-5B6F-21CB-6A2AE8E8821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166" name="Group 1165">
              <a:extLst>
                <a:ext uri="{FF2B5EF4-FFF2-40B4-BE49-F238E27FC236}">
                  <a16:creationId xmlns:a16="http://schemas.microsoft.com/office/drawing/2014/main" id="{40941CF8-5F8F-9D47-80B8-15284D7EA70A}"/>
                </a:ext>
              </a:extLst>
            </p:cNvPr>
            <p:cNvGrpSpPr/>
            <p:nvPr/>
          </p:nvGrpSpPr>
          <p:grpSpPr>
            <a:xfrm rot="16200000">
              <a:off x="6522901" y="4173200"/>
              <a:ext cx="667240" cy="514544"/>
              <a:chOff x="7509568" y="4389397"/>
              <a:chExt cx="667240" cy="514544"/>
            </a:xfrm>
          </p:grpSpPr>
          <p:grpSp>
            <p:nvGrpSpPr>
              <p:cNvPr id="1175" name="Group 1174">
                <a:extLst>
                  <a:ext uri="{FF2B5EF4-FFF2-40B4-BE49-F238E27FC236}">
                    <a16:creationId xmlns:a16="http://schemas.microsoft.com/office/drawing/2014/main" id="{3F455CA9-F24B-FA08-3383-92D9362DC25D}"/>
                  </a:ext>
                </a:extLst>
              </p:cNvPr>
              <p:cNvGrpSpPr/>
              <p:nvPr/>
            </p:nvGrpSpPr>
            <p:grpSpPr>
              <a:xfrm rot="2862879">
                <a:off x="7458349" y="4440616"/>
                <a:ext cx="263902" cy="161463"/>
                <a:chOff x="7588110" y="3651769"/>
                <a:chExt cx="263902" cy="161463"/>
              </a:xfrm>
            </p:grpSpPr>
            <p:cxnSp>
              <p:nvCxnSpPr>
                <p:cNvPr id="1179" name="Straight Connector 1178">
                  <a:extLst>
                    <a:ext uri="{FF2B5EF4-FFF2-40B4-BE49-F238E27FC236}">
                      <a16:creationId xmlns:a16="http://schemas.microsoft.com/office/drawing/2014/main" id="{8BA6E841-29AA-44B5-9428-777F49A80648}"/>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80" name="Oval 1179">
                  <a:extLst>
                    <a:ext uri="{FF2B5EF4-FFF2-40B4-BE49-F238E27FC236}">
                      <a16:creationId xmlns:a16="http://schemas.microsoft.com/office/drawing/2014/main" id="{A5F45D69-A4D4-5069-2A1F-0400DA99789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76" name="Group 1175">
                <a:extLst>
                  <a:ext uri="{FF2B5EF4-FFF2-40B4-BE49-F238E27FC236}">
                    <a16:creationId xmlns:a16="http://schemas.microsoft.com/office/drawing/2014/main" id="{A84DD970-5FED-C375-76D5-0AA0238FC1BB}"/>
                  </a:ext>
                </a:extLst>
              </p:cNvPr>
              <p:cNvGrpSpPr/>
              <p:nvPr/>
            </p:nvGrpSpPr>
            <p:grpSpPr>
              <a:xfrm rot="13575652">
                <a:off x="7964126" y="4691258"/>
                <a:ext cx="263902" cy="161463"/>
                <a:chOff x="7588110" y="3651769"/>
                <a:chExt cx="263902" cy="161463"/>
              </a:xfrm>
            </p:grpSpPr>
            <p:cxnSp>
              <p:nvCxnSpPr>
                <p:cNvPr id="1177" name="Straight Connector 1176">
                  <a:extLst>
                    <a:ext uri="{FF2B5EF4-FFF2-40B4-BE49-F238E27FC236}">
                      <a16:creationId xmlns:a16="http://schemas.microsoft.com/office/drawing/2014/main" id="{9185FFCB-6421-4DC2-12E4-93C765495E77}"/>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78" name="Oval 1177">
                  <a:extLst>
                    <a:ext uri="{FF2B5EF4-FFF2-40B4-BE49-F238E27FC236}">
                      <a16:creationId xmlns:a16="http://schemas.microsoft.com/office/drawing/2014/main" id="{699A0E84-F8E2-A6BF-AE3C-ACE7E08DA67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167" name="Group 1166">
              <a:extLst>
                <a:ext uri="{FF2B5EF4-FFF2-40B4-BE49-F238E27FC236}">
                  <a16:creationId xmlns:a16="http://schemas.microsoft.com/office/drawing/2014/main" id="{723B2705-F3CB-95C5-DCB0-D6A06BC3B772}"/>
                </a:ext>
              </a:extLst>
            </p:cNvPr>
            <p:cNvGrpSpPr/>
            <p:nvPr/>
          </p:nvGrpSpPr>
          <p:grpSpPr>
            <a:xfrm rot="9944751">
              <a:off x="5373343" y="3066294"/>
              <a:ext cx="1801887" cy="1974340"/>
              <a:chOff x="569633" y="1542899"/>
              <a:chExt cx="1245999" cy="1365250"/>
            </a:xfrm>
          </p:grpSpPr>
          <p:cxnSp>
            <p:nvCxnSpPr>
              <p:cNvPr id="1171" name="Straight Connector 32">
                <a:extLst>
                  <a:ext uri="{FF2B5EF4-FFF2-40B4-BE49-F238E27FC236}">
                    <a16:creationId xmlns:a16="http://schemas.microsoft.com/office/drawing/2014/main" id="{8D718304-6FE3-3167-30A1-B0305053317F}"/>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1172" name="Straight Connector 34">
                <a:extLst>
                  <a:ext uri="{FF2B5EF4-FFF2-40B4-BE49-F238E27FC236}">
                    <a16:creationId xmlns:a16="http://schemas.microsoft.com/office/drawing/2014/main" id="{08F60636-6A8D-4985-9440-B24B36E7D891}"/>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1173" name="Freeform 1172">
                <a:extLst>
                  <a:ext uri="{FF2B5EF4-FFF2-40B4-BE49-F238E27FC236}">
                    <a16:creationId xmlns:a16="http://schemas.microsoft.com/office/drawing/2014/main" id="{C99749E7-EEA8-84E3-0A3D-9DF39785B45F}"/>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74" name="Freeform 35">
                <a:extLst>
                  <a:ext uri="{FF2B5EF4-FFF2-40B4-BE49-F238E27FC236}">
                    <a16:creationId xmlns:a16="http://schemas.microsoft.com/office/drawing/2014/main" id="{3E09363D-1989-9132-8F48-5883498C1442}"/>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68" name="Group 1167">
              <a:extLst>
                <a:ext uri="{FF2B5EF4-FFF2-40B4-BE49-F238E27FC236}">
                  <a16:creationId xmlns:a16="http://schemas.microsoft.com/office/drawing/2014/main" id="{C64857B6-9443-CB6D-5695-C47AE18FE8DA}"/>
                </a:ext>
              </a:extLst>
            </p:cNvPr>
            <p:cNvGrpSpPr/>
            <p:nvPr/>
          </p:nvGrpSpPr>
          <p:grpSpPr>
            <a:xfrm>
              <a:off x="5820270" y="3880369"/>
              <a:ext cx="263902" cy="161463"/>
              <a:chOff x="7588110" y="3651769"/>
              <a:chExt cx="263902" cy="161463"/>
            </a:xfrm>
          </p:grpSpPr>
          <p:cxnSp>
            <p:nvCxnSpPr>
              <p:cNvPr id="1169" name="Straight Connector 1168">
                <a:extLst>
                  <a:ext uri="{FF2B5EF4-FFF2-40B4-BE49-F238E27FC236}">
                    <a16:creationId xmlns:a16="http://schemas.microsoft.com/office/drawing/2014/main" id="{11AFC28A-148A-B7B4-F93D-FD12DF64616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70" name="Oval 1169">
                <a:extLst>
                  <a:ext uri="{FF2B5EF4-FFF2-40B4-BE49-F238E27FC236}">
                    <a16:creationId xmlns:a16="http://schemas.microsoft.com/office/drawing/2014/main" id="{ABF401EF-6CC9-CE1B-CD5C-79C208FB7DF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202" name="Group 1201">
            <a:extLst>
              <a:ext uri="{FF2B5EF4-FFF2-40B4-BE49-F238E27FC236}">
                <a16:creationId xmlns:a16="http://schemas.microsoft.com/office/drawing/2014/main" id="{74A31770-2951-1F65-2F64-81F8B3A56053}"/>
              </a:ext>
            </a:extLst>
          </p:cNvPr>
          <p:cNvGrpSpPr/>
          <p:nvPr/>
        </p:nvGrpSpPr>
        <p:grpSpPr>
          <a:xfrm rot="2170826">
            <a:off x="7367599" y="2438735"/>
            <a:ext cx="323882" cy="354880"/>
            <a:chOff x="5373343" y="3066294"/>
            <a:chExt cx="1801887" cy="1974340"/>
          </a:xfrm>
        </p:grpSpPr>
        <p:grpSp>
          <p:nvGrpSpPr>
            <p:cNvPr id="1203" name="Group 1202">
              <a:extLst>
                <a:ext uri="{FF2B5EF4-FFF2-40B4-BE49-F238E27FC236}">
                  <a16:creationId xmlns:a16="http://schemas.microsoft.com/office/drawing/2014/main" id="{4AE25BE3-344D-7111-49DB-4F86DDDE5711}"/>
                </a:ext>
              </a:extLst>
            </p:cNvPr>
            <p:cNvGrpSpPr/>
            <p:nvPr/>
          </p:nvGrpSpPr>
          <p:grpSpPr>
            <a:xfrm>
              <a:off x="5886218" y="3700568"/>
              <a:ext cx="807635" cy="589505"/>
              <a:chOff x="7657395" y="3471968"/>
              <a:chExt cx="807635" cy="589505"/>
            </a:xfrm>
          </p:grpSpPr>
          <p:grpSp>
            <p:nvGrpSpPr>
              <p:cNvPr id="1226" name="Group 1225">
                <a:extLst>
                  <a:ext uri="{FF2B5EF4-FFF2-40B4-BE49-F238E27FC236}">
                    <a16:creationId xmlns:a16="http://schemas.microsoft.com/office/drawing/2014/main" id="{56EAFF38-6406-FDF3-367A-0B58151A952F}"/>
                  </a:ext>
                </a:extLst>
              </p:cNvPr>
              <p:cNvGrpSpPr/>
              <p:nvPr/>
            </p:nvGrpSpPr>
            <p:grpSpPr>
              <a:xfrm>
                <a:off x="7657395" y="3900010"/>
                <a:ext cx="263902" cy="161463"/>
                <a:chOff x="7588110" y="3651769"/>
                <a:chExt cx="263902" cy="161463"/>
              </a:xfrm>
            </p:grpSpPr>
            <p:cxnSp>
              <p:nvCxnSpPr>
                <p:cNvPr id="1234" name="Straight Connector 1233">
                  <a:extLst>
                    <a:ext uri="{FF2B5EF4-FFF2-40B4-BE49-F238E27FC236}">
                      <a16:creationId xmlns:a16="http://schemas.microsoft.com/office/drawing/2014/main" id="{26BCC473-49EC-721D-9547-1438E9A933A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35" name="Oval 1234">
                  <a:extLst>
                    <a:ext uri="{FF2B5EF4-FFF2-40B4-BE49-F238E27FC236}">
                      <a16:creationId xmlns:a16="http://schemas.microsoft.com/office/drawing/2014/main" id="{1C94427A-3AC3-C7C7-1B40-25F1A874EE4F}"/>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27" name="Group 1226">
                <a:extLst>
                  <a:ext uri="{FF2B5EF4-FFF2-40B4-BE49-F238E27FC236}">
                    <a16:creationId xmlns:a16="http://schemas.microsoft.com/office/drawing/2014/main" id="{F8CF66B7-F6D8-AE99-26E1-59EF1F765595}"/>
                  </a:ext>
                </a:extLst>
              </p:cNvPr>
              <p:cNvGrpSpPr/>
              <p:nvPr/>
            </p:nvGrpSpPr>
            <p:grpSpPr>
              <a:xfrm rot="10800000">
                <a:off x="8131843" y="3471968"/>
                <a:ext cx="333187" cy="409704"/>
                <a:chOff x="7740510" y="3804169"/>
                <a:chExt cx="333187" cy="409704"/>
              </a:xfrm>
            </p:grpSpPr>
            <p:grpSp>
              <p:nvGrpSpPr>
                <p:cNvPr id="1228" name="Group 1227">
                  <a:extLst>
                    <a:ext uri="{FF2B5EF4-FFF2-40B4-BE49-F238E27FC236}">
                      <a16:creationId xmlns:a16="http://schemas.microsoft.com/office/drawing/2014/main" id="{90283D91-D8AD-F22E-1F0E-6129D69FAFE5}"/>
                    </a:ext>
                  </a:extLst>
                </p:cNvPr>
                <p:cNvGrpSpPr/>
                <p:nvPr/>
              </p:nvGrpSpPr>
              <p:grpSpPr>
                <a:xfrm>
                  <a:off x="7740510" y="3804169"/>
                  <a:ext cx="263902" cy="161463"/>
                  <a:chOff x="7588110" y="3651769"/>
                  <a:chExt cx="263902" cy="161463"/>
                </a:xfrm>
              </p:grpSpPr>
              <p:cxnSp>
                <p:nvCxnSpPr>
                  <p:cNvPr id="1232" name="Straight Connector 1231">
                    <a:extLst>
                      <a:ext uri="{FF2B5EF4-FFF2-40B4-BE49-F238E27FC236}">
                        <a16:creationId xmlns:a16="http://schemas.microsoft.com/office/drawing/2014/main" id="{772DF464-23D4-F99B-0216-DB99BF2AE30D}"/>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33" name="Oval 1232">
                    <a:extLst>
                      <a:ext uri="{FF2B5EF4-FFF2-40B4-BE49-F238E27FC236}">
                        <a16:creationId xmlns:a16="http://schemas.microsoft.com/office/drawing/2014/main" id="{ACEA445F-0C2E-8969-0C71-50C3391D094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29" name="Group 1228">
                  <a:extLst>
                    <a:ext uri="{FF2B5EF4-FFF2-40B4-BE49-F238E27FC236}">
                      <a16:creationId xmlns:a16="http://schemas.microsoft.com/office/drawing/2014/main" id="{A2C83B06-768C-285B-3565-880E131FFCDB}"/>
                    </a:ext>
                  </a:extLst>
                </p:cNvPr>
                <p:cNvGrpSpPr/>
                <p:nvPr/>
              </p:nvGrpSpPr>
              <p:grpSpPr>
                <a:xfrm>
                  <a:off x="7809795" y="4052410"/>
                  <a:ext cx="263902" cy="161463"/>
                  <a:chOff x="7588110" y="3651769"/>
                  <a:chExt cx="263902" cy="161463"/>
                </a:xfrm>
              </p:grpSpPr>
              <p:cxnSp>
                <p:nvCxnSpPr>
                  <p:cNvPr id="1230" name="Straight Connector 1229">
                    <a:extLst>
                      <a:ext uri="{FF2B5EF4-FFF2-40B4-BE49-F238E27FC236}">
                        <a16:creationId xmlns:a16="http://schemas.microsoft.com/office/drawing/2014/main" id="{513DBE65-3C18-6D08-5993-6A3736E1A714}"/>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31" name="Oval 1230">
                    <a:extLst>
                      <a:ext uri="{FF2B5EF4-FFF2-40B4-BE49-F238E27FC236}">
                        <a16:creationId xmlns:a16="http://schemas.microsoft.com/office/drawing/2014/main" id="{456FD49F-E72C-D63E-3B40-FF27F494026F}"/>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204" name="Group 1203">
              <a:extLst>
                <a:ext uri="{FF2B5EF4-FFF2-40B4-BE49-F238E27FC236}">
                  <a16:creationId xmlns:a16="http://schemas.microsoft.com/office/drawing/2014/main" id="{5DEC3C8E-7DBD-2ED7-C2EC-0938C4C00726}"/>
                </a:ext>
              </a:extLst>
            </p:cNvPr>
            <p:cNvGrpSpPr/>
            <p:nvPr/>
          </p:nvGrpSpPr>
          <p:grpSpPr>
            <a:xfrm>
              <a:off x="5585991" y="4465597"/>
              <a:ext cx="667240" cy="514544"/>
              <a:chOff x="7357168" y="4236997"/>
              <a:chExt cx="667240" cy="514544"/>
            </a:xfrm>
          </p:grpSpPr>
          <p:grpSp>
            <p:nvGrpSpPr>
              <p:cNvPr id="1220" name="Group 1219">
                <a:extLst>
                  <a:ext uri="{FF2B5EF4-FFF2-40B4-BE49-F238E27FC236}">
                    <a16:creationId xmlns:a16="http://schemas.microsoft.com/office/drawing/2014/main" id="{E24FDC2A-0384-FD43-95CA-B2DAD37E054D}"/>
                  </a:ext>
                </a:extLst>
              </p:cNvPr>
              <p:cNvGrpSpPr/>
              <p:nvPr/>
            </p:nvGrpSpPr>
            <p:grpSpPr>
              <a:xfrm rot="2862879">
                <a:off x="7305949" y="4288216"/>
                <a:ext cx="263902" cy="161463"/>
                <a:chOff x="7588110" y="3651769"/>
                <a:chExt cx="263902" cy="161463"/>
              </a:xfrm>
            </p:grpSpPr>
            <p:cxnSp>
              <p:nvCxnSpPr>
                <p:cNvPr id="1224" name="Straight Connector 1223">
                  <a:extLst>
                    <a:ext uri="{FF2B5EF4-FFF2-40B4-BE49-F238E27FC236}">
                      <a16:creationId xmlns:a16="http://schemas.microsoft.com/office/drawing/2014/main" id="{C74F0656-B500-AB9F-29DC-21719C82E7A8}"/>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25" name="Oval 1224">
                  <a:extLst>
                    <a:ext uri="{FF2B5EF4-FFF2-40B4-BE49-F238E27FC236}">
                      <a16:creationId xmlns:a16="http://schemas.microsoft.com/office/drawing/2014/main" id="{DB93D5C9-9B39-6D81-5DD4-B19F9A73024C}"/>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21" name="Group 1220">
                <a:extLst>
                  <a:ext uri="{FF2B5EF4-FFF2-40B4-BE49-F238E27FC236}">
                    <a16:creationId xmlns:a16="http://schemas.microsoft.com/office/drawing/2014/main" id="{601A508D-CA64-6EC4-CE7A-20303461F5FF}"/>
                  </a:ext>
                </a:extLst>
              </p:cNvPr>
              <p:cNvGrpSpPr/>
              <p:nvPr/>
            </p:nvGrpSpPr>
            <p:grpSpPr>
              <a:xfrm rot="13575652">
                <a:off x="7811726" y="4538858"/>
                <a:ext cx="263902" cy="161463"/>
                <a:chOff x="7588110" y="3651769"/>
                <a:chExt cx="263902" cy="161463"/>
              </a:xfrm>
            </p:grpSpPr>
            <p:cxnSp>
              <p:nvCxnSpPr>
                <p:cNvPr id="1222" name="Straight Connector 1221">
                  <a:extLst>
                    <a:ext uri="{FF2B5EF4-FFF2-40B4-BE49-F238E27FC236}">
                      <a16:creationId xmlns:a16="http://schemas.microsoft.com/office/drawing/2014/main" id="{8A772736-68F2-4672-E546-12CB62590DB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23" name="Oval 1222">
                  <a:extLst>
                    <a:ext uri="{FF2B5EF4-FFF2-40B4-BE49-F238E27FC236}">
                      <a16:creationId xmlns:a16="http://schemas.microsoft.com/office/drawing/2014/main" id="{1D5DC026-CBEE-EE3E-290F-6735B376056E}"/>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205" name="Group 1204">
              <a:extLst>
                <a:ext uri="{FF2B5EF4-FFF2-40B4-BE49-F238E27FC236}">
                  <a16:creationId xmlns:a16="http://schemas.microsoft.com/office/drawing/2014/main" id="{5EE4AD8D-101D-E405-91AC-2F174162E507}"/>
                </a:ext>
              </a:extLst>
            </p:cNvPr>
            <p:cNvGrpSpPr/>
            <p:nvPr/>
          </p:nvGrpSpPr>
          <p:grpSpPr>
            <a:xfrm rot="16200000">
              <a:off x="6522901" y="4173200"/>
              <a:ext cx="667240" cy="514544"/>
              <a:chOff x="7509568" y="4389397"/>
              <a:chExt cx="667240" cy="514544"/>
            </a:xfrm>
          </p:grpSpPr>
          <p:grpSp>
            <p:nvGrpSpPr>
              <p:cNvPr id="1214" name="Group 1213">
                <a:extLst>
                  <a:ext uri="{FF2B5EF4-FFF2-40B4-BE49-F238E27FC236}">
                    <a16:creationId xmlns:a16="http://schemas.microsoft.com/office/drawing/2014/main" id="{8EB33019-CB78-8E92-42F4-A2D3D5752D15}"/>
                  </a:ext>
                </a:extLst>
              </p:cNvPr>
              <p:cNvGrpSpPr/>
              <p:nvPr/>
            </p:nvGrpSpPr>
            <p:grpSpPr>
              <a:xfrm rot="2862879">
                <a:off x="7458349" y="4440616"/>
                <a:ext cx="263902" cy="161463"/>
                <a:chOff x="7588110" y="3651769"/>
                <a:chExt cx="263902" cy="161463"/>
              </a:xfrm>
            </p:grpSpPr>
            <p:cxnSp>
              <p:nvCxnSpPr>
                <p:cNvPr id="1218" name="Straight Connector 1217">
                  <a:extLst>
                    <a:ext uri="{FF2B5EF4-FFF2-40B4-BE49-F238E27FC236}">
                      <a16:creationId xmlns:a16="http://schemas.microsoft.com/office/drawing/2014/main" id="{80F49CEA-1A4E-DC7C-CB41-1472839965D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19" name="Oval 1218">
                  <a:extLst>
                    <a:ext uri="{FF2B5EF4-FFF2-40B4-BE49-F238E27FC236}">
                      <a16:creationId xmlns:a16="http://schemas.microsoft.com/office/drawing/2014/main" id="{9871CB17-280F-387B-D93D-9C81F51DB4F2}"/>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15" name="Group 1214">
                <a:extLst>
                  <a:ext uri="{FF2B5EF4-FFF2-40B4-BE49-F238E27FC236}">
                    <a16:creationId xmlns:a16="http://schemas.microsoft.com/office/drawing/2014/main" id="{23D21526-5039-BC87-749B-17484CFD4D31}"/>
                  </a:ext>
                </a:extLst>
              </p:cNvPr>
              <p:cNvGrpSpPr/>
              <p:nvPr/>
            </p:nvGrpSpPr>
            <p:grpSpPr>
              <a:xfrm rot="13575652">
                <a:off x="7964126" y="4691258"/>
                <a:ext cx="263902" cy="161463"/>
                <a:chOff x="7588110" y="3651769"/>
                <a:chExt cx="263902" cy="161463"/>
              </a:xfrm>
            </p:grpSpPr>
            <p:cxnSp>
              <p:nvCxnSpPr>
                <p:cNvPr id="1216" name="Straight Connector 1215">
                  <a:extLst>
                    <a:ext uri="{FF2B5EF4-FFF2-40B4-BE49-F238E27FC236}">
                      <a16:creationId xmlns:a16="http://schemas.microsoft.com/office/drawing/2014/main" id="{7B639E2F-02F5-845E-4109-19BDFC7187A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17" name="Oval 1216">
                  <a:extLst>
                    <a:ext uri="{FF2B5EF4-FFF2-40B4-BE49-F238E27FC236}">
                      <a16:creationId xmlns:a16="http://schemas.microsoft.com/office/drawing/2014/main" id="{2A8B0CCF-F915-89F8-9A32-5EEF55F13BDB}"/>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206" name="Group 1205">
              <a:extLst>
                <a:ext uri="{FF2B5EF4-FFF2-40B4-BE49-F238E27FC236}">
                  <a16:creationId xmlns:a16="http://schemas.microsoft.com/office/drawing/2014/main" id="{D24FD146-BA5F-87B7-EE87-E5F2AB41C8ED}"/>
                </a:ext>
              </a:extLst>
            </p:cNvPr>
            <p:cNvGrpSpPr/>
            <p:nvPr/>
          </p:nvGrpSpPr>
          <p:grpSpPr>
            <a:xfrm rot="9944751">
              <a:off x="5373343" y="3066294"/>
              <a:ext cx="1801887" cy="1974340"/>
              <a:chOff x="569633" y="1542899"/>
              <a:chExt cx="1245999" cy="1365250"/>
            </a:xfrm>
          </p:grpSpPr>
          <p:cxnSp>
            <p:nvCxnSpPr>
              <p:cNvPr id="1210" name="Straight Connector 32">
                <a:extLst>
                  <a:ext uri="{FF2B5EF4-FFF2-40B4-BE49-F238E27FC236}">
                    <a16:creationId xmlns:a16="http://schemas.microsoft.com/office/drawing/2014/main" id="{DD2EFEA2-E5D3-7E4B-8E15-22DA95854573}"/>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1211" name="Straight Connector 34">
                <a:extLst>
                  <a:ext uri="{FF2B5EF4-FFF2-40B4-BE49-F238E27FC236}">
                    <a16:creationId xmlns:a16="http://schemas.microsoft.com/office/drawing/2014/main" id="{389826BC-8D9C-934F-CFD7-77DCD066D21D}"/>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1212" name="Freeform 1211">
                <a:extLst>
                  <a:ext uri="{FF2B5EF4-FFF2-40B4-BE49-F238E27FC236}">
                    <a16:creationId xmlns:a16="http://schemas.microsoft.com/office/drawing/2014/main" id="{07300B23-E7E7-A9CD-E66B-477A6A36DDAA}"/>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13" name="Freeform 35">
                <a:extLst>
                  <a:ext uri="{FF2B5EF4-FFF2-40B4-BE49-F238E27FC236}">
                    <a16:creationId xmlns:a16="http://schemas.microsoft.com/office/drawing/2014/main" id="{DC55CB54-C425-4890-5164-D083EBC91050}"/>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207" name="Group 1206">
              <a:extLst>
                <a:ext uri="{FF2B5EF4-FFF2-40B4-BE49-F238E27FC236}">
                  <a16:creationId xmlns:a16="http://schemas.microsoft.com/office/drawing/2014/main" id="{FA272F60-7BB6-F51F-3D3C-38DA9C36EE13}"/>
                </a:ext>
              </a:extLst>
            </p:cNvPr>
            <p:cNvGrpSpPr/>
            <p:nvPr/>
          </p:nvGrpSpPr>
          <p:grpSpPr>
            <a:xfrm>
              <a:off x="5820270" y="3880369"/>
              <a:ext cx="263902" cy="161463"/>
              <a:chOff x="7588110" y="3651769"/>
              <a:chExt cx="263902" cy="161463"/>
            </a:xfrm>
          </p:grpSpPr>
          <p:cxnSp>
            <p:nvCxnSpPr>
              <p:cNvPr id="1208" name="Straight Connector 1207">
                <a:extLst>
                  <a:ext uri="{FF2B5EF4-FFF2-40B4-BE49-F238E27FC236}">
                    <a16:creationId xmlns:a16="http://schemas.microsoft.com/office/drawing/2014/main" id="{61882870-2CEB-D254-D9D8-097FA5C78980}"/>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209" name="Oval 1208">
                <a:extLst>
                  <a:ext uri="{FF2B5EF4-FFF2-40B4-BE49-F238E27FC236}">
                    <a16:creationId xmlns:a16="http://schemas.microsoft.com/office/drawing/2014/main" id="{99DA4E7A-6D04-DB84-5B03-9B4684AFCE0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368" name="TextBox 1367">
            <a:extLst>
              <a:ext uri="{FF2B5EF4-FFF2-40B4-BE49-F238E27FC236}">
                <a16:creationId xmlns:a16="http://schemas.microsoft.com/office/drawing/2014/main" id="{3244912A-9234-3676-7A4D-20B9F702D926}"/>
              </a:ext>
            </a:extLst>
          </p:cNvPr>
          <p:cNvSpPr txBox="1"/>
          <p:nvPr/>
        </p:nvSpPr>
        <p:spPr bwMode="auto">
          <a:xfrm>
            <a:off x="7061388" y="3876522"/>
            <a:ext cx="7006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TOPO-I</a:t>
            </a:r>
          </a:p>
        </p:txBody>
      </p:sp>
      <p:sp>
        <p:nvSpPr>
          <p:cNvPr id="1370" name="Oval 1369">
            <a:extLst>
              <a:ext uri="{FF2B5EF4-FFF2-40B4-BE49-F238E27FC236}">
                <a16:creationId xmlns:a16="http://schemas.microsoft.com/office/drawing/2014/main" id="{F2F23229-1B2F-3F29-4DC1-80BE4DD2DB59}"/>
              </a:ext>
            </a:extLst>
          </p:cNvPr>
          <p:cNvSpPr/>
          <p:nvPr/>
        </p:nvSpPr>
        <p:spPr bwMode="auto">
          <a:xfrm rot="2909401">
            <a:off x="7210198" y="4105320"/>
            <a:ext cx="191912" cy="315631"/>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424" name="Straight Arrow Connector 1423">
            <a:extLst>
              <a:ext uri="{FF2B5EF4-FFF2-40B4-BE49-F238E27FC236}">
                <a16:creationId xmlns:a16="http://schemas.microsoft.com/office/drawing/2014/main" id="{E37A0683-3E98-B549-A564-2232AC6BBCE7}"/>
              </a:ext>
            </a:extLst>
          </p:cNvPr>
          <p:cNvCxnSpPr>
            <a:cxnSpLocks/>
          </p:cNvCxnSpPr>
          <p:nvPr/>
        </p:nvCxnSpPr>
        <p:spPr bwMode="auto">
          <a:xfrm flipH="1">
            <a:off x="6408419" y="2436377"/>
            <a:ext cx="190627" cy="191335"/>
          </a:xfrm>
          <a:prstGeom prst="straightConnector1">
            <a:avLst/>
          </a:prstGeom>
          <a:noFill/>
          <a:ln w="28575" cap="flat" cmpd="sng" algn="ctr">
            <a:solidFill>
              <a:schemeClr val="bg1"/>
            </a:solidFill>
            <a:prstDash val="solid"/>
            <a:round/>
            <a:headEnd type="none" w="med" len="med"/>
            <a:tailEnd type="triangle"/>
          </a:ln>
          <a:effectLst/>
        </p:spPr>
      </p:cxnSp>
      <p:sp>
        <p:nvSpPr>
          <p:cNvPr id="1425" name="&quot;No&quot; Symbol 72">
            <a:extLst>
              <a:ext uri="{FF2B5EF4-FFF2-40B4-BE49-F238E27FC236}">
                <a16:creationId xmlns:a16="http://schemas.microsoft.com/office/drawing/2014/main" id="{BEA46C31-B1B9-1B42-5168-A792F61AD6DF}"/>
              </a:ext>
            </a:extLst>
          </p:cNvPr>
          <p:cNvSpPr/>
          <p:nvPr/>
        </p:nvSpPr>
        <p:spPr>
          <a:xfrm>
            <a:off x="6265733" y="2641233"/>
            <a:ext cx="190948" cy="190948"/>
          </a:xfrm>
          <a:prstGeom prst="noSmoking">
            <a:avLst>
              <a:gd name="adj" fmla="val 4869"/>
            </a:avLst>
          </a:prstGeom>
          <a:solidFill>
            <a:schemeClr val="accent3"/>
          </a:solidFill>
          <a:ln w="2540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grpSp>
        <p:nvGrpSpPr>
          <p:cNvPr id="1428" name="Group 1427">
            <a:extLst>
              <a:ext uri="{FF2B5EF4-FFF2-40B4-BE49-F238E27FC236}">
                <a16:creationId xmlns:a16="http://schemas.microsoft.com/office/drawing/2014/main" id="{FF905904-B137-7B0F-D985-6B069BE2BDB7}"/>
              </a:ext>
            </a:extLst>
          </p:cNvPr>
          <p:cNvGrpSpPr/>
          <p:nvPr/>
        </p:nvGrpSpPr>
        <p:grpSpPr>
          <a:xfrm rot="20925010">
            <a:off x="6421621" y="2822373"/>
            <a:ext cx="193794" cy="516168"/>
            <a:chOff x="6385559" y="2912832"/>
            <a:chExt cx="193794" cy="516168"/>
          </a:xfrm>
        </p:grpSpPr>
        <p:sp>
          <p:nvSpPr>
            <p:cNvPr id="1197" name="Rectangle 1196">
              <a:extLst>
                <a:ext uri="{FF2B5EF4-FFF2-40B4-BE49-F238E27FC236}">
                  <a16:creationId xmlns:a16="http://schemas.microsoft.com/office/drawing/2014/main" id="{0547A8EF-4C10-135A-9062-700F6342CB88}"/>
                </a:ext>
              </a:extLst>
            </p:cNvPr>
            <p:cNvSpPr/>
            <p:nvPr/>
          </p:nvSpPr>
          <p:spPr bwMode="auto">
            <a:xfrm>
              <a:off x="6385559" y="2994660"/>
              <a:ext cx="53340" cy="434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7" name="Half Frame 1426">
              <a:extLst>
                <a:ext uri="{FF2B5EF4-FFF2-40B4-BE49-F238E27FC236}">
                  <a16:creationId xmlns:a16="http://schemas.microsoft.com/office/drawing/2014/main" id="{68729C62-FBC9-817B-0661-B4CCBB9C7759}"/>
                </a:ext>
              </a:extLst>
            </p:cNvPr>
            <p:cNvSpPr/>
            <p:nvPr/>
          </p:nvSpPr>
          <p:spPr bwMode="auto">
            <a:xfrm rot="18955180">
              <a:off x="6421298" y="2912832"/>
              <a:ext cx="158055" cy="165878"/>
            </a:xfrm>
            <a:prstGeom prst="halfFrame">
              <a:avLst>
                <a:gd name="adj1" fmla="val 22222"/>
                <a:gd name="adj2" fmla="val 25925"/>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432" name="TextBox 1431">
            <a:extLst>
              <a:ext uri="{FF2B5EF4-FFF2-40B4-BE49-F238E27FC236}">
                <a16:creationId xmlns:a16="http://schemas.microsoft.com/office/drawing/2014/main" id="{B864FC86-407C-785B-64DD-B7E143CE2D9F}"/>
              </a:ext>
            </a:extLst>
          </p:cNvPr>
          <p:cNvSpPr txBox="1"/>
          <p:nvPr/>
        </p:nvSpPr>
        <p:spPr bwMode="auto">
          <a:xfrm>
            <a:off x="5642928" y="2573848"/>
            <a:ext cx="77311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T256R</a:t>
            </a:r>
            <a:b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TROP-2</a:t>
            </a:r>
          </a:p>
        </p:txBody>
      </p:sp>
      <p:grpSp>
        <p:nvGrpSpPr>
          <p:cNvPr id="1433" name="Group 1432">
            <a:extLst>
              <a:ext uri="{FF2B5EF4-FFF2-40B4-BE49-F238E27FC236}">
                <a16:creationId xmlns:a16="http://schemas.microsoft.com/office/drawing/2014/main" id="{ECB64FC7-B4AA-EAA9-FB82-22E858AF1907}"/>
              </a:ext>
            </a:extLst>
          </p:cNvPr>
          <p:cNvGrpSpPr/>
          <p:nvPr/>
        </p:nvGrpSpPr>
        <p:grpSpPr>
          <a:xfrm rot="2804326">
            <a:off x="7004169" y="3352919"/>
            <a:ext cx="193794" cy="516168"/>
            <a:chOff x="6385559" y="2912832"/>
            <a:chExt cx="193794" cy="516168"/>
          </a:xfrm>
        </p:grpSpPr>
        <p:sp>
          <p:nvSpPr>
            <p:cNvPr id="1434" name="Rectangle 1433">
              <a:extLst>
                <a:ext uri="{FF2B5EF4-FFF2-40B4-BE49-F238E27FC236}">
                  <a16:creationId xmlns:a16="http://schemas.microsoft.com/office/drawing/2014/main" id="{9C6C3F73-7E6F-834A-5C5B-2D9D3A1C47F2}"/>
                </a:ext>
              </a:extLst>
            </p:cNvPr>
            <p:cNvSpPr/>
            <p:nvPr/>
          </p:nvSpPr>
          <p:spPr bwMode="auto">
            <a:xfrm>
              <a:off x="6385559" y="2994660"/>
              <a:ext cx="53340" cy="434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5" name="Half Frame 1434">
              <a:extLst>
                <a:ext uri="{FF2B5EF4-FFF2-40B4-BE49-F238E27FC236}">
                  <a16:creationId xmlns:a16="http://schemas.microsoft.com/office/drawing/2014/main" id="{5190FBCB-D1B7-3F49-AE45-8C457DAAE622}"/>
                </a:ext>
              </a:extLst>
            </p:cNvPr>
            <p:cNvSpPr/>
            <p:nvPr/>
          </p:nvSpPr>
          <p:spPr bwMode="auto">
            <a:xfrm rot="18955180">
              <a:off x="6421298" y="2912832"/>
              <a:ext cx="158055" cy="165878"/>
            </a:xfrm>
            <a:prstGeom prst="halfFrame">
              <a:avLst>
                <a:gd name="adj1" fmla="val 22222"/>
                <a:gd name="adj2" fmla="val 25925"/>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36" name="Group 1435">
            <a:extLst>
              <a:ext uri="{FF2B5EF4-FFF2-40B4-BE49-F238E27FC236}">
                <a16:creationId xmlns:a16="http://schemas.microsoft.com/office/drawing/2014/main" id="{8315718B-35B1-C0B9-8A93-8D4E0AC20FBD}"/>
              </a:ext>
            </a:extLst>
          </p:cNvPr>
          <p:cNvGrpSpPr/>
          <p:nvPr/>
        </p:nvGrpSpPr>
        <p:grpSpPr>
          <a:xfrm rot="19769416">
            <a:off x="6059290" y="3665339"/>
            <a:ext cx="193794" cy="516168"/>
            <a:chOff x="6385559" y="2912832"/>
            <a:chExt cx="193794" cy="516168"/>
          </a:xfrm>
        </p:grpSpPr>
        <p:sp>
          <p:nvSpPr>
            <p:cNvPr id="1437" name="Rectangle 1436">
              <a:extLst>
                <a:ext uri="{FF2B5EF4-FFF2-40B4-BE49-F238E27FC236}">
                  <a16:creationId xmlns:a16="http://schemas.microsoft.com/office/drawing/2014/main" id="{88F94797-081B-8830-45F2-B4726334EBE3}"/>
                </a:ext>
              </a:extLst>
            </p:cNvPr>
            <p:cNvSpPr/>
            <p:nvPr/>
          </p:nvSpPr>
          <p:spPr bwMode="auto">
            <a:xfrm>
              <a:off x="6385559" y="2994660"/>
              <a:ext cx="53340" cy="434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8" name="Half Frame 1437">
              <a:extLst>
                <a:ext uri="{FF2B5EF4-FFF2-40B4-BE49-F238E27FC236}">
                  <a16:creationId xmlns:a16="http://schemas.microsoft.com/office/drawing/2014/main" id="{C9DC6524-00F9-C815-8275-B37606FE56D3}"/>
                </a:ext>
              </a:extLst>
            </p:cNvPr>
            <p:cNvSpPr/>
            <p:nvPr/>
          </p:nvSpPr>
          <p:spPr bwMode="auto">
            <a:xfrm rot="18955180">
              <a:off x="6421298" y="2912832"/>
              <a:ext cx="158055" cy="165878"/>
            </a:xfrm>
            <a:prstGeom prst="halfFrame">
              <a:avLst>
                <a:gd name="adj1" fmla="val 22222"/>
                <a:gd name="adj2" fmla="val 25925"/>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39" name="Group 1438">
            <a:extLst>
              <a:ext uri="{FF2B5EF4-FFF2-40B4-BE49-F238E27FC236}">
                <a16:creationId xmlns:a16="http://schemas.microsoft.com/office/drawing/2014/main" id="{2EE5F2B8-5AC7-E646-CAA6-0D41FADC590F}"/>
              </a:ext>
            </a:extLst>
          </p:cNvPr>
          <p:cNvGrpSpPr/>
          <p:nvPr/>
        </p:nvGrpSpPr>
        <p:grpSpPr>
          <a:xfrm rot="1480534">
            <a:off x="6142946" y="4854059"/>
            <a:ext cx="193794" cy="516168"/>
            <a:chOff x="6385559" y="2912832"/>
            <a:chExt cx="193794" cy="516168"/>
          </a:xfrm>
        </p:grpSpPr>
        <p:sp>
          <p:nvSpPr>
            <p:cNvPr id="1440" name="Rectangle 1439">
              <a:extLst>
                <a:ext uri="{FF2B5EF4-FFF2-40B4-BE49-F238E27FC236}">
                  <a16:creationId xmlns:a16="http://schemas.microsoft.com/office/drawing/2014/main" id="{392E8F89-6F25-74B8-3F9F-F3662EE05079}"/>
                </a:ext>
              </a:extLst>
            </p:cNvPr>
            <p:cNvSpPr/>
            <p:nvPr/>
          </p:nvSpPr>
          <p:spPr bwMode="auto">
            <a:xfrm>
              <a:off x="6385559" y="2994660"/>
              <a:ext cx="53340" cy="434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1" name="Half Frame 1440">
              <a:extLst>
                <a:ext uri="{FF2B5EF4-FFF2-40B4-BE49-F238E27FC236}">
                  <a16:creationId xmlns:a16="http://schemas.microsoft.com/office/drawing/2014/main" id="{E83F4CD5-15C5-98E3-3779-3364C85BFF45}"/>
                </a:ext>
              </a:extLst>
            </p:cNvPr>
            <p:cNvSpPr/>
            <p:nvPr/>
          </p:nvSpPr>
          <p:spPr bwMode="auto">
            <a:xfrm rot="18955180">
              <a:off x="6421298" y="2912832"/>
              <a:ext cx="158055" cy="165878"/>
            </a:xfrm>
            <a:prstGeom prst="halfFrame">
              <a:avLst>
                <a:gd name="adj1" fmla="val 22222"/>
                <a:gd name="adj2" fmla="val 25925"/>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56" name="Group 1655">
            <a:extLst>
              <a:ext uri="{FF2B5EF4-FFF2-40B4-BE49-F238E27FC236}">
                <a16:creationId xmlns:a16="http://schemas.microsoft.com/office/drawing/2014/main" id="{CC8DBA9C-2F85-22CE-4364-B843945901C4}"/>
              </a:ext>
            </a:extLst>
          </p:cNvPr>
          <p:cNvGrpSpPr/>
          <p:nvPr/>
        </p:nvGrpSpPr>
        <p:grpSpPr>
          <a:xfrm>
            <a:off x="969446" y="2954063"/>
            <a:ext cx="2310788" cy="290990"/>
            <a:chOff x="3517694" y="3551878"/>
            <a:chExt cx="1956887" cy="254028"/>
          </a:xfrm>
        </p:grpSpPr>
        <p:sp>
          <p:nvSpPr>
            <p:cNvPr id="1657" name="Freeform: Shape 1656">
              <a:extLst>
                <a:ext uri="{FF2B5EF4-FFF2-40B4-BE49-F238E27FC236}">
                  <a16:creationId xmlns:a16="http://schemas.microsoft.com/office/drawing/2014/main" id="{699D48E0-8171-6AEB-0AFB-81593448C763}"/>
                </a:ext>
              </a:extLst>
            </p:cNvPr>
            <p:cNvSpPr/>
            <p:nvPr/>
          </p:nvSpPr>
          <p:spPr bwMode="auto">
            <a:xfrm>
              <a:off x="3517694" y="3595783"/>
              <a:ext cx="1956887" cy="210123"/>
            </a:xfrm>
            <a:custGeom>
              <a:avLst/>
              <a:gdLst>
                <a:gd name="connsiteX0" fmla="*/ 0 w 1949771"/>
                <a:gd name="connsiteY0" fmla="*/ 171019 h 245736"/>
                <a:gd name="connsiteX1" fmla="*/ 373587 w 1949771"/>
                <a:gd name="connsiteY1" fmla="*/ 67837 h 245736"/>
                <a:gd name="connsiteX2" fmla="*/ 711595 w 1949771"/>
                <a:gd name="connsiteY2" fmla="*/ 25142 h 245736"/>
                <a:gd name="connsiteX3" fmla="*/ 999791 w 1949771"/>
                <a:gd name="connsiteY3" fmla="*/ 236 h 245736"/>
                <a:gd name="connsiteX4" fmla="*/ 1355589 w 1949771"/>
                <a:gd name="connsiteY4" fmla="*/ 39374 h 245736"/>
                <a:gd name="connsiteX5" fmla="*/ 1601089 w 1949771"/>
                <a:gd name="connsiteY5" fmla="*/ 85627 h 245736"/>
                <a:gd name="connsiteX6" fmla="*/ 1825242 w 1949771"/>
                <a:gd name="connsiteY6" fmla="*/ 178135 h 245736"/>
                <a:gd name="connsiteX7" fmla="*/ 1949771 w 1949771"/>
                <a:gd name="connsiteY7" fmla="*/ 245736 h 245736"/>
                <a:gd name="connsiteX0" fmla="*/ 0 w 1949771"/>
                <a:gd name="connsiteY0" fmla="*/ 171291 h 246008"/>
                <a:gd name="connsiteX1" fmla="*/ 373587 w 1949771"/>
                <a:gd name="connsiteY1" fmla="*/ 68109 h 246008"/>
                <a:gd name="connsiteX2" fmla="*/ 999791 w 1949771"/>
                <a:gd name="connsiteY2" fmla="*/ 508 h 246008"/>
                <a:gd name="connsiteX3" fmla="*/ 1355589 w 1949771"/>
                <a:gd name="connsiteY3" fmla="*/ 39646 h 246008"/>
                <a:gd name="connsiteX4" fmla="*/ 1601089 w 1949771"/>
                <a:gd name="connsiteY4" fmla="*/ 85899 h 246008"/>
                <a:gd name="connsiteX5" fmla="*/ 1825242 w 1949771"/>
                <a:gd name="connsiteY5" fmla="*/ 178407 h 246008"/>
                <a:gd name="connsiteX6" fmla="*/ 1949771 w 1949771"/>
                <a:gd name="connsiteY6" fmla="*/ 246008 h 246008"/>
                <a:gd name="connsiteX0" fmla="*/ 0 w 1949771"/>
                <a:gd name="connsiteY0" fmla="*/ 170932 h 245649"/>
                <a:gd name="connsiteX1" fmla="*/ 373587 w 1949771"/>
                <a:gd name="connsiteY1" fmla="*/ 67750 h 245649"/>
                <a:gd name="connsiteX2" fmla="*/ 999791 w 1949771"/>
                <a:gd name="connsiteY2" fmla="*/ 149 h 245649"/>
                <a:gd name="connsiteX3" fmla="*/ 1601089 w 1949771"/>
                <a:gd name="connsiteY3" fmla="*/ 85540 h 245649"/>
                <a:gd name="connsiteX4" fmla="*/ 1825242 w 1949771"/>
                <a:gd name="connsiteY4" fmla="*/ 178048 h 245649"/>
                <a:gd name="connsiteX5" fmla="*/ 1949771 w 1949771"/>
                <a:gd name="connsiteY5" fmla="*/ 245649 h 245649"/>
                <a:gd name="connsiteX0" fmla="*/ 0 w 1949771"/>
                <a:gd name="connsiteY0" fmla="*/ 170932 h 245649"/>
                <a:gd name="connsiteX1" fmla="*/ 373587 w 1949771"/>
                <a:gd name="connsiteY1" fmla="*/ 67750 h 245649"/>
                <a:gd name="connsiteX2" fmla="*/ 999791 w 1949771"/>
                <a:gd name="connsiteY2" fmla="*/ 149 h 245649"/>
                <a:gd name="connsiteX3" fmla="*/ 1601089 w 1949771"/>
                <a:gd name="connsiteY3" fmla="*/ 85540 h 245649"/>
                <a:gd name="connsiteX4" fmla="*/ 1949771 w 1949771"/>
                <a:gd name="connsiteY4" fmla="*/ 245649 h 245649"/>
                <a:gd name="connsiteX0" fmla="*/ 0 w 1949771"/>
                <a:gd name="connsiteY0" fmla="*/ 156754 h 231471"/>
                <a:gd name="connsiteX1" fmla="*/ 373587 w 1949771"/>
                <a:gd name="connsiteY1" fmla="*/ 53572 h 231471"/>
                <a:gd name="connsiteX2" fmla="*/ 999791 w 1949771"/>
                <a:gd name="connsiteY2" fmla="*/ 203 h 231471"/>
                <a:gd name="connsiteX3" fmla="*/ 1601089 w 1949771"/>
                <a:gd name="connsiteY3" fmla="*/ 71362 h 231471"/>
                <a:gd name="connsiteX4" fmla="*/ 1949771 w 1949771"/>
                <a:gd name="connsiteY4" fmla="*/ 231471 h 231471"/>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87" h="210123">
                  <a:moveTo>
                    <a:pt x="0" y="156754"/>
                  </a:moveTo>
                  <a:cubicBezTo>
                    <a:pt x="127494" y="117319"/>
                    <a:pt x="206955" y="79664"/>
                    <a:pt x="373587" y="53572"/>
                  </a:cubicBezTo>
                  <a:cubicBezTo>
                    <a:pt x="540219" y="27480"/>
                    <a:pt x="795207" y="-2762"/>
                    <a:pt x="999791" y="203"/>
                  </a:cubicBezTo>
                  <a:cubicBezTo>
                    <a:pt x="1204375" y="3168"/>
                    <a:pt x="1434457" y="22143"/>
                    <a:pt x="1601089" y="71362"/>
                  </a:cubicBezTo>
                  <a:cubicBezTo>
                    <a:pt x="1767721" y="120581"/>
                    <a:pt x="1884245" y="176767"/>
                    <a:pt x="1956887" y="210123"/>
                  </a:cubicBezTo>
                </a:path>
              </a:pathLst>
            </a:custGeom>
            <a:noFill/>
            <a:ln w="28575">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58" name="Rectangle 1657">
              <a:extLst>
                <a:ext uri="{FF2B5EF4-FFF2-40B4-BE49-F238E27FC236}">
                  <a16:creationId xmlns:a16="http://schemas.microsoft.com/office/drawing/2014/main" id="{F0A64B0A-14A7-5705-49C3-F0ED953C6400}"/>
                </a:ext>
              </a:extLst>
            </p:cNvPr>
            <p:cNvSpPr/>
            <p:nvPr/>
          </p:nvSpPr>
          <p:spPr bwMode="auto">
            <a:xfrm>
              <a:off x="4106891" y="3551878"/>
              <a:ext cx="473309" cy="115597"/>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08" name="Freeform 407">
            <a:extLst>
              <a:ext uri="{FF2B5EF4-FFF2-40B4-BE49-F238E27FC236}">
                <a16:creationId xmlns:a16="http://schemas.microsoft.com/office/drawing/2014/main" id="{24DD66B5-2E24-65B1-1305-8AED14B25F85}"/>
              </a:ext>
            </a:extLst>
          </p:cNvPr>
          <p:cNvSpPr/>
          <p:nvPr/>
        </p:nvSpPr>
        <p:spPr bwMode="auto">
          <a:xfrm>
            <a:off x="1667044" y="3043142"/>
            <a:ext cx="538195" cy="360379"/>
          </a:xfrm>
          <a:custGeom>
            <a:avLst/>
            <a:gdLst>
              <a:gd name="connsiteX0" fmla="*/ 0 w 495300"/>
              <a:gd name="connsiteY0" fmla="*/ 0 h 327690"/>
              <a:gd name="connsiteX1" fmla="*/ 243840 w 495300"/>
              <a:gd name="connsiteY1" fmla="*/ 327660 h 327690"/>
              <a:gd name="connsiteX2" fmla="*/ 495300 w 495300"/>
              <a:gd name="connsiteY2" fmla="*/ 15240 h 327690"/>
              <a:gd name="connsiteX0" fmla="*/ 0 w 495300"/>
              <a:gd name="connsiteY0" fmla="*/ 0 h 324359"/>
              <a:gd name="connsiteX1" fmla="*/ 262890 w 495300"/>
              <a:gd name="connsiteY1" fmla="*/ 324329 h 324359"/>
              <a:gd name="connsiteX2" fmla="*/ 495300 w 495300"/>
              <a:gd name="connsiteY2" fmla="*/ 15240 h 324359"/>
              <a:gd name="connsiteX0" fmla="*/ 0 w 495300"/>
              <a:gd name="connsiteY0" fmla="*/ 0 h 324329"/>
              <a:gd name="connsiteX1" fmla="*/ 262890 w 495300"/>
              <a:gd name="connsiteY1" fmla="*/ 324329 h 324329"/>
              <a:gd name="connsiteX2" fmla="*/ 495300 w 495300"/>
              <a:gd name="connsiteY2" fmla="*/ 15240 h 324329"/>
              <a:gd name="connsiteX0" fmla="*/ 0 w 495300"/>
              <a:gd name="connsiteY0" fmla="*/ 0 h 324329"/>
              <a:gd name="connsiteX1" fmla="*/ 262890 w 495300"/>
              <a:gd name="connsiteY1" fmla="*/ 324329 h 324329"/>
              <a:gd name="connsiteX2" fmla="*/ 495300 w 495300"/>
              <a:gd name="connsiteY2" fmla="*/ 15240 h 324329"/>
              <a:gd name="connsiteX0" fmla="*/ 0 w 479425"/>
              <a:gd name="connsiteY0" fmla="*/ 0 h 327659"/>
              <a:gd name="connsiteX1" fmla="*/ 247015 w 479425"/>
              <a:gd name="connsiteY1" fmla="*/ 327659 h 327659"/>
              <a:gd name="connsiteX2" fmla="*/ 479425 w 479425"/>
              <a:gd name="connsiteY2" fmla="*/ 18570 h 327659"/>
              <a:gd name="connsiteX0" fmla="*/ 0 w 479425"/>
              <a:gd name="connsiteY0" fmla="*/ 0 h 327659"/>
              <a:gd name="connsiteX1" fmla="*/ 247015 w 479425"/>
              <a:gd name="connsiteY1" fmla="*/ 327659 h 327659"/>
              <a:gd name="connsiteX2" fmla="*/ 479425 w 479425"/>
              <a:gd name="connsiteY2" fmla="*/ 18570 h 327659"/>
              <a:gd name="connsiteX0" fmla="*/ 0 w 473075"/>
              <a:gd name="connsiteY0" fmla="*/ 0 h 327659"/>
              <a:gd name="connsiteX1" fmla="*/ 247015 w 473075"/>
              <a:gd name="connsiteY1" fmla="*/ 327659 h 327659"/>
              <a:gd name="connsiteX2" fmla="*/ 473075 w 473075"/>
              <a:gd name="connsiteY2" fmla="*/ 5250 h 327659"/>
              <a:gd name="connsiteX0" fmla="*/ 0 w 473075"/>
              <a:gd name="connsiteY0" fmla="*/ 0 h 304348"/>
              <a:gd name="connsiteX1" fmla="*/ 247015 w 473075"/>
              <a:gd name="connsiteY1" fmla="*/ 304348 h 304348"/>
              <a:gd name="connsiteX2" fmla="*/ 473075 w 473075"/>
              <a:gd name="connsiteY2" fmla="*/ 5250 h 304348"/>
              <a:gd name="connsiteX0" fmla="*/ 0 w 473075"/>
              <a:gd name="connsiteY0" fmla="*/ 0 h 304351"/>
              <a:gd name="connsiteX1" fmla="*/ 247015 w 473075"/>
              <a:gd name="connsiteY1" fmla="*/ 304348 h 304351"/>
              <a:gd name="connsiteX2" fmla="*/ 473075 w 473075"/>
              <a:gd name="connsiteY2" fmla="*/ 5250 h 304351"/>
              <a:gd name="connsiteX0" fmla="*/ 0 w 473075"/>
              <a:gd name="connsiteY0" fmla="*/ 0 h 304770"/>
              <a:gd name="connsiteX1" fmla="*/ 247015 w 473075"/>
              <a:gd name="connsiteY1" fmla="*/ 304348 h 304770"/>
              <a:gd name="connsiteX2" fmla="*/ 473075 w 473075"/>
              <a:gd name="connsiteY2" fmla="*/ 5250 h 304770"/>
              <a:gd name="connsiteX0" fmla="*/ 0 w 473075"/>
              <a:gd name="connsiteY0" fmla="*/ 0 h 304769"/>
              <a:gd name="connsiteX1" fmla="*/ 247015 w 473075"/>
              <a:gd name="connsiteY1" fmla="*/ 304348 h 304769"/>
              <a:gd name="connsiteX2" fmla="*/ 473075 w 473075"/>
              <a:gd name="connsiteY2" fmla="*/ 5250 h 304769"/>
            </a:gdLst>
            <a:ahLst/>
            <a:cxnLst>
              <a:cxn ang="0">
                <a:pos x="connsiteX0" y="connsiteY0"/>
              </a:cxn>
              <a:cxn ang="0">
                <a:pos x="connsiteX1" y="connsiteY1"/>
              </a:cxn>
              <a:cxn ang="0">
                <a:pos x="connsiteX2" y="connsiteY2"/>
              </a:cxn>
            </a:cxnLst>
            <a:rect l="l" t="t" r="r" b="b"/>
            <a:pathLst>
              <a:path w="473075" h="304769">
                <a:moveTo>
                  <a:pt x="0" y="0"/>
                </a:moveTo>
                <a:cubicBezTo>
                  <a:pt x="23495" y="36012"/>
                  <a:pt x="62865" y="291817"/>
                  <a:pt x="247015" y="304348"/>
                </a:cubicBezTo>
                <a:cubicBezTo>
                  <a:pt x="431165" y="316879"/>
                  <a:pt x="461645" y="46173"/>
                  <a:pt x="473075" y="5250"/>
                </a:cubicBezTo>
              </a:path>
            </a:pathLst>
          </a:custGeom>
          <a:noFill/>
          <a:ln w="28575">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411" name="Straight Arrow Connector 410">
            <a:extLst>
              <a:ext uri="{FF2B5EF4-FFF2-40B4-BE49-F238E27FC236}">
                <a16:creationId xmlns:a16="http://schemas.microsoft.com/office/drawing/2014/main" id="{AD64CB72-43DA-5BE4-2F6A-008A87B3F75B}"/>
              </a:ext>
            </a:extLst>
          </p:cNvPr>
          <p:cNvCxnSpPr>
            <a:cxnSpLocks/>
          </p:cNvCxnSpPr>
          <p:nvPr/>
        </p:nvCxnSpPr>
        <p:spPr bwMode="auto">
          <a:xfrm flipV="1">
            <a:off x="2682413" y="3116593"/>
            <a:ext cx="70780" cy="42213"/>
          </a:xfrm>
          <a:prstGeom prst="straightConnector1">
            <a:avLst/>
          </a:prstGeom>
          <a:noFill/>
          <a:ln w="28575" cap="flat" cmpd="sng" algn="ctr">
            <a:solidFill>
              <a:schemeClr val="bg1"/>
            </a:solidFill>
            <a:prstDash val="solid"/>
            <a:round/>
            <a:headEnd type="none" w="med" len="med"/>
            <a:tailEnd type="triangle"/>
          </a:ln>
          <a:effectLst/>
        </p:spPr>
      </p:cxnSp>
      <p:grpSp>
        <p:nvGrpSpPr>
          <p:cNvPr id="1670" name="Group 1669">
            <a:extLst>
              <a:ext uri="{FF2B5EF4-FFF2-40B4-BE49-F238E27FC236}">
                <a16:creationId xmlns:a16="http://schemas.microsoft.com/office/drawing/2014/main" id="{92A8F7A3-B82C-9E8E-9740-43BCF2019ACA}"/>
              </a:ext>
            </a:extLst>
          </p:cNvPr>
          <p:cNvGrpSpPr/>
          <p:nvPr/>
        </p:nvGrpSpPr>
        <p:grpSpPr>
          <a:xfrm rot="17484680">
            <a:off x="2773272" y="2863857"/>
            <a:ext cx="275156" cy="519832"/>
            <a:chOff x="9664500" y="4272918"/>
            <a:chExt cx="563897" cy="1065335"/>
          </a:xfrm>
          <a:solidFill>
            <a:schemeClr val="accent2">
              <a:lumMod val="20000"/>
              <a:lumOff val="80000"/>
            </a:schemeClr>
          </a:solidFill>
        </p:grpSpPr>
        <p:grpSp>
          <p:nvGrpSpPr>
            <p:cNvPr id="1701" name="Group 1700">
              <a:extLst>
                <a:ext uri="{FF2B5EF4-FFF2-40B4-BE49-F238E27FC236}">
                  <a16:creationId xmlns:a16="http://schemas.microsoft.com/office/drawing/2014/main" id="{02A64ABB-1C39-1CC3-1E70-0F1F1C54E6DA}"/>
                </a:ext>
              </a:extLst>
            </p:cNvPr>
            <p:cNvGrpSpPr/>
            <p:nvPr/>
          </p:nvGrpSpPr>
          <p:grpSpPr>
            <a:xfrm rot="4538980">
              <a:off x="9816118" y="4121300"/>
              <a:ext cx="196773" cy="500009"/>
              <a:chOff x="7172365" y="1815660"/>
              <a:chExt cx="148338" cy="409744"/>
            </a:xfrm>
            <a:grpFill/>
          </p:grpSpPr>
          <p:sp>
            <p:nvSpPr>
              <p:cNvPr id="1718" name="Rectangle 1717">
                <a:extLst>
                  <a:ext uri="{FF2B5EF4-FFF2-40B4-BE49-F238E27FC236}">
                    <a16:creationId xmlns:a16="http://schemas.microsoft.com/office/drawing/2014/main" id="{440FAF3E-D471-7BA0-0311-263B0E0E23F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9" name="Oval 1718">
                <a:extLst>
                  <a:ext uri="{FF2B5EF4-FFF2-40B4-BE49-F238E27FC236}">
                    <a16:creationId xmlns:a16="http://schemas.microsoft.com/office/drawing/2014/main" id="{15F42A35-C080-A0F7-E239-E75903838AC0}"/>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0" name="Oval 1719">
                <a:extLst>
                  <a:ext uri="{FF2B5EF4-FFF2-40B4-BE49-F238E27FC236}">
                    <a16:creationId xmlns:a16="http://schemas.microsoft.com/office/drawing/2014/main" id="{76D96F75-956F-229D-77CE-B262D2AD5AD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02" name="Group 1701">
              <a:extLst>
                <a:ext uri="{FF2B5EF4-FFF2-40B4-BE49-F238E27FC236}">
                  <a16:creationId xmlns:a16="http://schemas.microsoft.com/office/drawing/2014/main" id="{A814552B-A072-7159-1A27-A6567942004A}"/>
                </a:ext>
              </a:extLst>
            </p:cNvPr>
            <p:cNvGrpSpPr/>
            <p:nvPr/>
          </p:nvGrpSpPr>
          <p:grpSpPr>
            <a:xfrm rot="4687235">
              <a:off x="9861326" y="4335333"/>
              <a:ext cx="196773" cy="500009"/>
              <a:chOff x="7172365" y="1815660"/>
              <a:chExt cx="148338" cy="409744"/>
            </a:xfrm>
            <a:grpFill/>
          </p:grpSpPr>
          <p:sp>
            <p:nvSpPr>
              <p:cNvPr id="1715" name="Rectangle 1714">
                <a:extLst>
                  <a:ext uri="{FF2B5EF4-FFF2-40B4-BE49-F238E27FC236}">
                    <a16:creationId xmlns:a16="http://schemas.microsoft.com/office/drawing/2014/main" id="{4989CD32-EA9C-44EA-4012-556315FB0EF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6" name="Oval 1715">
                <a:extLst>
                  <a:ext uri="{FF2B5EF4-FFF2-40B4-BE49-F238E27FC236}">
                    <a16:creationId xmlns:a16="http://schemas.microsoft.com/office/drawing/2014/main" id="{7EE7E60D-F88F-4B6D-DCBE-1077498C628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7" name="Oval 1716">
                <a:extLst>
                  <a:ext uri="{FF2B5EF4-FFF2-40B4-BE49-F238E27FC236}">
                    <a16:creationId xmlns:a16="http://schemas.microsoft.com/office/drawing/2014/main" id="{59168906-F05D-A006-6976-F4FC734ABC99}"/>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03" name="Group 1702">
              <a:extLst>
                <a:ext uri="{FF2B5EF4-FFF2-40B4-BE49-F238E27FC236}">
                  <a16:creationId xmlns:a16="http://schemas.microsoft.com/office/drawing/2014/main" id="{091DE80E-6825-C4F0-DC33-AF49A4A3F780}"/>
                </a:ext>
              </a:extLst>
            </p:cNvPr>
            <p:cNvGrpSpPr/>
            <p:nvPr/>
          </p:nvGrpSpPr>
          <p:grpSpPr>
            <a:xfrm rot="5084896">
              <a:off x="9878060" y="4560207"/>
              <a:ext cx="196773" cy="500009"/>
              <a:chOff x="7172365" y="1815660"/>
              <a:chExt cx="148338" cy="409744"/>
            </a:xfrm>
            <a:grpFill/>
          </p:grpSpPr>
          <p:sp>
            <p:nvSpPr>
              <p:cNvPr id="1712" name="Rectangle 1711">
                <a:extLst>
                  <a:ext uri="{FF2B5EF4-FFF2-40B4-BE49-F238E27FC236}">
                    <a16:creationId xmlns:a16="http://schemas.microsoft.com/office/drawing/2014/main" id="{31BBCFA4-F3CC-CF30-FC16-B9F0A1FA45A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3" name="Oval 1712">
                <a:extLst>
                  <a:ext uri="{FF2B5EF4-FFF2-40B4-BE49-F238E27FC236}">
                    <a16:creationId xmlns:a16="http://schemas.microsoft.com/office/drawing/2014/main" id="{9D6B3E3F-89D6-DDFC-046E-F4516A305D19}"/>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4" name="Oval 1713">
                <a:extLst>
                  <a:ext uri="{FF2B5EF4-FFF2-40B4-BE49-F238E27FC236}">
                    <a16:creationId xmlns:a16="http://schemas.microsoft.com/office/drawing/2014/main" id="{FFAE5B05-279A-A622-606C-2E4BAA213832}"/>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04" name="Group 1703">
              <a:extLst>
                <a:ext uri="{FF2B5EF4-FFF2-40B4-BE49-F238E27FC236}">
                  <a16:creationId xmlns:a16="http://schemas.microsoft.com/office/drawing/2014/main" id="{87387ED8-40B5-A1A5-B902-2135F40F1C7F}"/>
                </a:ext>
              </a:extLst>
            </p:cNvPr>
            <p:cNvGrpSpPr/>
            <p:nvPr/>
          </p:nvGrpSpPr>
          <p:grpSpPr>
            <a:xfrm rot="5335132">
              <a:off x="9872853" y="4780725"/>
              <a:ext cx="196773" cy="500009"/>
              <a:chOff x="7172365" y="1815660"/>
              <a:chExt cx="148338" cy="409744"/>
            </a:xfrm>
            <a:grpFill/>
          </p:grpSpPr>
          <p:sp>
            <p:nvSpPr>
              <p:cNvPr id="1709" name="Rectangle 1708">
                <a:extLst>
                  <a:ext uri="{FF2B5EF4-FFF2-40B4-BE49-F238E27FC236}">
                    <a16:creationId xmlns:a16="http://schemas.microsoft.com/office/drawing/2014/main" id="{217CEF1B-CEF8-BF02-5DCB-9F9B4BB9832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0" name="Oval 1709">
                <a:extLst>
                  <a:ext uri="{FF2B5EF4-FFF2-40B4-BE49-F238E27FC236}">
                    <a16:creationId xmlns:a16="http://schemas.microsoft.com/office/drawing/2014/main" id="{4E07FD3B-8B7A-F1D2-CC16-740DDA6F8AA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1" name="Oval 1710">
                <a:extLst>
                  <a:ext uri="{FF2B5EF4-FFF2-40B4-BE49-F238E27FC236}">
                    <a16:creationId xmlns:a16="http://schemas.microsoft.com/office/drawing/2014/main" id="{98F36405-E0B4-80E9-4C63-CE63197B24F3}"/>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05" name="Group 1704">
              <a:extLst>
                <a:ext uri="{FF2B5EF4-FFF2-40B4-BE49-F238E27FC236}">
                  <a16:creationId xmlns:a16="http://schemas.microsoft.com/office/drawing/2014/main" id="{F2AAAFBD-26E9-7EEF-40A5-5235C906B134}"/>
                </a:ext>
              </a:extLst>
            </p:cNvPr>
            <p:cNvGrpSpPr/>
            <p:nvPr/>
          </p:nvGrpSpPr>
          <p:grpSpPr>
            <a:xfrm rot="5523200">
              <a:off x="9880006" y="4989862"/>
              <a:ext cx="196773" cy="500009"/>
              <a:chOff x="7172365" y="1815660"/>
              <a:chExt cx="148338" cy="409744"/>
            </a:xfrm>
            <a:grpFill/>
          </p:grpSpPr>
          <p:sp>
            <p:nvSpPr>
              <p:cNvPr id="1706" name="Rectangle 1705">
                <a:extLst>
                  <a:ext uri="{FF2B5EF4-FFF2-40B4-BE49-F238E27FC236}">
                    <a16:creationId xmlns:a16="http://schemas.microsoft.com/office/drawing/2014/main" id="{31EADBBD-7DC5-5AD7-9635-F104D73EFE0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7" name="Oval 1706">
                <a:extLst>
                  <a:ext uri="{FF2B5EF4-FFF2-40B4-BE49-F238E27FC236}">
                    <a16:creationId xmlns:a16="http://schemas.microsoft.com/office/drawing/2014/main" id="{BE9793C0-0E1C-CD57-D553-FDE94868D714}"/>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8" name="Oval 1707">
                <a:extLst>
                  <a:ext uri="{FF2B5EF4-FFF2-40B4-BE49-F238E27FC236}">
                    <a16:creationId xmlns:a16="http://schemas.microsoft.com/office/drawing/2014/main" id="{19E16CF8-67D3-D44E-F0D7-2ED2D2E24E8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689" name="Group 1688">
            <a:extLst>
              <a:ext uri="{FF2B5EF4-FFF2-40B4-BE49-F238E27FC236}">
                <a16:creationId xmlns:a16="http://schemas.microsoft.com/office/drawing/2014/main" id="{E40CC120-C17B-CA2E-B368-17981018EEBF}"/>
              </a:ext>
            </a:extLst>
          </p:cNvPr>
          <p:cNvGrpSpPr/>
          <p:nvPr/>
        </p:nvGrpSpPr>
        <p:grpSpPr>
          <a:xfrm rot="24014">
            <a:off x="2223616" y="2881746"/>
            <a:ext cx="96016" cy="243981"/>
            <a:chOff x="7172365" y="1815660"/>
            <a:chExt cx="148338" cy="409744"/>
          </a:xfrm>
          <a:solidFill>
            <a:schemeClr val="accent2">
              <a:lumMod val="20000"/>
              <a:lumOff val="80000"/>
            </a:schemeClr>
          </a:solidFill>
        </p:grpSpPr>
        <p:sp>
          <p:nvSpPr>
            <p:cNvPr id="1698" name="Rectangle 1697">
              <a:extLst>
                <a:ext uri="{FF2B5EF4-FFF2-40B4-BE49-F238E27FC236}">
                  <a16:creationId xmlns:a16="http://schemas.microsoft.com/office/drawing/2014/main" id="{13D5B9B3-C1D5-0737-6FE7-2BE56D3BAE9D}"/>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9" name="Oval 1698">
              <a:extLst>
                <a:ext uri="{FF2B5EF4-FFF2-40B4-BE49-F238E27FC236}">
                  <a16:creationId xmlns:a16="http://schemas.microsoft.com/office/drawing/2014/main" id="{789171DE-BB75-D932-4C16-235A4D15C61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0" name="Oval 1699">
              <a:extLst>
                <a:ext uri="{FF2B5EF4-FFF2-40B4-BE49-F238E27FC236}">
                  <a16:creationId xmlns:a16="http://schemas.microsoft.com/office/drawing/2014/main" id="{AF7E1507-7D65-6162-C82B-4972512D7B9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90" name="Group 1689">
            <a:extLst>
              <a:ext uri="{FF2B5EF4-FFF2-40B4-BE49-F238E27FC236}">
                <a16:creationId xmlns:a16="http://schemas.microsoft.com/office/drawing/2014/main" id="{089D9F43-1E55-90D2-7A0F-486F211D7371}"/>
              </a:ext>
            </a:extLst>
          </p:cNvPr>
          <p:cNvGrpSpPr/>
          <p:nvPr/>
        </p:nvGrpSpPr>
        <p:grpSpPr>
          <a:xfrm rot="225558">
            <a:off x="2357323" y="2887504"/>
            <a:ext cx="96016" cy="243981"/>
            <a:chOff x="7172365" y="1815660"/>
            <a:chExt cx="148338" cy="409744"/>
          </a:xfrm>
          <a:solidFill>
            <a:schemeClr val="accent2">
              <a:lumMod val="20000"/>
              <a:lumOff val="80000"/>
            </a:schemeClr>
          </a:solidFill>
        </p:grpSpPr>
        <p:sp>
          <p:nvSpPr>
            <p:cNvPr id="1695" name="Rectangle 1694">
              <a:extLst>
                <a:ext uri="{FF2B5EF4-FFF2-40B4-BE49-F238E27FC236}">
                  <a16:creationId xmlns:a16="http://schemas.microsoft.com/office/drawing/2014/main" id="{FC60F78F-4E2B-DF3B-EADD-ECE553EADBA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6" name="Oval 1695">
              <a:extLst>
                <a:ext uri="{FF2B5EF4-FFF2-40B4-BE49-F238E27FC236}">
                  <a16:creationId xmlns:a16="http://schemas.microsoft.com/office/drawing/2014/main" id="{D23408A0-C0B0-B2CA-AAC7-ADE29F59A8B8}"/>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7" name="Oval 1696">
              <a:extLst>
                <a:ext uri="{FF2B5EF4-FFF2-40B4-BE49-F238E27FC236}">
                  <a16:creationId xmlns:a16="http://schemas.microsoft.com/office/drawing/2014/main" id="{4836DD3F-0CA0-8B66-746C-23664DCE6045}"/>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91" name="Group 1690">
            <a:extLst>
              <a:ext uri="{FF2B5EF4-FFF2-40B4-BE49-F238E27FC236}">
                <a16:creationId xmlns:a16="http://schemas.microsoft.com/office/drawing/2014/main" id="{E29CB594-0F87-5778-BBAA-251A60747E1D}"/>
              </a:ext>
            </a:extLst>
          </p:cNvPr>
          <p:cNvGrpSpPr/>
          <p:nvPr/>
        </p:nvGrpSpPr>
        <p:grpSpPr>
          <a:xfrm rot="386968">
            <a:off x="2560138" y="2918555"/>
            <a:ext cx="96016" cy="243981"/>
            <a:chOff x="7172365" y="1815660"/>
            <a:chExt cx="148338" cy="409744"/>
          </a:xfrm>
          <a:solidFill>
            <a:schemeClr val="accent2">
              <a:lumMod val="20000"/>
              <a:lumOff val="80000"/>
            </a:schemeClr>
          </a:solidFill>
        </p:grpSpPr>
        <p:sp>
          <p:nvSpPr>
            <p:cNvPr id="1692" name="Rectangle 1691">
              <a:extLst>
                <a:ext uri="{FF2B5EF4-FFF2-40B4-BE49-F238E27FC236}">
                  <a16:creationId xmlns:a16="http://schemas.microsoft.com/office/drawing/2014/main" id="{0913F938-3D77-A832-0979-00A9093EFD09}"/>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3" name="Oval 1692">
              <a:extLst>
                <a:ext uri="{FF2B5EF4-FFF2-40B4-BE49-F238E27FC236}">
                  <a16:creationId xmlns:a16="http://schemas.microsoft.com/office/drawing/2014/main" id="{A58B94F9-F0FB-8022-AB9F-DC400373AE9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4" name="Oval 1693">
              <a:extLst>
                <a:ext uri="{FF2B5EF4-FFF2-40B4-BE49-F238E27FC236}">
                  <a16:creationId xmlns:a16="http://schemas.microsoft.com/office/drawing/2014/main" id="{B8C81C0A-F750-2577-5149-8F318FFF076E}"/>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72" name="Group 1671">
            <a:extLst>
              <a:ext uri="{FF2B5EF4-FFF2-40B4-BE49-F238E27FC236}">
                <a16:creationId xmlns:a16="http://schemas.microsoft.com/office/drawing/2014/main" id="{D3678F82-B9AC-2D27-4A7D-FDFFD0F77247}"/>
              </a:ext>
            </a:extLst>
          </p:cNvPr>
          <p:cNvGrpSpPr/>
          <p:nvPr/>
        </p:nvGrpSpPr>
        <p:grpSpPr>
          <a:xfrm rot="15207721">
            <a:off x="1047867" y="2896794"/>
            <a:ext cx="253096" cy="440906"/>
            <a:chOff x="9709708" y="4486951"/>
            <a:chExt cx="518689" cy="851302"/>
          </a:xfrm>
          <a:solidFill>
            <a:schemeClr val="accent2">
              <a:lumMod val="20000"/>
              <a:lumOff val="80000"/>
            </a:schemeClr>
          </a:solidFill>
        </p:grpSpPr>
        <p:grpSp>
          <p:nvGrpSpPr>
            <p:cNvPr id="1673" name="Group 1672">
              <a:extLst>
                <a:ext uri="{FF2B5EF4-FFF2-40B4-BE49-F238E27FC236}">
                  <a16:creationId xmlns:a16="http://schemas.microsoft.com/office/drawing/2014/main" id="{639ECD8B-66DE-9322-7929-25EC762B4607}"/>
                </a:ext>
              </a:extLst>
            </p:cNvPr>
            <p:cNvGrpSpPr/>
            <p:nvPr/>
          </p:nvGrpSpPr>
          <p:grpSpPr>
            <a:xfrm rot="4687235">
              <a:off x="9861326" y="4335333"/>
              <a:ext cx="196773" cy="500009"/>
              <a:chOff x="7172365" y="1815660"/>
              <a:chExt cx="148338" cy="409744"/>
            </a:xfrm>
            <a:grpFill/>
          </p:grpSpPr>
          <p:sp>
            <p:nvSpPr>
              <p:cNvPr id="1686" name="Rectangle 1685">
                <a:extLst>
                  <a:ext uri="{FF2B5EF4-FFF2-40B4-BE49-F238E27FC236}">
                    <a16:creationId xmlns:a16="http://schemas.microsoft.com/office/drawing/2014/main" id="{376272B6-9BFF-4ADA-0F61-04914E83AB4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7" name="Oval 1686">
                <a:extLst>
                  <a:ext uri="{FF2B5EF4-FFF2-40B4-BE49-F238E27FC236}">
                    <a16:creationId xmlns:a16="http://schemas.microsoft.com/office/drawing/2014/main" id="{B8B7561E-6740-752E-AAF3-75A721857E18}"/>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8" name="Oval 1687">
                <a:extLst>
                  <a:ext uri="{FF2B5EF4-FFF2-40B4-BE49-F238E27FC236}">
                    <a16:creationId xmlns:a16="http://schemas.microsoft.com/office/drawing/2014/main" id="{38DE81C4-AFDD-42F2-ED82-2E927961DF87}"/>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74" name="Group 1673">
              <a:extLst>
                <a:ext uri="{FF2B5EF4-FFF2-40B4-BE49-F238E27FC236}">
                  <a16:creationId xmlns:a16="http://schemas.microsoft.com/office/drawing/2014/main" id="{965ADBBF-EC04-4787-B539-74A1204126D3}"/>
                </a:ext>
              </a:extLst>
            </p:cNvPr>
            <p:cNvGrpSpPr/>
            <p:nvPr/>
          </p:nvGrpSpPr>
          <p:grpSpPr>
            <a:xfrm rot="5084896">
              <a:off x="9878060" y="4560207"/>
              <a:ext cx="196773" cy="500009"/>
              <a:chOff x="7172365" y="1815660"/>
              <a:chExt cx="148338" cy="409744"/>
            </a:xfrm>
            <a:grpFill/>
          </p:grpSpPr>
          <p:sp>
            <p:nvSpPr>
              <p:cNvPr id="1683" name="Rectangle 1682">
                <a:extLst>
                  <a:ext uri="{FF2B5EF4-FFF2-40B4-BE49-F238E27FC236}">
                    <a16:creationId xmlns:a16="http://schemas.microsoft.com/office/drawing/2014/main" id="{2055528F-960A-8655-F67F-BE68393DFAD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4" name="Oval 1683">
                <a:extLst>
                  <a:ext uri="{FF2B5EF4-FFF2-40B4-BE49-F238E27FC236}">
                    <a16:creationId xmlns:a16="http://schemas.microsoft.com/office/drawing/2014/main" id="{A83C2AD2-F2B4-ACC8-0C00-FEB70E023A2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5" name="Oval 1684">
                <a:extLst>
                  <a:ext uri="{FF2B5EF4-FFF2-40B4-BE49-F238E27FC236}">
                    <a16:creationId xmlns:a16="http://schemas.microsoft.com/office/drawing/2014/main" id="{EFA65814-EF23-E1F2-EF45-3A1A82D99F43}"/>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75" name="Group 1674">
              <a:extLst>
                <a:ext uri="{FF2B5EF4-FFF2-40B4-BE49-F238E27FC236}">
                  <a16:creationId xmlns:a16="http://schemas.microsoft.com/office/drawing/2014/main" id="{EB369B4F-5B8E-604A-2E29-C8A89295C7E4}"/>
                </a:ext>
              </a:extLst>
            </p:cNvPr>
            <p:cNvGrpSpPr/>
            <p:nvPr/>
          </p:nvGrpSpPr>
          <p:grpSpPr>
            <a:xfrm rot="5335132">
              <a:off x="9872853" y="4780725"/>
              <a:ext cx="196773" cy="500009"/>
              <a:chOff x="7172365" y="1815660"/>
              <a:chExt cx="148338" cy="409744"/>
            </a:xfrm>
            <a:grpFill/>
          </p:grpSpPr>
          <p:sp>
            <p:nvSpPr>
              <p:cNvPr id="1680" name="Rectangle 1679">
                <a:extLst>
                  <a:ext uri="{FF2B5EF4-FFF2-40B4-BE49-F238E27FC236}">
                    <a16:creationId xmlns:a16="http://schemas.microsoft.com/office/drawing/2014/main" id="{83415C4A-7F5D-7765-6EE3-476D1CB3C6D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1" name="Oval 1680">
                <a:extLst>
                  <a:ext uri="{FF2B5EF4-FFF2-40B4-BE49-F238E27FC236}">
                    <a16:creationId xmlns:a16="http://schemas.microsoft.com/office/drawing/2014/main" id="{E7365308-AB7B-29A1-09A3-6A3467A8E17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2" name="Oval 1681">
                <a:extLst>
                  <a:ext uri="{FF2B5EF4-FFF2-40B4-BE49-F238E27FC236}">
                    <a16:creationId xmlns:a16="http://schemas.microsoft.com/office/drawing/2014/main" id="{6FC83742-6D4A-19E5-36C7-ED7B9B23891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76" name="Group 1675">
              <a:extLst>
                <a:ext uri="{FF2B5EF4-FFF2-40B4-BE49-F238E27FC236}">
                  <a16:creationId xmlns:a16="http://schemas.microsoft.com/office/drawing/2014/main" id="{9ABD071B-81C5-B822-D592-41A241EC6A5F}"/>
                </a:ext>
              </a:extLst>
            </p:cNvPr>
            <p:cNvGrpSpPr/>
            <p:nvPr/>
          </p:nvGrpSpPr>
          <p:grpSpPr>
            <a:xfrm rot="5523200">
              <a:off x="9880006" y="4989862"/>
              <a:ext cx="196773" cy="500009"/>
              <a:chOff x="7172365" y="1815660"/>
              <a:chExt cx="148338" cy="409744"/>
            </a:xfrm>
            <a:grpFill/>
          </p:grpSpPr>
          <p:sp>
            <p:nvSpPr>
              <p:cNvPr id="1677" name="Rectangle 1676">
                <a:extLst>
                  <a:ext uri="{FF2B5EF4-FFF2-40B4-BE49-F238E27FC236}">
                    <a16:creationId xmlns:a16="http://schemas.microsoft.com/office/drawing/2014/main" id="{8AC67D35-AB65-0101-E9A1-FF7A2D89280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8" name="Oval 1677">
                <a:extLst>
                  <a:ext uri="{FF2B5EF4-FFF2-40B4-BE49-F238E27FC236}">
                    <a16:creationId xmlns:a16="http://schemas.microsoft.com/office/drawing/2014/main" id="{7798643F-9CD8-5838-9D0D-ED6B61979733}"/>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9" name="Oval 1678">
                <a:extLst>
                  <a:ext uri="{FF2B5EF4-FFF2-40B4-BE49-F238E27FC236}">
                    <a16:creationId xmlns:a16="http://schemas.microsoft.com/office/drawing/2014/main" id="{B88825D5-9407-7D92-F184-7B76B65CF020}"/>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666" name="Group 1665">
            <a:extLst>
              <a:ext uri="{FF2B5EF4-FFF2-40B4-BE49-F238E27FC236}">
                <a16:creationId xmlns:a16="http://schemas.microsoft.com/office/drawing/2014/main" id="{22411114-4C39-D77F-955E-DF58010F280C}"/>
              </a:ext>
            </a:extLst>
          </p:cNvPr>
          <p:cNvGrpSpPr/>
          <p:nvPr/>
        </p:nvGrpSpPr>
        <p:grpSpPr>
          <a:xfrm rot="21117821">
            <a:off x="1521790" y="2917626"/>
            <a:ext cx="101914" cy="243981"/>
            <a:chOff x="7172365" y="1815660"/>
            <a:chExt cx="148338" cy="409744"/>
          </a:xfrm>
          <a:solidFill>
            <a:schemeClr val="accent2">
              <a:lumMod val="20000"/>
              <a:lumOff val="80000"/>
            </a:schemeClr>
          </a:solidFill>
        </p:grpSpPr>
        <p:sp>
          <p:nvSpPr>
            <p:cNvPr id="1667" name="Rectangle 1666">
              <a:extLst>
                <a:ext uri="{FF2B5EF4-FFF2-40B4-BE49-F238E27FC236}">
                  <a16:creationId xmlns:a16="http://schemas.microsoft.com/office/drawing/2014/main" id="{E16EF828-5292-39F0-E38A-4B5210378E82}"/>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8" name="Oval 1667">
              <a:extLst>
                <a:ext uri="{FF2B5EF4-FFF2-40B4-BE49-F238E27FC236}">
                  <a16:creationId xmlns:a16="http://schemas.microsoft.com/office/drawing/2014/main" id="{3D9F2E34-3777-D890-4D32-A0AFEDCE65CE}"/>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9" name="Oval 1668">
              <a:extLst>
                <a:ext uri="{FF2B5EF4-FFF2-40B4-BE49-F238E27FC236}">
                  <a16:creationId xmlns:a16="http://schemas.microsoft.com/office/drawing/2014/main" id="{1433A3AB-5968-155A-944B-441A2C237F88}"/>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2" name="Group 51">
            <a:extLst>
              <a:ext uri="{FF2B5EF4-FFF2-40B4-BE49-F238E27FC236}">
                <a16:creationId xmlns:a16="http://schemas.microsoft.com/office/drawing/2014/main" id="{16797EAB-0ADA-38D1-965D-718550A299BE}"/>
              </a:ext>
            </a:extLst>
          </p:cNvPr>
          <p:cNvGrpSpPr/>
          <p:nvPr/>
        </p:nvGrpSpPr>
        <p:grpSpPr>
          <a:xfrm rot="7432248">
            <a:off x="2167127" y="2918116"/>
            <a:ext cx="96017" cy="243982"/>
            <a:chOff x="7172365" y="1815660"/>
            <a:chExt cx="148338" cy="409744"/>
          </a:xfrm>
          <a:solidFill>
            <a:schemeClr val="accent2">
              <a:lumMod val="20000"/>
              <a:lumOff val="80000"/>
            </a:schemeClr>
          </a:solidFill>
        </p:grpSpPr>
        <p:sp>
          <p:nvSpPr>
            <p:cNvPr id="261" name="Rectangle 260">
              <a:extLst>
                <a:ext uri="{FF2B5EF4-FFF2-40B4-BE49-F238E27FC236}">
                  <a16:creationId xmlns:a16="http://schemas.microsoft.com/office/drawing/2014/main" id="{B9B91317-3649-8F79-AE6C-FB77A85F85F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Oval 261">
              <a:extLst>
                <a:ext uri="{FF2B5EF4-FFF2-40B4-BE49-F238E27FC236}">
                  <a16:creationId xmlns:a16="http://schemas.microsoft.com/office/drawing/2014/main" id="{F4ED40C4-42B0-DFC8-5FDE-5A4BDAA203F6}"/>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Oval 262">
              <a:extLst>
                <a:ext uri="{FF2B5EF4-FFF2-40B4-BE49-F238E27FC236}">
                  <a16:creationId xmlns:a16="http://schemas.microsoft.com/office/drawing/2014/main" id="{15B1EFE4-8E4C-2201-1A8D-4C0313C59647}"/>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3" name="Group 52">
            <a:extLst>
              <a:ext uri="{FF2B5EF4-FFF2-40B4-BE49-F238E27FC236}">
                <a16:creationId xmlns:a16="http://schemas.microsoft.com/office/drawing/2014/main" id="{8A92376C-3184-B7E3-2DA6-3A025710E927}"/>
              </a:ext>
            </a:extLst>
          </p:cNvPr>
          <p:cNvGrpSpPr/>
          <p:nvPr/>
        </p:nvGrpSpPr>
        <p:grpSpPr>
          <a:xfrm rot="6640969">
            <a:off x="2148061" y="3027375"/>
            <a:ext cx="96017" cy="243982"/>
            <a:chOff x="7172365" y="1815660"/>
            <a:chExt cx="148338" cy="409744"/>
          </a:xfrm>
          <a:solidFill>
            <a:schemeClr val="accent2">
              <a:lumMod val="20000"/>
              <a:lumOff val="80000"/>
            </a:schemeClr>
          </a:solidFill>
        </p:grpSpPr>
        <p:sp>
          <p:nvSpPr>
            <p:cNvPr id="258" name="Rectangle 257">
              <a:extLst>
                <a:ext uri="{FF2B5EF4-FFF2-40B4-BE49-F238E27FC236}">
                  <a16:creationId xmlns:a16="http://schemas.microsoft.com/office/drawing/2014/main" id="{1EE70393-34C9-4BD4-E437-BAA3360EBA7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B49F02FD-3898-258A-790B-39DE88ED6965}"/>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9264A228-FB85-719A-5047-CF4932776FAD}"/>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51755CAD-A11E-CF54-8196-537F1D922203}"/>
              </a:ext>
            </a:extLst>
          </p:cNvPr>
          <p:cNvGrpSpPr/>
          <p:nvPr/>
        </p:nvGrpSpPr>
        <p:grpSpPr>
          <a:xfrm rot="6918367">
            <a:off x="2108671" y="3124053"/>
            <a:ext cx="96018" cy="243985"/>
            <a:chOff x="7172365" y="1815660"/>
            <a:chExt cx="148338" cy="409744"/>
          </a:xfrm>
          <a:solidFill>
            <a:schemeClr val="accent2">
              <a:lumMod val="20000"/>
              <a:lumOff val="80000"/>
            </a:schemeClr>
          </a:solidFill>
        </p:grpSpPr>
        <p:sp>
          <p:nvSpPr>
            <p:cNvPr id="63" name="Rectangle 62">
              <a:extLst>
                <a:ext uri="{FF2B5EF4-FFF2-40B4-BE49-F238E27FC236}">
                  <a16:creationId xmlns:a16="http://schemas.microsoft.com/office/drawing/2014/main" id="{3021BFA5-9C98-5263-FA64-422F38B54EC9}"/>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821C963E-CE64-4561-F589-DE9734DEB9E9}"/>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E499DC3E-D02B-9E32-A1FC-39F26024E52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5" name="Group 54">
            <a:extLst>
              <a:ext uri="{FF2B5EF4-FFF2-40B4-BE49-F238E27FC236}">
                <a16:creationId xmlns:a16="http://schemas.microsoft.com/office/drawing/2014/main" id="{CF5F6575-E4DC-CED1-78DF-9407B8B0569C}"/>
              </a:ext>
            </a:extLst>
          </p:cNvPr>
          <p:cNvGrpSpPr/>
          <p:nvPr/>
        </p:nvGrpSpPr>
        <p:grpSpPr>
          <a:xfrm rot="8165094">
            <a:off x="2056093" y="3224411"/>
            <a:ext cx="96017" cy="243982"/>
            <a:chOff x="7172365" y="1815660"/>
            <a:chExt cx="148338" cy="409744"/>
          </a:xfrm>
          <a:solidFill>
            <a:schemeClr val="accent2">
              <a:lumMod val="20000"/>
              <a:lumOff val="80000"/>
            </a:schemeClr>
          </a:solidFill>
        </p:grpSpPr>
        <p:sp>
          <p:nvSpPr>
            <p:cNvPr id="60" name="Rectangle 59">
              <a:extLst>
                <a:ext uri="{FF2B5EF4-FFF2-40B4-BE49-F238E27FC236}">
                  <a16:creationId xmlns:a16="http://schemas.microsoft.com/office/drawing/2014/main" id="{B8DA7360-660B-EC04-AC46-735104770AED}"/>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66B88AD6-268C-97F6-ACA6-882FEE25292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79D586A9-2787-74D0-9EAF-DFE640FF5569}"/>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6" name="Group 55">
            <a:extLst>
              <a:ext uri="{FF2B5EF4-FFF2-40B4-BE49-F238E27FC236}">
                <a16:creationId xmlns:a16="http://schemas.microsoft.com/office/drawing/2014/main" id="{7CF54272-3E17-A664-E8AE-0BBEB8A4362F}"/>
              </a:ext>
            </a:extLst>
          </p:cNvPr>
          <p:cNvGrpSpPr/>
          <p:nvPr/>
        </p:nvGrpSpPr>
        <p:grpSpPr>
          <a:xfrm rot="9217144">
            <a:off x="1962424" y="3275343"/>
            <a:ext cx="96017" cy="243982"/>
            <a:chOff x="7172365" y="1815660"/>
            <a:chExt cx="148338" cy="409744"/>
          </a:xfrm>
          <a:solidFill>
            <a:schemeClr val="accent2">
              <a:lumMod val="20000"/>
              <a:lumOff val="80000"/>
            </a:schemeClr>
          </a:solidFill>
        </p:grpSpPr>
        <p:sp>
          <p:nvSpPr>
            <p:cNvPr id="57" name="Rectangle 56">
              <a:extLst>
                <a:ext uri="{FF2B5EF4-FFF2-40B4-BE49-F238E27FC236}">
                  <a16:creationId xmlns:a16="http://schemas.microsoft.com/office/drawing/2014/main" id="{1C19D14C-A579-6089-3A64-333391F288C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CCB3F19D-5FF8-2538-9635-DDD8830977D8}"/>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C4BB70D5-E32A-CCAC-0A42-ADF1477FAC70}"/>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6" name="Group 265">
            <a:extLst>
              <a:ext uri="{FF2B5EF4-FFF2-40B4-BE49-F238E27FC236}">
                <a16:creationId xmlns:a16="http://schemas.microsoft.com/office/drawing/2014/main" id="{B34A08B8-2BCF-1069-D0B2-FE535EC37A7C}"/>
              </a:ext>
            </a:extLst>
          </p:cNvPr>
          <p:cNvGrpSpPr/>
          <p:nvPr/>
        </p:nvGrpSpPr>
        <p:grpSpPr>
          <a:xfrm rot="12962720" flipH="1">
            <a:off x="1581155" y="2922386"/>
            <a:ext cx="96017" cy="243983"/>
            <a:chOff x="7172365" y="1815660"/>
            <a:chExt cx="148338" cy="409744"/>
          </a:xfrm>
          <a:solidFill>
            <a:schemeClr val="accent2">
              <a:lumMod val="20000"/>
              <a:lumOff val="80000"/>
            </a:schemeClr>
          </a:solidFill>
        </p:grpSpPr>
        <p:sp>
          <p:nvSpPr>
            <p:cNvPr id="338" name="Rectangle 337">
              <a:extLst>
                <a:ext uri="{FF2B5EF4-FFF2-40B4-BE49-F238E27FC236}">
                  <a16:creationId xmlns:a16="http://schemas.microsoft.com/office/drawing/2014/main" id="{168CD37E-63E4-9B35-6918-A3300A3B924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0" name="Oval 409">
              <a:extLst>
                <a:ext uri="{FF2B5EF4-FFF2-40B4-BE49-F238E27FC236}">
                  <a16:creationId xmlns:a16="http://schemas.microsoft.com/office/drawing/2014/main" id="{D54F4BA7-665D-93D6-C71D-DCC20EE0B3D2}"/>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3" name="Oval 412">
              <a:extLst>
                <a:ext uri="{FF2B5EF4-FFF2-40B4-BE49-F238E27FC236}">
                  <a16:creationId xmlns:a16="http://schemas.microsoft.com/office/drawing/2014/main" id="{16358448-D3D9-E7E4-C072-A98263DC347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7" name="Group 266">
            <a:extLst>
              <a:ext uri="{FF2B5EF4-FFF2-40B4-BE49-F238E27FC236}">
                <a16:creationId xmlns:a16="http://schemas.microsoft.com/office/drawing/2014/main" id="{75C28254-7C83-AB43-816A-F0BE8D742004}"/>
              </a:ext>
            </a:extLst>
          </p:cNvPr>
          <p:cNvGrpSpPr/>
          <p:nvPr/>
        </p:nvGrpSpPr>
        <p:grpSpPr>
          <a:xfrm rot="14227154" flipH="1">
            <a:off x="1655578" y="3022042"/>
            <a:ext cx="96017" cy="243983"/>
            <a:chOff x="7172365" y="1815660"/>
            <a:chExt cx="148338" cy="409744"/>
          </a:xfrm>
          <a:solidFill>
            <a:schemeClr val="accent2">
              <a:lumMod val="20000"/>
              <a:lumOff val="80000"/>
            </a:schemeClr>
          </a:solidFill>
        </p:grpSpPr>
        <p:sp>
          <p:nvSpPr>
            <p:cNvPr id="335" name="Rectangle 334">
              <a:extLst>
                <a:ext uri="{FF2B5EF4-FFF2-40B4-BE49-F238E27FC236}">
                  <a16:creationId xmlns:a16="http://schemas.microsoft.com/office/drawing/2014/main" id="{2626D454-82B5-0506-A3E8-34E489A56FC2}"/>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6" name="Oval 335">
              <a:extLst>
                <a:ext uri="{FF2B5EF4-FFF2-40B4-BE49-F238E27FC236}">
                  <a16:creationId xmlns:a16="http://schemas.microsoft.com/office/drawing/2014/main" id="{C5BD2ED3-3996-8174-1776-F9689E5B7329}"/>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7" name="Oval 336">
              <a:extLst>
                <a:ext uri="{FF2B5EF4-FFF2-40B4-BE49-F238E27FC236}">
                  <a16:creationId xmlns:a16="http://schemas.microsoft.com/office/drawing/2014/main" id="{11B21478-97D0-C99E-36E1-3DC0080CEEFF}"/>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8" name="Group 267">
            <a:extLst>
              <a:ext uri="{FF2B5EF4-FFF2-40B4-BE49-F238E27FC236}">
                <a16:creationId xmlns:a16="http://schemas.microsoft.com/office/drawing/2014/main" id="{3AC57827-F001-6395-A560-CF6DD52F18A9}"/>
              </a:ext>
            </a:extLst>
          </p:cNvPr>
          <p:cNvGrpSpPr/>
          <p:nvPr/>
        </p:nvGrpSpPr>
        <p:grpSpPr>
          <a:xfrm rot="14369166" flipH="1">
            <a:off x="1697819" y="3113291"/>
            <a:ext cx="96017" cy="243983"/>
            <a:chOff x="7172365" y="1815660"/>
            <a:chExt cx="148338" cy="409744"/>
          </a:xfrm>
          <a:solidFill>
            <a:schemeClr val="accent2">
              <a:lumMod val="20000"/>
              <a:lumOff val="80000"/>
            </a:schemeClr>
          </a:solidFill>
        </p:grpSpPr>
        <p:sp>
          <p:nvSpPr>
            <p:cNvPr id="296" name="Rectangle 295">
              <a:extLst>
                <a:ext uri="{FF2B5EF4-FFF2-40B4-BE49-F238E27FC236}">
                  <a16:creationId xmlns:a16="http://schemas.microsoft.com/office/drawing/2014/main" id="{04DD7316-26C7-1E23-3A20-5FB67968CA3C}"/>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Oval 296">
              <a:extLst>
                <a:ext uri="{FF2B5EF4-FFF2-40B4-BE49-F238E27FC236}">
                  <a16:creationId xmlns:a16="http://schemas.microsoft.com/office/drawing/2014/main" id="{14E69A62-30BB-E781-A388-0488B37D38E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4" name="Oval 333">
              <a:extLst>
                <a:ext uri="{FF2B5EF4-FFF2-40B4-BE49-F238E27FC236}">
                  <a16:creationId xmlns:a16="http://schemas.microsoft.com/office/drawing/2014/main" id="{4B423101-AF5E-A41B-C33C-751A0DB91AF9}"/>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89" name="Group 288">
            <a:extLst>
              <a:ext uri="{FF2B5EF4-FFF2-40B4-BE49-F238E27FC236}">
                <a16:creationId xmlns:a16="http://schemas.microsoft.com/office/drawing/2014/main" id="{8F7C772C-0E45-38CD-0950-EACDE55011BE}"/>
              </a:ext>
            </a:extLst>
          </p:cNvPr>
          <p:cNvGrpSpPr/>
          <p:nvPr/>
        </p:nvGrpSpPr>
        <p:grpSpPr>
          <a:xfrm rot="13361830" flipH="1">
            <a:off x="1756816" y="3204197"/>
            <a:ext cx="96017" cy="243983"/>
            <a:chOff x="7172365" y="1815660"/>
            <a:chExt cx="148338" cy="409744"/>
          </a:xfrm>
          <a:solidFill>
            <a:schemeClr val="accent2">
              <a:lumMod val="20000"/>
              <a:lumOff val="80000"/>
            </a:schemeClr>
          </a:solidFill>
        </p:grpSpPr>
        <p:sp>
          <p:nvSpPr>
            <p:cNvPr id="293" name="Rectangle 292">
              <a:extLst>
                <a:ext uri="{FF2B5EF4-FFF2-40B4-BE49-F238E27FC236}">
                  <a16:creationId xmlns:a16="http://schemas.microsoft.com/office/drawing/2014/main" id="{540F4F57-3FBE-EC98-D463-B1568AE5ED7D}"/>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31D041AC-0C61-1D8F-A163-AB2A23127C1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Oval 294">
              <a:extLst>
                <a:ext uri="{FF2B5EF4-FFF2-40B4-BE49-F238E27FC236}">
                  <a16:creationId xmlns:a16="http://schemas.microsoft.com/office/drawing/2014/main" id="{2778E6AD-38FB-3AF4-6924-39CA23890226}"/>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14" name="Group 413">
            <a:extLst>
              <a:ext uri="{FF2B5EF4-FFF2-40B4-BE49-F238E27FC236}">
                <a16:creationId xmlns:a16="http://schemas.microsoft.com/office/drawing/2014/main" id="{8CFB7463-5FFD-8450-FBBD-ACC9E1AD49E1}"/>
              </a:ext>
            </a:extLst>
          </p:cNvPr>
          <p:cNvGrpSpPr/>
          <p:nvPr/>
        </p:nvGrpSpPr>
        <p:grpSpPr>
          <a:xfrm rot="11293753">
            <a:off x="1853523" y="3269449"/>
            <a:ext cx="96017" cy="243984"/>
            <a:chOff x="7172365" y="1815660"/>
            <a:chExt cx="148338" cy="409744"/>
          </a:xfrm>
          <a:solidFill>
            <a:schemeClr val="accent2">
              <a:lumMod val="20000"/>
              <a:lumOff val="80000"/>
            </a:schemeClr>
          </a:solidFill>
        </p:grpSpPr>
        <p:sp>
          <p:nvSpPr>
            <p:cNvPr id="415" name="Rectangle 414">
              <a:extLst>
                <a:ext uri="{FF2B5EF4-FFF2-40B4-BE49-F238E27FC236}">
                  <a16:creationId xmlns:a16="http://schemas.microsoft.com/office/drawing/2014/main" id="{82FD9C55-9A99-D094-00FE-02CD85F3C28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6" name="Oval 415">
              <a:extLst>
                <a:ext uri="{FF2B5EF4-FFF2-40B4-BE49-F238E27FC236}">
                  <a16:creationId xmlns:a16="http://schemas.microsoft.com/office/drawing/2014/main" id="{77501B19-26C0-957D-A28A-7C306110D0C5}"/>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7" name="Oval 416">
              <a:extLst>
                <a:ext uri="{FF2B5EF4-FFF2-40B4-BE49-F238E27FC236}">
                  <a16:creationId xmlns:a16="http://schemas.microsoft.com/office/drawing/2014/main" id="{B306B60F-8254-0DF1-89E7-87CFF45F7F3B}"/>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39" name="Rectangle 338">
            <a:extLst>
              <a:ext uri="{FF2B5EF4-FFF2-40B4-BE49-F238E27FC236}">
                <a16:creationId xmlns:a16="http://schemas.microsoft.com/office/drawing/2014/main" id="{2E5255EE-A023-6D9E-78FC-09400C4CEC7B}"/>
              </a:ext>
            </a:extLst>
          </p:cNvPr>
          <p:cNvSpPr/>
          <p:nvPr/>
        </p:nvSpPr>
        <p:spPr bwMode="auto">
          <a:xfrm>
            <a:off x="1922819" y="3186140"/>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2" name="Rectangle 1661">
            <a:extLst>
              <a:ext uri="{FF2B5EF4-FFF2-40B4-BE49-F238E27FC236}">
                <a16:creationId xmlns:a16="http://schemas.microsoft.com/office/drawing/2014/main" id="{3049F756-5E22-C92F-70A3-048D5B9CC896}"/>
              </a:ext>
            </a:extLst>
          </p:cNvPr>
          <p:cNvSpPr/>
          <p:nvPr/>
        </p:nvSpPr>
        <p:spPr bwMode="auto">
          <a:xfrm rot="20207089">
            <a:off x="1002700" y="3017065"/>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1" name="Rectangle 1660">
            <a:extLst>
              <a:ext uri="{FF2B5EF4-FFF2-40B4-BE49-F238E27FC236}">
                <a16:creationId xmlns:a16="http://schemas.microsoft.com/office/drawing/2014/main" id="{21E8B50B-0986-F329-151A-99176BBE64CE}"/>
              </a:ext>
            </a:extLst>
          </p:cNvPr>
          <p:cNvSpPr/>
          <p:nvPr/>
        </p:nvSpPr>
        <p:spPr bwMode="auto">
          <a:xfrm rot="20943785">
            <a:off x="1532412" y="2893108"/>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5" name="Rectangle 1664">
            <a:extLst>
              <a:ext uri="{FF2B5EF4-FFF2-40B4-BE49-F238E27FC236}">
                <a16:creationId xmlns:a16="http://schemas.microsoft.com/office/drawing/2014/main" id="{A19568F2-B7FE-5BF8-DB28-E64FBF260CFA}"/>
              </a:ext>
            </a:extLst>
          </p:cNvPr>
          <p:cNvSpPr/>
          <p:nvPr/>
        </p:nvSpPr>
        <p:spPr bwMode="auto">
          <a:xfrm rot="1217304">
            <a:off x="3145716" y="3043381"/>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4" name="Rectangle 1663">
            <a:extLst>
              <a:ext uri="{FF2B5EF4-FFF2-40B4-BE49-F238E27FC236}">
                <a16:creationId xmlns:a16="http://schemas.microsoft.com/office/drawing/2014/main" id="{2D7033E6-4AB9-4292-7C37-193FE154994A}"/>
              </a:ext>
            </a:extLst>
          </p:cNvPr>
          <p:cNvSpPr/>
          <p:nvPr/>
        </p:nvSpPr>
        <p:spPr bwMode="auto">
          <a:xfrm rot="628981">
            <a:off x="2759668" y="2927116"/>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3" name="Rectangle 1662">
            <a:extLst>
              <a:ext uri="{FF2B5EF4-FFF2-40B4-BE49-F238E27FC236}">
                <a16:creationId xmlns:a16="http://schemas.microsoft.com/office/drawing/2014/main" id="{79FA2080-102E-05B0-1754-1A6295972EB6}"/>
              </a:ext>
            </a:extLst>
          </p:cNvPr>
          <p:cNvSpPr/>
          <p:nvPr/>
        </p:nvSpPr>
        <p:spPr bwMode="auto">
          <a:xfrm rot="318061">
            <a:off x="2322482" y="2863819"/>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74" name="Group 373">
            <a:extLst>
              <a:ext uri="{FF2B5EF4-FFF2-40B4-BE49-F238E27FC236}">
                <a16:creationId xmlns:a16="http://schemas.microsoft.com/office/drawing/2014/main" id="{15DB6ACA-E2C6-7F3A-0DFE-C9651DAEA154}"/>
              </a:ext>
            </a:extLst>
          </p:cNvPr>
          <p:cNvGrpSpPr/>
          <p:nvPr/>
        </p:nvGrpSpPr>
        <p:grpSpPr>
          <a:xfrm rot="869243">
            <a:off x="1813807" y="2876793"/>
            <a:ext cx="267860" cy="293496"/>
            <a:chOff x="5373343" y="3066294"/>
            <a:chExt cx="1801887" cy="1974340"/>
          </a:xfrm>
        </p:grpSpPr>
        <p:grpSp>
          <p:nvGrpSpPr>
            <p:cNvPr id="375" name="Group 374">
              <a:extLst>
                <a:ext uri="{FF2B5EF4-FFF2-40B4-BE49-F238E27FC236}">
                  <a16:creationId xmlns:a16="http://schemas.microsoft.com/office/drawing/2014/main" id="{BC65BDFE-A6C4-C9B9-06C5-89CBF8C0F8C3}"/>
                </a:ext>
              </a:extLst>
            </p:cNvPr>
            <p:cNvGrpSpPr/>
            <p:nvPr/>
          </p:nvGrpSpPr>
          <p:grpSpPr>
            <a:xfrm>
              <a:off x="5886218" y="3700568"/>
              <a:ext cx="807635" cy="589505"/>
              <a:chOff x="7657395" y="3471968"/>
              <a:chExt cx="807635" cy="589505"/>
            </a:xfrm>
          </p:grpSpPr>
          <p:grpSp>
            <p:nvGrpSpPr>
              <p:cNvPr id="398" name="Group 397">
                <a:extLst>
                  <a:ext uri="{FF2B5EF4-FFF2-40B4-BE49-F238E27FC236}">
                    <a16:creationId xmlns:a16="http://schemas.microsoft.com/office/drawing/2014/main" id="{F1048DD3-48F0-9555-1196-7260D1021A63}"/>
                  </a:ext>
                </a:extLst>
              </p:cNvPr>
              <p:cNvGrpSpPr/>
              <p:nvPr/>
            </p:nvGrpSpPr>
            <p:grpSpPr>
              <a:xfrm>
                <a:off x="7657395" y="3900010"/>
                <a:ext cx="263902" cy="161463"/>
                <a:chOff x="7588110" y="3651769"/>
                <a:chExt cx="263902" cy="161463"/>
              </a:xfrm>
            </p:grpSpPr>
            <p:cxnSp>
              <p:nvCxnSpPr>
                <p:cNvPr id="406" name="Straight Connector 405">
                  <a:extLst>
                    <a:ext uri="{FF2B5EF4-FFF2-40B4-BE49-F238E27FC236}">
                      <a16:creationId xmlns:a16="http://schemas.microsoft.com/office/drawing/2014/main" id="{E7FF1EF9-FFAF-F159-6204-84F5F223CD1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07" name="Oval 406">
                  <a:extLst>
                    <a:ext uri="{FF2B5EF4-FFF2-40B4-BE49-F238E27FC236}">
                      <a16:creationId xmlns:a16="http://schemas.microsoft.com/office/drawing/2014/main" id="{7A815558-CF2A-3408-BED6-19385AD28E18}"/>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99" name="Group 398">
                <a:extLst>
                  <a:ext uri="{FF2B5EF4-FFF2-40B4-BE49-F238E27FC236}">
                    <a16:creationId xmlns:a16="http://schemas.microsoft.com/office/drawing/2014/main" id="{5B9F8443-CE6C-BDEE-5C87-F3133889AD47}"/>
                  </a:ext>
                </a:extLst>
              </p:cNvPr>
              <p:cNvGrpSpPr/>
              <p:nvPr/>
            </p:nvGrpSpPr>
            <p:grpSpPr>
              <a:xfrm rot="10800000">
                <a:off x="8131843" y="3471968"/>
                <a:ext cx="333187" cy="409704"/>
                <a:chOff x="7740510" y="3804169"/>
                <a:chExt cx="333187" cy="409704"/>
              </a:xfrm>
            </p:grpSpPr>
            <p:grpSp>
              <p:nvGrpSpPr>
                <p:cNvPr id="400" name="Group 399">
                  <a:extLst>
                    <a:ext uri="{FF2B5EF4-FFF2-40B4-BE49-F238E27FC236}">
                      <a16:creationId xmlns:a16="http://schemas.microsoft.com/office/drawing/2014/main" id="{1298242A-D614-DFC3-481B-2C58B0D0CFED}"/>
                    </a:ext>
                  </a:extLst>
                </p:cNvPr>
                <p:cNvGrpSpPr/>
                <p:nvPr/>
              </p:nvGrpSpPr>
              <p:grpSpPr>
                <a:xfrm>
                  <a:off x="7740510" y="3804169"/>
                  <a:ext cx="263902" cy="161463"/>
                  <a:chOff x="7588110" y="3651769"/>
                  <a:chExt cx="263902" cy="161463"/>
                </a:xfrm>
              </p:grpSpPr>
              <p:cxnSp>
                <p:nvCxnSpPr>
                  <p:cNvPr id="404" name="Straight Connector 403">
                    <a:extLst>
                      <a:ext uri="{FF2B5EF4-FFF2-40B4-BE49-F238E27FC236}">
                        <a16:creationId xmlns:a16="http://schemas.microsoft.com/office/drawing/2014/main" id="{1540AEC1-2D8A-09FC-7A5A-70F411925C96}"/>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05" name="Oval 404">
                    <a:extLst>
                      <a:ext uri="{FF2B5EF4-FFF2-40B4-BE49-F238E27FC236}">
                        <a16:creationId xmlns:a16="http://schemas.microsoft.com/office/drawing/2014/main" id="{49B0AA18-CB41-06AA-9F21-E795B0D308E1}"/>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01" name="Group 400">
                  <a:extLst>
                    <a:ext uri="{FF2B5EF4-FFF2-40B4-BE49-F238E27FC236}">
                      <a16:creationId xmlns:a16="http://schemas.microsoft.com/office/drawing/2014/main" id="{559E4B07-539F-E9D3-342F-69E185E91663}"/>
                    </a:ext>
                  </a:extLst>
                </p:cNvPr>
                <p:cNvGrpSpPr/>
                <p:nvPr/>
              </p:nvGrpSpPr>
              <p:grpSpPr>
                <a:xfrm>
                  <a:off x="7809795" y="4052410"/>
                  <a:ext cx="263902" cy="161463"/>
                  <a:chOff x="7588110" y="3651769"/>
                  <a:chExt cx="263902" cy="161463"/>
                </a:xfrm>
              </p:grpSpPr>
              <p:cxnSp>
                <p:nvCxnSpPr>
                  <p:cNvPr id="402" name="Straight Connector 401">
                    <a:extLst>
                      <a:ext uri="{FF2B5EF4-FFF2-40B4-BE49-F238E27FC236}">
                        <a16:creationId xmlns:a16="http://schemas.microsoft.com/office/drawing/2014/main" id="{918C9C54-0801-8C6C-E76F-3D568A238B2A}"/>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03" name="Oval 402">
                    <a:extLst>
                      <a:ext uri="{FF2B5EF4-FFF2-40B4-BE49-F238E27FC236}">
                        <a16:creationId xmlns:a16="http://schemas.microsoft.com/office/drawing/2014/main" id="{C4E91C75-0A37-8283-5ABE-0AD06A8634F1}"/>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376" name="Group 375">
              <a:extLst>
                <a:ext uri="{FF2B5EF4-FFF2-40B4-BE49-F238E27FC236}">
                  <a16:creationId xmlns:a16="http://schemas.microsoft.com/office/drawing/2014/main" id="{2B74DDDE-51F5-DC54-BC49-523A98CD70A7}"/>
                </a:ext>
              </a:extLst>
            </p:cNvPr>
            <p:cNvGrpSpPr/>
            <p:nvPr/>
          </p:nvGrpSpPr>
          <p:grpSpPr>
            <a:xfrm>
              <a:off x="5585991" y="4465597"/>
              <a:ext cx="667240" cy="514544"/>
              <a:chOff x="7357168" y="4236997"/>
              <a:chExt cx="667240" cy="514544"/>
            </a:xfrm>
          </p:grpSpPr>
          <p:grpSp>
            <p:nvGrpSpPr>
              <p:cNvPr id="392" name="Group 391">
                <a:extLst>
                  <a:ext uri="{FF2B5EF4-FFF2-40B4-BE49-F238E27FC236}">
                    <a16:creationId xmlns:a16="http://schemas.microsoft.com/office/drawing/2014/main" id="{956D13A0-4314-055E-4F21-D8DAE3C42926}"/>
                  </a:ext>
                </a:extLst>
              </p:cNvPr>
              <p:cNvGrpSpPr/>
              <p:nvPr/>
            </p:nvGrpSpPr>
            <p:grpSpPr>
              <a:xfrm rot="2862879">
                <a:off x="7305949" y="4288216"/>
                <a:ext cx="263902" cy="161463"/>
                <a:chOff x="7588110" y="3651769"/>
                <a:chExt cx="263902" cy="161463"/>
              </a:xfrm>
            </p:grpSpPr>
            <p:cxnSp>
              <p:nvCxnSpPr>
                <p:cNvPr id="396" name="Straight Connector 395">
                  <a:extLst>
                    <a:ext uri="{FF2B5EF4-FFF2-40B4-BE49-F238E27FC236}">
                      <a16:creationId xmlns:a16="http://schemas.microsoft.com/office/drawing/2014/main" id="{5BDB278F-12EA-2E78-BD39-9681E9F855B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97" name="Oval 396">
                  <a:extLst>
                    <a:ext uri="{FF2B5EF4-FFF2-40B4-BE49-F238E27FC236}">
                      <a16:creationId xmlns:a16="http://schemas.microsoft.com/office/drawing/2014/main" id="{314EE4B4-22E6-CE77-6D96-05DCEA41105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93" name="Group 392">
                <a:extLst>
                  <a:ext uri="{FF2B5EF4-FFF2-40B4-BE49-F238E27FC236}">
                    <a16:creationId xmlns:a16="http://schemas.microsoft.com/office/drawing/2014/main" id="{4D9987C9-7BEF-B3C8-BC31-B2B3E435D358}"/>
                  </a:ext>
                </a:extLst>
              </p:cNvPr>
              <p:cNvGrpSpPr/>
              <p:nvPr/>
            </p:nvGrpSpPr>
            <p:grpSpPr>
              <a:xfrm rot="13575652">
                <a:off x="7811726" y="4538858"/>
                <a:ext cx="263902" cy="161463"/>
                <a:chOff x="7588110" y="3651769"/>
                <a:chExt cx="263902" cy="161463"/>
              </a:xfrm>
            </p:grpSpPr>
            <p:cxnSp>
              <p:nvCxnSpPr>
                <p:cNvPr id="394" name="Straight Connector 393">
                  <a:extLst>
                    <a:ext uri="{FF2B5EF4-FFF2-40B4-BE49-F238E27FC236}">
                      <a16:creationId xmlns:a16="http://schemas.microsoft.com/office/drawing/2014/main" id="{014F84A0-E019-F6C2-1DA6-E2E431808F9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95" name="Oval 394">
                  <a:extLst>
                    <a:ext uri="{FF2B5EF4-FFF2-40B4-BE49-F238E27FC236}">
                      <a16:creationId xmlns:a16="http://schemas.microsoft.com/office/drawing/2014/main" id="{592D0B6D-CCA9-A98D-8482-2F88F00CC87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77" name="Group 376">
              <a:extLst>
                <a:ext uri="{FF2B5EF4-FFF2-40B4-BE49-F238E27FC236}">
                  <a16:creationId xmlns:a16="http://schemas.microsoft.com/office/drawing/2014/main" id="{3C9B988E-D642-2F04-A56F-0C5CA80CE672}"/>
                </a:ext>
              </a:extLst>
            </p:cNvPr>
            <p:cNvGrpSpPr/>
            <p:nvPr/>
          </p:nvGrpSpPr>
          <p:grpSpPr>
            <a:xfrm rot="16200000">
              <a:off x="6522901" y="4173200"/>
              <a:ext cx="667240" cy="514544"/>
              <a:chOff x="7509568" y="4389397"/>
              <a:chExt cx="667240" cy="514544"/>
            </a:xfrm>
          </p:grpSpPr>
          <p:grpSp>
            <p:nvGrpSpPr>
              <p:cNvPr id="386" name="Group 385">
                <a:extLst>
                  <a:ext uri="{FF2B5EF4-FFF2-40B4-BE49-F238E27FC236}">
                    <a16:creationId xmlns:a16="http://schemas.microsoft.com/office/drawing/2014/main" id="{AA9C6401-B15D-4418-4966-4AD808257422}"/>
                  </a:ext>
                </a:extLst>
              </p:cNvPr>
              <p:cNvGrpSpPr/>
              <p:nvPr/>
            </p:nvGrpSpPr>
            <p:grpSpPr>
              <a:xfrm rot="2862879">
                <a:off x="7458349" y="4440616"/>
                <a:ext cx="263902" cy="161463"/>
                <a:chOff x="7588110" y="3651769"/>
                <a:chExt cx="263902" cy="161463"/>
              </a:xfrm>
            </p:grpSpPr>
            <p:cxnSp>
              <p:nvCxnSpPr>
                <p:cNvPr id="390" name="Straight Connector 389">
                  <a:extLst>
                    <a:ext uri="{FF2B5EF4-FFF2-40B4-BE49-F238E27FC236}">
                      <a16:creationId xmlns:a16="http://schemas.microsoft.com/office/drawing/2014/main" id="{D4BD557A-10A3-9CA5-4E75-7FBD3A39D3C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91" name="Oval 390">
                  <a:extLst>
                    <a:ext uri="{FF2B5EF4-FFF2-40B4-BE49-F238E27FC236}">
                      <a16:creationId xmlns:a16="http://schemas.microsoft.com/office/drawing/2014/main" id="{FFAD8490-6DCA-ACB6-E04F-DF99DA9332D8}"/>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87" name="Group 386">
                <a:extLst>
                  <a:ext uri="{FF2B5EF4-FFF2-40B4-BE49-F238E27FC236}">
                    <a16:creationId xmlns:a16="http://schemas.microsoft.com/office/drawing/2014/main" id="{9B96A31C-35CE-64EC-F093-D126E4EBC0C8}"/>
                  </a:ext>
                </a:extLst>
              </p:cNvPr>
              <p:cNvGrpSpPr/>
              <p:nvPr/>
            </p:nvGrpSpPr>
            <p:grpSpPr>
              <a:xfrm rot="13575652">
                <a:off x="7964126" y="4691258"/>
                <a:ext cx="263902" cy="161463"/>
                <a:chOff x="7588110" y="3651769"/>
                <a:chExt cx="263902" cy="161463"/>
              </a:xfrm>
            </p:grpSpPr>
            <p:cxnSp>
              <p:nvCxnSpPr>
                <p:cNvPr id="388" name="Straight Connector 387">
                  <a:extLst>
                    <a:ext uri="{FF2B5EF4-FFF2-40B4-BE49-F238E27FC236}">
                      <a16:creationId xmlns:a16="http://schemas.microsoft.com/office/drawing/2014/main" id="{57FC7521-9F3E-7549-AEA9-A0AF2107DC2B}"/>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89" name="Oval 388">
                  <a:extLst>
                    <a:ext uri="{FF2B5EF4-FFF2-40B4-BE49-F238E27FC236}">
                      <a16:creationId xmlns:a16="http://schemas.microsoft.com/office/drawing/2014/main" id="{0FD85CFA-242D-77AA-A9A1-B5B703CCCCE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78" name="Group 377">
              <a:extLst>
                <a:ext uri="{FF2B5EF4-FFF2-40B4-BE49-F238E27FC236}">
                  <a16:creationId xmlns:a16="http://schemas.microsoft.com/office/drawing/2014/main" id="{1F103D3B-EE9E-31CE-5B42-D3EF6735FD31}"/>
                </a:ext>
              </a:extLst>
            </p:cNvPr>
            <p:cNvGrpSpPr/>
            <p:nvPr/>
          </p:nvGrpSpPr>
          <p:grpSpPr>
            <a:xfrm rot="9944751">
              <a:off x="5373343" y="3066294"/>
              <a:ext cx="1801887" cy="1974340"/>
              <a:chOff x="569633" y="1542899"/>
              <a:chExt cx="1245999" cy="1365250"/>
            </a:xfrm>
          </p:grpSpPr>
          <p:cxnSp>
            <p:nvCxnSpPr>
              <p:cNvPr id="382" name="Straight Connector 32">
                <a:extLst>
                  <a:ext uri="{FF2B5EF4-FFF2-40B4-BE49-F238E27FC236}">
                    <a16:creationId xmlns:a16="http://schemas.microsoft.com/office/drawing/2014/main" id="{2ED0F249-3D73-0A39-D825-1A200C358838}"/>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383" name="Straight Connector 34">
                <a:extLst>
                  <a:ext uri="{FF2B5EF4-FFF2-40B4-BE49-F238E27FC236}">
                    <a16:creationId xmlns:a16="http://schemas.microsoft.com/office/drawing/2014/main" id="{B14EE0BB-5C12-DA02-87E6-81819F73FE6F}"/>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384" name="Freeform 383">
                <a:extLst>
                  <a:ext uri="{FF2B5EF4-FFF2-40B4-BE49-F238E27FC236}">
                    <a16:creationId xmlns:a16="http://schemas.microsoft.com/office/drawing/2014/main" id="{69EB9A5E-3F73-7221-5527-FA6EBAB2579B}"/>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5" name="Freeform 35">
                <a:extLst>
                  <a:ext uri="{FF2B5EF4-FFF2-40B4-BE49-F238E27FC236}">
                    <a16:creationId xmlns:a16="http://schemas.microsoft.com/office/drawing/2014/main" id="{32701CB1-BB8E-7D25-45F5-438A7B5B1C45}"/>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79" name="Group 378">
              <a:extLst>
                <a:ext uri="{FF2B5EF4-FFF2-40B4-BE49-F238E27FC236}">
                  <a16:creationId xmlns:a16="http://schemas.microsoft.com/office/drawing/2014/main" id="{D7B27DA8-A389-D0BD-11D0-61C2F6D6F811}"/>
                </a:ext>
              </a:extLst>
            </p:cNvPr>
            <p:cNvGrpSpPr/>
            <p:nvPr/>
          </p:nvGrpSpPr>
          <p:grpSpPr>
            <a:xfrm>
              <a:off x="5820270" y="3880369"/>
              <a:ext cx="263902" cy="161463"/>
              <a:chOff x="7588110" y="3651769"/>
              <a:chExt cx="263902" cy="161463"/>
            </a:xfrm>
          </p:grpSpPr>
          <p:cxnSp>
            <p:nvCxnSpPr>
              <p:cNvPr id="380" name="Straight Connector 379">
                <a:extLst>
                  <a:ext uri="{FF2B5EF4-FFF2-40B4-BE49-F238E27FC236}">
                    <a16:creationId xmlns:a16="http://schemas.microsoft.com/office/drawing/2014/main" id="{5BBC7401-0573-9F55-AED7-E454B73ABF46}"/>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381" name="Oval 380">
                <a:extLst>
                  <a:ext uri="{FF2B5EF4-FFF2-40B4-BE49-F238E27FC236}">
                    <a16:creationId xmlns:a16="http://schemas.microsoft.com/office/drawing/2014/main" id="{85FF2C27-C617-5629-952F-6C568EA7BFF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23" name="Group 422">
            <a:extLst>
              <a:ext uri="{FF2B5EF4-FFF2-40B4-BE49-F238E27FC236}">
                <a16:creationId xmlns:a16="http://schemas.microsoft.com/office/drawing/2014/main" id="{B819165B-7547-6133-9712-676D030FB980}"/>
              </a:ext>
            </a:extLst>
          </p:cNvPr>
          <p:cNvGrpSpPr/>
          <p:nvPr/>
        </p:nvGrpSpPr>
        <p:grpSpPr>
          <a:xfrm rot="1035316">
            <a:off x="3190885" y="3105342"/>
            <a:ext cx="101913" cy="243981"/>
            <a:chOff x="7172365" y="1815660"/>
            <a:chExt cx="148338" cy="409744"/>
          </a:xfrm>
          <a:solidFill>
            <a:schemeClr val="accent2">
              <a:lumMod val="20000"/>
              <a:lumOff val="80000"/>
            </a:schemeClr>
          </a:solidFill>
        </p:grpSpPr>
        <p:sp>
          <p:nvSpPr>
            <p:cNvPr id="436" name="Rectangle 435">
              <a:extLst>
                <a:ext uri="{FF2B5EF4-FFF2-40B4-BE49-F238E27FC236}">
                  <a16:creationId xmlns:a16="http://schemas.microsoft.com/office/drawing/2014/main" id="{106B1A5C-1F80-F83F-9AF4-8CCA277A250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7" name="Oval 436">
              <a:extLst>
                <a:ext uri="{FF2B5EF4-FFF2-40B4-BE49-F238E27FC236}">
                  <a16:creationId xmlns:a16="http://schemas.microsoft.com/office/drawing/2014/main" id="{8BC8A74B-9359-3BFE-3A59-64A7C09DF6C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8" name="Oval 437">
              <a:extLst>
                <a:ext uri="{FF2B5EF4-FFF2-40B4-BE49-F238E27FC236}">
                  <a16:creationId xmlns:a16="http://schemas.microsoft.com/office/drawing/2014/main" id="{7C78E5FD-32E5-1306-D4DB-D96C51EDA305}"/>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25" name="Group 424">
            <a:extLst>
              <a:ext uri="{FF2B5EF4-FFF2-40B4-BE49-F238E27FC236}">
                <a16:creationId xmlns:a16="http://schemas.microsoft.com/office/drawing/2014/main" id="{656887D3-E5EE-4674-B6E5-6D60F267C3CC}"/>
              </a:ext>
            </a:extLst>
          </p:cNvPr>
          <p:cNvGrpSpPr/>
          <p:nvPr/>
        </p:nvGrpSpPr>
        <p:grpSpPr>
          <a:xfrm rot="211493">
            <a:off x="2456858" y="2903907"/>
            <a:ext cx="101913" cy="243981"/>
            <a:chOff x="7172365" y="1815660"/>
            <a:chExt cx="148338" cy="409744"/>
          </a:xfrm>
          <a:solidFill>
            <a:schemeClr val="accent2">
              <a:lumMod val="20000"/>
              <a:lumOff val="80000"/>
            </a:schemeClr>
          </a:solidFill>
        </p:grpSpPr>
        <p:sp>
          <p:nvSpPr>
            <p:cNvPr id="430" name="Rectangle 429">
              <a:extLst>
                <a:ext uri="{FF2B5EF4-FFF2-40B4-BE49-F238E27FC236}">
                  <a16:creationId xmlns:a16="http://schemas.microsoft.com/office/drawing/2014/main" id="{053685BC-466A-BDBF-C883-61B890C3967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1" name="Oval 430">
              <a:extLst>
                <a:ext uri="{FF2B5EF4-FFF2-40B4-BE49-F238E27FC236}">
                  <a16:creationId xmlns:a16="http://schemas.microsoft.com/office/drawing/2014/main" id="{0CC60283-2463-50D4-2F4D-025E191007B0}"/>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2" name="Oval 431">
              <a:extLst>
                <a:ext uri="{FF2B5EF4-FFF2-40B4-BE49-F238E27FC236}">
                  <a16:creationId xmlns:a16="http://schemas.microsoft.com/office/drawing/2014/main" id="{81F1913C-5E70-ACC3-4B60-C50C9DC8EF5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26" name="Group 425">
            <a:extLst>
              <a:ext uri="{FF2B5EF4-FFF2-40B4-BE49-F238E27FC236}">
                <a16:creationId xmlns:a16="http://schemas.microsoft.com/office/drawing/2014/main" id="{469C42DA-EF6A-A410-7E95-3B5720236947}"/>
              </a:ext>
            </a:extLst>
          </p:cNvPr>
          <p:cNvGrpSpPr/>
          <p:nvPr/>
        </p:nvGrpSpPr>
        <p:grpSpPr>
          <a:xfrm rot="21051257">
            <a:off x="1402971" y="2932577"/>
            <a:ext cx="101913" cy="243981"/>
            <a:chOff x="7172365" y="1815660"/>
            <a:chExt cx="148338" cy="409744"/>
          </a:xfrm>
          <a:solidFill>
            <a:schemeClr val="accent2">
              <a:lumMod val="20000"/>
              <a:lumOff val="80000"/>
            </a:schemeClr>
          </a:solidFill>
        </p:grpSpPr>
        <p:sp>
          <p:nvSpPr>
            <p:cNvPr id="427" name="Rectangle 426">
              <a:extLst>
                <a:ext uri="{FF2B5EF4-FFF2-40B4-BE49-F238E27FC236}">
                  <a16:creationId xmlns:a16="http://schemas.microsoft.com/office/drawing/2014/main" id="{3E231C71-54DC-50F6-1BD1-15B5F0A0B8B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8" name="Oval 427">
              <a:extLst>
                <a:ext uri="{FF2B5EF4-FFF2-40B4-BE49-F238E27FC236}">
                  <a16:creationId xmlns:a16="http://schemas.microsoft.com/office/drawing/2014/main" id="{570C59D4-39AA-FA2F-C925-A28EA5F39BFE}"/>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9" name="Oval 428">
              <a:extLst>
                <a:ext uri="{FF2B5EF4-FFF2-40B4-BE49-F238E27FC236}">
                  <a16:creationId xmlns:a16="http://schemas.microsoft.com/office/drawing/2014/main" id="{D959339F-84CD-E613-8D12-58A54F095C92}"/>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43" name="Group 442">
            <a:extLst>
              <a:ext uri="{FF2B5EF4-FFF2-40B4-BE49-F238E27FC236}">
                <a16:creationId xmlns:a16="http://schemas.microsoft.com/office/drawing/2014/main" id="{F2FEDD40-2860-AA82-46FC-0D9D581DFAFC}"/>
              </a:ext>
            </a:extLst>
          </p:cNvPr>
          <p:cNvGrpSpPr/>
          <p:nvPr/>
        </p:nvGrpSpPr>
        <p:grpSpPr>
          <a:xfrm rot="2598831">
            <a:off x="3695277" y="2392814"/>
            <a:ext cx="267860" cy="293496"/>
            <a:chOff x="5373343" y="3066294"/>
            <a:chExt cx="1801887" cy="1974340"/>
          </a:xfrm>
        </p:grpSpPr>
        <p:grpSp>
          <p:nvGrpSpPr>
            <p:cNvPr id="444" name="Group 443">
              <a:extLst>
                <a:ext uri="{FF2B5EF4-FFF2-40B4-BE49-F238E27FC236}">
                  <a16:creationId xmlns:a16="http://schemas.microsoft.com/office/drawing/2014/main" id="{2E1C23CE-C319-3B30-5F16-9A36ADBE86EA}"/>
                </a:ext>
              </a:extLst>
            </p:cNvPr>
            <p:cNvGrpSpPr/>
            <p:nvPr/>
          </p:nvGrpSpPr>
          <p:grpSpPr>
            <a:xfrm>
              <a:off x="5886218" y="3700568"/>
              <a:ext cx="807635" cy="589505"/>
              <a:chOff x="7657395" y="3471968"/>
              <a:chExt cx="807635" cy="589505"/>
            </a:xfrm>
          </p:grpSpPr>
          <p:grpSp>
            <p:nvGrpSpPr>
              <p:cNvPr id="518" name="Group 517">
                <a:extLst>
                  <a:ext uri="{FF2B5EF4-FFF2-40B4-BE49-F238E27FC236}">
                    <a16:creationId xmlns:a16="http://schemas.microsoft.com/office/drawing/2014/main" id="{06AD30EF-D15F-FF32-77D9-6C93A0DA968E}"/>
                  </a:ext>
                </a:extLst>
              </p:cNvPr>
              <p:cNvGrpSpPr/>
              <p:nvPr/>
            </p:nvGrpSpPr>
            <p:grpSpPr>
              <a:xfrm>
                <a:off x="7657395" y="3900010"/>
                <a:ext cx="263902" cy="161463"/>
                <a:chOff x="7588110" y="3651769"/>
                <a:chExt cx="263902" cy="161463"/>
              </a:xfrm>
            </p:grpSpPr>
            <p:cxnSp>
              <p:nvCxnSpPr>
                <p:cNvPr id="545" name="Straight Connector 544">
                  <a:extLst>
                    <a:ext uri="{FF2B5EF4-FFF2-40B4-BE49-F238E27FC236}">
                      <a16:creationId xmlns:a16="http://schemas.microsoft.com/office/drawing/2014/main" id="{2B17274D-C40C-D485-2208-DEF8181F7A2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46" name="Oval 545">
                  <a:extLst>
                    <a:ext uri="{FF2B5EF4-FFF2-40B4-BE49-F238E27FC236}">
                      <a16:creationId xmlns:a16="http://schemas.microsoft.com/office/drawing/2014/main" id="{C0499617-11CC-A7F3-1E48-A1E4327C3012}"/>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20" name="Group 519">
                <a:extLst>
                  <a:ext uri="{FF2B5EF4-FFF2-40B4-BE49-F238E27FC236}">
                    <a16:creationId xmlns:a16="http://schemas.microsoft.com/office/drawing/2014/main" id="{C25D01D6-55D6-DFDE-8FD0-8237DCBF4695}"/>
                  </a:ext>
                </a:extLst>
              </p:cNvPr>
              <p:cNvGrpSpPr/>
              <p:nvPr/>
            </p:nvGrpSpPr>
            <p:grpSpPr>
              <a:xfrm rot="10800000">
                <a:off x="8131843" y="3471968"/>
                <a:ext cx="333187" cy="409704"/>
                <a:chOff x="7740510" y="3804169"/>
                <a:chExt cx="333187" cy="409704"/>
              </a:xfrm>
            </p:grpSpPr>
            <p:grpSp>
              <p:nvGrpSpPr>
                <p:cNvPr id="522" name="Group 521">
                  <a:extLst>
                    <a:ext uri="{FF2B5EF4-FFF2-40B4-BE49-F238E27FC236}">
                      <a16:creationId xmlns:a16="http://schemas.microsoft.com/office/drawing/2014/main" id="{1C2A455C-FE43-6A73-4C8A-1E96AE664928}"/>
                    </a:ext>
                  </a:extLst>
                </p:cNvPr>
                <p:cNvGrpSpPr/>
                <p:nvPr/>
              </p:nvGrpSpPr>
              <p:grpSpPr>
                <a:xfrm>
                  <a:off x="7740510" y="3804169"/>
                  <a:ext cx="263902" cy="161463"/>
                  <a:chOff x="7588110" y="3651769"/>
                  <a:chExt cx="263902" cy="161463"/>
                </a:xfrm>
              </p:grpSpPr>
              <p:cxnSp>
                <p:nvCxnSpPr>
                  <p:cNvPr id="537" name="Straight Connector 536">
                    <a:extLst>
                      <a:ext uri="{FF2B5EF4-FFF2-40B4-BE49-F238E27FC236}">
                        <a16:creationId xmlns:a16="http://schemas.microsoft.com/office/drawing/2014/main" id="{50833300-017A-0E78-9C53-65712EDD420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38" name="Oval 537">
                    <a:extLst>
                      <a:ext uri="{FF2B5EF4-FFF2-40B4-BE49-F238E27FC236}">
                        <a16:creationId xmlns:a16="http://schemas.microsoft.com/office/drawing/2014/main" id="{5623AD1C-EAFE-F1CE-7D64-F5452707BF35}"/>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24" name="Group 523">
                  <a:extLst>
                    <a:ext uri="{FF2B5EF4-FFF2-40B4-BE49-F238E27FC236}">
                      <a16:creationId xmlns:a16="http://schemas.microsoft.com/office/drawing/2014/main" id="{8E44399D-3A6B-8155-CEBC-50B52C01461D}"/>
                    </a:ext>
                  </a:extLst>
                </p:cNvPr>
                <p:cNvGrpSpPr/>
                <p:nvPr/>
              </p:nvGrpSpPr>
              <p:grpSpPr>
                <a:xfrm>
                  <a:off x="7809795" y="4052410"/>
                  <a:ext cx="263902" cy="161463"/>
                  <a:chOff x="7588110" y="3651769"/>
                  <a:chExt cx="263902" cy="161463"/>
                </a:xfrm>
              </p:grpSpPr>
              <p:cxnSp>
                <p:nvCxnSpPr>
                  <p:cNvPr id="528" name="Straight Connector 527">
                    <a:extLst>
                      <a:ext uri="{FF2B5EF4-FFF2-40B4-BE49-F238E27FC236}">
                        <a16:creationId xmlns:a16="http://schemas.microsoft.com/office/drawing/2014/main" id="{FA678F12-AC83-B387-EA2C-A847FC97BEDF}"/>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29" name="Oval 528">
                    <a:extLst>
                      <a:ext uri="{FF2B5EF4-FFF2-40B4-BE49-F238E27FC236}">
                        <a16:creationId xmlns:a16="http://schemas.microsoft.com/office/drawing/2014/main" id="{E01DF78C-076F-4D66-60C8-473D8F6E6B1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445" name="Group 444">
              <a:extLst>
                <a:ext uri="{FF2B5EF4-FFF2-40B4-BE49-F238E27FC236}">
                  <a16:creationId xmlns:a16="http://schemas.microsoft.com/office/drawing/2014/main" id="{33872242-E65A-2FBD-2AEB-FC6F0882FC91}"/>
                </a:ext>
              </a:extLst>
            </p:cNvPr>
            <p:cNvGrpSpPr/>
            <p:nvPr/>
          </p:nvGrpSpPr>
          <p:grpSpPr>
            <a:xfrm>
              <a:off x="5585991" y="4465597"/>
              <a:ext cx="667240" cy="514544"/>
              <a:chOff x="7357168" y="4236997"/>
              <a:chExt cx="667240" cy="514544"/>
            </a:xfrm>
          </p:grpSpPr>
          <p:grpSp>
            <p:nvGrpSpPr>
              <p:cNvPr id="509" name="Group 508">
                <a:extLst>
                  <a:ext uri="{FF2B5EF4-FFF2-40B4-BE49-F238E27FC236}">
                    <a16:creationId xmlns:a16="http://schemas.microsoft.com/office/drawing/2014/main" id="{56D397A0-B78C-B0BF-EA01-FDF38447C693}"/>
                  </a:ext>
                </a:extLst>
              </p:cNvPr>
              <p:cNvGrpSpPr/>
              <p:nvPr/>
            </p:nvGrpSpPr>
            <p:grpSpPr>
              <a:xfrm rot="2862879">
                <a:off x="7305949" y="4288216"/>
                <a:ext cx="263902" cy="161463"/>
                <a:chOff x="7588110" y="3651769"/>
                <a:chExt cx="263902" cy="161463"/>
              </a:xfrm>
            </p:grpSpPr>
            <p:cxnSp>
              <p:nvCxnSpPr>
                <p:cNvPr id="515" name="Straight Connector 514">
                  <a:extLst>
                    <a:ext uri="{FF2B5EF4-FFF2-40B4-BE49-F238E27FC236}">
                      <a16:creationId xmlns:a16="http://schemas.microsoft.com/office/drawing/2014/main" id="{044D80DF-7C31-51F5-1C55-416EBB7D490F}"/>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17" name="Oval 516">
                  <a:extLst>
                    <a:ext uri="{FF2B5EF4-FFF2-40B4-BE49-F238E27FC236}">
                      <a16:creationId xmlns:a16="http://schemas.microsoft.com/office/drawing/2014/main" id="{6DE2C5BE-146B-1CFD-78F1-02AF9FA556CD}"/>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10" name="Group 509">
                <a:extLst>
                  <a:ext uri="{FF2B5EF4-FFF2-40B4-BE49-F238E27FC236}">
                    <a16:creationId xmlns:a16="http://schemas.microsoft.com/office/drawing/2014/main" id="{9FFDECB1-3AAC-E8DF-A772-F1A4FDA6ED62}"/>
                  </a:ext>
                </a:extLst>
              </p:cNvPr>
              <p:cNvGrpSpPr/>
              <p:nvPr/>
            </p:nvGrpSpPr>
            <p:grpSpPr>
              <a:xfrm rot="13575652">
                <a:off x="7811726" y="4538858"/>
                <a:ext cx="263902" cy="161463"/>
                <a:chOff x="7588110" y="3651769"/>
                <a:chExt cx="263902" cy="161463"/>
              </a:xfrm>
            </p:grpSpPr>
            <p:cxnSp>
              <p:nvCxnSpPr>
                <p:cNvPr id="512" name="Straight Connector 511">
                  <a:extLst>
                    <a:ext uri="{FF2B5EF4-FFF2-40B4-BE49-F238E27FC236}">
                      <a16:creationId xmlns:a16="http://schemas.microsoft.com/office/drawing/2014/main" id="{F52C48F2-51AC-DEDB-88C6-68296DC70D59}"/>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14" name="Oval 513">
                  <a:extLst>
                    <a:ext uri="{FF2B5EF4-FFF2-40B4-BE49-F238E27FC236}">
                      <a16:creationId xmlns:a16="http://schemas.microsoft.com/office/drawing/2014/main" id="{C58C6D4A-1EC6-7B5B-BD10-169598B359D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46" name="Group 445">
              <a:extLst>
                <a:ext uri="{FF2B5EF4-FFF2-40B4-BE49-F238E27FC236}">
                  <a16:creationId xmlns:a16="http://schemas.microsoft.com/office/drawing/2014/main" id="{50F66EFE-E9A2-0DC1-A9D2-6350AC102985}"/>
                </a:ext>
              </a:extLst>
            </p:cNvPr>
            <p:cNvGrpSpPr/>
            <p:nvPr/>
          </p:nvGrpSpPr>
          <p:grpSpPr>
            <a:xfrm rot="16200000">
              <a:off x="6522901" y="4173200"/>
              <a:ext cx="667240" cy="514544"/>
              <a:chOff x="7509568" y="4389397"/>
              <a:chExt cx="667240" cy="514544"/>
            </a:xfrm>
          </p:grpSpPr>
          <p:grpSp>
            <p:nvGrpSpPr>
              <p:cNvPr id="496" name="Group 495">
                <a:extLst>
                  <a:ext uri="{FF2B5EF4-FFF2-40B4-BE49-F238E27FC236}">
                    <a16:creationId xmlns:a16="http://schemas.microsoft.com/office/drawing/2014/main" id="{39AED790-0261-C1A8-ED9A-B135A985B957}"/>
                  </a:ext>
                </a:extLst>
              </p:cNvPr>
              <p:cNvGrpSpPr/>
              <p:nvPr/>
            </p:nvGrpSpPr>
            <p:grpSpPr>
              <a:xfrm rot="2862879">
                <a:off x="7458349" y="4440616"/>
                <a:ext cx="263902" cy="161463"/>
                <a:chOff x="7588110" y="3651769"/>
                <a:chExt cx="263902" cy="161463"/>
              </a:xfrm>
            </p:grpSpPr>
            <p:cxnSp>
              <p:nvCxnSpPr>
                <p:cNvPr id="506" name="Straight Connector 505">
                  <a:extLst>
                    <a:ext uri="{FF2B5EF4-FFF2-40B4-BE49-F238E27FC236}">
                      <a16:creationId xmlns:a16="http://schemas.microsoft.com/office/drawing/2014/main" id="{E7B38D56-8501-5428-CA9F-64747F3B694A}"/>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08" name="Oval 507">
                  <a:extLst>
                    <a:ext uri="{FF2B5EF4-FFF2-40B4-BE49-F238E27FC236}">
                      <a16:creationId xmlns:a16="http://schemas.microsoft.com/office/drawing/2014/main" id="{9FBC3A50-6431-DE9C-5A36-A8264680430E}"/>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98" name="Group 497">
                <a:extLst>
                  <a:ext uri="{FF2B5EF4-FFF2-40B4-BE49-F238E27FC236}">
                    <a16:creationId xmlns:a16="http://schemas.microsoft.com/office/drawing/2014/main" id="{9ACBF0A9-20B4-FC17-DA8F-78D790067A27}"/>
                  </a:ext>
                </a:extLst>
              </p:cNvPr>
              <p:cNvGrpSpPr/>
              <p:nvPr/>
            </p:nvGrpSpPr>
            <p:grpSpPr>
              <a:xfrm rot="13575652">
                <a:off x="7964126" y="4691258"/>
                <a:ext cx="263902" cy="161463"/>
                <a:chOff x="7588110" y="3651769"/>
                <a:chExt cx="263902" cy="161463"/>
              </a:xfrm>
            </p:grpSpPr>
            <p:cxnSp>
              <p:nvCxnSpPr>
                <p:cNvPr id="503" name="Straight Connector 502">
                  <a:extLst>
                    <a:ext uri="{FF2B5EF4-FFF2-40B4-BE49-F238E27FC236}">
                      <a16:creationId xmlns:a16="http://schemas.microsoft.com/office/drawing/2014/main" id="{81F1ED83-DB80-B0CA-B4F3-838259BB91B8}"/>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04" name="Oval 503">
                  <a:extLst>
                    <a:ext uri="{FF2B5EF4-FFF2-40B4-BE49-F238E27FC236}">
                      <a16:creationId xmlns:a16="http://schemas.microsoft.com/office/drawing/2014/main" id="{42431B6F-3AAA-177A-CC88-10FE2AD572EF}"/>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47" name="Group 446">
              <a:extLst>
                <a:ext uri="{FF2B5EF4-FFF2-40B4-BE49-F238E27FC236}">
                  <a16:creationId xmlns:a16="http://schemas.microsoft.com/office/drawing/2014/main" id="{57CE2C1E-ADBC-849F-2853-76A80E9C4540}"/>
                </a:ext>
              </a:extLst>
            </p:cNvPr>
            <p:cNvGrpSpPr/>
            <p:nvPr/>
          </p:nvGrpSpPr>
          <p:grpSpPr>
            <a:xfrm rot="9944751">
              <a:off x="5373343" y="3066294"/>
              <a:ext cx="1801887" cy="1974340"/>
              <a:chOff x="569633" y="1542899"/>
              <a:chExt cx="1245999" cy="1365250"/>
            </a:xfrm>
          </p:grpSpPr>
          <p:cxnSp>
            <p:nvCxnSpPr>
              <p:cNvPr id="451" name="Straight Connector 32">
                <a:extLst>
                  <a:ext uri="{FF2B5EF4-FFF2-40B4-BE49-F238E27FC236}">
                    <a16:creationId xmlns:a16="http://schemas.microsoft.com/office/drawing/2014/main" id="{C80BADBC-CE88-710E-2BD3-037039499E17}"/>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452" name="Straight Connector 34">
                <a:extLst>
                  <a:ext uri="{FF2B5EF4-FFF2-40B4-BE49-F238E27FC236}">
                    <a16:creationId xmlns:a16="http://schemas.microsoft.com/office/drawing/2014/main" id="{C96E4E6D-F603-72B9-0D7E-A0E7995D5B66}"/>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489" name="Freeform 307">
                <a:extLst>
                  <a:ext uri="{FF2B5EF4-FFF2-40B4-BE49-F238E27FC236}">
                    <a16:creationId xmlns:a16="http://schemas.microsoft.com/office/drawing/2014/main" id="{A43E3D8C-68F2-FFCD-CDF5-31A363EBA77E}"/>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1" name="Freeform 35">
                <a:extLst>
                  <a:ext uri="{FF2B5EF4-FFF2-40B4-BE49-F238E27FC236}">
                    <a16:creationId xmlns:a16="http://schemas.microsoft.com/office/drawing/2014/main" id="{A008A148-DCA4-6E44-83AA-9AF3BE680DE3}"/>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48" name="Group 447">
              <a:extLst>
                <a:ext uri="{FF2B5EF4-FFF2-40B4-BE49-F238E27FC236}">
                  <a16:creationId xmlns:a16="http://schemas.microsoft.com/office/drawing/2014/main" id="{D405EAAE-1C63-1706-8BF9-E1FF9FE8D37D}"/>
                </a:ext>
              </a:extLst>
            </p:cNvPr>
            <p:cNvGrpSpPr/>
            <p:nvPr/>
          </p:nvGrpSpPr>
          <p:grpSpPr>
            <a:xfrm>
              <a:off x="5820270" y="3880369"/>
              <a:ext cx="263902" cy="161463"/>
              <a:chOff x="7588110" y="3651769"/>
              <a:chExt cx="263902" cy="161463"/>
            </a:xfrm>
          </p:grpSpPr>
          <p:cxnSp>
            <p:nvCxnSpPr>
              <p:cNvPr id="449" name="Straight Connector 448">
                <a:extLst>
                  <a:ext uri="{FF2B5EF4-FFF2-40B4-BE49-F238E27FC236}">
                    <a16:creationId xmlns:a16="http://schemas.microsoft.com/office/drawing/2014/main" id="{B878BD16-718C-03A4-CB8E-EE910A39B30F}"/>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450" name="Oval 449">
                <a:extLst>
                  <a:ext uri="{FF2B5EF4-FFF2-40B4-BE49-F238E27FC236}">
                    <a16:creationId xmlns:a16="http://schemas.microsoft.com/office/drawing/2014/main" id="{A4A8637A-210B-F5A8-D208-40AAD2DB3097}"/>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551" name="Group 550">
            <a:extLst>
              <a:ext uri="{FF2B5EF4-FFF2-40B4-BE49-F238E27FC236}">
                <a16:creationId xmlns:a16="http://schemas.microsoft.com/office/drawing/2014/main" id="{712D537D-44A0-640D-FD24-515852810FF3}"/>
              </a:ext>
            </a:extLst>
          </p:cNvPr>
          <p:cNvGrpSpPr/>
          <p:nvPr/>
        </p:nvGrpSpPr>
        <p:grpSpPr>
          <a:xfrm rot="1524554">
            <a:off x="5158681" y="2697403"/>
            <a:ext cx="267860" cy="293496"/>
            <a:chOff x="5373343" y="3066294"/>
            <a:chExt cx="1801887" cy="1974340"/>
          </a:xfrm>
        </p:grpSpPr>
        <p:grpSp>
          <p:nvGrpSpPr>
            <p:cNvPr id="552" name="Group 551">
              <a:extLst>
                <a:ext uri="{FF2B5EF4-FFF2-40B4-BE49-F238E27FC236}">
                  <a16:creationId xmlns:a16="http://schemas.microsoft.com/office/drawing/2014/main" id="{4BE284DA-CB85-5644-D4D7-C0578E920F49}"/>
                </a:ext>
              </a:extLst>
            </p:cNvPr>
            <p:cNvGrpSpPr/>
            <p:nvPr/>
          </p:nvGrpSpPr>
          <p:grpSpPr>
            <a:xfrm>
              <a:off x="5886218" y="3700568"/>
              <a:ext cx="807635" cy="589505"/>
              <a:chOff x="7657395" y="3471968"/>
              <a:chExt cx="807635" cy="589505"/>
            </a:xfrm>
          </p:grpSpPr>
          <p:grpSp>
            <p:nvGrpSpPr>
              <p:cNvPr id="716" name="Group 715">
                <a:extLst>
                  <a:ext uri="{FF2B5EF4-FFF2-40B4-BE49-F238E27FC236}">
                    <a16:creationId xmlns:a16="http://schemas.microsoft.com/office/drawing/2014/main" id="{978BF142-33A7-721C-9DE8-F3DF01233B20}"/>
                  </a:ext>
                </a:extLst>
              </p:cNvPr>
              <p:cNvGrpSpPr/>
              <p:nvPr/>
            </p:nvGrpSpPr>
            <p:grpSpPr>
              <a:xfrm>
                <a:off x="7657395" y="3900010"/>
                <a:ext cx="263902" cy="161463"/>
                <a:chOff x="7588110" y="3651769"/>
                <a:chExt cx="263902" cy="161463"/>
              </a:xfrm>
            </p:grpSpPr>
            <p:cxnSp>
              <p:nvCxnSpPr>
                <p:cNvPr id="724" name="Straight Connector 723">
                  <a:extLst>
                    <a:ext uri="{FF2B5EF4-FFF2-40B4-BE49-F238E27FC236}">
                      <a16:creationId xmlns:a16="http://schemas.microsoft.com/office/drawing/2014/main" id="{23DF5F90-3594-7DE2-28BE-F0C4BE027C5A}"/>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25" name="Oval 724">
                  <a:extLst>
                    <a:ext uri="{FF2B5EF4-FFF2-40B4-BE49-F238E27FC236}">
                      <a16:creationId xmlns:a16="http://schemas.microsoft.com/office/drawing/2014/main" id="{7A8AC1B5-F1A2-C853-34C9-26FB4065A99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17" name="Group 716">
                <a:extLst>
                  <a:ext uri="{FF2B5EF4-FFF2-40B4-BE49-F238E27FC236}">
                    <a16:creationId xmlns:a16="http://schemas.microsoft.com/office/drawing/2014/main" id="{8F7ADE41-7B92-F7AE-CCF8-3DB82D966400}"/>
                  </a:ext>
                </a:extLst>
              </p:cNvPr>
              <p:cNvGrpSpPr/>
              <p:nvPr/>
            </p:nvGrpSpPr>
            <p:grpSpPr>
              <a:xfrm rot="10800000">
                <a:off x="8131843" y="3471968"/>
                <a:ext cx="333187" cy="409704"/>
                <a:chOff x="7740510" y="3804169"/>
                <a:chExt cx="333187" cy="409704"/>
              </a:xfrm>
            </p:grpSpPr>
            <p:grpSp>
              <p:nvGrpSpPr>
                <p:cNvPr id="718" name="Group 717">
                  <a:extLst>
                    <a:ext uri="{FF2B5EF4-FFF2-40B4-BE49-F238E27FC236}">
                      <a16:creationId xmlns:a16="http://schemas.microsoft.com/office/drawing/2014/main" id="{EA6E0B95-CAEE-0F3E-814A-B157D1EE4079}"/>
                    </a:ext>
                  </a:extLst>
                </p:cNvPr>
                <p:cNvGrpSpPr/>
                <p:nvPr/>
              </p:nvGrpSpPr>
              <p:grpSpPr>
                <a:xfrm>
                  <a:off x="7740510" y="3804169"/>
                  <a:ext cx="263902" cy="161463"/>
                  <a:chOff x="7588110" y="3651769"/>
                  <a:chExt cx="263902" cy="161463"/>
                </a:xfrm>
              </p:grpSpPr>
              <p:cxnSp>
                <p:nvCxnSpPr>
                  <p:cNvPr id="722" name="Straight Connector 721">
                    <a:extLst>
                      <a:ext uri="{FF2B5EF4-FFF2-40B4-BE49-F238E27FC236}">
                        <a16:creationId xmlns:a16="http://schemas.microsoft.com/office/drawing/2014/main" id="{E4645B8B-693D-5DBC-9DE7-FF947E8A651F}"/>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23" name="Oval 722">
                    <a:extLst>
                      <a:ext uri="{FF2B5EF4-FFF2-40B4-BE49-F238E27FC236}">
                        <a16:creationId xmlns:a16="http://schemas.microsoft.com/office/drawing/2014/main" id="{7765B0F6-5CAF-5889-E807-E66F52C2D4AC}"/>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19" name="Group 718">
                  <a:extLst>
                    <a:ext uri="{FF2B5EF4-FFF2-40B4-BE49-F238E27FC236}">
                      <a16:creationId xmlns:a16="http://schemas.microsoft.com/office/drawing/2014/main" id="{A4C6C4BB-630A-9728-2584-48B3045E9E6D}"/>
                    </a:ext>
                  </a:extLst>
                </p:cNvPr>
                <p:cNvGrpSpPr/>
                <p:nvPr/>
              </p:nvGrpSpPr>
              <p:grpSpPr>
                <a:xfrm>
                  <a:off x="7809795" y="4052410"/>
                  <a:ext cx="263902" cy="161463"/>
                  <a:chOff x="7588110" y="3651769"/>
                  <a:chExt cx="263902" cy="161463"/>
                </a:xfrm>
              </p:grpSpPr>
              <p:cxnSp>
                <p:nvCxnSpPr>
                  <p:cNvPr id="720" name="Straight Connector 719">
                    <a:extLst>
                      <a:ext uri="{FF2B5EF4-FFF2-40B4-BE49-F238E27FC236}">
                        <a16:creationId xmlns:a16="http://schemas.microsoft.com/office/drawing/2014/main" id="{758440FA-39A3-BFB6-098B-6C943F94940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21" name="Oval 720">
                    <a:extLst>
                      <a:ext uri="{FF2B5EF4-FFF2-40B4-BE49-F238E27FC236}">
                        <a16:creationId xmlns:a16="http://schemas.microsoft.com/office/drawing/2014/main" id="{0AE1DF12-3239-1860-3435-4146F3B3A65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555" name="Group 554">
              <a:extLst>
                <a:ext uri="{FF2B5EF4-FFF2-40B4-BE49-F238E27FC236}">
                  <a16:creationId xmlns:a16="http://schemas.microsoft.com/office/drawing/2014/main" id="{A22146A6-68D1-FC4E-6496-77037FDDB1F6}"/>
                </a:ext>
              </a:extLst>
            </p:cNvPr>
            <p:cNvGrpSpPr/>
            <p:nvPr/>
          </p:nvGrpSpPr>
          <p:grpSpPr>
            <a:xfrm>
              <a:off x="5585991" y="4465597"/>
              <a:ext cx="667240" cy="514544"/>
              <a:chOff x="7357168" y="4236997"/>
              <a:chExt cx="667240" cy="514544"/>
            </a:xfrm>
          </p:grpSpPr>
          <p:grpSp>
            <p:nvGrpSpPr>
              <p:cNvPr id="710" name="Group 709">
                <a:extLst>
                  <a:ext uri="{FF2B5EF4-FFF2-40B4-BE49-F238E27FC236}">
                    <a16:creationId xmlns:a16="http://schemas.microsoft.com/office/drawing/2014/main" id="{3C6FE6DD-D53B-5752-6B17-337546B49771}"/>
                  </a:ext>
                </a:extLst>
              </p:cNvPr>
              <p:cNvGrpSpPr/>
              <p:nvPr/>
            </p:nvGrpSpPr>
            <p:grpSpPr>
              <a:xfrm rot="2862879">
                <a:off x="7305949" y="4288216"/>
                <a:ext cx="263902" cy="161463"/>
                <a:chOff x="7588110" y="3651769"/>
                <a:chExt cx="263902" cy="161463"/>
              </a:xfrm>
            </p:grpSpPr>
            <p:cxnSp>
              <p:nvCxnSpPr>
                <p:cNvPr id="714" name="Straight Connector 713">
                  <a:extLst>
                    <a:ext uri="{FF2B5EF4-FFF2-40B4-BE49-F238E27FC236}">
                      <a16:creationId xmlns:a16="http://schemas.microsoft.com/office/drawing/2014/main" id="{2F7FCC6F-F079-B37A-C514-3A7AC3760AE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15" name="Oval 714">
                  <a:extLst>
                    <a:ext uri="{FF2B5EF4-FFF2-40B4-BE49-F238E27FC236}">
                      <a16:creationId xmlns:a16="http://schemas.microsoft.com/office/drawing/2014/main" id="{79C37EF3-A93B-D5DC-0BDF-B2969749937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11" name="Group 710">
                <a:extLst>
                  <a:ext uri="{FF2B5EF4-FFF2-40B4-BE49-F238E27FC236}">
                    <a16:creationId xmlns:a16="http://schemas.microsoft.com/office/drawing/2014/main" id="{CE78AEDE-0647-AE24-FBF5-82EC1F031C26}"/>
                  </a:ext>
                </a:extLst>
              </p:cNvPr>
              <p:cNvGrpSpPr/>
              <p:nvPr/>
            </p:nvGrpSpPr>
            <p:grpSpPr>
              <a:xfrm rot="13575652">
                <a:off x="7811726" y="4538858"/>
                <a:ext cx="263902" cy="161463"/>
                <a:chOff x="7588110" y="3651769"/>
                <a:chExt cx="263902" cy="161463"/>
              </a:xfrm>
            </p:grpSpPr>
            <p:cxnSp>
              <p:nvCxnSpPr>
                <p:cNvPr id="712" name="Straight Connector 711">
                  <a:extLst>
                    <a:ext uri="{FF2B5EF4-FFF2-40B4-BE49-F238E27FC236}">
                      <a16:creationId xmlns:a16="http://schemas.microsoft.com/office/drawing/2014/main" id="{1F704AF5-BD2F-1550-51F1-5C040872BD06}"/>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13" name="Oval 712">
                  <a:extLst>
                    <a:ext uri="{FF2B5EF4-FFF2-40B4-BE49-F238E27FC236}">
                      <a16:creationId xmlns:a16="http://schemas.microsoft.com/office/drawing/2014/main" id="{5AAB4B53-4AA0-58E6-FBC0-F9FB7032AD9A}"/>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556" name="Group 555">
              <a:extLst>
                <a:ext uri="{FF2B5EF4-FFF2-40B4-BE49-F238E27FC236}">
                  <a16:creationId xmlns:a16="http://schemas.microsoft.com/office/drawing/2014/main" id="{FDF31C56-7704-808F-42A0-493C785CF43C}"/>
                </a:ext>
              </a:extLst>
            </p:cNvPr>
            <p:cNvGrpSpPr/>
            <p:nvPr/>
          </p:nvGrpSpPr>
          <p:grpSpPr>
            <a:xfrm rot="16200000">
              <a:off x="6522901" y="4173200"/>
              <a:ext cx="667240" cy="514544"/>
              <a:chOff x="7509568" y="4389397"/>
              <a:chExt cx="667240" cy="514544"/>
            </a:xfrm>
          </p:grpSpPr>
          <p:grpSp>
            <p:nvGrpSpPr>
              <p:cNvPr id="704" name="Group 703">
                <a:extLst>
                  <a:ext uri="{FF2B5EF4-FFF2-40B4-BE49-F238E27FC236}">
                    <a16:creationId xmlns:a16="http://schemas.microsoft.com/office/drawing/2014/main" id="{9CB86D9B-43BE-054B-FBD6-90E714FA4FB0}"/>
                  </a:ext>
                </a:extLst>
              </p:cNvPr>
              <p:cNvGrpSpPr/>
              <p:nvPr/>
            </p:nvGrpSpPr>
            <p:grpSpPr>
              <a:xfrm rot="2862879">
                <a:off x="7458349" y="4440616"/>
                <a:ext cx="263902" cy="161463"/>
                <a:chOff x="7588110" y="3651769"/>
                <a:chExt cx="263902" cy="161463"/>
              </a:xfrm>
            </p:grpSpPr>
            <p:cxnSp>
              <p:nvCxnSpPr>
                <p:cNvPr id="708" name="Straight Connector 707">
                  <a:extLst>
                    <a:ext uri="{FF2B5EF4-FFF2-40B4-BE49-F238E27FC236}">
                      <a16:creationId xmlns:a16="http://schemas.microsoft.com/office/drawing/2014/main" id="{F8230349-F3C4-80F7-552D-9CE1B6A5577D}"/>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09" name="Oval 708">
                  <a:extLst>
                    <a:ext uri="{FF2B5EF4-FFF2-40B4-BE49-F238E27FC236}">
                      <a16:creationId xmlns:a16="http://schemas.microsoft.com/office/drawing/2014/main" id="{724950BA-D52B-D355-16B4-524F6EDB7783}"/>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05" name="Group 704">
                <a:extLst>
                  <a:ext uri="{FF2B5EF4-FFF2-40B4-BE49-F238E27FC236}">
                    <a16:creationId xmlns:a16="http://schemas.microsoft.com/office/drawing/2014/main" id="{D7BC6FFB-DCEE-64C7-6EA5-740BA18CFDAE}"/>
                  </a:ext>
                </a:extLst>
              </p:cNvPr>
              <p:cNvGrpSpPr/>
              <p:nvPr/>
            </p:nvGrpSpPr>
            <p:grpSpPr>
              <a:xfrm rot="13575652">
                <a:off x="7964126" y="4691258"/>
                <a:ext cx="263902" cy="161463"/>
                <a:chOff x="7588110" y="3651769"/>
                <a:chExt cx="263902" cy="161463"/>
              </a:xfrm>
            </p:grpSpPr>
            <p:cxnSp>
              <p:nvCxnSpPr>
                <p:cNvPr id="706" name="Straight Connector 705">
                  <a:extLst>
                    <a:ext uri="{FF2B5EF4-FFF2-40B4-BE49-F238E27FC236}">
                      <a16:creationId xmlns:a16="http://schemas.microsoft.com/office/drawing/2014/main" id="{BDE2DA57-7260-CB27-0642-3505CF2F4833}"/>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707" name="Oval 706">
                  <a:extLst>
                    <a:ext uri="{FF2B5EF4-FFF2-40B4-BE49-F238E27FC236}">
                      <a16:creationId xmlns:a16="http://schemas.microsoft.com/office/drawing/2014/main" id="{D5753F2C-756F-9966-86D7-B66257181AE6}"/>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563" name="Group 562">
              <a:extLst>
                <a:ext uri="{FF2B5EF4-FFF2-40B4-BE49-F238E27FC236}">
                  <a16:creationId xmlns:a16="http://schemas.microsoft.com/office/drawing/2014/main" id="{13CF5591-D2DE-8717-1A5D-2450C82CA1CB}"/>
                </a:ext>
              </a:extLst>
            </p:cNvPr>
            <p:cNvGrpSpPr/>
            <p:nvPr/>
          </p:nvGrpSpPr>
          <p:grpSpPr>
            <a:xfrm rot="9944751">
              <a:off x="5373343" y="3066294"/>
              <a:ext cx="1801887" cy="1974340"/>
              <a:chOff x="569633" y="1542899"/>
              <a:chExt cx="1245999" cy="1365250"/>
            </a:xfrm>
          </p:grpSpPr>
          <p:cxnSp>
            <p:nvCxnSpPr>
              <p:cNvPr id="567" name="Straight Connector 32">
                <a:extLst>
                  <a:ext uri="{FF2B5EF4-FFF2-40B4-BE49-F238E27FC236}">
                    <a16:creationId xmlns:a16="http://schemas.microsoft.com/office/drawing/2014/main" id="{52A281DF-E311-E67B-8B61-579EC8AF49AF}"/>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568" name="Straight Connector 34">
                <a:extLst>
                  <a:ext uri="{FF2B5EF4-FFF2-40B4-BE49-F238E27FC236}">
                    <a16:creationId xmlns:a16="http://schemas.microsoft.com/office/drawing/2014/main" id="{E7E8B510-2DE5-4642-82B8-344CC5C69E8F}"/>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573" name="Freeform 349">
                <a:extLst>
                  <a:ext uri="{FF2B5EF4-FFF2-40B4-BE49-F238E27FC236}">
                    <a16:creationId xmlns:a16="http://schemas.microsoft.com/office/drawing/2014/main" id="{88A4EDCD-38C4-ACE3-AF89-61A53C8D438B}"/>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75" name="Freeform 35">
                <a:extLst>
                  <a:ext uri="{FF2B5EF4-FFF2-40B4-BE49-F238E27FC236}">
                    <a16:creationId xmlns:a16="http://schemas.microsoft.com/office/drawing/2014/main" id="{75C166B7-0ABC-510B-83D0-8DA30FED0D8B}"/>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64" name="Group 563">
              <a:extLst>
                <a:ext uri="{FF2B5EF4-FFF2-40B4-BE49-F238E27FC236}">
                  <a16:creationId xmlns:a16="http://schemas.microsoft.com/office/drawing/2014/main" id="{E7414143-B7A6-7FE6-EBC3-E5627EB0DBA1}"/>
                </a:ext>
              </a:extLst>
            </p:cNvPr>
            <p:cNvGrpSpPr/>
            <p:nvPr/>
          </p:nvGrpSpPr>
          <p:grpSpPr>
            <a:xfrm>
              <a:off x="5820270" y="3880369"/>
              <a:ext cx="263902" cy="161463"/>
              <a:chOff x="7588110" y="3651769"/>
              <a:chExt cx="263902" cy="161463"/>
            </a:xfrm>
          </p:grpSpPr>
          <p:cxnSp>
            <p:nvCxnSpPr>
              <p:cNvPr id="565" name="Straight Connector 564">
                <a:extLst>
                  <a:ext uri="{FF2B5EF4-FFF2-40B4-BE49-F238E27FC236}">
                    <a16:creationId xmlns:a16="http://schemas.microsoft.com/office/drawing/2014/main" id="{E68DB831-11B6-3B69-D17F-1E33C38FE8D2}"/>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566" name="Oval 565">
                <a:extLst>
                  <a:ext uri="{FF2B5EF4-FFF2-40B4-BE49-F238E27FC236}">
                    <a16:creationId xmlns:a16="http://schemas.microsoft.com/office/drawing/2014/main" id="{5B5C1B68-86B8-26F5-F554-2F80775565EC}"/>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726" name="Group 725">
            <a:extLst>
              <a:ext uri="{FF2B5EF4-FFF2-40B4-BE49-F238E27FC236}">
                <a16:creationId xmlns:a16="http://schemas.microsoft.com/office/drawing/2014/main" id="{EEF51855-D414-421A-0AEA-A0226893AA8E}"/>
              </a:ext>
            </a:extLst>
          </p:cNvPr>
          <p:cNvGrpSpPr/>
          <p:nvPr/>
        </p:nvGrpSpPr>
        <p:grpSpPr>
          <a:xfrm>
            <a:off x="3429406" y="3011494"/>
            <a:ext cx="2310788" cy="290990"/>
            <a:chOff x="3517694" y="3551878"/>
            <a:chExt cx="1956887" cy="254028"/>
          </a:xfrm>
        </p:grpSpPr>
        <p:sp>
          <p:nvSpPr>
            <p:cNvPr id="727" name="Freeform: Shape 726">
              <a:extLst>
                <a:ext uri="{FF2B5EF4-FFF2-40B4-BE49-F238E27FC236}">
                  <a16:creationId xmlns:a16="http://schemas.microsoft.com/office/drawing/2014/main" id="{A2D7DE13-BE19-1C75-0689-1EFA0E9000AC}"/>
                </a:ext>
              </a:extLst>
            </p:cNvPr>
            <p:cNvSpPr/>
            <p:nvPr/>
          </p:nvSpPr>
          <p:spPr bwMode="auto">
            <a:xfrm>
              <a:off x="3517694" y="3595783"/>
              <a:ext cx="1956887" cy="210123"/>
            </a:xfrm>
            <a:custGeom>
              <a:avLst/>
              <a:gdLst>
                <a:gd name="connsiteX0" fmla="*/ 0 w 1949771"/>
                <a:gd name="connsiteY0" fmla="*/ 171019 h 245736"/>
                <a:gd name="connsiteX1" fmla="*/ 373587 w 1949771"/>
                <a:gd name="connsiteY1" fmla="*/ 67837 h 245736"/>
                <a:gd name="connsiteX2" fmla="*/ 711595 w 1949771"/>
                <a:gd name="connsiteY2" fmla="*/ 25142 h 245736"/>
                <a:gd name="connsiteX3" fmla="*/ 999791 w 1949771"/>
                <a:gd name="connsiteY3" fmla="*/ 236 h 245736"/>
                <a:gd name="connsiteX4" fmla="*/ 1355589 w 1949771"/>
                <a:gd name="connsiteY4" fmla="*/ 39374 h 245736"/>
                <a:gd name="connsiteX5" fmla="*/ 1601089 w 1949771"/>
                <a:gd name="connsiteY5" fmla="*/ 85627 h 245736"/>
                <a:gd name="connsiteX6" fmla="*/ 1825242 w 1949771"/>
                <a:gd name="connsiteY6" fmla="*/ 178135 h 245736"/>
                <a:gd name="connsiteX7" fmla="*/ 1949771 w 1949771"/>
                <a:gd name="connsiteY7" fmla="*/ 245736 h 245736"/>
                <a:gd name="connsiteX0" fmla="*/ 0 w 1949771"/>
                <a:gd name="connsiteY0" fmla="*/ 171291 h 246008"/>
                <a:gd name="connsiteX1" fmla="*/ 373587 w 1949771"/>
                <a:gd name="connsiteY1" fmla="*/ 68109 h 246008"/>
                <a:gd name="connsiteX2" fmla="*/ 999791 w 1949771"/>
                <a:gd name="connsiteY2" fmla="*/ 508 h 246008"/>
                <a:gd name="connsiteX3" fmla="*/ 1355589 w 1949771"/>
                <a:gd name="connsiteY3" fmla="*/ 39646 h 246008"/>
                <a:gd name="connsiteX4" fmla="*/ 1601089 w 1949771"/>
                <a:gd name="connsiteY4" fmla="*/ 85899 h 246008"/>
                <a:gd name="connsiteX5" fmla="*/ 1825242 w 1949771"/>
                <a:gd name="connsiteY5" fmla="*/ 178407 h 246008"/>
                <a:gd name="connsiteX6" fmla="*/ 1949771 w 1949771"/>
                <a:gd name="connsiteY6" fmla="*/ 246008 h 246008"/>
                <a:gd name="connsiteX0" fmla="*/ 0 w 1949771"/>
                <a:gd name="connsiteY0" fmla="*/ 170932 h 245649"/>
                <a:gd name="connsiteX1" fmla="*/ 373587 w 1949771"/>
                <a:gd name="connsiteY1" fmla="*/ 67750 h 245649"/>
                <a:gd name="connsiteX2" fmla="*/ 999791 w 1949771"/>
                <a:gd name="connsiteY2" fmla="*/ 149 h 245649"/>
                <a:gd name="connsiteX3" fmla="*/ 1601089 w 1949771"/>
                <a:gd name="connsiteY3" fmla="*/ 85540 h 245649"/>
                <a:gd name="connsiteX4" fmla="*/ 1825242 w 1949771"/>
                <a:gd name="connsiteY4" fmla="*/ 178048 h 245649"/>
                <a:gd name="connsiteX5" fmla="*/ 1949771 w 1949771"/>
                <a:gd name="connsiteY5" fmla="*/ 245649 h 245649"/>
                <a:gd name="connsiteX0" fmla="*/ 0 w 1949771"/>
                <a:gd name="connsiteY0" fmla="*/ 170932 h 245649"/>
                <a:gd name="connsiteX1" fmla="*/ 373587 w 1949771"/>
                <a:gd name="connsiteY1" fmla="*/ 67750 h 245649"/>
                <a:gd name="connsiteX2" fmla="*/ 999791 w 1949771"/>
                <a:gd name="connsiteY2" fmla="*/ 149 h 245649"/>
                <a:gd name="connsiteX3" fmla="*/ 1601089 w 1949771"/>
                <a:gd name="connsiteY3" fmla="*/ 85540 h 245649"/>
                <a:gd name="connsiteX4" fmla="*/ 1949771 w 1949771"/>
                <a:gd name="connsiteY4" fmla="*/ 245649 h 245649"/>
                <a:gd name="connsiteX0" fmla="*/ 0 w 1949771"/>
                <a:gd name="connsiteY0" fmla="*/ 156754 h 231471"/>
                <a:gd name="connsiteX1" fmla="*/ 373587 w 1949771"/>
                <a:gd name="connsiteY1" fmla="*/ 53572 h 231471"/>
                <a:gd name="connsiteX2" fmla="*/ 999791 w 1949771"/>
                <a:gd name="connsiteY2" fmla="*/ 203 h 231471"/>
                <a:gd name="connsiteX3" fmla="*/ 1601089 w 1949771"/>
                <a:gd name="connsiteY3" fmla="*/ 71362 h 231471"/>
                <a:gd name="connsiteX4" fmla="*/ 1949771 w 1949771"/>
                <a:gd name="connsiteY4" fmla="*/ 231471 h 231471"/>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 name="connsiteX0" fmla="*/ 0 w 1956887"/>
                <a:gd name="connsiteY0" fmla="*/ 156754 h 210123"/>
                <a:gd name="connsiteX1" fmla="*/ 373587 w 1956887"/>
                <a:gd name="connsiteY1" fmla="*/ 53572 h 210123"/>
                <a:gd name="connsiteX2" fmla="*/ 999791 w 1956887"/>
                <a:gd name="connsiteY2" fmla="*/ 203 h 210123"/>
                <a:gd name="connsiteX3" fmla="*/ 1601089 w 1956887"/>
                <a:gd name="connsiteY3" fmla="*/ 71362 h 210123"/>
                <a:gd name="connsiteX4" fmla="*/ 1956887 w 1956887"/>
                <a:gd name="connsiteY4" fmla="*/ 210123 h 210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87" h="210123">
                  <a:moveTo>
                    <a:pt x="0" y="156754"/>
                  </a:moveTo>
                  <a:cubicBezTo>
                    <a:pt x="127494" y="117319"/>
                    <a:pt x="206955" y="79664"/>
                    <a:pt x="373587" y="53572"/>
                  </a:cubicBezTo>
                  <a:cubicBezTo>
                    <a:pt x="540219" y="27480"/>
                    <a:pt x="795207" y="-2762"/>
                    <a:pt x="999791" y="203"/>
                  </a:cubicBezTo>
                  <a:cubicBezTo>
                    <a:pt x="1204375" y="3168"/>
                    <a:pt x="1434457" y="22143"/>
                    <a:pt x="1601089" y="71362"/>
                  </a:cubicBezTo>
                  <a:cubicBezTo>
                    <a:pt x="1767721" y="120581"/>
                    <a:pt x="1884245" y="176767"/>
                    <a:pt x="1956887" y="210123"/>
                  </a:cubicBezTo>
                </a:path>
              </a:pathLst>
            </a:custGeom>
            <a:noFill/>
            <a:ln w="28575">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28" name="Rectangle 727">
              <a:extLst>
                <a:ext uri="{FF2B5EF4-FFF2-40B4-BE49-F238E27FC236}">
                  <a16:creationId xmlns:a16="http://schemas.microsoft.com/office/drawing/2014/main" id="{722E98BA-F7D4-A6D4-FEA9-9DE595629DAF}"/>
                </a:ext>
              </a:extLst>
            </p:cNvPr>
            <p:cNvSpPr/>
            <p:nvPr/>
          </p:nvSpPr>
          <p:spPr bwMode="auto">
            <a:xfrm>
              <a:off x="4106891" y="3551878"/>
              <a:ext cx="473309" cy="115597"/>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29" name="Freeform 407">
            <a:extLst>
              <a:ext uri="{FF2B5EF4-FFF2-40B4-BE49-F238E27FC236}">
                <a16:creationId xmlns:a16="http://schemas.microsoft.com/office/drawing/2014/main" id="{D3D4BB74-BEEB-CCFC-F892-DEB049FBD8F7}"/>
              </a:ext>
            </a:extLst>
          </p:cNvPr>
          <p:cNvSpPr/>
          <p:nvPr/>
        </p:nvSpPr>
        <p:spPr bwMode="auto">
          <a:xfrm>
            <a:off x="4127004" y="3100573"/>
            <a:ext cx="538195" cy="360379"/>
          </a:xfrm>
          <a:custGeom>
            <a:avLst/>
            <a:gdLst>
              <a:gd name="connsiteX0" fmla="*/ 0 w 495300"/>
              <a:gd name="connsiteY0" fmla="*/ 0 h 327690"/>
              <a:gd name="connsiteX1" fmla="*/ 243840 w 495300"/>
              <a:gd name="connsiteY1" fmla="*/ 327660 h 327690"/>
              <a:gd name="connsiteX2" fmla="*/ 495300 w 495300"/>
              <a:gd name="connsiteY2" fmla="*/ 15240 h 327690"/>
              <a:gd name="connsiteX0" fmla="*/ 0 w 495300"/>
              <a:gd name="connsiteY0" fmla="*/ 0 h 324359"/>
              <a:gd name="connsiteX1" fmla="*/ 262890 w 495300"/>
              <a:gd name="connsiteY1" fmla="*/ 324329 h 324359"/>
              <a:gd name="connsiteX2" fmla="*/ 495300 w 495300"/>
              <a:gd name="connsiteY2" fmla="*/ 15240 h 324359"/>
              <a:gd name="connsiteX0" fmla="*/ 0 w 495300"/>
              <a:gd name="connsiteY0" fmla="*/ 0 h 324329"/>
              <a:gd name="connsiteX1" fmla="*/ 262890 w 495300"/>
              <a:gd name="connsiteY1" fmla="*/ 324329 h 324329"/>
              <a:gd name="connsiteX2" fmla="*/ 495300 w 495300"/>
              <a:gd name="connsiteY2" fmla="*/ 15240 h 324329"/>
              <a:gd name="connsiteX0" fmla="*/ 0 w 495300"/>
              <a:gd name="connsiteY0" fmla="*/ 0 h 324329"/>
              <a:gd name="connsiteX1" fmla="*/ 262890 w 495300"/>
              <a:gd name="connsiteY1" fmla="*/ 324329 h 324329"/>
              <a:gd name="connsiteX2" fmla="*/ 495300 w 495300"/>
              <a:gd name="connsiteY2" fmla="*/ 15240 h 324329"/>
              <a:gd name="connsiteX0" fmla="*/ 0 w 479425"/>
              <a:gd name="connsiteY0" fmla="*/ 0 h 327659"/>
              <a:gd name="connsiteX1" fmla="*/ 247015 w 479425"/>
              <a:gd name="connsiteY1" fmla="*/ 327659 h 327659"/>
              <a:gd name="connsiteX2" fmla="*/ 479425 w 479425"/>
              <a:gd name="connsiteY2" fmla="*/ 18570 h 327659"/>
              <a:gd name="connsiteX0" fmla="*/ 0 w 479425"/>
              <a:gd name="connsiteY0" fmla="*/ 0 h 327659"/>
              <a:gd name="connsiteX1" fmla="*/ 247015 w 479425"/>
              <a:gd name="connsiteY1" fmla="*/ 327659 h 327659"/>
              <a:gd name="connsiteX2" fmla="*/ 479425 w 479425"/>
              <a:gd name="connsiteY2" fmla="*/ 18570 h 327659"/>
              <a:gd name="connsiteX0" fmla="*/ 0 w 473075"/>
              <a:gd name="connsiteY0" fmla="*/ 0 h 327659"/>
              <a:gd name="connsiteX1" fmla="*/ 247015 w 473075"/>
              <a:gd name="connsiteY1" fmla="*/ 327659 h 327659"/>
              <a:gd name="connsiteX2" fmla="*/ 473075 w 473075"/>
              <a:gd name="connsiteY2" fmla="*/ 5250 h 327659"/>
              <a:gd name="connsiteX0" fmla="*/ 0 w 473075"/>
              <a:gd name="connsiteY0" fmla="*/ 0 h 304348"/>
              <a:gd name="connsiteX1" fmla="*/ 247015 w 473075"/>
              <a:gd name="connsiteY1" fmla="*/ 304348 h 304348"/>
              <a:gd name="connsiteX2" fmla="*/ 473075 w 473075"/>
              <a:gd name="connsiteY2" fmla="*/ 5250 h 304348"/>
              <a:gd name="connsiteX0" fmla="*/ 0 w 473075"/>
              <a:gd name="connsiteY0" fmla="*/ 0 h 304351"/>
              <a:gd name="connsiteX1" fmla="*/ 247015 w 473075"/>
              <a:gd name="connsiteY1" fmla="*/ 304348 h 304351"/>
              <a:gd name="connsiteX2" fmla="*/ 473075 w 473075"/>
              <a:gd name="connsiteY2" fmla="*/ 5250 h 304351"/>
              <a:gd name="connsiteX0" fmla="*/ 0 w 473075"/>
              <a:gd name="connsiteY0" fmla="*/ 0 h 304770"/>
              <a:gd name="connsiteX1" fmla="*/ 247015 w 473075"/>
              <a:gd name="connsiteY1" fmla="*/ 304348 h 304770"/>
              <a:gd name="connsiteX2" fmla="*/ 473075 w 473075"/>
              <a:gd name="connsiteY2" fmla="*/ 5250 h 304770"/>
              <a:gd name="connsiteX0" fmla="*/ 0 w 473075"/>
              <a:gd name="connsiteY0" fmla="*/ 0 h 304769"/>
              <a:gd name="connsiteX1" fmla="*/ 247015 w 473075"/>
              <a:gd name="connsiteY1" fmla="*/ 304348 h 304769"/>
              <a:gd name="connsiteX2" fmla="*/ 473075 w 473075"/>
              <a:gd name="connsiteY2" fmla="*/ 5250 h 304769"/>
            </a:gdLst>
            <a:ahLst/>
            <a:cxnLst>
              <a:cxn ang="0">
                <a:pos x="connsiteX0" y="connsiteY0"/>
              </a:cxn>
              <a:cxn ang="0">
                <a:pos x="connsiteX1" y="connsiteY1"/>
              </a:cxn>
              <a:cxn ang="0">
                <a:pos x="connsiteX2" y="connsiteY2"/>
              </a:cxn>
            </a:cxnLst>
            <a:rect l="l" t="t" r="r" b="b"/>
            <a:pathLst>
              <a:path w="473075" h="304769">
                <a:moveTo>
                  <a:pt x="0" y="0"/>
                </a:moveTo>
                <a:cubicBezTo>
                  <a:pt x="23495" y="36012"/>
                  <a:pt x="62865" y="291817"/>
                  <a:pt x="247015" y="304348"/>
                </a:cubicBezTo>
                <a:cubicBezTo>
                  <a:pt x="431165" y="316879"/>
                  <a:pt x="461645" y="46173"/>
                  <a:pt x="473075" y="5250"/>
                </a:cubicBezTo>
              </a:path>
            </a:pathLst>
          </a:custGeom>
          <a:noFill/>
          <a:ln w="28575">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730" name="Straight Arrow Connector 729">
            <a:extLst>
              <a:ext uri="{FF2B5EF4-FFF2-40B4-BE49-F238E27FC236}">
                <a16:creationId xmlns:a16="http://schemas.microsoft.com/office/drawing/2014/main" id="{507EA875-1491-3E39-662D-0705D8F642F0}"/>
              </a:ext>
            </a:extLst>
          </p:cNvPr>
          <p:cNvCxnSpPr>
            <a:cxnSpLocks/>
          </p:cNvCxnSpPr>
          <p:nvPr/>
        </p:nvCxnSpPr>
        <p:spPr bwMode="auto">
          <a:xfrm flipV="1">
            <a:off x="5142373" y="3174024"/>
            <a:ext cx="70780" cy="42213"/>
          </a:xfrm>
          <a:prstGeom prst="straightConnector1">
            <a:avLst/>
          </a:prstGeom>
          <a:noFill/>
          <a:ln w="28575" cap="flat" cmpd="sng" algn="ctr">
            <a:solidFill>
              <a:schemeClr val="bg1"/>
            </a:solidFill>
            <a:prstDash val="solid"/>
            <a:round/>
            <a:headEnd type="none" w="med" len="med"/>
            <a:tailEnd type="triangle"/>
          </a:ln>
          <a:effectLst/>
        </p:spPr>
      </p:cxnSp>
      <p:grpSp>
        <p:nvGrpSpPr>
          <p:cNvPr id="731" name="Group 730">
            <a:extLst>
              <a:ext uri="{FF2B5EF4-FFF2-40B4-BE49-F238E27FC236}">
                <a16:creationId xmlns:a16="http://schemas.microsoft.com/office/drawing/2014/main" id="{5F6EFC16-E373-44CD-D515-BB0F2795CE9E}"/>
              </a:ext>
            </a:extLst>
          </p:cNvPr>
          <p:cNvGrpSpPr/>
          <p:nvPr/>
        </p:nvGrpSpPr>
        <p:grpSpPr>
          <a:xfrm rot="17484680">
            <a:off x="5233232" y="2921288"/>
            <a:ext cx="275156" cy="519832"/>
            <a:chOff x="9664500" y="4272918"/>
            <a:chExt cx="563897" cy="1065335"/>
          </a:xfrm>
          <a:solidFill>
            <a:schemeClr val="accent2">
              <a:lumMod val="20000"/>
              <a:lumOff val="80000"/>
            </a:schemeClr>
          </a:solidFill>
        </p:grpSpPr>
        <p:grpSp>
          <p:nvGrpSpPr>
            <p:cNvPr id="732" name="Group 731">
              <a:extLst>
                <a:ext uri="{FF2B5EF4-FFF2-40B4-BE49-F238E27FC236}">
                  <a16:creationId xmlns:a16="http://schemas.microsoft.com/office/drawing/2014/main" id="{ED5188F8-EB71-DD65-1E34-077D965F98E4}"/>
                </a:ext>
              </a:extLst>
            </p:cNvPr>
            <p:cNvGrpSpPr/>
            <p:nvPr/>
          </p:nvGrpSpPr>
          <p:grpSpPr>
            <a:xfrm rot="4538980">
              <a:off x="9816118" y="4121300"/>
              <a:ext cx="196773" cy="500009"/>
              <a:chOff x="7172365" y="1815660"/>
              <a:chExt cx="148338" cy="409744"/>
            </a:xfrm>
            <a:grpFill/>
          </p:grpSpPr>
          <p:sp>
            <p:nvSpPr>
              <p:cNvPr id="874" name="Rectangle 873">
                <a:extLst>
                  <a:ext uri="{FF2B5EF4-FFF2-40B4-BE49-F238E27FC236}">
                    <a16:creationId xmlns:a16="http://schemas.microsoft.com/office/drawing/2014/main" id="{3F25E561-5FCF-A743-DB1B-DD0A35595FE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5" name="Oval 874">
                <a:extLst>
                  <a:ext uri="{FF2B5EF4-FFF2-40B4-BE49-F238E27FC236}">
                    <a16:creationId xmlns:a16="http://schemas.microsoft.com/office/drawing/2014/main" id="{6F424694-EAA0-5866-7324-7833740E3633}"/>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6" name="Oval 875">
                <a:extLst>
                  <a:ext uri="{FF2B5EF4-FFF2-40B4-BE49-F238E27FC236}">
                    <a16:creationId xmlns:a16="http://schemas.microsoft.com/office/drawing/2014/main" id="{D4F9783B-4862-D053-4C03-3120A2F7A30A}"/>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33" name="Group 732">
              <a:extLst>
                <a:ext uri="{FF2B5EF4-FFF2-40B4-BE49-F238E27FC236}">
                  <a16:creationId xmlns:a16="http://schemas.microsoft.com/office/drawing/2014/main" id="{7D124111-1C64-FD77-F8BB-950E231203E1}"/>
                </a:ext>
              </a:extLst>
            </p:cNvPr>
            <p:cNvGrpSpPr/>
            <p:nvPr/>
          </p:nvGrpSpPr>
          <p:grpSpPr>
            <a:xfrm rot="4687235">
              <a:off x="9861326" y="4335333"/>
              <a:ext cx="196773" cy="500009"/>
              <a:chOff x="7172365" y="1815660"/>
              <a:chExt cx="148338" cy="409744"/>
            </a:xfrm>
            <a:grpFill/>
          </p:grpSpPr>
          <p:sp>
            <p:nvSpPr>
              <p:cNvPr id="871" name="Rectangle 870">
                <a:extLst>
                  <a:ext uri="{FF2B5EF4-FFF2-40B4-BE49-F238E27FC236}">
                    <a16:creationId xmlns:a16="http://schemas.microsoft.com/office/drawing/2014/main" id="{5A7673D7-7BE1-C4C1-EB94-B90DC909FCA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2" name="Oval 871">
                <a:extLst>
                  <a:ext uri="{FF2B5EF4-FFF2-40B4-BE49-F238E27FC236}">
                    <a16:creationId xmlns:a16="http://schemas.microsoft.com/office/drawing/2014/main" id="{E34C1960-EB75-762F-9CB4-28EBF49D7061}"/>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3" name="Oval 872">
                <a:extLst>
                  <a:ext uri="{FF2B5EF4-FFF2-40B4-BE49-F238E27FC236}">
                    <a16:creationId xmlns:a16="http://schemas.microsoft.com/office/drawing/2014/main" id="{E38834BE-8DC0-1C3F-CC3E-84E344BC0DE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34" name="Group 733">
              <a:extLst>
                <a:ext uri="{FF2B5EF4-FFF2-40B4-BE49-F238E27FC236}">
                  <a16:creationId xmlns:a16="http://schemas.microsoft.com/office/drawing/2014/main" id="{E9E9798B-A3E9-249F-F15D-B19A40EFC927}"/>
                </a:ext>
              </a:extLst>
            </p:cNvPr>
            <p:cNvGrpSpPr/>
            <p:nvPr/>
          </p:nvGrpSpPr>
          <p:grpSpPr>
            <a:xfrm rot="5084896">
              <a:off x="9878060" y="4560207"/>
              <a:ext cx="196773" cy="500009"/>
              <a:chOff x="7172365" y="1815660"/>
              <a:chExt cx="148338" cy="409744"/>
            </a:xfrm>
            <a:grpFill/>
          </p:grpSpPr>
          <p:sp>
            <p:nvSpPr>
              <p:cNvPr id="868" name="Rectangle 867">
                <a:extLst>
                  <a:ext uri="{FF2B5EF4-FFF2-40B4-BE49-F238E27FC236}">
                    <a16:creationId xmlns:a16="http://schemas.microsoft.com/office/drawing/2014/main" id="{7E8A3D83-27A1-93F7-DF27-28FCB87B4CE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9" name="Oval 868">
                <a:extLst>
                  <a:ext uri="{FF2B5EF4-FFF2-40B4-BE49-F238E27FC236}">
                    <a16:creationId xmlns:a16="http://schemas.microsoft.com/office/drawing/2014/main" id="{BEA65324-23F6-1E47-7852-C5ED7B2A4F2F}"/>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0" name="Oval 869">
                <a:extLst>
                  <a:ext uri="{FF2B5EF4-FFF2-40B4-BE49-F238E27FC236}">
                    <a16:creationId xmlns:a16="http://schemas.microsoft.com/office/drawing/2014/main" id="{31725617-B320-0AEE-6AE7-73B32627F159}"/>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35" name="Group 734">
              <a:extLst>
                <a:ext uri="{FF2B5EF4-FFF2-40B4-BE49-F238E27FC236}">
                  <a16:creationId xmlns:a16="http://schemas.microsoft.com/office/drawing/2014/main" id="{8ED00C27-A04E-FB33-5BF1-A4E135820EC9}"/>
                </a:ext>
              </a:extLst>
            </p:cNvPr>
            <p:cNvGrpSpPr/>
            <p:nvPr/>
          </p:nvGrpSpPr>
          <p:grpSpPr>
            <a:xfrm rot="5335132">
              <a:off x="9872853" y="4780725"/>
              <a:ext cx="196773" cy="500009"/>
              <a:chOff x="7172365" y="1815660"/>
              <a:chExt cx="148338" cy="409744"/>
            </a:xfrm>
            <a:grpFill/>
          </p:grpSpPr>
          <p:sp>
            <p:nvSpPr>
              <p:cNvPr id="865" name="Rectangle 864">
                <a:extLst>
                  <a:ext uri="{FF2B5EF4-FFF2-40B4-BE49-F238E27FC236}">
                    <a16:creationId xmlns:a16="http://schemas.microsoft.com/office/drawing/2014/main" id="{59122B81-1D51-B23E-4C3B-DDA5330549C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6" name="Oval 865">
                <a:extLst>
                  <a:ext uri="{FF2B5EF4-FFF2-40B4-BE49-F238E27FC236}">
                    <a16:creationId xmlns:a16="http://schemas.microsoft.com/office/drawing/2014/main" id="{D2FD5451-70CE-F184-8AEE-8660759C114A}"/>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7" name="Oval 866">
                <a:extLst>
                  <a:ext uri="{FF2B5EF4-FFF2-40B4-BE49-F238E27FC236}">
                    <a16:creationId xmlns:a16="http://schemas.microsoft.com/office/drawing/2014/main" id="{736A8C66-7086-EF37-C31B-E64133E8E023}"/>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88" name="Group 787">
              <a:extLst>
                <a:ext uri="{FF2B5EF4-FFF2-40B4-BE49-F238E27FC236}">
                  <a16:creationId xmlns:a16="http://schemas.microsoft.com/office/drawing/2014/main" id="{8F7D17DD-1DCE-5C92-0709-9FF4AD76D8DF}"/>
                </a:ext>
              </a:extLst>
            </p:cNvPr>
            <p:cNvGrpSpPr/>
            <p:nvPr/>
          </p:nvGrpSpPr>
          <p:grpSpPr>
            <a:xfrm rot="5523200">
              <a:off x="9880006" y="4989862"/>
              <a:ext cx="196773" cy="500009"/>
              <a:chOff x="7172365" y="1815660"/>
              <a:chExt cx="148338" cy="409744"/>
            </a:xfrm>
            <a:grpFill/>
          </p:grpSpPr>
          <p:sp>
            <p:nvSpPr>
              <p:cNvPr id="789" name="Rectangle 788">
                <a:extLst>
                  <a:ext uri="{FF2B5EF4-FFF2-40B4-BE49-F238E27FC236}">
                    <a16:creationId xmlns:a16="http://schemas.microsoft.com/office/drawing/2014/main" id="{4EFE9DBB-4C8C-5968-096D-162FD91A101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3" name="Oval 862">
                <a:extLst>
                  <a:ext uri="{FF2B5EF4-FFF2-40B4-BE49-F238E27FC236}">
                    <a16:creationId xmlns:a16="http://schemas.microsoft.com/office/drawing/2014/main" id="{8BD147D8-A47C-AB71-2232-372BB8A326F3}"/>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4" name="Oval 863">
                <a:extLst>
                  <a:ext uri="{FF2B5EF4-FFF2-40B4-BE49-F238E27FC236}">
                    <a16:creationId xmlns:a16="http://schemas.microsoft.com/office/drawing/2014/main" id="{10AE29F9-1C9C-6410-BF6F-075468A4A874}"/>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877" name="Group 876">
            <a:extLst>
              <a:ext uri="{FF2B5EF4-FFF2-40B4-BE49-F238E27FC236}">
                <a16:creationId xmlns:a16="http://schemas.microsoft.com/office/drawing/2014/main" id="{78A261A3-F793-97A6-7680-2E686F66C8A4}"/>
              </a:ext>
            </a:extLst>
          </p:cNvPr>
          <p:cNvGrpSpPr/>
          <p:nvPr/>
        </p:nvGrpSpPr>
        <p:grpSpPr>
          <a:xfrm rot="24014">
            <a:off x="4683576" y="2939177"/>
            <a:ext cx="96016" cy="243981"/>
            <a:chOff x="7172365" y="1815660"/>
            <a:chExt cx="148338" cy="409744"/>
          </a:xfrm>
          <a:solidFill>
            <a:schemeClr val="accent2">
              <a:lumMod val="20000"/>
              <a:lumOff val="80000"/>
            </a:schemeClr>
          </a:solidFill>
        </p:grpSpPr>
        <p:sp>
          <p:nvSpPr>
            <p:cNvPr id="878" name="Rectangle 877">
              <a:extLst>
                <a:ext uri="{FF2B5EF4-FFF2-40B4-BE49-F238E27FC236}">
                  <a16:creationId xmlns:a16="http://schemas.microsoft.com/office/drawing/2014/main" id="{1C555B18-2CA8-F81C-988D-F7422463A10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9" name="Oval 878">
              <a:extLst>
                <a:ext uri="{FF2B5EF4-FFF2-40B4-BE49-F238E27FC236}">
                  <a16:creationId xmlns:a16="http://schemas.microsoft.com/office/drawing/2014/main" id="{5080552E-62F8-E082-C603-060D1721C10F}"/>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0" name="Oval 879">
              <a:extLst>
                <a:ext uri="{FF2B5EF4-FFF2-40B4-BE49-F238E27FC236}">
                  <a16:creationId xmlns:a16="http://schemas.microsoft.com/office/drawing/2014/main" id="{7F234681-3C01-B15F-1CEA-AF3E366D91D7}"/>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81" name="Group 880">
            <a:extLst>
              <a:ext uri="{FF2B5EF4-FFF2-40B4-BE49-F238E27FC236}">
                <a16:creationId xmlns:a16="http://schemas.microsoft.com/office/drawing/2014/main" id="{62039B69-D977-E3EA-8ABB-BE11C671B6EB}"/>
              </a:ext>
            </a:extLst>
          </p:cNvPr>
          <p:cNvGrpSpPr/>
          <p:nvPr/>
        </p:nvGrpSpPr>
        <p:grpSpPr>
          <a:xfrm rot="225558">
            <a:off x="4817283" y="2944935"/>
            <a:ext cx="96016" cy="243981"/>
            <a:chOff x="7172365" y="1815660"/>
            <a:chExt cx="148338" cy="409744"/>
          </a:xfrm>
          <a:solidFill>
            <a:schemeClr val="accent2">
              <a:lumMod val="20000"/>
              <a:lumOff val="80000"/>
            </a:schemeClr>
          </a:solidFill>
        </p:grpSpPr>
        <p:sp>
          <p:nvSpPr>
            <p:cNvPr id="882" name="Rectangle 881">
              <a:extLst>
                <a:ext uri="{FF2B5EF4-FFF2-40B4-BE49-F238E27FC236}">
                  <a16:creationId xmlns:a16="http://schemas.microsoft.com/office/drawing/2014/main" id="{C031FBE8-F784-8795-940D-D57B4516C39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3" name="Oval 882">
              <a:extLst>
                <a:ext uri="{FF2B5EF4-FFF2-40B4-BE49-F238E27FC236}">
                  <a16:creationId xmlns:a16="http://schemas.microsoft.com/office/drawing/2014/main" id="{649E09EB-AEDB-FCF6-DE99-2D6D2748A291}"/>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4" name="Oval 883">
              <a:extLst>
                <a:ext uri="{FF2B5EF4-FFF2-40B4-BE49-F238E27FC236}">
                  <a16:creationId xmlns:a16="http://schemas.microsoft.com/office/drawing/2014/main" id="{EA0C6A30-ACC1-53A3-F716-67BB2B3DC7A8}"/>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85" name="Group 884">
            <a:extLst>
              <a:ext uri="{FF2B5EF4-FFF2-40B4-BE49-F238E27FC236}">
                <a16:creationId xmlns:a16="http://schemas.microsoft.com/office/drawing/2014/main" id="{8278861F-0400-F382-5A38-D290856DB784}"/>
              </a:ext>
            </a:extLst>
          </p:cNvPr>
          <p:cNvGrpSpPr/>
          <p:nvPr/>
        </p:nvGrpSpPr>
        <p:grpSpPr>
          <a:xfrm rot="386968">
            <a:off x="5020098" y="2975986"/>
            <a:ext cx="96016" cy="243981"/>
            <a:chOff x="7172365" y="1815660"/>
            <a:chExt cx="148338" cy="409744"/>
          </a:xfrm>
          <a:solidFill>
            <a:schemeClr val="accent2">
              <a:lumMod val="20000"/>
              <a:lumOff val="80000"/>
            </a:schemeClr>
          </a:solidFill>
        </p:grpSpPr>
        <p:sp>
          <p:nvSpPr>
            <p:cNvPr id="886" name="Rectangle 885">
              <a:extLst>
                <a:ext uri="{FF2B5EF4-FFF2-40B4-BE49-F238E27FC236}">
                  <a16:creationId xmlns:a16="http://schemas.microsoft.com/office/drawing/2014/main" id="{D597AD13-2E04-8156-3A8F-429B4933761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7" name="Oval 886">
              <a:extLst>
                <a:ext uri="{FF2B5EF4-FFF2-40B4-BE49-F238E27FC236}">
                  <a16:creationId xmlns:a16="http://schemas.microsoft.com/office/drawing/2014/main" id="{D745A96D-A0E0-0E65-8131-AD297D87E94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8" name="Oval 887">
              <a:extLst>
                <a:ext uri="{FF2B5EF4-FFF2-40B4-BE49-F238E27FC236}">
                  <a16:creationId xmlns:a16="http://schemas.microsoft.com/office/drawing/2014/main" id="{E5DA4D64-410A-F621-92B7-71F289F5B4EB}"/>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89" name="Group 888">
            <a:extLst>
              <a:ext uri="{FF2B5EF4-FFF2-40B4-BE49-F238E27FC236}">
                <a16:creationId xmlns:a16="http://schemas.microsoft.com/office/drawing/2014/main" id="{43BB7E88-E7E7-7E45-A937-A5D95912675E}"/>
              </a:ext>
            </a:extLst>
          </p:cNvPr>
          <p:cNvGrpSpPr/>
          <p:nvPr/>
        </p:nvGrpSpPr>
        <p:grpSpPr>
          <a:xfrm rot="15207721">
            <a:off x="3507827" y="2954225"/>
            <a:ext cx="253096" cy="440906"/>
            <a:chOff x="9709708" y="4486951"/>
            <a:chExt cx="518689" cy="851302"/>
          </a:xfrm>
          <a:solidFill>
            <a:schemeClr val="accent2">
              <a:lumMod val="20000"/>
              <a:lumOff val="80000"/>
            </a:schemeClr>
          </a:solidFill>
        </p:grpSpPr>
        <p:grpSp>
          <p:nvGrpSpPr>
            <p:cNvPr id="890" name="Group 889">
              <a:extLst>
                <a:ext uri="{FF2B5EF4-FFF2-40B4-BE49-F238E27FC236}">
                  <a16:creationId xmlns:a16="http://schemas.microsoft.com/office/drawing/2014/main" id="{1B5FE23B-8EA8-E89C-1C9F-E731DC416B2D}"/>
                </a:ext>
              </a:extLst>
            </p:cNvPr>
            <p:cNvGrpSpPr/>
            <p:nvPr/>
          </p:nvGrpSpPr>
          <p:grpSpPr>
            <a:xfrm rot="4687235">
              <a:off x="9861326" y="4335333"/>
              <a:ext cx="196773" cy="500009"/>
              <a:chOff x="7172365" y="1815660"/>
              <a:chExt cx="148338" cy="409744"/>
            </a:xfrm>
            <a:grpFill/>
          </p:grpSpPr>
          <p:sp>
            <p:nvSpPr>
              <p:cNvPr id="977" name="Rectangle 976">
                <a:extLst>
                  <a:ext uri="{FF2B5EF4-FFF2-40B4-BE49-F238E27FC236}">
                    <a16:creationId xmlns:a16="http://schemas.microsoft.com/office/drawing/2014/main" id="{538200D0-7C56-0CB1-22A2-B78712BD453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 name="Oval 977">
                <a:extLst>
                  <a:ext uri="{FF2B5EF4-FFF2-40B4-BE49-F238E27FC236}">
                    <a16:creationId xmlns:a16="http://schemas.microsoft.com/office/drawing/2014/main" id="{F2BCC6C6-2E20-1E10-D246-A06EF3D1026B}"/>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9" name="Oval 978">
                <a:extLst>
                  <a:ext uri="{FF2B5EF4-FFF2-40B4-BE49-F238E27FC236}">
                    <a16:creationId xmlns:a16="http://schemas.microsoft.com/office/drawing/2014/main" id="{44FE3FB0-77A9-03AF-D91D-DCF85A88910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91" name="Group 890">
              <a:extLst>
                <a:ext uri="{FF2B5EF4-FFF2-40B4-BE49-F238E27FC236}">
                  <a16:creationId xmlns:a16="http://schemas.microsoft.com/office/drawing/2014/main" id="{7177B0D7-AFA2-0F0D-2354-1D4758BAE69C}"/>
                </a:ext>
              </a:extLst>
            </p:cNvPr>
            <p:cNvGrpSpPr/>
            <p:nvPr/>
          </p:nvGrpSpPr>
          <p:grpSpPr>
            <a:xfrm rot="5084896">
              <a:off x="9878060" y="4560207"/>
              <a:ext cx="196773" cy="500009"/>
              <a:chOff x="7172365" y="1815660"/>
              <a:chExt cx="148338" cy="409744"/>
            </a:xfrm>
            <a:grpFill/>
          </p:grpSpPr>
          <p:sp>
            <p:nvSpPr>
              <p:cNvPr id="974" name="Rectangle 973">
                <a:extLst>
                  <a:ext uri="{FF2B5EF4-FFF2-40B4-BE49-F238E27FC236}">
                    <a16:creationId xmlns:a16="http://schemas.microsoft.com/office/drawing/2014/main" id="{7D401688-57F6-41B8-2502-80F5215A873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 name="Oval 974">
                <a:extLst>
                  <a:ext uri="{FF2B5EF4-FFF2-40B4-BE49-F238E27FC236}">
                    <a16:creationId xmlns:a16="http://schemas.microsoft.com/office/drawing/2014/main" id="{811B677F-B402-D966-6C4D-E9E911BC76F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 name="Oval 975">
                <a:extLst>
                  <a:ext uri="{FF2B5EF4-FFF2-40B4-BE49-F238E27FC236}">
                    <a16:creationId xmlns:a16="http://schemas.microsoft.com/office/drawing/2014/main" id="{5BA7A2E3-2FDC-8E51-8769-8F2C3FE1BD1D}"/>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92" name="Group 891">
              <a:extLst>
                <a:ext uri="{FF2B5EF4-FFF2-40B4-BE49-F238E27FC236}">
                  <a16:creationId xmlns:a16="http://schemas.microsoft.com/office/drawing/2014/main" id="{5586472D-AE77-27CD-48AA-64DD7EE76427}"/>
                </a:ext>
              </a:extLst>
            </p:cNvPr>
            <p:cNvGrpSpPr/>
            <p:nvPr/>
          </p:nvGrpSpPr>
          <p:grpSpPr>
            <a:xfrm rot="5335132">
              <a:off x="9872853" y="4780725"/>
              <a:ext cx="196773" cy="500009"/>
              <a:chOff x="7172365" y="1815660"/>
              <a:chExt cx="148338" cy="409744"/>
            </a:xfrm>
            <a:grpFill/>
          </p:grpSpPr>
          <p:sp>
            <p:nvSpPr>
              <p:cNvPr id="967" name="Rectangle 966">
                <a:extLst>
                  <a:ext uri="{FF2B5EF4-FFF2-40B4-BE49-F238E27FC236}">
                    <a16:creationId xmlns:a16="http://schemas.microsoft.com/office/drawing/2014/main" id="{60E6DFEF-2743-574A-40B5-FCB22FB1114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 name="Oval 969">
                <a:extLst>
                  <a:ext uri="{FF2B5EF4-FFF2-40B4-BE49-F238E27FC236}">
                    <a16:creationId xmlns:a16="http://schemas.microsoft.com/office/drawing/2014/main" id="{1B123773-EC0F-660B-A2FD-BCD35A9E0A32}"/>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 name="Oval 970">
                <a:extLst>
                  <a:ext uri="{FF2B5EF4-FFF2-40B4-BE49-F238E27FC236}">
                    <a16:creationId xmlns:a16="http://schemas.microsoft.com/office/drawing/2014/main" id="{10BE7CEC-53F1-7DBF-7683-41B6B1AFE703}"/>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94" name="Group 893">
              <a:extLst>
                <a:ext uri="{FF2B5EF4-FFF2-40B4-BE49-F238E27FC236}">
                  <a16:creationId xmlns:a16="http://schemas.microsoft.com/office/drawing/2014/main" id="{7B1ACBAA-98D2-50EE-FB7E-E99545DE6F3F}"/>
                </a:ext>
              </a:extLst>
            </p:cNvPr>
            <p:cNvGrpSpPr/>
            <p:nvPr/>
          </p:nvGrpSpPr>
          <p:grpSpPr>
            <a:xfrm rot="5523200">
              <a:off x="9880006" y="4989862"/>
              <a:ext cx="196773" cy="500009"/>
              <a:chOff x="7172365" y="1815660"/>
              <a:chExt cx="148338" cy="409744"/>
            </a:xfrm>
            <a:grpFill/>
          </p:grpSpPr>
          <p:sp>
            <p:nvSpPr>
              <p:cNvPr id="952" name="Rectangle 951">
                <a:extLst>
                  <a:ext uri="{FF2B5EF4-FFF2-40B4-BE49-F238E27FC236}">
                    <a16:creationId xmlns:a16="http://schemas.microsoft.com/office/drawing/2014/main" id="{F4521FA2-2A3F-CC2E-7FB0-B63E99B9414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 name="Oval 963">
                <a:extLst>
                  <a:ext uri="{FF2B5EF4-FFF2-40B4-BE49-F238E27FC236}">
                    <a16:creationId xmlns:a16="http://schemas.microsoft.com/office/drawing/2014/main" id="{ED7C83ED-1210-68EB-0F29-52D82F8A8794}"/>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 name="Oval 964">
                <a:extLst>
                  <a:ext uri="{FF2B5EF4-FFF2-40B4-BE49-F238E27FC236}">
                    <a16:creationId xmlns:a16="http://schemas.microsoft.com/office/drawing/2014/main" id="{546AE96A-560A-7D44-A9E5-981A3B78FA50}"/>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81" name="Group 980">
            <a:extLst>
              <a:ext uri="{FF2B5EF4-FFF2-40B4-BE49-F238E27FC236}">
                <a16:creationId xmlns:a16="http://schemas.microsoft.com/office/drawing/2014/main" id="{512123EF-E076-CE9D-F109-F04BE512C2E7}"/>
              </a:ext>
            </a:extLst>
          </p:cNvPr>
          <p:cNvGrpSpPr/>
          <p:nvPr/>
        </p:nvGrpSpPr>
        <p:grpSpPr>
          <a:xfrm rot="21117821">
            <a:off x="3981750" y="2975057"/>
            <a:ext cx="101914" cy="243981"/>
            <a:chOff x="7172365" y="1815660"/>
            <a:chExt cx="148338" cy="409744"/>
          </a:xfrm>
          <a:solidFill>
            <a:schemeClr val="accent2">
              <a:lumMod val="20000"/>
              <a:lumOff val="80000"/>
            </a:schemeClr>
          </a:solidFill>
        </p:grpSpPr>
        <p:sp>
          <p:nvSpPr>
            <p:cNvPr id="982" name="Rectangle 981">
              <a:extLst>
                <a:ext uri="{FF2B5EF4-FFF2-40B4-BE49-F238E27FC236}">
                  <a16:creationId xmlns:a16="http://schemas.microsoft.com/office/drawing/2014/main" id="{5CD38430-5235-EF70-806F-474687A91E4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3" name="Oval 982">
              <a:extLst>
                <a:ext uri="{FF2B5EF4-FFF2-40B4-BE49-F238E27FC236}">
                  <a16:creationId xmlns:a16="http://schemas.microsoft.com/office/drawing/2014/main" id="{92E880C0-930F-ADC6-BC73-5E24141E7A5E}"/>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4" name="Oval 983">
              <a:extLst>
                <a:ext uri="{FF2B5EF4-FFF2-40B4-BE49-F238E27FC236}">
                  <a16:creationId xmlns:a16="http://schemas.microsoft.com/office/drawing/2014/main" id="{A55C472D-C11A-757B-BA35-EC72A0F65748}"/>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85" name="Group 984">
            <a:extLst>
              <a:ext uri="{FF2B5EF4-FFF2-40B4-BE49-F238E27FC236}">
                <a16:creationId xmlns:a16="http://schemas.microsoft.com/office/drawing/2014/main" id="{7E4EA153-022B-F82A-1600-8902699120E5}"/>
              </a:ext>
            </a:extLst>
          </p:cNvPr>
          <p:cNvGrpSpPr/>
          <p:nvPr/>
        </p:nvGrpSpPr>
        <p:grpSpPr>
          <a:xfrm rot="7432248">
            <a:off x="4627087" y="2975547"/>
            <a:ext cx="96017" cy="243982"/>
            <a:chOff x="7172365" y="1815660"/>
            <a:chExt cx="148338" cy="409744"/>
          </a:xfrm>
          <a:solidFill>
            <a:schemeClr val="accent2">
              <a:lumMod val="20000"/>
              <a:lumOff val="80000"/>
            </a:schemeClr>
          </a:solidFill>
        </p:grpSpPr>
        <p:sp>
          <p:nvSpPr>
            <p:cNvPr id="986" name="Rectangle 985">
              <a:extLst>
                <a:ext uri="{FF2B5EF4-FFF2-40B4-BE49-F238E27FC236}">
                  <a16:creationId xmlns:a16="http://schemas.microsoft.com/office/drawing/2014/main" id="{69EECF04-1D34-7F44-CA23-F1204B986BE2}"/>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7" name="Oval 986">
              <a:extLst>
                <a:ext uri="{FF2B5EF4-FFF2-40B4-BE49-F238E27FC236}">
                  <a16:creationId xmlns:a16="http://schemas.microsoft.com/office/drawing/2014/main" id="{0E1B4E9D-B5DA-1B36-528A-ED3F0D188762}"/>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8" name="Oval 987">
              <a:extLst>
                <a:ext uri="{FF2B5EF4-FFF2-40B4-BE49-F238E27FC236}">
                  <a16:creationId xmlns:a16="http://schemas.microsoft.com/office/drawing/2014/main" id="{88CAC225-910A-505B-4AFF-6B4FA45CC13D}"/>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89" name="Group 988">
            <a:extLst>
              <a:ext uri="{FF2B5EF4-FFF2-40B4-BE49-F238E27FC236}">
                <a16:creationId xmlns:a16="http://schemas.microsoft.com/office/drawing/2014/main" id="{407421A9-E694-70C9-40C7-F53E39B5BCD7}"/>
              </a:ext>
            </a:extLst>
          </p:cNvPr>
          <p:cNvGrpSpPr/>
          <p:nvPr/>
        </p:nvGrpSpPr>
        <p:grpSpPr>
          <a:xfrm rot="6640969">
            <a:off x="4608021" y="3084806"/>
            <a:ext cx="96017" cy="243982"/>
            <a:chOff x="7172365" y="1815660"/>
            <a:chExt cx="148338" cy="409744"/>
          </a:xfrm>
          <a:solidFill>
            <a:schemeClr val="accent2">
              <a:lumMod val="20000"/>
              <a:lumOff val="80000"/>
            </a:schemeClr>
          </a:solidFill>
        </p:grpSpPr>
        <p:sp>
          <p:nvSpPr>
            <p:cNvPr id="990" name="Rectangle 989">
              <a:extLst>
                <a:ext uri="{FF2B5EF4-FFF2-40B4-BE49-F238E27FC236}">
                  <a16:creationId xmlns:a16="http://schemas.microsoft.com/office/drawing/2014/main" id="{2EC30A06-845E-CF0E-E712-9A9965A268D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1" name="Oval 990">
              <a:extLst>
                <a:ext uri="{FF2B5EF4-FFF2-40B4-BE49-F238E27FC236}">
                  <a16:creationId xmlns:a16="http://schemas.microsoft.com/office/drawing/2014/main" id="{32690A74-8A2A-7FBF-2604-6E8085370FEA}"/>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2" name="Oval 991">
              <a:extLst>
                <a:ext uri="{FF2B5EF4-FFF2-40B4-BE49-F238E27FC236}">
                  <a16:creationId xmlns:a16="http://schemas.microsoft.com/office/drawing/2014/main" id="{0BE32CC9-9300-23D7-182F-3677248F1B30}"/>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93" name="Group 992">
            <a:extLst>
              <a:ext uri="{FF2B5EF4-FFF2-40B4-BE49-F238E27FC236}">
                <a16:creationId xmlns:a16="http://schemas.microsoft.com/office/drawing/2014/main" id="{24611B01-487C-447D-EDF2-742B4E999A3A}"/>
              </a:ext>
            </a:extLst>
          </p:cNvPr>
          <p:cNvGrpSpPr/>
          <p:nvPr/>
        </p:nvGrpSpPr>
        <p:grpSpPr>
          <a:xfrm rot="6918367">
            <a:off x="4568631" y="3181484"/>
            <a:ext cx="96018" cy="243985"/>
            <a:chOff x="7172365" y="1815660"/>
            <a:chExt cx="148338" cy="409744"/>
          </a:xfrm>
          <a:solidFill>
            <a:schemeClr val="accent2">
              <a:lumMod val="20000"/>
              <a:lumOff val="80000"/>
            </a:schemeClr>
          </a:solidFill>
        </p:grpSpPr>
        <p:sp>
          <p:nvSpPr>
            <p:cNvPr id="994" name="Rectangle 993">
              <a:extLst>
                <a:ext uri="{FF2B5EF4-FFF2-40B4-BE49-F238E27FC236}">
                  <a16:creationId xmlns:a16="http://schemas.microsoft.com/office/drawing/2014/main" id="{37751B61-17D2-794B-CF66-9034DC8BDE9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5" name="Oval 994">
              <a:extLst>
                <a:ext uri="{FF2B5EF4-FFF2-40B4-BE49-F238E27FC236}">
                  <a16:creationId xmlns:a16="http://schemas.microsoft.com/office/drawing/2014/main" id="{1C7864D1-AD9C-509D-8618-E0F416F4AA11}"/>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6" name="Oval 995">
              <a:extLst>
                <a:ext uri="{FF2B5EF4-FFF2-40B4-BE49-F238E27FC236}">
                  <a16:creationId xmlns:a16="http://schemas.microsoft.com/office/drawing/2014/main" id="{1E6230D6-53E6-8FF6-C5F3-314A4D9D4CD4}"/>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97" name="Group 996">
            <a:extLst>
              <a:ext uri="{FF2B5EF4-FFF2-40B4-BE49-F238E27FC236}">
                <a16:creationId xmlns:a16="http://schemas.microsoft.com/office/drawing/2014/main" id="{5BA523D9-EEA1-77D0-D4FA-5FD748CB05C0}"/>
              </a:ext>
            </a:extLst>
          </p:cNvPr>
          <p:cNvGrpSpPr/>
          <p:nvPr/>
        </p:nvGrpSpPr>
        <p:grpSpPr>
          <a:xfrm rot="8165094">
            <a:off x="4516053" y="3281842"/>
            <a:ext cx="96017" cy="243982"/>
            <a:chOff x="7172365" y="1815660"/>
            <a:chExt cx="148338" cy="409744"/>
          </a:xfrm>
          <a:solidFill>
            <a:schemeClr val="accent2">
              <a:lumMod val="20000"/>
              <a:lumOff val="80000"/>
            </a:schemeClr>
          </a:solidFill>
        </p:grpSpPr>
        <p:sp>
          <p:nvSpPr>
            <p:cNvPr id="998" name="Rectangle 997">
              <a:extLst>
                <a:ext uri="{FF2B5EF4-FFF2-40B4-BE49-F238E27FC236}">
                  <a16:creationId xmlns:a16="http://schemas.microsoft.com/office/drawing/2014/main" id="{F2CEAAF9-03DB-DAB1-2B02-6D9260EDB8A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9" name="Oval 998">
              <a:extLst>
                <a:ext uri="{FF2B5EF4-FFF2-40B4-BE49-F238E27FC236}">
                  <a16:creationId xmlns:a16="http://schemas.microsoft.com/office/drawing/2014/main" id="{9CE02751-08FD-F574-0A37-97C901E6C831}"/>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0" name="Oval 999">
              <a:extLst>
                <a:ext uri="{FF2B5EF4-FFF2-40B4-BE49-F238E27FC236}">
                  <a16:creationId xmlns:a16="http://schemas.microsoft.com/office/drawing/2014/main" id="{8A0B8BE3-87F6-D40E-8362-F1348C3A327D}"/>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01" name="Group 1000">
            <a:extLst>
              <a:ext uri="{FF2B5EF4-FFF2-40B4-BE49-F238E27FC236}">
                <a16:creationId xmlns:a16="http://schemas.microsoft.com/office/drawing/2014/main" id="{EED8D947-586E-FC5A-EF8A-6FEE2E8CB07E}"/>
              </a:ext>
            </a:extLst>
          </p:cNvPr>
          <p:cNvGrpSpPr/>
          <p:nvPr/>
        </p:nvGrpSpPr>
        <p:grpSpPr>
          <a:xfrm rot="9217144">
            <a:off x="4422384" y="3332774"/>
            <a:ext cx="96017" cy="243982"/>
            <a:chOff x="7172365" y="1815660"/>
            <a:chExt cx="148338" cy="409744"/>
          </a:xfrm>
          <a:solidFill>
            <a:schemeClr val="accent2">
              <a:lumMod val="20000"/>
              <a:lumOff val="80000"/>
            </a:schemeClr>
          </a:solidFill>
        </p:grpSpPr>
        <p:sp>
          <p:nvSpPr>
            <p:cNvPr id="1002" name="Rectangle 1001">
              <a:extLst>
                <a:ext uri="{FF2B5EF4-FFF2-40B4-BE49-F238E27FC236}">
                  <a16:creationId xmlns:a16="http://schemas.microsoft.com/office/drawing/2014/main" id="{3E252191-B8C5-693A-D8E4-F1CE0A9CFFF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3" name="Oval 1002">
              <a:extLst>
                <a:ext uri="{FF2B5EF4-FFF2-40B4-BE49-F238E27FC236}">
                  <a16:creationId xmlns:a16="http://schemas.microsoft.com/office/drawing/2014/main" id="{8D87BFB7-CDE2-2114-B4F7-01DFCBA01F6C}"/>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4" name="Oval 1003">
              <a:extLst>
                <a:ext uri="{FF2B5EF4-FFF2-40B4-BE49-F238E27FC236}">
                  <a16:creationId xmlns:a16="http://schemas.microsoft.com/office/drawing/2014/main" id="{6E198318-78A2-81AA-A752-1CC9FF38F998}"/>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05" name="Group 1004">
            <a:extLst>
              <a:ext uri="{FF2B5EF4-FFF2-40B4-BE49-F238E27FC236}">
                <a16:creationId xmlns:a16="http://schemas.microsoft.com/office/drawing/2014/main" id="{EBC6E84F-ABEC-2D19-7169-331D569DE3B8}"/>
              </a:ext>
            </a:extLst>
          </p:cNvPr>
          <p:cNvGrpSpPr/>
          <p:nvPr/>
        </p:nvGrpSpPr>
        <p:grpSpPr>
          <a:xfrm rot="12962720" flipH="1">
            <a:off x="4041115" y="2979817"/>
            <a:ext cx="96017" cy="243983"/>
            <a:chOff x="7172365" y="1815660"/>
            <a:chExt cx="148338" cy="409744"/>
          </a:xfrm>
          <a:solidFill>
            <a:schemeClr val="accent2">
              <a:lumMod val="20000"/>
              <a:lumOff val="80000"/>
            </a:schemeClr>
          </a:solidFill>
        </p:grpSpPr>
        <p:sp>
          <p:nvSpPr>
            <p:cNvPr id="1006" name="Rectangle 1005">
              <a:extLst>
                <a:ext uri="{FF2B5EF4-FFF2-40B4-BE49-F238E27FC236}">
                  <a16:creationId xmlns:a16="http://schemas.microsoft.com/office/drawing/2014/main" id="{909EDE07-71AE-675C-4EE9-5892F198CBA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7" name="Oval 1006">
              <a:extLst>
                <a:ext uri="{FF2B5EF4-FFF2-40B4-BE49-F238E27FC236}">
                  <a16:creationId xmlns:a16="http://schemas.microsoft.com/office/drawing/2014/main" id="{7C16EFAE-7C31-83AB-CB8D-2FB5EFE91E1F}"/>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8" name="Oval 1007">
              <a:extLst>
                <a:ext uri="{FF2B5EF4-FFF2-40B4-BE49-F238E27FC236}">
                  <a16:creationId xmlns:a16="http://schemas.microsoft.com/office/drawing/2014/main" id="{3F6CB772-84D6-AB50-E7CD-18E86721725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09" name="Group 1008">
            <a:extLst>
              <a:ext uri="{FF2B5EF4-FFF2-40B4-BE49-F238E27FC236}">
                <a16:creationId xmlns:a16="http://schemas.microsoft.com/office/drawing/2014/main" id="{D877490C-6832-63CB-7643-0D56299D0083}"/>
              </a:ext>
            </a:extLst>
          </p:cNvPr>
          <p:cNvGrpSpPr/>
          <p:nvPr/>
        </p:nvGrpSpPr>
        <p:grpSpPr>
          <a:xfrm rot="14227154" flipH="1">
            <a:off x="4115538" y="3079473"/>
            <a:ext cx="96017" cy="243983"/>
            <a:chOff x="7172365" y="1815660"/>
            <a:chExt cx="148338" cy="409744"/>
          </a:xfrm>
          <a:solidFill>
            <a:schemeClr val="accent2">
              <a:lumMod val="20000"/>
              <a:lumOff val="80000"/>
            </a:schemeClr>
          </a:solidFill>
        </p:grpSpPr>
        <p:sp>
          <p:nvSpPr>
            <p:cNvPr id="1010" name="Rectangle 1009">
              <a:extLst>
                <a:ext uri="{FF2B5EF4-FFF2-40B4-BE49-F238E27FC236}">
                  <a16:creationId xmlns:a16="http://schemas.microsoft.com/office/drawing/2014/main" id="{5A456865-AD26-D6C2-6A9C-EECC7784646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1" name="Oval 1010">
              <a:extLst>
                <a:ext uri="{FF2B5EF4-FFF2-40B4-BE49-F238E27FC236}">
                  <a16:creationId xmlns:a16="http://schemas.microsoft.com/office/drawing/2014/main" id="{407CCE0D-D934-4A3B-FC8C-26156F00738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2" name="Oval 1011">
              <a:extLst>
                <a:ext uri="{FF2B5EF4-FFF2-40B4-BE49-F238E27FC236}">
                  <a16:creationId xmlns:a16="http://schemas.microsoft.com/office/drawing/2014/main" id="{D23A2808-3C04-0049-7785-369891E8DDD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13" name="Group 1012">
            <a:extLst>
              <a:ext uri="{FF2B5EF4-FFF2-40B4-BE49-F238E27FC236}">
                <a16:creationId xmlns:a16="http://schemas.microsoft.com/office/drawing/2014/main" id="{9E6CC32E-76C3-7119-ED66-3C6E1BBFB548}"/>
              </a:ext>
            </a:extLst>
          </p:cNvPr>
          <p:cNvGrpSpPr/>
          <p:nvPr/>
        </p:nvGrpSpPr>
        <p:grpSpPr>
          <a:xfrm rot="14369166" flipH="1">
            <a:off x="4157779" y="3170722"/>
            <a:ext cx="96017" cy="243983"/>
            <a:chOff x="7172365" y="1815660"/>
            <a:chExt cx="148338" cy="409744"/>
          </a:xfrm>
          <a:solidFill>
            <a:schemeClr val="accent2">
              <a:lumMod val="20000"/>
              <a:lumOff val="80000"/>
            </a:schemeClr>
          </a:solidFill>
        </p:grpSpPr>
        <p:sp>
          <p:nvSpPr>
            <p:cNvPr id="1014" name="Rectangle 1013">
              <a:extLst>
                <a:ext uri="{FF2B5EF4-FFF2-40B4-BE49-F238E27FC236}">
                  <a16:creationId xmlns:a16="http://schemas.microsoft.com/office/drawing/2014/main" id="{B458FF4B-F629-CE15-04EF-2E4C6FCBEE9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5" name="Oval 1014">
              <a:extLst>
                <a:ext uri="{FF2B5EF4-FFF2-40B4-BE49-F238E27FC236}">
                  <a16:creationId xmlns:a16="http://schemas.microsoft.com/office/drawing/2014/main" id="{9872A0D5-0152-B8B4-41BB-D2D1B1F9503D}"/>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6" name="Oval 1015">
              <a:extLst>
                <a:ext uri="{FF2B5EF4-FFF2-40B4-BE49-F238E27FC236}">
                  <a16:creationId xmlns:a16="http://schemas.microsoft.com/office/drawing/2014/main" id="{647AD745-DEE4-22BA-4F83-4D97F288037E}"/>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17" name="Group 1016">
            <a:extLst>
              <a:ext uri="{FF2B5EF4-FFF2-40B4-BE49-F238E27FC236}">
                <a16:creationId xmlns:a16="http://schemas.microsoft.com/office/drawing/2014/main" id="{2E3A5AAF-2857-E886-DDEF-C85D13F9BAFA}"/>
              </a:ext>
            </a:extLst>
          </p:cNvPr>
          <p:cNvGrpSpPr/>
          <p:nvPr/>
        </p:nvGrpSpPr>
        <p:grpSpPr>
          <a:xfrm rot="13361830" flipH="1">
            <a:off x="4216776" y="3261628"/>
            <a:ext cx="96017" cy="243983"/>
            <a:chOff x="7172365" y="1815660"/>
            <a:chExt cx="148338" cy="409744"/>
          </a:xfrm>
          <a:solidFill>
            <a:schemeClr val="accent2">
              <a:lumMod val="20000"/>
              <a:lumOff val="80000"/>
            </a:schemeClr>
          </a:solidFill>
        </p:grpSpPr>
        <p:sp>
          <p:nvSpPr>
            <p:cNvPr id="1018" name="Rectangle 1017">
              <a:extLst>
                <a:ext uri="{FF2B5EF4-FFF2-40B4-BE49-F238E27FC236}">
                  <a16:creationId xmlns:a16="http://schemas.microsoft.com/office/drawing/2014/main" id="{F4766C6B-1E0C-C532-4096-D904C6C8176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9" name="Oval 1018">
              <a:extLst>
                <a:ext uri="{FF2B5EF4-FFF2-40B4-BE49-F238E27FC236}">
                  <a16:creationId xmlns:a16="http://schemas.microsoft.com/office/drawing/2014/main" id="{F05AD341-81F9-F45D-75CD-565BDE5C2158}"/>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0" name="Oval 1019">
              <a:extLst>
                <a:ext uri="{FF2B5EF4-FFF2-40B4-BE49-F238E27FC236}">
                  <a16:creationId xmlns:a16="http://schemas.microsoft.com/office/drawing/2014/main" id="{35956D25-4177-92E8-C916-C7FA7131B8E8}"/>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21" name="Group 1020">
            <a:extLst>
              <a:ext uri="{FF2B5EF4-FFF2-40B4-BE49-F238E27FC236}">
                <a16:creationId xmlns:a16="http://schemas.microsoft.com/office/drawing/2014/main" id="{0FC25C17-329E-D700-9FBC-3B09A387819A}"/>
              </a:ext>
            </a:extLst>
          </p:cNvPr>
          <p:cNvGrpSpPr/>
          <p:nvPr/>
        </p:nvGrpSpPr>
        <p:grpSpPr>
          <a:xfrm rot="11293753">
            <a:off x="4313483" y="3326880"/>
            <a:ext cx="96017" cy="243984"/>
            <a:chOff x="7172365" y="1815660"/>
            <a:chExt cx="148338" cy="409744"/>
          </a:xfrm>
          <a:solidFill>
            <a:schemeClr val="accent2">
              <a:lumMod val="20000"/>
              <a:lumOff val="80000"/>
            </a:schemeClr>
          </a:solidFill>
        </p:grpSpPr>
        <p:sp>
          <p:nvSpPr>
            <p:cNvPr id="1022" name="Rectangle 1021">
              <a:extLst>
                <a:ext uri="{FF2B5EF4-FFF2-40B4-BE49-F238E27FC236}">
                  <a16:creationId xmlns:a16="http://schemas.microsoft.com/office/drawing/2014/main" id="{8571C08C-F4D2-38E0-BD61-75697A74E12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3" name="Oval 1022">
              <a:extLst>
                <a:ext uri="{FF2B5EF4-FFF2-40B4-BE49-F238E27FC236}">
                  <a16:creationId xmlns:a16="http://schemas.microsoft.com/office/drawing/2014/main" id="{03DB4491-D7ED-D9B3-D9B8-358ABC4D061F}"/>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8" name="Oval 1087">
              <a:extLst>
                <a:ext uri="{FF2B5EF4-FFF2-40B4-BE49-F238E27FC236}">
                  <a16:creationId xmlns:a16="http://schemas.microsoft.com/office/drawing/2014/main" id="{3ECDD9B5-94A7-2C80-4AF0-2CC65FA8A612}"/>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89" name="Rectangle 1088">
            <a:extLst>
              <a:ext uri="{FF2B5EF4-FFF2-40B4-BE49-F238E27FC236}">
                <a16:creationId xmlns:a16="http://schemas.microsoft.com/office/drawing/2014/main" id="{3B86612E-92B7-4432-A492-CB69A4FA0897}"/>
              </a:ext>
            </a:extLst>
          </p:cNvPr>
          <p:cNvSpPr/>
          <p:nvPr/>
        </p:nvSpPr>
        <p:spPr bwMode="auto">
          <a:xfrm>
            <a:off x="4382779" y="3243571"/>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0" name="Rectangle 1089">
            <a:extLst>
              <a:ext uri="{FF2B5EF4-FFF2-40B4-BE49-F238E27FC236}">
                <a16:creationId xmlns:a16="http://schemas.microsoft.com/office/drawing/2014/main" id="{194965FE-893D-D28F-D90C-B9C1D7152300}"/>
              </a:ext>
            </a:extLst>
          </p:cNvPr>
          <p:cNvSpPr/>
          <p:nvPr/>
        </p:nvSpPr>
        <p:spPr bwMode="auto">
          <a:xfrm rot="20207089">
            <a:off x="3462660" y="3074496"/>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1" name="Rectangle 1090">
            <a:extLst>
              <a:ext uri="{FF2B5EF4-FFF2-40B4-BE49-F238E27FC236}">
                <a16:creationId xmlns:a16="http://schemas.microsoft.com/office/drawing/2014/main" id="{2A70BE73-2294-0576-C8ED-F2B3EDA6EB04}"/>
              </a:ext>
            </a:extLst>
          </p:cNvPr>
          <p:cNvSpPr/>
          <p:nvPr/>
        </p:nvSpPr>
        <p:spPr bwMode="auto">
          <a:xfrm rot="20943785">
            <a:off x="3992372" y="2950539"/>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2" name="Rectangle 1091">
            <a:extLst>
              <a:ext uri="{FF2B5EF4-FFF2-40B4-BE49-F238E27FC236}">
                <a16:creationId xmlns:a16="http://schemas.microsoft.com/office/drawing/2014/main" id="{2066DD4A-B2F5-B9B9-8EF5-1C874D0C4CD3}"/>
              </a:ext>
            </a:extLst>
          </p:cNvPr>
          <p:cNvSpPr/>
          <p:nvPr/>
        </p:nvSpPr>
        <p:spPr bwMode="auto">
          <a:xfrm rot="1217304">
            <a:off x="5605676" y="3100812"/>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3" name="Rectangle 1092">
            <a:extLst>
              <a:ext uri="{FF2B5EF4-FFF2-40B4-BE49-F238E27FC236}">
                <a16:creationId xmlns:a16="http://schemas.microsoft.com/office/drawing/2014/main" id="{7E398AAF-A8D8-1F98-EF2F-D0A11E25E0D6}"/>
              </a:ext>
            </a:extLst>
          </p:cNvPr>
          <p:cNvSpPr/>
          <p:nvPr/>
        </p:nvSpPr>
        <p:spPr bwMode="auto">
          <a:xfrm rot="628981">
            <a:off x="5219628" y="2984547"/>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4" name="Rectangle 1093">
            <a:extLst>
              <a:ext uri="{FF2B5EF4-FFF2-40B4-BE49-F238E27FC236}">
                <a16:creationId xmlns:a16="http://schemas.microsoft.com/office/drawing/2014/main" id="{03C2A221-80EE-344A-0107-A7994FF53CFE}"/>
              </a:ext>
            </a:extLst>
          </p:cNvPr>
          <p:cNvSpPr/>
          <p:nvPr/>
        </p:nvSpPr>
        <p:spPr bwMode="auto">
          <a:xfrm rot="318061">
            <a:off x="4782442" y="2921250"/>
            <a:ext cx="61101" cy="2793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95" name="Group 1094">
            <a:extLst>
              <a:ext uri="{FF2B5EF4-FFF2-40B4-BE49-F238E27FC236}">
                <a16:creationId xmlns:a16="http://schemas.microsoft.com/office/drawing/2014/main" id="{9E75BCCF-D99F-705E-6BAE-B456FFD3338E}"/>
              </a:ext>
            </a:extLst>
          </p:cNvPr>
          <p:cNvGrpSpPr/>
          <p:nvPr/>
        </p:nvGrpSpPr>
        <p:grpSpPr>
          <a:xfrm rot="869243">
            <a:off x="4273767" y="2934224"/>
            <a:ext cx="267860" cy="293496"/>
            <a:chOff x="5373343" y="3066294"/>
            <a:chExt cx="1801887" cy="1974340"/>
          </a:xfrm>
        </p:grpSpPr>
        <p:grpSp>
          <p:nvGrpSpPr>
            <p:cNvPr id="1096" name="Group 1095">
              <a:extLst>
                <a:ext uri="{FF2B5EF4-FFF2-40B4-BE49-F238E27FC236}">
                  <a16:creationId xmlns:a16="http://schemas.microsoft.com/office/drawing/2014/main" id="{3B80B239-50B2-FCA1-64E4-47702977639C}"/>
                </a:ext>
              </a:extLst>
            </p:cNvPr>
            <p:cNvGrpSpPr/>
            <p:nvPr/>
          </p:nvGrpSpPr>
          <p:grpSpPr>
            <a:xfrm>
              <a:off x="5886218" y="3700568"/>
              <a:ext cx="807635" cy="589505"/>
              <a:chOff x="7657395" y="3471968"/>
              <a:chExt cx="807635" cy="589505"/>
            </a:xfrm>
          </p:grpSpPr>
          <p:grpSp>
            <p:nvGrpSpPr>
              <p:cNvPr id="1119" name="Group 1118">
                <a:extLst>
                  <a:ext uri="{FF2B5EF4-FFF2-40B4-BE49-F238E27FC236}">
                    <a16:creationId xmlns:a16="http://schemas.microsoft.com/office/drawing/2014/main" id="{A9154EE9-5212-3729-B432-5C2518DA895C}"/>
                  </a:ext>
                </a:extLst>
              </p:cNvPr>
              <p:cNvGrpSpPr/>
              <p:nvPr/>
            </p:nvGrpSpPr>
            <p:grpSpPr>
              <a:xfrm>
                <a:off x="7657395" y="3900010"/>
                <a:ext cx="263902" cy="161463"/>
                <a:chOff x="7588110" y="3651769"/>
                <a:chExt cx="263902" cy="161463"/>
              </a:xfrm>
            </p:grpSpPr>
            <p:cxnSp>
              <p:nvCxnSpPr>
                <p:cNvPr id="1127" name="Straight Connector 1126">
                  <a:extLst>
                    <a:ext uri="{FF2B5EF4-FFF2-40B4-BE49-F238E27FC236}">
                      <a16:creationId xmlns:a16="http://schemas.microsoft.com/office/drawing/2014/main" id="{ED9C4DC7-B999-6BD8-FC12-85D7B081D490}"/>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28" name="Oval 1127">
                  <a:extLst>
                    <a:ext uri="{FF2B5EF4-FFF2-40B4-BE49-F238E27FC236}">
                      <a16:creationId xmlns:a16="http://schemas.microsoft.com/office/drawing/2014/main" id="{BAE9F4A5-A11D-0521-9204-522417D484F4}"/>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20" name="Group 1119">
                <a:extLst>
                  <a:ext uri="{FF2B5EF4-FFF2-40B4-BE49-F238E27FC236}">
                    <a16:creationId xmlns:a16="http://schemas.microsoft.com/office/drawing/2014/main" id="{71D5F858-1C4F-8DEA-6D4B-EA58F514E1DA}"/>
                  </a:ext>
                </a:extLst>
              </p:cNvPr>
              <p:cNvGrpSpPr/>
              <p:nvPr/>
            </p:nvGrpSpPr>
            <p:grpSpPr>
              <a:xfrm rot="10800000">
                <a:off x="8131843" y="3471968"/>
                <a:ext cx="333187" cy="409704"/>
                <a:chOff x="7740510" y="3804169"/>
                <a:chExt cx="333187" cy="409704"/>
              </a:xfrm>
            </p:grpSpPr>
            <p:grpSp>
              <p:nvGrpSpPr>
                <p:cNvPr id="1121" name="Group 1120">
                  <a:extLst>
                    <a:ext uri="{FF2B5EF4-FFF2-40B4-BE49-F238E27FC236}">
                      <a16:creationId xmlns:a16="http://schemas.microsoft.com/office/drawing/2014/main" id="{638B6AF6-FDBA-BA9C-914F-B72B0CCF5FB8}"/>
                    </a:ext>
                  </a:extLst>
                </p:cNvPr>
                <p:cNvGrpSpPr/>
                <p:nvPr/>
              </p:nvGrpSpPr>
              <p:grpSpPr>
                <a:xfrm>
                  <a:off x="7740510" y="3804169"/>
                  <a:ext cx="263902" cy="161463"/>
                  <a:chOff x="7588110" y="3651769"/>
                  <a:chExt cx="263902" cy="161463"/>
                </a:xfrm>
              </p:grpSpPr>
              <p:cxnSp>
                <p:nvCxnSpPr>
                  <p:cNvPr id="1125" name="Straight Connector 1124">
                    <a:extLst>
                      <a:ext uri="{FF2B5EF4-FFF2-40B4-BE49-F238E27FC236}">
                        <a16:creationId xmlns:a16="http://schemas.microsoft.com/office/drawing/2014/main" id="{10B24BAD-0BA8-3BF3-3A1F-A18843376F28}"/>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26" name="Oval 1125">
                    <a:extLst>
                      <a:ext uri="{FF2B5EF4-FFF2-40B4-BE49-F238E27FC236}">
                        <a16:creationId xmlns:a16="http://schemas.microsoft.com/office/drawing/2014/main" id="{5F30328D-C591-7CE5-E236-5891137C4537}"/>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22" name="Group 1121">
                  <a:extLst>
                    <a:ext uri="{FF2B5EF4-FFF2-40B4-BE49-F238E27FC236}">
                      <a16:creationId xmlns:a16="http://schemas.microsoft.com/office/drawing/2014/main" id="{375334E9-1757-CD7F-F292-845CBCDC4E6A}"/>
                    </a:ext>
                  </a:extLst>
                </p:cNvPr>
                <p:cNvGrpSpPr/>
                <p:nvPr/>
              </p:nvGrpSpPr>
              <p:grpSpPr>
                <a:xfrm>
                  <a:off x="7809795" y="4052410"/>
                  <a:ext cx="263902" cy="161463"/>
                  <a:chOff x="7588110" y="3651769"/>
                  <a:chExt cx="263902" cy="161463"/>
                </a:xfrm>
              </p:grpSpPr>
              <p:cxnSp>
                <p:nvCxnSpPr>
                  <p:cNvPr id="1123" name="Straight Connector 1122">
                    <a:extLst>
                      <a:ext uri="{FF2B5EF4-FFF2-40B4-BE49-F238E27FC236}">
                        <a16:creationId xmlns:a16="http://schemas.microsoft.com/office/drawing/2014/main" id="{CDC8075C-5F6A-3813-29B2-03F25BD30670}"/>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24" name="Oval 1123">
                    <a:extLst>
                      <a:ext uri="{FF2B5EF4-FFF2-40B4-BE49-F238E27FC236}">
                        <a16:creationId xmlns:a16="http://schemas.microsoft.com/office/drawing/2014/main" id="{37C18829-90D8-9CC0-4DD7-AAC7BDB9A0D5}"/>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97" name="Group 1096">
              <a:extLst>
                <a:ext uri="{FF2B5EF4-FFF2-40B4-BE49-F238E27FC236}">
                  <a16:creationId xmlns:a16="http://schemas.microsoft.com/office/drawing/2014/main" id="{AF99546B-F240-3F6C-8EEA-81F2774906EA}"/>
                </a:ext>
              </a:extLst>
            </p:cNvPr>
            <p:cNvGrpSpPr/>
            <p:nvPr/>
          </p:nvGrpSpPr>
          <p:grpSpPr>
            <a:xfrm>
              <a:off x="5585991" y="4465597"/>
              <a:ext cx="667240" cy="514544"/>
              <a:chOff x="7357168" y="4236997"/>
              <a:chExt cx="667240" cy="514544"/>
            </a:xfrm>
          </p:grpSpPr>
          <p:grpSp>
            <p:nvGrpSpPr>
              <p:cNvPr id="1113" name="Group 1112">
                <a:extLst>
                  <a:ext uri="{FF2B5EF4-FFF2-40B4-BE49-F238E27FC236}">
                    <a16:creationId xmlns:a16="http://schemas.microsoft.com/office/drawing/2014/main" id="{F62D78F7-9C7E-7CE8-46DA-9F01EFBD5FE1}"/>
                  </a:ext>
                </a:extLst>
              </p:cNvPr>
              <p:cNvGrpSpPr/>
              <p:nvPr/>
            </p:nvGrpSpPr>
            <p:grpSpPr>
              <a:xfrm rot="2862879">
                <a:off x="7305949" y="4288216"/>
                <a:ext cx="263902" cy="161463"/>
                <a:chOff x="7588110" y="3651769"/>
                <a:chExt cx="263902" cy="161463"/>
              </a:xfrm>
            </p:grpSpPr>
            <p:cxnSp>
              <p:nvCxnSpPr>
                <p:cNvPr id="1117" name="Straight Connector 1116">
                  <a:extLst>
                    <a:ext uri="{FF2B5EF4-FFF2-40B4-BE49-F238E27FC236}">
                      <a16:creationId xmlns:a16="http://schemas.microsoft.com/office/drawing/2014/main" id="{6B9999CB-3EB2-18D3-1170-FB90D23F3161}"/>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18" name="Oval 1117">
                  <a:extLst>
                    <a:ext uri="{FF2B5EF4-FFF2-40B4-BE49-F238E27FC236}">
                      <a16:creationId xmlns:a16="http://schemas.microsoft.com/office/drawing/2014/main" id="{83271563-1AA6-42FD-F297-42724C282D4B}"/>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14" name="Group 1113">
                <a:extLst>
                  <a:ext uri="{FF2B5EF4-FFF2-40B4-BE49-F238E27FC236}">
                    <a16:creationId xmlns:a16="http://schemas.microsoft.com/office/drawing/2014/main" id="{1DD09083-A306-7C83-9B24-630962188653}"/>
                  </a:ext>
                </a:extLst>
              </p:cNvPr>
              <p:cNvGrpSpPr/>
              <p:nvPr/>
            </p:nvGrpSpPr>
            <p:grpSpPr>
              <a:xfrm rot="13575652">
                <a:off x="7811726" y="4538858"/>
                <a:ext cx="263902" cy="161463"/>
                <a:chOff x="7588110" y="3651769"/>
                <a:chExt cx="263902" cy="161463"/>
              </a:xfrm>
            </p:grpSpPr>
            <p:cxnSp>
              <p:nvCxnSpPr>
                <p:cNvPr id="1115" name="Straight Connector 1114">
                  <a:extLst>
                    <a:ext uri="{FF2B5EF4-FFF2-40B4-BE49-F238E27FC236}">
                      <a16:creationId xmlns:a16="http://schemas.microsoft.com/office/drawing/2014/main" id="{71981120-57B7-0D29-6589-E266F2327257}"/>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16" name="Oval 1115">
                  <a:extLst>
                    <a:ext uri="{FF2B5EF4-FFF2-40B4-BE49-F238E27FC236}">
                      <a16:creationId xmlns:a16="http://schemas.microsoft.com/office/drawing/2014/main" id="{733793E0-ECC0-D396-2FFE-FD219BA8297D}"/>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98" name="Group 1097">
              <a:extLst>
                <a:ext uri="{FF2B5EF4-FFF2-40B4-BE49-F238E27FC236}">
                  <a16:creationId xmlns:a16="http://schemas.microsoft.com/office/drawing/2014/main" id="{5604BBDC-F3A2-9C83-2E94-1C8EBA3379B6}"/>
                </a:ext>
              </a:extLst>
            </p:cNvPr>
            <p:cNvGrpSpPr/>
            <p:nvPr/>
          </p:nvGrpSpPr>
          <p:grpSpPr>
            <a:xfrm rot="16200000">
              <a:off x="6522901" y="4173200"/>
              <a:ext cx="667240" cy="514544"/>
              <a:chOff x="7509568" y="4389397"/>
              <a:chExt cx="667240" cy="514544"/>
            </a:xfrm>
          </p:grpSpPr>
          <p:grpSp>
            <p:nvGrpSpPr>
              <p:cNvPr id="1107" name="Group 1106">
                <a:extLst>
                  <a:ext uri="{FF2B5EF4-FFF2-40B4-BE49-F238E27FC236}">
                    <a16:creationId xmlns:a16="http://schemas.microsoft.com/office/drawing/2014/main" id="{8D416C00-B790-4323-DD57-E2929BFCAB7D}"/>
                  </a:ext>
                </a:extLst>
              </p:cNvPr>
              <p:cNvGrpSpPr/>
              <p:nvPr/>
            </p:nvGrpSpPr>
            <p:grpSpPr>
              <a:xfrm rot="2862879">
                <a:off x="7458349" y="4440616"/>
                <a:ext cx="263902" cy="161463"/>
                <a:chOff x="7588110" y="3651769"/>
                <a:chExt cx="263902" cy="161463"/>
              </a:xfrm>
            </p:grpSpPr>
            <p:cxnSp>
              <p:nvCxnSpPr>
                <p:cNvPr id="1111" name="Straight Connector 1110">
                  <a:extLst>
                    <a:ext uri="{FF2B5EF4-FFF2-40B4-BE49-F238E27FC236}">
                      <a16:creationId xmlns:a16="http://schemas.microsoft.com/office/drawing/2014/main" id="{36A66247-4941-49CB-6CA5-BA5A1C18C74E}"/>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12" name="Oval 1111">
                  <a:extLst>
                    <a:ext uri="{FF2B5EF4-FFF2-40B4-BE49-F238E27FC236}">
                      <a16:creationId xmlns:a16="http://schemas.microsoft.com/office/drawing/2014/main" id="{E77759CD-182E-18BD-18A2-180476E45DC0}"/>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08" name="Group 1107">
                <a:extLst>
                  <a:ext uri="{FF2B5EF4-FFF2-40B4-BE49-F238E27FC236}">
                    <a16:creationId xmlns:a16="http://schemas.microsoft.com/office/drawing/2014/main" id="{FDAF29AE-3808-389F-E84F-4A893FB1DC59}"/>
                  </a:ext>
                </a:extLst>
              </p:cNvPr>
              <p:cNvGrpSpPr/>
              <p:nvPr/>
            </p:nvGrpSpPr>
            <p:grpSpPr>
              <a:xfrm rot="13575652">
                <a:off x="7964126" y="4691258"/>
                <a:ext cx="263902" cy="161463"/>
                <a:chOff x="7588110" y="3651769"/>
                <a:chExt cx="263902" cy="161463"/>
              </a:xfrm>
            </p:grpSpPr>
            <p:cxnSp>
              <p:nvCxnSpPr>
                <p:cNvPr id="1109" name="Straight Connector 1108">
                  <a:extLst>
                    <a:ext uri="{FF2B5EF4-FFF2-40B4-BE49-F238E27FC236}">
                      <a16:creationId xmlns:a16="http://schemas.microsoft.com/office/drawing/2014/main" id="{B6C78748-C583-C177-761C-FC1377A417BF}"/>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10" name="Oval 1109">
                  <a:extLst>
                    <a:ext uri="{FF2B5EF4-FFF2-40B4-BE49-F238E27FC236}">
                      <a16:creationId xmlns:a16="http://schemas.microsoft.com/office/drawing/2014/main" id="{0C109960-3D91-5DD4-F7FC-8E406C096A18}"/>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99" name="Group 1098">
              <a:extLst>
                <a:ext uri="{FF2B5EF4-FFF2-40B4-BE49-F238E27FC236}">
                  <a16:creationId xmlns:a16="http://schemas.microsoft.com/office/drawing/2014/main" id="{757295AB-2517-E0BF-92E6-E2821AE188B2}"/>
                </a:ext>
              </a:extLst>
            </p:cNvPr>
            <p:cNvGrpSpPr/>
            <p:nvPr/>
          </p:nvGrpSpPr>
          <p:grpSpPr>
            <a:xfrm rot="9944751">
              <a:off x="5373343" y="3066294"/>
              <a:ext cx="1801887" cy="1974340"/>
              <a:chOff x="569633" y="1542899"/>
              <a:chExt cx="1245999" cy="1365250"/>
            </a:xfrm>
          </p:grpSpPr>
          <p:cxnSp>
            <p:nvCxnSpPr>
              <p:cNvPr id="1103" name="Straight Connector 32">
                <a:extLst>
                  <a:ext uri="{FF2B5EF4-FFF2-40B4-BE49-F238E27FC236}">
                    <a16:creationId xmlns:a16="http://schemas.microsoft.com/office/drawing/2014/main" id="{69666088-C6D1-B8DB-89F0-84A680736303}"/>
                  </a:ext>
                </a:extLst>
              </p:cNvPr>
              <p:cNvCxnSpPr>
                <a:cxnSpLocks noChangeShapeType="1"/>
              </p:cNvCxnSpPr>
              <p:nvPr/>
            </p:nvCxnSpPr>
            <p:spPr bwMode="auto">
              <a:xfrm>
                <a:off x="569633" y="1622275"/>
                <a:ext cx="300038" cy="331787"/>
              </a:xfrm>
              <a:prstGeom prst="line">
                <a:avLst/>
              </a:prstGeom>
              <a:noFill/>
              <a:ln w="19050">
                <a:solidFill>
                  <a:schemeClr val="accent1"/>
                </a:solidFill>
                <a:round/>
                <a:headEnd/>
                <a:tailEnd/>
              </a:ln>
            </p:spPr>
          </p:cxnSp>
          <p:cxnSp>
            <p:nvCxnSpPr>
              <p:cNvPr id="1104" name="Straight Connector 34">
                <a:extLst>
                  <a:ext uri="{FF2B5EF4-FFF2-40B4-BE49-F238E27FC236}">
                    <a16:creationId xmlns:a16="http://schemas.microsoft.com/office/drawing/2014/main" id="{2182CC6F-8D23-E106-9FF1-1B09D9CE016B}"/>
                  </a:ext>
                </a:extLst>
              </p:cNvPr>
              <p:cNvCxnSpPr>
                <a:cxnSpLocks noChangeShapeType="1"/>
              </p:cNvCxnSpPr>
              <p:nvPr/>
            </p:nvCxnSpPr>
            <p:spPr bwMode="auto">
              <a:xfrm flipH="1">
                <a:off x="1504482" y="1611162"/>
                <a:ext cx="311150" cy="347663"/>
              </a:xfrm>
              <a:prstGeom prst="line">
                <a:avLst/>
              </a:prstGeom>
              <a:noFill/>
              <a:ln w="19050">
                <a:solidFill>
                  <a:schemeClr val="accent1"/>
                </a:solidFill>
                <a:round/>
                <a:headEnd/>
                <a:tailEnd/>
              </a:ln>
            </p:spPr>
          </p:cxnSp>
          <p:sp>
            <p:nvSpPr>
              <p:cNvPr id="1105" name="Freeform 383">
                <a:extLst>
                  <a:ext uri="{FF2B5EF4-FFF2-40B4-BE49-F238E27FC236}">
                    <a16:creationId xmlns:a16="http://schemas.microsoft.com/office/drawing/2014/main" id="{73895598-7396-5A91-8637-0D49F2EACF5F}"/>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06" name="Freeform 35">
                <a:extLst>
                  <a:ext uri="{FF2B5EF4-FFF2-40B4-BE49-F238E27FC236}">
                    <a16:creationId xmlns:a16="http://schemas.microsoft.com/office/drawing/2014/main" id="{23954001-6F97-E15A-96A7-1EE5D339B8E1}"/>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9050">
                <a:solidFill>
                  <a:schemeClr val="accent1"/>
                </a:solidFill>
                <a:round/>
                <a:headEnd/>
                <a:tailEnd/>
              </a:ln>
            </p:spPr>
            <p:txBody>
              <a:bodyPr anchor="ctr"/>
              <a:lstStyle/>
              <a:p>
                <a:pPr marL="0" marR="0" lvl="0" indent="0" algn="l" defTabSz="914400" rtl="0" eaLnBrk="1" fontAlgn="auto"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00" name="Group 1099">
              <a:extLst>
                <a:ext uri="{FF2B5EF4-FFF2-40B4-BE49-F238E27FC236}">
                  <a16:creationId xmlns:a16="http://schemas.microsoft.com/office/drawing/2014/main" id="{9836633B-A92C-1E2F-07E1-FC90DACBBC07}"/>
                </a:ext>
              </a:extLst>
            </p:cNvPr>
            <p:cNvGrpSpPr/>
            <p:nvPr/>
          </p:nvGrpSpPr>
          <p:grpSpPr>
            <a:xfrm>
              <a:off x="5820270" y="3880369"/>
              <a:ext cx="263902" cy="161463"/>
              <a:chOff x="7588110" y="3651769"/>
              <a:chExt cx="263902" cy="161463"/>
            </a:xfrm>
          </p:grpSpPr>
          <p:cxnSp>
            <p:nvCxnSpPr>
              <p:cNvPr id="1101" name="Straight Connector 1100">
                <a:extLst>
                  <a:ext uri="{FF2B5EF4-FFF2-40B4-BE49-F238E27FC236}">
                    <a16:creationId xmlns:a16="http://schemas.microsoft.com/office/drawing/2014/main" id="{D2ECB691-9992-B90D-B8B0-FBCCC09B8488}"/>
                  </a:ext>
                </a:extLst>
              </p:cNvPr>
              <p:cNvCxnSpPr>
                <a:cxnSpLocks/>
              </p:cNvCxnSpPr>
              <p:nvPr/>
            </p:nvCxnSpPr>
            <p:spPr bwMode="auto">
              <a:xfrm flipH="1">
                <a:off x="7726911" y="3675225"/>
                <a:ext cx="125101" cy="36196"/>
              </a:xfrm>
              <a:prstGeom prst="line">
                <a:avLst/>
              </a:prstGeom>
              <a:noFill/>
              <a:ln w="19050" cap="flat" cmpd="sng" algn="ctr">
                <a:solidFill>
                  <a:schemeClr val="accent5"/>
                </a:solidFill>
                <a:prstDash val="solid"/>
                <a:round/>
                <a:headEnd type="none" w="med" len="med"/>
                <a:tailEnd type="none" w="med" len="med"/>
              </a:ln>
              <a:effectLst/>
            </p:spPr>
          </p:cxnSp>
          <p:sp>
            <p:nvSpPr>
              <p:cNvPr id="1102" name="Oval 1101">
                <a:extLst>
                  <a:ext uri="{FF2B5EF4-FFF2-40B4-BE49-F238E27FC236}">
                    <a16:creationId xmlns:a16="http://schemas.microsoft.com/office/drawing/2014/main" id="{7C3C2DB0-559D-4444-1059-A19B15576EAB}"/>
                  </a:ext>
                </a:extLst>
              </p:cNvPr>
              <p:cNvSpPr/>
              <p:nvPr/>
            </p:nvSpPr>
            <p:spPr bwMode="auto">
              <a:xfrm>
                <a:off x="7588110" y="3651769"/>
                <a:ext cx="161463" cy="161463"/>
              </a:xfrm>
              <a:prstGeom prst="ellipse">
                <a:avLst/>
              </a:prstGeom>
              <a:solidFill>
                <a:schemeClr val="accent4"/>
              </a:solidFill>
              <a:ln w="1905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129" name="Group 1128">
            <a:extLst>
              <a:ext uri="{FF2B5EF4-FFF2-40B4-BE49-F238E27FC236}">
                <a16:creationId xmlns:a16="http://schemas.microsoft.com/office/drawing/2014/main" id="{D0EC3446-EA49-3526-37F4-DE1DC2783563}"/>
              </a:ext>
            </a:extLst>
          </p:cNvPr>
          <p:cNvGrpSpPr/>
          <p:nvPr/>
        </p:nvGrpSpPr>
        <p:grpSpPr>
          <a:xfrm rot="1035316">
            <a:off x="5650845" y="3162773"/>
            <a:ext cx="101913" cy="243981"/>
            <a:chOff x="7172365" y="1815660"/>
            <a:chExt cx="148338" cy="409744"/>
          </a:xfrm>
          <a:solidFill>
            <a:schemeClr val="accent2">
              <a:lumMod val="20000"/>
              <a:lumOff val="80000"/>
            </a:schemeClr>
          </a:solidFill>
        </p:grpSpPr>
        <p:sp>
          <p:nvSpPr>
            <p:cNvPr id="1130" name="Rectangle 1129">
              <a:extLst>
                <a:ext uri="{FF2B5EF4-FFF2-40B4-BE49-F238E27FC236}">
                  <a16:creationId xmlns:a16="http://schemas.microsoft.com/office/drawing/2014/main" id="{4C569991-CAFD-F86D-4168-C627551AF06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1" name="Oval 1130">
              <a:extLst>
                <a:ext uri="{FF2B5EF4-FFF2-40B4-BE49-F238E27FC236}">
                  <a16:creationId xmlns:a16="http://schemas.microsoft.com/office/drawing/2014/main" id="{69C3BACB-A62D-F622-27BF-229B69841158}"/>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2" name="Oval 1131">
              <a:extLst>
                <a:ext uri="{FF2B5EF4-FFF2-40B4-BE49-F238E27FC236}">
                  <a16:creationId xmlns:a16="http://schemas.microsoft.com/office/drawing/2014/main" id="{96A9A9B7-3586-AD8D-B009-AC012403D9BD}"/>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33" name="Group 1132">
            <a:extLst>
              <a:ext uri="{FF2B5EF4-FFF2-40B4-BE49-F238E27FC236}">
                <a16:creationId xmlns:a16="http://schemas.microsoft.com/office/drawing/2014/main" id="{239B528A-BA08-3E02-3E44-41333BDF23CC}"/>
              </a:ext>
            </a:extLst>
          </p:cNvPr>
          <p:cNvGrpSpPr/>
          <p:nvPr/>
        </p:nvGrpSpPr>
        <p:grpSpPr>
          <a:xfrm rot="211493">
            <a:off x="4916818" y="2961338"/>
            <a:ext cx="101913" cy="243981"/>
            <a:chOff x="7172365" y="1815660"/>
            <a:chExt cx="148338" cy="409744"/>
          </a:xfrm>
          <a:solidFill>
            <a:schemeClr val="accent2">
              <a:lumMod val="20000"/>
              <a:lumOff val="80000"/>
            </a:schemeClr>
          </a:solidFill>
        </p:grpSpPr>
        <p:sp>
          <p:nvSpPr>
            <p:cNvPr id="1134" name="Rectangle 1133">
              <a:extLst>
                <a:ext uri="{FF2B5EF4-FFF2-40B4-BE49-F238E27FC236}">
                  <a16:creationId xmlns:a16="http://schemas.microsoft.com/office/drawing/2014/main" id="{A194BEE3-0CF7-3FD0-1842-B258F7B4040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5" name="Oval 1134">
              <a:extLst>
                <a:ext uri="{FF2B5EF4-FFF2-40B4-BE49-F238E27FC236}">
                  <a16:creationId xmlns:a16="http://schemas.microsoft.com/office/drawing/2014/main" id="{D708593C-61CA-3463-830B-92338529B941}"/>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6" name="Oval 1135">
              <a:extLst>
                <a:ext uri="{FF2B5EF4-FFF2-40B4-BE49-F238E27FC236}">
                  <a16:creationId xmlns:a16="http://schemas.microsoft.com/office/drawing/2014/main" id="{C64FA64E-C386-897E-DD67-B024BA23315F}"/>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37" name="Group 1136">
            <a:extLst>
              <a:ext uri="{FF2B5EF4-FFF2-40B4-BE49-F238E27FC236}">
                <a16:creationId xmlns:a16="http://schemas.microsoft.com/office/drawing/2014/main" id="{5A654386-6439-3EE9-114A-783712494D86}"/>
              </a:ext>
            </a:extLst>
          </p:cNvPr>
          <p:cNvGrpSpPr/>
          <p:nvPr/>
        </p:nvGrpSpPr>
        <p:grpSpPr>
          <a:xfrm rot="21051257">
            <a:off x="3862931" y="2990008"/>
            <a:ext cx="101913" cy="243981"/>
            <a:chOff x="7172365" y="1815660"/>
            <a:chExt cx="148338" cy="409744"/>
          </a:xfrm>
          <a:solidFill>
            <a:schemeClr val="accent2">
              <a:lumMod val="20000"/>
              <a:lumOff val="80000"/>
            </a:schemeClr>
          </a:solidFill>
        </p:grpSpPr>
        <p:sp>
          <p:nvSpPr>
            <p:cNvPr id="1138" name="Rectangle 1137">
              <a:extLst>
                <a:ext uri="{FF2B5EF4-FFF2-40B4-BE49-F238E27FC236}">
                  <a16:creationId xmlns:a16="http://schemas.microsoft.com/office/drawing/2014/main" id="{A1A6DF64-1D74-8503-CA06-9EA722B4157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9" name="Oval 1138">
              <a:extLst>
                <a:ext uri="{FF2B5EF4-FFF2-40B4-BE49-F238E27FC236}">
                  <a16:creationId xmlns:a16="http://schemas.microsoft.com/office/drawing/2014/main" id="{DE9FC1E6-C597-A7CC-70F6-E9824A111F25}"/>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0" name="Oval 1139">
              <a:extLst>
                <a:ext uri="{FF2B5EF4-FFF2-40B4-BE49-F238E27FC236}">
                  <a16:creationId xmlns:a16="http://schemas.microsoft.com/office/drawing/2014/main" id="{0301A90E-E809-7C71-7F24-8A3E0A587432}"/>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141" name="Straight Arrow Connector 1140">
            <a:extLst>
              <a:ext uri="{FF2B5EF4-FFF2-40B4-BE49-F238E27FC236}">
                <a16:creationId xmlns:a16="http://schemas.microsoft.com/office/drawing/2014/main" id="{C448E5AE-3878-6499-2744-6B909FB3D9E6}"/>
              </a:ext>
            </a:extLst>
          </p:cNvPr>
          <p:cNvCxnSpPr>
            <a:cxnSpLocks/>
          </p:cNvCxnSpPr>
          <p:nvPr/>
        </p:nvCxnSpPr>
        <p:spPr bwMode="auto">
          <a:xfrm flipH="1">
            <a:off x="2280831" y="3217316"/>
            <a:ext cx="383540" cy="135890"/>
          </a:xfrm>
          <a:prstGeom prst="straightConnector1">
            <a:avLst/>
          </a:prstGeom>
          <a:noFill/>
          <a:ln w="28575" cap="flat" cmpd="sng" algn="ctr">
            <a:solidFill>
              <a:schemeClr val="bg1"/>
            </a:solidFill>
            <a:prstDash val="solid"/>
            <a:round/>
            <a:headEnd type="none" w="med" len="med"/>
            <a:tailEnd type="triangle"/>
          </a:ln>
          <a:effectLst/>
        </p:spPr>
      </p:cxnSp>
      <p:grpSp>
        <p:nvGrpSpPr>
          <p:cNvPr id="1142" name="Group 1141">
            <a:extLst>
              <a:ext uri="{FF2B5EF4-FFF2-40B4-BE49-F238E27FC236}">
                <a16:creationId xmlns:a16="http://schemas.microsoft.com/office/drawing/2014/main" id="{B7BCC5B0-6AF4-9945-960E-AED85CE4F6B6}"/>
              </a:ext>
            </a:extLst>
          </p:cNvPr>
          <p:cNvGrpSpPr/>
          <p:nvPr/>
        </p:nvGrpSpPr>
        <p:grpSpPr>
          <a:xfrm rot="17722595">
            <a:off x="7129224" y="2938033"/>
            <a:ext cx="378311" cy="407460"/>
            <a:chOff x="9372274" y="3458586"/>
            <a:chExt cx="743159" cy="800420"/>
          </a:xfrm>
          <a:solidFill>
            <a:schemeClr val="accent2">
              <a:lumMod val="20000"/>
              <a:lumOff val="80000"/>
            </a:schemeClr>
          </a:solidFill>
        </p:grpSpPr>
        <p:grpSp>
          <p:nvGrpSpPr>
            <p:cNvPr id="1143" name="Group 1142">
              <a:extLst>
                <a:ext uri="{FF2B5EF4-FFF2-40B4-BE49-F238E27FC236}">
                  <a16:creationId xmlns:a16="http://schemas.microsoft.com/office/drawing/2014/main" id="{A0C833D8-12C5-55FB-0F2E-8513281BCD06}"/>
                </a:ext>
              </a:extLst>
            </p:cNvPr>
            <p:cNvGrpSpPr/>
            <p:nvPr/>
          </p:nvGrpSpPr>
          <p:grpSpPr>
            <a:xfrm rot="3782084">
              <a:off x="9523892" y="3306968"/>
              <a:ext cx="196773" cy="500009"/>
              <a:chOff x="7172365" y="1815660"/>
              <a:chExt cx="148338" cy="409744"/>
            </a:xfrm>
            <a:grpFill/>
          </p:grpSpPr>
          <p:sp>
            <p:nvSpPr>
              <p:cNvPr id="1243" name="Rectangle 1242">
                <a:extLst>
                  <a:ext uri="{FF2B5EF4-FFF2-40B4-BE49-F238E27FC236}">
                    <a16:creationId xmlns:a16="http://schemas.microsoft.com/office/drawing/2014/main" id="{D6205F31-5C0D-BE29-EFE1-A566F2482AF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4" name="Oval 1243">
                <a:extLst>
                  <a:ext uri="{FF2B5EF4-FFF2-40B4-BE49-F238E27FC236}">
                    <a16:creationId xmlns:a16="http://schemas.microsoft.com/office/drawing/2014/main" id="{A35917ED-592F-EF55-E215-08A9471CB2F6}"/>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5" name="Oval 1244">
                <a:extLst>
                  <a:ext uri="{FF2B5EF4-FFF2-40B4-BE49-F238E27FC236}">
                    <a16:creationId xmlns:a16="http://schemas.microsoft.com/office/drawing/2014/main" id="{A6673EF1-0B60-F8D7-B8BA-D42574B7F30C}"/>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44" name="Group 1143">
              <a:extLst>
                <a:ext uri="{FF2B5EF4-FFF2-40B4-BE49-F238E27FC236}">
                  <a16:creationId xmlns:a16="http://schemas.microsoft.com/office/drawing/2014/main" id="{1CD83FB5-1868-C3A1-A8D6-5F56420E9729}"/>
                </a:ext>
              </a:extLst>
            </p:cNvPr>
            <p:cNvGrpSpPr/>
            <p:nvPr/>
          </p:nvGrpSpPr>
          <p:grpSpPr>
            <a:xfrm rot="3925055">
              <a:off x="9616495" y="3502994"/>
              <a:ext cx="196773" cy="500009"/>
              <a:chOff x="7172365" y="1815660"/>
              <a:chExt cx="148338" cy="409744"/>
            </a:xfrm>
            <a:grpFill/>
          </p:grpSpPr>
          <p:sp>
            <p:nvSpPr>
              <p:cNvPr id="1240" name="Rectangle 1239">
                <a:extLst>
                  <a:ext uri="{FF2B5EF4-FFF2-40B4-BE49-F238E27FC236}">
                    <a16:creationId xmlns:a16="http://schemas.microsoft.com/office/drawing/2014/main" id="{14DC0E02-2AF0-AEEA-A9E2-1CF9DE4BD86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1" name="Oval 1240">
                <a:extLst>
                  <a:ext uri="{FF2B5EF4-FFF2-40B4-BE49-F238E27FC236}">
                    <a16:creationId xmlns:a16="http://schemas.microsoft.com/office/drawing/2014/main" id="{42FF86B5-DC5C-27FC-E513-70E844094DB7}"/>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2" name="Oval 1241">
                <a:extLst>
                  <a:ext uri="{FF2B5EF4-FFF2-40B4-BE49-F238E27FC236}">
                    <a16:creationId xmlns:a16="http://schemas.microsoft.com/office/drawing/2014/main" id="{6D087C0B-E2E6-149C-5687-E979AD97ECD1}"/>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98" name="Group 1197">
              <a:extLst>
                <a:ext uri="{FF2B5EF4-FFF2-40B4-BE49-F238E27FC236}">
                  <a16:creationId xmlns:a16="http://schemas.microsoft.com/office/drawing/2014/main" id="{6EBDA641-B75F-E275-69D2-132F55F7D748}"/>
                </a:ext>
              </a:extLst>
            </p:cNvPr>
            <p:cNvGrpSpPr/>
            <p:nvPr/>
          </p:nvGrpSpPr>
          <p:grpSpPr>
            <a:xfrm rot="4126599">
              <a:off x="9697292" y="3701324"/>
              <a:ext cx="196773" cy="500009"/>
              <a:chOff x="7172365" y="1815660"/>
              <a:chExt cx="148338" cy="409744"/>
            </a:xfrm>
            <a:grpFill/>
          </p:grpSpPr>
          <p:sp>
            <p:nvSpPr>
              <p:cNvPr id="1237" name="Rectangle 1236">
                <a:extLst>
                  <a:ext uri="{FF2B5EF4-FFF2-40B4-BE49-F238E27FC236}">
                    <a16:creationId xmlns:a16="http://schemas.microsoft.com/office/drawing/2014/main" id="{E9C16457-53BD-7B8E-5191-87DBC56A5B7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8" name="Oval 1237">
                <a:extLst>
                  <a:ext uri="{FF2B5EF4-FFF2-40B4-BE49-F238E27FC236}">
                    <a16:creationId xmlns:a16="http://schemas.microsoft.com/office/drawing/2014/main" id="{CFEB5E59-DE40-AF39-AFFA-E374F55A21A2}"/>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9" name="Oval 1238">
                <a:extLst>
                  <a:ext uri="{FF2B5EF4-FFF2-40B4-BE49-F238E27FC236}">
                    <a16:creationId xmlns:a16="http://schemas.microsoft.com/office/drawing/2014/main" id="{D027B660-69A4-A385-9326-9E9FF4A59ACE}"/>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99" name="Group 1198">
              <a:extLst>
                <a:ext uri="{FF2B5EF4-FFF2-40B4-BE49-F238E27FC236}">
                  <a16:creationId xmlns:a16="http://schemas.microsoft.com/office/drawing/2014/main" id="{C345BBFC-5DBE-0B09-CEF4-F1882E6C303D}"/>
                </a:ext>
              </a:extLst>
            </p:cNvPr>
            <p:cNvGrpSpPr/>
            <p:nvPr/>
          </p:nvGrpSpPr>
          <p:grpSpPr>
            <a:xfrm rot="4288009">
              <a:off x="9767042" y="3910615"/>
              <a:ext cx="196773" cy="500009"/>
              <a:chOff x="7172365" y="1815660"/>
              <a:chExt cx="148338" cy="409744"/>
            </a:xfrm>
            <a:grpFill/>
          </p:grpSpPr>
          <p:sp>
            <p:nvSpPr>
              <p:cNvPr id="1200" name="Rectangle 1199">
                <a:extLst>
                  <a:ext uri="{FF2B5EF4-FFF2-40B4-BE49-F238E27FC236}">
                    <a16:creationId xmlns:a16="http://schemas.microsoft.com/office/drawing/2014/main" id="{470A9031-E0F8-3883-CCF1-430BA34DA93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1" name="Oval 1200">
                <a:extLst>
                  <a:ext uri="{FF2B5EF4-FFF2-40B4-BE49-F238E27FC236}">
                    <a16:creationId xmlns:a16="http://schemas.microsoft.com/office/drawing/2014/main" id="{847E3353-8758-5553-6C3E-9D5DAB70D3F8}"/>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6" name="Oval 1235">
                <a:extLst>
                  <a:ext uri="{FF2B5EF4-FFF2-40B4-BE49-F238E27FC236}">
                    <a16:creationId xmlns:a16="http://schemas.microsoft.com/office/drawing/2014/main" id="{6534CA8D-2C2B-753F-621D-978ACEA3316B}"/>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247" name="Group 1246">
            <a:extLst>
              <a:ext uri="{FF2B5EF4-FFF2-40B4-BE49-F238E27FC236}">
                <a16:creationId xmlns:a16="http://schemas.microsoft.com/office/drawing/2014/main" id="{2E95461C-F54A-B8F7-C7AD-2CD319BE113D}"/>
              </a:ext>
            </a:extLst>
          </p:cNvPr>
          <p:cNvGrpSpPr/>
          <p:nvPr/>
        </p:nvGrpSpPr>
        <p:grpSpPr>
          <a:xfrm rot="416478">
            <a:off x="7541729" y="3039668"/>
            <a:ext cx="100169" cy="254534"/>
            <a:chOff x="7172365" y="1815660"/>
            <a:chExt cx="148338" cy="409744"/>
          </a:xfrm>
          <a:solidFill>
            <a:schemeClr val="accent2">
              <a:lumMod val="20000"/>
              <a:lumOff val="80000"/>
            </a:schemeClr>
          </a:solidFill>
        </p:grpSpPr>
        <p:sp>
          <p:nvSpPr>
            <p:cNvPr id="1264" name="Rectangle 1263">
              <a:extLst>
                <a:ext uri="{FF2B5EF4-FFF2-40B4-BE49-F238E27FC236}">
                  <a16:creationId xmlns:a16="http://schemas.microsoft.com/office/drawing/2014/main" id="{77ABF446-6647-5E71-6D1A-063332175CD9}"/>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5" name="Oval 1264">
              <a:extLst>
                <a:ext uri="{FF2B5EF4-FFF2-40B4-BE49-F238E27FC236}">
                  <a16:creationId xmlns:a16="http://schemas.microsoft.com/office/drawing/2014/main" id="{75F6D81D-5D43-408A-6C15-520643425653}"/>
                </a:ext>
              </a:extLst>
            </p:cNvPr>
            <p:cNvSpPr/>
            <p:nvPr/>
          </p:nvSpPr>
          <p:spPr bwMode="auto">
            <a:xfrm>
              <a:off x="7172365" y="1815660"/>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6" name="Oval 1265">
              <a:extLst>
                <a:ext uri="{FF2B5EF4-FFF2-40B4-BE49-F238E27FC236}">
                  <a16:creationId xmlns:a16="http://schemas.microsoft.com/office/drawing/2014/main" id="{4042DF1A-76FC-D4C5-4863-BA6D88AA564F}"/>
                </a:ext>
              </a:extLst>
            </p:cNvPr>
            <p:cNvSpPr/>
            <p:nvPr/>
          </p:nvSpPr>
          <p:spPr bwMode="auto">
            <a:xfrm>
              <a:off x="7172365" y="2077066"/>
              <a:ext cx="148338" cy="148338"/>
            </a:xfrm>
            <a:prstGeom prst="ellipse">
              <a:avLst/>
            </a:prstGeom>
            <a:grp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29" name="Group 1428">
            <a:extLst>
              <a:ext uri="{FF2B5EF4-FFF2-40B4-BE49-F238E27FC236}">
                <a16:creationId xmlns:a16="http://schemas.microsoft.com/office/drawing/2014/main" id="{354F62EA-A951-ADDF-FBB3-A9441E11A1DF}"/>
              </a:ext>
            </a:extLst>
          </p:cNvPr>
          <p:cNvGrpSpPr/>
          <p:nvPr/>
        </p:nvGrpSpPr>
        <p:grpSpPr>
          <a:xfrm rot="300733">
            <a:off x="7328047" y="2835205"/>
            <a:ext cx="193794" cy="516168"/>
            <a:chOff x="6385559" y="2912832"/>
            <a:chExt cx="193794" cy="516168"/>
          </a:xfrm>
        </p:grpSpPr>
        <p:sp>
          <p:nvSpPr>
            <p:cNvPr id="1430" name="Rectangle 1429">
              <a:extLst>
                <a:ext uri="{FF2B5EF4-FFF2-40B4-BE49-F238E27FC236}">
                  <a16:creationId xmlns:a16="http://schemas.microsoft.com/office/drawing/2014/main" id="{B688B707-E165-27B8-8D1E-E08F4F65E190}"/>
                </a:ext>
              </a:extLst>
            </p:cNvPr>
            <p:cNvSpPr/>
            <p:nvPr/>
          </p:nvSpPr>
          <p:spPr bwMode="auto">
            <a:xfrm>
              <a:off x="6385559" y="2994660"/>
              <a:ext cx="53340" cy="434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1" name="Half Frame 1430">
              <a:extLst>
                <a:ext uri="{FF2B5EF4-FFF2-40B4-BE49-F238E27FC236}">
                  <a16:creationId xmlns:a16="http://schemas.microsoft.com/office/drawing/2014/main" id="{2C90AA0D-2B75-DD4F-947F-C2BA33F93685}"/>
                </a:ext>
              </a:extLst>
            </p:cNvPr>
            <p:cNvSpPr/>
            <p:nvPr/>
          </p:nvSpPr>
          <p:spPr bwMode="auto">
            <a:xfrm rot="18955180">
              <a:off x="6421298" y="2912832"/>
              <a:ext cx="158055" cy="165878"/>
            </a:xfrm>
            <a:prstGeom prst="halfFrame">
              <a:avLst>
                <a:gd name="adj1" fmla="val 22222"/>
                <a:gd name="adj2" fmla="val 25925"/>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403602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C0B79331-85FE-1C5C-7FEE-3481B3F34E10}"/>
              </a:ext>
            </a:extLst>
          </p:cNvPr>
          <p:cNvSpPr>
            <a:spLocks noGrp="1"/>
          </p:cNvSpPr>
          <p:nvPr>
            <p:ph type="title"/>
          </p:nvPr>
        </p:nvSpPr>
        <p:spPr/>
        <p:txBody>
          <a:bodyPr/>
          <a:lstStyle/>
          <a:p>
            <a:r>
              <a:rPr lang="en-US" sz="3200" dirty="0"/>
              <a:t>Retrospective Studies of Sequencing Sacituzumab Govitecan vs T-DXd in HER2-Low Advanced Breast Cancer: Efficacy</a:t>
            </a:r>
          </a:p>
        </p:txBody>
      </p:sp>
      <p:sp>
        <p:nvSpPr>
          <p:cNvPr id="3" name="Text Box 15">
            <a:extLst>
              <a:ext uri="{FF2B5EF4-FFF2-40B4-BE49-F238E27FC236}">
                <a16:creationId xmlns:a16="http://schemas.microsoft.com/office/drawing/2014/main" id="{C21642E8-6CBC-FE81-E8A2-C1A281B3E3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Abelman. SABCS 2023. Abstr PS08-03.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Poumeaud</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SABCS 2023. Abstr PS08-02. 3. Huppert. SABCS 2023. Abstr PS08-04.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2">
            <a:extLst>
              <a:ext uri="{FF2B5EF4-FFF2-40B4-BE49-F238E27FC236}">
                <a16:creationId xmlns:a16="http://schemas.microsoft.com/office/drawing/2014/main" id="{F82A2774-61F2-69FF-2A9B-79C3F75AE86E}"/>
              </a:ext>
            </a:extLst>
          </p:cNvPr>
          <p:cNvGraphicFramePr>
            <a:graphicFrameLocks noGrp="1"/>
          </p:cNvGraphicFramePr>
          <p:nvPr>
            <p:extLst>
              <p:ext uri="{D42A27DB-BD31-4B8C-83A1-F6EECF244321}">
                <p14:modId xmlns:p14="http://schemas.microsoft.com/office/powerpoint/2010/main" val="384421482"/>
              </p:ext>
            </p:extLst>
          </p:nvPr>
        </p:nvGraphicFramePr>
        <p:xfrm>
          <a:off x="711199" y="1591942"/>
          <a:ext cx="10771003" cy="3109072"/>
        </p:xfrm>
        <a:graphic>
          <a:graphicData uri="http://schemas.openxmlformats.org/drawingml/2006/table">
            <a:tbl>
              <a:tblPr/>
              <a:tblGrid>
                <a:gridCol w="1676383">
                  <a:extLst>
                    <a:ext uri="{9D8B030D-6E8A-4147-A177-3AD203B41FA5}">
                      <a16:colId xmlns:a16="http://schemas.microsoft.com/office/drawing/2014/main" val="3061638714"/>
                    </a:ext>
                  </a:extLst>
                </a:gridCol>
                <a:gridCol w="734385">
                  <a:extLst>
                    <a:ext uri="{9D8B030D-6E8A-4147-A177-3AD203B41FA5}">
                      <a16:colId xmlns:a16="http://schemas.microsoft.com/office/drawing/2014/main" val="656975423"/>
                    </a:ext>
                  </a:extLst>
                </a:gridCol>
                <a:gridCol w="2014876">
                  <a:extLst>
                    <a:ext uri="{9D8B030D-6E8A-4147-A177-3AD203B41FA5}">
                      <a16:colId xmlns:a16="http://schemas.microsoft.com/office/drawing/2014/main" val="3436259559"/>
                    </a:ext>
                  </a:extLst>
                </a:gridCol>
                <a:gridCol w="947293">
                  <a:extLst>
                    <a:ext uri="{9D8B030D-6E8A-4147-A177-3AD203B41FA5}">
                      <a16:colId xmlns:a16="http://schemas.microsoft.com/office/drawing/2014/main" val="20002"/>
                    </a:ext>
                  </a:extLst>
                </a:gridCol>
                <a:gridCol w="2081273">
                  <a:extLst>
                    <a:ext uri="{9D8B030D-6E8A-4147-A177-3AD203B41FA5}">
                      <a16:colId xmlns:a16="http://schemas.microsoft.com/office/drawing/2014/main" val="1133312460"/>
                    </a:ext>
                  </a:extLst>
                </a:gridCol>
                <a:gridCol w="1196662">
                  <a:extLst>
                    <a:ext uri="{9D8B030D-6E8A-4147-A177-3AD203B41FA5}">
                      <a16:colId xmlns:a16="http://schemas.microsoft.com/office/drawing/2014/main" val="3278379493"/>
                    </a:ext>
                  </a:extLst>
                </a:gridCol>
                <a:gridCol w="2120131">
                  <a:extLst>
                    <a:ext uri="{9D8B030D-6E8A-4147-A177-3AD203B41FA5}">
                      <a16:colId xmlns:a16="http://schemas.microsoft.com/office/drawing/2014/main" val="499011091"/>
                    </a:ext>
                  </a:extLst>
                </a:gridCol>
              </a:tblGrid>
              <a:tr h="0">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a:t>
                      </a:r>
                      <a:r>
                        <a:rPr kumimoji="0" lang="en-US" sz="18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Abelman</a:t>
                      </a:r>
                      <a:r>
                        <a:rPr kumimoji="0" lang="en-US" sz="18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Poumeaud</a:t>
                      </a:r>
                      <a:r>
                        <a:rPr kumimoji="0" lang="en-US" sz="18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Huppert</a:t>
                      </a:r>
                      <a:r>
                        <a:rPr kumimoji="0" lang="en-US" sz="18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3</a:t>
                      </a: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mPFS1 → mPFS2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mPFS1 → mPFS2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mPFS1 → mPFS2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90141139"/>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 → T-DXd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rgbClr val="E1471D"/>
                          </a:solidFill>
                          <a:effectLst/>
                          <a:latin typeface="Calibri" panose="020F0502020204030204" pitchFamily="34" charset="0"/>
                          <a:cs typeface="Calibri" panose="020F0502020204030204" pitchFamily="34" charset="0"/>
                        </a:rPr>
                        <a:t>8.3 </a:t>
                      </a:r>
                      <a:r>
                        <a:rPr kumimoji="0" lang="en-US" sz="1800" b="0" i="0" u="none" strike="noStrike" cap="none" normalizeH="0" baseline="0" dirty="0">
                          <a:ln>
                            <a:noFill/>
                          </a:ln>
                          <a:solidFill>
                            <a:schemeClr val="bg2"/>
                          </a:solidFill>
                          <a:effectLst/>
                          <a:latin typeface="Calibri" panose="020F0502020204030204" pitchFamily="34" charset="0"/>
                          <a:cs typeface="Calibri" panose="020F0502020204030204" pitchFamily="34" charset="0"/>
                        </a:rPr>
                        <a:t>→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800" b="1" i="0" kern="1200" dirty="0">
                          <a:solidFill>
                            <a:srgbClr val="E1471D"/>
                          </a:solidFill>
                          <a:effectLst/>
                          <a:latin typeface="Calibri" panose="020F0502020204030204" pitchFamily="34" charset="0"/>
                          <a:ea typeface="+mn-ea"/>
                          <a:cs typeface="Calibri" panose="020F0502020204030204" pitchFamily="34" charset="0"/>
                        </a:rPr>
                        <a:t>8.0 </a:t>
                      </a:r>
                      <a:r>
                        <a:rPr lang="en-US" sz="1800" b="0" i="0" kern="1200" dirty="0">
                          <a:solidFill>
                            <a:schemeClr val="bg2"/>
                          </a:solidFill>
                          <a:effectLst/>
                          <a:latin typeface="Calibri" panose="020F0502020204030204" pitchFamily="34" charset="0"/>
                          <a:ea typeface="+mn-ea"/>
                          <a:cs typeface="Calibri" panose="020F0502020204030204" pitchFamily="34" charset="0"/>
                        </a:rPr>
                        <a:t>→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T-DXd → SG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rgbClr val="E1471D"/>
                          </a:solidFill>
                          <a:effectLst/>
                          <a:latin typeface="Calibri" panose="020F0502020204030204" pitchFamily="34" charset="0"/>
                          <a:cs typeface="Calibri" panose="020F0502020204030204" pitchFamily="34" charset="0"/>
                        </a:rPr>
                        <a:t>4.9 </a:t>
                      </a:r>
                      <a:r>
                        <a:rPr kumimoji="0" lang="en-US" sz="1800" b="0" i="0" u="none" strike="noStrike" cap="none" normalizeH="0" baseline="0" dirty="0">
                          <a:ln>
                            <a:noFill/>
                          </a:ln>
                          <a:solidFill>
                            <a:schemeClr val="bg2"/>
                          </a:solidFill>
                          <a:effectLst/>
                          <a:latin typeface="Calibri" panose="020F0502020204030204" pitchFamily="34" charset="0"/>
                          <a:cs typeface="Calibri" panose="020F0502020204030204" pitchFamily="34" charset="0"/>
                        </a:rPr>
                        <a:t>→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rgbClr val="E1471D"/>
                          </a:solidFill>
                          <a:effectLst/>
                          <a:latin typeface="Calibri" panose="020F0502020204030204" pitchFamily="34" charset="0"/>
                          <a:cs typeface="Calibri" panose="020F0502020204030204" pitchFamily="34" charset="0"/>
                        </a:rPr>
                        <a:t>5.5 </a:t>
                      </a:r>
                      <a:r>
                        <a:rPr kumimoji="0" lang="en-US" sz="1800" b="0" i="0" u="none" strike="noStrike" cap="none" normalizeH="0" baseline="0" dirty="0">
                          <a:ln>
                            <a:noFill/>
                          </a:ln>
                          <a:solidFill>
                            <a:schemeClr val="bg2"/>
                          </a:solidFill>
                          <a:effectLst/>
                          <a:latin typeface="Calibri" panose="020F0502020204030204" pitchFamily="34" charset="0"/>
                          <a:cs typeface="Calibri" panose="020F0502020204030204" pitchFamily="34" charset="0"/>
                        </a:rPr>
                        <a:t>→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68103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a:t>
                      </a:r>
                      <a:r>
                        <a:rPr kumimoji="0" lang="en-US" sz="18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mPFS1 → mPFS2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mPFS1 → mPFS2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mPFS1 → mPFS2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4468946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 → T-DXd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rgbClr val="E1471D"/>
                          </a:solidFill>
                          <a:effectLst/>
                          <a:latin typeface="Calibri" panose="020F0502020204030204" pitchFamily="34" charset="0"/>
                          <a:cs typeface="Calibri" panose="020F0502020204030204" pitchFamily="34" charset="0"/>
                        </a:rPr>
                        <a:t>7.7 </a:t>
                      </a:r>
                      <a:r>
                        <a:rPr kumimoji="0" lang="en-US" sz="1800" b="0" i="0" u="none" strike="noStrike" cap="none" normalizeH="0" baseline="0" dirty="0">
                          <a:ln>
                            <a:noFill/>
                          </a:ln>
                          <a:solidFill>
                            <a:schemeClr val="bg2"/>
                          </a:solidFill>
                          <a:effectLst/>
                          <a:latin typeface="Calibri" panose="020F0502020204030204" pitchFamily="34" charset="0"/>
                          <a:cs typeface="Calibri" panose="020F0502020204030204" pitchFamily="34" charset="0"/>
                        </a:rPr>
                        <a:t>→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 →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rgbClr val="E1471D"/>
                          </a:solidFill>
                          <a:effectLst/>
                          <a:latin typeface="Calibri" panose="020F0502020204030204" pitchFamily="34" charset="0"/>
                          <a:cs typeface="Calibri" panose="020F0502020204030204" pitchFamily="34" charset="0"/>
                        </a:rPr>
                        <a:t>7.8 </a:t>
                      </a:r>
                      <a:r>
                        <a:rPr kumimoji="0" lang="en-US" sz="1800" b="0" i="0" u="none" strike="noStrike" cap="none" normalizeH="0" baseline="0" dirty="0">
                          <a:ln>
                            <a:noFill/>
                          </a:ln>
                          <a:solidFill>
                            <a:schemeClr val="bg2"/>
                          </a:solidFill>
                          <a:effectLst/>
                          <a:latin typeface="Calibri" panose="020F0502020204030204" pitchFamily="34" charset="0"/>
                          <a:cs typeface="Calibri" panose="020F0502020204030204" pitchFamily="34" charset="0"/>
                        </a:rPr>
                        <a:t>→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1883779"/>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T-DXd → SG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rgbClr val="E1471D"/>
                          </a:solidFill>
                          <a:effectLst/>
                          <a:latin typeface="Calibri" panose="020F0502020204030204" pitchFamily="34" charset="0"/>
                          <a:cs typeface="Calibri" panose="020F0502020204030204" pitchFamily="34" charset="0"/>
                        </a:rPr>
                        <a:t>1.4 </a:t>
                      </a:r>
                      <a:r>
                        <a:rPr kumimoji="0" lang="en-US" sz="1800" b="0" i="0" u="none" strike="noStrike" cap="none" normalizeH="0" baseline="0" dirty="0">
                          <a:ln>
                            <a:noFill/>
                          </a:ln>
                          <a:solidFill>
                            <a:schemeClr val="bg2"/>
                          </a:solidFill>
                          <a:effectLst/>
                          <a:latin typeface="Calibri" panose="020F0502020204030204" pitchFamily="34" charset="0"/>
                          <a:cs typeface="Calibri" panose="020F0502020204030204" pitchFamily="34" charset="0"/>
                        </a:rPr>
                        <a:t>→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2332010"/>
                  </a:ext>
                </a:extLst>
              </a:tr>
            </a:tbl>
          </a:graphicData>
        </a:graphic>
      </p:graphicFrame>
      <p:sp>
        <p:nvSpPr>
          <p:cNvPr id="8" name="TextBox 7">
            <a:extLst>
              <a:ext uri="{FF2B5EF4-FFF2-40B4-BE49-F238E27FC236}">
                <a16:creationId xmlns:a16="http://schemas.microsoft.com/office/drawing/2014/main" id="{3EDC4452-547A-AAE7-9F3F-8A8E5E267398}"/>
              </a:ext>
            </a:extLst>
          </p:cNvPr>
          <p:cNvSpPr txBox="1"/>
          <p:nvPr/>
        </p:nvSpPr>
        <p:spPr bwMode="auto">
          <a:xfrm>
            <a:off x="700183" y="4325886"/>
            <a:ext cx="10769600" cy="38251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74240CD9-AF08-05EE-CE39-B3BA389A10CC}"/>
              </a:ext>
            </a:extLst>
          </p:cNvPr>
          <p:cNvSpPr txBox="1"/>
          <p:nvPr/>
        </p:nvSpPr>
        <p:spPr bwMode="auto">
          <a:xfrm>
            <a:off x="709362" y="3960489"/>
            <a:ext cx="10760421" cy="38251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E1039B31-0390-C706-B118-39698E7194AF}"/>
              </a:ext>
            </a:extLst>
          </p:cNvPr>
          <p:cNvSpPr txBox="1"/>
          <p:nvPr/>
        </p:nvSpPr>
        <p:spPr bwMode="auto">
          <a:xfrm>
            <a:off x="694063" y="2991010"/>
            <a:ext cx="10773882" cy="38251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C0BA788E-C8FB-9B39-95C7-83079A4FA83E}"/>
              </a:ext>
            </a:extLst>
          </p:cNvPr>
          <p:cNvSpPr txBox="1"/>
          <p:nvPr/>
        </p:nvSpPr>
        <p:spPr bwMode="auto">
          <a:xfrm>
            <a:off x="692225" y="2614596"/>
            <a:ext cx="10773882" cy="38251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05941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7BECDB-F9D5-1B45-EF32-96FA07A4CD3F}"/>
              </a:ext>
            </a:extLst>
          </p:cNvPr>
          <p:cNvSpPr>
            <a:spLocks noGrp="1" noChangeArrowheads="1"/>
          </p:cNvSpPr>
          <p:nvPr>
            <p:ph type="title"/>
          </p:nvPr>
        </p:nvSpPr>
        <p:spPr/>
        <p:txBody>
          <a:bodyPr>
            <a:noAutofit/>
          </a:bodyPr>
          <a:lstStyle/>
          <a:p>
            <a:r>
              <a:rPr lang="en-US" altLang="en-US" dirty="0"/>
              <a:t>TBCRC Registry of Sequential ADC Use in </a:t>
            </a:r>
            <a:br>
              <a:rPr lang="en-US" altLang="en-US" dirty="0"/>
            </a:br>
            <a:r>
              <a:rPr lang="en-US" altLang="en-US" dirty="0"/>
              <a:t>HR-Positive TNBC or HER2-Low Advanced Breast Cancer</a:t>
            </a:r>
          </a:p>
        </p:txBody>
      </p:sp>
      <p:sp>
        <p:nvSpPr>
          <p:cNvPr id="8" name="Content Placeholder 7">
            <a:extLst>
              <a:ext uri="{FF2B5EF4-FFF2-40B4-BE49-F238E27FC236}">
                <a16:creationId xmlns:a16="http://schemas.microsoft.com/office/drawing/2014/main" id="{E9610DE5-E65C-ACE8-C284-F62516320528}"/>
              </a:ext>
            </a:extLst>
          </p:cNvPr>
          <p:cNvSpPr>
            <a:spLocks noGrp="1"/>
          </p:cNvSpPr>
          <p:nvPr>
            <p:ph idx="1"/>
          </p:nvPr>
        </p:nvSpPr>
        <p:spPr>
          <a:xfrm>
            <a:off x="604675" y="1513047"/>
            <a:ext cx="10877529" cy="530357"/>
          </a:xfrm>
        </p:spPr>
        <p:txBody>
          <a:bodyPr/>
          <a:lstStyle/>
          <a:p>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Cohorts 1 and 2: trial enrollment prior to use of first ADC</a:t>
            </a:r>
            <a:endParaRPr kumimoji="0" lang="en-US" sz="2400" b="1"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4" name="Text Box 15">
            <a:extLst>
              <a:ext uri="{FF2B5EF4-FFF2-40B4-BE49-F238E27FC236}">
                <a16:creationId xmlns:a16="http://schemas.microsoft.com/office/drawing/2014/main" id="{27A9118A-1819-785F-8437-FFB8C874692A}"/>
              </a:ext>
            </a:extLst>
          </p:cNvPr>
          <p:cNvSpPr txBox="1">
            <a:spLocks noChangeArrowheads="1"/>
          </p:cNvSpPr>
          <p:nvPr/>
        </p:nvSpPr>
        <p:spPr bwMode="auto">
          <a:xfrm>
            <a:off x="428935" y="639389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Courtesy of Komal Jhaveri, MD, FACP.</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07B924E6-E5F5-E699-2D4D-F4DD46A3BB96}"/>
              </a:ext>
            </a:extLst>
          </p:cNvPr>
          <p:cNvSpPr txBox="1">
            <a:spLocks/>
          </p:cNvSpPr>
          <p:nvPr/>
        </p:nvSpPr>
        <p:spPr bwMode="auto">
          <a:xfrm>
            <a:off x="6328338" y="1986160"/>
            <a:ext cx="5589453" cy="222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1: </a:t>
            </a: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HR+/HER2- or HER2 low (n = ~35)</a:t>
            </a:r>
          </a:p>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Cohort 2: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TNBC, HER2 low (n = ~25)</a:t>
            </a:r>
          </a:p>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Prospective assessments (cohorts 1-4):</a:t>
            </a:r>
          </a:p>
          <a:p>
            <a:pPr marL="742950" marR="0" lvl="1" indent="-342900" algn="l" defTabSz="914400" rtl="0" eaLnBrk="1" fontAlgn="base" latinLnBrk="0" hangingPunct="1">
              <a:lnSpc>
                <a:spcPct val="90000"/>
              </a:lnSpc>
              <a:spcBef>
                <a:spcPts val="700"/>
              </a:spcBef>
              <a:spcAft>
                <a:spcPts val="400"/>
              </a:spcAft>
              <a:buClr>
                <a:srgbClr val="000000"/>
              </a:buClr>
              <a:buSzTx/>
              <a:buFont typeface="System Font Regular"/>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CT CAP 12 wk (minimum imaging);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 data collection; blood sample collection; use of intervening tx allowed</a:t>
            </a:r>
            <a:endPar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7" name="Rectangle 49">
            <a:extLst>
              <a:ext uri="{FF2B5EF4-FFF2-40B4-BE49-F238E27FC236}">
                <a16:creationId xmlns:a16="http://schemas.microsoft.com/office/drawing/2014/main" id="{CA9CCF23-6ECE-FB4A-DD92-EF3E0357C85C}"/>
              </a:ext>
            </a:extLst>
          </p:cNvPr>
          <p:cNvSpPr>
            <a:spLocks noChangeArrowheads="1"/>
          </p:cNvSpPr>
          <p:nvPr/>
        </p:nvSpPr>
        <p:spPr bwMode="auto">
          <a:xfrm>
            <a:off x="2649258" y="2412843"/>
            <a:ext cx="1370292" cy="3806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B22C0E05-B87F-CAE1-07D2-52FA18366689}"/>
              </a:ext>
            </a:extLst>
          </p:cNvPr>
          <p:cNvSpPr>
            <a:spLocks noChangeShapeType="1"/>
          </p:cNvSpPr>
          <p:nvPr/>
        </p:nvSpPr>
        <p:spPr bwMode="auto">
          <a:xfrm flipV="1">
            <a:off x="2073019" y="2604886"/>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D2D541F6-DE91-B154-8498-331B25400DE3}"/>
              </a:ext>
            </a:extLst>
          </p:cNvPr>
          <p:cNvSpPr txBox="1"/>
          <p:nvPr/>
        </p:nvSpPr>
        <p:spPr bwMode="auto">
          <a:xfrm>
            <a:off x="786568" y="2413932"/>
            <a:ext cx="1133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A</a:t>
            </a:r>
          </a:p>
        </p:txBody>
      </p:sp>
      <p:sp>
        <p:nvSpPr>
          <p:cNvPr id="14" name="TextBox 13">
            <a:extLst>
              <a:ext uri="{FF2B5EF4-FFF2-40B4-BE49-F238E27FC236}">
                <a16:creationId xmlns:a16="http://schemas.microsoft.com/office/drawing/2014/main" id="{4581124D-BD17-0A1A-F1D1-55F095CD27CE}"/>
              </a:ext>
            </a:extLst>
          </p:cNvPr>
          <p:cNvSpPr txBox="1"/>
          <p:nvPr/>
        </p:nvSpPr>
        <p:spPr bwMode="auto">
          <a:xfrm>
            <a:off x="786568" y="2927348"/>
            <a:ext cx="1133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B</a:t>
            </a:r>
          </a:p>
        </p:txBody>
      </p:sp>
      <p:sp>
        <p:nvSpPr>
          <p:cNvPr id="15" name="TextBox 14">
            <a:extLst>
              <a:ext uri="{FF2B5EF4-FFF2-40B4-BE49-F238E27FC236}">
                <a16:creationId xmlns:a16="http://schemas.microsoft.com/office/drawing/2014/main" id="{2F62A352-7250-D7E9-442C-2593F0FA063E}"/>
              </a:ext>
            </a:extLst>
          </p:cNvPr>
          <p:cNvSpPr txBox="1"/>
          <p:nvPr/>
        </p:nvSpPr>
        <p:spPr bwMode="auto">
          <a:xfrm>
            <a:off x="786568" y="3480456"/>
            <a:ext cx="1133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C</a:t>
            </a:r>
          </a:p>
        </p:txBody>
      </p:sp>
      <p:sp>
        <p:nvSpPr>
          <p:cNvPr id="17" name="Line 54">
            <a:extLst>
              <a:ext uri="{FF2B5EF4-FFF2-40B4-BE49-F238E27FC236}">
                <a16:creationId xmlns:a16="http://schemas.microsoft.com/office/drawing/2014/main" id="{AE3BA815-2B8F-E688-0E39-13434852150B}"/>
              </a:ext>
            </a:extLst>
          </p:cNvPr>
          <p:cNvSpPr>
            <a:spLocks noChangeShapeType="1"/>
          </p:cNvSpPr>
          <p:nvPr/>
        </p:nvSpPr>
        <p:spPr bwMode="auto">
          <a:xfrm flipV="1">
            <a:off x="2073019" y="3157336"/>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7BBD1E9B-3A7E-F35A-ACAB-BC5EFFF6B75B}"/>
              </a:ext>
            </a:extLst>
          </p:cNvPr>
          <p:cNvSpPr>
            <a:spLocks noChangeShapeType="1"/>
          </p:cNvSpPr>
          <p:nvPr/>
        </p:nvSpPr>
        <p:spPr bwMode="auto">
          <a:xfrm flipV="1">
            <a:off x="2073019" y="3715597"/>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49">
            <a:extLst>
              <a:ext uri="{FF2B5EF4-FFF2-40B4-BE49-F238E27FC236}">
                <a16:creationId xmlns:a16="http://schemas.microsoft.com/office/drawing/2014/main" id="{0E8AC2F5-D813-14B7-7A69-604D79D4E077}"/>
              </a:ext>
            </a:extLst>
          </p:cNvPr>
          <p:cNvSpPr>
            <a:spLocks noChangeArrowheads="1"/>
          </p:cNvSpPr>
          <p:nvPr/>
        </p:nvSpPr>
        <p:spPr bwMode="auto">
          <a:xfrm>
            <a:off x="2649258" y="2980627"/>
            <a:ext cx="1370292" cy="380613"/>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49">
            <a:extLst>
              <a:ext uri="{FF2B5EF4-FFF2-40B4-BE49-F238E27FC236}">
                <a16:creationId xmlns:a16="http://schemas.microsoft.com/office/drawing/2014/main" id="{DBA1F6C2-CC1C-1C52-3E89-96851DE5783D}"/>
              </a:ext>
            </a:extLst>
          </p:cNvPr>
          <p:cNvSpPr>
            <a:spLocks noChangeArrowheads="1"/>
          </p:cNvSpPr>
          <p:nvPr/>
        </p:nvSpPr>
        <p:spPr bwMode="auto">
          <a:xfrm>
            <a:off x="2649258" y="3552686"/>
            <a:ext cx="1370292" cy="380613"/>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Line 54">
            <a:extLst>
              <a:ext uri="{FF2B5EF4-FFF2-40B4-BE49-F238E27FC236}">
                <a16:creationId xmlns:a16="http://schemas.microsoft.com/office/drawing/2014/main" id="{586CB38D-C28B-48B3-5449-CAA68AA59EF3}"/>
              </a:ext>
            </a:extLst>
          </p:cNvPr>
          <p:cNvSpPr>
            <a:spLocks noChangeShapeType="1"/>
          </p:cNvSpPr>
          <p:nvPr/>
        </p:nvSpPr>
        <p:spPr bwMode="auto">
          <a:xfrm flipV="1">
            <a:off x="4168519" y="2604886"/>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4">
            <a:extLst>
              <a:ext uri="{FF2B5EF4-FFF2-40B4-BE49-F238E27FC236}">
                <a16:creationId xmlns:a16="http://schemas.microsoft.com/office/drawing/2014/main" id="{8B11041B-0759-9AC2-D707-A3A93BD33CE3}"/>
              </a:ext>
            </a:extLst>
          </p:cNvPr>
          <p:cNvSpPr>
            <a:spLocks noChangeShapeType="1"/>
          </p:cNvSpPr>
          <p:nvPr/>
        </p:nvSpPr>
        <p:spPr bwMode="auto">
          <a:xfrm flipV="1">
            <a:off x="4168519" y="3157336"/>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4">
            <a:extLst>
              <a:ext uri="{FF2B5EF4-FFF2-40B4-BE49-F238E27FC236}">
                <a16:creationId xmlns:a16="http://schemas.microsoft.com/office/drawing/2014/main" id="{A4D490EC-1922-239B-E231-4C06FE76F7C2}"/>
              </a:ext>
            </a:extLst>
          </p:cNvPr>
          <p:cNvSpPr>
            <a:spLocks noChangeShapeType="1"/>
          </p:cNvSpPr>
          <p:nvPr/>
        </p:nvSpPr>
        <p:spPr bwMode="auto">
          <a:xfrm flipV="1">
            <a:off x="4168519" y="3715597"/>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49">
            <a:extLst>
              <a:ext uri="{FF2B5EF4-FFF2-40B4-BE49-F238E27FC236}">
                <a16:creationId xmlns:a16="http://schemas.microsoft.com/office/drawing/2014/main" id="{7649C4CE-4608-BFD1-F768-B52F6FC98921}"/>
              </a:ext>
            </a:extLst>
          </p:cNvPr>
          <p:cNvSpPr>
            <a:spLocks noChangeArrowheads="1"/>
          </p:cNvSpPr>
          <p:nvPr/>
        </p:nvSpPr>
        <p:spPr bwMode="auto">
          <a:xfrm>
            <a:off x="4729724" y="2416067"/>
            <a:ext cx="1370292" cy="380613"/>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49">
            <a:extLst>
              <a:ext uri="{FF2B5EF4-FFF2-40B4-BE49-F238E27FC236}">
                <a16:creationId xmlns:a16="http://schemas.microsoft.com/office/drawing/2014/main" id="{B4D6B871-2BCD-A04C-DDEA-1A2BF77C9E3B}"/>
              </a:ext>
            </a:extLst>
          </p:cNvPr>
          <p:cNvSpPr>
            <a:spLocks noChangeArrowheads="1"/>
          </p:cNvSpPr>
          <p:nvPr/>
        </p:nvSpPr>
        <p:spPr bwMode="auto">
          <a:xfrm>
            <a:off x="4729724" y="2983851"/>
            <a:ext cx="1370292" cy="380613"/>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5D140CD6-7DCC-F23D-EFCD-68C43CB2E636}"/>
              </a:ext>
            </a:extLst>
          </p:cNvPr>
          <p:cNvSpPr>
            <a:spLocks noChangeArrowheads="1"/>
          </p:cNvSpPr>
          <p:nvPr/>
        </p:nvSpPr>
        <p:spPr bwMode="auto">
          <a:xfrm>
            <a:off x="4729724" y="3555910"/>
            <a:ext cx="1370292" cy="380613"/>
          </a:xfrm>
          <a:prstGeom prst="rect">
            <a:avLst/>
          </a:prstGeom>
          <a:solidFill>
            <a:srgbClr val="00823B"/>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Content Placeholder 2">
            <a:extLst>
              <a:ext uri="{FF2B5EF4-FFF2-40B4-BE49-F238E27FC236}">
                <a16:creationId xmlns:a16="http://schemas.microsoft.com/office/drawing/2014/main" id="{8D55492C-256B-054D-5540-4F323CBADBCF}"/>
              </a:ext>
            </a:extLst>
          </p:cNvPr>
          <p:cNvSpPr txBox="1">
            <a:spLocks/>
          </p:cNvSpPr>
          <p:nvPr/>
        </p:nvSpPr>
        <p:spPr>
          <a:xfrm>
            <a:off x="600087" y="4254952"/>
            <a:ext cx="10877529" cy="8104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Cohorts 3 and 4: trial enrollment prior to use of second ADC</a:t>
            </a:r>
            <a:endParaRPr kumimoji="0" lang="en-US" sz="2400" b="1"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28" name="Content Placeholder 2">
            <a:extLst>
              <a:ext uri="{FF2B5EF4-FFF2-40B4-BE49-F238E27FC236}">
                <a16:creationId xmlns:a16="http://schemas.microsoft.com/office/drawing/2014/main" id="{D5601E7C-EE07-A9DD-F6FF-0438420F2D1F}"/>
              </a:ext>
            </a:extLst>
          </p:cNvPr>
          <p:cNvSpPr txBox="1">
            <a:spLocks/>
          </p:cNvSpPr>
          <p:nvPr/>
        </p:nvSpPr>
        <p:spPr bwMode="auto">
          <a:xfrm>
            <a:off x="6328338" y="4949099"/>
            <a:ext cx="5589453" cy="94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3: </a:t>
            </a: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HR+/HER2- (n = ~25)</a:t>
            </a:r>
          </a:p>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Cohort 4: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TNBC (n = ~15)</a:t>
            </a:r>
          </a:p>
        </p:txBody>
      </p:sp>
      <p:sp>
        <p:nvSpPr>
          <p:cNvPr id="29" name="Rectangle 49">
            <a:extLst>
              <a:ext uri="{FF2B5EF4-FFF2-40B4-BE49-F238E27FC236}">
                <a16:creationId xmlns:a16="http://schemas.microsoft.com/office/drawing/2014/main" id="{A7A04B68-C0B3-A82B-671B-0AC9094F0043}"/>
              </a:ext>
            </a:extLst>
          </p:cNvPr>
          <p:cNvSpPr>
            <a:spLocks noChangeArrowheads="1"/>
          </p:cNvSpPr>
          <p:nvPr/>
        </p:nvSpPr>
        <p:spPr bwMode="auto">
          <a:xfrm>
            <a:off x="2649258" y="5059816"/>
            <a:ext cx="1370292" cy="380613"/>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Line 54">
            <a:extLst>
              <a:ext uri="{FF2B5EF4-FFF2-40B4-BE49-F238E27FC236}">
                <a16:creationId xmlns:a16="http://schemas.microsoft.com/office/drawing/2014/main" id="{7E141FF2-543F-F468-A534-2857CB77860E}"/>
              </a:ext>
            </a:extLst>
          </p:cNvPr>
          <p:cNvSpPr>
            <a:spLocks noChangeShapeType="1"/>
          </p:cNvSpPr>
          <p:nvPr/>
        </p:nvSpPr>
        <p:spPr bwMode="auto">
          <a:xfrm flipV="1">
            <a:off x="2073019" y="5251859"/>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87F0675B-13F2-9F5E-1D9F-734827C42C25}"/>
              </a:ext>
            </a:extLst>
          </p:cNvPr>
          <p:cNvSpPr txBox="1"/>
          <p:nvPr/>
        </p:nvSpPr>
        <p:spPr bwMode="auto">
          <a:xfrm>
            <a:off x="786568" y="5060905"/>
            <a:ext cx="1133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D</a:t>
            </a:r>
          </a:p>
        </p:txBody>
      </p:sp>
      <p:sp>
        <p:nvSpPr>
          <p:cNvPr id="32" name="TextBox 31">
            <a:extLst>
              <a:ext uri="{FF2B5EF4-FFF2-40B4-BE49-F238E27FC236}">
                <a16:creationId xmlns:a16="http://schemas.microsoft.com/office/drawing/2014/main" id="{87B8DDBB-703E-EBE1-1302-D952D2441E28}"/>
              </a:ext>
            </a:extLst>
          </p:cNvPr>
          <p:cNvSpPr txBox="1"/>
          <p:nvPr/>
        </p:nvSpPr>
        <p:spPr bwMode="auto">
          <a:xfrm>
            <a:off x="786568" y="5574321"/>
            <a:ext cx="1133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E</a:t>
            </a:r>
          </a:p>
        </p:txBody>
      </p:sp>
      <p:sp>
        <p:nvSpPr>
          <p:cNvPr id="33" name="Line 54">
            <a:extLst>
              <a:ext uri="{FF2B5EF4-FFF2-40B4-BE49-F238E27FC236}">
                <a16:creationId xmlns:a16="http://schemas.microsoft.com/office/drawing/2014/main" id="{F8221ECF-3E0D-681A-F2D7-6F3776983BD1}"/>
              </a:ext>
            </a:extLst>
          </p:cNvPr>
          <p:cNvSpPr>
            <a:spLocks noChangeShapeType="1"/>
          </p:cNvSpPr>
          <p:nvPr/>
        </p:nvSpPr>
        <p:spPr bwMode="auto">
          <a:xfrm flipV="1">
            <a:off x="2073019" y="5804309"/>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Rectangle 49">
            <a:extLst>
              <a:ext uri="{FF2B5EF4-FFF2-40B4-BE49-F238E27FC236}">
                <a16:creationId xmlns:a16="http://schemas.microsoft.com/office/drawing/2014/main" id="{591A503F-1FDD-3761-0B51-F446DDF0ED83}"/>
              </a:ext>
            </a:extLst>
          </p:cNvPr>
          <p:cNvSpPr>
            <a:spLocks noChangeArrowheads="1"/>
          </p:cNvSpPr>
          <p:nvPr/>
        </p:nvSpPr>
        <p:spPr bwMode="auto">
          <a:xfrm>
            <a:off x="2649258" y="5627600"/>
            <a:ext cx="1370292" cy="380613"/>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Line 54">
            <a:extLst>
              <a:ext uri="{FF2B5EF4-FFF2-40B4-BE49-F238E27FC236}">
                <a16:creationId xmlns:a16="http://schemas.microsoft.com/office/drawing/2014/main" id="{06AD91AC-58C2-EC7D-AC8C-7FAFF6E2950C}"/>
              </a:ext>
            </a:extLst>
          </p:cNvPr>
          <p:cNvSpPr>
            <a:spLocks noChangeShapeType="1"/>
          </p:cNvSpPr>
          <p:nvPr/>
        </p:nvSpPr>
        <p:spPr bwMode="auto">
          <a:xfrm flipV="1">
            <a:off x="4168519" y="5251859"/>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54">
            <a:extLst>
              <a:ext uri="{FF2B5EF4-FFF2-40B4-BE49-F238E27FC236}">
                <a16:creationId xmlns:a16="http://schemas.microsoft.com/office/drawing/2014/main" id="{D13AF1D9-30A7-345C-769C-CCE062ED06E4}"/>
              </a:ext>
            </a:extLst>
          </p:cNvPr>
          <p:cNvSpPr>
            <a:spLocks noChangeShapeType="1"/>
          </p:cNvSpPr>
          <p:nvPr/>
        </p:nvSpPr>
        <p:spPr bwMode="auto">
          <a:xfrm flipV="1">
            <a:off x="4168519" y="5804309"/>
            <a:ext cx="42062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Rectangle 49">
            <a:extLst>
              <a:ext uri="{FF2B5EF4-FFF2-40B4-BE49-F238E27FC236}">
                <a16:creationId xmlns:a16="http://schemas.microsoft.com/office/drawing/2014/main" id="{876D95FD-ED12-30B2-EA8B-7014CA0E9A47}"/>
              </a:ext>
            </a:extLst>
          </p:cNvPr>
          <p:cNvSpPr>
            <a:spLocks noChangeArrowheads="1"/>
          </p:cNvSpPr>
          <p:nvPr/>
        </p:nvSpPr>
        <p:spPr bwMode="auto">
          <a:xfrm>
            <a:off x="4729724" y="5063040"/>
            <a:ext cx="1370292" cy="380613"/>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49">
            <a:extLst>
              <a:ext uri="{FF2B5EF4-FFF2-40B4-BE49-F238E27FC236}">
                <a16:creationId xmlns:a16="http://schemas.microsoft.com/office/drawing/2014/main" id="{7175FF51-FA0B-F735-92F9-F6C553B2AB78}"/>
              </a:ext>
            </a:extLst>
          </p:cNvPr>
          <p:cNvSpPr>
            <a:spLocks noChangeArrowheads="1"/>
          </p:cNvSpPr>
          <p:nvPr/>
        </p:nvSpPr>
        <p:spPr bwMode="auto">
          <a:xfrm>
            <a:off x="4729724" y="5630824"/>
            <a:ext cx="1370292" cy="380613"/>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1" name="Group 40">
            <a:extLst>
              <a:ext uri="{FF2B5EF4-FFF2-40B4-BE49-F238E27FC236}">
                <a16:creationId xmlns:a16="http://schemas.microsoft.com/office/drawing/2014/main" id="{72B07872-CA1E-D9B6-750E-14448262610F}"/>
              </a:ext>
            </a:extLst>
          </p:cNvPr>
          <p:cNvGrpSpPr/>
          <p:nvPr/>
        </p:nvGrpSpPr>
        <p:grpSpPr>
          <a:xfrm>
            <a:off x="1855721" y="1903641"/>
            <a:ext cx="1370293" cy="553082"/>
            <a:chOff x="1803827" y="1761200"/>
            <a:chExt cx="1370293" cy="553082"/>
          </a:xfrm>
        </p:grpSpPr>
        <p:sp>
          <p:nvSpPr>
            <p:cNvPr id="39" name="Rectangle 38">
              <a:extLst>
                <a:ext uri="{FF2B5EF4-FFF2-40B4-BE49-F238E27FC236}">
                  <a16:creationId xmlns:a16="http://schemas.microsoft.com/office/drawing/2014/main" id="{D95C74B2-CA75-2D97-4734-10085CA8D21E}"/>
                </a:ext>
              </a:extLst>
            </p:cNvPr>
            <p:cNvSpPr/>
            <p:nvPr/>
          </p:nvSpPr>
          <p:spPr>
            <a:xfrm>
              <a:off x="1803827" y="1761200"/>
              <a:ext cx="1370293"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Trial enrollment</a:t>
              </a:r>
            </a:p>
          </p:txBody>
        </p:sp>
        <p:cxnSp>
          <p:nvCxnSpPr>
            <p:cNvPr id="40" name="Straight Arrow Connector 39">
              <a:extLst>
                <a:ext uri="{FF2B5EF4-FFF2-40B4-BE49-F238E27FC236}">
                  <a16:creationId xmlns:a16="http://schemas.microsoft.com/office/drawing/2014/main" id="{8BB77824-BFBD-58BD-4257-02E94A2BCFC6}"/>
                </a:ext>
              </a:extLst>
            </p:cNvPr>
            <p:cNvCxnSpPr>
              <a:cxnSpLocks/>
            </p:cNvCxnSpPr>
            <p:nvPr/>
          </p:nvCxnSpPr>
          <p:spPr bwMode="auto">
            <a:xfrm>
              <a:off x="2495562" y="2039962"/>
              <a:ext cx="0" cy="274320"/>
            </a:xfrm>
            <a:prstGeom prst="straightConnector1">
              <a:avLst/>
            </a:prstGeom>
            <a:noFill/>
            <a:ln w="28575" cap="flat" cmpd="sng" algn="ctr">
              <a:solidFill>
                <a:schemeClr val="bg1"/>
              </a:solidFill>
              <a:prstDash val="sysDash"/>
              <a:round/>
              <a:headEnd type="none" w="med" len="med"/>
              <a:tailEnd type="triangle"/>
            </a:ln>
            <a:effectLst/>
          </p:spPr>
        </p:cxnSp>
      </p:grpSp>
      <p:grpSp>
        <p:nvGrpSpPr>
          <p:cNvPr id="42" name="Group 41">
            <a:extLst>
              <a:ext uri="{FF2B5EF4-FFF2-40B4-BE49-F238E27FC236}">
                <a16:creationId xmlns:a16="http://schemas.microsoft.com/office/drawing/2014/main" id="{2C871214-BBD3-D35F-FAD4-3B4240BBC022}"/>
              </a:ext>
            </a:extLst>
          </p:cNvPr>
          <p:cNvGrpSpPr/>
          <p:nvPr/>
        </p:nvGrpSpPr>
        <p:grpSpPr>
          <a:xfrm>
            <a:off x="3931105" y="4618661"/>
            <a:ext cx="1370293" cy="553082"/>
            <a:chOff x="1803827" y="1761200"/>
            <a:chExt cx="1370293" cy="553082"/>
          </a:xfrm>
        </p:grpSpPr>
        <p:sp>
          <p:nvSpPr>
            <p:cNvPr id="43" name="Rectangle 42">
              <a:extLst>
                <a:ext uri="{FF2B5EF4-FFF2-40B4-BE49-F238E27FC236}">
                  <a16:creationId xmlns:a16="http://schemas.microsoft.com/office/drawing/2014/main" id="{187D319A-516F-2575-83AE-CEC8567C76D2}"/>
                </a:ext>
              </a:extLst>
            </p:cNvPr>
            <p:cNvSpPr/>
            <p:nvPr/>
          </p:nvSpPr>
          <p:spPr>
            <a:xfrm>
              <a:off x="1803827" y="1761200"/>
              <a:ext cx="1370293"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Trial enrollment</a:t>
              </a:r>
            </a:p>
          </p:txBody>
        </p:sp>
        <p:cxnSp>
          <p:nvCxnSpPr>
            <p:cNvPr id="44" name="Straight Arrow Connector 43">
              <a:extLst>
                <a:ext uri="{FF2B5EF4-FFF2-40B4-BE49-F238E27FC236}">
                  <a16:creationId xmlns:a16="http://schemas.microsoft.com/office/drawing/2014/main" id="{51E434EA-E4F2-9772-3E39-069CD044D383}"/>
                </a:ext>
              </a:extLst>
            </p:cNvPr>
            <p:cNvCxnSpPr>
              <a:cxnSpLocks/>
            </p:cNvCxnSpPr>
            <p:nvPr/>
          </p:nvCxnSpPr>
          <p:spPr bwMode="auto">
            <a:xfrm>
              <a:off x="2495562" y="2039962"/>
              <a:ext cx="0" cy="274320"/>
            </a:xfrm>
            <a:prstGeom prst="straightConnector1">
              <a:avLst/>
            </a:prstGeom>
            <a:noFill/>
            <a:ln w="28575" cap="flat" cmpd="sng" algn="ctr">
              <a:solidFill>
                <a:schemeClr val="bg1"/>
              </a:solidFill>
              <a:prstDash val="sysDash"/>
              <a:round/>
              <a:headEnd type="none" w="med" len="med"/>
              <a:tailEnd type="triangle"/>
            </a:ln>
            <a:effectLst/>
          </p:spPr>
        </p:cxnSp>
      </p:grpSp>
      <p:sp>
        <p:nvSpPr>
          <p:cNvPr id="47" name="Rectangle 46">
            <a:extLst>
              <a:ext uri="{FF2B5EF4-FFF2-40B4-BE49-F238E27FC236}">
                <a16:creationId xmlns:a16="http://schemas.microsoft.com/office/drawing/2014/main" id="{47CAE362-2633-275C-DC13-746576A73AD7}"/>
              </a:ext>
            </a:extLst>
          </p:cNvPr>
          <p:cNvSpPr/>
          <p:nvPr/>
        </p:nvSpPr>
        <p:spPr bwMode="auto">
          <a:xfrm>
            <a:off x="3374302" y="3925303"/>
            <a:ext cx="2040568" cy="310458"/>
          </a:xfrm>
          <a:prstGeom prst="rect">
            <a:avLst/>
          </a:prstGeom>
          <a:no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Prospective assessments</a:t>
            </a:r>
          </a:p>
        </p:txBody>
      </p:sp>
      <p:sp>
        <p:nvSpPr>
          <p:cNvPr id="48" name="Rectangle 47">
            <a:extLst>
              <a:ext uri="{FF2B5EF4-FFF2-40B4-BE49-F238E27FC236}">
                <a16:creationId xmlns:a16="http://schemas.microsoft.com/office/drawing/2014/main" id="{2589C145-96A8-CAAF-BD0F-FCCFC9FC0473}"/>
              </a:ext>
            </a:extLst>
          </p:cNvPr>
          <p:cNvSpPr/>
          <p:nvPr/>
        </p:nvSpPr>
        <p:spPr bwMode="auto">
          <a:xfrm>
            <a:off x="4378831" y="6078482"/>
            <a:ext cx="2040568" cy="310458"/>
          </a:xfrm>
          <a:prstGeom prst="rect">
            <a:avLst/>
          </a:prstGeom>
          <a:no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Prospective </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assessments</a:t>
            </a:r>
          </a:p>
        </p:txBody>
      </p:sp>
      <p:cxnSp>
        <p:nvCxnSpPr>
          <p:cNvPr id="50" name="Straight Arrow Connector 49">
            <a:extLst>
              <a:ext uri="{FF2B5EF4-FFF2-40B4-BE49-F238E27FC236}">
                <a16:creationId xmlns:a16="http://schemas.microsoft.com/office/drawing/2014/main" id="{9E8EBDCF-D254-0D2D-E4A6-1AB04CD166AE}"/>
              </a:ext>
            </a:extLst>
          </p:cNvPr>
          <p:cNvCxnSpPr>
            <a:cxnSpLocks/>
          </p:cNvCxnSpPr>
          <p:nvPr/>
        </p:nvCxnSpPr>
        <p:spPr bwMode="auto">
          <a:xfrm>
            <a:off x="5382786" y="4080532"/>
            <a:ext cx="681130" cy="0"/>
          </a:xfrm>
          <a:prstGeom prst="straightConnector1">
            <a:avLst/>
          </a:prstGeom>
          <a:noFill/>
          <a:ln w="28575" cap="flat" cmpd="sng" algn="ctr">
            <a:solidFill>
              <a:schemeClr val="bg1"/>
            </a:solidFill>
            <a:prstDash val="solid"/>
            <a:round/>
            <a:headEnd type="none" w="med" len="med"/>
            <a:tailEnd type="none"/>
          </a:ln>
          <a:effectLst/>
        </p:spPr>
      </p:cxnSp>
      <p:cxnSp>
        <p:nvCxnSpPr>
          <p:cNvPr id="52" name="Straight Arrow Connector 51">
            <a:extLst>
              <a:ext uri="{FF2B5EF4-FFF2-40B4-BE49-F238E27FC236}">
                <a16:creationId xmlns:a16="http://schemas.microsoft.com/office/drawing/2014/main" id="{C29C87D8-8D9C-4BB5-688D-7F7FC32469C0}"/>
              </a:ext>
            </a:extLst>
          </p:cNvPr>
          <p:cNvCxnSpPr>
            <a:cxnSpLocks/>
          </p:cNvCxnSpPr>
          <p:nvPr/>
        </p:nvCxnSpPr>
        <p:spPr bwMode="auto">
          <a:xfrm flipH="1">
            <a:off x="2681342" y="4080532"/>
            <a:ext cx="725044" cy="0"/>
          </a:xfrm>
          <a:prstGeom prst="straightConnector1">
            <a:avLst/>
          </a:prstGeom>
          <a:noFill/>
          <a:ln w="28575" cap="flat" cmpd="sng" algn="ctr">
            <a:solidFill>
              <a:schemeClr val="bg1"/>
            </a:solidFill>
            <a:prstDash val="solid"/>
            <a:round/>
            <a:headEnd type="none" w="med" len="med"/>
            <a:tailEnd type="none"/>
          </a:ln>
          <a:effectLst/>
        </p:spPr>
      </p:cxnSp>
      <p:cxnSp>
        <p:nvCxnSpPr>
          <p:cNvPr id="53" name="Straight Arrow Connector 52">
            <a:extLst>
              <a:ext uri="{FF2B5EF4-FFF2-40B4-BE49-F238E27FC236}">
                <a16:creationId xmlns:a16="http://schemas.microsoft.com/office/drawing/2014/main" id="{11EAD2B0-D6F6-5B56-DC21-7501F1E603F3}"/>
              </a:ext>
            </a:extLst>
          </p:cNvPr>
          <p:cNvCxnSpPr>
            <a:cxnSpLocks/>
          </p:cNvCxnSpPr>
          <p:nvPr/>
        </p:nvCxnSpPr>
        <p:spPr bwMode="auto">
          <a:xfrm>
            <a:off x="5883990" y="6233711"/>
            <a:ext cx="173736" cy="0"/>
          </a:xfrm>
          <a:prstGeom prst="straightConnector1">
            <a:avLst/>
          </a:prstGeom>
          <a:noFill/>
          <a:ln w="28575" cap="flat" cmpd="sng" algn="ctr">
            <a:solidFill>
              <a:schemeClr val="bg1"/>
            </a:solidFill>
            <a:prstDash val="solid"/>
            <a:round/>
            <a:headEnd type="none" w="med" len="med"/>
            <a:tailEnd type="none"/>
          </a:ln>
          <a:effectLst/>
        </p:spPr>
      </p:cxnSp>
      <p:cxnSp>
        <p:nvCxnSpPr>
          <p:cNvPr id="54" name="Straight Arrow Connector 53">
            <a:extLst>
              <a:ext uri="{FF2B5EF4-FFF2-40B4-BE49-F238E27FC236}">
                <a16:creationId xmlns:a16="http://schemas.microsoft.com/office/drawing/2014/main" id="{39B45170-2E17-56B4-32E3-79658296A16E}"/>
              </a:ext>
            </a:extLst>
          </p:cNvPr>
          <p:cNvCxnSpPr>
            <a:cxnSpLocks/>
          </p:cNvCxnSpPr>
          <p:nvPr/>
        </p:nvCxnSpPr>
        <p:spPr bwMode="auto">
          <a:xfrm flipH="1">
            <a:off x="4758426" y="6233711"/>
            <a:ext cx="173736" cy="0"/>
          </a:xfrm>
          <a:prstGeom prst="straightConnector1">
            <a:avLst/>
          </a:prstGeom>
          <a:noFill/>
          <a:ln w="28575" cap="flat" cmpd="sng" algn="ctr">
            <a:solidFill>
              <a:schemeClr val="bg1"/>
            </a:solidFill>
            <a:prstDash val="solid"/>
            <a:round/>
            <a:headEnd type="none" w="med" len="med"/>
            <a:tailEnd type="none"/>
          </a:ln>
          <a:effectLst/>
        </p:spPr>
      </p:cxnSp>
      <p:cxnSp>
        <p:nvCxnSpPr>
          <p:cNvPr id="56" name="Straight Connector 55">
            <a:extLst>
              <a:ext uri="{FF2B5EF4-FFF2-40B4-BE49-F238E27FC236}">
                <a16:creationId xmlns:a16="http://schemas.microsoft.com/office/drawing/2014/main" id="{7886620F-6B6F-7E41-6821-0552611E69C5}"/>
              </a:ext>
            </a:extLst>
          </p:cNvPr>
          <p:cNvCxnSpPr>
            <a:cxnSpLocks/>
          </p:cNvCxnSpPr>
          <p:nvPr/>
        </p:nvCxnSpPr>
        <p:spPr bwMode="auto">
          <a:xfrm>
            <a:off x="6079958" y="4029551"/>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9E7CD53-929D-EB7B-5FDC-57EFD83003F4}"/>
              </a:ext>
            </a:extLst>
          </p:cNvPr>
          <p:cNvCxnSpPr>
            <a:cxnSpLocks/>
          </p:cNvCxnSpPr>
          <p:nvPr/>
        </p:nvCxnSpPr>
        <p:spPr bwMode="auto">
          <a:xfrm>
            <a:off x="2671009" y="4021531"/>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6B31B03-0A98-D172-12D9-EB9FB1F5093C}"/>
              </a:ext>
            </a:extLst>
          </p:cNvPr>
          <p:cNvCxnSpPr>
            <a:cxnSpLocks/>
          </p:cNvCxnSpPr>
          <p:nvPr/>
        </p:nvCxnSpPr>
        <p:spPr bwMode="auto">
          <a:xfrm>
            <a:off x="6055896" y="6186068"/>
            <a:ext cx="0" cy="10972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2C348D9-33DC-E74B-8D3B-7DB25C49198B}"/>
              </a:ext>
            </a:extLst>
          </p:cNvPr>
          <p:cNvCxnSpPr>
            <a:cxnSpLocks/>
          </p:cNvCxnSpPr>
          <p:nvPr/>
        </p:nvCxnSpPr>
        <p:spPr bwMode="auto">
          <a:xfrm>
            <a:off x="4748464" y="6171337"/>
            <a:ext cx="0" cy="10972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85759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F7BECDB-F9D5-1B45-EF32-96FA07A4CD3F}"/>
              </a:ext>
            </a:extLst>
          </p:cNvPr>
          <p:cNvSpPr>
            <a:spLocks noGrp="1" noChangeArrowheads="1"/>
          </p:cNvSpPr>
          <p:nvPr>
            <p:ph type="title"/>
          </p:nvPr>
        </p:nvSpPr>
        <p:spPr/>
        <p:txBody>
          <a:bodyPr>
            <a:noAutofit/>
          </a:bodyPr>
          <a:lstStyle/>
          <a:p>
            <a:r>
              <a:rPr lang="en-US" altLang="en-US" dirty="0"/>
              <a:t>TRADE-DXd (TBCRC 064): Planned Trial of T-DXd or Dato-DXd for ADC-Refractory Advanced Breast Cancer</a:t>
            </a:r>
          </a:p>
        </p:txBody>
      </p:sp>
      <p:sp>
        <p:nvSpPr>
          <p:cNvPr id="12" name="Content Placeholder 11">
            <a:extLst>
              <a:ext uri="{FF2B5EF4-FFF2-40B4-BE49-F238E27FC236}">
                <a16:creationId xmlns:a16="http://schemas.microsoft.com/office/drawing/2014/main" id="{32443E7C-E431-4ECD-C47B-124F052DC616}"/>
              </a:ext>
            </a:extLst>
          </p:cNvPr>
          <p:cNvSpPr>
            <a:spLocks noGrp="1"/>
          </p:cNvSpPr>
          <p:nvPr>
            <p:ph idx="1"/>
          </p:nvPr>
        </p:nvSpPr>
        <p:spPr/>
        <p:txBody>
          <a:bodyPr/>
          <a:lstStyle/>
          <a:p>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Prospective trial</a:t>
            </a:r>
            <a:endParaRPr kumimoji="0" lang="en-US" sz="26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4" name="Text Box 15">
            <a:extLst>
              <a:ext uri="{FF2B5EF4-FFF2-40B4-BE49-F238E27FC236}">
                <a16:creationId xmlns:a16="http://schemas.microsoft.com/office/drawing/2014/main" id="{27A9118A-1819-785F-8437-FFB8C874692A}"/>
              </a:ext>
            </a:extLst>
          </p:cNvPr>
          <p:cNvSpPr txBox="1">
            <a:spLocks noChangeArrowheads="1"/>
          </p:cNvSpPr>
          <p:nvPr/>
        </p:nvSpPr>
        <p:spPr bwMode="auto">
          <a:xfrm>
            <a:off x="428935" y="639389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Fenton. Curr Oncol. 2023;30:10211.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07B924E6-E5F5-E699-2D4D-F4DD46A3BB96}"/>
              </a:ext>
            </a:extLst>
          </p:cNvPr>
          <p:cNvSpPr txBox="1">
            <a:spLocks/>
          </p:cNvSpPr>
          <p:nvPr/>
        </p:nvSpPr>
        <p:spPr bwMode="auto">
          <a:xfrm>
            <a:off x="597797" y="5365815"/>
            <a:ext cx="11106859" cy="90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(ADC1/ADC2): </a:t>
            </a: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6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include P</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FS and OS</a:t>
            </a:r>
            <a:endParaRPr kumimoji="0" lang="en-US" sz="26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7" name="Rectangle 49">
            <a:extLst>
              <a:ext uri="{FF2B5EF4-FFF2-40B4-BE49-F238E27FC236}">
                <a16:creationId xmlns:a16="http://schemas.microsoft.com/office/drawing/2014/main" id="{CA9CCF23-6ECE-FB4A-DD92-EF3E0357C85C}"/>
              </a:ext>
            </a:extLst>
          </p:cNvPr>
          <p:cNvSpPr>
            <a:spLocks noChangeArrowheads="1"/>
          </p:cNvSpPr>
          <p:nvPr/>
        </p:nvSpPr>
        <p:spPr bwMode="auto">
          <a:xfrm>
            <a:off x="4071392" y="2549555"/>
            <a:ext cx="1296169" cy="104772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(0-1 prior tx)</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50">
            <a:extLst>
              <a:ext uri="{FF2B5EF4-FFF2-40B4-BE49-F238E27FC236}">
                <a16:creationId xmlns:a16="http://schemas.microsoft.com/office/drawing/2014/main" id="{8D2FE2BA-8686-F044-3211-26940DA2180F}"/>
              </a:ext>
            </a:extLst>
          </p:cNvPr>
          <p:cNvSpPr>
            <a:spLocks noChangeArrowheads="1"/>
          </p:cNvSpPr>
          <p:nvPr/>
        </p:nvSpPr>
        <p:spPr bwMode="auto">
          <a:xfrm>
            <a:off x="4068939" y="3696018"/>
            <a:ext cx="1296169" cy="98455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(0-1 prior tx)</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Line 53">
            <a:extLst>
              <a:ext uri="{FF2B5EF4-FFF2-40B4-BE49-F238E27FC236}">
                <a16:creationId xmlns:a16="http://schemas.microsoft.com/office/drawing/2014/main" id="{D8D50E8D-830A-4291-8132-DA86DF4092B4}"/>
              </a:ext>
            </a:extLst>
          </p:cNvPr>
          <p:cNvSpPr>
            <a:spLocks noChangeShapeType="1"/>
          </p:cNvSpPr>
          <p:nvPr/>
        </p:nvSpPr>
        <p:spPr bwMode="auto">
          <a:xfrm>
            <a:off x="3490705" y="4108076"/>
            <a:ext cx="49758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B22C0E05-B87F-CAE1-07D2-52FA18366689}"/>
              </a:ext>
            </a:extLst>
          </p:cNvPr>
          <p:cNvSpPr>
            <a:spLocks noChangeShapeType="1"/>
          </p:cNvSpPr>
          <p:nvPr/>
        </p:nvSpPr>
        <p:spPr bwMode="auto">
          <a:xfrm flipV="1">
            <a:off x="3466701" y="3078894"/>
            <a:ext cx="52158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45">
            <a:extLst>
              <a:ext uri="{FF2B5EF4-FFF2-40B4-BE49-F238E27FC236}">
                <a16:creationId xmlns:a16="http://schemas.microsoft.com/office/drawing/2014/main" id="{0BDCBA1C-7E0D-9F26-AF4B-38F224B4B572}"/>
              </a:ext>
            </a:extLst>
          </p:cNvPr>
          <p:cNvSpPr txBox="1">
            <a:spLocks noChangeArrowheads="1"/>
          </p:cNvSpPr>
          <p:nvPr/>
        </p:nvSpPr>
        <p:spPr bwMode="auto">
          <a:xfrm>
            <a:off x="711200" y="2540544"/>
            <a:ext cx="276063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confirmed inoperable advanced BC; history of HER2-low (IHC 1+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2+/ISH-) BC; most recently pathology with HER2 IHC 0 or HER2-low status; measurable disease; no prior TOPO-I inhibitor</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therapy</a:t>
            </a:r>
          </a:p>
        </p:txBody>
      </p:sp>
      <p:sp>
        <p:nvSpPr>
          <p:cNvPr id="2" name="Rectangle: Rounded Corners 1">
            <a:extLst>
              <a:ext uri="{FF2B5EF4-FFF2-40B4-BE49-F238E27FC236}">
                <a16:creationId xmlns:a16="http://schemas.microsoft.com/office/drawing/2014/main" id="{B9311A38-B96A-28C1-B1FD-6EAA78E16AE0}"/>
              </a:ext>
            </a:extLst>
          </p:cNvPr>
          <p:cNvSpPr/>
          <p:nvPr/>
        </p:nvSpPr>
        <p:spPr bwMode="auto">
          <a:xfrm>
            <a:off x="5493445" y="2549555"/>
            <a:ext cx="1296169" cy="497256"/>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A)</a:t>
            </a:r>
          </a:p>
        </p:txBody>
      </p:sp>
      <p:sp>
        <p:nvSpPr>
          <p:cNvPr id="14" name="Rectangle: Rounded Corners 13">
            <a:extLst>
              <a:ext uri="{FF2B5EF4-FFF2-40B4-BE49-F238E27FC236}">
                <a16:creationId xmlns:a16="http://schemas.microsoft.com/office/drawing/2014/main" id="{1B0D5A32-6249-AAC9-5250-B757131A919E}"/>
              </a:ext>
            </a:extLst>
          </p:cNvPr>
          <p:cNvSpPr/>
          <p:nvPr/>
        </p:nvSpPr>
        <p:spPr bwMode="auto">
          <a:xfrm>
            <a:off x="5474162" y="3102983"/>
            <a:ext cx="1296169" cy="497256"/>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B)</a:t>
            </a:r>
          </a:p>
        </p:txBody>
      </p:sp>
      <p:sp>
        <p:nvSpPr>
          <p:cNvPr id="15" name="Rectangle: Rounded Corners 14">
            <a:extLst>
              <a:ext uri="{FF2B5EF4-FFF2-40B4-BE49-F238E27FC236}">
                <a16:creationId xmlns:a16="http://schemas.microsoft.com/office/drawing/2014/main" id="{215CD454-50DB-5786-88AF-71DC45F50862}"/>
              </a:ext>
            </a:extLst>
          </p:cNvPr>
          <p:cNvSpPr/>
          <p:nvPr/>
        </p:nvSpPr>
        <p:spPr bwMode="auto">
          <a:xfrm>
            <a:off x="5474162" y="3679538"/>
            <a:ext cx="1296169" cy="497256"/>
          </a:xfrm>
          <a:prstGeom prst="roundRect">
            <a:avLst/>
          </a:prstGeom>
          <a:solidFill>
            <a:srgbClr val="E1471D"/>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C)</a:t>
            </a:r>
          </a:p>
        </p:txBody>
      </p:sp>
      <p:sp>
        <p:nvSpPr>
          <p:cNvPr id="17" name="Rectangle: Rounded Corners 16">
            <a:extLst>
              <a:ext uri="{FF2B5EF4-FFF2-40B4-BE49-F238E27FC236}">
                <a16:creationId xmlns:a16="http://schemas.microsoft.com/office/drawing/2014/main" id="{5479A9D4-938E-A317-76BE-149903BE3E83}"/>
              </a:ext>
            </a:extLst>
          </p:cNvPr>
          <p:cNvSpPr/>
          <p:nvPr/>
        </p:nvSpPr>
        <p:spPr bwMode="auto">
          <a:xfrm>
            <a:off x="5454879" y="4232966"/>
            <a:ext cx="1296169" cy="497256"/>
          </a:xfrm>
          <a:prstGeom prst="roundRect">
            <a:avLst/>
          </a:prstGeom>
          <a:solidFill>
            <a:srgbClr val="E1471D"/>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D)</a:t>
            </a:r>
          </a:p>
        </p:txBody>
      </p:sp>
      <p:cxnSp>
        <p:nvCxnSpPr>
          <p:cNvPr id="19" name="Straight Connector 18">
            <a:extLst>
              <a:ext uri="{FF2B5EF4-FFF2-40B4-BE49-F238E27FC236}">
                <a16:creationId xmlns:a16="http://schemas.microsoft.com/office/drawing/2014/main" id="{DA028DFD-90BA-6DFF-60D2-2D991C86C23A}"/>
              </a:ext>
            </a:extLst>
          </p:cNvPr>
          <p:cNvCxnSpPr/>
          <p:nvPr/>
        </p:nvCxnSpPr>
        <p:spPr bwMode="auto">
          <a:xfrm>
            <a:off x="6789614" y="3094937"/>
            <a:ext cx="505117" cy="0"/>
          </a:xfrm>
          <a:prstGeom prst="line">
            <a:avLst/>
          </a:prstGeom>
          <a:noFill/>
          <a:ln w="28575" cap="flat" cmpd="sng" algn="ctr">
            <a:solidFill>
              <a:schemeClr val="bg1"/>
            </a:solidFill>
            <a:prstDash val="solid"/>
            <a:round/>
            <a:headEnd type="none" w="med" len="med"/>
            <a:tailEnd type="triangle" w="med" len="med"/>
          </a:ln>
          <a:effectLst/>
        </p:spPr>
      </p:cxnSp>
      <p:cxnSp>
        <p:nvCxnSpPr>
          <p:cNvPr id="20" name="Straight Connector 19">
            <a:extLst>
              <a:ext uri="{FF2B5EF4-FFF2-40B4-BE49-F238E27FC236}">
                <a16:creationId xmlns:a16="http://schemas.microsoft.com/office/drawing/2014/main" id="{34A341EF-87E3-8F82-3A20-7067CF48BA0E}"/>
              </a:ext>
            </a:extLst>
          </p:cNvPr>
          <p:cNvCxnSpPr/>
          <p:nvPr/>
        </p:nvCxnSpPr>
        <p:spPr bwMode="auto">
          <a:xfrm>
            <a:off x="6797636" y="4225903"/>
            <a:ext cx="505117" cy="0"/>
          </a:xfrm>
          <a:prstGeom prst="line">
            <a:avLst/>
          </a:prstGeom>
          <a:noFill/>
          <a:ln w="28575" cap="flat" cmpd="sng" algn="ctr">
            <a:solidFill>
              <a:schemeClr val="bg1"/>
            </a:solidFill>
            <a:prstDash val="solid"/>
            <a:round/>
            <a:headEnd type="none" w="med" len="med"/>
            <a:tailEnd type="triangle" w="med" len="med"/>
          </a:ln>
          <a:effectLst/>
        </p:spPr>
      </p:cxnSp>
      <p:sp>
        <p:nvSpPr>
          <p:cNvPr id="21" name="Rectangle 49">
            <a:extLst>
              <a:ext uri="{FF2B5EF4-FFF2-40B4-BE49-F238E27FC236}">
                <a16:creationId xmlns:a16="http://schemas.microsoft.com/office/drawing/2014/main" id="{64F826B0-32ED-E4E3-23AE-1040936710F1}"/>
              </a:ext>
            </a:extLst>
          </p:cNvPr>
          <p:cNvSpPr>
            <a:spLocks noChangeArrowheads="1"/>
          </p:cNvSpPr>
          <p:nvPr/>
        </p:nvSpPr>
        <p:spPr bwMode="auto">
          <a:xfrm>
            <a:off x="7313228" y="2553777"/>
            <a:ext cx="1296169" cy="1047729"/>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 prior tx)</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50">
            <a:extLst>
              <a:ext uri="{FF2B5EF4-FFF2-40B4-BE49-F238E27FC236}">
                <a16:creationId xmlns:a16="http://schemas.microsoft.com/office/drawing/2014/main" id="{C4A89159-8374-CECD-A8A3-F68DF7127A0F}"/>
              </a:ext>
            </a:extLst>
          </p:cNvPr>
          <p:cNvSpPr>
            <a:spLocks noChangeArrowheads="1"/>
          </p:cNvSpPr>
          <p:nvPr/>
        </p:nvSpPr>
        <p:spPr bwMode="auto">
          <a:xfrm>
            <a:off x="7310775" y="3700240"/>
            <a:ext cx="1296169" cy="984558"/>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 prior tx)</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Rounded Corners 22">
            <a:extLst>
              <a:ext uri="{FF2B5EF4-FFF2-40B4-BE49-F238E27FC236}">
                <a16:creationId xmlns:a16="http://schemas.microsoft.com/office/drawing/2014/main" id="{AD47BF7D-A728-7C42-B003-8E740D0FD14D}"/>
              </a:ext>
            </a:extLst>
          </p:cNvPr>
          <p:cNvSpPr/>
          <p:nvPr/>
        </p:nvSpPr>
        <p:spPr bwMode="auto">
          <a:xfrm>
            <a:off x="8735281" y="2553777"/>
            <a:ext cx="1296169" cy="497256"/>
          </a:xfrm>
          <a:prstGeom prst="roundRect">
            <a:avLst/>
          </a:prstGeom>
          <a:solidFill>
            <a:srgbClr val="E1471D"/>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E)</a:t>
            </a:r>
          </a:p>
        </p:txBody>
      </p:sp>
      <p:sp>
        <p:nvSpPr>
          <p:cNvPr id="24" name="Rectangle: Rounded Corners 23">
            <a:extLst>
              <a:ext uri="{FF2B5EF4-FFF2-40B4-BE49-F238E27FC236}">
                <a16:creationId xmlns:a16="http://schemas.microsoft.com/office/drawing/2014/main" id="{FF4E7C9D-D78B-A4B7-1FC0-6DDF33860847}"/>
              </a:ext>
            </a:extLst>
          </p:cNvPr>
          <p:cNvSpPr/>
          <p:nvPr/>
        </p:nvSpPr>
        <p:spPr bwMode="auto">
          <a:xfrm>
            <a:off x="8715998" y="3107205"/>
            <a:ext cx="1296169" cy="497256"/>
          </a:xfrm>
          <a:prstGeom prst="roundRect">
            <a:avLst/>
          </a:prstGeom>
          <a:solidFill>
            <a:srgbClr val="E1471D"/>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F)</a:t>
            </a:r>
          </a:p>
        </p:txBody>
      </p:sp>
      <p:sp>
        <p:nvSpPr>
          <p:cNvPr id="25" name="Rectangle: Rounded Corners 24">
            <a:extLst>
              <a:ext uri="{FF2B5EF4-FFF2-40B4-BE49-F238E27FC236}">
                <a16:creationId xmlns:a16="http://schemas.microsoft.com/office/drawing/2014/main" id="{2665A596-46DD-76B5-C92A-7D647D7744AA}"/>
              </a:ext>
            </a:extLst>
          </p:cNvPr>
          <p:cNvSpPr/>
          <p:nvPr/>
        </p:nvSpPr>
        <p:spPr bwMode="auto">
          <a:xfrm>
            <a:off x="8715998" y="3683760"/>
            <a:ext cx="1296169" cy="497256"/>
          </a:xfrm>
          <a:prstGeom prst="roundRect">
            <a:avLst/>
          </a:prstGeom>
          <a:solidFill>
            <a:srgbClr val="01587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G)</a:t>
            </a:r>
          </a:p>
        </p:txBody>
      </p:sp>
      <p:sp>
        <p:nvSpPr>
          <p:cNvPr id="26" name="Rectangle: Rounded Corners 25">
            <a:extLst>
              <a:ext uri="{FF2B5EF4-FFF2-40B4-BE49-F238E27FC236}">
                <a16:creationId xmlns:a16="http://schemas.microsoft.com/office/drawing/2014/main" id="{D3751CC0-C1EB-B2BB-69F2-7EE591C71AE3}"/>
              </a:ext>
            </a:extLst>
          </p:cNvPr>
          <p:cNvSpPr/>
          <p:nvPr/>
        </p:nvSpPr>
        <p:spPr bwMode="auto">
          <a:xfrm>
            <a:off x="8696715" y="4237188"/>
            <a:ext cx="1296169" cy="497256"/>
          </a:xfrm>
          <a:prstGeom prst="roundRect">
            <a:avLst/>
          </a:prstGeom>
          <a:solidFill>
            <a:srgbClr val="01587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(arm H)</a:t>
            </a:r>
          </a:p>
        </p:txBody>
      </p:sp>
      <p:cxnSp>
        <p:nvCxnSpPr>
          <p:cNvPr id="27" name="Straight Connector 26">
            <a:extLst>
              <a:ext uri="{FF2B5EF4-FFF2-40B4-BE49-F238E27FC236}">
                <a16:creationId xmlns:a16="http://schemas.microsoft.com/office/drawing/2014/main" id="{4F629DE8-F025-5585-0893-D0162E1F915A}"/>
              </a:ext>
            </a:extLst>
          </p:cNvPr>
          <p:cNvCxnSpPr/>
          <p:nvPr/>
        </p:nvCxnSpPr>
        <p:spPr bwMode="auto">
          <a:xfrm>
            <a:off x="10031450" y="3644587"/>
            <a:ext cx="505117" cy="0"/>
          </a:xfrm>
          <a:prstGeom prst="line">
            <a:avLst/>
          </a:prstGeom>
          <a:noFill/>
          <a:ln w="28575" cap="flat" cmpd="sng" algn="ctr">
            <a:solidFill>
              <a:schemeClr val="bg1"/>
            </a:solidFill>
            <a:prstDash val="solid"/>
            <a:round/>
            <a:headEnd type="none" w="med" len="med"/>
            <a:tailEnd type="triangle" w="med" len="med"/>
          </a:ln>
          <a:effectLst/>
        </p:spPr>
      </p:cxnSp>
      <p:sp>
        <p:nvSpPr>
          <p:cNvPr id="29" name="Rectangle 28">
            <a:extLst>
              <a:ext uri="{FF2B5EF4-FFF2-40B4-BE49-F238E27FC236}">
                <a16:creationId xmlns:a16="http://schemas.microsoft.com/office/drawing/2014/main" id="{1ED92DAF-CDAA-3FA2-1853-48A0B6462B5C}"/>
              </a:ext>
            </a:extLst>
          </p:cNvPr>
          <p:cNvSpPr/>
          <p:nvPr/>
        </p:nvSpPr>
        <p:spPr bwMode="auto">
          <a:xfrm>
            <a:off x="3458170" y="3457639"/>
            <a:ext cx="576185" cy="335809"/>
          </a:xfrm>
          <a:prstGeom prst="rect">
            <a:avLst/>
          </a:prstGeom>
          <a:no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30" name="Rectangle 29">
            <a:extLst>
              <a:ext uri="{FF2B5EF4-FFF2-40B4-BE49-F238E27FC236}">
                <a16:creationId xmlns:a16="http://schemas.microsoft.com/office/drawing/2014/main" id="{5FD5F004-5C9A-E628-A076-D7CA1E93CD83}"/>
              </a:ext>
            </a:extLst>
          </p:cNvPr>
          <p:cNvSpPr/>
          <p:nvPr/>
        </p:nvSpPr>
        <p:spPr>
          <a:xfrm>
            <a:off x="5645861" y="1550370"/>
            <a:ext cx="2886575"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to ADC 2 at PD on ADC 1</a:t>
            </a:r>
          </a:p>
        </p:txBody>
      </p:sp>
      <p:cxnSp>
        <p:nvCxnSpPr>
          <p:cNvPr id="31" name="Straight Arrow Connector 30">
            <a:extLst>
              <a:ext uri="{FF2B5EF4-FFF2-40B4-BE49-F238E27FC236}">
                <a16:creationId xmlns:a16="http://schemas.microsoft.com/office/drawing/2014/main" id="{E10A41A4-4BA5-E677-DE45-9D0C7DADCF5C}"/>
              </a:ext>
            </a:extLst>
          </p:cNvPr>
          <p:cNvCxnSpPr>
            <a:cxnSpLocks/>
            <a:stCxn id="30" idx="2"/>
          </p:cNvCxnSpPr>
          <p:nvPr/>
        </p:nvCxnSpPr>
        <p:spPr bwMode="auto">
          <a:xfrm flipH="1">
            <a:off x="7084304" y="1858146"/>
            <a:ext cx="0" cy="1078992"/>
          </a:xfrm>
          <a:prstGeom prst="straightConnector1">
            <a:avLst/>
          </a:prstGeom>
          <a:noFill/>
          <a:ln w="28575" cap="flat" cmpd="sng" algn="ctr">
            <a:solidFill>
              <a:schemeClr val="bg1"/>
            </a:solidFill>
            <a:prstDash val="sysDash"/>
            <a:round/>
            <a:headEnd type="none" w="med" len="med"/>
            <a:tailEnd type="triangle"/>
          </a:ln>
          <a:effectLst/>
        </p:spPr>
      </p:cxnSp>
      <p:sp>
        <p:nvSpPr>
          <p:cNvPr id="34" name="TextBox 33">
            <a:extLst>
              <a:ext uri="{FF2B5EF4-FFF2-40B4-BE49-F238E27FC236}">
                <a16:creationId xmlns:a16="http://schemas.microsoft.com/office/drawing/2014/main" id="{7AC3062B-D948-1CEB-04D3-E9E7B621E931}"/>
              </a:ext>
            </a:extLst>
          </p:cNvPr>
          <p:cNvSpPr txBox="1"/>
          <p:nvPr/>
        </p:nvSpPr>
        <p:spPr bwMode="auto">
          <a:xfrm>
            <a:off x="6857142" y="2944148"/>
            <a:ext cx="360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sp>
        <p:nvSpPr>
          <p:cNvPr id="35" name="TextBox 34">
            <a:extLst>
              <a:ext uri="{FF2B5EF4-FFF2-40B4-BE49-F238E27FC236}">
                <a16:creationId xmlns:a16="http://schemas.microsoft.com/office/drawing/2014/main" id="{BAE89B7E-D230-657D-D40A-BFFF9319A707}"/>
              </a:ext>
            </a:extLst>
          </p:cNvPr>
          <p:cNvSpPr txBox="1"/>
          <p:nvPr/>
        </p:nvSpPr>
        <p:spPr bwMode="auto">
          <a:xfrm>
            <a:off x="6833015" y="4026106"/>
            <a:ext cx="360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sp>
        <p:nvSpPr>
          <p:cNvPr id="36" name="TextBox 35">
            <a:extLst>
              <a:ext uri="{FF2B5EF4-FFF2-40B4-BE49-F238E27FC236}">
                <a16:creationId xmlns:a16="http://schemas.microsoft.com/office/drawing/2014/main" id="{8738653E-FA3A-4F3D-DB81-A576D230D04B}"/>
              </a:ext>
            </a:extLst>
          </p:cNvPr>
          <p:cNvSpPr txBox="1"/>
          <p:nvPr/>
        </p:nvSpPr>
        <p:spPr bwMode="auto">
          <a:xfrm>
            <a:off x="10086684" y="3448986"/>
            <a:ext cx="360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sp>
        <p:nvSpPr>
          <p:cNvPr id="37" name="TextBox 36">
            <a:extLst>
              <a:ext uri="{FF2B5EF4-FFF2-40B4-BE49-F238E27FC236}">
                <a16:creationId xmlns:a16="http://schemas.microsoft.com/office/drawing/2014/main" id="{DA093481-D062-AF57-9B46-B2BD44B0FE4F}"/>
              </a:ext>
            </a:extLst>
          </p:cNvPr>
          <p:cNvSpPr txBox="1"/>
          <p:nvPr/>
        </p:nvSpPr>
        <p:spPr bwMode="auto">
          <a:xfrm>
            <a:off x="10379523" y="3273218"/>
            <a:ext cx="14703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PD or unacceptable</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toxicity</a:t>
            </a:r>
          </a:p>
        </p:txBody>
      </p:sp>
      <p:sp>
        <p:nvSpPr>
          <p:cNvPr id="38" name="Rectangle 37">
            <a:extLst>
              <a:ext uri="{FF2B5EF4-FFF2-40B4-BE49-F238E27FC236}">
                <a16:creationId xmlns:a16="http://schemas.microsoft.com/office/drawing/2014/main" id="{FB8972B4-10BB-FEC3-FA79-4ED56070D4DE}"/>
              </a:ext>
            </a:extLst>
          </p:cNvPr>
          <p:cNvSpPr/>
          <p:nvPr/>
        </p:nvSpPr>
        <p:spPr>
          <a:xfrm>
            <a:off x="4566351" y="4821782"/>
            <a:ext cx="165569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pre ADC 1 </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a:t>
            </a:r>
          </a:p>
        </p:txBody>
      </p:sp>
      <p:cxnSp>
        <p:nvCxnSpPr>
          <p:cNvPr id="39" name="Straight Arrow Connector 38">
            <a:extLst>
              <a:ext uri="{FF2B5EF4-FFF2-40B4-BE49-F238E27FC236}">
                <a16:creationId xmlns:a16="http://schemas.microsoft.com/office/drawing/2014/main" id="{75CE9426-C129-75C4-9114-85DD87D6DEAC}"/>
              </a:ext>
            </a:extLst>
          </p:cNvPr>
          <p:cNvCxnSpPr>
            <a:cxnSpLocks/>
          </p:cNvCxnSpPr>
          <p:nvPr/>
        </p:nvCxnSpPr>
        <p:spPr bwMode="auto">
          <a:xfrm rot="10800000">
            <a:off x="5411239" y="4584940"/>
            <a:ext cx="0" cy="278272"/>
          </a:xfrm>
          <a:prstGeom prst="straightConnector1">
            <a:avLst/>
          </a:prstGeom>
          <a:noFill/>
          <a:ln w="28575" cap="flat" cmpd="sng" algn="ctr">
            <a:solidFill>
              <a:schemeClr val="bg1"/>
            </a:solidFill>
            <a:prstDash val="sysDash"/>
            <a:round/>
            <a:headEnd type="none" w="med" len="med"/>
            <a:tailEnd type="triangle"/>
          </a:ln>
          <a:effectLst/>
        </p:spPr>
      </p:cxnSp>
      <p:sp>
        <p:nvSpPr>
          <p:cNvPr id="40" name="Rectangle 39">
            <a:extLst>
              <a:ext uri="{FF2B5EF4-FFF2-40B4-BE49-F238E27FC236}">
                <a16:creationId xmlns:a16="http://schemas.microsoft.com/office/drawing/2014/main" id="{DE2A5956-D23F-05DD-0703-3592CF46103A}"/>
              </a:ext>
            </a:extLst>
          </p:cNvPr>
          <p:cNvSpPr/>
          <p:nvPr/>
        </p:nvSpPr>
        <p:spPr>
          <a:xfrm>
            <a:off x="5963324" y="4829804"/>
            <a:ext cx="165569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C2 on ADC 1 biopsy</a:t>
            </a:r>
          </a:p>
        </p:txBody>
      </p:sp>
      <p:cxnSp>
        <p:nvCxnSpPr>
          <p:cNvPr id="41" name="Straight Arrow Connector 40">
            <a:extLst>
              <a:ext uri="{FF2B5EF4-FFF2-40B4-BE49-F238E27FC236}">
                <a16:creationId xmlns:a16="http://schemas.microsoft.com/office/drawing/2014/main" id="{B7CAFE61-9BC8-CF1E-335C-A52453B87D74}"/>
              </a:ext>
            </a:extLst>
          </p:cNvPr>
          <p:cNvCxnSpPr>
            <a:cxnSpLocks/>
          </p:cNvCxnSpPr>
          <p:nvPr/>
        </p:nvCxnSpPr>
        <p:spPr bwMode="auto">
          <a:xfrm rot="10800000">
            <a:off x="6808212" y="4592962"/>
            <a:ext cx="0" cy="278272"/>
          </a:xfrm>
          <a:prstGeom prst="straightConnector1">
            <a:avLst/>
          </a:prstGeom>
          <a:noFill/>
          <a:ln w="28575" cap="flat" cmpd="sng" algn="ctr">
            <a:solidFill>
              <a:schemeClr val="bg1"/>
            </a:solidFill>
            <a:prstDash val="sysDash"/>
            <a:round/>
            <a:headEnd type="none" w="med" len="med"/>
            <a:tailEnd type="triangle"/>
          </a:ln>
          <a:effectLst/>
        </p:spPr>
      </p:cxnSp>
      <p:sp>
        <p:nvSpPr>
          <p:cNvPr id="44" name="Rectangle 43">
            <a:extLst>
              <a:ext uri="{FF2B5EF4-FFF2-40B4-BE49-F238E27FC236}">
                <a16:creationId xmlns:a16="http://schemas.microsoft.com/office/drawing/2014/main" id="{2DBC3E2E-9912-AB2F-42E6-8A1256A3FFD6}"/>
              </a:ext>
            </a:extLst>
          </p:cNvPr>
          <p:cNvSpPr/>
          <p:nvPr/>
        </p:nvSpPr>
        <p:spPr>
          <a:xfrm>
            <a:off x="7129908" y="2038385"/>
            <a:ext cx="2200701"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pre ADC 2 biopsy</a:t>
            </a:r>
          </a:p>
        </p:txBody>
      </p:sp>
      <p:cxnSp>
        <p:nvCxnSpPr>
          <p:cNvPr id="45" name="Straight Arrow Connector 44">
            <a:extLst>
              <a:ext uri="{FF2B5EF4-FFF2-40B4-BE49-F238E27FC236}">
                <a16:creationId xmlns:a16="http://schemas.microsoft.com/office/drawing/2014/main" id="{1C82815C-7CFC-277F-918F-B1C17D3A8D80}"/>
              </a:ext>
            </a:extLst>
          </p:cNvPr>
          <p:cNvCxnSpPr>
            <a:cxnSpLocks/>
          </p:cNvCxnSpPr>
          <p:nvPr/>
        </p:nvCxnSpPr>
        <p:spPr bwMode="auto">
          <a:xfrm rot="21600000">
            <a:off x="7257407" y="2327816"/>
            <a:ext cx="0" cy="278272"/>
          </a:xfrm>
          <a:prstGeom prst="straightConnector1">
            <a:avLst/>
          </a:prstGeom>
          <a:noFill/>
          <a:ln w="28575" cap="flat" cmpd="sng" algn="ctr">
            <a:solidFill>
              <a:schemeClr val="bg1"/>
            </a:solidFill>
            <a:prstDash val="sysDash"/>
            <a:round/>
            <a:headEnd type="none" w="med" len="med"/>
            <a:tailEnd type="triangle"/>
          </a:ln>
          <a:effectLst/>
        </p:spPr>
      </p:cxnSp>
      <p:sp>
        <p:nvSpPr>
          <p:cNvPr id="46" name="Rectangle 45">
            <a:extLst>
              <a:ext uri="{FF2B5EF4-FFF2-40B4-BE49-F238E27FC236}">
                <a16:creationId xmlns:a16="http://schemas.microsoft.com/office/drawing/2014/main" id="{A7A16B10-09B5-1D5E-1AF6-FAC7F3356883}"/>
              </a:ext>
            </a:extLst>
          </p:cNvPr>
          <p:cNvSpPr/>
          <p:nvPr/>
        </p:nvSpPr>
        <p:spPr>
          <a:xfrm>
            <a:off x="9234031" y="1810315"/>
            <a:ext cx="165569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ADC 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 (optional)</a:t>
            </a:r>
          </a:p>
        </p:txBody>
      </p:sp>
      <p:cxnSp>
        <p:nvCxnSpPr>
          <p:cNvPr id="47" name="Straight Arrow Connector 46">
            <a:extLst>
              <a:ext uri="{FF2B5EF4-FFF2-40B4-BE49-F238E27FC236}">
                <a16:creationId xmlns:a16="http://schemas.microsoft.com/office/drawing/2014/main" id="{0E7322F1-759B-E05D-7676-1212E67070DA}"/>
              </a:ext>
            </a:extLst>
          </p:cNvPr>
          <p:cNvCxnSpPr>
            <a:cxnSpLocks/>
          </p:cNvCxnSpPr>
          <p:nvPr/>
        </p:nvCxnSpPr>
        <p:spPr bwMode="auto">
          <a:xfrm rot="21600000">
            <a:off x="10058734" y="2336284"/>
            <a:ext cx="0" cy="278272"/>
          </a:xfrm>
          <a:prstGeom prst="straightConnector1">
            <a:avLst/>
          </a:prstGeom>
          <a:noFill/>
          <a:ln w="28575" cap="flat" cmpd="sng" algn="ctr">
            <a:solidFill>
              <a:schemeClr val="bg1"/>
            </a:solidFill>
            <a:prstDash val="sysDash"/>
            <a:round/>
            <a:headEnd type="none" w="med" len="med"/>
            <a:tailEnd type="triangle"/>
          </a:ln>
          <a:effectLst/>
        </p:spPr>
      </p:cxnSp>
      <p:sp>
        <p:nvSpPr>
          <p:cNvPr id="48" name="TextBox 47">
            <a:extLst>
              <a:ext uri="{FF2B5EF4-FFF2-40B4-BE49-F238E27FC236}">
                <a16:creationId xmlns:a16="http://schemas.microsoft.com/office/drawing/2014/main" id="{344C82E8-4E81-0B5A-5F6D-DEB231F65F01}"/>
              </a:ext>
            </a:extLst>
          </p:cNvPr>
          <p:cNvSpPr txBox="1"/>
          <p:nvPr/>
        </p:nvSpPr>
        <p:spPr bwMode="auto">
          <a:xfrm>
            <a:off x="7865706" y="5016012"/>
            <a:ext cx="36071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who received T-DXd or Dato-DXd off study will be allowed to enroll on respective ADC 1 cohorts.</a:t>
            </a:r>
          </a:p>
          <a:p>
            <a:pPr marL="0" marR="0" lvl="0" indent="0" algn="l" defTabSz="914400" rtl="0" eaLnBrk="1" fontAlgn="auto" latinLnBrk="0" hangingPunct="1">
              <a:lnSpc>
                <a:spcPct val="100000"/>
              </a:lnSpc>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Tumor assessments + blood collection q9wk.</a:t>
            </a:r>
          </a:p>
        </p:txBody>
      </p:sp>
    </p:spTree>
    <p:extLst>
      <p:ext uri="{BB962C8B-B14F-4D97-AF65-F5344CB8AC3E}">
        <p14:creationId xmlns:p14="http://schemas.microsoft.com/office/powerpoint/2010/main" val="4109704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475E87-F8DB-7F9D-2C9B-6B487CC00B1F}"/>
              </a:ext>
            </a:extLst>
          </p:cNvPr>
          <p:cNvSpPr>
            <a:spLocks noGrp="1"/>
          </p:cNvSpPr>
          <p:nvPr>
            <p:ph type="title"/>
          </p:nvPr>
        </p:nvSpPr>
        <p:spPr>
          <a:xfrm>
            <a:off x="609759" y="238127"/>
            <a:ext cx="11141055" cy="1103313"/>
          </a:xfrm>
        </p:spPr>
        <p:txBody>
          <a:bodyPr/>
          <a:lstStyle/>
          <a:p>
            <a:r>
              <a:rPr lang="en-US" dirty="0"/>
              <a:t>BEGONIA: Phase Ib/II Trial of Durvalumab Combinations in 1L Metastatic TNBC—Antitumor Response</a:t>
            </a:r>
          </a:p>
        </p:txBody>
      </p:sp>
      <p:sp>
        <p:nvSpPr>
          <p:cNvPr id="5" name="TextBox 4">
            <a:extLst>
              <a:ext uri="{FF2B5EF4-FFF2-40B4-BE49-F238E27FC236}">
                <a16:creationId xmlns:a16="http://schemas.microsoft.com/office/drawing/2014/main" id="{12202F24-1B7B-7ED9-F717-57535F9EE3C3}"/>
              </a:ext>
            </a:extLst>
          </p:cNvPr>
          <p:cNvSpPr txBox="1"/>
          <p:nvPr/>
        </p:nvSpPr>
        <p:spPr bwMode="auto">
          <a:xfrm>
            <a:off x="594769" y="1468602"/>
            <a:ext cx="10546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Updated results for arm 7: durvalumab + Dato-DXd in advanced/metastatic TNBC</a:t>
            </a:r>
          </a:p>
        </p:txBody>
      </p:sp>
      <p:sp>
        <p:nvSpPr>
          <p:cNvPr id="6" name="Text Placeholder 12">
            <a:extLst>
              <a:ext uri="{FF2B5EF4-FFF2-40B4-BE49-F238E27FC236}">
                <a16:creationId xmlns:a16="http://schemas.microsoft.com/office/drawing/2014/main" id="{4740F7A2-BC9A-D2B7-0746-3B1351B40529}"/>
              </a:ext>
            </a:extLst>
          </p:cNvPr>
          <p:cNvSpPr txBox="1">
            <a:spLocks/>
          </p:cNvSpPr>
          <p:nvPr/>
        </p:nvSpPr>
        <p:spPr>
          <a:xfrm>
            <a:off x="388682" y="6400464"/>
            <a:ext cx="7297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a:lnSpc>
                <a:spcPct val="100000"/>
              </a:lnSpc>
              <a:buClrTx/>
              <a:buFont typeface="Wingdings" panose="05000000000000000000" pitchFamily="2" charset="2"/>
              <a:buNone/>
              <a:defRPr sz="1200" b="0" spc="-10">
                <a:solidFill>
                  <a:schemeClr val="bg2"/>
                </a:solidFill>
                <a:latin typeface="Calibri" panose="020F0502020204030204" pitchFamily="34" charset="0"/>
                <a:cs typeface="+mn-cs"/>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Schmid. ESMO Congress 2023. Abstr 379MO. </a:t>
            </a:r>
          </a:p>
        </p:txBody>
      </p:sp>
      <p:sp>
        <p:nvSpPr>
          <p:cNvPr id="9" name="TextBox 8">
            <a:extLst>
              <a:ext uri="{FF2B5EF4-FFF2-40B4-BE49-F238E27FC236}">
                <a16:creationId xmlns:a16="http://schemas.microsoft.com/office/drawing/2014/main" id="{1AE7DE9D-2298-A311-BDC0-299FB9D33D3A}"/>
              </a:ext>
            </a:extLst>
          </p:cNvPr>
          <p:cNvSpPr txBox="1"/>
          <p:nvPr/>
        </p:nvSpPr>
        <p:spPr bwMode="auto">
          <a:xfrm>
            <a:off x="4240441" y="1943644"/>
            <a:ext cx="32553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on Arm 7 (n = 62)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Confirmed ORR: 49 (79%)</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 6 (9.7%)</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 43 (63.4%)</a:t>
            </a:r>
          </a:p>
        </p:txBody>
      </p:sp>
      <p:sp>
        <p:nvSpPr>
          <p:cNvPr id="11" name="TextBox 10">
            <a:extLst>
              <a:ext uri="{FF2B5EF4-FFF2-40B4-BE49-F238E27FC236}">
                <a16:creationId xmlns:a16="http://schemas.microsoft.com/office/drawing/2014/main" id="{3B3312C2-CCB6-D8AE-AB51-24153DA072CB}"/>
              </a:ext>
            </a:extLst>
          </p:cNvPr>
          <p:cNvSpPr txBox="1"/>
          <p:nvPr/>
        </p:nvSpPr>
        <p:spPr bwMode="auto">
          <a:xfrm>
            <a:off x="7686022" y="2596351"/>
            <a:ext cx="28635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follow-up: 11.7 mo </a:t>
            </a:r>
          </a:p>
        </p:txBody>
      </p:sp>
      <p:cxnSp>
        <p:nvCxnSpPr>
          <p:cNvPr id="7" name="Straight Connector 6">
            <a:extLst>
              <a:ext uri="{FF2B5EF4-FFF2-40B4-BE49-F238E27FC236}">
                <a16:creationId xmlns:a16="http://schemas.microsoft.com/office/drawing/2014/main" id="{E23989B6-61AE-5DB7-5E6B-0EA57A661728}"/>
              </a:ext>
            </a:extLst>
          </p:cNvPr>
          <p:cNvCxnSpPr/>
          <p:nvPr/>
        </p:nvCxnSpPr>
        <p:spPr bwMode="auto">
          <a:xfrm flipV="1">
            <a:off x="3381829" y="2318027"/>
            <a:ext cx="0" cy="208280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A90275A-ED71-065D-A459-40432CAC89C1}"/>
              </a:ext>
            </a:extLst>
          </p:cNvPr>
          <p:cNvCxnSpPr>
            <a:cxnSpLocks/>
          </p:cNvCxnSpPr>
          <p:nvPr/>
        </p:nvCxnSpPr>
        <p:spPr bwMode="auto">
          <a:xfrm flipH="1">
            <a:off x="3323771" y="23252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01FBE7B-038C-2C1D-F572-9EB117FF6772}"/>
              </a:ext>
            </a:extLst>
          </p:cNvPr>
          <p:cNvCxnSpPr>
            <a:cxnSpLocks/>
          </p:cNvCxnSpPr>
          <p:nvPr/>
        </p:nvCxnSpPr>
        <p:spPr bwMode="auto">
          <a:xfrm flipH="1">
            <a:off x="3323771" y="28423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ED9AF6E-38CE-480E-5BA2-47B971EA556B}"/>
              </a:ext>
            </a:extLst>
          </p:cNvPr>
          <p:cNvCxnSpPr>
            <a:cxnSpLocks/>
          </p:cNvCxnSpPr>
          <p:nvPr/>
        </p:nvCxnSpPr>
        <p:spPr bwMode="auto">
          <a:xfrm flipH="1">
            <a:off x="3323771" y="33594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0D2204E-762D-BDD6-43E4-1CB7BACAEF37}"/>
              </a:ext>
            </a:extLst>
          </p:cNvPr>
          <p:cNvCxnSpPr>
            <a:cxnSpLocks/>
          </p:cNvCxnSpPr>
          <p:nvPr/>
        </p:nvCxnSpPr>
        <p:spPr bwMode="auto">
          <a:xfrm flipH="1">
            <a:off x="3323771" y="38765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20925C1-2DDE-87A0-F8E3-F957AD8CCDDC}"/>
              </a:ext>
            </a:extLst>
          </p:cNvPr>
          <p:cNvCxnSpPr>
            <a:cxnSpLocks/>
          </p:cNvCxnSpPr>
          <p:nvPr/>
        </p:nvCxnSpPr>
        <p:spPr bwMode="auto">
          <a:xfrm flipH="1">
            <a:off x="3323771" y="439357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9144BE26-974D-F700-7EA0-40A6EE71BBA8}"/>
              </a:ext>
            </a:extLst>
          </p:cNvPr>
          <p:cNvSpPr txBox="1"/>
          <p:nvPr/>
        </p:nvSpPr>
        <p:spPr bwMode="auto">
          <a:xfrm>
            <a:off x="2750457" y="2143856"/>
            <a:ext cx="631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4" name="TextBox 23">
            <a:extLst>
              <a:ext uri="{FF2B5EF4-FFF2-40B4-BE49-F238E27FC236}">
                <a16:creationId xmlns:a16="http://schemas.microsoft.com/office/drawing/2014/main" id="{EBBBD40A-57A0-4AD0-DC6B-25FC0DBB7844}"/>
              </a:ext>
            </a:extLst>
          </p:cNvPr>
          <p:cNvSpPr txBox="1"/>
          <p:nvPr/>
        </p:nvSpPr>
        <p:spPr bwMode="auto">
          <a:xfrm>
            <a:off x="2750457" y="2659113"/>
            <a:ext cx="631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5" name="TextBox 24">
            <a:extLst>
              <a:ext uri="{FF2B5EF4-FFF2-40B4-BE49-F238E27FC236}">
                <a16:creationId xmlns:a16="http://schemas.microsoft.com/office/drawing/2014/main" id="{1D1FAA20-7AD8-012C-402E-BFD196D3CE1A}"/>
              </a:ext>
            </a:extLst>
          </p:cNvPr>
          <p:cNvSpPr txBox="1"/>
          <p:nvPr/>
        </p:nvSpPr>
        <p:spPr bwMode="auto">
          <a:xfrm>
            <a:off x="2750457" y="3174370"/>
            <a:ext cx="631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6" name="TextBox 25">
            <a:extLst>
              <a:ext uri="{FF2B5EF4-FFF2-40B4-BE49-F238E27FC236}">
                <a16:creationId xmlns:a16="http://schemas.microsoft.com/office/drawing/2014/main" id="{DD1A7866-3694-830B-0166-AE9E45360C65}"/>
              </a:ext>
            </a:extLst>
          </p:cNvPr>
          <p:cNvSpPr txBox="1"/>
          <p:nvPr/>
        </p:nvSpPr>
        <p:spPr bwMode="auto">
          <a:xfrm>
            <a:off x="2750457" y="3689627"/>
            <a:ext cx="631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7" name="TextBox 26">
            <a:extLst>
              <a:ext uri="{FF2B5EF4-FFF2-40B4-BE49-F238E27FC236}">
                <a16:creationId xmlns:a16="http://schemas.microsoft.com/office/drawing/2014/main" id="{50684F4A-7EC7-F879-8314-45600918AB30}"/>
              </a:ext>
            </a:extLst>
          </p:cNvPr>
          <p:cNvSpPr txBox="1"/>
          <p:nvPr/>
        </p:nvSpPr>
        <p:spPr bwMode="auto">
          <a:xfrm>
            <a:off x="2750457" y="4204884"/>
            <a:ext cx="631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8" name="TextBox 27">
            <a:extLst>
              <a:ext uri="{FF2B5EF4-FFF2-40B4-BE49-F238E27FC236}">
                <a16:creationId xmlns:a16="http://schemas.microsoft.com/office/drawing/2014/main" id="{A447F867-A56E-382F-A11D-021441F58CA2}"/>
              </a:ext>
            </a:extLst>
          </p:cNvPr>
          <p:cNvSpPr txBox="1"/>
          <p:nvPr/>
        </p:nvSpPr>
        <p:spPr bwMode="auto">
          <a:xfrm rot="16200000">
            <a:off x="1103085" y="3036261"/>
            <a:ext cx="28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Baseline in Target Lesion Size (%)</a:t>
            </a:r>
          </a:p>
        </p:txBody>
      </p:sp>
      <p:sp>
        <p:nvSpPr>
          <p:cNvPr id="29" name="TextBox 28">
            <a:extLst>
              <a:ext uri="{FF2B5EF4-FFF2-40B4-BE49-F238E27FC236}">
                <a16:creationId xmlns:a16="http://schemas.microsoft.com/office/drawing/2014/main" id="{05D6FA77-E135-58E6-FC4A-5344F6D36E0F}"/>
              </a:ext>
            </a:extLst>
          </p:cNvPr>
          <p:cNvSpPr txBox="1"/>
          <p:nvPr/>
        </p:nvSpPr>
        <p:spPr bwMode="auto">
          <a:xfrm>
            <a:off x="3389085" y="3798485"/>
            <a:ext cx="18215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 High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Low</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 Unknown/missing</a:t>
            </a:r>
          </a:p>
        </p:txBody>
      </p:sp>
      <p:sp>
        <p:nvSpPr>
          <p:cNvPr id="30" name="TextBox 29">
            <a:extLst>
              <a:ext uri="{FF2B5EF4-FFF2-40B4-BE49-F238E27FC236}">
                <a16:creationId xmlns:a16="http://schemas.microsoft.com/office/drawing/2014/main" id="{9E9EDDCD-9279-7BD3-E44A-4F0E812E4E35}"/>
              </a:ext>
            </a:extLst>
          </p:cNvPr>
          <p:cNvSpPr txBox="1"/>
          <p:nvPr/>
        </p:nvSpPr>
        <p:spPr bwMode="auto">
          <a:xfrm>
            <a:off x="4746172" y="3725914"/>
            <a:ext cx="290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31" name="TextBox 30">
            <a:extLst>
              <a:ext uri="{FF2B5EF4-FFF2-40B4-BE49-F238E27FC236}">
                <a16:creationId xmlns:a16="http://schemas.microsoft.com/office/drawing/2014/main" id="{0707FE27-F3B6-424C-C3A1-F5245819948E}"/>
              </a:ext>
            </a:extLst>
          </p:cNvPr>
          <p:cNvSpPr txBox="1"/>
          <p:nvPr/>
        </p:nvSpPr>
        <p:spPr bwMode="auto">
          <a:xfrm>
            <a:off x="8831943" y="4248428"/>
            <a:ext cx="290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32" name="TextBox 31">
            <a:extLst>
              <a:ext uri="{FF2B5EF4-FFF2-40B4-BE49-F238E27FC236}">
                <a16:creationId xmlns:a16="http://schemas.microsoft.com/office/drawing/2014/main" id="{1D7A4C21-92A3-9877-F3F0-AD4D188F474B}"/>
              </a:ext>
            </a:extLst>
          </p:cNvPr>
          <p:cNvSpPr txBox="1"/>
          <p:nvPr/>
        </p:nvSpPr>
        <p:spPr bwMode="auto">
          <a:xfrm>
            <a:off x="3556000" y="2781124"/>
            <a:ext cx="290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grpSp>
        <p:nvGrpSpPr>
          <p:cNvPr id="35" name="Group 34">
            <a:extLst>
              <a:ext uri="{FF2B5EF4-FFF2-40B4-BE49-F238E27FC236}">
                <a16:creationId xmlns:a16="http://schemas.microsoft.com/office/drawing/2014/main" id="{9D30B066-8C49-E76B-7E40-B890E916CFE2}"/>
              </a:ext>
            </a:extLst>
          </p:cNvPr>
          <p:cNvGrpSpPr/>
          <p:nvPr/>
        </p:nvGrpSpPr>
        <p:grpSpPr>
          <a:xfrm>
            <a:off x="2394857" y="5133799"/>
            <a:ext cx="1894114" cy="307777"/>
            <a:chOff x="2206171" y="5188858"/>
            <a:chExt cx="1894114" cy="307777"/>
          </a:xfrm>
        </p:grpSpPr>
        <p:sp>
          <p:nvSpPr>
            <p:cNvPr id="33" name="TextBox 32">
              <a:extLst>
                <a:ext uri="{FF2B5EF4-FFF2-40B4-BE49-F238E27FC236}">
                  <a16:creationId xmlns:a16="http://schemas.microsoft.com/office/drawing/2014/main" id="{45B5F1DA-0854-1D51-D5F1-71C401315B43}"/>
                </a:ext>
              </a:extLst>
            </p:cNvPr>
            <p:cNvSpPr txBox="1"/>
            <p:nvPr/>
          </p:nvSpPr>
          <p:spPr bwMode="auto">
            <a:xfrm>
              <a:off x="2278742" y="5188858"/>
              <a:ext cx="182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Progressive disease</a:t>
              </a:r>
            </a:p>
          </p:txBody>
        </p:sp>
        <p:sp>
          <p:nvSpPr>
            <p:cNvPr id="34" name="Rectangle 33">
              <a:extLst>
                <a:ext uri="{FF2B5EF4-FFF2-40B4-BE49-F238E27FC236}">
                  <a16:creationId xmlns:a16="http://schemas.microsoft.com/office/drawing/2014/main" id="{C520F1A7-DFF0-FB51-45A4-EE2870B37EE8}"/>
                </a:ext>
              </a:extLst>
            </p:cNvPr>
            <p:cNvSpPr/>
            <p:nvPr/>
          </p:nvSpPr>
          <p:spPr bwMode="auto">
            <a:xfrm>
              <a:off x="2206171" y="5290457"/>
              <a:ext cx="116115" cy="1161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6" name="Group 35">
            <a:extLst>
              <a:ext uri="{FF2B5EF4-FFF2-40B4-BE49-F238E27FC236}">
                <a16:creationId xmlns:a16="http://schemas.microsoft.com/office/drawing/2014/main" id="{5F814B9B-5DEC-4267-8314-FCE4AAC94174}"/>
              </a:ext>
            </a:extLst>
          </p:cNvPr>
          <p:cNvGrpSpPr/>
          <p:nvPr/>
        </p:nvGrpSpPr>
        <p:grpSpPr>
          <a:xfrm>
            <a:off x="4094843" y="5133799"/>
            <a:ext cx="1894114" cy="307777"/>
            <a:chOff x="2206171" y="5188858"/>
            <a:chExt cx="1894114" cy="307777"/>
          </a:xfrm>
        </p:grpSpPr>
        <p:sp>
          <p:nvSpPr>
            <p:cNvPr id="37" name="TextBox 36">
              <a:extLst>
                <a:ext uri="{FF2B5EF4-FFF2-40B4-BE49-F238E27FC236}">
                  <a16:creationId xmlns:a16="http://schemas.microsoft.com/office/drawing/2014/main" id="{14E1C37E-A047-7ADB-B09C-2EB0ABC70237}"/>
                </a:ext>
              </a:extLst>
            </p:cNvPr>
            <p:cNvSpPr txBox="1"/>
            <p:nvPr/>
          </p:nvSpPr>
          <p:spPr bwMode="auto">
            <a:xfrm>
              <a:off x="2278742" y="5188858"/>
              <a:ext cx="182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Stable disease</a:t>
              </a:r>
            </a:p>
          </p:txBody>
        </p:sp>
        <p:sp>
          <p:nvSpPr>
            <p:cNvPr id="38" name="Rectangle 37">
              <a:extLst>
                <a:ext uri="{FF2B5EF4-FFF2-40B4-BE49-F238E27FC236}">
                  <a16:creationId xmlns:a16="http://schemas.microsoft.com/office/drawing/2014/main" id="{26D87CEA-28B6-097E-CF0E-0DA9DA8356BE}"/>
                </a:ext>
              </a:extLst>
            </p:cNvPr>
            <p:cNvSpPr/>
            <p:nvPr/>
          </p:nvSpPr>
          <p:spPr bwMode="auto">
            <a:xfrm>
              <a:off x="2206171" y="5290457"/>
              <a:ext cx="116115" cy="11611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9" name="Group 38">
            <a:extLst>
              <a:ext uri="{FF2B5EF4-FFF2-40B4-BE49-F238E27FC236}">
                <a16:creationId xmlns:a16="http://schemas.microsoft.com/office/drawing/2014/main" id="{ED19C940-327D-D274-6505-C63CA06C26B4}"/>
              </a:ext>
            </a:extLst>
          </p:cNvPr>
          <p:cNvGrpSpPr/>
          <p:nvPr/>
        </p:nvGrpSpPr>
        <p:grpSpPr>
          <a:xfrm>
            <a:off x="5453743" y="5133799"/>
            <a:ext cx="1894114" cy="307777"/>
            <a:chOff x="2206171" y="5188858"/>
            <a:chExt cx="1894114" cy="307777"/>
          </a:xfrm>
        </p:grpSpPr>
        <p:sp>
          <p:nvSpPr>
            <p:cNvPr id="40" name="TextBox 39">
              <a:extLst>
                <a:ext uri="{FF2B5EF4-FFF2-40B4-BE49-F238E27FC236}">
                  <a16:creationId xmlns:a16="http://schemas.microsoft.com/office/drawing/2014/main" id="{403A592A-400C-B04F-A529-AA15D68BB591}"/>
                </a:ext>
              </a:extLst>
            </p:cNvPr>
            <p:cNvSpPr txBox="1"/>
            <p:nvPr/>
          </p:nvSpPr>
          <p:spPr bwMode="auto">
            <a:xfrm>
              <a:off x="2278742" y="5188858"/>
              <a:ext cx="182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 evaluable</a:t>
              </a:r>
            </a:p>
          </p:txBody>
        </p:sp>
        <p:sp>
          <p:nvSpPr>
            <p:cNvPr id="41" name="Rectangle 40">
              <a:extLst>
                <a:ext uri="{FF2B5EF4-FFF2-40B4-BE49-F238E27FC236}">
                  <a16:creationId xmlns:a16="http://schemas.microsoft.com/office/drawing/2014/main" id="{660839B5-4A85-3CBF-FE32-16F48E9FCD13}"/>
                </a:ext>
              </a:extLst>
            </p:cNvPr>
            <p:cNvSpPr/>
            <p:nvPr/>
          </p:nvSpPr>
          <p:spPr bwMode="auto">
            <a:xfrm>
              <a:off x="2206171" y="5290457"/>
              <a:ext cx="116115" cy="116115"/>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2" name="Group 41">
            <a:extLst>
              <a:ext uri="{FF2B5EF4-FFF2-40B4-BE49-F238E27FC236}">
                <a16:creationId xmlns:a16="http://schemas.microsoft.com/office/drawing/2014/main" id="{4D36A5AE-142E-0E96-31AE-67146AA2C73F}"/>
              </a:ext>
            </a:extLst>
          </p:cNvPr>
          <p:cNvGrpSpPr/>
          <p:nvPr/>
        </p:nvGrpSpPr>
        <p:grpSpPr>
          <a:xfrm>
            <a:off x="6827157" y="5133799"/>
            <a:ext cx="1894114" cy="307777"/>
            <a:chOff x="2206171" y="5188858"/>
            <a:chExt cx="1894114" cy="307777"/>
          </a:xfrm>
        </p:grpSpPr>
        <p:sp>
          <p:nvSpPr>
            <p:cNvPr id="43" name="TextBox 42">
              <a:extLst>
                <a:ext uri="{FF2B5EF4-FFF2-40B4-BE49-F238E27FC236}">
                  <a16:creationId xmlns:a16="http://schemas.microsoft.com/office/drawing/2014/main" id="{D566D1FB-3CD7-4EA8-A074-248AAD3AB650}"/>
                </a:ext>
              </a:extLst>
            </p:cNvPr>
            <p:cNvSpPr txBox="1"/>
            <p:nvPr/>
          </p:nvSpPr>
          <p:spPr bwMode="auto">
            <a:xfrm>
              <a:off x="2278742" y="5188858"/>
              <a:ext cx="182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Partial response</a:t>
              </a:r>
            </a:p>
          </p:txBody>
        </p:sp>
        <p:sp>
          <p:nvSpPr>
            <p:cNvPr id="44" name="Rectangle 43">
              <a:extLst>
                <a:ext uri="{FF2B5EF4-FFF2-40B4-BE49-F238E27FC236}">
                  <a16:creationId xmlns:a16="http://schemas.microsoft.com/office/drawing/2014/main" id="{004E4A26-37AB-D335-FD8B-4C707C48D39B}"/>
                </a:ext>
              </a:extLst>
            </p:cNvPr>
            <p:cNvSpPr/>
            <p:nvPr/>
          </p:nvSpPr>
          <p:spPr bwMode="auto">
            <a:xfrm>
              <a:off x="2206171" y="5290457"/>
              <a:ext cx="116115" cy="1161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5" name="Group 44">
            <a:extLst>
              <a:ext uri="{FF2B5EF4-FFF2-40B4-BE49-F238E27FC236}">
                <a16:creationId xmlns:a16="http://schemas.microsoft.com/office/drawing/2014/main" id="{604B0984-6BD6-64C3-5A40-70C79DDDDE89}"/>
              </a:ext>
            </a:extLst>
          </p:cNvPr>
          <p:cNvGrpSpPr/>
          <p:nvPr/>
        </p:nvGrpSpPr>
        <p:grpSpPr>
          <a:xfrm>
            <a:off x="8352970" y="5133799"/>
            <a:ext cx="1894114" cy="307777"/>
            <a:chOff x="2206171" y="5188858"/>
            <a:chExt cx="1894114" cy="307777"/>
          </a:xfrm>
        </p:grpSpPr>
        <p:sp>
          <p:nvSpPr>
            <p:cNvPr id="46" name="TextBox 45">
              <a:extLst>
                <a:ext uri="{FF2B5EF4-FFF2-40B4-BE49-F238E27FC236}">
                  <a16:creationId xmlns:a16="http://schemas.microsoft.com/office/drawing/2014/main" id="{8AF8A144-DD4D-EDFD-92B5-779FE39027F8}"/>
                </a:ext>
              </a:extLst>
            </p:cNvPr>
            <p:cNvSpPr txBox="1"/>
            <p:nvPr/>
          </p:nvSpPr>
          <p:spPr bwMode="auto">
            <a:xfrm>
              <a:off x="2278742" y="5188858"/>
              <a:ext cx="182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Complete response</a:t>
              </a:r>
            </a:p>
          </p:txBody>
        </p:sp>
        <p:sp>
          <p:nvSpPr>
            <p:cNvPr id="47" name="Rectangle 46">
              <a:extLst>
                <a:ext uri="{FF2B5EF4-FFF2-40B4-BE49-F238E27FC236}">
                  <a16:creationId xmlns:a16="http://schemas.microsoft.com/office/drawing/2014/main" id="{E8DA2ACF-196B-8768-4752-EF1D1FE30E5E}"/>
                </a:ext>
              </a:extLst>
            </p:cNvPr>
            <p:cNvSpPr/>
            <p:nvPr/>
          </p:nvSpPr>
          <p:spPr bwMode="auto">
            <a:xfrm>
              <a:off x="2206171" y="5290457"/>
              <a:ext cx="116115" cy="116115"/>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8" name="TextBox 47">
            <a:extLst>
              <a:ext uri="{FF2B5EF4-FFF2-40B4-BE49-F238E27FC236}">
                <a16:creationId xmlns:a16="http://schemas.microsoft.com/office/drawing/2014/main" id="{39A3A12D-6576-D656-C6D6-09D19E46B0D7}"/>
              </a:ext>
            </a:extLst>
          </p:cNvPr>
          <p:cNvSpPr txBox="1"/>
          <p:nvPr/>
        </p:nvSpPr>
        <p:spPr bwMode="auto">
          <a:xfrm rot="16200000">
            <a:off x="391886" y="4553229"/>
            <a:ext cx="10160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PD-L1</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expression</a:t>
            </a:r>
          </a:p>
        </p:txBody>
      </p:sp>
      <p:cxnSp>
        <p:nvCxnSpPr>
          <p:cNvPr id="50" name="Straight Connector 49">
            <a:extLst>
              <a:ext uri="{FF2B5EF4-FFF2-40B4-BE49-F238E27FC236}">
                <a16:creationId xmlns:a16="http://schemas.microsoft.com/office/drawing/2014/main" id="{EB4BB142-4F13-6B7A-F031-A54BE9E39731}"/>
              </a:ext>
            </a:extLst>
          </p:cNvPr>
          <p:cNvCxnSpPr/>
          <p:nvPr/>
        </p:nvCxnSpPr>
        <p:spPr bwMode="auto">
          <a:xfrm flipV="1">
            <a:off x="1153887" y="4361268"/>
            <a:ext cx="0" cy="907143"/>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6CFA5A30-E08A-4CA0-A26B-62CD8C9DEE10}"/>
              </a:ext>
            </a:extLst>
          </p:cNvPr>
          <p:cNvSpPr txBox="1"/>
          <p:nvPr/>
        </p:nvSpPr>
        <p:spPr bwMode="auto">
          <a:xfrm>
            <a:off x="1045028" y="4611287"/>
            <a:ext cx="24093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SP263 PD-L1 TAP 10% cutoff</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22CS PD-L1 CPS 10 cutoff</a:t>
            </a:r>
          </a:p>
        </p:txBody>
      </p:sp>
      <p:sp>
        <p:nvSpPr>
          <p:cNvPr id="52" name="TextBox 51">
            <a:extLst>
              <a:ext uri="{FF2B5EF4-FFF2-40B4-BE49-F238E27FC236}">
                <a16:creationId xmlns:a16="http://schemas.microsoft.com/office/drawing/2014/main" id="{A7850CB2-784E-700A-63E2-4FDB5DEC1641}"/>
              </a:ext>
            </a:extLst>
          </p:cNvPr>
          <p:cNvSpPr txBox="1"/>
          <p:nvPr/>
        </p:nvSpPr>
        <p:spPr bwMode="auto">
          <a:xfrm>
            <a:off x="342537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53" name="TextBox 52">
            <a:extLst>
              <a:ext uri="{FF2B5EF4-FFF2-40B4-BE49-F238E27FC236}">
                <a16:creationId xmlns:a16="http://schemas.microsoft.com/office/drawing/2014/main" id="{6696F545-8381-7AC3-59D5-385C0C506DEC}"/>
              </a:ext>
            </a:extLst>
          </p:cNvPr>
          <p:cNvSpPr txBox="1"/>
          <p:nvPr/>
        </p:nvSpPr>
        <p:spPr bwMode="auto">
          <a:xfrm>
            <a:off x="352518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54" name="TextBox 53">
            <a:extLst>
              <a:ext uri="{FF2B5EF4-FFF2-40B4-BE49-F238E27FC236}">
                <a16:creationId xmlns:a16="http://schemas.microsoft.com/office/drawing/2014/main" id="{8E0D1F2C-C2E4-F2B3-232A-F46844BB072E}"/>
              </a:ext>
            </a:extLst>
          </p:cNvPr>
          <p:cNvSpPr txBox="1"/>
          <p:nvPr/>
        </p:nvSpPr>
        <p:spPr bwMode="auto">
          <a:xfrm>
            <a:off x="372481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55" name="TextBox 54">
            <a:extLst>
              <a:ext uri="{FF2B5EF4-FFF2-40B4-BE49-F238E27FC236}">
                <a16:creationId xmlns:a16="http://schemas.microsoft.com/office/drawing/2014/main" id="{39931E4B-90B5-FE89-089E-064F28C845ED}"/>
              </a:ext>
            </a:extLst>
          </p:cNvPr>
          <p:cNvSpPr txBox="1"/>
          <p:nvPr/>
        </p:nvSpPr>
        <p:spPr bwMode="auto">
          <a:xfrm>
            <a:off x="392444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56" name="TextBox 55">
            <a:extLst>
              <a:ext uri="{FF2B5EF4-FFF2-40B4-BE49-F238E27FC236}">
                <a16:creationId xmlns:a16="http://schemas.microsoft.com/office/drawing/2014/main" id="{93775E8D-9D7D-2005-1AB8-15F5422FD0D9}"/>
              </a:ext>
            </a:extLst>
          </p:cNvPr>
          <p:cNvSpPr txBox="1"/>
          <p:nvPr/>
        </p:nvSpPr>
        <p:spPr bwMode="auto">
          <a:xfrm>
            <a:off x="422389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57" name="TextBox 56">
            <a:extLst>
              <a:ext uri="{FF2B5EF4-FFF2-40B4-BE49-F238E27FC236}">
                <a16:creationId xmlns:a16="http://schemas.microsoft.com/office/drawing/2014/main" id="{3083F802-5999-7935-1DB0-0E8F808EAA34}"/>
              </a:ext>
            </a:extLst>
          </p:cNvPr>
          <p:cNvSpPr txBox="1"/>
          <p:nvPr/>
        </p:nvSpPr>
        <p:spPr bwMode="auto">
          <a:xfrm>
            <a:off x="452333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58" name="TextBox 57">
            <a:extLst>
              <a:ext uri="{FF2B5EF4-FFF2-40B4-BE49-F238E27FC236}">
                <a16:creationId xmlns:a16="http://schemas.microsoft.com/office/drawing/2014/main" id="{4E341928-DF6C-4063-9C17-D42BA32E2D2E}"/>
              </a:ext>
            </a:extLst>
          </p:cNvPr>
          <p:cNvSpPr txBox="1"/>
          <p:nvPr/>
        </p:nvSpPr>
        <p:spPr bwMode="auto">
          <a:xfrm>
            <a:off x="482278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59" name="TextBox 58">
            <a:extLst>
              <a:ext uri="{FF2B5EF4-FFF2-40B4-BE49-F238E27FC236}">
                <a16:creationId xmlns:a16="http://schemas.microsoft.com/office/drawing/2014/main" id="{E8E93D41-CA49-804C-AFA1-215915DDBFFC}"/>
              </a:ext>
            </a:extLst>
          </p:cNvPr>
          <p:cNvSpPr txBox="1"/>
          <p:nvPr/>
        </p:nvSpPr>
        <p:spPr bwMode="auto">
          <a:xfrm>
            <a:off x="512222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0" name="TextBox 59">
            <a:extLst>
              <a:ext uri="{FF2B5EF4-FFF2-40B4-BE49-F238E27FC236}">
                <a16:creationId xmlns:a16="http://schemas.microsoft.com/office/drawing/2014/main" id="{D0E51A01-76B2-4623-1B87-10EA25133D2B}"/>
              </a:ext>
            </a:extLst>
          </p:cNvPr>
          <p:cNvSpPr txBox="1"/>
          <p:nvPr/>
        </p:nvSpPr>
        <p:spPr bwMode="auto">
          <a:xfrm>
            <a:off x="542167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1" name="TextBox 60">
            <a:extLst>
              <a:ext uri="{FF2B5EF4-FFF2-40B4-BE49-F238E27FC236}">
                <a16:creationId xmlns:a16="http://schemas.microsoft.com/office/drawing/2014/main" id="{621E569D-9080-85CB-6ADD-80C59A244CD5}"/>
              </a:ext>
            </a:extLst>
          </p:cNvPr>
          <p:cNvSpPr txBox="1"/>
          <p:nvPr/>
        </p:nvSpPr>
        <p:spPr bwMode="auto">
          <a:xfrm>
            <a:off x="572111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2" name="TextBox 61">
            <a:extLst>
              <a:ext uri="{FF2B5EF4-FFF2-40B4-BE49-F238E27FC236}">
                <a16:creationId xmlns:a16="http://schemas.microsoft.com/office/drawing/2014/main" id="{233E81B3-55D8-F336-32FC-280C46D5A5DD}"/>
              </a:ext>
            </a:extLst>
          </p:cNvPr>
          <p:cNvSpPr txBox="1"/>
          <p:nvPr/>
        </p:nvSpPr>
        <p:spPr bwMode="auto">
          <a:xfrm>
            <a:off x="602056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3" name="TextBox 62">
            <a:extLst>
              <a:ext uri="{FF2B5EF4-FFF2-40B4-BE49-F238E27FC236}">
                <a16:creationId xmlns:a16="http://schemas.microsoft.com/office/drawing/2014/main" id="{98864AE3-50FD-32E0-7D3D-5C4C6B2F3DDD}"/>
              </a:ext>
            </a:extLst>
          </p:cNvPr>
          <p:cNvSpPr txBox="1"/>
          <p:nvPr/>
        </p:nvSpPr>
        <p:spPr bwMode="auto">
          <a:xfrm>
            <a:off x="632000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4" name="TextBox 63">
            <a:extLst>
              <a:ext uri="{FF2B5EF4-FFF2-40B4-BE49-F238E27FC236}">
                <a16:creationId xmlns:a16="http://schemas.microsoft.com/office/drawing/2014/main" id="{1EFD09F3-44DB-E493-3612-309892DBCC79}"/>
              </a:ext>
            </a:extLst>
          </p:cNvPr>
          <p:cNvSpPr txBox="1"/>
          <p:nvPr/>
        </p:nvSpPr>
        <p:spPr bwMode="auto">
          <a:xfrm>
            <a:off x="661945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5" name="TextBox 64">
            <a:extLst>
              <a:ext uri="{FF2B5EF4-FFF2-40B4-BE49-F238E27FC236}">
                <a16:creationId xmlns:a16="http://schemas.microsoft.com/office/drawing/2014/main" id="{F23389F3-4687-1DC5-C950-AB8FDCCC97FC}"/>
              </a:ext>
            </a:extLst>
          </p:cNvPr>
          <p:cNvSpPr txBox="1"/>
          <p:nvPr/>
        </p:nvSpPr>
        <p:spPr bwMode="auto">
          <a:xfrm>
            <a:off x="691889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6" name="TextBox 65">
            <a:extLst>
              <a:ext uri="{FF2B5EF4-FFF2-40B4-BE49-F238E27FC236}">
                <a16:creationId xmlns:a16="http://schemas.microsoft.com/office/drawing/2014/main" id="{BFFD31B7-FA02-381E-8252-EC6DDA657D91}"/>
              </a:ext>
            </a:extLst>
          </p:cNvPr>
          <p:cNvSpPr txBox="1"/>
          <p:nvPr/>
        </p:nvSpPr>
        <p:spPr bwMode="auto">
          <a:xfrm>
            <a:off x="721834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7" name="TextBox 66">
            <a:extLst>
              <a:ext uri="{FF2B5EF4-FFF2-40B4-BE49-F238E27FC236}">
                <a16:creationId xmlns:a16="http://schemas.microsoft.com/office/drawing/2014/main" id="{9708A17B-D947-3D42-A91E-3A42CD03CDE4}"/>
              </a:ext>
            </a:extLst>
          </p:cNvPr>
          <p:cNvSpPr txBox="1"/>
          <p:nvPr/>
        </p:nvSpPr>
        <p:spPr bwMode="auto">
          <a:xfrm>
            <a:off x="751778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8" name="TextBox 67">
            <a:extLst>
              <a:ext uri="{FF2B5EF4-FFF2-40B4-BE49-F238E27FC236}">
                <a16:creationId xmlns:a16="http://schemas.microsoft.com/office/drawing/2014/main" id="{2FEFA10D-1AA7-EDEE-1623-57CC8DC60C17}"/>
              </a:ext>
            </a:extLst>
          </p:cNvPr>
          <p:cNvSpPr txBox="1"/>
          <p:nvPr/>
        </p:nvSpPr>
        <p:spPr bwMode="auto">
          <a:xfrm>
            <a:off x="781723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69" name="TextBox 68">
            <a:extLst>
              <a:ext uri="{FF2B5EF4-FFF2-40B4-BE49-F238E27FC236}">
                <a16:creationId xmlns:a16="http://schemas.microsoft.com/office/drawing/2014/main" id="{9AEBF185-791C-1C24-7C4D-B52DD7B6843E}"/>
              </a:ext>
            </a:extLst>
          </p:cNvPr>
          <p:cNvSpPr txBox="1"/>
          <p:nvPr/>
        </p:nvSpPr>
        <p:spPr bwMode="auto">
          <a:xfrm>
            <a:off x="811667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0" name="TextBox 69">
            <a:extLst>
              <a:ext uri="{FF2B5EF4-FFF2-40B4-BE49-F238E27FC236}">
                <a16:creationId xmlns:a16="http://schemas.microsoft.com/office/drawing/2014/main" id="{05D4167F-FCA6-9F1A-74AA-D4EE6658D5FD}"/>
              </a:ext>
            </a:extLst>
          </p:cNvPr>
          <p:cNvSpPr txBox="1"/>
          <p:nvPr/>
        </p:nvSpPr>
        <p:spPr bwMode="auto">
          <a:xfrm>
            <a:off x="841612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1" name="TextBox 70">
            <a:extLst>
              <a:ext uri="{FF2B5EF4-FFF2-40B4-BE49-F238E27FC236}">
                <a16:creationId xmlns:a16="http://schemas.microsoft.com/office/drawing/2014/main" id="{59950B6C-1964-D81D-4C5D-20D2256156B2}"/>
              </a:ext>
            </a:extLst>
          </p:cNvPr>
          <p:cNvSpPr txBox="1"/>
          <p:nvPr/>
        </p:nvSpPr>
        <p:spPr bwMode="auto">
          <a:xfrm>
            <a:off x="871556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2" name="TextBox 71">
            <a:extLst>
              <a:ext uri="{FF2B5EF4-FFF2-40B4-BE49-F238E27FC236}">
                <a16:creationId xmlns:a16="http://schemas.microsoft.com/office/drawing/2014/main" id="{4037A47E-0690-0603-B56B-E4BAACBA838A}"/>
              </a:ext>
            </a:extLst>
          </p:cNvPr>
          <p:cNvSpPr txBox="1"/>
          <p:nvPr/>
        </p:nvSpPr>
        <p:spPr bwMode="auto">
          <a:xfrm>
            <a:off x="901501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3" name="TextBox 72">
            <a:extLst>
              <a:ext uri="{FF2B5EF4-FFF2-40B4-BE49-F238E27FC236}">
                <a16:creationId xmlns:a16="http://schemas.microsoft.com/office/drawing/2014/main" id="{58F953AA-1C4E-CA05-51C4-BD756E8CFC0C}"/>
              </a:ext>
            </a:extLst>
          </p:cNvPr>
          <p:cNvSpPr txBox="1"/>
          <p:nvPr/>
        </p:nvSpPr>
        <p:spPr bwMode="auto">
          <a:xfrm>
            <a:off x="362500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4" name="TextBox 73">
            <a:extLst>
              <a:ext uri="{FF2B5EF4-FFF2-40B4-BE49-F238E27FC236}">
                <a16:creationId xmlns:a16="http://schemas.microsoft.com/office/drawing/2014/main" id="{A9FA438D-CFE3-F5CF-5E3C-EAD0DC320DF8}"/>
              </a:ext>
            </a:extLst>
          </p:cNvPr>
          <p:cNvSpPr txBox="1"/>
          <p:nvPr/>
        </p:nvSpPr>
        <p:spPr bwMode="auto">
          <a:xfrm>
            <a:off x="382463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5" name="TextBox 74">
            <a:extLst>
              <a:ext uri="{FF2B5EF4-FFF2-40B4-BE49-F238E27FC236}">
                <a16:creationId xmlns:a16="http://schemas.microsoft.com/office/drawing/2014/main" id="{85A81F04-EC42-78DE-E1A8-DCC7D77DBA67}"/>
              </a:ext>
            </a:extLst>
          </p:cNvPr>
          <p:cNvSpPr txBox="1"/>
          <p:nvPr/>
        </p:nvSpPr>
        <p:spPr bwMode="auto">
          <a:xfrm>
            <a:off x="412407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6" name="TextBox 75">
            <a:extLst>
              <a:ext uri="{FF2B5EF4-FFF2-40B4-BE49-F238E27FC236}">
                <a16:creationId xmlns:a16="http://schemas.microsoft.com/office/drawing/2014/main" id="{476698AA-4F76-2D92-0DEC-064857BF4B68}"/>
              </a:ext>
            </a:extLst>
          </p:cNvPr>
          <p:cNvSpPr txBox="1"/>
          <p:nvPr/>
        </p:nvSpPr>
        <p:spPr bwMode="auto">
          <a:xfrm>
            <a:off x="442352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7" name="TextBox 76">
            <a:extLst>
              <a:ext uri="{FF2B5EF4-FFF2-40B4-BE49-F238E27FC236}">
                <a16:creationId xmlns:a16="http://schemas.microsoft.com/office/drawing/2014/main" id="{254935E0-32A4-B0D6-1C7C-FAF68393FB21}"/>
              </a:ext>
            </a:extLst>
          </p:cNvPr>
          <p:cNvSpPr txBox="1"/>
          <p:nvPr/>
        </p:nvSpPr>
        <p:spPr bwMode="auto">
          <a:xfrm>
            <a:off x="472296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8" name="TextBox 77">
            <a:extLst>
              <a:ext uri="{FF2B5EF4-FFF2-40B4-BE49-F238E27FC236}">
                <a16:creationId xmlns:a16="http://schemas.microsoft.com/office/drawing/2014/main" id="{5AFE9D30-BE11-224A-F5D4-3CE07012638D}"/>
              </a:ext>
            </a:extLst>
          </p:cNvPr>
          <p:cNvSpPr txBox="1"/>
          <p:nvPr/>
        </p:nvSpPr>
        <p:spPr bwMode="auto">
          <a:xfrm>
            <a:off x="502241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79" name="TextBox 78">
            <a:extLst>
              <a:ext uri="{FF2B5EF4-FFF2-40B4-BE49-F238E27FC236}">
                <a16:creationId xmlns:a16="http://schemas.microsoft.com/office/drawing/2014/main" id="{149B984C-0800-34B6-C7EF-F1BC8F3814D5}"/>
              </a:ext>
            </a:extLst>
          </p:cNvPr>
          <p:cNvSpPr txBox="1"/>
          <p:nvPr/>
        </p:nvSpPr>
        <p:spPr bwMode="auto">
          <a:xfrm>
            <a:off x="532185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0" name="TextBox 79">
            <a:extLst>
              <a:ext uri="{FF2B5EF4-FFF2-40B4-BE49-F238E27FC236}">
                <a16:creationId xmlns:a16="http://schemas.microsoft.com/office/drawing/2014/main" id="{3DBA9959-2C02-0C96-8722-323F2873472D}"/>
              </a:ext>
            </a:extLst>
          </p:cNvPr>
          <p:cNvSpPr txBox="1"/>
          <p:nvPr/>
        </p:nvSpPr>
        <p:spPr bwMode="auto">
          <a:xfrm>
            <a:off x="562130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1" name="TextBox 80">
            <a:extLst>
              <a:ext uri="{FF2B5EF4-FFF2-40B4-BE49-F238E27FC236}">
                <a16:creationId xmlns:a16="http://schemas.microsoft.com/office/drawing/2014/main" id="{7677BB4F-6E6E-EE12-671A-F531A4EDC121}"/>
              </a:ext>
            </a:extLst>
          </p:cNvPr>
          <p:cNvSpPr txBox="1"/>
          <p:nvPr/>
        </p:nvSpPr>
        <p:spPr bwMode="auto">
          <a:xfrm>
            <a:off x="592074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2" name="TextBox 81">
            <a:extLst>
              <a:ext uri="{FF2B5EF4-FFF2-40B4-BE49-F238E27FC236}">
                <a16:creationId xmlns:a16="http://schemas.microsoft.com/office/drawing/2014/main" id="{53E08E2C-9FCE-F7DC-7B70-A47BE1930711}"/>
              </a:ext>
            </a:extLst>
          </p:cNvPr>
          <p:cNvSpPr txBox="1"/>
          <p:nvPr/>
        </p:nvSpPr>
        <p:spPr bwMode="auto">
          <a:xfrm>
            <a:off x="622019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3" name="TextBox 82">
            <a:extLst>
              <a:ext uri="{FF2B5EF4-FFF2-40B4-BE49-F238E27FC236}">
                <a16:creationId xmlns:a16="http://schemas.microsoft.com/office/drawing/2014/main" id="{EB59469B-46CF-F5F6-3983-89AFB5B1385B}"/>
              </a:ext>
            </a:extLst>
          </p:cNvPr>
          <p:cNvSpPr txBox="1"/>
          <p:nvPr/>
        </p:nvSpPr>
        <p:spPr bwMode="auto">
          <a:xfrm>
            <a:off x="651963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4" name="TextBox 83">
            <a:extLst>
              <a:ext uri="{FF2B5EF4-FFF2-40B4-BE49-F238E27FC236}">
                <a16:creationId xmlns:a16="http://schemas.microsoft.com/office/drawing/2014/main" id="{3478943E-865B-8603-B210-4E7F4AE22D79}"/>
              </a:ext>
            </a:extLst>
          </p:cNvPr>
          <p:cNvSpPr txBox="1"/>
          <p:nvPr/>
        </p:nvSpPr>
        <p:spPr bwMode="auto">
          <a:xfrm>
            <a:off x="681908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5" name="TextBox 84">
            <a:extLst>
              <a:ext uri="{FF2B5EF4-FFF2-40B4-BE49-F238E27FC236}">
                <a16:creationId xmlns:a16="http://schemas.microsoft.com/office/drawing/2014/main" id="{58924FA9-BC36-C687-37C0-736A75A5DF5E}"/>
              </a:ext>
            </a:extLst>
          </p:cNvPr>
          <p:cNvSpPr txBox="1"/>
          <p:nvPr/>
        </p:nvSpPr>
        <p:spPr bwMode="auto">
          <a:xfrm>
            <a:off x="711852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86" name="TextBox 85">
            <a:extLst>
              <a:ext uri="{FF2B5EF4-FFF2-40B4-BE49-F238E27FC236}">
                <a16:creationId xmlns:a16="http://schemas.microsoft.com/office/drawing/2014/main" id="{72747C91-F52D-9A7B-23FF-2015DBEF8CEA}"/>
              </a:ext>
            </a:extLst>
          </p:cNvPr>
          <p:cNvSpPr txBox="1"/>
          <p:nvPr/>
        </p:nvSpPr>
        <p:spPr bwMode="auto">
          <a:xfrm>
            <a:off x="741797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7" name="TextBox 86">
            <a:extLst>
              <a:ext uri="{FF2B5EF4-FFF2-40B4-BE49-F238E27FC236}">
                <a16:creationId xmlns:a16="http://schemas.microsoft.com/office/drawing/2014/main" id="{2A6017E3-AEAA-5BD6-CB70-4A5FC6D1987C}"/>
              </a:ext>
            </a:extLst>
          </p:cNvPr>
          <p:cNvSpPr txBox="1"/>
          <p:nvPr/>
        </p:nvSpPr>
        <p:spPr bwMode="auto">
          <a:xfrm>
            <a:off x="771741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8" name="TextBox 87">
            <a:extLst>
              <a:ext uri="{FF2B5EF4-FFF2-40B4-BE49-F238E27FC236}">
                <a16:creationId xmlns:a16="http://schemas.microsoft.com/office/drawing/2014/main" id="{3DBB0A35-489A-6411-A358-82BD683C8797}"/>
              </a:ext>
            </a:extLst>
          </p:cNvPr>
          <p:cNvSpPr txBox="1"/>
          <p:nvPr/>
        </p:nvSpPr>
        <p:spPr bwMode="auto">
          <a:xfrm>
            <a:off x="801686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89" name="TextBox 88">
            <a:extLst>
              <a:ext uri="{FF2B5EF4-FFF2-40B4-BE49-F238E27FC236}">
                <a16:creationId xmlns:a16="http://schemas.microsoft.com/office/drawing/2014/main" id="{66702AED-AF34-DD0D-A415-8009D3D8FEB0}"/>
              </a:ext>
            </a:extLst>
          </p:cNvPr>
          <p:cNvSpPr txBox="1"/>
          <p:nvPr/>
        </p:nvSpPr>
        <p:spPr bwMode="auto">
          <a:xfrm>
            <a:off x="831630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0" name="TextBox 89">
            <a:extLst>
              <a:ext uri="{FF2B5EF4-FFF2-40B4-BE49-F238E27FC236}">
                <a16:creationId xmlns:a16="http://schemas.microsoft.com/office/drawing/2014/main" id="{167FE633-8377-BEE9-9AF0-71369623F0C7}"/>
              </a:ext>
            </a:extLst>
          </p:cNvPr>
          <p:cNvSpPr txBox="1"/>
          <p:nvPr/>
        </p:nvSpPr>
        <p:spPr bwMode="auto">
          <a:xfrm>
            <a:off x="861575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1" name="TextBox 90">
            <a:extLst>
              <a:ext uri="{FF2B5EF4-FFF2-40B4-BE49-F238E27FC236}">
                <a16:creationId xmlns:a16="http://schemas.microsoft.com/office/drawing/2014/main" id="{1B2D6FF4-873E-4D4E-298A-44E90456D722}"/>
              </a:ext>
            </a:extLst>
          </p:cNvPr>
          <p:cNvSpPr txBox="1"/>
          <p:nvPr/>
        </p:nvSpPr>
        <p:spPr bwMode="auto">
          <a:xfrm>
            <a:off x="891519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2" name="TextBox 91">
            <a:extLst>
              <a:ext uri="{FF2B5EF4-FFF2-40B4-BE49-F238E27FC236}">
                <a16:creationId xmlns:a16="http://schemas.microsoft.com/office/drawing/2014/main" id="{73E09700-1C8B-4E85-BB9B-C120E7463908}"/>
              </a:ext>
            </a:extLst>
          </p:cNvPr>
          <p:cNvSpPr txBox="1"/>
          <p:nvPr/>
        </p:nvSpPr>
        <p:spPr bwMode="auto">
          <a:xfrm>
            <a:off x="921464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3" name="TextBox 92">
            <a:extLst>
              <a:ext uri="{FF2B5EF4-FFF2-40B4-BE49-F238E27FC236}">
                <a16:creationId xmlns:a16="http://schemas.microsoft.com/office/drawing/2014/main" id="{441B4D40-40D2-8CD0-1A85-418F8B0555CA}"/>
              </a:ext>
            </a:extLst>
          </p:cNvPr>
          <p:cNvSpPr txBox="1"/>
          <p:nvPr/>
        </p:nvSpPr>
        <p:spPr bwMode="auto">
          <a:xfrm>
            <a:off x="931445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94" name="TextBox 93">
            <a:extLst>
              <a:ext uri="{FF2B5EF4-FFF2-40B4-BE49-F238E27FC236}">
                <a16:creationId xmlns:a16="http://schemas.microsoft.com/office/drawing/2014/main" id="{FDECF900-70E9-A6BC-4C35-1B36EF3F247D}"/>
              </a:ext>
            </a:extLst>
          </p:cNvPr>
          <p:cNvSpPr txBox="1"/>
          <p:nvPr/>
        </p:nvSpPr>
        <p:spPr bwMode="auto">
          <a:xfrm>
            <a:off x="941427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5" name="TextBox 94">
            <a:extLst>
              <a:ext uri="{FF2B5EF4-FFF2-40B4-BE49-F238E27FC236}">
                <a16:creationId xmlns:a16="http://schemas.microsoft.com/office/drawing/2014/main" id="{318B1A7E-9A38-E900-B961-7D8960824689}"/>
              </a:ext>
            </a:extLst>
          </p:cNvPr>
          <p:cNvSpPr txBox="1"/>
          <p:nvPr/>
        </p:nvSpPr>
        <p:spPr bwMode="auto">
          <a:xfrm>
            <a:off x="402426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6" name="TextBox 95">
            <a:extLst>
              <a:ext uri="{FF2B5EF4-FFF2-40B4-BE49-F238E27FC236}">
                <a16:creationId xmlns:a16="http://schemas.microsoft.com/office/drawing/2014/main" id="{CB87512B-F565-576D-85CA-83E45C862FC5}"/>
              </a:ext>
            </a:extLst>
          </p:cNvPr>
          <p:cNvSpPr txBox="1"/>
          <p:nvPr/>
        </p:nvSpPr>
        <p:spPr bwMode="auto">
          <a:xfrm>
            <a:off x="432370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7" name="TextBox 96">
            <a:extLst>
              <a:ext uri="{FF2B5EF4-FFF2-40B4-BE49-F238E27FC236}">
                <a16:creationId xmlns:a16="http://schemas.microsoft.com/office/drawing/2014/main" id="{E315A467-F8F6-CEC2-25F8-60E5B95E71B9}"/>
              </a:ext>
            </a:extLst>
          </p:cNvPr>
          <p:cNvSpPr txBox="1"/>
          <p:nvPr/>
        </p:nvSpPr>
        <p:spPr bwMode="auto">
          <a:xfrm>
            <a:off x="462315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98" name="TextBox 97">
            <a:extLst>
              <a:ext uri="{FF2B5EF4-FFF2-40B4-BE49-F238E27FC236}">
                <a16:creationId xmlns:a16="http://schemas.microsoft.com/office/drawing/2014/main" id="{B654849E-B235-5C77-A50E-565BC7ABEDA0}"/>
              </a:ext>
            </a:extLst>
          </p:cNvPr>
          <p:cNvSpPr txBox="1"/>
          <p:nvPr/>
        </p:nvSpPr>
        <p:spPr bwMode="auto">
          <a:xfrm>
            <a:off x="492259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99" name="TextBox 98">
            <a:extLst>
              <a:ext uri="{FF2B5EF4-FFF2-40B4-BE49-F238E27FC236}">
                <a16:creationId xmlns:a16="http://schemas.microsoft.com/office/drawing/2014/main" id="{399D3D22-8D85-C520-B462-576DCB4910CE}"/>
              </a:ext>
            </a:extLst>
          </p:cNvPr>
          <p:cNvSpPr txBox="1"/>
          <p:nvPr/>
        </p:nvSpPr>
        <p:spPr bwMode="auto">
          <a:xfrm>
            <a:off x="522204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a:t>
            </a:r>
          </a:p>
        </p:txBody>
      </p:sp>
      <p:sp>
        <p:nvSpPr>
          <p:cNvPr id="100" name="TextBox 99">
            <a:extLst>
              <a:ext uri="{FF2B5EF4-FFF2-40B4-BE49-F238E27FC236}">
                <a16:creationId xmlns:a16="http://schemas.microsoft.com/office/drawing/2014/main" id="{42FDD86F-F222-F0EB-3917-AD66052982BE}"/>
              </a:ext>
            </a:extLst>
          </p:cNvPr>
          <p:cNvSpPr txBox="1"/>
          <p:nvPr/>
        </p:nvSpPr>
        <p:spPr bwMode="auto">
          <a:xfrm>
            <a:off x="552148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1" name="TextBox 100">
            <a:extLst>
              <a:ext uri="{FF2B5EF4-FFF2-40B4-BE49-F238E27FC236}">
                <a16:creationId xmlns:a16="http://schemas.microsoft.com/office/drawing/2014/main" id="{DF14F5B1-CAF0-224F-1BD1-65D001EDCEE5}"/>
              </a:ext>
            </a:extLst>
          </p:cNvPr>
          <p:cNvSpPr txBox="1"/>
          <p:nvPr/>
        </p:nvSpPr>
        <p:spPr bwMode="auto">
          <a:xfrm>
            <a:off x="582093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2" name="TextBox 101">
            <a:extLst>
              <a:ext uri="{FF2B5EF4-FFF2-40B4-BE49-F238E27FC236}">
                <a16:creationId xmlns:a16="http://schemas.microsoft.com/office/drawing/2014/main" id="{AC3CA543-3BE9-071F-7A77-83EF10E4CAFD}"/>
              </a:ext>
            </a:extLst>
          </p:cNvPr>
          <p:cNvSpPr txBox="1"/>
          <p:nvPr/>
        </p:nvSpPr>
        <p:spPr bwMode="auto">
          <a:xfrm>
            <a:off x="612037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103" name="TextBox 102">
            <a:extLst>
              <a:ext uri="{FF2B5EF4-FFF2-40B4-BE49-F238E27FC236}">
                <a16:creationId xmlns:a16="http://schemas.microsoft.com/office/drawing/2014/main" id="{B0A6BF21-64AE-45FF-4C33-6688A6BEC84C}"/>
              </a:ext>
            </a:extLst>
          </p:cNvPr>
          <p:cNvSpPr txBox="1"/>
          <p:nvPr/>
        </p:nvSpPr>
        <p:spPr bwMode="auto">
          <a:xfrm>
            <a:off x="641982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4" name="TextBox 103">
            <a:extLst>
              <a:ext uri="{FF2B5EF4-FFF2-40B4-BE49-F238E27FC236}">
                <a16:creationId xmlns:a16="http://schemas.microsoft.com/office/drawing/2014/main" id="{92C73452-CB81-EEFF-8ADF-8075C5089682}"/>
              </a:ext>
            </a:extLst>
          </p:cNvPr>
          <p:cNvSpPr txBox="1"/>
          <p:nvPr/>
        </p:nvSpPr>
        <p:spPr bwMode="auto">
          <a:xfrm>
            <a:off x="671926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5" name="TextBox 104">
            <a:extLst>
              <a:ext uri="{FF2B5EF4-FFF2-40B4-BE49-F238E27FC236}">
                <a16:creationId xmlns:a16="http://schemas.microsoft.com/office/drawing/2014/main" id="{450D5605-CEDC-238F-FACC-FD44115AC8F2}"/>
              </a:ext>
            </a:extLst>
          </p:cNvPr>
          <p:cNvSpPr txBox="1"/>
          <p:nvPr/>
        </p:nvSpPr>
        <p:spPr bwMode="auto">
          <a:xfrm>
            <a:off x="701871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6" name="TextBox 105">
            <a:extLst>
              <a:ext uri="{FF2B5EF4-FFF2-40B4-BE49-F238E27FC236}">
                <a16:creationId xmlns:a16="http://schemas.microsoft.com/office/drawing/2014/main" id="{2DFD154A-D0D7-F6D4-B330-9500B02752DB}"/>
              </a:ext>
            </a:extLst>
          </p:cNvPr>
          <p:cNvSpPr txBox="1"/>
          <p:nvPr/>
        </p:nvSpPr>
        <p:spPr bwMode="auto">
          <a:xfrm>
            <a:off x="731815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107" name="TextBox 106">
            <a:extLst>
              <a:ext uri="{FF2B5EF4-FFF2-40B4-BE49-F238E27FC236}">
                <a16:creationId xmlns:a16="http://schemas.microsoft.com/office/drawing/2014/main" id="{E13610A1-1BED-1CC6-4F48-19C4BD4D648E}"/>
              </a:ext>
            </a:extLst>
          </p:cNvPr>
          <p:cNvSpPr txBox="1"/>
          <p:nvPr/>
        </p:nvSpPr>
        <p:spPr bwMode="auto">
          <a:xfrm>
            <a:off x="761760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8" name="TextBox 107">
            <a:extLst>
              <a:ext uri="{FF2B5EF4-FFF2-40B4-BE49-F238E27FC236}">
                <a16:creationId xmlns:a16="http://schemas.microsoft.com/office/drawing/2014/main" id="{481296C9-8C02-B4EE-7C26-F51C987C1772}"/>
              </a:ext>
            </a:extLst>
          </p:cNvPr>
          <p:cNvSpPr txBox="1"/>
          <p:nvPr/>
        </p:nvSpPr>
        <p:spPr bwMode="auto">
          <a:xfrm>
            <a:off x="791704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09" name="TextBox 108">
            <a:extLst>
              <a:ext uri="{FF2B5EF4-FFF2-40B4-BE49-F238E27FC236}">
                <a16:creationId xmlns:a16="http://schemas.microsoft.com/office/drawing/2014/main" id="{94A2BF23-3EEA-DECE-8C14-C2D0E3BC3318}"/>
              </a:ext>
            </a:extLst>
          </p:cNvPr>
          <p:cNvSpPr txBox="1"/>
          <p:nvPr/>
        </p:nvSpPr>
        <p:spPr bwMode="auto">
          <a:xfrm>
            <a:off x="821649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10" name="TextBox 109">
            <a:extLst>
              <a:ext uri="{FF2B5EF4-FFF2-40B4-BE49-F238E27FC236}">
                <a16:creationId xmlns:a16="http://schemas.microsoft.com/office/drawing/2014/main" id="{79474177-C8AE-D651-18FE-A2D449A8AEDD}"/>
              </a:ext>
            </a:extLst>
          </p:cNvPr>
          <p:cNvSpPr txBox="1"/>
          <p:nvPr/>
        </p:nvSpPr>
        <p:spPr bwMode="auto">
          <a:xfrm>
            <a:off x="8515936"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11" name="TextBox 110">
            <a:extLst>
              <a:ext uri="{FF2B5EF4-FFF2-40B4-BE49-F238E27FC236}">
                <a16:creationId xmlns:a16="http://schemas.microsoft.com/office/drawing/2014/main" id="{B8944F59-F3BC-6B64-A830-3A72E23CECA8}"/>
              </a:ext>
            </a:extLst>
          </p:cNvPr>
          <p:cNvSpPr txBox="1"/>
          <p:nvPr/>
        </p:nvSpPr>
        <p:spPr bwMode="auto">
          <a:xfrm>
            <a:off x="8815381"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12" name="TextBox 111">
            <a:extLst>
              <a:ext uri="{FF2B5EF4-FFF2-40B4-BE49-F238E27FC236}">
                <a16:creationId xmlns:a16="http://schemas.microsoft.com/office/drawing/2014/main" id="{C7A1B9E8-B7BE-5B1F-7766-9D108DFF98F2}"/>
              </a:ext>
            </a:extLst>
          </p:cNvPr>
          <p:cNvSpPr txBox="1"/>
          <p:nvPr/>
        </p:nvSpPr>
        <p:spPr bwMode="auto">
          <a:xfrm>
            <a:off x="9124554"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t>
            </a:r>
          </a:p>
        </p:txBody>
      </p:sp>
      <p:sp>
        <p:nvSpPr>
          <p:cNvPr id="113" name="TextBox 112">
            <a:extLst>
              <a:ext uri="{FF2B5EF4-FFF2-40B4-BE49-F238E27FC236}">
                <a16:creationId xmlns:a16="http://schemas.microsoft.com/office/drawing/2014/main" id="{E31BBDBC-0919-D6DC-EEA5-24A12063C9E1}"/>
              </a:ext>
            </a:extLst>
          </p:cNvPr>
          <p:cNvSpPr txBox="1"/>
          <p:nvPr/>
        </p:nvSpPr>
        <p:spPr bwMode="auto">
          <a:xfrm>
            <a:off x="9514115" y="4611287"/>
            <a:ext cx="1741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
            </a:r>
          </a:p>
        </p:txBody>
      </p:sp>
      <p:sp>
        <p:nvSpPr>
          <p:cNvPr id="114" name="Rectangle 113">
            <a:extLst>
              <a:ext uri="{FF2B5EF4-FFF2-40B4-BE49-F238E27FC236}">
                <a16:creationId xmlns:a16="http://schemas.microsoft.com/office/drawing/2014/main" id="{B1C3A7A6-B653-2C6B-DAF6-4F2462B3B78C}"/>
              </a:ext>
            </a:extLst>
          </p:cNvPr>
          <p:cNvSpPr/>
          <p:nvPr/>
        </p:nvSpPr>
        <p:spPr bwMode="auto">
          <a:xfrm>
            <a:off x="3454400" y="3083201"/>
            <a:ext cx="98425" cy="2762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5468CEF2-8D9E-092C-387C-603BD4C07A71}"/>
              </a:ext>
            </a:extLst>
          </p:cNvPr>
          <p:cNvSpPr/>
          <p:nvPr/>
        </p:nvSpPr>
        <p:spPr bwMode="auto">
          <a:xfrm>
            <a:off x="3857625" y="3299102"/>
            <a:ext cx="98425" cy="603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A409A0A9-8514-2B34-7E6E-EC091DE84AFF}"/>
              </a:ext>
            </a:extLst>
          </p:cNvPr>
          <p:cNvSpPr/>
          <p:nvPr/>
        </p:nvSpPr>
        <p:spPr bwMode="auto">
          <a:xfrm>
            <a:off x="3555206" y="3105427"/>
            <a:ext cx="98425" cy="2540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A07FEA2A-FE0E-E4FD-622A-BEC4929B3202}"/>
              </a:ext>
            </a:extLst>
          </p:cNvPr>
          <p:cNvSpPr/>
          <p:nvPr/>
        </p:nvSpPr>
        <p:spPr bwMode="auto">
          <a:xfrm>
            <a:off x="3756818" y="3219727"/>
            <a:ext cx="98425" cy="13970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77536BC6-D23E-B7E6-DE26-D081D0B66BD3}"/>
              </a:ext>
            </a:extLst>
          </p:cNvPr>
          <p:cNvSpPr/>
          <p:nvPr/>
        </p:nvSpPr>
        <p:spPr bwMode="auto">
          <a:xfrm>
            <a:off x="3656012" y="3146701"/>
            <a:ext cx="98425" cy="2127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508634FF-445A-00DB-AE94-7D6C5CA22F36}"/>
              </a:ext>
            </a:extLst>
          </p:cNvPr>
          <p:cNvSpPr/>
          <p:nvPr/>
        </p:nvSpPr>
        <p:spPr bwMode="auto">
          <a:xfrm>
            <a:off x="4153693" y="3356252"/>
            <a:ext cx="98425" cy="2190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1B0280C8-0122-307C-3F0B-C64F0346D1F8}"/>
              </a:ext>
            </a:extLst>
          </p:cNvPr>
          <p:cNvSpPr/>
          <p:nvPr/>
        </p:nvSpPr>
        <p:spPr bwMode="auto">
          <a:xfrm>
            <a:off x="4253350" y="3356251"/>
            <a:ext cx="98425" cy="2698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6BAE41F1-2475-6DAB-5C7C-61D59F3EA583}"/>
              </a:ext>
            </a:extLst>
          </p:cNvPr>
          <p:cNvSpPr/>
          <p:nvPr/>
        </p:nvSpPr>
        <p:spPr bwMode="auto">
          <a:xfrm>
            <a:off x="4851292" y="3356252"/>
            <a:ext cx="98425" cy="42545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0E764E03-D16E-C9AA-D59F-440C2CD072E5}"/>
              </a:ext>
            </a:extLst>
          </p:cNvPr>
          <p:cNvSpPr/>
          <p:nvPr/>
        </p:nvSpPr>
        <p:spPr bwMode="auto">
          <a:xfrm>
            <a:off x="4452664" y="3356251"/>
            <a:ext cx="98425" cy="2825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2EF2501F-1813-51E4-1972-C81DEED6F6F7}"/>
              </a:ext>
            </a:extLst>
          </p:cNvPr>
          <p:cNvSpPr/>
          <p:nvPr/>
        </p:nvSpPr>
        <p:spPr bwMode="auto">
          <a:xfrm>
            <a:off x="8937229" y="3356251"/>
            <a:ext cx="98425" cy="9556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Rectangle 124">
            <a:extLst>
              <a:ext uri="{FF2B5EF4-FFF2-40B4-BE49-F238E27FC236}">
                <a16:creationId xmlns:a16="http://schemas.microsoft.com/office/drawing/2014/main" id="{4F7BA76C-1EA9-276F-3C5F-824E253FC4CA}"/>
              </a:ext>
            </a:extLst>
          </p:cNvPr>
          <p:cNvSpPr/>
          <p:nvPr/>
        </p:nvSpPr>
        <p:spPr bwMode="auto">
          <a:xfrm>
            <a:off x="4353007" y="3356251"/>
            <a:ext cx="98425" cy="2698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AAA45C68-FA27-DE0C-714A-1DDD5B8131EA}"/>
              </a:ext>
            </a:extLst>
          </p:cNvPr>
          <p:cNvSpPr/>
          <p:nvPr/>
        </p:nvSpPr>
        <p:spPr bwMode="auto">
          <a:xfrm>
            <a:off x="4552321" y="3356252"/>
            <a:ext cx="98425" cy="3556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BC9B10F9-1F42-D7C6-A8C4-D2D26822243E}"/>
              </a:ext>
            </a:extLst>
          </p:cNvPr>
          <p:cNvSpPr/>
          <p:nvPr/>
        </p:nvSpPr>
        <p:spPr bwMode="auto">
          <a:xfrm>
            <a:off x="4751635" y="3356251"/>
            <a:ext cx="98425" cy="4159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2E31C348-E67B-E7D6-553F-AE97D578A390}"/>
              </a:ext>
            </a:extLst>
          </p:cNvPr>
          <p:cNvSpPr/>
          <p:nvPr/>
        </p:nvSpPr>
        <p:spPr bwMode="auto">
          <a:xfrm>
            <a:off x="4651978" y="3356251"/>
            <a:ext cx="98425" cy="3714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09D3C226-8C09-5F0A-DA8C-18F972690D3A}"/>
              </a:ext>
            </a:extLst>
          </p:cNvPr>
          <p:cNvSpPr/>
          <p:nvPr/>
        </p:nvSpPr>
        <p:spPr bwMode="auto">
          <a:xfrm>
            <a:off x="6844432" y="3356252"/>
            <a:ext cx="98425" cy="704850"/>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1D890916-A647-BE0A-B2E2-2DC8FEFC51B5}"/>
              </a:ext>
            </a:extLst>
          </p:cNvPr>
          <p:cNvSpPr/>
          <p:nvPr/>
        </p:nvSpPr>
        <p:spPr bwMode="auto">
          <a:xfrm>
            <a:off x="8139973" y="3356252"/>
            <a:ext cx="98425" cy="806450"/>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8C25D51B-9BF5-32AC-DC53-81393CA005CD}"/>
              </a:ext>
            </a:extLst>
          </p:cNvPr>
          <p:cNvSpPr/>
          <p:nvPr/>
        </p:nvSpPr>
        <p:spPr bwMode="auto">
          <a:xfrm>
            <a:off x="8737915" y="3356251"/>
            <a:ext cx="98425" cy="866775"/>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E94A56B1-C825-8616-6A72-1ECA98CD63C3}"/>
              </a:ext>
            </a:extLst>
          </p:cNvPr>
          <p:cNvSpPr/>
          <p:nvPr/>
        </p:nvSpPr>
        <p:spPr bwMode="auto">
          <a:xfrm>
            <a:off x="9335857" y="3356252"/>
            <a:ext cx="98425" cy="1054100"/>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F5132136-93CF-0F73-3204-D517CA634A2E}"/>
              </a:ext>
            </a:extLst>
          </p:cNvPr>
          <p:cNvSpPr/>
          <p:nvPr/>
        </p:nvSpPr>
        <p:spPr bwMode="auto">
          <a:xfrm>
            <a:off x="9535159" y="3356252"/>
            <a:ext cx="98425" cy="1054100"/>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E9C8BDB4-20E4-41BD-D061-8915A58C0128}"/>
              </a:ext>
            </a:extLst>
          </p:cNvPr>
          <p:cNvSpPr/>
          <p:nvPr/>
        </p:nvSpPr>
        <p:spPr bwMode="auto">
          <a:xfrm>
            <a:off x="9435514" y="3356252"/>
            <a:ext cx="98425" cy="1054100"/>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5EAAF5E2-B34A-40FE-CE8C-C11770941548}"/>
              </a:ext>
            </a:extLst>
          </p:cNvPr>
          <p:cNvSpPr/>
          <p:nvPr/>
        </p:nvSpPr>
        <p:spPr bwMode="auto">
          <a:xfrm>
            <a:off x="4950949" y="3356252"/>
            <a:ext cx="98425" cy="4254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37390866-2497-8EEE-12B4-2CB1A3842D92}"/>
              </a:ext>
            </a:extLst>
          </p:cNvPr>
          <p:cNvSpPr/>
          <p:nvPr/>
        </p:nvSpPr>
        <p:spPr bwMode="auto">
          <a:xfrm>
            <a:off x="5050606" y="3356251"/>
            <a:ext cx="98425" cy="4603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58A5DD02-08BA-0FE5-D7B7-F9959333C954}"/>
              </a:ext>
            </a:extLst>
          </p:cNvPr>
          <p:cNvSpPr/>
          <p:nvPr/>
        </p:nvSpPr>
        <p:spPr bwMode="auto">
          <a:xfrm>
            <a:off x="5150263" y="3356251"/>
            <a:ext cx="98425" cy="4730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91F0F0F4-ED0F-30A9-54D2-BE7E27ECDD66}"/>
              </a:ext>
            </a:extLst>
          </p:cNvPr>
          <p:cNvSpPr/>
          <p:nvPr/>
        </p:nvSpPr>
        <p:spPr bwMode="auto">
          <a:xfrm>
            <a:off x="5249920" y="3356252"/>
            <a:ext cx="98425" cy="4826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42B6E7CE-4A6F-8245-FFD9-17B2BBCAE53D}"/>
              </a:ext>
            </a:extLst>
          </p:cNvPr>
          <p:cNvSpPr/>
          <p:nvPr/>
        </p:nvSpPr>
        <p:spPr bwMode="auto">
          <a:xfrm>
            <a:off x="5349577" y="3356251"/>
            <a:ext cx="98425" cy="4921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48FC6A2B-E49F-42A4-A0CF-FA08E552D54B}"/>
              </a:ext>
            </a:extLst>
          </p:cNvPr>
          <p:cNvSpPr/>
          <p:nvPr/>
        </p:nvSpPr>
        <p:spPr bwMode="auto">
          <a:xfrm>
            <a:off x="5449234" y="3356252"/>
            <a:ext cx="98425" cy="4953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D36FB721-1BD2-B2D8-4F8C-0560E0922994}"/>
              </a:ext>
            </a:extLst>
          </p:cNvPr>
          <p:cNvSpPr/>
          <p:nvPr/>
        </p:nvSpPr>
        <p:spPr bwMode="auto">
          <a:xfrm>
            <a:off x="6744775" y="3356251"/>
            <a:ext cx="98425" cy="6889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0597C1F0-2F6F-775C-369F-6CEA96E53CEA}"/>
              </a:ext>
            </a:extLst>
          </p:cNvPr>
          <p:cNvSpPr/>
          <p:nvPr/>
        </p:nvSpPr>
        <p:spPr bwMode="auto">
          <a:xfrm>
            <a:off x="5548891" y="3356251"/>
            <a:ext cx="98425" cy="5048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17368962-BEE3-DCBA-4A4B-106C64D7BC66}"/>
              </a:ext>
            </a:extLst>
          </p:cNvPr>
          <p:cNvSpPr/>
          <p:nvPr/>
        </p:nvSpPr>
        <p:spPr bwMode="auto">
          <a:xfrm>
            <a:off x="5648548" y="3356252"/>
            <a:ext cx="98425" cy="5143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9FE921FE-80E8-9066-2244-C59E96F9D75E}"/>
              </a:ext>
            </a:extLst>
          </p:cNvPr>
          <p:cNvSpPr/>
          <p:nvPr/>
        </p:nvSpPr>
        <p:spPr bwMode="auto">
          <a:xfrm>
            <a:off x="5748205" y="3356252"/>
            <a:ext cx="98425" cy="5334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EF7BC704-CA90-CB23-2D4F-25A417386FAF}"/>
              </a:ext>
            </a:extLst>
          </p:cNvPr>
          <p:cNvSpPr/>
          <p:nvPr/>
        </p:nvSpPr>
        <p:spPr bwMode="auto">
          <a:xfrm>
            <a:off x="5847862" y="3356252"/>
            <a:ext cx="98425" cy="5334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5ED2D903-57C2-3B74-3932-38800EDC97D1}"/>
              </a:ext>
            </a:extLst>
          </p:cNvPr>
          <p:cNvSpPr/>
          <p:nvPr/>
        </p:nvSpPr>
        <p:spPr bwMode="auto">
          <a:xfrm>
            <a:off x="5947519" y="3356251"/>
            <a:ext cx="98425" cy="5619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60736466-4B7F-87F2-9B34-8E93D5E38368}"/>
              </a:ext>
            </a:extLst>
          </p:cNvPr>
          <p:cNvSpPr/>
          <p:nvPr/>
        </p:nvSpPr>
        <p:spPr bwMode="auto">
          <a:xfrm>
            <a:off x="6047176" y="3356251"/>
            <a:ext cx="98425" cy="5873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7B1A71F6-229F-5676-FF37-BD2FCA1612B5}"/>
              </a:ext>
            </a:extLst>
          </p:cNvPr>
          <p:cNvSpPr/>
          <p:nvPr/>
        </p:nvSpPr>
        <p:spPr bwMode="auto">
          <a:xfrm>
            <a:off x="6146833" y="3356251"/>
            <a:ext cx="98425" cy="5873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78764DB3-4F2F-4FE1-F018-1D979FFFC121}"/>
              </a:ext>
            </a:extLst>
          </p:cNvPr>
          <p:cNvSpPr/>
          <p:nvPr/>
        </p:nvSpPr>
        <p:spPr bwMode="auto">
          <a:xfrm>
            <a:off x="6246490" y="3356252"/>
            <a:ext cx="98425" cy="6413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9242238C-ED38-668C-88F4-CB4889F7BB09}"/>
              </a:ext>
            </a:extLst>
          </p:cNvPr>
          <p:cNvSpPr/>
          <p:nvPr/>
        </p:nvSpPr>
        <p:spPr bwMode="auto">
          <a:xfrm>
            <a:off x="6346147" y="3356252"/>
            <a:ext cx="98425" cy="6413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Rectangle 150">
            <a:extLst>
              <a:ext uri="{FF2B5EF4-FFF2-40B4-BE49-F238E27FC236}">
                <a16:creationId xmlns:a16="http://schemas.microsoft.com/office/drawing/2014/main" id="{3425A066-AD5A-C4A6-A2E9-FC3B1FD470A0}"/>
              </a:ext>
            </a:extLst>
          </p:cNvPr>
          <p:cNvSpPr/>
          <p:nvPr/>
        </p:nvSpPr>
        <p:spPr bwMode="auto">
          <a:xfrm>
            <a:off x="6445804" y="3356251"/>
            <a:ext cx="98425" cy="6762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BF589CF8-281C-458F-279E-7422E81166BF}"/>
              </a:ext>
            </a:extLst>
          </p:cNvPr>
          <p:cNvSpPr/>
          <p:nvPr/>
        </p:nvSpPr>
        <p:spPr bwMode="auto">
          <a:xfrm>
            <a:off x="6545461" y="3356251"/>
            <a:ext cx="98425" cy="6762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DC6F878A-CE45-D1F9-5977-7CC4143088BC}"/>
              </a:ext>
            </a:extLst>
          </p:cNvPr>
          <p:cNvSpPr/>
          <p:nvPr/>
        </p:nvSpPr>
        <p:spPr bwMode="auto">
          <a:xfrm>
            <a:off x="6645118" y="3356251"/>
            <a:ext cx="98425" cy="6889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A5821C55-F6EB-B0F7-B284-0FEE64EC41ED}"/>
              </a:ext>
            </a:extLst>
          </p:cNvPr>
          <p:cNvSpPr/>
          <p:nvPr/>
        </p:nvSpPr>
        <p:spPr bwMode="auto">
          <a:xfrm>
            <a:off x="6944089" y="3356252"/>
            <a:ext cx="98425" cy="7048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003D2A96-4316-EC5C-E8A1-4E75D7087BE4}"/>
              </a:ext>
            </a:extLst>
          </p:cNvPr>
          <p:cNvSpPr/>
          <p:nvPr/>
        </p:nvSpPr>
        <p:spPr bwMode="auto">
          <a:xfrm>
            <a:off x="8040316" y="3356252"/>
            <a:ext cx="98425" cy="8064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117ADE06-E3E3-54FB-A1C5-3A5B6D462116}"/>
              </a:ext>
            </a:extLst>
          </p:cNvPr>
          <p:cNvSpPr/>
          <p:nvPr/>
        </p:nvSpPr>
        <p:spPr bwMode="auto">
          <a:xfrm>
            <a:off x="7043746" y="3356252"/>
            <a:ext cx="98425" cy="723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Rectangle 156">
            <a:extLst>
              <a:ext uri="{FF2B5EF4-FFF2-40B4-BE49-F238E27FC236}">
                <a16:creationId xmlns:a16="http://schemas.microsoft.com/office/drawing/2014/main" id="{D7184AAD-F7FB-1C10-B2D2-E45AAA597242}"/>
              </a:ext>
            </a:extLst>
          </p:cNvPr>
          <p:cNvSpPr/>
          <p:nvPr/>
        </p:nvSpPr>
        <p:spPr bwMode="auto">
          <a:xfrm>
            <a:off x="7143403" y="3356252"/>
            <a:ext cx="98425" cy="723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4315077A-9E8E-A859-EB2E-58C37B3DC023}"/>
              </a:ext>
            </a:extLst>
          </p:cNvPr>
          <p:cNvSpPr/>
          <p:nvPr/>
        </p:nvSpPr>
        <p:spPr bwMode="auto">
          <a:xfrm>
            <a:off x="7243060" y="3356252"/>
            <a:ext cx="98425" cy="7493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Rectangle 158">
            <a:extLst>
              <a:ext uri="{FF2B5EF4-FFF2-40B4-BE49-F238E27FC236}">
                <a16:creationId xmlns:a16="http://schemas.microsoft.com/office/drawing/2014/main" id="{7AD15DF0-7F54-BB06-7808-2A555B195241}"/>
              </a:ext>
            </a:extLst>
          </p:cNvPr>
          <p:cNvSpPr/>
          <p:nvPr/>
        </p:nvSpPr>
        <p:spPr bwMode="auto">
          <a:xfrm>
            <a:off x="7342717" y="3356252"/>
            <a:ext cx="98425" cy="7493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F3C9242B-982F-4347-A980-DC5CD5816838}"/>
              </a:ext>
            </a:extLst>
          </p:cNvPr>
          <p:cNvSpPr/>
          <p:nvPr/>
        </p:nvSpPr>
        <p:spPr bwMode="auto">
          <a:xfrm>
            <a:off x="7442374" y="3356252"/>
            <a:ext cx="98425" cy="7556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Rectangle 160">
            <a:extLst>
              <a:ext uri="{FF2B5EF4-FFF2-40B4-BE49-F238E27FC236}">
                <a16:creationId xmlns:a16="http://schemas.microsoft.com/office/drawing/2014/main" id="{6F79DFB4-49F6-5D4D-D129-12947B4B2B67}"/>
              </a:ext>
            </a:extLst>
          </p:cNvPr>
          <p:cNvSpPr/>
          <p:nvPr/>
        </p:nvSpPr>
        <p:spPr bwMode="auto">
          <a:xfrm>
            <a:off x="7542031" y="3356251"/>
            <a:ext cx="98425" cy="7651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8E08060B-290F-3801-4342-4AE0E939FC2A}"/>
              </a:ext>
            </a:extLst>
          </p:cNvPr>
          <p:cNvSpPr/>
          <p:nvPr/>
        </p:nvSpPr>
        <p:spPr bwMode="auto">
          <a:xfrm>
            <a:off x="7641688" y="3356251"/>
            <a:ext cx="98425" cy="7715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A16F10C6-5D51-D529-09C8-3263CEB81A44}"/>
              </a:ext>
            </a:extLst>
          </p:cNvPr>
          <p:cNvSpPr/>
          <p:nvPr/>
        </p:nvSpPr>
        <p:spPr bwMode="auto">
          <a:xfrm>
            <a:off x="7741345" y="3356251"/>
            <a:ext cx="98425" cy="7842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89DABDA0-3452-18A0-A00B-51580C643EDC}"/>
              </a:ext>
            </a:extLst>
          </p:cNvPr>
          <p:cNvSpPr/>
          <p:nvPr/>
        </p:nvSpPr>
        <p:spPr bwMode="auto">
          <a:xfrm>
            <a:off x="7841002" y="3356252"/>
            <a:ext cx="98425" cy="7937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0FB68BE6-49F1-4CA3-12CE-6A414F6F7572}"/>
              </a:ext>
            </a:extLst>
          </p:cNvPr>
          <p:cNvSpPr/>
          <p:nvPr/>
        </p:nvSpPr>
        <p:spPr bwMode="auto">
          <a:xfrm>
            <a:off x="7940659" y="3356252"/>
            <a:ext cx="98425" cy="7937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8E51BCE0-2337-83F4-F5CE-EEC9C1016491}"/>
              </a:ext>
            </a:extLst>
          </p:cNvPr>
          <p:cNvSpPr/>
          <p:nvPr/>
        </p:nvSpPr>
        <p:spPr bwMode="auto">
          <a:xfrm>
            <a:off x="8239630" y="3356251"/>
            <a:ext cx="98425" cy="8350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Rectangle 166">
            <a:extLst>
              <a:ext uri="{FF2B5EF4-FFF2-40B4-BE49-F238E27FC236}">
                <a16:creationId xmlns:a16="http://schemas.microsoft.com/office/drawing/2014/main" id="{B71E95BE-91E3-688D-52A7-CE90598B7D33}"/>
              </a:ext>
            </a:extLst>
          </p:cNvPr>
          <p:cNvSpPr/>
          <p:nvPr/>
        </p:nvSpPr>
        <p:spPr bwMode="auto">
          <a:xfrm>
            <a:off x="8339287" y="3356252"/>
            <a:ext cx="98425" cy="8382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B08448D2-9DEF-92A6-02F3-E43C0400559B}"/>
              </a:ext>
            </a:extLst>
          </p:cNvPr>
          <p:cNvSpPr/>
          <p:nvPr/>
        </p:nvSpPr>
        <p:spPr bwMode="auto">
          <a:xfrm>
            <a:off x="8638258" y="3356251"/>
            <a:ext cx="98425" cy="8667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19C42D3B-9A93-8254-DBD3-27F12C77C564}"/>
              </a:ext>
            </a:extLst>
          </p:cNvPr>
          <p:cNvSpPr/>
          <p:nvPr/>
        </p:nvSpPr>
        <p:spPr bwMode="auto">
          <a:xfrm>
            <a:off x="8438944" y="3356251"/>
            <a:ext cx="98425" cy="8604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DCA251D9-462E-A6FE-E1C2-12D93DC1A199}"/>
              </a:ext>
            </a:extLst>
          </p:cNvPr>
          <p:cNvSpPr/>
          <p:nvPr/>
        </p:nvSpPr>
        <p:spPr bwMode="auto">
          <a:xfrm>
            <a:off x="8538601" y="3356251"/>
            <a:ext cx="98425" cy="8604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52887007-4EE1-166F-CB39-BE52C9BBD648}"/>
              </a:ext>
            </a:extLst>
          </p:cNvPr>
          <p:cNvSpPr/>
          <p:nvPr/>
        </p:nvSpPr>
        <p:spPr bwMode="auto">
          <a:xfrm>
            <a:off x="8837572" y="3356251"/>
            <a:ext cx="98425" cy="9429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FA0633AD-94AB-CF78-9FC5-1C5CB791BA37}"/>
              </a:ext>
            </a:extLst>
          </p:cNvPr>
          <p:cNvSpPr/>
          <p:nvPr/>
        </p:nvSpPr>
        <p:spPr bwMode="auto">
          <a:xfrm>
            <a:off x="9036886" y="3356252"/>
            <a:ext cx="98425" cy="9652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862E4A66-72ED-97BA-5B84-0565602F2382}"/>
              </a:ext>
            </a:extLst>
          </p:cNvPr>
          <p:cNvSpPr/>
          <p:nvPr/>
        </p:nvSpPr>
        <p:spPr bwMode="auto">
          <a:xfrm>
            <a:off x="9136543" y="3356252"/>
            <a:ext cx="98425" cy="10541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77B21915-38D1-FD29-D983-E6DDB354C9A0}"/>
              </a:ext>
            </a:extLst>
          </p:cNvPr>
          <p:cNvSpPr/>
          <p:nvPr/>
        </p:nvSpPr>
        <p:spPr bwMode="auto">
          <a:xfrm>
            <a:off x="9236200" y="3356252"/>
            <a:ext cx="98425" cy="10541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9" name="Straight Connector 18">
            <a:extLst>
              <a:ext uri="{FF2B5EF4-FFF2-40B4-BE49-F238E27FC236}">
                <a16:creationId xmlns:a16="http://schemas.microsoft.com/office/drawing/2014/main" id="{206FF890-4863-5ADC-6184-E7A937DBB7D1}"/>
              </a:ext>
            </a:extLst>
          </p:cNvPr>
          <p:cNvCxnSpPr/>
          <p:nvPr/>
        </p:nvCxnSpPr>
        <p:spPr bwMode="auto">
          <a:xfrm>
            <a:off x="3352800" y="3359427"/>
            <a:ext cx="6437086" cy="0"/>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9976BCCD-C197-A66D-A6D7-A29E3FB97D63}"/>
              </a:ext>
            </a:extLst>
          </p:cNvPr>
          <p:cNvGrpSpPr/>
          <p:nvPr/>
        </p:nvGrpSpPr>
        <p:grpSpPr>
          <a:xfrm>
            <a:off x="3381829" y="3148970"/>
            <a:ext cx="6437086" cy="515258"/>
            <a:chOff x="3381829" y="3218543"/>
            <a:chExt cx="6437086" cy="515258"/>
          </a:xfrm>
        </p:grpSpPr>
        <p:cxnSp>
          <p:nvCxnSpPr>
            <p:cNvPr id="20" name="Straight Connector 19">
              <a:extLst>
                <a:ext uri="{FF2B5EF4-FFF2-40B4-BE49-F238E27FC236}">
                  <a16:creationId xmlns:a16="http://schemas.microsoft.com/office/drawing/2014/main" id="{F3A1CB0E-28D5-F008-E858-8FE6D4ED536A}"/>
                </a:ext>
              </a:extLst>
            </p:cNvPr>
            <p:cNvCxnSpPr>
              <a:cxnSpLocks/>
            </p:cNvCxnSpPr>
            <p:nvPr/>
          </p:nvCxnSpPr>
          <p:spPr bwMode="auto">
            <a:xfrm>
              <a:off x="3381829" y="3218543"/>
              <a:ext cx="6437086"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21" name="Straight Connector 20">
              <a:extLst>
                <a:ext uri="{FF2B5EF4-FFF2-40B4-BE49-F238E27FC236}">
                  <a16:creationId xmlns:a16="http://schemas.microsoft.com/office/drawing/2014/main" id="{FC58DA91-0103-C5F2-B131-CC6FCD89BB35}"/>
                </a:ext>
              </a:extLst>
            </p:cNvPr>
            <p:cNvCxnSpPr>
              <a:cxnSpLocks/>
            </p:cNvCxnSpPr>
            <p:nvPr/>
          </p:nvCxnSpPr>
          <p:spPr bwMode="auto">
            <a:xfrm>
              <a:off x="3381829" y="3733801"/>
              <a:ext cx="6437086"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sp>
        <p:nvSpPr>
          <p:cNvPr id="175" name="TextBox 174">
            <a:extLst>
              <a:ext uri="{FF2B5EF4-FFF2-40B4-BE49-F238E27FC236}">
                <a16:creationId xmlns:a16="http://schemas.microsoft.com/office/drawing/2014/main" id="{AB38B27C-9D0A-1B01-A405-62ABAE5705AF}"/>
              </a:ext>
            </a:extLst>
          </p:cNvPr>
          <p:cNvSpPr txBox="1"/>
          <p:nvPr/>
        </p:nvSpPr>
        <p:spPr bwMode="auto">
          <a:xfrm>
            <a:off x="449540" y="5490061"/>
            <a:ext cx="110312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Dotted lines indicate thresholds for PR (-30%) and PD (20%). PD-L1 expression was assessed by IHC using SP263 Assay, with expression defined as percentage of tumor area populated by tumor or immune cells with membranous staining, IHC using 22C3 antibody with expression defined as number of PD-L1-staining tumor cells, lymphocytes, and macrophages, divided by total number of viable tumor cells, multiplied by 100 (CPS).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best % change from baseline of target lesions cannot be calculated due to progression, withdrawal, or death, value is imputed at +20%.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PD as best overall response.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Unconfirmed response. </a:t>
            </a:r>
          </a:p>
        </p:txBody>
      </p:sp>
      <p:sp>
        <p:nvSpPr>
          <p:cNvPr id="176" name="TextBox 175">
            <a:extLst>
              <a:ext uri="{FF2B5EF4-FFF2-40B4-BE49-F238E27FC236}">
                <a16:creationId xmlns:a16="http://schemas.microsoft.com/office/drawing/2014/main" id="{AF6CBA0C-E7BA-C172-11C3-332F1A2095AE}"/>
              </a:ext>
            </a:extLst>
          </p:cNvPr>
          <p:cNvSpPr txBox="1"/>
          <p:nvPr/>
        </p:nvSpPr>
        <p:spPr bwMode="auto">
          <a:xfrm>
            <a:off x="3352799" y="2873515"/>
            <a:ext cx="308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77" name="TextBox 176">
            <a:extLst>
              <a:ext uri="{FF2B5EF4-FFF2-40B4-BE49-F238E27FC236}">
                <a16:creationId xmlns:a16="http://schemas.microsoft.com/office/drawing/2014/main" id="{AAF70BE5-BD0B-87AD-A54A-A1740FE58B0E}"/>
              </a:ext>
            </a:extLst>
          </p:cNvPr>
          <p:cNvSpPr txBox="1"/>
          <p:nvPr/>
        </p:nvSpPr>
        <p:spPr bwMode="auto">
          <a:xfrm>
            <a:off x="3454399" y="2898915"/>
            <a:ext cx="308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78" name="TextBox 177">
            <a:extLst>
              <a:ext uri="{FF2B5EF4-FFF2-40B4-BE49-F238E27FC236}">
                <a16:creationId xmlns:a16="http://schemas.microsoft.com/office/drawing/2014/main" id="{0C971A74-6C24-351E-98E0-623753672D48}"/>
              </a:ext>
            </a:extLst>
          </p:cNvPr>
          <p:cNvSpPr txBox="1"/>
          <p:nvPr/>
        </p:nvSpPr>
        <p:spPr bwMode="auto">
          <a:xfrm>
            <a:off x="3752849" y="3289163"/>
            <a:ext cx="308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79" name="TextBox 178">
            <a:extLst>
              <a:ext uri="{FF2B5EF4-FFF2-40B4-BE49-F238E27FC236}">
                <a16:creationId xmlns:a16="http://schemas.microsoft.com/office/drawing/2014/main" id="{023491C6-765A-BEE5-0D59-62CCA928E16A}"/>
              </a:ext>
            </a:extLst>
          </p:cNvPr>
          <p:cNvSpPr txBox="1"/>
          <p:nvPr/>
        </p:nvSpPr>
        <p:spPr bwMode="auto">
          <a:xfrm>
            <a:off x="3551168" y="2918103"/>
            <a:ext cx="308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Tree>
    <p:extLst>
      <p:ext uri="{BB962C8B-B14F-4D97-AF65-F5344CB8AC3E}">
        <p14:creationId xmlns:p14="http://schemas.microsoft.com/office/powerpoint/2010/main" val="14281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C0B79331-85FE-1C5C-7FEE-3481B3F34E10}"/>
              </a:ext>
            </a:extLst>
          </p:cNvPr>
          <p:cNvSpPr>
            <a:spLocks noGrp="1"/>
          </p:cNvSpPr>
          <p:nvPr>
            <p:ph type="title"/>
          </p:nvPr>
        </p:nvSpPr>
        <p:spPr/>
        <p:txBody>
          <a:bodyPr/>
          <a:lstStyle/>
          <a:p>
            <a:r>
              <a:rPr lang="en-US" dirty="0"/>
              <a:t>Select Ongoing Phase III </a:t>
            </a:r>
            <a:r>
              <a:rPr lang="en-US"/>
              <a:t>Studies </a:t>
            </a:r>
            <a:br>
              <a:rPr lang="en-US"/>
            </a:br>
            <a:r>
              <a:rPr lang="en-US"/>
              <a:t>With </a:t>
            </a:r>
            <a:r>
              <a:rPr lang="en-US" dirty="0"/>
              <a:t>Dato-DXd</a:t>
            </a:r>
          </a:p>
        </p:txBody>
      </p:sp>
      <p:sp>
        <p:nvSpPr>
          <p:cNvPr id="3" name="Text Box 15">
            <a:extLst>
              <a:ext uri="{FF2B5EF4-FFF2-40B4-BE49-F238E27FC236}">
                <a16:creationId xmlns:a16="http://schemas.microsoft.com/office/drawing/2014/main" id="{C21642E8-6CBC-FE81-E8A2-C1A281B3E3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ClinicalTrials.gov.</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2">
            <a:extLst>
              <a:ext uri="{FF2B5EF4-FFF2-40B4-BE49-F238E27FC236}">
                <a16:creationId xmlns:a16="http://schemas.microsoft.com/office/drawing/2014/main" id="{F82A2774-61F2-69FF-2A9B-79C3F75AE86E}"/>
              </a:ext>
            </a:extLst>
          </p:cNvPr>
          <p:cNvGraphicFramePr>
            <a:graphicFrameLocks noGrp="1"/>
          </p:cNvGraphicFramePr>
          <p:nvPr>
            <p:extLst>
              <p:ext uri="{D42A27DB-BD31-4B8C-83A1-F6EECF244321}">
                <p14:modId xmlns:p14="http://schemas.microsoft.com/office/powerpoint/2010/main" val="2151064205"/>
              </p:ext>
            </p:extLst>
          </p:nvPr>
        </p:nvGraphicFramePr>
        <p:xfrm>
          <a:off x="1091350" y="1597025"/>
          <a:ext cx="10377147" cy="4358720"/>
        </p:xfrm>
        <a:graphic>
          <a:graphicData uri="http://schemas.openxmlformats.org/drawingml/2006/table">
            <a:tbl>
              <a:tblPr/>
              <a:tblGrid>
                <a:gridCol w="2420836">
                  <a:extLst>
                    <a:ext uri="{9D8B030D-6E8A-4147-A177-3AD203B41FA5}">
                      <a16:colId xmlns:a16="http://schemas.microsoft.com/office/drawing/2014/main" val="20001"/>
                    </a:ext>
                  </a:extLst>
                </a:gridCol>
                <a:gridCol w="1278327">
                  <a:extLst>
                    <a:ext uri="{9D8B030D-6E8A-4147-A177-3AD203B41FA5}">
                      <a16:colId xmlns:a16="http://schemas.microsoft.com/office/drawing/2014/main" val="656975423"/>
                    </a:ext>
                  </a:extLst>
                </a:gridCol>
                <a:gridCol w="849896">
                  <a:extLst>
                    <a:ext uri="{9D8B030D-6E8A-4147-A177-3AD203B41FA5}">
                      <a16:colId xmlns:a16="http://schemas.microsoft.com/office/drawing/2014/main" val="20002"/>
                    </a:ext>
                  </a:extLst>
                </a:gridCol>
                <a:gridCol w="2993143">
                  <a:extLst>
                    <a:ext uri="{9D8B030D-6E8A-4147-A177-3AD203B41FA5}">
                      <a16:colId xmlns:a16="http://schemas.microsoft.com/office/drawing/2014/main" val="3278379493"/>
                    </a:ext>
                  </a:extLst>
                </a:gridCol>
                <a:gridCol w="2834945">
                  <a:extLst>
                    <a:ext uri="{9D8B030D-6E8A-4147-A177-3AD203B41FA5}">
                      <a16:colId xmlns:a16="http://schemas.microsoft.com/office/drawing/2014/main" val="30552669"/>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Trial name (NCT)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Treatment Arm(s)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5783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TROPION-Breast02</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(NCT05374512)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chemeClr val="bg1"/>
                          </a:solidFill>
                          <a:effectLst/>
                          <a:latin typeface="Calibri" panose="020F0502020204030204" pitchFamily="34" charset="0"/>
                          <a:ea typeface="+mn-ea"/>
                          <a:cs typeface="Calibri" panose="020F0502020204030204" pitchFamily="34" charset="0"/>
                        </a:rPr>
                        <a:t>Ineligible for PD-1/PD-L1 inhibitor therapy; previously </a:t>
                      </a:r>
                      <a:r>
                        <a:rPr lang="en-US" sz="1600" b="0" i="0" kern="1200" dirty="0">
                          <a:solidFill>
                            <a:srgbClr val="E1471D"/>
                          </a:solidFill>
                          <a:effectLst/>
                          <a:latin typeface="Calibri" panose="020F0502020204030204" pitchFamily="34" charset="0"/>
                          <a:ea typeface="+mn-ea"/>
                          <a:cs typeface="Calibri" panose="020F0502020204030204" pitchFamily="34" charset="0"/>
                        </a:rPr>
                        <a:t>untreated advanced inoperable or metastatic </a:t>
                      </a:r>
                      <a:r>
                        <a:rPr lang="en-US" sz="1600" b="0" i="0" kern="1200" dirty="0">
                          <a:solidFill>
                            <a:schemeClr val="bg1"/>
                          </a:solidFill>
                          <a:effectLst/>
                          <a:latin typeface="Calibri" panose="020F0502020204030204" pitchFamily="34" charset="0"/>
                          <a:ea typeface="+mn-ea"/>
                          <a:cs typeface="Calibri" panose="020F0502020204030204" pitchFamily="34" charset="0"/>
                        </a:rPr>
                        <a:t>TNBC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Dato-DXd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CT of physician’s choice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76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TROPION-Breast 05</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lang="en-US" sz="1600" b="0" i="0" kern="1200" dirty="0">
                          <a:solidFill>
                            <a:schemeClr val="bg1"/>
                          </a:solidFill>
                          <a:effectLst/>
                          <a:latin typeface="Calibri" panose="020F0502020204030204" pitchFamily="34" charset="0"/>
                          <a:ea typeface="+mn-ea"/>
                          <a:cs typeface="Calibri" panose="020F0502020204030204" pitchFamily="34" charset="0"/>
                        </a:rPr>
                        <a:t>NCT06103864</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chemeClr val="bg1"/>
                          </a:solidFill>
                          <a:effectLst/>
                          <a:latin typeface="Calibri" panose="020F0502020204030204" pitchFamily="34" charset="0"/>
                          <a:ea typeface="+mn-ea"/>
                          <a:cs typeface="Calibri" panose="020F0502020204030204" pitchFamily="34" charset="0"/>
                        </a:rPr>
                        <a:t>Untreated PD-L1-positive</a:t>
                      </a:r>
                      <a:br>
                        <a:rPr lang="en-US" sz="1600" b="0" i="0" kern="1200" dirty="0">
                          <a:solidFill>
                            <a:schemeClr val="bg1"/>
                          </a:solidFill>
                          <a:effectLst/>
                          <a:latin typeface="Calibri" panose="020F0502020204030204" pitchFamily="34" charset="0"/>
                          <a:ea typeface="+mn-ea"/>
                          <a:cs typeface="Calibri" panose="020F0502020204030204" pitchFamily="34" charset="0"/>
                        </a:rPr>
                      </a:br>
                      <a:r>
                        <a:rPr lang="en-US" sz="1600" b="0" i="0" kern="1200" dirty="0">
                          <a:solidFill>
                            <a:srgbClr val="E1471D"/>
                          </a:solidFill>
                          <a:effectLst/>
                          <a:latin typeface="Calibri" panose="020F0502020204030204" pitchFamily="34" charset="0"/>
                          <a:ea typeface="+mn-ea"/>
                          <a:cs typeface="Calibri" panose="020F0502020204030204" pitchFamily="34" charset="0"/>
                        </a:rPr>
                        <a:t>locally recurrent inoperable or metastatic </a:t>
                      </a:r>
                      <a:r>
                        <a:rPr lang="en-US" sz="1600" b="0" i="0" kern="1200" dirty="0">
                          <a:solidFill>
                            <a:schemeClr val="bg1"/>
                          </a:solidFill>
                          <a:effectLst/>
                          <a:latin typeface="Calibri" panose="020F0502020204030204" pitchFamily="34" charset="0"/>
                          <a:ea typeface="+mn-ea"/>
                          <a:cs typeface="Calibri" panose="020F0502020204030204" pitchFamily="34" charset="0"/>
                        </a:rPr>
                        <a:t>TNBC</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Dato-DXd  ± durvalumab</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CT of physician’s choice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962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TROPION-Breast03</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(NCT05629585)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rgbClr val="E1471D"/>
                          </a:solidFill>
                          <a:effectLst/>
                          <a:latin typeface="Calibri" panose="020F0502020204030204" pitchFamily="34" charset="0"/>
                          <a:ea typeface="+mn-ea"/>
                          <a:cs typeface="Calibri" panose="020F0502020204030204" pitchFamily="34" charset="0"/>
                        </a:rPr>
                        <a:t>Stage I-III TNBC </a:t>
                      </a:r>
                      <a:r>
                        <a:rPr lang="en-US" sz="1600" b="0" i="0" kern="1200" dirty="0">
                          <a:solidFill>
                            <a:schemeClr val="bg1"/>
                          </a:solidFill>
                          <a:effectLst/>
                          <a:latin typeface="Calibri" panose="020F0502020204030204" pitchFamily="34" charset="0"/>
                          <a:ea typeface="+mn-ea"/>
                          <a:cs typeface="Calibri" panose="020F0502020204030204" pitchFamily="34" charset="0"/>
                        </a:rPr>
                        <a:t>with residual invasive disease in breast and/or axillary lymph nodes at surgical resection after neoadjuvant systemic therapy</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Dato-DXd ± durvalumab</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Pembrolizumab + capecitabine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681031"/>
                  </a:ext>
                </a:extLst>
              </a:tr>
              <a:tr h="27604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TROPION-Breast 04</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(NCT06112379)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chemeClr val="bg1"/>
                          </a:solidFill>
                          <a:effectLst/>
                          <a:latin typeface="Calibri" panose="020F0502020204030204" pitchFamily="34" charset="0"/>
                          <a:ea typeface="+mn-ea"/>
                          <a:cs typeface="Calibri" panose="020F0502020204030204" pitchFamily="34" charset="0"/>
                        </a:rPr>
                        <a:t>Previously untreated </a:t>
                      </a:r>
                      <a:r>
                        <a:rPr lang="en-US" sz="1600" b="0" i="0" kern="1200" dirty="0">
                          <a:solidFill>
                            <a:srgbClr val="E1471D"/>
                          </a:solidFill>
                          <a:effectLst/>
                          <a:latin typeface="Calibri" panose="020F0502020204030204" pitchFamily="34" charset="0"/>
                          <a:ea typeface="+mn-ea"/>
                          <a:cs typeface="Calibri" panose="020F0502020204030204" pitchFamily="34" charset="0"/>
                        </a:rPr>
                        <a:t>stage II/III </a:t>
                      </a:r>
                      <a:r>
                        <a:rPr lang="en-US" sz="1600" b="0" i="0" kern="1200" dirty="0">
                          <a:solidFill>
                            <a:schemeClr val="bg1"/>
                          </a:solidFill>
                          <a:effectLst/>
                          <a:latin typeface="Calibri" panose="020F0502020204030204" pitchFamily="34" charset="0"/>
                          <a:ea typeface="+mn-ea"/>
                          <a:cs typeface="Calibri" panose="020F0502020204030204" pitchFamily="34" charset="0"/>
                        </a:rPr>
                        <a:t>TNBC or HR-low/HER2- </a:t>
                      </a:r>
                      <a:br>
                        <a:rPr lang="en-US" sz="1600" b="0" i="0" kern="1200" dirty="0">
                          <a:solidFill>
                            <a:schemeClr val="bg1"/>
                          </a:solidFill>
                          <a:effectLst/>
                          <a:latin typeface="Calibri" panose="020F0502020204030204" pitchFamily="34" charset="0"/>
                          <a:ea typeface="+mn-ea"/>
                          <a:cs typeface="Calibri" panose="020F0502020204030204" pitchFamily="34" charset="0"/>
                        </a:rPr>
                      </a:br>
                      <a:r>
                        <a:rPr lang="en-US" sz="1600" b="0" i="0" kern="1200" dirty="0">
                          <a:solidFill>
                            <a:schemeClr val="bg1"/>
                          </a:solidFill>
                          <a:effectLst/>
                          <a:latin typeface="Calibri" panose="020F0502020204030204" pitchFamily="34" charset="0"/>
                          <a:ea typeface="+mn-ea"/>
                          <a:cs typeface="Calibri" panose="020F0502020204030204" pitchFamily="34" charset="0"/>
                        </a:rPr>
                        <a:t>breast cancer</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Dato-DXd + durvalumab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Pembrolizumab + 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5205990"/>
                  </a:ext>
                </a:extLst>
              </a:tr>
            </a:tbl>
          </a:graphicData>
        </a:graphic>
      </p:graphicFrame>
      <p:sp>
        <p:nvSpPr>
          <p:cNvPr id="5" name="TextBox 4">
            <a:extLst>
              <a:ext uri="{FF2B5EF4-FFF2-40B4-BE49-F238E27FC236}">
                <a16:creationId xmlns:a16="http://schemas.microsoft.com/office/drawing/2014/main" id="{4EB30DAD-30D6-0FE7-8737-A2A7A0CF6D81}"/>
              </a:ext>
            </a:extLst>
          </p:cNvPr>
          <p:cNvSpPr txBox="1"/>
          <p:nvPr/>
        </p:nvSpPr>
        <p:spPr bwMode="auto">
          <a:xfrm rot="16200000">
            <a:off x="-39010" y="2695793"/>
            <a:ext cx="1891387" cy="369332"/>
          </a:xfrm>
          <a:prstGeom prst="rect">
            <a:avLst/>
          </a:prstGeom>
          <a:solidFill>
            <a:srgbClr val="00823B"/>
          </a:solidFill>
          <a:ln w="9525" algn="ctr">
            <a:no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Advanced stage</a:t>
            </a:r>
          </a:p>
        </p:txBody>
      </p:sp>
      <p:sp>
        <p:nvSpPr>
          <p:cNvPr id="6" name="TextBox 5">
            <a:extLst>
              <a:ext uri="{FF2B5EF4-FFF2-40B4-BE49-F238E27FC236}">
                <a16:creationId xmlns:a16="http://schemas.microsoft.com/office/drawing/2014/main" id="{CFE736CF-2EFE-6F97-12E7-D41AF1E71B3E}"/>
              </a:ext>
            </a:extLst>
          </p:cNvPr>
          <p:cNvSpPr txBox="1"/>
          <p:nvPr/>
        </p:nvSpPr>
        <p:spPr bwMode="auto">
          <a:xfrm rot="16200000">
            <a:off x="-161379" y="4703016"/>
            <a:ext cx="2136125" cy="369332"/>
          </a:xfrm>
          <a:prstGeom prst="rect">
            <a:avLst/>
          </a:prstGeom>
          <a:solidFill>
            <a:schemeClr val="accent6"/>
          </a:solidFill>
          <a:ln w="9525" algn="ctr">
            <a:no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Early stage</a:t>
            </a:r>
          </a:p>
        </p:txBody>
      </p:sp>
      <p:sp>
        <p:nvSpPr>
          <p:cNvPr id="7" name="TextBox 6">
            <a:extLst>
              <a:ext uri="{FF2B5EF4-FFF2-40B4-BE49-F238E27FC236}">
                <a16:creationId xmlns:a16="http://schemas.microsoft.com/office/drawing/2014/main" id="{EEE84345-64D4-A22F-626B-31EF5F4EFF71}"/>
              </a:ext>
            </a:extLst>
          </p:cNvPr>
          <p:cNvSpPr txBox="1"/>
          <p:nvPr/>
        </p:nvSpPr>
        <p:spPr bwMode="auto">
          <a:xfrm rot="16200000">
            <a:off x="737816" y="1581229"/>
            <a:ext cx="337740" cy="369332"/>
          </a:xfrm>
          <a:prstGeom prst="rect">
            <a:avLst/>
          </a:prstGeom>
          <a:solidFill>
            <a:srgbClr val="E1471D"/>
          </a:solidFill>
          <a:ln>
            <a:noFill/>
          </a:ln>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92088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C0B79331-85FE-1C5C-7FEE-3481B3F34E10}"/>
              </a:ext>
            </a:extLst>
          </p:cNvPr>
          <p:cNvSpPr>
            <a:spLocks noGrp="1"/>
          </p:cNvSpPr>
          <p:nvPr>
            <p:ph type="title"/>
          </p:nvPr>
        </p:nvSpPr>
        <p:spPr/>
        <p:txBody>
          <a:bodyPr/>
          <a:lstStyle/>
          <a:p>
            <a:r>
              <a:rPr lang="en-US" dirty="0"/>
              <a:t>Select Ongoing Phase III Studies </a:t>
            </a:r>
            <a:br>
              <a:rPr lang="en-US" dirty="0"/>
            </a:br>
            <a:r>
              <a:rPr lang="en-US" dirty="0"/>
              <a:t>With Sacituzumab Govitecan</a:t>
            </a:r>
          </a:p>
        </p:txBody>
      </p:sp>
      <p:sp>
        <p:nvSpPr>
          <p:cNvPr id="3" name="Text Box 15">
            <a:extLst>
              <a:ext uri="{FF2B5EF4-FFF2-40B4-BE49-F238E27FC236}">
                <a16:creationId xmlns:a16="http://schemas.microsoft.com/office/drawing/2014/main" id="{C21642E8-6CBC-FE81-E8A2-C1A281B3E3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ClinicalTrials.gov.</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2">
            <a:extLst>
              <a:ext uri="{FF2B5EF4-FFF2-40B4-BE49-F238E27FC236}">
                <a16:creationId xmlns:a16="http://schemas.microsoft.com/office/drawing/2014/main" id="{F82A2774-61F2-69FF-2A9B-79C3F75AE86E}"/>
              </a:ext>
            </a:extLst>
          </p:cNvPr>
          <p:cNvGraphicFramePr>
            <a:graphicFrameLocks noGrp="1"/>
          </p:cNvGraphicFramePr>
          <p:nvPr>
            <p:extLst>
              <p:ext uri="{D42A27DB-BD31-4B8C-83A1-F6EECF244321}">
                <p14:modId xmlns:p14="http://schemas.microsoft.com/office/powerpoint/2010/main" val="1453712608"/>
              </p:ext>
            </p:extLst>
          </p:nvPr>
        </p:nvGraphicFramePr>
        <p:xfrm>
          <a:off x="1091350" y="1581511"/>
          <a:ext cx="10389449" cy="4694016"/>
        </p:xfrm>
        <a:graphic>
          <a:graphicData uri="http://schemas.openxmlformats.org/drawingml/2006/table">
            <a:tbl>
              <a:tblPr/>
              <a:tblGrid>
                <a:gridCol w="1597447">
                  <a:extLst>
                    <a:ext uri="{9D8B030D-6E8A-4147-A177-3AD203B41FA5}">
                      <a16:colId xmlns:a16="http://schemas.microsoft.com/office/drawing/2014/main" val="20001"/>
                    </a:ext>
                  </a:extLst>
                </a:gridCol>
                <a:gridCol w="1125557">
                  <a:extLst>
                    <a:ext uri="{9D8B030D-6E8A-4147-A177-3AD203B41FA5}">
                      <a16:colId xmlns:a16="http://schemas.microsoft.com/office/drawing/2014/main" val="656975423"/>
                    </a:ext>
                  </a:extLst>
                </a:gridCol>
                <a:gridCol w="822960">
                  <a:extLst>
                    <a:ext uri="{9D8B030D-6E8A-4147-A177-3AD203B41FA5}">
                      <a16:colId xmlns:a16="http://schemas.microsoft.com/office/drawing/2014/main" val="20002"/>
                    </a:ext>
                  </a:extLst>
                </a:gridCol>
                <a:gridCol w="4389120">
                  <a:extLst>
                    <a:ext uri="{9D8B030D-6E8A-4147-A177-3AD203B41FA5}">
                      <a16:colId xmlns:a16="http://schemas.microsoft.com/office/drawing/2014/main" val="3278379493"/>
                    </a:ext>
                  </a:extLst>
                </a:gridCol>
                <a:gridCol w="2454365">
                  <a:extLst>
                    <a:ext uri="{9D8B030D-6E8A-4147-A177-3AD203B41FA5}">
                      <a16:colId xmlns:a16="http://schemas.microsoft.com/office/drawing/2014/main" val="30552669"/>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Trial Name (NCT)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Treatment Arm(s)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ASCENT-04</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(NCT05382286)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rgbClr val="E1471D"/>
                          </a:solidFill>
                          <a:effectLst/>
                          <a:latin typeface="Calibri" panose="020F0502020204030204" pitchFamily="34" charset="0"/>
                          <a:ea typeface="+mn-ea"/>
                          <a:cs typeface="Calibri" panose="020F0502020204030204" pitchFamily="34" charset="0"/>
                        </a:rPr>
                        <a:t>Untreated, advanced </a:t>
                      </a:r>
                      <a:br>
                        <a:rPr lang="en-US" sz="1600" b="0" i="0" kern="1200" dirty="0">
                          <a:solidFill>
                            <a:schemeClr val="bg1"/>
                          </a:solidFill>
                          <a:effectLst/>
                          <a:latin typeface="Calibri" panose="020F0502020204030204" pitchFamily="34" charset="0"/>
                          <a:ea typeface="+mn-ea"/>
                          <a:cs typeface="Calibri" panose="020F0502020204030204" pitchFamily="34" charset="0"/>
                        </a:rPr>
                      </a:br>
                      <a:r>
                        <a:rPr lang="en-US" sz="1600" b="0" i="0" kern="1200" dirty="0">
                          <a:solidFill>
                            <a:schemeClr val="bg1"/>
                          </a:solidFill>
                          <a:effectLst/>
                          <a:latin typeface="Calibri" panose="020F0502020204030204" pitchFamily="34" charset="0"/>
                          <a:ea typeface="+mn-ea"/>
                          <a:cs typeface="Calibri" panose="020F0502020204030204" pitchFamily="34" charset="0"/>
                        </a:rPr>
                        <a:t>PD-L1–positive TNBC</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 + pembrolizumab</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TPC + pembrolizumab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170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ASCENT-07 (NCT05840211)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chemeClr val="bg1"/>
                          </a:solidFill>
                          <a:effectLst/>
                          <a:latin typeface="Calibri" panose="020F0502020204030204" pitchFamily="34" charset="0"/>
                          <a:ea typeface="+mn-ea"/>
                          <a:cs typeface="Calibri" panose="020F0502020204030204" pitchFamily="34" charset="0"/>
                        </a:rPr>
                        <a:t>HR+/HER2- (HER2 IHC 0 or HER2-low) </a:t>
                      </a:r>
                      <a:r>
                        <a:rPr lang="en-US" sz="1600" b="0" i="0" kern="1200" dirty="0">
                          <a:solidFill>
                            <a:srgbClr val="E1471D"/>
                          </a:solidFill>
                          <a:effectLst/>
                          <a:latin typeface="Calibri" panose="020F0502020204030204" pitchFamily="34" charset="0"/>
                          <a:ea typeface="+mn-ea"/>
                          <a:cs typeface="Calibri" panose="020F0502020204030204" pitchFamily="34" charset="0"/>
                        </a:rPr>
                        <a:t>inoperable, locally advanced, or metastatic breast cancer </a:t>
                      </a:r>
                      <a:br>
                        <a:rPr lang="en-US" sz="1600" b="0" i="0" kern="1200" dirty="0">
                          <a:solidFill>
                            <a:srgbClr val="E1471D"/>
                          </a:solidFill>
                          <a:effectLst/>
                          <a:latin typeface="Calibri" panose="020F0502020204030204" pitchFamily="34" charset="0"/>
                          <a:ea typeface="+mn-ea"/>
                          <a:cs typeface="Calibri" panose="020F0502020204030204" pitchFamily="34" charset="0"/>
                        </a:rPr>
                      </a:br>
                      <a:r>
                        <a:rPr lang="en-US" sz="1600" b="0" i="0" kern="1200" dirty="0">
                          <a:solidFill>
                            <a:schemeClr val="bg1"/>
                          </a:solidFill>
                          <a:effectLst/>
                          <a:latin typeface="Calibri" panose="020F0502020204030204" pitchFamily="34" charset="0"/>
                          <a:ea typeface="+mn-ea"/>
                          <a:cs typeface="Calibri" panose="020F0502020204030204" pitchFamily="34" charset="0"/>
                        </a:rPr>
                        <a:t>and have received endocrine therapy</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963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ASCENT-03</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(NCT05382299)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rgbClr val="E1471D"/>
                          </a:solidFill>
                          <a:effectLst/>
                          <a:latin typeface="Calibri" panose="020F0502020204030204" pitchFamily="34" charset="0"/>
                          <a:ea typeface="+mn-ea"/>
                          <a:cs typeface="Calibri" panose="020F0502020204030204" pitchFamily="34" charset="0"/>
                        </a:rPr>
                        <a:t>Untreated, locally advanced, inoperable, or metastatic </a:t>
                      </a:r>
                      <a:r>
                        <a:rPr lang="en-US" sz="1600" b="0" i="0" kern="1200" dirty="0">
                          <a:solidFill>
                            <a:schemeClr val="bg1"/>
                          </a:solidFill>
                          <a:effectLst/>
                          <a:latin typeface="Calibri" panose="020F0502020204030204" pitchFamily="34" charset="0"/>
                          <a:ea typeface="+mn-ea"/>
                          <a:cs typeface="Calibri" panose="020F0502020204030204" pitchFamily="34" charset="0"/>
                        </a:rPr>
                        <a:t>TNBC without PD-L1 or previously treated with anti‒PD-1/PD-L1 tx in early-stage setting with PD-L1+ disease</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877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SASCIA</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(NCT04595565)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chemeClr val="bg1"/>
                          </a:solidFill>
                          <a:effectLst/>
                          <a:latin typeface="Calibri" panose="020F0502020204030204" pitchFamily="34" charset="0"/>
                          <a:ea typeface="+mn-ea"/>
                          <a:cs typeface="Calibri" panose="020F0502020204030204" pitchFamily="34" charset="0"/>
                        </a:rPr>
                        <a:t>Primary HER2-negative breast cancer in</a:t>
                      </a:r>
                      <a:br>
                        <a:rPr lang="en-US" sz="1600" b="0" i="0" kern="1200" dirty="0">
                          <a:solidFill>
                            <a:schemeClr val="bg1"/>
                          </a:solidFill>
                          <a:effectLst/>
                          <a:latin typeface="Calibri" panose="020F0502020204030204" pitchFamily="34" charset="0"/>
                          <a:ea typeface="+mn-ea"/>
                          <a:cs typeface="Calibri" panose="020F0502020204030204" pitchFamily="34" charset="0"/>
                        </a:rPr>
                      </a:br>
                      <a:r>
                        <a:rPr lang="en-US" sz="1600" b="0" i="0" kern="1200" dirty="0">
                          <a:solidFill>
                            <a:schemeClr val="bg1"/>
                          </a:solidFill>
                          <a:effectLst/>
                          <a:latin typeface="Calibri" panose="020F0502020204030204" pitchFamily="34" charset="0"/>
                          <a:ea typeface="+mn-ea"/>
                          <a:cs typeface="Calibri" panose="020F0502020204030204" pitchFamily="34" charset="0"/>
                        </a:rPr>
                        <a:t>patients with high relapse risk </a:t>
                      </a:r>
                      <a:br>
                        <a:rPr lang="en-US" sz="1600" b="0" i="0" kern="1200" dirty="0">
                          <a:solidFill>
                            <a:schemeClr val="bg1"/>
                          </a:solidFill>
                          <a:effectLst/>
                          <a:latin typeface="Calibri" panose="020F0502020204030204" pitchFamily="34" charset="0"/>
                          <a:ea typeface="+mn-ea"/>
                          <a:cs typeface="Calibri" panose="020F0502020204030204" pitchFamily="34" charset="0"/>
                        </a:rPr>
                      </a:br>
                      <a:r>
                        <a:rPr lang="en-US" sz="1600" b="0" i="0" kern="1200" dirty="0">
                          <a:solidFill>
                            <a:srgbClr val="E1471D"/>
                          </a:solidFill>
                          <a:effectLst/>
                          <a:latin typeface="Calibri" panose="020F0502020204030204" pitchFamily="34" charset="0"/>
                          <a:ea typeface="+mn-ea"/>
                          <a:cs typeface="Calibri" panose="020F0502020204030204" pitchFamily="34" charset="0"/>
                        </a:rPr>
                        <a:t>after standard neoadjuvant treatment </a:t>
                      </a:r>
                      <a:endParaRPr kumimoji="0" lang="en-US" sz="1600" b="0" i="0" u="none" strike="noStrike" cap="none" normalizeH="0" baseline="0" dirty="0">
                        <a:ln>
                          <a:noFill/>
                        </a:ln>
                        <a:solidFill>
                          <a:srgbClr val="E1471D"/>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789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ASCENT-05</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(NCT05633654)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kern="1200" dirty="0">
                          <a:solidFill>
                            <a:schemeClr val="bg1"/>
                          </a:solidFill>
                          <a:effectLst/>
                          <a:latin typeface="Calibri" panose="020F0502020204030204" pitchFamily="34" charset="0"/>
                          <a:ea typeface="+mn-ea"/>
                          <a:cs typeface="Calibri" panose="020F0502020204030204" pitchFamily="34" charset="0"/>
                        </a:rPr>
                        <a:t>TNBC with </a:t>
                      </a:r>
                      <a:r>
                        <a:rPr lang="en-US" sz="1600" b="0" i="0" kern="1200" dirty="0">
                          <a:solidFill>
                            <a:srgbClr val="E1471D"/>
                          </a:solidFill>
                          <a:effectLst/>
                          <a:latin typeface="Calibri" panose="020F0502020204030204" pitchFamily="34" charset="0"/>
                          <a:ea typeface="+mn-ea"/>
                          <a:cs typeface="Calibri" panose="020F0502020204030204" pitchFamily="34" charset="0"/>
                        </a:rPr>
                        <a:t>residual invasive disease after surgery and neoadjuvant</a:t>
                      </a:r>
                      <a:r>
                        <a:rPr lang="en-US" sz="1600" b="0" i="0" kern="1200" dirty="0">
                          <a:solidFill>
                            <a:schemeClr val="bg1"/>
                          </a:solidFill>
                          <a:effectLst/>
                          <a:latin typeface="Calibri" panose="020F0502020204030204" pitchFamily="34" charset="0"/>
                          <a:ea typeface="+mn-ea"/>
                          <a:cs typeface="Calibri" panose="020F0502020204030204" pitchFamily="34" charset="0"/>
                        </a:rPr>
                        <a:t>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SG + pembrolizumab</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Pembrolizumab + capecitabine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1525575"/>
                  </a:ext>
                </a:extLst>
              </a:tr>
            </a:tbl>
          </a:graphicData>
        </a:graphic>
      </p:graphicFrame>
      <p:sp>
        <p:nvSpPr>
          <p:cNvPr id="5" name="TextBox 4">
            <a:extLst>
              <a:ext uri="{FF2B5EF4-FFF2-40B4-BE49-F238E27FC236}">
                <a16:creationId xmlns:a16="http://schemas.microsoft.com/office/drawing/2014/main" id="{05E82919-2E87-FC82-D8A7-C99513A79E67}"/>
              </a:ext>
            </a:extLst>
          </p:cNvPr>
          <p:cNvSpPr txBox="1"/>
          <p:nvPr/>
        </p:nvSpPr>
        <p:spPr bwMode="auto">
          <a:xfrm rot="16200000">
            <a:off x="-325140" y="3208157"/>
            <a:ext cx="2466620" cy="369332"/>
          </a:xfrm>
          <a:prstGeom prst="rect">
            <a:avLst/>
          </a:prstGeom>
          <a:solidFill>
            <a:srgbClr val="00823B"/>
          </a:solidFill>
          <a:ln w="9525" algn="ctr">
            <a:no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Advanced stage</a:t>
            </a:r>
          </a:p>
        </p:txBody>
      </p:sp>
      <p:sp>
        <p:nvSpPr>
          <p:cNvPr id="6" name="TextBox 5">
            <a:extLst>
              <a:ext uri="{FF2B5EF4-FFF2-40B4-BE49-F238E27FC236}">
                <a16:creationId xmlns:a16="http://schemas.microsoft.com/office/drawing/2014/main" id="{1EA1E021-F95C-E7DD-982B-8B50DA873FC9}"/>
              </a:ext>
            </a:extLst>
          </p:cNvPr>
          <p:cNvSpPr txBox="1"/>
          <p:nvPr/>
        </p:nvSpPr>
        <p:spPr bwMode="auto">
          <a:xfrm rot="16200000">
            <a:off x="79955" y="5266313"/>
            <a:ext cx="1653457" cy="369332"/>
          </a:xfrm>
          <a:prstGeom prst="rect">
            <a:avLst/>
          </a:prstGeom>
          <a:solidFill>
            <a:schemeClr val="accent6"/>
          </a:solidFill>
          <a:ln w="9525" algn="ctr">
            <a:no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Early stage</a:t>
            </a:r>
          </a:p>
        </p:txBody>
      </p:sp>
      <p:sp>
        <p:nvSpPr>
          <p:cNvPr id="7" name="TextBox 6">
            <a:extLst>
              <a:ext uri="{FF2B5EF4-FFF2-40B4-BE49-F238E27FC236}">
                <a16:creationId xmlns:a16="http://schemas.microsoft.com/office/drawing/2014/main" id="{3A3D3AAA-B861-AC84-2114-1FAEC0D8E278}"/>
              </a:ext>
            </a:extLst>
          </p:cNvPr>
          <p:cNvSpPr txBox="1"/>
          <p:nvPr/>
        </p:nvSpPr>
        <p:spPr bwMode="auto">
          <a:xfrm rot="16200000">
            <a:off x="617683" y="1685846"/>
            <a:ext cx="578002" cy="369332"/>
          </a:xfrm>
          <a:prstGeom prst="rect">
            <a:avLst/>
          </a:prstGeom>
          <a:solidFill>
            <a:srgbClr val="E1471D"/>
          </a:solidFill>
          <a:ln>
            <a:noFill/>
          </a:ln>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0304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8" name="Rectangle 2">
            <a:extLst>
              <a:ext uri="{FF2B5EF4-FFF2-40B4-BE49-F238E27FC236}">
                <a16:creationId xmlns:a16="http://schemas.microsoft.com/office/drawing/2014/main" id="{C6188FE0-28F8-0A95-6A1B-3DC9A29A7E23}"/>
              </a:ext>
            </a:extLst>
          </p:cNvPr>
          <p:cNvSpPr>
            <a:spLocks noGrp="1" noChangeArrowheads="1"/>
          </p:cNvSpPr>
          <p:nvPr>
            <p:ph sz="quarter" idx="10"/>
          </p:nvPr>
        </p:nvSpPr>
        <p:spPr>
          <a:xfrm>
            <a:off x="609759" y="1784264"/>
            <a:ext cx="10896441" cy="2605717"/>
          </a:xfrm>
        </p:spPr>
        <p:txBody>
          <a:bodyPr rtlCol="0">
            <a:noAutofit/>
          </a:bodyPr>
          <a:lstStyle/>
          <a:p>
            <a:pPr>
              <a:buClr>
                <a:schemeClr val="accent6"/>
              </a:buClr>
              <a:defRPr/>
            </a:pPr>
            <a:r>
              <a:rPr lang="en-US" sz="2400" dirty="0">
                <a:solidFill>
                  <a:srgbClr val="E1471D"/>
                </a:solidFill>
              </a:rPr>
              <a:t>Downloadable slides </a:t>
            </a:r>
            <a:endParaRPr lang="en-US" sz="2400" b="0" dirty="0"/>
          </a:p>
          <a:p>
            <a:pPr>
              <a:buClr>
                <a:schemeClr val="tx2">
                  <a:lumMod val="20000"/>
                  <a:lumOff val="80000"/>
                </a:schemeClr>
              </a:buClr>
              <a:defRPr/>
            </a:pPr>
            <a:r>
              <a:rPr lang="en-US" sz="2400" dirty="0">
                <a:solidFill>
                  <a:schemeClr val="hlink"/>
                </a:solidFill>
              </a:rPr>
              <a:t>Other expert-authored text-based modules</a:t>
            </a:r>
            <a:endParaRPr lang="en-US" sz="2400" b="0" i="1" dirty="0"/>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a:t>
            </a:r>
            <a:endPar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Content Placeholder 4">
            <a:extLst>
              <a:ext uri="{FF2B5EF4-FFF2-40B4-BE49-F238E27FC236}">
                <a16:creationId xmlns:a16="http://schemas.microsoft.com/office/drawing/2014/main" id="{AFB3B8AA-B29D-E366-3117-47248DB73E96}"/>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r>
              <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hlinkClick r:id="rId3"/>
              </a:rPr>
              <a:t>/oncology</a:t>
            </a:r>
            <a:endPar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33307609"/>
      </p:ext>
    </p:extLst>
  </p:cSld>
  <p:clrMapOvr>
    <a:masterClrMapping/>
  </p:clrMapOvr>
</p:sld>
</file>

<file path=ppt/theme/theme1.xml><?xml version="1.0" encoding="utf-8"?>
<a:theme xmlns:a="http://schemas.openxmlformats.org/drawingml/2006/main" name="4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A836863C4EE04D9CBCEE71C73D9501" ma:contentTypeVersion="1" ma:contentTypeDescription="Create a new document." ma:contentTypeScope="" ma:versionID="55642aa17b16b85bd8685bd7e9dfb4ba">
  <xsd:schema xmlns:xsd="http://www.w3.org/2001/XMLSchema" xmlns:xs="http://www.w3.org/2001/XMLSchema" xmlns:p="http://schemas.microsoft.com/office/2006/metadata/properties" xmlns:ns2="d54cbe69-32bd-412a-b004-9152f949605e" xmlns:ns3="ed8570a4-b54e-4e4b-ba92-4f5d47db6a78" targetNamespace="http://schemas.microsoft.com/office/2006/metadata/properties" ma:root="true" ma:fieldsID="3f541b24dbadf84c1c32ea7179826df3" ns2:_="" ns3:_="">
    <xsd:import namespace="d54cbe69-32bd-412a-b004-9152f949605e"/>
    <xsd:import namespace="ed8570a4-b54e-4e4b-ba92-4f5d47db6a7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d8570a4-b54e-4e4b-ba92-4f5d47db6a7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ed8570a4-b54e-4e4b-ba92-4f5d47db6a78">Slides - Online (non-CME)</Document_x0020_Category>
    <_dlc_DocId xmlns="d54cbe69-32bd-412a-b004-9152f949605e">56M7VY3CDVN5-1504012745-4</_dlc_DocId>
    <_dlc_DocIdUrl xmlns="d54cbe69-32bd-412a-b004-9152f949605e">
      <Url>https://intranet.clinicaloptions.com/mews/oncology/ONC_2023_Breast_HER2-low_and_TROP2_CI_(PRP6711)/CME-Certified_Micro_Text_Module__4_with_download_slides/_layouts/15/DocIdRedir.aspx?ID=56M7VY3CDVN5-1504012745-4</Url>
      <Description>56M7VY3CDVN5-1504012745-4</Description>
    </_dlc_DocIdUrl>
  </documentManagement>
</p:properties>
</file>

<file path=customXml/itemProps1.xml><?xml version="1.0" encoding="utf-8"?>
<ds:datastoreItem xmlns:ds="http://schemas.openxmlformats.org/officeDocument/2006/customXml" ds:itemID="{1A4AC549-4BAD-4016-A57B-D509BB1FB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d8570a4-b54e-4e4b-ba92-4f5d47db6a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4C224B-2DAC-4C89-9BF2-524C52941892}">
  <ds:schemaRefs>
    <ds:schemaRef ds:uri="http://schemas.microsoft.com/sharepoint/events"/>
  </ds:schemaRefs>
</ds:datastoreItem>
</file>

<file path=customXml/itemProps3.xml><?xml version="1.0" encoding="utf-8"?>
<ds:datastoreItem xmlns:ds="http://schemas.openxmlformats.org/officeDocument/2006/customXml" ds:itemID="{18B2DC83-2865-4E67-A888-A01EA75BBB27}">
  <ds:schemaRefs>
    <ds:schemaRef ds:uri="http://schemas.microsoft.com/sharepoint/v3/contenttype/forms"/>
  </ds:schemaRefs>
</ds:datastoreItem>
</file>

<file path=customXml/itemProps4.xml><?xml version="1.0" encoding="utf-8"?>
<ds:datastoreItem xmlns:ds="http://schemas.openxmlformats.org/officeDocument/2006/customXml" ds:itemID="{CB0E8925-CD22-4D3B-AE7D-75675C92D439}">
  <ds:schemaRefs>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d54cbe69-32bd-412a-b004-9152f949605e"/>
    <ds:schemaRef ds:uri="ed8570a4-b54e-4e4b-ba92-4f5d47db6a78"/>
    <ds:schemaRef ds:uri="http://schemas.microsoft.com/office/2006/metadata/properties"/>
    <ds:schemaRef ds:uri="http://www.w3.org/XML/1998/namespace"/>
    <ds:schemaRef ds:uri="http://purl.org/dc/term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2229</TotalTime>
  <Words>5799</Words>
  <Application>Microsoft Office PowerPoint</Application>
  <PresentationFormat>Widescreen</PresentationFormat>
  <Paragraphs>1110</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MS PGothic</vt:lpstr>
      <vt:lpstr>Arial</vt:lpstr>
      <vt:lpstr>Calibri</vt:lpstr>
      <vt:lpstr>Helvetica Neue</vt:lpstr>
      <vt:lpstr>System Font Regular</vt:lpstr>
      <vt:lpstr>Times</vt:lpstr>
      <vt:lpstr>Times New Roman</vt:lpstr>
      <vt:lpstr>Wingdings</vt:lpstr>
      <vt:lpstr>4_2022_CCO_Template</vt:lpstr>
      <vt:lpstr>TROP-2–Targeted Therapy: Redefining the  Therapeutic Landscape in HER2-Negative Breast Cancer</vt:lpstr>
      <vt:lpstr>About These Slides</vt:lpstr>
      <vt:lpstr>Faculty Disclosures</vt:lpstr>
      <vt:lpstr>Sacituzumab Govitecan: First-in-Class  TROP-2–Targeted ADC</vt:lpstr>
      <vt:lpstr>ASCENT: Sacituzumab Govitecan vs  Single-Agent Chemotherapy for Metastatic TNBC</vt:lpstr>
      <vt:lpstr>ASCENT: PFS and OS Among  Patients Without Brain Metastases</vt:lpstr>
      <vt:lpstr>TROPiCS-02: Sacituzumab Govitecan vs TPC for  HR-Positive/HER2-Negative Advanced Breast Cancer</vt:lpstr>
      <vt:lpstr>TROPiCS-02: Updated PFS (by BICR) and OS in  Overall Patient Population</vt:lpstr>
      <vt:lpstr>TROPiCS-02: PFS and OS by HER2 IHC Status</vt:lpstr>
      <vt:lpstr>Datopotamab Deruxtecan (DS-1062; Dato-DXd):  TROP-2‒Directed ADC in TNBC</vt:lpstr>
      <vt:lpstr>TROPION-PanTumor01: Efficacy in Advanced TNBC Cohort</vt:lpstr>
      <vt:lpstr>TROPION-PanTumor01: Efficacy in Advanced HR-Positive/HER2-Negative Breast Cancer</vt:lpstr>
      <vt:lpstr>TROPION-Breast01: Dato-DXd vs TPC in Inoperable or Metastatic HR-Positive/HER2-Negative Breast Cancer</vt:lpstr>
      <vt:lpstr>TROPION-Breast01:  Primary Analysis of PFS, ORR, and OS</vt:lpstr>
      <vt:lpstr>TROP-2‒Directed ADCs:  Sacituzumab Govitecan vs Dato-DXd</vt:lpstr>
      <vt:lpstr>TROPiCS-02 Trial of Sacituzumab Govitecan vs TROPION-Breast01 Trial of Dato-DXd</vt:lpstr>
      <vt:lpstr>Ongoing Phase I/II Single-Arm Basket Trial of SKB264 in Pretreated HR-Positive/HER2-Negative Metastatic Breast Cancer: Efficacy </vt:lpstr>
      <vt:lpstr>Implications of Resistance Mechanisms for  ADC Sequencing</vt:lpstr>
      <vt:lpstr>Retrospective Studies of Sequencing Sacituzumab Govitecan vs T-DXd in HER2-Low Advanced Breast Cancer: Efficacy</vt:lpstr>
      <vt:lpstr>TBCRC Registry of Sequential ADC Use in  HR-Positive TNBC or HER2-Low Advanced Breast Cancer</vt:lpstr>
      <vt:lpstr>TRADE-DXd (TBCRC 064): Planned Trial of T-DXd or Dato-DXd for ADC-Refractory Advanced Breast Cancer</vt:lpstr>
      <vt:lpstr>BEGONIA: Phase Ib/II Trial of Durvalumab Combinations in 1L Metastatic TNBC—Antitumor Response</vt:lpstr>
      <vt:lpstr>Select Ongoing Phase III Studies  With Dato-DXd</vt:lpstr>
      <vt:lpstr>Select Ongoing Phase III Studies  With Sacituzumab Govitecan</vt:lpstr>
      <vt:lpstr>Go Online for More CCO  Coverage of Breast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TROP-2–Targeted Therapy: Redefining the Therapeutic Landscape in HER2-Negative Breast Cancer</dc:title>
  <dc:creator>Kemi Obajimi</dc:creator>
  <cp:lastModifiedBy>nkolenko@clinicaloptions.com</cp:lastModifiedBy>
  <cp:revision>7</cp:revision>
  <dcterms:created xsi:type="dcterms:W3CDTF">2024-02-10T11:21:42Z</dcterms:created>
  <dcterms:modified xsi:type="dcterms:W3CDTF">2024-02-16T03:14:00Z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0x01010016A836863C4EE04D9CBCEE71C73D9501</vt:lpwstr>
  </property>
  <property fmtid="{D5CDD505-2E9C-101B-9397-08002B2CF9AE}" pid="3" name="_dlc_DocIdItemGuid">
    <vt:lpwstr>cd012be5-a5af-4cdc-9b6a-fbbadfd6626e</vt:lpwstr>
  </property>
</Properties>
</file>