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17"/>
  </p:notesMasterIdLst>
  <p:handoutMasterIdLst>
    <p:handoutMasterId r:id="rId18"/>
  </p:handoutMasterIdLst>
  <p:sldIdLst>
    <p:sldId id="321" r:id="rId8"/>
    <p:sldId id="308" r:id="rId9"/>
    <p:sldId id="544" r:id="rId10"/>
    <p:sldId id="545" r:id="rId11"/>
    <p:sldId id="564" r:id="rId12"/>
    <p:sldId id="565" r:id="rId13"/>
    <p:sldId id="563" r:id="rId14"/>
    <p:sldId id="549" r:id="rId15"/>
    <p:sldId id="553"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FB409B0-7A87-692F-D503-042C2114C1FC}" name="Taryn Gross" initials="TG" userId="81ba9eb79225ec82"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 id="16" name="nhanson" initials="n" lastIdx="5" clrIdx="15">
    <p:extLst>
      <p:ext uri="{19B8F6BF-5375-455C-9EA6-DF929625EA0E}">
        <p15:presenceInfo xmlns:p15="http://schemas.microsoft.com/office/powerpoint/2012/main" userId="nhanson" providerId="None"/>
      </p:ext>
    </p:extLst>
  </p:cmAuthor>
  <p:cmAuthor id="17" name="CLINICALOPTIONS\mbecker" initials="C" lastIdx="9" clrIdx="16">
    <p:extLst>
      <p:ext uri="{19B8F6BF-5375-455C-9EA6-DF929625EA0E}">
        <p15:presenceInfo xmlns:p15="http://schemas.microsoft.com/office/powerpoint/2012/main" userId="CLINICALOPTIONS\mbecker" providerId="None"/>
      </p:ext>
    </p:extLst>
  </p:cmAuthor>
  <p:cmAuthor id="18" name="CLINICALOPTIONS\tquill" initials="C" lastIdx="1" clrIdx="17">
    <p:extLst>
      <p:ext uri="{19B8F6BF-5375-455C-9EA6-DF929625EA0E}">
        <p15:presenceInfo xmlns:p15="http://schemas.microsoft.com/office/powerpoint/2012/main" userId="CLINICALOPTIONS\tquill" providerId="None"/>
      </p:ext>
    </p:extLst>
  </p:cmAuthor>
  <p:cmAuthor id="19" name="Christy Seals" initials="CS" lastIdx="4" clrIdx="18">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398" autoAdjust="0"/>
  </p:normalViewPr>
  <p:slideViewPr>
    <p:cSldViewPr snapToGrid="0">
      <p:cViewPr varScale="1">
        <p:scale>
          <a:sx n="103" d="100"/>
          <a:sy n="103" d="100"/>
        </p:scale>
        <p:origin x="114" y="96"/>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notesMaster" Target="notesMasters/notesMaster1.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ICC, International Consensus Classification.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8956367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ICC, International Consensus Classification; MDS, myelodysplastic syndromes.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6904495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FISH, fluorescence in situ hybridization; ICC, </a:t>
            </a:r>
            <a:r>
              <a:rPr lang="en-US" altLang="en-US" sz="1200" i="1" dirty="0"/>
              <a:t>International Consensus Classification; </a:t>
            </a:r>
            <a:r>
              <a:rPr lang="en-US" i="1" dirty="0"/>
              <a:t>MDS, myelodysplastic syndromes; NGS, next-generation sequencing; VAF, variant allele frequency</a:t>
            </a:r>
            <a:r>
              <a:rPr lang="en-US" altLang="en-US" sz="1200" dirty="0"/>
              <a: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6073810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AML, acute myeloid leukemia; LFS, leukemia-free survival; MDS, myelodysplastic syndromes; MDS-biTP53, MDS with biallelic TP53; MDS-f, MDS with fibrosis; MDS-h, hypoplastic MDS; MDS-EB, MDS with excess blasts; MDS-IB, MDS with increased blasts; MDS-LB, MDS with low blasts; MDS-RS, MDS with ring sideroblasts; MLD, multilineage dysplasia; mOS, median overall survival; mut, mutation; NOS, not otherwise specified; OS, overall survival; SLD, single lineage dysplasia.</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6356400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AML, acute myeloid leukemia; cyto abn, cytogenetic abnormalities; ICC, </a:t>
            </a:r>
            <a:r>
              <a:rPr lang="en-US" altLang="en-US" sz="1200" i="1" dirty="0"/>
              <a:t>International Consensus Classification; </a:t>
            </a:r>
            <a:r>
              <a:rPr lang="en-US" i="1" dirty="0"/>
              <a:t>MDS, myelodysplastic syndromes; MDS-f, MDS with fibrosis; MDS-IB, MDS with increased blasts; MDS-LB, MDS with low blasts; MDSm, MDS-related mutations; MDS-RS, MDS with ring sideroblasts; MLD, multilineage dysplasia; NOS, not otherwise specified; SLD, single lineage dysplasia; VAF, variant allele frequency.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0074358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BM, bone marrow; FISH, fluorescence in situ hybridization; LFS, leukemia-free survival; OS, overall survival; VAF, variant allele frequency.</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730610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ICC, </a:t>
            </a:r>
            <a:r>
              <a:rPr lang="en-US" altLang="en-US" sz="1200" i="1" dirty="0"/>
              <a:t>International Consensus Classification; </a:t>
            </a:r>
            <a:r>
              <a:rPr lang="en-US" i="1" dirty="0"/>
              <a:t>LFS, leukemia-free survival; MDS, myelodysplastic syndromes; </a:t>
            </a:r>
            <a:r>
              <a:rPr lang="en-US" b="0" i="1" dirty="0"/>
              <a:t>MDS-IB, MDS with increased blasts; MDS-LB, MDS with low blasts; MDS-RS, MDS with ring sideroblasts; MLD, multilineage dysplasia; </a:t>
            </a:r>
            <a:r>
              <a:rPr lang="en-US" i="1" dirty="0"/>
              <a:t>OS, overall survival</a:t>
            </a:r>
            <a:r>
              <a:rPr lang="en-US" b="0" i="1" dirty="0"/>
              <a:t>; SLD, single lineage dysplasia.</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42242257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Retrospective Analysis for Validation of </a:t>
            </a:r>
            <a:br>
              <a:rPr lang="en-US" altLang="en-US" sz="4000" dirty="0"/>
            </a:br>
            <a:r>
              <a:rPr lang="en-US" altLang="en-US" sz="4000" dirty="0"/>
              <a:t>2022 WHO and ICC Classification Systems for Patients With Myelodysplastic Syndromes</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Amgen, AstraZeneca, Epizyme,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Karyopharm Therapeutics Inc., Novartis Pharmaceuticals Corporation, Sanofi, and Seagen.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Validation of WHO 2022 and ICC 2022 </a:t>
            </a:r>
            <a:br>
              <a:rPr lang="en-US" altLang="en-US" sz="3600" dirty="0"/>
            </a:br>
            <a:r>
              <a:rPr lang="en-US" altLang="en-US" sz="3600" dirty="0"/>
              <a:t>MDS Classification Systems: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400" dirty="0"/>
              <a:t>2 sets of guidelines published in 2022 replace WHO 2016 for classification of myeloid neoplasms </a:t>
            </a:r>
          </a:p>
          <a:p>
            <a:pPr lvl="1"/>
            <a:r>
              <a:rPr lang="en-US" altLang="en-US" sz="2200" dirty="0"/>
              <a:t>WHO 5th edition</a:t>
            </a:r>
            <a:r>
              <a:rPr lang="en-US" altLang="en-US" sz="2200" baseline="30000" dirty="0"/>
              <a:t>1</a:t>
            </a:r>
            <a:r>
              <a:rPr lang="en-US" altLang="en-US" sz="2200" dirty="0"/>
              <a:t> </a:t>
            </a:r>
          </a:p>
          <a:p>
            <a:pPr lvl="1"/>
            <a:r>
              <a:rPr lang="en-US" altLang="en-US" sz="2200" dirty="0"/>
              <a:t>ICC</a:t>
            </a:r>
            <a:r>
              <a:rPr lang="en-US" altLang="en-US" sz="2200" baseline="30000" dirty="0"/>
              <a:t>2</a:t>
            </a:r>
            <a:endParaRPr lang="en-US" altLang="en-US" sz="2200" dirty="0"/>
          </a:p>
          <a:p>
            <a:r>
              <a:rPr lang="en-US" altLang="en-US" sz="2400" dirty="0"/>
              <a:t>Some parameters differ between WHO and ICC 2022 classification systems</a:t>
            </a:r>
            <a:r>
              <a:rPr lang="en-US" altLang="en-US" sz="2400" baseline="30000" dirty="0"/>
              <a:t>3</a:t>
            </a:r>
          </a:p>
          <a:p>
            <a:pPr lvl="1"/>
            <a:r>
              <a:rPr lang="en-US" altLang="en-US" sz="2200" dirty="0"/>
              <a:t>Inclusion of MDS with ring sideroblasts in WHO but not ICC</a:t>
            </a:r>
          </a:p>
          <a:p>
            <a:pPr lvl="1"/>
            <a:r>
              <a:rPr lang="en-US" altLang="en-US" sz="2200" dirty="0"/>
              <a:t>Nomenclature for categories of MDS with excess blasts</a:t>
            </a:r>
          </a:p>
          <a:p>
            <a:pPr lvl="1"/>
            <a:r>
              <a:rPr lang="en-US" altLang="en-US" sz="2200" dirty="0"/>
              <a:t>Details of genetically defined subgroups of </a:t>
            </a:r>
            <a:r>
              <a:rPr lang="en-US" altLang="en-US" sz="2200" i="1" dirty="0"/>
              <a:t>SF3B1</a:t>
            </a:r>
            <a:r>
              <a:rPr lang="en-US" altLang="en-US" sz="2200" dirty="0"/>
              <a:t> and </a:t>
            </a:r>
            <a:r>
              <a:rPr lang="en-US" altLang="en-US" sz="2200" i="1" dirty="0"/>
              <a:t>TP53</a:t>
            </a:r>
            <a:r>
              <a:rPr lang="en-US" altLang="en-US" sz="2200" dirty="0"/>
              <a:t> mutation</a:t>
            </a:r>
            <a:endParaRPr lang="en-US" altLang="en-US" sz="2000" dirty="0"/>
          </a:p>
          <a:p>
            <a:r>
              <a:rPr lang="en-US" altLang="en-US" sz="2400" dirty="0"/>
              <a:t>Current International Consortium for MDS report examined outcomes for </a:t>
            </a:r>
            <a:br>
              <a:rPr lang="en-US" altLang="en-US" sz="2400" dirty="0"/>
            </a:br>
            <a:r>
              <a:rPr lang="en-US" altLang="en-US" sz="2400" dirty="0"/>
              <a:t>WHO and ICC MDS subtypes using large dataset of patients</a:t>
            </a:r>
            <a:r>
              <a:rPr lang="en-US" altLang="en-US" sz="2400" baseline="30000" dirty="0"/>
              <a:t>3</a:t>
            </a:r>
            <a:endParaRPr lang="en-US" altLang="en-US" sz="2400"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Khoury. Leukemia. 2022;36:1703. 2. Arber. Am J Hematol. 2022;97:514. 3. Ball. ASH 2022. Abstr 463.</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Validation of MDS Classification Systems</a:t>
            </a:r>
            <a:r>
              <a:rPr lang="en-US" dirty="0"/>
              <a:t>: </a:t>
            </a:r>
            <a:br>
              <a:rPr lang="en-US" dirty="0"/>
            </a:br>
            <a:r>
              <a:rPr lang="en-US" dirty="0"/>
              <a:t>Retrospective Study</a:t>
            </a:r>
            <a:endParaRPr lang="en-US" altLang="en-US" dirty="0"/>
          </a:p>
        </p:txBody>
      </p:sp>
      <p:sp>
        <p:nvSpPr>
          <p:cNvPr id="3" name="Content Placeholder 3">
            <a:extLst>
              <a:ext uri="{FF2B5EF4-FFF2-40B4-BE49-F238E27FC236}">
                <a16:creationId xmlns:a16="http://schemas.microsoft.com/office/drawing/2014/main" id="{13BCBF5A-6093-4E00-D662-DE40BAF89FD2}"/>
              </a:ext>
            </a:extLst>
          </p:cNvPr>
          <p:cNvSpPr>
            <a:spLocks noGrp="1"/>
          </p:cNvSpPr>
          <p:nvPr>
            <p:ph idx="1"/>
          </p:nvPr>
        </p:nvSpPr>
        <p:spPr>
          <a:xfrm>
            <a:off x="604675" y="1513047"/>
            <a:ext cx="10877529" cy="3304280"/>
          </a:xfrm>
        </p:spPr>
        <p:txBody>
          <a:bodyPr/>
          <a:lstStyle/>
          <a:p>
            <a:r>
              <a:rPr lang="en-US" sz="2400" dirty="0"/>
              <a:t>Single-center retrospective study conducted at Moffitt Cancer Center </a:t>
            </a:r>
          </a:p>
          <a:p>
            <a:r>
              <a:rPr lang="en-US" sz="2400" dirty="0"/>
              <a:t>Patients with MDS (WHO 2016 criteria) with available NGS data were reclassified by WHO 2022 and ICC 2022 criteria</a:t>
            </a:r>
          </a:p>
          <a:p>
            <a:pPr lvl="1"/>
            <a:r>
              <a:rPr lang="en-US" sz="2200" dirty="0"/>
              <a:t>N = 2231; median follow-up: 60.2 mo</a:t>
            </a:r>
          </a:p>
          <a:p>
            <a:r>
              <a:rPr lang="en-US" sz="2400" dirty="0"/>
              <a:t>“Multihit </a:t>
            </a:r>
            <a:r>
              <a:rPr lang="en-US" sz="2400" i="1" dirty="0"/>
              <a:t>TP53</a:t>
            </a:r>
            <a:r>
              <a:rPr lang="en-US" sz="2400" dirty="0"/>
              <a:t>”</a:t>
            </a:r>
            <a:r>
              <a:rPr lang="en-US" sz="2400" i="1" dirty="0"/>
              <a:t> </a:t>
            </a:r>
            <a:r>
              <a:rPr lang="en-US" sz="2400" dirty="0"/>
              <a:t>state: </a:t>
            </a:r>
            <a:r>
              <a:rPr lang="en-US" sz="2400" i="1" dirty="0"/>
              <a:t>TP53</a:t>
            </a:r>
            <a:r>
              <a:rPr lang="en-US" sz="2400" dirty="0"/>
              <a:t>-VAF ≥50% or ≥2 </a:t>
            </a:r>
            <a:r>
              <a:rPr lang="en-US" sz="2400" i="1" dirty="0"/>
              <a:t>TP53 </a:t>
            </a:r>
            <a:r>
              <a:rPr lang="en-US" sz="2400" dirty="0"/>
              <a:t>mutations (VAF ≥10% each) or </a:t>
            </a:r>
            <a:br>
              <a:rPr lang="en-US" sz="2400" dirty="0"/>
            </a:br>
            <a:r>
              <a:rPr lang="en-US" sz="2400" i="1" dirty="0"/>
              <a:t>TP53 </a:t>
            </a:r>
            <a:r>
              <a:rPr lang="en-US" sz="2400" dirty="0"/>
              <a:t>mutation + del17p (by karyotype or FISH)</a:t>
            </a:r>
          </a:p>
        </p:txBody>
      </p:sp>
      <p:sp>
        <p:nvSpPr>
          <p:cNvPr id="4" name="Text Box 15">
            <a:extLst>
              <a:ext uri="{FF2B5EF4-FFF2-40B4-BE49-F238E27FC236}">
                <a16:creationId xmlns:a16="http://schemas.microsoft.com/office/drawing/2014/main" id="{F2526B11-E0D7-90DB-5B0B-DCCFB5CC7C5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Ball. ASH 2022. Abstr 463.</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Validation of MDS Classification Systems</a:t>
            </a:r>
            <a:r>
              <a:rPr lang="en-US" dirty="0"/>
              <a:t>: LFS and OS</a:t>
            </a:r>
            <a:endParaRPr lang="en-US" altLang="en-US" dirty="0"/>
          </a:p>
        </p:txBody>
      </p:sp>
      <p:sp>
        <p:nvSpPr>
          <p:cNvPr id="6" name="Content Placeholder 5">
            <a:extLst>
              <a:ext uri="{FF2B5EF4-FFF2-40B4-BE49-F238E27FC236}">
                <a16:creationId xmlns:a16="http://schemas.microsoft.com/office/drawing/2014/main" id="{C5564A52-0713-D046-A0F2-066A0B2CC01A}"/>
              </a:ext>
            </a:extLst>
          </p:cNvPr>
          <p:cNvSpPr>
            <a:spLocks noGrp="1"/>
          </p:cNvSpPr>
          <p:nvPr>
            <p:ph sz="half" idx="4294967295"/>
          </p:nvPr>
        </p:nvSpPr>
        <p:spPr>
          <a:xfrm>
            <a:off x="609759" y="5661025"/>
            <a:ext cx="5310188" cy="584200"/>
          </a:xfrm>
        </p:spPr>
        <p:txBody>
          <a:bodyPr/>
          <a:lstStyle/>
          <a:p>
            <a:r>
              <a:rPr lang="en-US" sz="1800" dirty="0"/>
              <a:t>Significant differences in mOS between subgroups within each classification system (</a:t>
            </a:r>
            <a:r>
              <a:rPr lang="en-US" sz="1800" i="1" dirty="0"/>
              <a:t>P</a:t>
            </a:r>
            <a:r>
              <a:rPr lang="en-US" sz="1800" dirty="0"/>
              <a:t> &lt;.001)</a:t>
            </a:r>
          </a:p>
        </p:txBody>
      </p:sp>
      <p:sp>
        <p:nvSpPr>
          <p:cNvPr id="4" name="Text Box 15">
            <a:extLst>
              <a:ext uri="{FF2B5EF4-FFF2-40B4-BE49-F238E27FC236}">
                <a16:creationId xmlns:a16="http://schemas.microsoft.com/office/drawing/2014/main" id="{F2526B11-E0D7-90DB-5B0B-DCCFB5CC7C5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Ball. ASH 2022. Abstr 463.</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F841A4A5-1674-6995-F3F9-89BD68DFDBD0}"/>
              </a:ext>
            </a:extLst>
          </p:cNvPr>
          <p:cNvGraphicFramePr>
            <a:graphicFrameLocks/>
          </p:cNvGraphicFramePr>
          <p:nvPr>
            <p:extLst>
              <p:ext uri="{D42A27DB-BD31-4B8C-83A1-F6EECF244321}">
                <p14:modId xmlns:p14="http://schemas.microsoft.com/office/powerpoint/2010/main" val="3672927767"/>
              </p:ext>
            </p:extLst>
          </p:nvPr>
        </p:nvGraphicFramePr>
        <p:xfrm>
          <a:off x="708252" y="1196452"/>
          <a:ext cx="5486241" cy="3903053"/>
        </p:xfrm>
        <a:graphic>
          <a:graphicData uri="http://schemas.openxmlformats.org/drawingml/2006/table">
            <a:tbl>
              <a:tblPr/>
              <a:tblGrid>
                <a:gridCol w="1483374">
                  <a:extLst>
                    <a:ext uri="{9D8B030D-6E8A-4147-A177-3AD203B41FA5}">
                      <a16:colId xmlns:a16="http://schemas.microsoft.com/office/drawing/2014/main" val="20000"/>
                    </a:ext>
                  </a:extLst>
                </a:gridCol>
                <a:gridCol w="1483374">
                  <a:extLst>
                    <a:ext uri="{9D8B030D-6E8A-4147-A177-3AD203B41FA5}">
                      <a16:colId xmlns:a16="http://schemas.microsoft.com/office/drawing/2014/main" val="1083125735"/>
                    </a:ext>
                  </a:extLst>
                </a:gridCol>
                <a:gridCol w="1309919">
                  <a:extLst>
                    <a:ext uri="{9D8B030D-6E8A-4147-A177-3AD203B41FA5}">
                      <a16:colId xmlns:a16="http://schemas.microsoft.com/office/drawing/2014/main" val="20001"/>
                    </a:ext>
                  </a:extLst>
                </a:gridCol>
                <a:gridCol w="1209574">
                  <a:extLst>
                    <a:ext uri="{9D8B030D-6E8A-4147-A177-3AD203B41FA5}">
                      <a16:colId xmlns:a16="http://schemas.microsoft.com/office/drawing/2014/main" val="2020537758"/>
                    </a:ext>
                  </a:extLst>
                </a:gridCol>
              </a:tblGrid>
              <a:tr h="2381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WHO 2022 Subgroup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Median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LFS,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4078201379"/>
                  </a:ext>
                </a:extLst>
              </a:tr>
              <a:tr h="2381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Overall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2231 (100.0)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64639509"/>
                  </a:ext>
                </a:extLst>
              </a:tr>
              <a:tr h="2381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MDS-</a:t>
                      </a:r>
                      <a:r>
                        <a:rPr kumimoji="0" lang="en-US" sz="1400" b="0" i="1" u="none" strike="noStrike" cap="none" normalizeH="0" baseline="0" dirty="0">
                          <a:ln>
                            <a:noFill/>
                          </a:ln>
                          <a:solidFill>
                            <a:schemeClr val="bg2">
                              <a:lumMod val="10000"/>
                            </a:schemeClr>
                          </a:solidFill>
                          <a:effectLst/>
                          <a:latin typeface="Calibri" panose="020F0502020204030204" pitchFamily="34" charset="0"/>
                        </a:rPr>
                        <a:t>SF3B1</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276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87649824"/>
                  </a:ext>
                </a:extLst>
              </a:tr>
              <a:tr h="2381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MDS-5q</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110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43040145"/>
                  </a:ext>
                </a:extLst>
              </a:tr>
              <a:tr h="2381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MDS-LB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595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04869026"/>
                  </a:ext>
                </a:extLst>
              </a:tr>
              <a:tr h="2381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MDS-RS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381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MDS-h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52727604"/>
                  </a:ext>
                </a:extLst>
              </a:tr>
              <a:tr h="2381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MDS-g*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325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33.3</a:t>
                      </a:r>
                      <a:endParaRPr kumimoji="0" lang="en-US" sz="14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8993329"/>
                  </a:ext>
                </a:extLst>
              </a:tr>
              <a:tr h="2381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MDS-IB1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193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38057174"/>
                  </a:ext>
                </a:extLst>
              </a:tr>
              <a:tr h="2381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MDS-IB2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224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endParaRPr kumimoji="0" lang="en-US" sz="14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18003362"/>
                  </a:ext>
                </a:extLst>
              </a:tr>
              <a:tr h="3367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MDS-r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118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11531875"/>
                  </a:ext>
                </a:extLst>
              </a:tr>
              <a:tr h="2381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MDS-bi</a:t>
                      </a:r>
                      <a:r>
                        <a:rPr kumimoji="0" lang="en-US" sz="1400" b="0" i="1" u="none" strike="noStrike" cap="none" normalizeH="0" baseline="0" dirty="0">
                          <a:ln>
                            <a:noFill/>
                          </a:ln>
                          <a:solidFill>
                            <a:schemeClr val="bg2">
                              <a:lumMod val="10000"/>
                            </a:schemeClr>
                          </a:solidFill>
                          <a:effectLst/>
                          <a:latin typeface="Calibri" panose="020F0502020204030204" pitchFamily="34" charset="0"/>
                        </a:rPr>
                        <a:t>TP53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210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2590409"/>
                  </a:ext>
                </a:extLst>
              </a:tr>
            </a:tbl>
          </a:graphicData>
        </a:graphic>
      </p:graphicFrame>
      <p:sp>
        <p:nvSpPr>
          <p:cNvPr id="7" name="TextBox 6">
            <a:extLst>
              <a:ext uri="{FF2B5EF4-FFF2-40B4-BE49-F238E27FC236}">
                <a16:creationId xmlns:a16="http://schemas.microsoft.com/office/drawing/2014/main" id="{ECF4F4EA-D0BD-D967-0A82-44C5D4220C4C}"/>
              </a:ext>
            </a:extLst>
          </p:cNvPr>
          <p:cNvSpPr txBox="1"/>
          <p:nvPr/>
        </p:nvSpPr>
        <p:spPr bwMode="auto">
          <a:xfrm>
            <a:off x="609759" y="5128713"/>
            <a:ext cx="548624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ts val="0"/>
              </a:spcBef>
              <a:defRPr/>
            </a:pPr>
            <a:r>
              <a:rPr lang="en-US" sz="1200" b="0" dirty="0">
                <a:solidFill>
                  <a:srgbClr val="000000"/>
                </a:solidFill>
                <a:latin typeface="Calibri" panose="020F0502020204030204" pitchFamily="34" charset="0"/>
                <a:cs typeface="Calibri" panose="020F0502020204030204" pitchFamily="34" charset="0"/>
              </a:rPr>
              <a:t>*Low or increased blasts with </a:t>
            </a:r>
            <a:r>
              <a:rPr lang="en-US" sz="1200" b="0" i="1" dirty="0">
                <a:solidFill>
                  <a:srgbClr val="000000"/>
                </a:solidFill>
                <a:latin typeface="Calibri" panose="020F0502020204030204" pitchFamily="34" charset="0"/>
                <a:cs typeface="Calibri" panose="020F0502020204030204" pitchFamily="34" charset="0"/>
              </a:rPr>
              <a:t>RUNX1</a:t>
            </a:r>
            <a:r>
              <a:rPr lang="en-US" sz="1200" b="0" dirty="0">
                <a:solidFill>
                  <a:srgbClr val="000000"/>
                </a:solidFill>
                <a:latin typeface="Calibri" panose="020F0502020204030204" pitchFamily="34" charset="0"/>
                <a:cs typeface="Calibri" panose="020F0502020204030204" pitchFamily="34" charset="0"/>
              </a:rPr>
              <a:t>, </a:t>
            </a:r>
            <a:r>
              <a:rPr lang="en-US" sz="1200" b="0" i="1" dirty="0">
                <a:solidFill>
                  <a:srgbClr val="000000"/>
                </a:solidFill>
                <a:latin typeface="Calibri" panose="020F0502020204030204" pitchFamily="34" charset="0"/>
                <a:cs typeface="Calibri" panose="020F0502020204030204" pitchFamily="34" charset="0"/>
              </a:rPr>
              <a:t>IDH1/2</a:t>
            </a:r>
            <a:r>
              <a:rPr lang="en-US" sz="1200" b="0" dirty="0">
                <a:solidFill>
                  <a:srgbClr val="000000"/>
                </a:solidFill>
                <a:latin typeface="Calibri" panose="020F0502020204030204" pitchFamily="34" charset="0"/>
                <a:cs typeface="Calibri" panose="020F0502020204030204" pitchFamily="34" charset="0"/>
              </a:rPr>
              <a:t>, cohesion complex mutations; </a:t>
            </a:r>
            <a:br>
              <a:rPr lang="en-US" sz="1200" b="0" dirty="0">
                <a:solidFill>
                  <a:srgbClr val="000000"/>
                </a:solidFill>
                <a:latin typeface="Calibri" panose="020F0502020204030204" pitchFamily="34" charset="0"/>
                <a:cs typeface="Calibri" panose="020F0502020204030204" pitchFamily="34" charset="0"/>
              </a:rPr>
            </a:br>
            <a:r>
              <a:rPr lang="en-US" sz="1200" b="0" i="1" dirty="0">
                <a:solidFill>
                  <a:srgbClr val="000000"/>
                </a:solidFill>
                <a:latin typeface="Calibri" panose="020F0502020204030204" pitchFamily="34" charset="0"/>
                <a:cs typeface="Calibri" panose="020F0502020204030204" pitchFamily="34" charset="0"/>
              </a:rPr>
              <a:t>SF381</a:t>
            </a:r>
            <a:r>
              <a:rPr lang="en-US" sz="1200" b="0" dirty="0">
                <a:solidFill>
                  <a:srgbClr val="000000"/>
                </a:solidFill>
                <a:latin typeface="Calibri" panose="020F0502020204030204" pitchFamily="34" charset="0"/>
                <a:cs typeface="Calibri" panose="020F0502020204030204" pitchFamily="34" charset="0"/>
              </a:rPr>
              <a:t> with blasts ≥5%. </a:t>
            </a:r>
          </a:p>
        </p:txBody>
      </p:sp>
      <p:graphicFrame>
        <p:nvGraphicFramePr>
          <p:cNvPr id="2" name="Group 3">
            <a:extLst>
              <a:ext uri="{FF2B5EF4-FFF2-40B4-BE49-F238E27FC236}">
                <a16:creationId xmlns:a16="http://schemas.microsoft.com/office/drawing/2014/main" id="{EBBF55FF-9EA3-5A38-E3DC-BEE1F087C304}"/>
              </a:ext>
            </a:extLst>
          </p:cNvPr>
          <p:cNvGraphicFramePr>
            <a:graphicFrameLocks/>
          </p:cNvGraphicFramePr>
          <p:nvPr>
            <p:extLst>
              <p:ext uri="{D42A27DB-BD31-4B8C-83A1-F6EECF244321}">
                <p14:modId xmlns:p14="http://schemas.microsoft.com/office/powerpoint/2010/main" val="1449980204"/>
              </p:ext>
            </p:extLst>
          </p:nvPr>
        </p:nvGraphicFramePr>
        <p:xfrm>
          <a:off x="6386345" y="1196452"/>
          <a:ext cx="5486242" cy="5032078"/>
        </p:xfrm>
        <a:graphic>
          <a:graphicData uri="http://schemas.openxmlformats.org/drawingml/2006/table">
            <a:tbl>
              <a:tblPr/>
              <a:tblGrid>
                <a:gridCol w="1805677">
                  <a:extLst>
                    <a:ext uri="{9D8B030D-6E8A-4147-A177-3AD203B41FA5}">
                      <a16:colId xmlns:a16="http://schemas.microsoft.com/office/drawing/2014/main" val="20000"/>
                    </a:ext>
                  </a:extLst>
                </a:gridCol>
                <a:gridCol w="1302707">
                  <a:extLst>
                    <a:ext uri="{9D8B030D-6E8A-4147-A177-3AD203B41FA5}">
                      <a16:colId xmlns:a16="http://schemas.microsoft.com/office/drawing/2014/main" val="1083125735"/>
                    </a:ext>
                  </a:extLst>
                </a:gridCol>
                <a:gridCol w="1188929">
                  <a:extLst>
                    <a:ext uri="{9D8B030D-6E8A-4147-A177-3AD203B41FA5}">
                      <a16:colId xmlns:a16="http://schemas.microsoft.com/office/drawing/2014/main" val="20001"/>
                    </a:ext>
                  </a:extLst>
                </a:gridCol>
                <a:gridCol w="1188929">
                  <a:extLst>
                    <a:ext uri="{9D8B030D-6E8A-4147-A177-3AD203B41FA5}">
                      <a16:colId xmlns:a16="http://schemas.microsoft.com/office/drawing/2014/main" val="2020537758"/>
                    </a:ext>
                  </a:extLst>
                </a:gridCol>
              </a:tblGrid>
              <a:tr h="5519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ICC 2022 Subgroup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Median LFS,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4078201379"/>
                  </a:ext>
                </a:extLst>
              </a:tr>
              <a:tr h="3195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Overall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2202 (100.0)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64639509"/>
                  </a:ext>
                </a:extLst>
              </a:tr>
              <a:tr h="3195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MDS-</a:t>
                      </a:r>
                      <a:r>
                        <a:rPr kumimoji="0" lang="en-US" sz="1400" b="0" i="1" u="none" strike="noStrike" cap="none" normalizeH="0" baseline="0" dirty="0">
                          <a:ln>
                            <a:noFill/>
                          </a:ln>
                          <a:solidFill>
                            <a:schemeClr val="bg2">
                              <a:lumMod val="10000"/>
                            </a:schemeClr>
                          </a:solidFill>
                          <a:effectLst/>
                          <a:latin typeface="Calibri" panose="020F0502020204030204" pitchFamily="34" charset="0"/>
                        </a:rPr>
                        <a:t>SF3B1</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276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87649824"/>
                  </a:ext>
                </a:extLst>
              </a:tr>
              <a:tr h="3195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MDS, NOS-SLD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248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43040145"/>
                  </a:ext>
                </a:extLst>
              </a:tr>
              <a:tr h="3195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MDS-del5q</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110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04869026"/>
                  </a:ext>
                </a:extLst>
              </a:tr>
              <a:tr h="3195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MDS, NOS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195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MDS, NOS-MLD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606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86831132"/>
                  </a:ext>
                </a:extLst>
              </a:tr>
              <a:tr h="3195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MDS/AML, NOS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24493884"/>
                  </a:ext>
                </a:extLst>
              </a:tr>
              <a:tr h="3195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MDS-EB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324 (15)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52727604"/>
                  </a:ext>
                </a:extLst>
              </a:tr>
              <a:tr h="5519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MDS/AML with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MDS-related mut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163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8993329"/>
                  </a:ext>
                </a:extLst>
              </a:tr>
              <a:tr h="55191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MDS/AML with related cytogenic abnormalities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38057174"/>
                  </a:ext>
                </a:extLst>
              </a:tr>
              <a:tr h="31953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MDS-m</a:t>
                      </a:r>
                      <a:r>
                        <a:rPr kumimoji="0" lang="en-US" sz="1400" b="0" i="1" u="none" strike="noStrike" cap="none" normalizeH="0" baseline="0" dirty="0">
                          <a:ln>
                            <a:noFill/>
                          </a:ln>
                          <a:solidFill>
                            <a:schemeClr val="bg2">
                              <a:lumMod val="10000"/>
                            </a:schemeClr>
                          </a:solidFill>
                          <a:effectLst/>
                          <a:latin typeface="Calibri" panose="020F0502020204030204" pitchFamily="34" charset="0"/>
                        </a:rPr>
                        <a:t>TP53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191 (9)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18003362"/>
                  </a:ext>
                </a:extLst>
              </a:tr>
              <a:tr h="32089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MDS/AML-m</a:t>
                      </a:r>
                      <a:r>
                        <a:rPr kumimoji="0" lang="en-US" sz="1400" b="0" i="1" u="none" strike="noStrike" cap="none" normalizeH="0" baseline="0" dirty="0">
                          <a:ln>
                            <a:noFill/>
                          </a:ln>
                          <a:solidFill>
                            <a:schemeClr val="bg2">
                              <a:lumMod val="10000"/>
                            </a:schemeClr>
                          </a:solidFill>
                          <a:effectLst/>
                          <a:latin typeface="Calibri" panose="020F0502020204030204" pitchFamily="34" charset="0"/>
                        </a:rPr>
                        <a:t>TP53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115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11531875"/>
                  </a:ext>
                </a:extLst>
              </a:tr>
            </a:tbl>
          </a:graphicData>
        </a:graphic>
      </p:graphicFrame>
    </p:spTree>
    <p:extLst>
      <p:ext uri="{BB962C8B-B14F-4D97-AF65-F5344CB8AC3E}">
        <p14:creationId xmlns:p14="http://schemas.microsoft.com/office/powerpoint/2010/main" val="39914431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Validation of MDS Classification Systems</a:t>
            </a:r>
            <a:r>
              <a:rPr lang="en-US" dirty="0"/>
              <a:t>: </a:t>
            </a:r>
            <a:br>
              <a:rPr lang="en-US" dirty="0"/>
            </a:br>
            <a:r>
              <a:rPr lang="en-US" dirty="0"/>
              <a:t>LFS and OS Comparisons Between MDS Subgroups</a:t>
            </a:r>
            <a:endParaRPr lang="en-US" altLang="en-US" dirty="0"/>
          </a:p>
        </p:txBody>
      </p:sp>
      <p:sp>
        <p:nvSpPr>
          <p:cNvPr id="4" name="Text Box 15">
            <a:extLst>
              <a:ext uri="{FF2B5EF4-FFF2-40B4-BE49-F238E27FC236}">
                <a16:creationId xmlns:a16="http://schemas.microsoft.com/office/drawing/2014/main" id="{F2526B11-E0D7-90DB-5B0B-DCCFB5CC7C5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Ball. ASH 2022. Abstr 463.</a:t>
            </a:r>
            <a:endParaRPr lang="en-US" altLang="en-US" sz="1200" b="0" dirty="0">
              <a:solidFill>
                <a:schemeClr val="bg2"/>
              </a:solidFill>
              <a:latin typeface="Calibri" panose="020F0502020204030204" pitchFamily="34" charset="0"/>
            </a:endParaRPr>
          </a:p>
        </p:txBody>
      </p:sp>
      <p:sp>
        <p:nvSpPr>
          <p:cNvPr id="2" name="TextBox 1">
            <a:extLst>
              <a:ext uri="{FF2B5EF4-FFF2-40B4-BE49-F238E27FC236}">
                <a16:creationId xmlns:a16="http://schemas.microsoft.com/office/drawing/2014/main" id="{E7E91CA6-6BD2-0B6A-7A4C-A1379CF9594E}"/>
              </a:ext>
            </a:extLst>
          </p:cNvPr>
          <p:cNvSpPr txBox="1"/>
          <p:nvPr/>
        </p:nvSpPr>
        <p:spPr bwMode="auto">
          <a:xfrm>
            <a:off x="609758" y="5842623"/>
            <a:ext cx="1071570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ts val="0"/>
              </a:spcBef>
              <a:defRPr/>
            </a:pPr>
            <a:r>
              <a:rPr lang="en-US" sz="1200" b="0" dirty="0">
                <a:solidFill>
                  <a:srgbClr val="000000"/>
                </a:solidFill>
                <a:latin typeface="Calibri" panose="020F0502020204030204" pitchFamily="34" charset="0"/>
                <a:cs typeface="Calibri" panose="020F0502020204030204" pitchFamily="34" charset="0"/>
              </a:rPr>
              <a:t>*</a:t>
            </a:r>
            <a:r>
              <a:rPr lang="en-US" sz="1200" b="0" i="1" dirty="0">
                <a:solidFill>
                  <a:srgbClr val="000000"/>
                </a:solidFill>
                <a:latin typeface="Calibri" panose="020F0502020204030204" pitchFamily="34" charset="0"/>
                <a:cs typeface="Calibri" panose="020F0502020204030204" pitchFamily="34" charset="0"/>
              </a:rPr>
              <a:t>TP53</a:t>
            </a:r>
            <a:r>
              <a:rPr lang="en-US" sz="1200" b="0" dirty="0">
                <a:solidFill>
                  <a:srgbClr val="000000"/>
                </a:solidFill>
                <a:latin typeface="Calibri" panose="020F0502020204030204" pitchFamily="34" charset="0"/>
                <a:cs typeface="Calibri" panose="020F0502020204030204" pitchFamily="34" charset="0"/>
              </a:rPr>
              <a:t>-VAF ≥50% or ≥2 </a:t>
            </a:r>
            <a:r>
              <a:rPr lang="en-US" sz="1200" b="0" i="1" dirty="0">
                <a:solidFill>
                  <a:srgbClr val="000000"/>
                </a:solidFill>
                <a:latin typeface="Calibri" panose="020F0502020204030204" pitchFamily="34" charset="0"/>
                <a:cs typeface="Calibri" panose="020F0502020204030204" pitchFamily="34" charset="0"/>
              </a:rPr>
              <a:t>TP53</a:t>
            </a:r>
            <a:r>
              <a:rPr lang="en-US" sz="1200" b="0" dirty="0">
                <a:solidFill>
                  <a:srgbClr val="000000"/>
                </a:solidFill>
                <a:latin typeface="Calibri" panose="020F0502020204030204" pitchFamily="34" charset="0"/>
                <a:cs typeface="Calibri" panose="020F0502020204030204" pitchFamily="34" charset="0"/>
              </a:rPr>
              <a:t> mutations (VAF &gt;10% each) or 1 </a:t>
            </a:r>
            <a:r>
              <a:rPr lang="en-US" sz="1200" b="0" i="1" dirty="0">
                <a:solidFill>
                  <a:srgbClr val="000000"/>
                </a:solidFill>
                <a:latin typeface="Calibri" panose="020F0502020204030204" pitchFamily="34" charset="0"/>
                <a:cs typeface="Calibri" panose="020F0502020204030204" pitchFamily="34" charset="0"/>
              </a:rPr>
              <a:t>TP53</a:t>
            </a:r>
            <a:r>
              <a:rPr lang="en-US" sz="1200" b="0" dirty="0">
                <a:solidFill>
                  <a:srgbClr val="000000"/>
                </a:solidFill>
                <a:latin typeface="Calibri" panose="020F0502020204030204" pitchFamily="34" charset="0"/>
                <a:cs typeface="Calibri" panose="020F0502020204030204" pitchFamily="34" charset="0"/>
              </a:rPr>
              <a:t> mutation plus del(17p) by karyotype or FISH.</a:t>
            </a:r>
          </a:p>
        </p:txBody>
      </p:sp>
      <p:graphicFrame>
        <p:nvGraphicFramePr>
          <p:cNvPr id="3" name="Group 3">
            <a:extLst>
              <a:ext uri="{FF2B5EF4-FFF2-40B4-BE49-F238E27FC236}">
                <a16:creationId xmlns:a16="http://schemas.microsoft.com/office/drawing/2014/main" id="{975A4BE9-3570-8EBE-4200-0C0830293874}"/>
              </a:ext>
            </a:extLst>
          </p:cNvPr>
          <p:cNvGraphicFramePr>
            <a:graphicFrameLocks/>
          </p:cNvGraphicFramePr>
          <p:nvPr>
            <p:extLst>
              <p:ext uri="{D42A27DB-BD31-4B8C-83A1-F6EECF244321}">
                <p14:modId xmlns:p14="http://schemas.microsoft.com/office/powerpoint/2010/main" val="2175106909"/>
              </p:ext>
            </p:extLst>
          </p:nvPr>
        </p:nvGraphicFramePr>
        <p:xfrm>
          <a:off x="719137" y="1591181"/>
          <a:ext cx="10763064" cy="4169720"/>
        </p:xfrm>
        <a:graphic>
          <a:graphicData uri="http://schemas.openxmlformats.org/drawingml/2006/table">
            <a:tbl>
              <a:tblPr/>
              <a:tblGrid>
                <a:gridCol w="3174933">
                  <a:extLst>
                    <a:ext uri="{9D8B030D-6E8A-4147-A177-3AD203B41FA5}">
                      <a16:colId xmlns:a16="http://schemas.microsoft.com/office/drawing/2014/main" val="20000"/>
                    </a:ext>
                  </a:extLst>
                </a:gridCol>
                <a:gridCol w="1532678">
                  <a:extLst>
                    <a:ext uri="{9D8B030D-6E8A-4147-A177-3AD203B41FA5}">
                      <a16:colId xmlns:a16="http://schemas.microsoft.com/office/drawing/2014/main" val="4195697035"/>
                    </a:ext>
                  </a:extLst>
                </a:gridCol>
                <a:gridCol w="1906819">
                  <a:extLst>
                    <a:ext uri="{9D8B030D-6E8A-4147-A177-3AD203B41FA5}">
                      <a16:colId xmlns:a16="http://schemas.microsoft.com/office/drawing/2014/main" val="20001"/>
                    </a:ext>
                  </a:extLst>
                </a:gridCol>
                <a:gridCol w="1169961">
                  <a:extLst>
                    <a:ext uri="{9D8B030D-6E8A-4147-A177-3AD203B41FA5}">
                      <a16:colId xmlns:a16="http://schemas.microsoft.com/office/drawing/2014/main" val="2020537758"/>
                    </a:ext>
                  </a:extLst>
                </a:gridCol>
                <a:gridCol w="2166271">
                  <a:extLst>
                    <a:ext uri="{9D8B030D-6E8A-4147-A177-3AD203B41FA5}">
                      <a16:colId xmlns:a16="http://schemas.microsoft.com/office/drawing/2014/main" val="3316427629"/>
                    </a:ext>
                  </a:extLst>
                </a:gridCol>
                <a:gridCol w="812402">
                  <a:extLst>
                    <a:ext uri="{9D8B030D-6E8A-4147-A177-3AD203B41FA5}">
                      <a16:colId xmlns:a16="http://schemas.microsoft.com/office/drawing/2014/main" val="2032117822"/>
                    </a:ext>
                  </a:extLst>
                </a:gridCol>
              </a:tblGrid>
              <a:tr h="272323">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Subgroup Comparison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LFS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10001"/>
                  </a:ext>
                </a:extLst>
              </a:tr>
              <a:tr h="27232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Median,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Median,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4078201379"/>
                  </a:ext>
                </a:extLst>
              </a:tr>
              <a:tr h="5486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WHO 2022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MDS-LB vs MDS-RS</a:t>
                      </a:r>
                    </a:p>
                  </a:txBody>
                  <a:tcPr marL="118872" marR="118872" marT="9144"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595 vs 82</a:t>
                      </a:r>
                    </a:p>
                  </a:txBody>
                  <a:tcPr marL="118872" marR="118872" marT="9144" marB="0"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47.8 vs 50.5</a:t>
                      </a:r>
                    </a:p>
                  </a:txBody>
                  <a:tcPr marL="118872" marR="118872" marT="9144" marB="0"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.838</a:t>
                      </a:r>
                    </a:p>
                  </a:txBody>
                  <a:tcPr marL="118872" marR="118872" marT="9144" marB="0"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56.8 vs 54.3</a:t>
                      </a:r>
                    </a:p>
                  </a:txBody>
                  <a:tcPr marL="118872" marR="118872" marT="9144" marB="0"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.876</a:t>
                      </a:r>
                    </a:p>
                  </a:txBody>
                  <a:tcPr marL="118872" marR="118872" marT="9144" marB="0"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005655195"/>
                  </a:ext>
                </a:extLst>
              </a:tr>
              <a:tr h="27432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IB1 vs LB</a:t>
                      </a:r>
                    </a:p>
                  </a:txBody>
                  <a:tcPr marL="121699"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193 vs 775</a:t>
                      </a:r>
                    </a:p>
                  </a:txBody>
                  <a:tcPr marL="121699"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 vs 49</a:t>
                      </a:r>
                    </a:p>
                  </a:txBody>
                  <a:tcPr marL="121699"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&lt;.001</a:t>
                      </a:r>
                    </a:p>
                  </a:txBody>
                  <a:tcPr marL="121699"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25.9 vs 56</a:t>
                      </a:r>
                    </a:p>
                  </a:txBody>
                  <a:tcPr marL="121699"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&lt;.001</a:t>
                      </a:r>
                    </a:p>
                  </a:txBody>
                  <a:tcPr marL="121699"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80773678"/>
                  </a:ext>
                </a:extLst>
              </a:tr>
              <a:tr h="27432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IB1 vs IB2 </a:t>
                      </a:r>
                    </a:p>
                  </a:txBody>
                  <a:tcPr marL="121699"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193 vs 224</a:t>
                      </a:r>
                    </a:p>
                  </a:txBody>
                  <a:tcPr marL="121699"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 vs 10</a:t>
                      </a:r>
                    </a:p>
                  </a:txBody>
                  <a:tcPr marL="121699"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25.9 vs 22.9</a:t>
                      </a:r>
                    </a:p>
                  </a:txBody>
                  <a:tcPr marL="121699"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.726</a:t>
                      </a:r>
                    </a:p>
                  </a:txBody>
                  <a:tcPr marL="121699"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67147674"/>
                  </a:ext>
                </a:extLst>
              </a:tr>
              <a:tr h="27432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MDS-f vs MDS-IB </a:t>
                      </a:r>
                    </a:p>
                  </a:txBody>
                  <a:tcPr marL="121699"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118 vs 417</a:t>
                      </a:r>
                    </a:p>
                  </a:txBody>
                  <a:tcPr marL="121699"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13.7 vs 14.7</a:t>
                      </a:r>
                    </a:p>
                  </a:txBody>
                  <a:tcPr marL="121699"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.128</a:t>
                      </a:r>
                    </a:p>
                  </a:txBody>
                  <a:tcPr marL="121699"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18.9 vs 24.3</a:t>
                      </a:r>
                    </a:p>
                  </a:txBody>
                  <a:tcPr marL="121699"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.003</a:t>
                      </a:r>
                    </a:p>
                  </a:txBody>
                  <a:tcPr marL="121699"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97210660"/>
                  </a:ext>
                </a:extLst>
              </a:tr>
              <a:tr h="548640">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Multi-hit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TP53</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Blast &lt;5% vs 5%-9% vs ≥10% </a:t>
                      </a:r>
                    </a:p>
                  </a:txBody>
                  <a:tcPr marL="121699" marR="0"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75 vs 70 vs 65</a:t>
                      </a:r>
                    </a:p>
                  </a:txBody>
                  <a:tcPr marL="121699" marR="0" marT="0" marB="0"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14.6 vs 7.5 vs 7.6</a:t>
                      </a:r>
                    </a:p>
                  </a:txBody>
                  <a:tcPr marL="121699" marR="0" marT="0" marB="0"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0" marT="0" marB="0"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 vs 11.9 vs 11.4</a:t>
                      </a:r>
                    </a:p>
                  </a:txBody>
                  <a:tcPr marL="121699" marR="0" marT="0" marB="0"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.009</a:t>
                      </a:r>
                    </a:p>
                  </a:txBody>
                  <a:tcPr marL="121699" marR="0" marT="0" marB="0"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25922504"/>
                  </a:ext>
                </a:extLst>
              </a:tr>
              <a:tr h="108925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ICC 2022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SLD vs MLD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MDS/AML cyto abn vs NOS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MDS/AML-MDSm vs NOS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1" u="none" strike="noStrike" cap="none" normalizeH="0" baseline="0" dirty="0">
                          <a:ln>
                            <a:noFill/>
                          </a:ln>
                          <a:solidFill>
                            <a:schemeClr val="bg2">
                              <a:lumMod val="10000"/>
                            </a:schemeClr>
                          </a:solidFill>
                          <a:effectLst/>
                          <a:latin typeface="Calibri" panose="020F0502020204030204" pitchFamily="34" charset="0"/>
                        </a:rPr>
                        <a:t>mTP53</a:t>
                      </a:r>
                      <a:r>
                        <a:rPr kumimoji="0" lang="en-US" sz="1800" b="0" i="0" u="none" strike="noStrike" cap="none" normalizeH="0" baseline="0" dirty="0">
                          <a:ln>
                            <a:noFill/>
                          </a:ln>
                          <a:solidFill>
                            <a:schemeClr val="bg2">
                              <a:lumMod val="10000"/>
                            </a:schemeClr>
                          </a:solidFill>
                          <a:effectLst/>
                          <a:latin typeface="Calibri" panose="020F0502020204030204" pitchFamily="34" charset="0"/>
                        </a:rPr>
                        <a:t>: MDS/AML vs MDS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248 vs 606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55 vs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163 vs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191 vs 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74.2 vs 41.5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11.2 vs 14.0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11.5 vs 14.0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6.4 vs 11.5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79.4 vs 49.6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16.3 vs 38.4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24.7 vs 38.4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11.0 vs 14.5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&lt;.001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735882281"/>
                  </a:ext>
                </a:extLst>
              </a:tr>
            </a:tbl>
          </a:graphicData>
        </a:graphic>
      </p:graphicFrame>
    </p:spTree>
    <p:extLst>
      <p:ext uri="{BB962C8B-B14F-4D97-AF65-F5344CB8AC3E}">
        <p14:creationId xmlns:p14="http://schemas.microsoft.com/office/powerpoint/2010/main" val="1642260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Validation of MDS Classification Systems</a:t>
            </a:r>
            <a:r>
              <a:rPr lang="en-US" dirty="0"/>
              <a:t>: Independent Predictors of Survival in Multivariate Analysis</a:t>
            </a:r>
            <a:endParaRPr lang="en-US" altLang="en-US" dirty="0"/>
          </a:p>
        </p:txBody>
      </p:sp>
      <p:sp>
        <p:nvSpPr>
          <p:cNvPr id="4" name="Text Box 15">
            <a:extLst>
              <a:ext uri="{FF2B5EF4-FFF2-40B4-BE49-F238E27FC236}">
                <a16:creationId xmlns:a16="http://schemas.microsoft.com/office/drawing/2014/main" id="{F2526B11-E0D7-90DB-5B0B-DCCFB5CC7C5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Ball. ASH 2022. Abstr 463.</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F841A4A5-1674-6995-F3F9-89BD68DFDBD0}"/>
              </a:ext>
            </a:extLst>
          </p:cNvPr>
          <p:cNvGraphicFramePr>
            <a:graphicFrameLocks/>
          </p:cNvGraphicFramePr>
          <p:nvPr>
            <p:extLst>
              <p:ext uri="{D42A27DB-BD31-4B8C-83A1-F6EECF244321}">
                <p14:modId xmlns:p14="http://schemas.microsoft.com/office/powerpoint/2010/main" val="945638631"/>
              </p:ext>
            </p:extLst>
          </p:nvPr>
        </p:nvGraphicFramePr>
        <p:xfrm>
          <a:off x="719138" y="1600200"/>
          <a:ext cx="10763064" cy="2560432"/>
        </p:xfrm>
        <a:graphic>
          <a:graphicData uri="http://schemas.openxmlformats.org/drawingml/2006/table">
            <a:tbl>
              <a:tblPr/>
              <a:tblGrid>
                <a:gridCol w="3913709">
                  <a:extLst>
                    <a:ext uri="{9D8B030D-6E8A-4147-A177-3AD203B41FA5}">
                      <a16:colId xmlns:a16="http://schemas.microsoft.com/office/drawing/2014/main" val="20000"/>
                    </a:ext>
                  </a:extLst>
                </a:gridCol>
                <a:gridCol w="1736456">
                  <a:extLst>
                    <a:ext uri="{9D8B030D-6E8A-4147-A177-3AD203B41FA5}">
                      <a16:colId xmlns:a16="http://schemas.microsoft.com/office/drawing/2014/main" val="20001"/>
                    </a:ext>
                  </a:extLst>
                </a:gridCol>
                <a:gridCol w="1451458">
                  <a:extLst>
                    <a:ext uri="{9D8B030D-6E8A-4147-A177-3AD203B41FA5}">
                      <a16:colId xmlns:a16="http://schemas.microsoft.com/office/drawing/2014/main" val="2020537758"/>
                    </a:ext>
                  </a:extLst>
                </a:gridCol>
                <a:gridCol w="1973220">
                  <a:extLst>
                    <a:ext uri="{9D8B030D-6E8A-4147-A177-3AD203B41FA5}">
                      <a16:colId xmlns:a16="http://schemas.microsoft.com/office/drawing/2014/main" val="3316427629"/>
                    </a:ext>
                  </a:extLst>
                </a:gridCol>
                <a:gridCol w="1688221">
                  <a:extLst>
                    <a:ext uri="{9D8B030D-6E8A-4147-A177-3AD203B41FA5}">
                      <a16:colId xmlns:a16="http://schemas.microsoft.com/office/drawing/2014/main" val="2032117822"/>
                    </a:ext>
                  </a:extLst>
                </a:gridCol>
              </a:tblGrid>
              <a:tr h="346523">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Variables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LFS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10001"/>
                  </a:ext>
                </a:extLst>
              </a:tr>
              <a:tr h="346523">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lumMod val="60000"/>
                        <a:lumOff val="40000"/>
                      </a:schemeClr>
                    </a:solidFill>
                  </a:tcPr>
                </a:tc>
                <a:extLst>
                  <a:ext uri="{0D108BD9-81ED-4DB2-BD59-A6C34878D82A}">
                    <a16:rowId xmlns:a16="http://schemas.microsoft.com/office/drawing/2014/main" val="4078201379"/>
                  </a:ext>
                </a:extLst>
              </a:tr>
              <a:tr h="3465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 of dysplastic lineages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1.73 (1.35-2.21)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1.68 (1.31-2.16)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465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Blast count category*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1.46 (0.53-3.99)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1.39 (0.51-3.80)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52727604"/>
                  </a:ext>
                </a:extLst>
              </a:tr>
              <a:tr h="3465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BM fibrosis grade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1.11 (0.98-1.26)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1.14 (1.00-1.30)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8993329"/>
                  </a:ext>
                </a:extLst>
              </a:tr>
              <a:tr h="3465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1" u="none" strike="noStrike" cap="none" normalizeH="0" baseline="0" dirty="0">
                          <a:ln>
                            <a:noFill/>
                          </a:ln>
                          <a:solidFill>
                            <a:schemeClr val="bg2">
                              <a:lumMod val="10000"/>
                            </a:schemeClr>
                          </a:solidFill>
                          <a:effectLst/>
                          <a:latin typeface="Calibri" panose="020F0502020204030204" pitchFamily="34" charset="0"/>
                        </a:rPr>
                        <a:t>SF3B1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mutation</a:t>
                      </a:r>
                      <a:endParaRPr kumimoji="0" lang="en-US" sz="1800" b="0" i="1"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0.57 (0.44-0.74)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0.59 (0.46-0.77)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38057174"/>
                  </a:ext>
                </a:extLst>
              </a:tr>
              <a:tr h="34652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Multihit </a:t>
                      </a:r>
                      <a:r>
                        <a:rPr kumimoji="0" lang="en-US" sz="1800" b="0" i="1" u="none" strike="noStrike" cap="none" normalizeH="0" baseline="0" dirty="0">
                          <a:ln>
                            <a:noFill/>
                          </a:ln>
                          <a:solidFill>
                            <a:schemeClr val="bg2">
                              <a:lumMod val="10000"/>
                            </a:schemeClr>
                          </a:solidFill>
                          <a:effectLst/>
                          <a:latin typeface="Calibri" panose="020F0502020204030204" pitchFamily="34" charset="0"/>
                        </a:rPr>
                        <a:t>TP53</a:t>
                      </a:r>
                      <a:r>
                        <a:rPr lang="en-US" sz="1800" b="0" baseline="30000" dirty="0">
                          <a:solidFill>
                            <a:srgbClr val="000000"/>
                          </a:solidFill>
                          <a:latin typeface="Calibri" panose="020F0502020204030204" pitchFamily="34" charset="0"/>
                          <a:cs typeface="Calibri" panose="020F0502020204030204" pitchFamily="34" charset="0"/>
                        </a:rPr>
                        <a:t>†</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3.09 (2.06-4.61)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3.39 (2.25-5.12)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18003362"/>
                  </a:ext>
                </a:extLst>
              </a:tr>
            </a:tbl>
          </a:graphicData>
        </a:graphic>
      </p:graphicFrame>
      <p:sp>
        <p:nvSpPr>
          <p:cNvPr id="6" name="TextBox 5">
            <a:extLst>
              <a:ext uri="{FF2B5EF4-FFF2-40B4-BE49-F238E27FC236}">
                <a16:creationId xmlns:a16="http://schemas.microsoft.com/office/drawing/2014/main" id="{449859E2-42A8-AAAE-3420-790AF499B6EF}"/>
              </a:ext>
            </a:extLst>
          </p:cNvPr>
          <p:cNvSpPr txBox="1"/>
          <p:nvPr/>
        </p:nvSpPr>
        <p:spPr bwMode="auto">
          <a:xfrm>
            <a:off x="609758" y="4160632"/>
            <a:ext cx="1071570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a:spcBef>
                <a:spcPts val="0"/>
              </a:spcBef>
              <a:defRPr/>
            </a:pPr>
            <a:r>
              <a:rPr lang="en-US" sz="1400" b="0" dirty="0">
                <a:solidFill>
                  <a:srgbClr val="000000"/>
                </a:solidFill>
                <a:latin typeface="Calibri" panose="020F0502020204030204" pitchFamily="34" charset="0"/>
                <a:cs typeface="Calibri" panose="020F0502020204030204" pitchFamily="34" charset="0"/>
              </a:rPr>
              <a:t>*&lt;5% vs 5%-9% vs ≥10%.</a:t>
            </a:r>
          </a:p>
          <a:p>
            <a:pPr>
              <a:spcBef>
                <a:spcPts val="0"/>
              </a:spcBef>
              <a:defRPr/>
            </a:pPr>
            <a:r>
              <a:rPr lang="en-US" sz="1400" b="0" baseline="30000" dirty="0">
                <a:solidFill>
                  <a:srgbClr val="000000"/>
                </a:solidFill>
                <a:latin typeface="Calibri" panose="020F0502020204030204" pitchFamily="34" charset="0"/>
                <a:cs typeface="Calibri" panose="020F0502020204030204" pitchFamily="34" charset="0"/>
              </a:rPr>
              <a:t>†</a:t>
            </a:r>
            <a:r>
              <a:rPr lang="en-US" sz="1400" b="0" i="1" dirty="0">
                <a:solidFill>
                  <a:srgbClr val="000000"/>
                </a:solidFill>
                <a:latin typeface="Calibri" panose="020F0502020204030204" pitchFamily="34" charset="0"/>
                <a:cs typeface="Calibri" panose="020F0502020204030204" pitchFamily="34" charset="0"/>
              </a:rPr>
              <a:t>TP53</a:t>
            </a:r>
            <a:r>
              <a:rPr lang="en-US" sz="1400" b="0" dirty="0">
                <a:solidFill>
                  <a:srgbClr val="000000"/>
                </a:solidFill>
                <a:latin typeface="Calibri" panose="020F0502020204030204" pitchFamily="34" charset="0"/>
                <a:cs typeface="Calibri" panose="020F0502020204030204" pitchFamily="34" charset="0"/>
              </a:rPr>
              <a:t>-VAF ≥50% or ≥2 </a:t>
            </a:r>
            <a:r>
              <a:rPr lang="en-US" sz="1400" b="0" i="1" dirty="0">
                <a:solidFill>
                  <a:srgbClr val="000000"/>
                </a:solidFill>
                <a:latin typeface="Calibri" panose="020F0502020204030204" pitchFamily="34" charset="0"/>
                <a:cs typeface="Calibri" panose="020F0502020204030204" pitchFamily="34" charset="0"/>
              </a:rPr>
              <a:t>TP53</a:t>
            </a:r>
            <a:r>
              <a:rPr lang="en-US" sz="1400" b="0" dirty="0">
                <a:solidFill>
                  <a:srgbClr val="000000"/>
                </a:solidFill>
                <a:latin typeface="Calibri" panose="020F0502020204030204" pitchFamily="34" charset="0"/>
                <a:cs typeface="Calibri" panose="020F0502020204030204" pitchFamily="34" charset="0"/>
              </a:rPr>
              <a:t> mutations (VAF ≥10% each) or </a:t>
            </a:r>
            <a:r>
              <a:rPr lang="en-US" sz="1400" b="0" i="1" dirty="0">
                <a:solidFill>
                  <a:srgbClr val="000000"/>
                </a:solidFill>
                <a:latin typeface="Calibri" panose="020F0502020204030204" pitchFamily="34" charset="0"/>
                <a:cs typeface="Calibri" panose="020F0502020204030204" pitchFamily="34" charset="0"/>
              </a:rPr>
              <a:t>TP53</a:t>
            </a:r>
            <a:r>
              <a:rPr lang="en-US" sz="1400" b="0" dirty="0">
                <a:solidFill>
                  <a:srgbClr val="000000"/>
                </a:solidFill>
                <a:latin typeface="Calibri" panose="020F0502020204030204" pitchFamily="34" charset="0"/>
                <a:cs typeface="Calibri" panose="020F0502020204030204" pitchFamily="34" charset="0"/>
              </a:rPr>
              <a:t> mutation + del17p (by karyotype or FISH).</a:t>
            </a:r>
          </a:p>
        </p:txBody>
      </p:sp>
    </p:spTree>
    <p:extLst>
      <p:ext uri="{BB962C8B-B14F-4D97-AF65-F5344CB8AC3E}">
        <p14:creationId xmlns:p14="http://schemas.microsoft.com/office/powerpoint/2010/main" val="33760352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Validation of MDS Classification Systems</a:t>
            </a:r>
            <a:r>
              <a:rPr lang="en-US" dirty="0"/>
              <a:t>: </a:t>
            </a:r>
            <a:br>
              <a:rPr lang="en-US" dirty="0"/>
            </a:br>
            <a:r>
              <a:rPr lang="en-US" dirty="0"/>
              <a:t>Investigators’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7"/>
            <a:ext cx="10877529" cy="4875868"/>
          </a:xfrm>
        </p:spPr>
        <p:txBody>
          <a:bodyPr/>
          <a:lstStyle/>
          <a:p>
            <a:r>
              <a:rPr lang="en-US" altLang="en-US" sz="2200" dirty="0"/>
              <a:t>Investigators concluded that improvements are possible for both WHO 2022 and ICC 2022 MDS classification systems</a:t>
            </a:r>
          </a:p>
          <a:p>
            <a:pPr lvl="1"/>
            <a:r>
              <a:rPr lang="en-US" altLang="en-US" sz="2000" dirty="0"/>
              <a:t>Molecularly defined subtypes (</a:t>
            </a:r>
            <a:r>
              <a:rPr lang="en-US" altLang="en-US" sz="2000" i="1" dirty="0"/>
              <a:t>SF3B1, </a:t>
            </a:r>
            <a:r>
              <a:rPr lang="en-US" altLang="en-US" sz="2000" dirty="0"/>
              <a:t>del5q, and multihit </a:t>
            </a:r>
            <a:r>
              <a:rPr lang="en-US" altLang="en-US" sz="2000" i="1" dirty="0"/>
              <a:t>TP53</a:t>
            </a:r>
            <a:r>
              <a:rPr lang="en-US" altLang="en-US" sz="2000" dirty="0"/>
              <a:t>) are unique</a:t>
            </a:r>
          </a:p>
          <a:p>
            <a:pPr lvl="1"/>
            <a:r>
              <a:rPr lang="en-US" altLang="en-US" sz="2000" i="1" dirty="0"/>
              <a:t>TP53</a:t>
            </a:r>
            <a:r>
              <a:rPr lang="en-US" altLang="en-US" sz="2000" dirty="0"/>
              <a:t> mutation predicted poor survival, and multihit </a:t>
            </a:r>
            <a:r>
              <a:rPr lang="en-US" altLang="en-US" sz="2000" i="1" dirty="0"/>
              <a:t>TP53</a:t>
            </a:r>
            <a:r>
              <a:rPr lang="en-US" altLang="en-US" sz="2000" dirty="0"/>
              <a:t> independently predicted survival</a:t>
            </a:r>
          </a:p>
          <a:p>
            <a:pPr lvl="1"/>
            <a:r>
              <a:rPr lang="en-US" altLang="en-US" sz="2000" dirty="0"/>
              <a:t>MDS-RS (</a:t>
            </a:r>
            <a:r>
              <a:rPr lang="en-US" altLang="en-US" sz="2000" i="1" dirty="0"/>
              <a:t>SF3B1</a:t>
            </a:r>
            <a:r>
              <a:rPr lang="en-US" altLang="en-US" sz="2000" dirty="0"/>
              <a:t> wild-type) and MDS-LB subtypes showed similar survival</a:t>
            </a:r>
          </a:p>
          <a:p>
            <a:pPr lvl="1"/>
            <a:r>
              <a:rPr lang="en-US" altLang="en-US" sz="2000" dirty="0"/>
              <a:t>Outcomes were worse for MDS-MLD vs MDS-SLD</a:t>
            </a:r>
          </a:p>
          <a:p>
            <a:pPr lvl="1"/>
            <a:r>
              <a:rPr lang="en-US" altLang="en-US" sz="2000" dirty="0"/>
              <a:t>Blast percentage correlated with OS, but precise cutoffs should be examined further</a:t>
            </a:r>
          </a:p>
          <a:p>
            <a:pPr lvl="1"/>
            <a:r>
              <a:rPr lang="en-US" altLang="en-US" sz="2000" dirty="0"/>
              <a:t>Grade 2/3 fibrosis was associated with decreased OS and was independent predictor of </a:t>
            </a:r>
            <a:br>
              <a:rPr lang="en-US" altLang="en-US" sz="2000" dirty="0"/>
            </a:br>
            <a:r>
              <a:rPr lang="en-US" altLang="en-US" sz="2000" dirty="0"/>
              <a:t>OS within MDS-IB</a:t>
            </a:r>
          </a:p>
          <a:p>
            <a:r>
              <a:rPr lang="en-US" altLang="en-US" sz="2200" dirty="0"/>
              <a:t>Investigators proposed unified classification algorithm for MDS and plan analysis of multicenter dataset (VALIDATE study)</a:t>
            </a:r>
          </a:p>
        </p:txBody>
      </p:sp>
      <p:sp>
        <p:nvSpPr>
          <p:cNvPr id="3" name="Text Box 15">
            <a:extLst>
              <a:ext uri="{FF2B5EF4-FFF2-40B4-BE49-F238E27FC236}">
                <a16:creationId xmlns:a16="http://schemas.microsoft.com/office/drawing/2014/main" id="{684BC30B-D028-5973-1741-C80B2A52C9C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Ball. ASH 2022. Abstr 463.</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D8B1DDF1D889B49A95ADD77BA1626BD" ma:contentTypeVersion="1" ma:contentTypeDescription="Create a new document." ma:contentTypeScope="" ma:versionID="4802bf76dad12acfdd162fe473e7d5a8">
  <xsd:schema xmlns:xsd="http://www.w3.org/2001/XMLSchema" xmlns:xs="http://www.w3.org/2001/XMLSchema" xmlns:p="http://schemas.microsoft.com/office/2006/metadata/properties" xmlns:ns2="d54cbe69-32bd-412a-b004-9152f949605e" xmlns:ns3="8850776b-ce90-4961-bdfe-35f6f5b3b69f" targetNamespace="http://schemas.microsoft.com/office/2006/metadata/properties" ma:root="true" ma:fieldsID="aa431587bde5c2a9b1d971699b953109" ns2:_="" ns3:_="">
    <xsd:import namespace="d54cbe69-32bd-412a-b004-9152f949605e"/>
    <xsd:import namespace="8850776b-ce90-4961-bdfe-35f6f5b3b69f"/>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8850776b-ce90-4961-bdfe-35f6f5b3b69f"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LongProperties xmlns="http://schemas.microsoft.com/office/2006/metadata/longPropertie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56M7VY3CDVN5-2097313288-2</_dlc_DocId>
    <_dlc_DocIdUrl xmlns="d54cbe69-32bd-412a-b004-9152f949605e">
      <Url>https://intranet.clinicaloptions.com/mews/oncology/ONC_2022_ASH_CF_(5667)/MDS_MPN_463_Ball/_layouts/15/DocIdRedir.aspx?ID=56M7VY3CDVN5-2097313288-2</Url>
      <Description>56M7VY3CDVN5-2097313288-2</Description>
    </_dlc_DocIdUrl>
    <Document_x0020_Category xmlns="8850776b-ce90-4961-bdfe-35f6f5b3b69f">Conference Capsule Slides</Document_x0020_Category>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51C1210-E2D5-46C5-BF81-7AF00BE8BC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8850776b-ce90-4961-bdfe-35f6f5b3b69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3.xml><?xml version="1.0" encoding="utf-8"?>
<ds:datastoreItem xmlns:ds="http://schemas.openxmlformats.org/officeDocument/2006/customXml" ds:itemID="{5BA55BC3-5A03-47C2-8EC3-D964C3B5E779}">
  <ds:schemaRefs>
    <ds:schemaRef ds:uri="http://schemas.microsoft.com/office/2006/documentManagement/types"/>
    <ds:schemaRef ds:uri="http://schemas.openxmlformats.org/package/2006/metadata/core-properties"/>
    <ds:schemaRef ds:uri="8850776b-ce90-4961-bdfe-35f6f5b3b69f"/>
    <ds:schemaRef ds:uri="http://www.w3.org/XML/1998/namespace"/>
    <ds:schemaRef ds:uri="http://purl.org/dc/elements/1.1/"/>
    <ds:schemaRef ds:uri="http://schemas.microsoft.com/office/2006/metadata/properties"/>
    <ds:schemaRef ds:uri="d54cbe69-32bd-412a-b004-9152f949605e"/>
    <ds:schemaRef ds:uri="http://schemas.microsoft.com/office/infopath/2007/PartnerControls"/>
    <ds:schemaRef ds:uri="http://purl.org/dc/dcmitype/"/>
    <ds:schemaRef ds:uri="http://purl.org/dc/terms/"/>
  </ds:schemaRefs>
</ds:datastoreItem>
</file>

<file path=customXml/itemProps4.xml><?xml version="1.0" encoding="utf-8"?>
<ds:datastoreItem xmlns:ds="http://schemas.openxmlformats.org/officeDocument/2006/customXml" ds:itemID="{7CB9A37D-DDD4-438A-A0AF-411FF8A85DD4}">
  <ds:schemaRefs>
    <ds:schemaRef ds:uri="http://schemas.microsoft.com/sharepoint/events"/>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588</TotalTime>
  <Words>1623</Words>
  <Application>Microsoft Office PowerPoint</Application>
  <PresentationFormat>Widescreen</PresentationFormat>
  <Paragraphs>278</Paragraphs>
  <Slides>9</Slides>
  <Notes>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9</vt:i4>
      </vt:variant>
    </vt:vector>
  </HeadingPairs>
  <TitlesOfParts>
    <vt:vector size="15" baseType="lpstr">
      <vt:lpstr>Arial</vt:lpstr>
      <vt:lpstr>Calibri</vt:lpstr>
      <vt:lpstr>Times</vt:lpstr>
      <vt:lpstr>Wingdings</vt:lpstr>
      <vt:lpstr>2022_CCO_Template</vt:lpstr>
      <vt:lpstr>4_2017_HTAA_Diabetes</vt:lpstr>
      <vt:lpstr>Retrospective Analysis for Validation of  2022 WHO and ICC Classification Systems for Patients With Myelodysplastic Syndromes</vt:lpstr>
      <vt:lpstr>About These Slides</vt:lpstr>
      <vt:lpstr>Validation of WHO 2022 and ICC 2022  MDS Classification Systems: Background</vt:lpstr>
      <vt:lpstr>Validation of MDS Classification Systems:  Retrospective Study</vt:lpstr>
      <vt:lpstr>Validation of MDS Classification Systems: LFS and OS</vt:lpstr>
      <vt:lpstr>Validation of MDS Classification Systems:  LFS and OS Comparisons Between MDS Subgroups</vt:lpstr>
      <vt:lpstr>Validation of MDS Classification Systems: Independent Predictors of Survival in Multivariate Analysis</vt:lpstr>
      <vt:lpstr>Validation of MDS Classification Systems:  Investigators’ Conclusions</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Retrospective Analysis for Validation of 2022 WHO and ICC Classification Systems for Patients With Myelodysplastic Syndromes</dc:title>
  <dc:creator>Preferred User</dc:creator>
  <cp:lastModifiedBy>Natalia Kolenko</cp:lastModifiedBy>
  <cp:revision>56</cp:revision>
  <cp:lastPrinted>2016-09-26T20:21:49Z</cp:lastPrinted>
  <dcterms:created xsi:type="dcterms:W3CDTF">2005-05-27T15:08:01Z</dcterms:created>
  <dcterms:modified xsi:type="dcterms:W3CDTF">2022-12-16T22:25:03Z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894f4e98-fb75-40ff-828a-3ade8c2f8c50</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0x0101003D8B1DDF1D889B49A95ADD77BA1626BD</vt:lpwstr>
  </property>
  <property fmtid="{D5CDD505-2E9C-101B-9397-08002B2CF9AE}" pid="9" name="MediaServiceImageTags">
    <vt:lpwstr/>
  </property>
</Properties>
</file>