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8" r:id="rId7"/>
  </p:sldMasterIdLst>
  <p:notesMasterIdLst>
    <p:notesMasterId r:id="rId22"/>
  </p:notesMasterIdLst>
  <p:handoutMasterIdLst>
    <p:handoutMasterId r:id="rId23"/>
  </p:handoutMasterIdLst>
  <p:sldIdLst>
    <p:sldId id="321" r:id="rId8"/>
    <p:sldId id="308" r:id="rId9"/>
    <p:sldId id="544" r:id="rId10"/>
    <p:sldId id="545" r:id="rId11"/>
    <p:sldId id="552" r:id="rId12"/>
    <p:sldId id="556" r:id="rId13"/>
    <p:sldId id="570" r:id="rId14"/>
    <p:sldId id="571" r:id="rId15"/>
    <p:sldId id="567" r:id="rId16"/>
    <p:sldId id="568" r:id="rId17"/>
    <p:sldId id="569" r:id="rId18"/>
    <p:sldId id="560" r:id="rId19"/>
    <p:sldId id="549" r:id="rId20"/>
    <p:sldId id="553" r:id="rId21"/>
  </p:sldIdLst>
  <p:sldSz cx="12192000" cy="6858000"/>
  <p:notesSz cx="7315200" cy="9601200"/>
  <p:custDataLst>
    <p:tags r:id="rId24"/>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62370C-062B-997E-0B23-2E8B5198E5BF}" name="Jerfiz Constanzo" initials="JC" userId="S::jconstanzo@clinicaloptions.com::7388c342-66f0-4154-bcdf-657d8197f1ae" providerId="AD"/>
  <p188:author id="{1F3E5017-7E61-4E2A-9AB0-A90690A6D757}" name="Heli Desai" initials="HD" userId="S::Heli.Desai@extentia.com::6f97052b-7c0f-44e1-92f5-78611d4fad8a" providerId="AD"/>
  <p188:author id="{3A880627-937B-931E-5FBC-5DC0BC732A34}" name="CLINICALOPTIONS\tquill" initials="C" userId="CLINICALOPTIONS\tquill" providerId="None"/>
  <p188:author id="{F39DF66B-60A9-8C90-F1F2-70B6BC595312}" name="Jaime Flores" initials="JF" userId="S::jaime@jaime-flores.com::8b2dc643-5a6a-415b-b6b2-7c918b013cb7" providerId="AD"/>
  <p188:author id="{44045570-6CCC-EB6A-29FB-B2E29A9D40EA}" name="CLINICALOPTIONS\jconstanzo" initials="C" userId="CLINICALOPTIONS\jconstanzo" providerId="None"/>
  <p188:author id="{3CB1E8BA-9204-E1AA-A488-9864D6FB7E39}" name="Christy Seals" initials="CS" userId="S::cseals@clinicaloptions.com::0852e532-1f9e-4bbf-9b56-be19a9543a31" providerId="AD"/>
  <p188:author id="{9A13D3F1-E397-F431-59EA-2E5163B08BBF}" name="Bing-E Xu" initials="BEX" userId="87a7fe42d5b00958"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aboecler@clinicaloptions.com" initials="a" lastIdx="1" clrIdx="14">
    <p:extLst>
      <p:ext uri="{19B8F6BF-5375-455C-9EA6-DF929625EA0E}">
        <p15:presenceInfo xmlns:p15="http://schemas.microsoft.com/office/powerpoint/2012/main" userId="aboecler@clinicaloptions.com" providerId="None"/>
      </p:ext>
    </p:extLst>
  </p:cmAuthor>
  <p:cmAuthor id="16" name="CLINICALOPTIONS\jconstanzo" initials="C" lastIdx="4" clrIdx="15">
    <p:extLst>
      <p:ext uri="{19B8F6BF-5375-455C-9EA6-DF929625EA0E}">
        <p15:presenceInfo xmlns:p15="http://schemas.microsoft.com/office/powerpoint/2012/main" userId="CLINICALOPTIONS\jconstanz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503" autoAdjust="0"/>
  </p:normalViewPr>
  <p:slideViewPr>
    <p:cSldViewPr snapToGrid="0">
      <p:cViewPr varScale="1">
        <p:scale>
          <a:sx n="103" d="100"/>
          <a:sy n="103" d="100"/>
        </p:scale>
        <p:origin x="114" y="102"/>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2004"/>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2.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4.xml"/><Relationship Id="rId24" Type="http://schemas.openxmlformats.org/officeDocument/2006/relationships/tags" Target="tags/tag1.xml"/><Relationship Id="rId5" Type="http://schemas.openxmlformats.org/officeDocument/2006/relationships/customXml" Target="../customXml/item5.xml"/><Relationship Id="rId15" Type="http://schemas.openxmlformats.org/officeDocument/2006/relationships/slide" Target="slides/slide8.xml"/><Relationship Id="rId23" Type="http://schemas.openxmlformats.org/officeDocument/2006/relationships/handoutMaster" Target="handoutMasters/handoutMaster1.xml"/><Relationship Id="rId28"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notesMaster" Target="notesMasters/notesMaster1.xml"/><Relationship Id="rId27" Type="http://schemas.openxmlformats.org/officeDocument/2006/relationships/viewProps" Target="viewProps.xml"/><Relationship Id="rId30"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ASCT, autologous stem cell transplant; CIT, chemoimmunotherapy; MCL, mantle cell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390589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ASCT, autologous stem cell transplant; CIT, chemoimmunotherapy; MCL, mantle cell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169050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ASCT, autologous stem cell transplant; ECOG Eastern Cooperative Oncology Group; FFS, failure-free survival; I, ibrutinib; MCL, mantle cell lymphoma; OS, overall survival; PS, performance status.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8755648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ASCT, autologous stem cell transplant; </a:t>
            </a:r>
            <a:r>
              <a:rPr lang="en-US" b="0" i="1" dirty="0"/>
              <a:t>CR, complete response; CLL, chronic lymphocytic leukemia; DLBCL, diffuse large B-cell lymphoma; ECOG Eastern Cooperative Oncology Group; FL, </a:t>
            </a:r>
            <a:r>
              <a:rPr lang="en-IN" b="0" i="1" dirty="0">
                <a:solidFill>
                  <a:srgbClr val="212121"/>
                </a:solidFill>
                <a:effectLst/>
                <a:latin typeface="Cambria" panose="02040503050406030204" pitchFamily="18" charset="0"/>
              </a:rPr>
              <a:t>follicular lymphoma</a:t>
            </a:r>
            <a:r>
              <a:rPr lang="en-US" b="0" i="1" dirty="0"/>
              <a:t>; HCL, hairy cell leukemia; HD, Hodgkin disease; </a:t>
            </a:r>
            <a:r>
              <a:rPr lang="en-US" i="1" dirty="0"/>
              <a:t>I, ibrutinib; </a:t>
            </a:r>
            <a:r>
              <a:rPr lang="en-US" b="0" i="1" dirty="0"/>
              <a:t>MCL, mantle cell lymphoma; MIPI, </a:t>
            </a:r>
            <a:r>
              <a:rPr lang="en-US" b="0" i="1" dirty="0">
                <a:solidFill>
                  <a:srgbClr val="202124"/>
                </a:solidFill>
                <a:effectLst/>
                <a:latin typeface="Roboto" panose="020B0604020202020204" pitchFamily="2" charset="0"/>
              </a:rPr>
              <a:t>Mantle Cell Lymphoma International Prognostic Index; </a:t>
            </a:r>
            <a:r>
              <a:rPr lang="en-US" b="0" i="1" dirty="0"/>
              <a:t>MZL, </a:t>
            </a:r>
            <a:r>
              <a:rPr lang="en-IN" b="0" i="1" dirty="0">
                <a:solidFill>
                  <a:srgbClr val="212121"/>
                </a:solidFill>
                <a:effectLst/>
                <a:latin typeface="BlinkMacSystemFont"/>
              </a:rPr>
              <a:t>marginal zone lymphoma; </a:t>
            </a:r>
            <a:r>
              <a:rPr lang="en-US" b="0" i="1" dirty="0"/>
              <a:t>NHL, non-Hodgkin lymphoma; NE, not evaluable; NOS, </a:t>
            </a:r>
            <a:r>
              <a:rPr lang="en-US" b="0" i="1" dirty="0">
                <a:solidFill>
                  <a:srgbClr val="4D5156"/>
                </a:solidFill>
                <a:effectLst/>
                <a:latin typeface="Roboto" panose="02000000000000000000" pitchFamily="2" charset="0"/>
              </a:rPr>
              <a:t>not otherwise specified; ORR, overall response rate; PD, progressive disease; PR, partial response; PS, performance status; SD, stable disease</a:t>
            </a:r>
            <a:r>
              <a:rPr lang="en-US" b="0" i="1"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470266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ASCT, autologous stem cell transplant; </a:t>
            </a:r>
            <a:r>
              <a:rPr lang="en-IN" i="1" dirty="0"/>
              <a:t>FFS, </a:t>
            </a:r>
            <a:r>
              <a:rPr lang="en-IN" b="0" i="1" dirty="0">
                <a:solidFill>
                  <a:srgbClr val="4D5156"/>
                </a:solidFill>
                <a:effectLst/>
                <a:latin typeface="arial" panose="020B0604020202020204" pitchFamily="34" charset="0"/>
              </a:rPr>
              <a:t>failure-free survival.</a:t>
            </a:r>
            <a:endParaRPr lang="en-IN"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445647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ASCT, autologous stem cell transplant; </a:t>
            </a:r>
            <a:r>
              <a:rPr lang="en-IN" i="1" dirty="0"/>
              <a:t>FFS, </a:t>
            </a:r>
            <a:r>
              <a:rPr lang="en-IN" b="0" i="1" dirty="0">
                <a:solidFill>
                  <a:srgbClr val="4D5156"/>
                </a:solidFill>
                <a:effectLst/>
                <a:latin typeface="arial" panose="020B0604020202020204" pitchFamily="34" charset="0"/>
              </a:rPr>
              <a:t>failure-free survival;</a:t>
            </a:r>
            <a:r>
              <a:rPr lang="en-US" i="1" dirty="0"/>
              <a:t> I, ibrutinib</a:t>
            </a:r>
            <a:r>
              <a:rPr lang="en-IN" b="0" i="1" dirty="0">
                <a:solidFill>
                  <a:srgbClr val="4D5156"/>
                </a:solidFill>
                <a:effectLst/>
                <a:latin typeface="arial" panose="020B0604020202020204" pitchFamily="34" charset="0"/>
              </a:rPr>
              <a:t>.</a:t>
            </a:r>
            <a:endParaRPr lang="en-IN"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758825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ASCT, autologous stem cell transplant; </a:t>
            </a:r>
            <a:r>
              <a:rPr lang="en-IN" b="0" i="1" dirty="0">
                <a:solidFill>
                  <a:srgbClr val="4D5156"/>
                </a:solidFill>
                <a:effectLst/>
                <a:latin typeface="arial" panose="020B0604020202020204" pitchFamily="34" charset="0"/>
              </a:rPr>
              <a:t>OS, overall survival.</a:t>
            </a:r>
            <a:endParaRPr lang="en-IN"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1649496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GI, gastrointestinal.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4089482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GI, gastrointestinal.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939717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3123670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ASCT, autologous stem cell transplant.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25370513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ASCT, autologous stem cell transplant; CIT, chemoimmunotherapy; </a:t>
            </a:r>
            <a:r>
              <a:rPr lang="en-IN" i="1" dirty="0"/>
              <a:t>FFS, </a:t>
            </a:r>
            <a:r>
              <a:rPr lang="en-IN" b="0" i="1" dirty="0">
                <a:solidFill>
                  <a:srgbClr val="4D5156"/>
                </a:solidFill>
                <a:effectLst/>
                <a:latin typeface="arial" panose="020B0604020202020204" pitchFamily="34" charset="0"/>
              </a:rPr>
              <a:t>failure-free survival; </a:t>
            </a:r>
            <a:r>
              <a:rPr lang="en-US" i="1" dirty="0"/>
              <a:t>MCL, mantle cell lymphoma; OS, overall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1845149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09645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19833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935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462985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164330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2120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26050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4696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3783582026"/>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5.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TRIANGLE: Phase III Trial of Ibrutinib + CIT </a:t>
            </a:r>
            <a:br>
              <a:rPr lang="en-US" altLang="en-US" sz="4000" dirty="0"/>
            </a:br>
            <a:r>
              <a:rPr lang="en-US" altLang="en-US" sz="4000" dirty="0"/>
              <a:t>With or Without ASCT vs CIT Followed by ASCT in Younger Patients With Previously Untreated MCL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38062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Amgen, AstraZeneca, Epizyme, GSK, Incyte Corporation,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Jazz Pharmaceuticals, Karyopharm Therapeutics Inc., Novartis Pharmaceuticals Corporation, Sanofi,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2022 ASH Annual Meeting; December 10-13, 2022;</a:t>
            </a:r>
            <a:br>
              <a:rPr lang="en-US" sz="1600" i="1" kern="0" dirty="0">
                <a:solidFill>
                  <a:schemeClr val="bg2"/>
                </a:solidFill>
                <a:latin typeface="Calibri"/>
                <a:ea typeface="+mj-ea"/>
                <a:cs typeface="Calibri"/>
              </a:rPr>
            </a:br>
            <a:r>
              <a:rPr lang="en-US" sz="1600" i="1" kern="0" dirty="0">
                <a:solidFill>
                  <a:schemeClr val="bg2"/>
                </a:solidFill>
                <a:latin typeface="Calibri"/>
                <a:ea typeface="+mj-ea"/>
                <a:cs typeface="Calibri"/>
              </a:rPr>
              <a:t>New Orleans, Louisiana</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TRIANGLE: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dirty="0"/>
              <a:t>High-dose CIT followed by ASCT and rituximab maintenance is current standard of care for younger patients with MCL</a:t>
            </a:r>
            <a:r>
              <a:rPr lang="en-US" altLang="en-US" baseline="30000" dirty="0"/>
              <a:t>1</a:t>
            </a:r>
          </a:p>
          <a:p>
            <a:r>
              <a:rPr lang="en-US" altLang="en-US" dirty="0"/>
              <a:t>Ibrutinib has shown promising efficacy in both previously untreated older patients with MCL and </a:t>
            </a:r>
            <a:r>
              <a:rPr lang="da-DK" altLang="en-US" dirty="0"/>
              <a:t>relapsed </a:t>
            </a:r>
            <a:r>
              <a:rPr lang="en-US" altLang="en-US" dirty="0"/>
              <a:t>MCL</a:t>
            </a:r>
            <a:r>
              <a:rPr lang="en-US" altLang="en-US" baseline="30000" dirty="0"/>
              <a:t>2,3</a:t>
            </a:r>
          </a:p>
          <a:p>
            <a:r>
              <a:rPr lang="en-US" altLang="en-US" dirty="0"/>
              <a:t>European MCL Network phase III TRIANGLE trial is evaluating ibrutinib + CIT with or without ASCT vs standard CIT followed by ASCT in previously untreated younger patients with MCL</a:t>
            </a:r>
            <a:r>
              <a:rPr lang="en-US" altLang="en-US" baseline="30000" dirty="0"/>
              <a:t>3,4</a:t>
            </a:r>
          </a:p>
          <a:p>
            <a:pPr lvl="1"/>
            <a:r>
              <a:rPr lang="en-US" altLang="en-US" dirty="0"/>
              <a:t>Current analysis presented efficacy and safety data from phase III TRIANGLE study</a:t>
            </a:r>
            <a:r>
              <a:rPr lang="en-US" altLang="en-US" baseline="30000" dirty="0"/>
              <a:t>5</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Kle Gouill. NEJM. 2017;377:1250. 2. Wang. NEJM. 2022;386:2482.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3. Dreyling. Hemasphere. 2022;6:e712. 4. </a:t>
            </a:r>
            <a:r>
              <a:rPr lang="en-US" sz="1200" b="0" spc="-10" dirty="0">
                <a:solidFill>
                  <a:schemeClr val="bg2"/>
                </a:solidFill>
                <a:latin typeface="Calibri" panose="020F0502020204030204" pitchFamily="34" charset="0"/>
              </a:rPr>
              <a:t>NCT02858258. 5.</a:t>
            </a:r>
            <a:r>
              <a:rPr lang="en-US" altLang="en-US" sz="1200" b="0" spc="-10" dirty="0">
                <a:solidFill>
                  <a:schemeClr val="bg2"/>
                </a:solidFill>
                <a:latin typeface="Calibri" panose="020F0502020204030204" pitchFamily="34" charset="0"/>
              </a:rPr>
              <a:t> Dreyling. ASH 2022. Abstr 1. </a:t>
            </a: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TRIANGLE: Study Design</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Dreyling. ASH 2022. Abstr 1.</a:t>
            </a:r>
            <a:endParaRPr lang="en-US" altLang="en-US" sz="1200" b="0" dirty="0">
              <a:solidFill>
                <a:schemeClr val="bg2"/>
              </a:solidFill>
              <a:latin typeface="Calibri" panose="020F0502020204030204" pitchFamily="34" charset="0"/>
            </a:endParaRPr>
          </a:p>
        </p:txBody>
      </p:sp>
      <p:sp>
        <p:nvSpPr>
          <p:cNvPr id="9" name="Content Placeholder 2">
            <a:extLst>
              <a:ext uri="{FF2B5EF4-FFF2-40B4-BE49-F238E27FC236}">
                <a16:creationId xmlns:a16="http://schemas.microsoft.com/office/drawing/2014/main" id="{3E662619-47FA-9305-ED00-EE51BCDD8E20}"/>
              </a:ext>
            </a:extLst>
          </p:cNvPr>
          <p:cNvSpPr>
            <a:spLocks noGrp="1"/>
          </p:cNvSpPr>
          <p:nvPr>
            <p:ph idx="1"/>
          </p:nvPr>
        </p:nvSpPr>
        <p:spPr>
          <a:xfrm>
            <a:off x="604675" y="1513047"/>
            <a:ext cx="10877529" cy="4650686"/>
          </a:xfrm>
        </p:spPr>
        <p:txBody>
          <a:bodyPr/>
          <a:lstStyle/>
          <a:p>
            <a:r>
              <a:rPr lang="en-US" sz="2000" dirty="0"/>
              <a:t>Randomized, open-label, 3-arm phase III trial</a:t>
            </a:r>
          </a:p>
        </p:txBody>
      </p:sp>
      <p:sp>
        <p:nvSpPr>
          <p:cNvPr id="10" name="Text Box 23">
            <a:extLst>
              <a:ext uri="{FF2B5EF4-FFF2-40B4-BE49-F238E27FC236}">
                <a16:creationId xmlns:a16="http://schemas.microsoft.com/office/drawing/2014/main" id="{038CDFC4-2D3F-8515-77ED-CDCE7AC6BFE0}"/>
              </a:ext>
            </a:extLst>
          </p:cNvPr>
          <p:cNvSpPr txBox="1">
            <a:spLocks noChangeArrowheads="1"/>
          </p:cNvSpPr>
          <p:nvPr/>
        </p:nvSpPr>
        <p:spPr bwMode="auto">
          <a:xfrm>
            <a:off x="462116" y="2574609"/>
            <a:ext cx="2161169"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Patients with previously untreated stage II-IV MCL; aged ≤65 yr; suitable for high-dose cytarabine and ASCT; ECOG PS 0-2</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870)</a:t>
            </a:r>
            <a:endParaRPr lang="en-US" altLang="en-US" sz="1600" b="0" dirty="0">
              <a:solidFill>
                <a:schemeClr val="bg1"/>
              </a:solidFill>
              <a:latin typeface="Calibri" panose="020F0502020204030204" pitchFamily="34" charset="0"/>
            </a:endParaRPr>
          </a:p>
        </p:txBody>
      </p:sp>
      <p:sp>
        <p:nvSpPr>
          <p:cNvPr id="11" name="Rectangle 24">
            <a:extLst>
              <a:ext uri="{FF2B5EF4-FFF2-40B4-BE49-F238E27FC236}">
                <a16:creationId xmlns:a16="http://schemas.microsoft.com/office/drawing/2014/main" id="{4AF274E2-EB86-6707-060A-EE95BC0098DC}"/>
              </a:ext>
            </a:extLst>
          </p:cNvPr>
          <p:cNvSpPr>
            <a:spLocks noChangeArrowheads="1"/>
          </p:cNvSpPr>
          <p:nvPr/>
        </p:nvSpPr>
        <p:spPr bwMode="auto">
          <a:xfrm>
            <a:off x="3199545" y="2178895"/>
            <a:ext cx="2161169" cy="822960"/>
          </a:xfrm>
          <a:prstGeom prst="rect">
            <a:avLst/>
          </a:prstGeom>
          <a:solidFill>
            <a:schemeClr val="accent1"/>
          </a:solidFill>
          <a:ln w="9525">
            <a:noFill/>
            <a:miter lim="800000"/>
            <a:headEnd/>
            <a:tailEnd/>
          </a:ln>
        </p:spPr>
        <p:txBody>
          <a:bodyPr wrap="square" anchor="ctr" anchorCtr="1"/>
          <a:lstStyle/>
          <a:p>
            <a:pPr algn="ctr">
              <a:defRPr/>
            </a:pPr>
            <a:r>
              <a:rPr lang="en-US" sz="1600" b="1" dirty="0">
                <a:latin typeface="Calibri" panose="020F0502020204030204" pitchFamily="34" charset="0"/>
                <a:cs typeface="Arial" charset="0"/>
              </a:rPr>
              <a:t>Arm A + I*:</a:t>
            </a:r>
          </a:p>
          <a:p>
            <a:pPr algn="ctr">
              <a:defRPr/>
            </a:pPr>
            <a:r>
              <a:rPr lang="en-US" sz="1600" dirty="0">
                <a:latin typeface="Calibri" panose="020F0502020204030204" pitchFamily="34" charset="0"/>
                <a:cs typeface="Arial" charset="0"/>
              </a:rPr>
              <a:t>R-CHOP + I/R-DHAP x 3</a:t>
            </a:r>
          </a:p>
          <a:p>
            <a:pPr algn="ctr">
              <a:defRPr/>
            </a:pPr>
            <a:r>
              <a:rPr lang="en-US" sz="1600" b="0" dirty="0">
                <a:latin typeface="Calibri" panose="020F0502020204030204" pitchFamily="34" charset="0"/>
                <a:cs typeface="Arial" charset="0"/>
              </a:rPr>
              <a:t>(n = 292)</a:t>
            </a:r>
          </a:p>
        </p:txBody>
      </p:sp>
      <p:sp>
        <p:nvSpPr>
          <p:cNvPr id="12" name="Rectangle 25">
            <a:extLst>
              <a:ext uri="{FF2B5EF4-FFF2-40B4-BE49-F238E27FC236}">
                <a16:creationId xmlns:a16="http://schemas.microsoft.com/office/drawing/2014/main" id="{B7DFDDFB-016F-5DA0-2F31-629A7EC6B75B}"/>
              </a:ext>
            </a:extLst>
          </p:cNvPr>
          <p:cNvSpPr>
            <a:spLocks noChangeArrowheads="1"/>
          </p:cNvSpPr>
          <p:nvPr/>
        </p:nvSpPr>
        <p:spPr bwMode="auto">
          <a:xfrm>
            <a:off x="3199545" y="3963245"/>
            <a:ext cx="2145609" cy="822960"/>
          </a:xfrm>
          <a:prstGeom prst="rect">
            <a:avLst/>
          </a:prstGeom>
          <a:solidFill>
            <a:schemeClr val="accent4"/>
          </a:solidFill>
          <a:ln w="9525">
            <a:noFill/>
            <a:miter lim="800000"/>
            <a:headEnd/>
            <a:tailEnd/>
          </a:ln>
        </p:spPr>
        <p:txBody>
          <a:bodyPr wrap="square" anchor="ctr" anchorCtr="1"/>
          <a:lstStyle/>
          <a:p>
            <a:pPr algn="ctr">
              <a:defRPr/>
            </a:pPr>
            <a:r>
              <a:rPr lang="pt-BR" sz="1600" b="1" dirty="0">
                <a:latin typeface="Calibri" panose="020F0502020204030204" pitchFamily="34" charset="0"/>
                <a:cs typeface="Arial" charset="0"/>
              </a:rPr>
              <a:t>Arm A*:</a:t>
            </a:r>
          </a:p>
          <a:p>
            <a:pPr algn="ctr">
              <a:defRPr/>
            </a:pPr>
            <a:r>
              <a:rPr lang="pt-BR" sz="1600" b="1" dirty="0">
                <a:latin typeface="Calibri" panose="020F0502020204030204" pitchFamily="34" charset="0"/>
                <a:cs typeface="Arial" charset="0"/>
              </a:rPr>
              <a:t>R-CHOP/R-DHAP x 3</a:t>
            </a:r>
          </a:p>
          <a:p>
            <a:pPr algn="ctr">
              <a:defRPr/>
            </a:pPr>
            <a:r>
              <a:rPr lang="pt-BR" sz="1600" b="0" dirty="0">
                <a:latin typeface="Calibri" panose="020F0502020204030204" pitchFamily="34" charset="0"/>
                <a:cs typeface="Arial" charset="0"/>
              </a:rPr>
              <a:t>(n = 288)</a:t>
            </a:r>
            <a:endParaRPr lang="en-US" sz="1600" b="0" dirty="0">
              <a:latin typeface="Calibri" panose="020F0502020204030204" pitchFamily="34" charset="0"/>
              <a:cs typeface="Arial" charset="0"/>
            </a:endParaRPr>
          </a:p>
        </p:txBody>
      </p:sp>
      <p:sp>
        <p:nvSpPr>
          <p:cNvPr id="13" name="Rectangle 28">
            <a:extLst>
              <a:ext uri="{FF2B5EF4-FFF2-40B4-BE49-F238E27FC236}">
                <a16:creationId xmlns:a16="http://schemas.microsoft.com/office/drawing/2014/main" id="{B4C643AE-38FF-D89F-C39C-B87FCBDD13B2}"/>
              </a:ext>
            </a:extLst>
          </p:cNvPr>
          <p:cNvSpPr>
            <a:spLocks noChangeArrowheads="1"/>
          </p:cNvSpPr>
          <p:nvPr/>
        </p:nvSpPr>
        <p:spPr bwMode="auto">
          <a:xfrm>
            <a:off x="3215105" y="3071070"/>
            <a:ext cx="2145609" cy="822960"/>
          </a:xfrm>
          <a:prstGeom prst="rect">
            <a:avLst/>
          </a:prstGeom>
          <a:solidFill>
            <a:schemeClr val="accent3"/>
          </a:solidFill>
          <a:ln w="9525">
            <a:noFill/>
            <a:miter lim="800000"/>
            <a:headEnd/>
            <a:tailEnd/>
          </a:ln>
        </p:spPr>
        <p:txBody>
          <a:bodyPr wrap="square" anchor="ctr" anchorCtr="1"/>
          <a:lstStyle/>
          <a:p>
            <a:pPr algn="ctr">
              <a:defRPr/>
            </a:pPr>
            <a:r>
              <a:rPr lang="pt-BR" sz="1600" b="1" dirty="0">
                <a:latin typeface="Calibri" panose="020F0502020204030204" pitchFamily="34" charset="0"/>
                <a:cs typeface="Arial" charset="0"/>
              </a:rPr>
              <a:t>Arm I*:</a:t>
            </a:r>
          </a:p>
          <a:p>
            <a:pPr algn="ctr">
              <a:defRPr/>
            </a:pPr>
            <a:r>
              <a:rPr lang="pt-BR" sz="1600" b="1" dirty="0">
                <a:latin typeface="Calibri" panose="020F0502020204030204" pitchFamily="34" charset="0"/>
                <a:cs typeface="Arial" charset="0"/>
              </a:rPr>
              <a:t>R-CHOP + I/R-DHAP x 3</a:t>
            </a:r>
          </a:p>
          <a:p>
            <a:pPr algn="ctr">
              <a:defRPr/>
            </a:pPr>
            <a:r>
              <a:rPr lang="pt-BR" sz="1600" b="0" dirty="0">
                <a:latin typeface="Calibri" panose="020F0502020204030204" pitchFamily="34" charset="0"/>
                <a:cs typeface="Arial" charset="0"/>
              </a:rPr>
              <a:t>(n = 290)</a:t>
            </a:r>
          </a:p>
        </p:txBody>
      </p:sp>
      <p:sp>
        <p:nvSpPr>
          <p:cNvPr id="14" name="Line 30">
            <a:extLst>
              <a:ext uri="{FF2B5EF4-FFF2-40B4-BE49-F238E27FC236}">
                <a16:creationId xmlns:a16="http://schemas.microsoft.com/office/drawing/2014/main" id="{AAB8E76B-2AA4-C40A-EA46-3B9FBA4A59C2}"/>
              </a:ext>
            </a:extLst>
          </p:cNvPr>
          <p:cNvSpPr>
            <a:spLocks noChangeShapeType="1"/>
          </p:cNvSpPr>
          <p:nvPr/>
        </p:nvSpPr>
        <p:spPr bwMode="auto">
          <a:xfrm rot="16200000">
            <a:off x="5667416" y="2352250"/>
            <a:ext cx="0" cy="47625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5" name="Line 32">
            <a:extLst>
              <a:ext uri="{FF2B5EF4-FFF2-40B4-BE49-F238E27FC236}">
                <a16:creationId xmlns:a16="http://schemas.microsoft.com/office/drawing/2014/main" id="{356BFC3F-7C8A-C30B-2E01-9D8D5983BE0E}"/>
              </a:ext>
            </a:extLst>
          </p:cNvPr>
          <p:cNvSpPr>
            <a:spLocks noChangeShapeType="1"/>
          </p:cNvSpPr>
          <p:nvPr/>
        </p:nvSpPr>
        <p:spPr bwMode="auto">
          <a:xfrm>
            <a:off x="2593121" y="3482550"/>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6" name="Line 32">
            <a:extLst>
              <a:ext uri="{FF2B5EF4-FFF2-40B4-BE49-F238E27FC236}">
                <a16:creationId xmlns:a16="http://schemas.microsoft.com/office/drawing/2014/main" id="{015ED95E-1868-B088-3363-E7D662E1EF91}"/>
              </a:ext>
            </a:extLst>
          </p:cNvPr>
          <p:cNvSpPr>
            <a:spLocks noChangeShapeType="1"/>
          </p:cNvSpPr>
          <p:nvPr/>
        </p:nvSpPr>
        <p:spPr bwMode="auto">
          <a:xfrm>
            <a:off x="2593121" y="3692845"/>
            <a:ext cx="479425" cy="68188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7" name="Line 32">
            <a:extLst>
              <a:ext uri="{FF2B5EF4-FFF2-40B4-BE49-F238E27FC236}">
                <a16:creationId xmlns:a16="http://schemas.microsoft.com/office/drawing/2014/main" id="{B564B702-4914-000F-2F3E-742DC5744DF3}"/>
              </a:ext>
            </a:extLst>
          </p:cNvPr>
          <p:cNvSpPr>
            <a:spLocks noChangeShapeType="1"/>
          </p:cNvSpPr>
          <p:nvPr/>
        </p:nvSpPr>
        <p:spPr bwMode="auto">
          <a:xfrm flipV="1">
            <a:off x="2593121" y="2590375"/>
            <a:ext cx="479425" cy="68188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18" name="Rectangle 24">
            <a:extLst>
              <a:ext uri="{FF2B5EF4-FFF2-40B4-BE49-F238E27FC236}">
                <a16:creationId xmlns:a16="http://schemas.microsoft.com/office/drawing/2014/main" id="{6B1ABB63-F4FB-2B82-391F-745C28ED58A3}"/>
              </a:ext>
            </a:extLst>
          </p:cNvPr>
          <p:cNvSpPr>
            <a:spLocks noChangeArrowheads="1"/>
          </p:cNvSpPr>
          <p:nvPr/>
        </p:nvSpPr>
        <p:spPr bwMode="auto">
          <a:xfrm>
            <a:off x="5974119" y="2178895"/>
            <a:ext cx="1026450" cy="822960"/>
          </a:xfrm>
          <a:prstGeom prst="rect">
            <a:avLst/>
          </a:prstGeom>
          <a:solidFill>
            <a:schemeClr val="accent1"/>
          </a:solidFill>
          <a:ln w="9525">
            <a:noFill/>
            <a:miter lim="800000"/>
            <a:headEnd/>
            <a:tailEnd/>
          </a:ln>
        </p:spPr>
        <p:txBody>
          <a:bodyPr wrap="square" anchor="ctr" anchorCtr="1"/>
          <a:lstStyle/>
          <a:p>
            <a:pPr algn="ctr">
              <a:defRPr/>
            </a:pPr>
            <a:r>
              <a:rPr lang="en-US" sz="1600" b="1" dirty="0">
                <a:latin typeface="Calibri" panose="020F0502020204030204" pitchFamily="34" charset="0"/>
                <a:cs typeface="Arial" charset="0"/>
              </a:rPr>
              <a:t>ASCT</a:t>
            </a:r>
            <a:endParaRPr lang="en-US" sz="1600" dirty="0">
              <a:latin typeface="Calibri" panose="020F0502020204030204" pitchFamily="34" charset="0"/>
              <a:cs typeface="Arial" charset="0"/>
            </a:endParaRPr>
          </a:p>
        </p:txBody>
      </p:sp>
      <p:sp>
        <p:nvSpPr>
          <p:cNvPr id="19" name="Line 30">
            <a:extLst>
              <a:ext uri="{FF2B5EF4-FFF2-40B4-BE49-F238E27FC236}">
                <a16:creationId xmlns:a16="http://schemas.microsoft.com/office/drawing/2014/main" id="{4C8209E9-96B3-6BD7-57A2-EBFAAFD929B8}"/>
              </a:ext>
            </a:extLst>
          </p:cNvPr>
          <p:cNvSpPr>
            <a:spLocks noChangeShapeType="1"/>
          </p:cNvSpPr>
          <p:nvPr/>
        </p:nvSpPr>
        <p:spPr bwMode="auto">
          <a:xfrm rot="16200000">
            <a:off x="7284970" y="2336484"/>
            <a:ext cx="0" cy="47625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0" name="Rectangle 24">
            <a:extLst>
              <a:ext uri="{FF2B5EF4-FFF2-40B4-BE49-F238E27FC236}">
                <a16:creationId xmlns:a16="http://schemas.microsoft.com/office/drawing/2014/main" id="{C157368E-46FF-1F9B-697B-9EB51714D88F}"/>
              </a:ext>
            </a:extLst>
          </p:cNvPr>
          <p:cNvSpPr>
            <a:spLocks noChangeArrowheads="1"/>
          </p:cNvSpPr>
          <p:nvPr/>
        </p:nvSpPr>
        <p:spPr bwMode="auto">
          <a:xfrm>
            <a:off x="7591673" y="2163129"/>
            <a:ext cx="1345850" cy="822960"/>
          </a:xfrm>
          <a:prstGeom prst="rect">
            <a:avLst/>
          </a:prstGeom>
          <a:solidFill>
            <a:schemeClr val="accent1"/>
          </a:solidFill>
          <a:ln w="9525">
            <a:noFill/>
            <a:miter lim="800000"/>
            <a:headEnd/>
            <a:tailEnd/>
          </a:ln>
        </p:spPr>
        <p:txBody>
          <a:bodyPr wrap="square" anchor="ctr" anchorCtr="1"/>
          <a:lstStyle/>
          <a:p>
            <a:pPr algn="ctr">
              <a:defRPr/>
            </a:pPr>
            <a:r>
              <a:rPr lang="en-US" sz="1600" b="1" dirty="0">
                <a:latin typeface="Calibri" panose="020F0502020204030204" pitchFamily="34" charset="0"/>
                <a:cs typeface="Arial" charset="0"/>
              </a:rPr>
              <a:t>2-yr I </a:t>
            </a:r>
          </a:p>
          <a:p>
            <a:pPr algn="ctr">
              <a:defRPr/>
            </a:pPr>
            <a:r>
              <a:rPr lang="en-US" sz="1600" dirty="0">
                <a:latin typeface="Calibri" panose="020F0502020204030204" pitchFamily="34" charset="0"/>
                <a:cs typeface="Arial" charset="0"/>
              </a:rPr>
              <a:t>maintenance</a:t>
            </a:r>
          </a:p>
        </p:txBody>
      </p:sp>
      <p:sp>
        <p:nvSpPr>
          <p:cNvPr id="21" name="Line 30">
            <a:extLst>
              <a:ext uri="{FF2B5EF4-FFF2-40B4-BE49-F238E27FC236}">
                <a16:creationId xmlns:a16="http://schemas.microsoft.com/office/drawing/2014/main" id="{FE7AC139-1417-3518-0356-24A20E28F123}"/>
              </a:ext>
            </a:extLst>
          </p:cNvPr>
          <p:cNvSpPr>
            <a:spLocks noChangeShapeType="1"/>
          </p:cNvSpPr>
          <p:nvPr/>
        </p:nvSpPr>
        <p:spPr bwMode="auto">
          <a:xfrm rot="16200000">
            <a:off x="9245129" y="2335027"/>
            <a:ext cx="0" cy="47625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2" name="Rectangle 24">
            <a:extLst>
              <a:ext uri="{FF2B5EF4-FFF2-40B4-BE49-F238E27FC236}">
                <a16:creationId xmlns:a16="http://schemas.microsoft.com/office/drawing/2014/main" id="{89DADD20-9BE7-141D-A193-4CC9BB776D97}"/>
              </a:ext>
            </a:extLst>
          </p:cNvPr>
          <p:cNvSpPr>
            <a:spLocks noChangeArrowheads="1"/>
          </p:cNvSpPr>
          <p:nvPr/>
        </p:nvSpPr>
        <p:spPr bwMode="auto">
          <a:xfrm>
            <a:off x="9551832" y="2161672"/>
            <a:ext cx="1345850" cy="822960"/>
          </a:xfrm>
          <a:prstGeom prst="rect">
            <a:avLst/>
          </a:prstGeom>
          <a:solidFill>
            <a:schemeClr val="accent1"/>
          </a:solidFill>
          <a:ln w="9525">
            <a:noFill/>
            <a:miter lim="800000"/>
            <a:headEnd/>
            <a:tailEnd/>
          </a:ln>
        </p:spPr>
        <p:txBody>
          <a:bodyPr wrap="square" anchor="ctr" anchorCtr="1"/>
          <a:lstStyle/>
          <a:p>
            <a:pPr algn="ctr">
              <a:defRPr/>
            </a:pPr>
            <a:r>
              <a:rPr lang="en-US" sz="1600" b="1" dirty="0">
                <a:latin typeface="Calibri" panose="020F0502020204030204" pitchFamily="34" charset="0"/>
                <a:cs typeface="Arial" charset="0"/>
              </a:rPr>
              <a:t>Observation</a:t>
            </a:r>
            <a:endParaRPr lang="en-US" sz="1600" dirty="0">
              <a:latin typeface="Calibri" panose="020F0502020204030204" pitchFamily="34" charset="0"/>
              <a:cs typeface="Arial" charset="0"/>
            </a:endParaRPr>
          </a:p>
        </p:txBody>
      </p:sp>
      <p:sp>
        <p:nvSpPr>
          <p:cNvPr id="23" name="Line 30">
            <a:extLst>
              <a:ext uri="{FF2B5EF4-FFF2-40B4-BE49-F238E27FC236}">
                <a16:creationId xmlns:a16="http://schemas.microsoft.com/office/drawing/2014/main" id="{76819E11-94DD-92C4-DDCC-442D9204D0E9}"/>
              </a:ext>
            </a:extLst>
          </p:cNvPr>
          <p:cNvSpPr>
            <a:spLocks noChangeShapeType="1"/>
          </p:cNvSpPr>
          <p:nvPr/>
        </p:nvSpPr>
        <p:spPr bwMode="auto">
          <a:xfrm rot="16200000">
            <a:off x="5667416" y="4139657"/>
            <a:ext cx="0" cy="47625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4" name="Rectangle 24">
            <a:extLst>
              <a:ext uri="{FF2B5EF4-FFF2-40B4-BE49-F238E27FC236}">
                <a16:creationId xmlns:a16="http://schemas.microsoft.com/office/drawing/2014/main" id="{D2D7F018-5FBE-22E1-87A7-5502C4C73F15}"/>
              </a:ext>
            </a:extLst>
          </p:cNvPr>
          <p:cNvSpPr>
            <a:spLocks noChangeArrowheads="1"/>
          </p:cNvSpPr>
          <p:nvPr/>
        </p:nvSpPr>
        <p:spPr bwMode="auto">
          <a:xfrm>
            <a:off x="7591673" y="3085823"/>
            <a:ext cx="1345850" cy="822960"/>
          </a:xfrm>
          <a:prstGeom prst="rect">
            <a:avLst/>
          </a:prstGeom>
          <a:solidFill>
            <a:schemeClr val="accent3"/>
          </a:solidFill>
          <a:ln w="9525">
            <a:noFill/>
            <a:miter lim="800000"/>
            <a:headEnd/>
            <a:tailEnd/>
          </a:ln>
        </p:spPr>
        <p:txBody>
          <a:bodyPr wrap="square" anchor="ctr" anchorCtr="1"/>
          <a:lstStyle/>
          <a:p>
            <a:pPr algn="ctr">
              <a:defRPr/>
            </a:pPr>
            <a:r>
              <a:rPr lang="en-US" sz="1600" b="1" dirty="0">
                <a:latin typeface="Calibri" panose="020F0502020204030204" pitchFamily="34" charset="0"/>
                <a:cs typeface="Arial" charset="0"/>
              </a:rPr>
              <a:t>2-yr I </a:t>
            </a:r>
          </a:p>
          <a:p>
            <a:pPr algn="ctr">
              <a:defRPr/>
            </a:pPr>
            <a:r>
              <a:rPr lang="en-US" sz="1600" dirty="0">
                <a:latin typeface="Calibri" panose="020F0502020204030204" pitchFamily="34" charset="0"/>
                <a:cs typeface="Arial" charset="0"/>
              </a:rPr>
              <a:t>maintenance</a:t>
            </a:r>
          </a:p>
        </p:txBody>
      </p:sp>
      <p:sp>
        <p:nvSpPr>
          <p:cNvPr id="25" name="Line 30">
            <a:extLst>
              <a:ext uri="{FF2B5EF4-FFF2-40B4-BE49-F238E27FC236}">
                <a16:creationId xmlns:a16="http://schemas.microsoft.com/office/drawing/2014/main" id="{BCC961E4-EEF3-83F8-5264-FA1433ADF3EE}"/>
              </a:ext>
            </a:extLst>
          </p:cNvPr>
          <p:cNvSpPr>
            <a:spLocks noChangeShapeType="1"/>
          </p:cNvSpPr>
          <p:nvPr/>
        </p:nvSpPr>
        <p:spPr bwMode="auto">
          <a:xfrm rot="16200000">
            <a:off x="9245129" y="3257721"/>
            <a:ext cx="0" cy="47625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6" name="Rectangle 24">
            <a:extLst>
              <a:ext uri="{FF2B5EF4-FFF2-40B4-BE49-F238E27FC236}">
                <a16:creationId xmlns:a16="http://schemas.microsoft.com/office/drawing/2014/main" id="{944BBEAF-340B-3069-11B6-74759279411D}"/>
              </a:ext>
            </a:extLst>
          </p:cNvPr>
          <p:cNvSpPr>
            <a:spLocks noChangeArrowheads="1"/>
          </p:cNvSpPr>
          <p:nvPr/>
        </p:nvSpPr>
        <p:spPr bwMode="auto">
          <a:xfrm>
            <a:off x="9551832" y="3084366"/>
            <a:ext cx="1345850" cy="822960"/>
          </a:xfrm>
          <a:prstGeom prst="rect">
            <a:avLst/>
          </a:prstGeom>
          <a:solidFill>
            <a:schemeClr val="accent3"/>
          </a:solidFill>
          <a:ln w="9525">
            <a:noFill/>
            <a:miter lim="800000"/>
            <a:headEnd/>
            <a:tailEnd/>
          </a:ln>
        </p:spPr>
        <p:txBody>
          <a:bodyPr wrap="square" anchor="ctr" anchorCtr="1"/>
          <a:lstStyle/>
          <a:p>
            <a:pPr algn="ctr">
              <a:defRPr/>
            </a:pPr>
            <a:r>
              <a:rPr lang="en-US" sz="1600" b="1" dirty="0">
                <a:latin typeface="Calibri" panose="020F0502020204030204" pitchFamily="34" charset="0"/>
                <a:cs typeface="Arial" charset="0"/>
              </a:rPr>
              <a:t>Observation</a:t>
            </a:r>
            <a:endParaRPr lang="en-US" sz="1600" dirty="0">
              <a:latin typeface="Calibri" panose="020F0502020204030204" pitchFamily="34" charset="0"/>
              <a:cs typeface="Arial" charset="0"/>
            </a:endParaRPr>
          </a:p>
        </p:txBody>
      </p:sp>
      <p:sp>
        <p:nvSpPr>
          <p:cNvPr id="27" name="Line 30">
            <a:extLst>
              <a:ext uri="{FF2B5EF4-FFF2-40B4-BE49-F238E27FC236}">
                <a16:creationId xmlns:a16="http://schemas.microsoft.com/office/drawing/2014/main" id="{EFC264F9-C6D3-3AE5-1856-01BCD66755C3}"/>
              </a:ext>
            </a:extLst>
          </p:cNvPr>
          <p:cNvSpPr>
            <a:spLocks noChangeShapeType="1"/>
          </p:cNvSpPr>
          <p:nvPr/>
        </p:nvSpPr>
        <p:spPr bwMode="auto">
          <a:xfrm rot="16200000">
            <a:off x="6475741" y="2422568"/>
            <a:ext cx="0" cy="209290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0" name="Rectangle 24">
            <a:extLst>
              <a:ext uri="{FF2B5EF4-FFF2-40B4-BE49-F238E27FC236}">
                <a16:creationId xmlns:a16="http://schemas.microsoft.com/office/drawing/2014/main" id="{119AAB1B-C3E3-AF9F-05FB-F8B915A2D05B}"/>
              </a:ext>
            </a:extLst>
          </p:cNvPr>
          <p:cNvSpPr>
            <a:spLocks noChangeArrowheads="1"/>
          </p:cNvSpPr>
          <p:nvPr/>
        </p:nvSpPr>
        <p:spPr bwMode="auto">
          <a:xfrm>
            <a:off x="5974118" y="3967114"/>
            <a:ext cx="1026450" cy="822960"/>
          </a:xfrm>
          <a:prstGeom prst="rect">
            <a:avLst/>
          </a:prstGeom>
          <a:solidFill>
            <a:schemeClr val="accent4"/>
          </a:solidFill>
          <a:ln w="9525">
            <a:noFill/>
            <a:miter lim="800000"/>
            <a:headEnd/>
            <a:tailEnd/>
          </a:ln>
        </p:spPr>
        <p:txBody>
          <a:bodyPr wrap="square" anchor="ctr" anchorCtr="1"/>
          <a:lstStyle/>
          <a:p>
            <a:pPr algn="ctr">
              <a:defRPr/>
            </a:pPr>
            <a:r>
              <a:rPr lang="en-US" sz="1600" b="1" dirty="0">
                <a:latin typeface="Calibri" panose="020F0502020204030204" pitchFamily="34" charset="0"/>
                <a:cs typeface="Arial" charset="0"/>
              </a:rPr>
              <a:t>ASCT</a:t>
            </a:r>
            <a:endParaRPr lang="en-US" sz="1600" dirty="0">
              <a:latin typeface="Calibri" panose="020F0502020204030204" pitchFamily="34" charset="0"/>
              <a:cs typeface="Arial" charset="0"/>
            </a:endParaRPr>
          </a:p>
        </p:txBody>
      </p:sp>
      <p:sp>
        <p:nvSpPr>
          <p:cNvPr id="31" name="Line 30">
            <a:extLst>
              <a:ext uri="{FF2B5EF4-FFF2-40B4-BE49-F238E27FC236}">
                <a16:creationId xmlns:a16="http://schemas.microsoft.com/office/drawing/2014/main" id="{65F7CBF5-E7A1-B2AD-F388-D7CEA2093003}"/>
              </a:ext>
            </a:extLst>
          </p:cNvPr>
          <p:cNvSpPr>
            <a:spLocks noChangeShapeType="1"/>
          </p:cNvSpPr>
          <p:nvPr/>
        </p:nvSpPr>
        <p:spPr bwMode="auto">
          <a:xfrm rot="16200000">
            <a:off x="8265807" y="3157279"/>
            <a:ext cx="0" cy="243489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2" name="Rectangle 24">
            <a:extLst>
              <a:ext uri="{FF2B5EF4-FFF2-40B4-BE49-F238E27FC236}">
                <a16:creationId xmlns:a16="http://schemas.microsoft.com/office/drawing/2014/main" id="{9E65F659-9436-FC6F-D812-76DABF441B9B}"/>
              </a:ext>
            </a:extLst>
          </p:cNvPr>
          <p:cNvSpPr>
            <a:spLocks noChangeArrowheads="1"/>
          </p:cNvSpPr>
          <p:nvPr/>
        </p:nvSpPr>
        <p:spPr bwMode="auto">
          <a:xfrm>
            <a:off x="9551832" y="3963245"/>
            <a:ext cx="1345850" cy="822960"/>
          </a:xfrm>
          <a:prstGeom prst="rect">
            <a:avLst/>
          </a:prstGeom>
          <a:solidFill>
            <a:schemeClr val="accent4"/>
          </a:solidFill>
          <a:ln w="9525">
            <a:noFill/>
            <a:miter lim="800000"/>
            <a:headEnd/>
            <a:tailEnd/>
          </a:ln>
        </p:spPr>
        <p:txBody>
          <a:bodyPr wrap="square" anchor="ctr" anchorCtr="1"/>
          <a:lstStyle/>
          <a:p>
            <a:pPr algn="ctr">
              <a:defRPr/>
            </a:pPr>
            <a:r>
              <a:rPr lang="en-US" sz="1600" b="1" dirty="0">
                <a:latin typeface="Calibri" panose="020F0502020204030204" pitchFamily="34" charset="0"/>
                <a:cs typeface="Arial" charset="0"/>
              </a:rPr>
              <a:t>Observation</a:t>
            </a:r>
            <a:endParaRPr lang="en-US" sz="1600" dirty="0">
              <a:latin typeface="Calibri" panose="020F0502020204030204" pitchFamily="34" charset="0"/>
              <a:cs typeface="Arial" charset="0"/>
            </a:endParaRPr>
          </a:p>
        </p:txBody>
      </p:sp>
      <p:sp>
        <p:nvSpPr>
          <p:cNvPr id="33" name="Text Box 30">
            <a:extLst>
              <a:ext uri="{FF2B5EF4-FFF2-40B4-BE49-F238E27FC236}">
                <a16:creationId xmlns:a16="http://schemas.microsoft.com/office/drawing/2014/main" id="{4E35319C-642E-4188-C535-8FBE700EB77A}"/>
              </a:ext>
            </a:extLst>
          </p:cNvPr>
          <p:cNvSpPr txBox="1">
            <a:spLocks noChangeArrowheads="1"/>
          </p:cNvSpPr>
          <p:nvPr/>
        </p:nvSpPr>
        <p:spPr bwMode="auto">
          <a:xfrm>
            <a:off x="3157468" y="4812637"/>
            <a:ext cx="5435926"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*R maintenance was added following national guidelines in all 3 arms (arm A + I: 57%; arm I: 54%; arm A: 58%).</a:t>
            </a:r>
            <a:endParaRPr lang="en-US" altLang="en-US" sz="1400" dirty="0">
              <a:solidFill>
                <a:schemeClr val="bg1"/>
              </a:solidFill>
              <a:latin typeface="Calibri" panose="020F0502020204030204" pitchFamily="34" charset="0"/>
            </a:endParaRPr>
          </a:p>
        </p:txBody>
      </p:sp>
      <p:sp>
        <p:nvSpPr>
          <p:cNvPr id="34" name="Content Placeholder 2">
            <a:extLst>
              <a:ext uri="{FF2B5EF4-FFF2-40B4-BE49-F238E27FC236}">
                <a16:creationId xmlns:a16="http://schemas.microsoft.com/office/drawing/2014/main" id="{AFAC3676-FF6B-5931-8A0F-9FE5E1B2C009}"/>
              </a:ext>
            </a:extLst>
          </p:cNvPr>
          <p:cNvSpPr txBox="1">
            <a:spLocks/>
          </p:cNvSpPr>
          <p:nvPr/>
        </p:nvSpPr>
        <p:spPr bwMode="auto">
          <a:xfrm>
            <a:off x="601820" y="5415036"/>
            <a:ext cx="7155832" cy="948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kern="0" dirty="0"/>
              <a:t>Primary endpoint: </a:t>
            </a:r>
            <a:r>
              <a:rPr lang="en-US" sz="2000" b="0" kern="0" dirty="0"/>
              <a:t>FFS</a:t>
            </a:r>
          </a:p>
          <a:p>
            <a:r>
              <a:rPr lang="en-US" sz="2000" kern="0" dirty="0"/>
              <a:t>Secondary endpoints: </a:t>
            </a:r>
            <a:r>
              <a:rPr lang="en-US" sz="2000" b="0" kern="0" dirty="0"/>
              <a:t>response rates, PFS, RD, OS, safety</a:t>
            </a:r>
          </a:p>
        </p:txBody>
      </p:sp>
    </p:spTree>
    <p:extLst>
      <p:ext uri="{BB962C8B-B14F-4D97-AF65-F5344CB8AC3E}">
        <p14:creationId xmlns:p14="http://schemas.microsoft.com/office/powerpoint/2010/main" val="712126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TRIANGLE: Baseline Characteristics and </a:t>
            </a:r>
            <a:br>
              <a:rPr lang="en-US" dirty="0"/>
            </a:br>
            <a:r>
              <a:rPr lang="en-US" dirty="0"/>
              <a:t>Responses at End of Induction Therapy</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Dreyling. ASH 2022. Abstr 1.</a:t>
            </a:r>
            <a:endParaRPr lang="en-US" altLang="en-US" sz="1200" b="0" dirty="0">
              <a:solidFill>
                <a:schemeClr val="bg2"/>
              </a:solidFill>
              <a:latin typeface="Calibri" panose="020F0502020204030204" pitchFamily="34" charset="0"/>
            </a:endParaRPr>
          </a:p>
        </p:txBody>
      </p:sp>
      <p:graphicFrame>
        <p:nvGraphicFramePr>
          <p:cNvPr id="7" name="Group 3">
            <a:extLst>
              <a:ext uri="{FF2B5EF4-FFF2-40B4-BE49-F238E27FC236}">
                <a16:creationId xmlns:a16="http://schemas.microsoft.com/office/drawing/2014/main" id="{F8D8AD0B-48BE-95F9-6EEB-1116264DBC33}"/>
              </a:ext>
            </a:extLst>
          </p:cNvPr>
          <p:cNvGraphicFramePr>
            <a:graphicFrameLocks/>
          </p:cNvGraphicFramePr>
          <p:nvPr>
            <p:extLst>
              <p:ext uri="{D42A27DB-BD31-4B8C-83A1-F6EECF244321}">
                <p14:modId xmlns:p14="http://schemas.microsoft.com/office/powerpoint/2010/main" val="4135432463"/>
              </p:ext>
            </p:extLst>
          </p:nvPr>
        </p:nvGraphicFramePr>
        <p:xfrm>
          <a:off x="695138" y="1411481"/>
          <a:ext cx="5235870" cy="4694032"/>
        </p:xfrm>
        <a:graphic>
          <a:graphicData uri="http://schemas.openxmlformats.org/drawingml/2006/table">
            <a:tbl>
              <a:tblPr/>
              <a:tblGrid>
                <a:gridCol w="1596957">
                  <a:extLst>
                    <a:ext uri="{9D8B030D-6E8A-4147-A177-3AD203B41FA5}">
                      <a16:colId xmlns:a16="http://schemas.microsoft.com/office/drawing/2014/main" val="20000"/>
                    </a:ext>
                  </a:extLst>
                </a:gridCol>
                <a:gridCol w="1212971">
                  <a:extLst>
                    <a:ext uri="{9D8B030D-6E8A-4147-A177-3AD203B41FA5}">
                      <a16:colId xmlns:a16="http://schemas.microsoft.com/office/drawing/2014/main" val="1579798746"/>
                    </a:ext>
                  </a:extLst>
                </a:gridCol>
                <a:gridCol w="1212971">
                  <a:extLst>
                    <a:ext uri="{9D8B030D-6E8A-4147-A177-3AD203B41FA5}">
                      <a16:colId xmlns:a16="http://schemas.microsoft.com/office/drawing/2014/main" val="20002"/>
                    </a:ext>
                  </a:extLst>
                </a:gridCol>
                <a:gridCol w="1212971">
                  <a:extLst>
                    <a:ext uri="{9D8B030D-6E8A-4147-A177-3AD203B41FA5}">
                      <a16:colId xmlns:a16="http://schemas.microsoft.com/office/drawing/2014/main" val="20003"/>
                    </a:ext>
                  </a:extLst>
                </a:gridCol>
              </a:tblGrid>
              <a:tr h="3424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A + I*</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(n = 292)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10001"/>
                  </a:ext>
                </a:extLst>
              </a:tr>
              <a:tr h="3424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0143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104741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Ann Arbor stage (n = 864),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IV</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84</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0143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ECOG PS &gt;1,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725691002"/>
                  </a:ext>
                </a:extLst>
              </a:tr>
              <a:tr h="7654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MIPI,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Low</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Intermediate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84961465"/>
                  </a:ext>
                </a:extLst>
              </a:tr>
              <a:tr h="6244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 MCL, n</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NHL NOS, 1 HD, 2 MZL)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HCL,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1 DLBCL)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CLL, 1 FL)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627966690"/>
                  </a:ext>
                </a:extLst>
              </a:tr>
            </a:tbl>
          </a:graphicData>
        </a:graphic>
      </p:graphicFrame>
      <p:graphicFrame>
        <p:nvGraphicFramePr>
          <p:cNvPr id="8" name="Table 4">
            <a:extLst>
              <a:ext uri="{FF2B5EF4-FFF2-40B4-BE49-F238E27FC236}">
                <a16:creationId xmlns:a16="http://schemas.microsoft.com/office/drawing/2014/main" id="{5275BDD1-E166-6F51-80A3-CB90B7D3FCBF}"/>
              </a:ext>
            </a:extLst>
          </p:cNvPr>
          <p:cNvGraphicFramePr>
            <a:graphicFrameLocks noGrp="1"/>
          </p:cNvGraphicFramePr>
          <p:nvPr>
            <p:ph idx="1"/>
            <p:extLst>
              <p:ext uri="{D42A27DB-BD31-4B8C-83A1-F6EECF244321}">
                <p14:modId xmlns:p14="http://schemas.microsoft.com/office/powerpoint/2010/main" val="1844372531"/>
              </p:ext>
            </p:extLst>
          </p:nvPr>
        </p:nvGraphicFramePr>
        <p:xfrm>
          <a:off x="6373145" y="1427667"/>
          <a:ext cx="5465352" cy="3048000"/>
        </p:xfrm>
        <a:graphic>
          <a:graphicData uri="http://schemas.openxmlformats.org/drawingml/2006/table">
            <a:tbl>
              <a:tblPr firstRow="1" bandRow="1">
                <a:tableStyleId>{F5AB1C69-6EDB-4FF4-983F-18BD219EF322}</a:tableStyleId>
              </a:tblPr>
              <a:tblGrid>
                <a:gridCol w="1224280">
                  <a:extLst>
                    <a:ext uri="{9D8B030D-6E8A-4147-A177-3AD203B41FA5}">
                      <a16:colId xmlns:a16="http://schemas.microsoft.com/office/drawing/2014/main" val="3626973201"/>
                    </a:ext>
                  </a:extLst>
                </a:gridCol>
                <a:gridCol w="1060268">
                  <a:extLst>
                    <a:ext uri="{9D8B030D-6E8A-4147-A177-3AD203B41FA5}">
                      <a16:colId xmlns:a16="http://schemas.microsoft.com/office/drawing/2014/main" val="1636021267"/>
                    </a:ext>
                  </a:extLst>
                </a:gridCol>
                <a:gridCol w="1060268">
                  <a:extLst>
                    <a:ext uri="{9D8B030D-6E8A-4147-A177-3AD203B41FA5}">
                      <a16:colId xmlns:a16="http://schemas.microsoft.com/office/drawing/2014/main" val="3063392390"/>
                    </a:ext>
                  </a:extLst>
                </a:gridCol>
                <a:gridCol w="1060268">
                  <a:extLst>
                    <a:ext uri="{9D8B030D-6E8A-4147-A177-3AD203B41FA5}">
                      <a16:colId xmlns:a16="http://schemas.microsoft.com/office/drawing/2014/main" val="678808238"/>
                    </a:ext>
                  </a:extLst>
                </a:gridCol>
                <a:gridCol w="1060268">
                  <a:extLst>
                    <a:ext uri="{9D8B030D-6E8A-4147-A177-3AD203B41FA5}">
                      <a16:colId xmlns:a16="http://schemas.microsoft.com/office/drawing/2014/main" val="2339693985"/>
                    </a:ext>
                  </a:extLst>
                </a:gridCol>
              </a:tblGrid>
              <a:tr h="297614">
                <a:tc>
                  <a:txBody>
                    <a:bodyPr/>
                    <a:lstStyle/>
                    <a:p>
                      <a:r>
                        <a:rPr lang="en-IN" sz="1400" dirty="0">
                          <a:latin typeface="+mn-lt"/>
                        </a:rPr>
                        <a:t>Response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IN" sz="1400" dirty="0">
                          <a:latin typeface="+mn-lt"/>
                        </a:rPr>
                        <a:t>A + 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IN" sz="1400" dirty="0">
                          <a:latin typeface="+mn-lt"/>
                        </a:rPr>
                        <a:t>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IN" sz="1400" dirty="0">
                          <a:latin typeface="+mn-lt"/>
                        </a:rPr>
                        <a:t>A*</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a:txBody>
                    <a:bodyPr/>
                    <a:lstStyle/>
                    <a:p>
                      <a:pPr algn="ctr"/>
                      <a:r>
                        <a:rPr lang="en-IN" sz="1400" dirty="0">
                          <a:latin typeface="+mn-lt"/>
                        </a:rPr>
                        <a:t>A + I/I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237980136"/>
                  </a:ext>
                </a:extLst>
              </a:tr>
              <a:tr h="185096">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ED, n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 (0.4)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0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 (0.4)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 (0.2)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31001676"/>
                  </a:ext>
                </a:extLst>
              </a:tr>
              <a:tr h="185096">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PD,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3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3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11 (4)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6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59345934"/>
                  </a:ext>
                </a:extLst>
              </a:tr>
              <a:tr h="185096">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SD,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 (0.4)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 (0.7)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4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3 (0.5)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13340163"/>
                  </a:ext>
                </a:extLst>
              </a:tr>
              <a:tr h="185096">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PR,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152 (54)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148 (53)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158 (58)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300 (54)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81371266"/>
                  </a:ext>
                </a:extLst>
              </a:tr>
              <a:tr h="185096">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CR,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124 (44)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125 (45)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98 (36)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249 (45)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22289170"/>
                  </a:ext>
                </a:extLst>
              </a:tr>
              <a:tr h="185096">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CR + PR,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276 (98)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273 (98)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256 (94)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549 (98)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662160237"/>
                  </a:ext>
                </a:extLst>
              </a:tr>
              <a:tr h="182560">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Total, 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281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278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272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559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06698369"/>
                  </a:ext>
                </a:extLst>
              </a:tr>
              <a:tr h="182560">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NE, 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18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23600213"/>
                  </a:ext>
                </a:extLst>
              </a:tr>
              <a:tr h="182560">
                <a:tc>
                  <a:txBody>
                    <a:bodyPr/>
                    <a:lstStyle/>
                    <a:p>
                      <a:r>
                        <a:rPr kumimoji="0" lang="en-IN" sz="1400" b="0" i="0" u="none" strike="noStrike" kern="1200" cap="none" normalizeH="0" baseline="0" dirty="0">
                          <a:ln>
                            <a:noFill/>
                          </a:ln>
                          <a:solidFill>
                            <a:schemeClr val="bg2">
                              <a:lumMod val="10000"/>
                            </a:schemeClr>
                          </a:solidFill>
                          <a:effectLst/>
                          <a:latin typeface="+mn-lt"/>
                          <a:ea typeface="+mn-ea"/>
                          <a:cs typeface="+mn-cs"/>
                        </a:rPr>
                        <a:t>ND, 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400" b="0" i="0" u="none" strike="noStrike" kern="1200" cap="none" normalizeH="0" baseline="0" dirty="0">
                          <a:ln>
                            <a:noFill/>
                          </a:ln>
                          <a:solidFill>
                            <a:schemeClr val="bg2">
                              <a:lumMod val="10000"/>
                            </a:schemeClr>
                          </a:solidFill>
                          <a:effectLst/>
                          <a:latin typeface="+mn-lt"/>
                          <a:ea typeface="+mn-ea"/>
                          <a:cs typeface="+mn-cs"/>
                        </a:rPr>
                        <a:t>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21709024"/>
                  </a:ext>
                </a:extLst>
              </a:tr>
            </a:tbl>
          </a:graphicData>
        </a:graphic>
      </p:graphicFrame>
      <p:sp>
        <p:nvSpPr>
          <p:cNvPr id="9" name="TextBox 8">
            <a:extLst>
              <a:ext uri="{FF2B5EF4-FFF2-40B4-BE49-F238E27FC236}">
                <a16:creationId xmlns:a16="http://schemas.microsoft.com/office/drawing/2014/main" id="{A10BE052-F80A-A479-3A24-D8C3A4E54CE5}"/>
              </a:ext>
            </a:extLst>
          </p:cNvPr>
          <p:cNvSpPr txBox="1"/>
          <p:nvPr/>
        </p:nvSpPr>
        <p:spPr bwMode="auto">
          <a:xfrm>
            <a:off x="1979748" y="6175554"/>
            <a:ext cx="82325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pt-BR" sz="1400" b="0" dirty="0">
                <a:solidFill>
                  <a:schemeClr val="bg1"/>
                </a:solidFill>
                <a:latin typeface="Calibri" panose="020F0502020204030204" pitchFamily="34" charset="0"/>
              </a:rPr>
              <a:t>*A + I arm: IR-CHOP/R-DHAP + ASCT + I; I arm: IR-CHOP/R-DHAP + I. I: ibrutinib; A arm: R-CHOP/R-DHAP + ASCT.</a:t>
            </a:r>
          </a:p>
        </p:txBody>
      </p:sp>
      <p:sp>
        <p:nvSpPr>
          <p:cNvPr id="2" name="TextBox 1">
            <a:extLst>
              <a:ext uri="{FF2B5EF4-FFF2-40B4-BE49-F238E27FC236}">
                <a16:creationId xmlns:a16="http://schemas.microsoft.com/office/drawing/2014/main" id="{648B31CB-BB62-488E-D3D6-B5AA99F0F8E8}"/>
              </a:ext>
            </a:extLst>
          </p:cNvPr>
          <p:cNvSpPr txBox="1"/>
          <p:nvPr/>
        </p:nvSpPr>
        <p:spPr bwMode="auto">
          <a:xfrm>
            <a:off x="6487886" y="4574807"/>
            <a:ext cx="5235870" cy="1615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Combined arms (A + I/I) yielded significantly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higher CR (</a:t>
            </a: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 .0203) and ORR (</a:t>
            </a: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 .0025) rates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vs control (A)</a:t>
            </a:r>
          </a:p>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In MCL younger R-CHOP/R-DHAP group, CR rates were 38%, and ORR was 94%</a:t>
            </a:r>
          </a:p>
        </p:txBody>
      </p:sp>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TRIANGLE: FFS (Primary Endpoint)</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Dreyling. ASH 2022. Abstr 1.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757301C8-806F-C47D-3CB1-69D34D214F4A}"/>
              </a:ext>
            </a:extLst>
          </p:cNvPr>
          <p:cNvSpPr txBox="1"/>
          <p:nvPr/>
        </p:nvSpPr>
        <p:spPr bwMode="auto">
          <a:xfrm>
            <a:off x="840426" y="6081138"/>
            <a:ext cx="7141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pt-BR" sz="1400" b="0" dirty="0">
                <a:solidFill>
                  <a:schemeClr val="bg1"/>
                </a:solidFill>
                <a:latin typeface="Calibri" panose="020F0502020204030204" pitchFamily="34" charset="0"/>
              </a:rPr>
              <a:t>A + I arm: IR-CHOP/R-DHAP + ASCT + I; I arm: IR-CHOP/R-DHAP + I. I: ibrutinib.</a:t>
            </a:r>
          </a:p>
        </p:txBody>
      </p:sp>
      <p:sp>
        <p:nvSpPr>
          <p:cNvPr id="10" name="TextBox 9">
            <a:extLst>
              <a:ext uri="{FF2B5EF4-FFF2-40B4-BE49-F238E27FC236}">
                <a16:creationId xmlns:a16="http://schemas.microsoft.com/office/drawing/2014/main" id="{EFA2C8C5-5F65-89C4-E663-534533809087}"/>
              </a:ext>
            </a:extLst>
          </p:cNvPr>
          <p:cNvSpPr txBox="1"/>
          <p:nvPr/>
        </p:nvSpPr>
        <p:spPr>
          <a:xfrm>
            <a:off x="1797911" y="1237182"/>
            <a:ext cx="8185061" cy="369332"/>
          </a:xfrm>
          <a:prstGeom prst="rect">
            <a:avLst/>
          </a:prstGeom>
          <a:noFill/>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FFS</a:t>
            </a:r>
            <a:endParaRPr lang="en-US" baseline="30000" dirty="0">
              <a:solidFill>
                <a:schemeClr val="bg1"/>
              </a:solidFill>
              <a:latin typeface="Calibri" panose="020F0502020204030204" pitchFamily="34" charset="0"/>
            </a:endParaRPr>
          </a:p>
        </p:txBody>
      </p:sp>
      <p:sp>
        <p:nvSpPr>
          <p:cNvPr id="11" name="Freeform 10">
            <a:extLst>
              <a:ext uri="{FF2B5EF4-FFF2-40B4-BE49-F238E27FC236}">
                <a16:creationId xmlns:a16="http://schemas.microsoft.com/office/drawing/2014/main" id="{3ED87150-7A24-82C5-6EB0-F41012EF6F04}"/>
              </a:ext>
            </a:extLst>
          </p:cNvPr>
          <p:cNvSpPr/>
          <p:nvPr/>
        </p:nvSpPr>
        <p:spPr bwMode="auto">
          <a:xfrm>
            <a:off x="1798230" y="1534120"/>
            <a:ext cx="8172414" cy="3317281"/>
          </a:xfrm>
          <a:custGeom>
            <a:avLst/>
            <a:gdLst>
              <a:gd name="connsiteX0" fmla="*/ 0 w 3493008"/>
              <a:gd name="connsiteY0" fmla="*/ 0 h 2551176"/>
              <a:gd name="connsiteX1" fmla="*/ 0 w 3493008"/>
              <a:gd name="connsiteY1" fmla="*/ 2551176 h 2551176"/>
              <a:gd name="connsiteX2" fmla="*/ 3493008 w 3493008"/>
              <a:gd name="connsiteY2" fmla="*/ 2551176 h 2551176"/>
              <a:gd name="connsiteX0" fmla="*/ 8142 w 3493008"/>
              <a:gd name="connsiteY0" fmla="*/ 0 h 3585060"/>
              <a:gd name="connsiteX1" fmla="*/ 0 w 3493008"/>
              <a:gd name="connsiteY1" fmla="*/ 3585060 h 3585060"/>
              <a:gd name="connsiteX2" fmla="*/ 3493008 w 3493008"/>
              <a:gd name="connsiteY2" fmla="*/ 3585060 h 3585060"/>
            </a:gdLst>
            <a:ahLst/>
            <a:cxnLst>
              <a:cxn ang="0">
                <a:pos x="connsiteX0" y="connsiteY0"/>
              </a:cxn>
              <a:cxn ang="0">
                <a:pos x="connsiteX1" y="connsiteY1"/>
              </a:cxn>
              <a:cxn ang="0">
                <a:pos x="connsiteX2" y="connsiteY2"/>
              </a:cxn>
            </a:cxnLst>
            <a:rect l="l" t="t" r="r" b="b"/>
            <a:pathLst>
              <a:path w="3493008" h="3585060">
                <a:moveTo>
                  <a:pt x="8142" y="0"/>
                </a:moveTo>
                <a:lnTo>
                  <a:pt x="0" y="3585060"/>
                </a:lnTo>
                <a:lnTo>
                  <a:pt x="3493008" y="3585060"/>
                </a:lnTo>
              </a:path>
            </a:pathLst>
          </a:custGeom>
          <a:noFill/>
          <a:ln w="28575">
            <a:solidFill>
              <a:schemeClr val="bg1"/>
            </a:solidFill>
            <a:miter lim="800000"/>
            <a:headEnd/>
            <a:tailEnd/>
          </a:ln>
        </p:spPr>
        <p:txBody>
          <a:bodyPr rtlCol="0" anchor="ctr"/>
          <a:lstStyle/>
          <a:p>
            <a:pPr algn="ctr"/>
            <a:endParaRPr lang="en-US" sz="1400"/>
          </a:p>
        </p:txBody>
      </p:sp>
      <p:cxnSp>
        <p:nvCxnSpPr>
          <p:cNvPr id="13" name="Straight Connector 12">
            <a:extLst>
              <a:ext uri="{FF2B5EF4-FFF2-40B4-BE49-F238E27FC236}">
                <a16:creationId xmlns:a16="http://schemas.microsoft.com/office/drawing/2014/main" id="{3C75A8A1-65C7-A746-09A2-ECEBA027D455}"/>
              </a:ext>
            </a:extLst>
          </p:cNvPr>
          <p:cNvCxnSpPr>
            <a:cxnSpLocks/>
          </p:cNvCxnSpPr>
          <p:nvPr/>
        </p:nvCxnSpPr>
        <p:spPr bwMode="auto">
          <a:xfrm>
            <a:off x="1762837" y="1559922"/>
            <a:ext cx="90046" cy="0"/>
          </a:xfrm>
          <a:prstGeom prst="line">
            <a:avLst/>
          </a:prstGeom>
          <a:noFill/>
          <a:ln w="28575" cap="flat" cmpd="sng" algn="ctr">
            <a:solidFill>
              <a:schemeClr val="bg1"/>
            </a:solidFill>
            <a:prstDash val="solid"/>
            <a:round/>
            <a:headEnd type="none" w="med" len="med"/>
            <a:tailEnd type="none" w="med" len="med"/>
          </a:ln>
          <a:effectLst/>
        </p:spPr>
      </p:cxnSp>
      <p:sp>
        <p:nvSpPr>
          <p:cNvPr id="14" name="TextBox 13">
            <a:extLst>
              <a:ext uri="{FF2B5EF4-FFF2-40B4-BE49-F238E27FC236}">
                <a16:creationId xmlns:a16="http://schemas.microsoft.com/office/drawing/2014/main" id="{23DDACD3-D0ED-527F-08BC-D1A5AFDA8AEF}"/>
              </a:ext>
            </a:extLst>
          </p:cNvPr>
          <p:cNvSpPr txBox="1"/>
          <p:nvPr/>
        </p:nvSpPr>
        <p:spPr bwMode="auto">
          <a:xfrm>
            <a:off x="1397917" y="1396684"/>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cxnSp>
        <p:nvCxnSpPr>
          <p:cNvPr id="16" name="Straight Connector 15">
            <a:extLst>
              <a:ext uri="{FF2B5EF4-FFF2-40B4-BE49-F238E27FC236}">
                <a16:creationId xmlns:a16="http://schemas.microsoft.com/office/drawing/2014/main" id="{BC625BF5-A059-17ED-CD07-6BD5F182E1B0}"/>
              </a:ext>
            </a:extLst>
          </p:cNvPr>
          <p:cNvCxnSpPr>
            <a:cxnSpLocks/>
          </p:cNvCxnSpPr>
          <p:nvPr/>
        </p:nvCxnSpPr>
        <p:spPr bwMode="auto">
          <a:xfrm>
            <a:off x="1724740" y="2227134"/>
            <a:ext cx="90046" cy="0"/>
          </a:xfrm>
          <a:prstGeom prst="line">
            <a:avLst/>
          </a:prstGeom>
          <a:noFill/>
          <a:ln w="28575" cap="flat" cmpd="sng" algn="ctr">
            <a:solidFill>
              <a:schemeClr val="bg1"/>
            </a:solidFill>
            <a:prstDash val="solid"/>
            <a:round/>
            <a:headEnd type="none" w="med" len="med"/>
            <a:tailEnd type="none" w="med" len="med"/>
          </a:ln>
          <a:effectLst/>
        </p:spPr>
      </p:cxnSp>
      <p:sp>
        <p:nvSpPr>
          <p:cNvPr id="17" name="TextBox 16">
            <a:extLst>
              <a:ext uri="{FF2B5EF4-FFF2-40B4-BE49-F238E27FC236}">
                <a16:creationId xmlns:a16="http://schemas.microsoft.com/office/drawing/2014/main" id="{C5076599-1EB0-DA5F-DC58-AB3586168B66}"/>
              </a:ext>
            </a:extLst>
          </p:cNvPr>
          <p:cNvSpPr txBox="1"/>
          <p:nvPr/>
        </p:nvSpPr>
        <p:spPr bwMode="auto">
          <a:xfrm>
            <a:off x="1367335" y="2046360"/>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0.8</a:t>
            </a:r>
          </a:p>
        </p:txBody>
      </p:sp>
      <p:cxnSp>
        <p:nvCxnSpPr>
          <p:cNvPr id="19" name="Straight Connector 18">
            <a:extLst>
              <a:ext uri="{FF2B5EF4-FFF2-40B4-BE49-F238E27FC236}">
                <a16:creationId xmlns:a16="http://schemas.microsoft.com/office/drawing/2014/main" id="{5A16801D-D2C8-403D-4AA6-41C7C5454B48}"/>
              </a:ext>
            </a:extLst>
          </p:cNvPr>
          <p:cNvCxnSpPr>
            <a:cxnSpLocks/>
          </p:cNvCxnSpPr>
          <p:nvPr/>
        </p:nvCxnSpPr>
        <p:spPr bwMode="auto">
          <a:xfrm>
            <a:off x="1724737" y="4847782"/>
            <a:ext cx="90046" cy="0"/>
          </a:xfrm>
          <a:prstGeom prst="line">
            <a:avLst/>
          </a:prstGeom>
          <a:noFill/>
          <a:ln w="28575" cap="flat" cmpd="sng" algn="ctr">
            <a:solidFill>
              <a:schemeClr val="bg1"/>
            </a:solidFill>
            <a:prstDash val="solid"/>
            <a:round/>
            <a:headEnd type="none" w="med" len="med"/>
            <a:tailEnd type="none" w="med" len="med"/>
          </a:ln>
          <a:effectLst/>
        </p:spPr>
      </p:cxnSp>
      <p:sp>
        <p:nvSpPr>
          <p:cNvPr id="20" name="TextBox 19">
            <a:extLst>
              <a:ext uri="{FF2B5EF4-FFF2-40B4-BE49-F238E27FC236}">
                <a16:creationId xmlns:a16="http://schemas.microsoft.com/office/drawing/2014/main" id="{87024E9F-FD2C-AA46-4D14-B492426A7D83}"/>
              </a:ext>
            </a:extLst>
          </p:cNvPr>
          <p:cNvSpPr txBox="1"/>
          <p:nvPr/>
        </p:nvSpPr>
        <p:spPr bwMode="auto">
          <a:xfrm>
            <a:off x="1489309" y="4673056"/>
            <a:ext cx="282070"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1" name="TextBox 20">
            <a:extLst>
              <a:ext uri="{FF2B5EF4-FFF2-40B4-BE49-F238E27FC236}">
                <a16:creationId xmlns:a16="http://schemas.microsoft.com/office/drawing/2014/main" id="{061E4D87-1DA8-F718-C7FD-4B54AE9575E7}"/>
              </a:ext>
            </a:extLst>
          </p:cNvPr>
          <p:cNvSpPr txBox="1"/>
          <p:nvPr/>
        </p:nvSpPr>
        <p:spPr bwMode="auto">
          <a:xfrm rot="16200000">
            <a:off x="-440066" y="2948639"/>
            <a:ext cx="3287118" cy="557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FFS Probability</a:t>
            </a:r>
          </a:p>
        </p:txBody>
      </p:sp>
      <p:sp>
        <p:nvSpPr>
          <p:cNvPr id="22" name="TextBox 21">
            <a:extLst>
              <a:ext uri="{FF2B5EF4-FFF2-40B4-BE49-F238E27FC236}">
                <a16:creationId xmlns:a16="http://schemas.microsoft.com/office/drawing/2014/main" id="{D3044F63-8214-3274-A3F8-4444D97CA7C6}"/>
              </a:ext>
            </a:extLst>
          </p:cNvPr>
          <p:cNvSpPr txBox="1"/>
          <p:nvPr/>
        </p:nvSpPr>
        <p:spPr bwMode="auto">
          <a:xfrm>
            <a:off x="1104619" y="5192578"/>
            <a:ext cx="226210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A + I</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I</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A</a:t>
            </a:r>
          </a:p>
        </p:txBody>
      </p:sp>
      <p:cxnSp>
        <p:nvCxnSpPr>
          <p:cNvPr id="24" name="Straight Connector 23">
            <a:extLst>
              <a:ext uri="{FF2B5EF4-FFF2-40B4-BE49-F238E27FC236}">
                <a16:creationId xmlns:a16="http://schemas.microsoft.com/office/drawing/2014/main" id="{0923F330-EFF6-C66D-3350-C9E6D77D2FE2}"/>
              </a:ext>
            </a:extLst>
          </p:cNvPr>
          <p:cNvCxnSpPr>
            <a:cxnSpLocks/>
          </p:cNvCxnSpPr>
          <p:nvPr/>
        </p:nvCxnSpPr>
        <p:spPr bwMode="auto">
          <a:xfrm rot="5400000">
            <a:off x="1753651"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25" name="TextBox 24">
            <a:extLst>
              <a:ext uri="{FF2B5EF4-FFF2-40B4-BE49-F238E27FC236}">
                <a16:creationId xmlns:a16="http://schemas.microsoft.com/office/drawing/2014/main" id="{EA919857-DDDD-C055-5682-6C663DCF93A3}"/>
              </a:ext>
            </a:extLst>
          </p:cNvPr>
          <p:cNvSpPr txBox="1"/>
          <p:nvPr/>
        </p:nvSpPr>
        <p:spPr bwMode="auto">
          <a:xfrm>
            <a:off x="1588757" y="4904361"/>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292</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290</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288</a:t>
            </a:r>
          </a:p>
        </p:txBody>
      </p:sp>
      <p:sp>
        <p:nvSpPr>
          <p:cNvPr id="26" name="TextBox 25">
            <a:extLst>
              <a:ext uri="{FF2B5EF4-FFF2-40B4-BE49-F238E27FC236}">
                <a16:creationId xmlns:a16="http://schemas.microsoft.com/office/drawing/2014/main" id="{1F0B7D7F-FC69-0846-E869-3EAF63761010}"/>
              </a:ext>
            </a:extLst>
          </p:cNvPr>
          <p:cNvSpPr txBox="1"/>
          <p:nvPr/>
        </p:nvSpPr>
        <p:spPr bwMode="auto">
          <a:xfrm>
            <a:off x="1798228" y="5109131"/>
            <a:ext cx="8184744" cy="369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Time From Randomization (Mo)</a:t>
            </a:r>
          </a:p>
        </p:txBody>
      </p:sp>
      <p:cxnSp>
        <p:nvCxnSpPr>
          <p:cNvPr id="28" name="Straight Connector 27">
            <a:extLst>
              <a:ext uri="{FF2B5EF4-FFF2-40B4-BE49-F238E27FC236}">
                <a16:creationId xmlns:a16="http://schemas.microsoft.com/office/drawing/2014/main" id="{A14E85A7-C035-B817-6B6C-68BC0CC83640}"/>
              </a:ext>
            </a:extLst>
          </p:cNvPr>
          <p:cNvCxnSpPr>
            <a:cxnSpLocks/>
          </p:cNvCxnSpPr>
          <p:nvPr/>
        </p:nvCxnSpPr>
        <p:spPr bwMode="auto">
          <a:xfrm>
            <a:off x="1724740" y="2876811"/>
            <a:ext cx="90046" cy="0"/>
          </a:xfrm>
          <a:prstGeom prst="line">
            <a:avLst/>
          </a:prstGeom>
          <a:noFill/>
          <a:ln w="28575" cap="flat" cmpd="sng" algn="ctr">
            <a:solidFill>
              <a:schemeClr val="bg1"/>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E942A3B3-B07A-7BC4-B93C-F9D68A079DD2}"/>
              </a:ext>
            </a:extLst>
          </p:cNvPr>
          <p:cNvSpPr txBox="1"/>
          <p:nvPr/>
        </p:nvSpPr>
        <p:spPr bwMode="auto">
          <a:xfrm>
            <a:off x="1367335" y="2696036"/>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0.6</a:t>
            </a:r>
          </a:p>
        </p:txBody>
      </p:sp>
      <p:cxnSp>
        <p:nvCxnSpPr>
          <p:cNvPr id="31" name="Straight Connector 30">
            <a:extLst>
              <a:ext uri="{FF2B5EF4-FFF2-40B4-BE49-F238E27FC236}">
                <a16:creationId xmlns:a16="http://schemas.microsoft.com/office/drawing/2014/main" id="{1DE501EA-C945-78F1-F00D-F3F6AD046129}"/>
              </a:ext>
            </a:extLst>
          </p:cNvPr>
          <p:cNvCxnSpPr>
            <a:cxnSpLocks/>
          </p:cNvCxnSpPr>
          <p:nvPr/>
        </p:nvCxnSpPr>
        <p:spPr bwMode="auto">
          <a:xfrm>
            <a:off x="1724740" y="3526487"/>
            <a:ext cx="90046" cy="0"/>
          </a:xfrm>
          <a:prstGeom prst="line">
            <a:avLst/>
          </a:prstGeom>
          <a:noFill/>
          <a:ln w="28575" cap="flat" cmpd="sng" algn="ctr">
            <a:solidFill>
              <a:schemeClr val="bg1"/>
            </a:solidFill>
            <a:prstDash val="solid"/>
            <a:round/>
            <a:headEnd type="none" w="med" len="med"/>
            <a:tailEnd type="none" w="med" len="med"/>
          </a:ln>
          <a:effectLst/>
        </p:spPr>
      </p:cxnSp>
      <p:sp>
        <p:nvSpPr>
          <p:cNvPr id="32" name="TextBox 31">
            <a:extLst>
              <a:ext uri="{FF2B5EF4-FFF2-40B4-BE49-F238E27FC236}">
                <a16:creationId xmlns:a16="http://schemas.microsoft.com/office/drawing/2014/main" id="{BB67827D-6D18-7B85-9B4B-A8C4F3B26A8B}"/>
              </a:ext>
            </a:extLst>
          </p:cNvPr>
          <p:cNvSpPr txBox="1"/>
          <p:nvPr/>
        </p:nvSpPr>
        <p:spPr bwMode="auto">
          <a:xfrm>
            <a:off x="1367335" y="3345713"/>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0.4</a:t>
            </a:r>
          </a:p>
        </p:txBody>
      </p:sp>
      <p:cxnSp>
        <p:nvCxnSpPr>
          <p:cNvPr id="34" name="Straight Connector 33">
            <a:extLst>
              <a:ext uri="{FF2B5EF4-FFF2-40B4-BE49-F238E27FC236}">
                <a16:creationId xmlns:a16="http://schemas.microsoft.com/office/drawing/2014/main" id="{68A97B0D-126E-FD33-05A9-AE461B15650B}"/>
              </a:ext>
            </a:extLst>
          </p:cNvPr>
          <p:cNvCxnSpPr>
            <a:cxnSpLocks/>
          </p:cNvCxnSpPr>
          <p:nvPr/>
        </p:nvCxnSpPr>
        <p:spPr bwMode="auto">
          <a:xfrm>
            <a:off x="1724740" y="4176163"/>
            <a:ext cx="90046" cy="0"/>
          </a:xfrm>
          <a:prstGeom prst="line">
            <a:avLst/>
          </a:prstGeom>
          <a:noFill/>
          <a:ln w="28575" cap="flat" cmpd="sng" algn="ctr">
            <a:solidFill>
              <a:schemeClr val="bg1"/>
            </a:solidFill>
            <a:prstDash val="solid"/>
            <a:round/>
            <a:headEnd type="none" w="med" len="med"/>
            <a:tailEnd type="none" w="med" len="med"/>
          </a:ln>
          <a:effectLst/>
        </p:spPr>
      </p:cxnSp>
      <p:sp>
        <p:nvSpPr>
          <p:cNvPr id="35" name="TextBox 34">
            <a:extLst>
              <a:ext uri="{FF2B5EF4-FFF2-40B4-BE49-F238E27FC236}">
                <a16:creationId xmlns:a16="http://schemas.microsoft.com/office/drawing/2014/main" id="{C4BE4B9E-E563-6329-9E5D-045E5843EC86}"/>
              </a:ext>
            </a:extLst>
          </p:cNvPr>
          <p:cNvSpPr txBox="1"/>
          <p:nvPr/>
        </p:nvSpPr>
        <p:spPr bwMode="auto">
          <a:xfrm>
            <a:off x="1367335" y="3995389"/>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0.2</a:t>
            </a:r>
          </a:p>
        </p:txBody>
      </p:sp>
      <p:cxnSp>
        <p:nvCxnSpPr>
          <p:cNvPr id="37" name="Straight Connector 36">
            <a:extLst>
              <a:ext uri="{FF2B5EF4-FFF2-40B4-BE49-F238E27FC236}">
                <a16:creationId xmlns:a16="http://schemas.microsoft.com/office/drawing/2014/main" id="{68323461-C546-7075-3B5F-F8FBF2A66987}"/>
              </a:ext>
            </a:extLst>
          </p:cNvPr>
          <p:cNvCxnSpPr>
            <a:cxnSpLocks/>
          </p:cNvCxnSpPr>
          <p:nvPr/>
        </p:nvCxnSpPr>
        <p:spPr bwMode="auto">
          <a:xfrm rot="5400000">
            <a:off x="9187654"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633B7484-65E3-2B27-FD66-063DD6E46DA6}"/>
              </a:ext>
            </a:extLst>
          </p:cNvPr>
          <p:cNvSpPr txBox="1"/>
          <p:nvPr/>
        </p:nvSpPr>
        <p:spPr bwMode="auto">
          <a:xfrm>
            <a:off x="9068446"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0</a:t>
            </a:r>
          </a:p>
        </p:txBody>
      </p:sp>
      <p:cxnSp>
        <p:nvCxnSpPr>
          <p:cNvPr id="40" name="Straight Connector 39">
            <a:extLst>
              <a:ext uri="{FF2B5EF4-FFF2-40B4-BE49-F238E27FC236}">
                <a16:creationId xmlns:a16="http://schemas.microsoft.com/office/drawing/2014/main" id="{6D99EDD3-D6B1-E055-1D65-1C161209E3B4}"/>
              </a:ext>
            </a:extLst>
          </p:cNvPr>
          <p:cNvCxnSpPr>
            <a:cxnSpLocks/>
          </p:cNvCxnSpPr>
          <p:nvPr/>
        </p:nvCxnSpPr>
        <p:spPr bwMode="auto">
          <a:xfrm rot="5400000">
            <a:off x="9906145"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41" name="TextBox 40">
            <a:extLst>
              <a:ext uri="{FF2B5EF4-FFF2-40B4-BE49-F238E27FC236}">
                <a16:creationId xmlns:a16="http://schemas.microsoft.com/office/drawing/2014/main" id="{52630684-5784-2ABF-C8B6-B9C6D136B097}"/>
              </a:ext>
            </a:extLst>
          </p:cNvPr>
          <p:cNvSpPr txBox="1"/>
          <p:nvPr/>
        </p:nvSpPr>
        <p:spPr bwMode="auto">
          <a:xfrm>
            <a:off x="9786936"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endParaRPr lang="en-US" sz="1400" b="0" dirty="0">
              <a:solidFill>
                <a:schemeClr val="accent4"/>
              </a:solidFill>
              <a:latin typeface="Calibri" panose="020F0502020204030204" pitchFamily="34" charset="0"/>
            </a:endParaRPr>
          </a:p>
          <a:p>
            <a:pPr algn="ctr">
              <a:lnSpc>
                <a:spcPct val="100000"/>
              </a:lnSpc>
              <a:spcBef>
                <a:spcPts val="0"/>
              </a:spcBef>
              <a:spcAft>
                <a:spcPct val="0"/>
              </a:spcAft>
              <a:buClrTx/>
              <a:buFontTx/>
              <a:buNone/>
            </a:pPr>
            <a:endParaRPr lang="en-US" sz="1400" b="0" dirty="0">
              <a:solidFill>
                <a:schemeClr val="accent4"/>
              </a:solidFill>
              <a:latin typeface="Calibri" panose="020F0502020204030204" pitchFamily="34" charset="0"/>
            </a:endParaRPr>
          </a:p>
          <a:p>
            <a:pPr algn="ctr">
              <a:lnSpc>
                <a:spcPct val="100000"/>
              </a:lnSpc>
              <a:spcBef>
                <a:spcPts val="0"/>
              </a:spcBef>
              <a:spcAft>
                <a:spcPct val="0"/>
              </a:spcAft>
              <a:buClrTx/>
              <a:buFontTx/>
              <a:buNone/>
            </a:pPr>
            <a:endParaRPr lang="en-US" sz="1400" b="0" dirty="0">
              <a:solidFill>
                <a:schemeClr val="accent4"/>
              </a:solidFill>
              <a:latin typeface="Calibri" panose="020F0502020204030204" pitchFamily="34" charset="0"/>
            </a:endParaRPr>
          </a:p>
        </p:txBody>
      </p:sp>
      <p:cxnSp>
        <p:nvCxnSpPr>
          <p:cNvPr id="43" name="Straight Connector 42">
            <a:extLst>
              <a:ext uri="{FF2B5EF4-FFF2-40B4-BE49-F238E27FC236}">
                <a16:creationId xmlns:a16="http://schemas.microsoft.com/office/drawing/2014/main" id="{BD471EDB-081F-4E12-62BD-276881647CCB}"/>
              </a:ext>
            </a:extLst>
          </p:cNvPr>
          <p:cNvCxnSpPr>
            <a:cxnSpLocks/>
          </p:cNvCxnSpPr>
          <p:nvPr/>
        </p:nvCxnSpPr>
        <p:spPr bwMode="auto">
          <a:xfrm rot="5400000">
            <a:off x="8549537"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44" name="TextBox 43">
            <a:extLst>
              <a:ext uri="{FF2B5EF4-FFF2-40B4-BE49-F238E27FC236}">
                <a16:creationId xmlns:a16="http://schemas.microsoft.com/office/drawing/2014/main" id="{73C31D83-3681-2E07-A2B9-285DF4E8EE08}"/>
              </a:ext>
            </a:extLst>
          </p:cNvPr>
          <p:cNvSpPr txBox="1"/>
          <p:nvPr/>
        </p:nvSpPr>
        <p:spPr bwMode="auto">
          <a:xfrm>
            <a:off x="8430330"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4</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a:t>
            </a:r>
          </a:p>
        </p:txBody>
      </p:sp>
      <p:cxnSp>
        <p:nvCxnSpPr>
          <p:cNvPr id="46" name="Straight Connector 45">
            <a:extLst>
              <a:ext uri="{FF2B5EF4-FFF2-40B4-BE49-F238E27FC236}">
                <a16:creationId xmlns:a16="http://schemas.microsoft.com/office/drawing/2014/main" id="{28E506FB-B0A5-0E91-EB47-23906BB33617}"/>
              </a:ext>
            </a:extLst>
          </p:cNvPr>
          <p:cNvCxnSpPr>
            <a:cxnSpLocks/>
          </p:cNvCxnSpPr>
          <p:nvPr/>
        </p:nvCxnSpPr>
        <p:spPr bwMode="auto">
          <a:xfrm rot="5400000">
            <a:off x="7861176"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8D4A5858-ED8C-19AC-BF54-B047F2E0D3EB}"/>
              </a:ext>
            </a:extLst>
          </p:cNvPr>
          <p:cNvSpPr txBox="1"/>
          <p:nvPr/>
        </p:nvSpPr>
        <p:spPr bwMode="auto">
          <a:xfrm>
            <a:off x="7741968"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17</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16</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12</a:t>
            </a:r>
          </a:p>
        </p:txBody>
      </p:sp>
      <p:cxnSp>
        <p:nvCxnSpPr>
          <p:cNvPr id="49" name="Straight Connector 48">
            <a:extLst>
              <a:ext uri="{FF2B5EF4-FFF2-40B4-BE49-F238E27FC236}">
                <a16:creationId xmlns:a16="http://schemas.microsoft.com/office/drawing/2014/main" id="{2A5720E4-8393-4E3E-B09A-C2562713F179}"/>
              </a:ext>
            </a:extLst>
          </p:cNvPr>
          <p:cNvCxnSpPr>
            <a:cxnSpLocks/>
          </p:cNvCxnSpPr>
          <p:nvPr/>
        </p:nvCxnSpPr>
        <p:spPr bwMode="auto">
          <a:xfrm rot="5400000">
            <a:off x="7172816" y="4888718"/>
            <a:ext cx="88520" cy="0"/>
          </a:xfrm>
          <a:prstGeom prst="line">
            <a:avLst/>
          </a:prstGeom>
          <a:noFill/>
          <a:ln w="28575" cap="flat" cmpd="sng" algn="ctr">
            <a:solidFill>
              <a:schemeClr val="bg1"/>
            </a:solidFill>
            <a:prstDash val="solid"/>
            <a:round/>
            <a:headEnd type="none" w="med" len="med"/>
            <a:tailEnd type="none" w="med" len="med"/>
          </a:ln>
          <a:effectLst/>
        </p:spPr>
      </p:cxnSp>
      <p:sp>
        <p:nvSpPr>
          <p:cNvPr id="50" name="TextBox 49">
            <a:extLst>
              <a:ext uri="{FF2B5EF4-FFF2-40B4-BE49-F238E27FC236}">
                <a16:creationId xmlns:a16="http://schemas.microsoft.com/office/drawing/2014/main" id="{A7DE0B18-0827-8501-77AF-3CB7D4B97C91}"/>
              </a:ext>
            </a:extLst>
          </p:cNvPr>
          <p:cNvSpPr txBox="1"/>
          <p:nvPr/>
        </p:nvSpPr>
        <p:spPr bwMode="auto">
          <a:xfrm>
            <a:off x="7053608" y="4886982"/>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48</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40</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34</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27</a:t>
            </a:r>
          </a:p>
        </p:txBody>
      </p:sp>
      <p:cxnSp>
        <p:nvCxnSpPr>
          <p:cNvPr id="52" name="Straight Connector 51">
            <a:extLst>
              <a:ext uri="{FF2B5EF4-FFF2-40B4-BE49-F238E27FC236}">
                <a16:creationId xmlns:a16="http://schemas.microsoft.com/office/drawing/2014/main" id="{1C4F7A69-4893-5654-892E-3BF03B4CF778}"/>
              </a:ext>
            </a:extLst>
          </p:cNvPr>
          <p:cNvCxnSpPr>
            <a:cxnSpLocks/>
          </p:cNvCxnSpPr>
          <p:nvPr/>
        </p:nvCxnSpPr>
        <p:spPr bwMode="auto">
          <a:xfrm rot="5400000">
            <a:off x="5871638"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53" name="TextBox 52">
            <a:extLst>
              <a:ext uri="{FF2B5EF4-FFF2-40B4-BE49-F238E27FC236}">
                <a16:creationId xmlns:a16="http://schemas.microsoft.com/office/drawing/2014/main" id="{70B0CE4D-83FA-8264-7AE1-C390725723F0}"/>
              </a:ext>
            </a:extLst>
          </p:cNvPr>
          <p:cNvSpPr txBox="1"/>
          <p:nvPr/>
        </p:nvSpPr>
        <p:spPr bwMode="auto">
          <a:xfrm>
            <a:off x="5706745" y="4904361"/>
            <a:ext cx="458779"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109</a:t>
            </a:r>
            <a:endParaRPr lang="en-US" sz="1400" b="0" dirty="0">
              <a:solidFill>
                <a:schemeClr val="accent3"/>
              </a:solidFill>
              <a:latin typeface="Calibri" panose="020F0502020204030204" pitchFamily="34" charset="0"/>
            </a:endParaRPr>
          </a:p>
          <a:p>
            <a:pPr algn="ctr">
              <a:spcBef>
                <a:spcPts val="0"/>
              </a:spcBef>
            </a:pPr>
            <a:r>
              <a:rPr lang="en-US" sz="1400" b="0" dirty="0">
                <a:solidFill>
                  <a:schemeClr val="accent3"/>
                </a:solidFill>
                <a:latin typeface="Calibri" panose="020F0502020204030204" pitchFamily="34" charset="0"/>
              </a:rPr>
              <a:t>100</a:t>
            </a:r>
          </a:p>
          <a:p>
            <a:pPr algn="ctr">
              <a:spcBef>
                <a:spcPts val="0"/>
              </a:spcBef>
            </a:pPr>
            <a:r>
              <a:rPr lang="en-US" sz="1400" b="0" dirty="0">
                <a:solidFill>
                  <a:schemeClr val="accent4"/>
                </a:solidFill>
                <a:latin typeface="Calibri" panose="020F0502020204030204" pitchFamily="34" charset="0"/>
              </a:rPr>
              <a:t>85</a:t>
            </a:r>
          </a:p>
        </p:txBody>
      </p:sp>
      <p:cxnSp>
        <p:nvCxnSpPr>
          <p:cNvPr id="55" name="Straight Connector 54">
            <a:extLst>
              <a:ext uri="{FF2B5EF4-FFF2-40B4-BE49-F238E27FC236}">
                <a16:creationId xmlns:a16="http://schemas.microsoft.com/office/drawing/2014/main" id="{8E9ADEF9-1298-331A-10C7-F7345F01B6CE}"/>
              </a:ext>
            </a:extLst>
          </p:cNvPr>
          <p:cNvCxnSpPr>
            <a:cxnSpLocks/>
          </p:cNvCxnSpPr>
          <p:nvPr/>
        </p:nvCxnSpPr>
        <p:spPr bwMode="auto">
          <a:xfrm rot="5400000">
            <a:off x="6544750"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56" name="TextBox 55">
            <a:extLst>
              <a:ext uri="{FF2B5EF4-FFF2-40B4-BE49-F238E27FC236}">
                <a16:creationId xmlns:a16="http://schemas.microsoft.com/office/drawing/2014/main" id="{4B0FF37F-28F6-1192-C3C4-607B9DCA0EC0}"/>
              </a:ext>
            </a:extLst>
          </p:cNvPr>
          <p:cNvSpPr txBox="1"/>
          <p:nvPr/>
        </p:nvSpPr>
        <p:spPr bwMode="auto">
          <a:xfrm>
            <a:off x="6425540"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65</a:t>
            </a:r>
            <a:endParaRPr lang="en-US" sz="1400" b="0" dirty="0">
              <a:solidFill>
                <a:schemeClr val="accent4"/>
              </a:solidFill>
              <a:latin typeface="Calibri" panose="020F0502020204030204" pitchFamily="34" charset="0"/>
            </a:endParaRPr>
          </a:p>
          <a:p>
            <a:pPr algn="ctr">
              <a:spcBef>
                <a:spcPts val="0"/>
              </a:spcBef>
            </a:pPr>
            <a:r>
              <a:rPr lang="en-US" sz="1400" b="0" dirty="0">
                <a:solidFill>
                  <a:schemeClr val="accent3"/>
                </a:solidFill>
                <a:latin typeface="Calibri" panose="020F0502020204030204" pitchFamily="34" charset="0"/>
              </a:rPr>
              <a:t>68</a:t>
            </a:r>
          </a:p>
          <a:p>
            <a:pPr algn="ctr">
              <a:spcBef>
                <a:spcPts val="0"/>
              </a:spcBef>
            </a:pPr>
            <a:r>
              <a:rPr lang="en-US" sz="1400" b="0" dirty="0">
                <a:solidFill>
                  <a:schemeClr val="accent4"/>
                </a:solidFill>
                <a:latin typeface="Calibri" panose="020F0502020204030204" pitchFamily="34" charset="0"/>
              </a:rPr>
              <a:t>54</a:t>
            </a:r>
          </a:p>
        </p:txBody>
      </p:sp>
      <p:cxnSp>
        <p:nvCxnSpPr>
          <p:cNvPr id="58" name="Straight Connector 57">
            <a:extLst>
              <a:ext uri="{FF2B5EF4-FFF2-40B4-BE49-F238E27FC236}">
                <a16:creationId xmlns:a16="http://schemas.microsoft.com/office/drawing/2014/main" id="{5F0D757A-F415-3A9E-C8F3-843784A4863B}"/>
              </a:ext>
            </a:extLst>
          </p:cNvPr>
          <p:cNvCxnSpPr>
            <a:cxnSpLocks/>
          </p:cNvCxnSpPr>
          <p:nvPr/>
        </p:nvCxnSpPr>
        <p:spPr bwMode="auto">
          <a:xfrm rot="5400000">
            <a:off x="3860312" y="4888718"/>
            <a:ext cx="88520" cy="0"/>
          </a:xfrm>
          <a:prstGeom prst="line">
            <a:avLst/>
          </a:prstGeom>
          <a:noFill/>
          <a:ln w="28575" cap="flat" cmpd="sng" algn="ctr">
            <a:solidFill>
              <a:schemeClr val="bg1"/>
            </a:solidFill>
            <a:prstDash val="solid"/>
            <a:round/>
            <a:headEnd type="none" w="med" len="med"/>
            <a:tailEnd type="none" w="med" len="med"/>
          </a:ln>
          <a:effectLst/>
        </p:spPr>
      </p:cxnSp>
      <p:sp>
        <p:nvSpPr>
          <p:cNvPr id="59" name="TextBox 58">
            <a:extLst>
              <a:ext uri="{FF2B5EF4-FFF2-40B4-BE49-F238E27FC236}">
                <a16:creationId xmlns:a16="http://schemas.microsoft.com/office/drawing/2014/main" id="{EF0E194F-11D0-D702-72CA-E5EBB2161F21}"/>
              </a:ext>
            </a:extLst>
          </p:cNvPr>
          <p:cNvSpPr txBox="1"/>
          <p:nvPr/>
        </p:nvSpPr>
        <p:spPr bwMode="auto">
          <a:xfrm>
            <a:off x="3695419" y="4886982"/>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226</a:t>
            </a: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229</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206</a:t>
            </a:r>
          </a:p>
        </p:txBody>
      </p:sp>
      <p:cxnSp>
        <p:nvCxnSpPr>
          <p:cNvPr id="61" name="Straight Connector 60">
            <a:extLst>
              <a:ext uri="{FF2B5EF4-FFF2-40B4-BE49-F238E27FC236}">
                <a16:creationId xmlns:a16="http://schemas.microsoft.com/office/drawing/2014/main" id="{7654D5A9-5C95-EDEC-6FD2-3AAF81CC12AA}"/>
              </a:ext>
            </a:extLst>
          </p:cNvPr>
          <p:cNvCxnSpPr>
            <a:cxnSpLocks/>
          </p:cNvCxnSpPr>
          <p:nvPr/>
        </p:nvCxnSpPr>
        <p:spPr bwMode="auto">
          <a:xfrm rot="5400000">
            <a:off x="5203728"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62" name="TextBox 61">
            <a:extLst>
              <a:ext uri="{FF2B5EF4-FFF2-40B4-BE49-F238E27FC236}">
                <a16:creationId xmlns:a16="http://schemas.microsoft.com/office/drawing/2014/main" id="{A1F50734-7322-EBB9-AE65-5A8E7CF21178}"/>
              </a:ext>
            </a:extLst>
          </p:cNvPr>
          <p:cNvSpPr txBox="1"/>
          <p:nvPr/>
        </p:nvSpPr>
        <p:spPr bwMode="auto">
          <a:xfrm>
            <a:off x="5038833" y="4904361"/>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137</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133</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126</a:t>
            </a:r>
          </a:p>
        </p:txBody>
      </p:sp>
      <p:cxnSp>
        <p:nvCxnSpPr>
          <p:cNvPr id="31744" name="Straight Connector 31743">
            <a:extLst>
              <a:ext uri="{FF2B5EF4-FFF2-40B4-BE49-F238E27FC236}">
                <a16:creationId xmlns:a16="http://schemas.microsoft.com/office/drawing/2014/main" id="{C58092F4-6B54-7586-0A96-BA462F93BD96}"/>
              </a:ext>
            </a:extLst>
          </p:cNvPr>
          <p:cNvCxnSpPr>
            <a:cxnSpLocks/>
          </p:cNvCxnSpPr>
          <p:nvPr/>
        </p:nvCxnSpPr>
        <p:spPr bwMode="auto">
          <a:xfrm rot="5400000">
            <a:off x="4544812" y="4906098"/>
            <a:ext cx="88520" cy="0"/>
          </a:xfrm>
          <a:prstGeom prst="line">
            <a:avLst/>
          </a:prstGeom>
          <a:noFill/>
          <a:ln w="28575" cap="flat" cmpd="sng" algn="ctr">
            <a:solidFill>
              <a:schemeClr val="bg1"/>
            </a:solidFill>
            <a:prstDash val="solid"/>
            <a:round/>
            <a:headEnd type="none" w="med" len="med"/>
            <a:tailEnd type="none" w="med" len="med"/>
          </a:ln>
          <a:effectLst/>
        </p:spPr>
      </p:cxnSp>
      <p:cxnSp>
        <p:nvCxnSpPr>
          <p:cNvPr id="31748" name="Straight Connector 31747">
            <a:extLst>
              <a:ext uri="{FF2B5EF4-FFF2-40B4-BE49-F238E27FC236}">
                <a16:creationId xmlns:a16="http://schemas.microsoft.com/office/drawing/2014/main" id="{0D0D8168-A696-CB41-0821-3013AACF4510}"/>
              </a:ext>
            </a:extLst>
          </p:cNvPr>
          <p:cNvCxnSpPr>
            <a:cxnSpLocks/>
          </p:cNvCxnSpPr>
          <p:nvPr/>
        </p:nvCxnSpPr>
        <p:spPr bwMode="auto">
          <a:xfrm rot="5400000">
            <a:off x="3250242" y="488871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49" name="TextBox 31748">
            <a:extLst>
              <a:ext uri="{FF2B5EF4-FFF2-40B4-BE49-F238E27FC236}">
                <a16:creationId xmlns:a16="http://schemas.microsoft.com/office/drawing/2014/main" id="{0F0933F0-3D2E-A8EA-C496-81D2B2752107}"/>
              </a:ext>
            </a:extLst>
          </p:cNvPr>
          <p:cNvSpPr txBox="1"/>
          <p:nvPr/>
        </p:nvSpPr>
        <p:spPr bwMode="auto">
          <a:xfrm>
            <a:off x="3085348" y="4886982"/>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253</a:t>
            </a: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257</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237</a:t>
            </a:r>
          </a:p>
        </p:txBody>
      </p:sp>
      <p:cxnSp>
        <p:nvCxnSpPr>
          <p:cNvPr id="31751" name="Straight Connector 31750">
            <a:extLst>
              <a:ext uri="{FF2B5EF4-FFF2-40B4-BE49-F238E27FC236}">
                <a16:creationId xmlns:a16="http://schemas.microsoft.com/office/drawing/2014/main" id="{220ED1D2-224F-992A-B097-0134C28BBA70}"/>
              </a:ext>
            </a:extLst>
          </p:cNvPr>
          <p:cNvCxnSpPr>
            <a:cxnSpLocks/>
          </p:cNvCxnSpPr>
          <p:nvPr/>
        </p:nvCxnSpPr>
        <p:spPr bwMode="auto">
          <a:xfrm rot="5400000">
            <a:off x="2501946" y="488871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52" name="TextBox 31751">
            <a:extLst>
              <a:ext uri="{FF2B5EF4-FFF2-40B4-BE49-F238E27FC236}">
                <a16:creationId xmlns:a16="http://schemas.microsoft.com/office/drawing/2014/main" id="{13E3C3F5-B149-CA4F-42AC-D168EAD243AC}"/>
              </a:ext>
            </a:extLst>
          </p:cNvPr>
          <p:cNvSpPr txBox="1"/>
          <p:nvPr/>
        </p:nvSpPr>
        <p:spPr bwMode="auto">
          <a:xfrm>
            <a:off x="2337053" y="4886982"/>
            <a:ext cx="458779"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spcBef>
                <a:spcPts val="0"/>
              </a:spcBef>
            </a:pPr>
            <a:r>
              <a:rPr lang="en-US" sz="1400" b="0" dirty="0">
                <a:solidFill>
                  <a:schemeClr val="accent1"/>
                </a:solidFill>
                <a:latin typeface="Calibri" panose="020F0502020204030204" pitchFamily="34" charset="0"/>
              </a:rPr>
              <a:t>270</a:t>
            </a: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269</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252</a:t>
            </a:r>
          </a:p>
        </p:txBody>
      </p:sp>
      <p:pic>
        <p:nvPicPr>
          <p:cNvPr id="31753" name="Graphic 31752">
            <a:extLst>
              <a:ext uri="{FF2B5EF4-FFF2-40B4-BE49-F238E27FC236}">
                <a16:creationId xmlns:a16="http://schemas.microsoft.com/office/drawing/2014/main" id="{A82A617F-1A49-B659-C529-8612F7EA5E5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887957" y="1505584"/>
            <a:ext cx="7592219" cy="1248148"/>
          </a:xfrm>
          <a:prstGeom prst="rect">
            <a:avLst/>
          </a:prstGeom>
        </p:spPr>
      </p:pic>
      <p:sp>
        <p:nvSpPr>
          <p:cNvPr id="31756" name="TextBox 31755">
            <a:extLst>
              <a:ext uri="{FF2B5EF4-FFF2-40B4-BE49-F238E27FC236}">
                <a16:creationId xmlns:a16="http://schemas.microsoft.com/office/drawing/2014/main" id="{2A535E7C-AA51-5352-B6FE-0F4B84B76A33}"/>
              </a:ext>
            </a:extLst>
          </p:cNvPr>
          <p:cNvSpPr txBox="1"/>
          <p:nvPr/>
        </p:nvSpPr>
        <p:spPr bwMode="auto">
          <a:xfrm>
            <a:off x="4363588" y="4904361"/>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184</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180</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162</a:t>
            </a:r>
          </a:p>
        </p:txBody>
      </p:sp>
      <p:grpSp>
        <p:nvGrpSpPr>
          <p:cNvPr id="5" name="Group 4">
            <a:extLst>
              <a:ext uri="{FF2B5EF4-FFF2-40B4-BE49-F238E27FC236}">
                <a16:creationId xmlns:a16="http://schemas.microsoft.com/office/drawing/2014/main" id="{D4BDF50D-BA5F-89A3-A316-A40184E4527C}"/>
              </a:ext>
            </a:extLst>
          </p:cNvPr>
          <p:cNvGrpSpPr/>
          <p:nvPr/>
        </p:nvGrpSpPr>
        <p:grpSpPr>
          <a:xfrm>
            <a:off x="2180656" y="3198981"/>
            <a:ext cx="2497046" cy="1277273"/>
            <a:chOff x="2180656" y="3198981"/>
            <a:chExt cx="2497046" cy="1277273"/>
          </a:xfrm>
        </p:grpSpPr>
        <p:sp>
          <p:nvSpPr>
            <p:cNvPr id="3" name="TextBox 2">
              <a:extLst>
                <a:ext uri="{FF2B5EF4-FFF2-40B4-BE49-F238E27FC236}">
                  <a16:creationId xmlns:a16="http://schemas.microsoft.com/office/drawing/2014/main" id="{59C6AA83-9387-6078-FE8A-6D0874F2FD03}"/>
                </a:ext>
              </a:extLst>
            </p:cNvPr>
            <p:cNvSpPr txBox="1"/>
            <p:nvPr/>
          </p:nvSpPr>
          <p:spPr bwMode="auto">
            <a:xfrm>
              <a:off x="2180656" y="3198981"/>
              <a:ext cx="2064155" cy="1277273"/>
            </a:xfrm>
            <a:prstGeom prst="rect">
              <a:avLst/>
            </a:prstGeom>
            <a:solidFill>
              <a:schemeClr val="tx1"/>
            </a:solidFill>
            <a:ln>
              <a:noFill/>
            </a:ln>
          </p:spPr>
          <p:txBody>
            <a:bodyPr wrap="none" rtlCol="0" anchor="ctr">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Median follow-up: 31 </a:t>
              </a:r>
              <a:r>
                <a:rPr lang="en-US" sz="1400" dirty="0" err="1">
                  <a:solidFill>
                    <a:schemeClr val="bg1"/>
                  </a:solidFill>
                  <a:latin typeface="Calibri" panose="020F0502020204030204" pitchFamily="34" charset="0"/>
                </a:rPr>
                <a:t>mo</a:t>
              </a:r>
              <a:endParaRPr lang="en-US" sz="1400" dirty="0">
                <a:solidFill>
                  <a:schemeClr val="bg1"/>
                </a:solidFill>
                <a:latin typeface="Calibri" panose="020F0502020204030204" pitchFamily="34" charset="0"/>
              </a:endParaRPr>
            </a:p>
            <a:p>
              <a:pPr marL="171450" indent="-171450">
                <a:spcBef>
                  <a:spcPct val="50000"/>
                </a:spcBef>
                <a:buClr>
                  <a:schemeClr val="accent1"/>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a:p>
              <a:pPr marL="171450" indent="-171450" algn="l">
                <a:lnSpc>
                  <a:spcPct val="100000"/>
                </a:lnSpc>
                <a:spcBef>
                  <a:spcPct val="50000"/>
                </a:spcBef>
                <a:spcAft>
                  <a:spcPct val="0"/>
                </a:spcAft>
                <a:buClr>
                  <a:schemeClr val="accent3"/>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a:p>
              <a:pPr marL="171450" indent="-171450" algn="l">
                <a:lnSpc>
                  <a:spcPct val="100000"/>
                </a:lnSpc>
                <a:spcBef>
                  <a:spcPct val="50000"/>
                </a:spcBef>
                <a:spcAft>
                  <a:spcPct val="0"/>
                </a:spcAft>
                <a:buClr>
                  <a:schemeClr val="accent4"/>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p:txBody>
        </p:sp>
        <p:sp>
          <p:nvSpPr>
            <p:cNvPr id="2" name="TextBox 1">
              <a:extLst>
                <a:ext uri="{FF2B5EF4-FFF2-40B4-BE49-F238E27FC236}">
                  <a16:creationId xmlns:a16="http://schemas.microsoft.com/office/drawing/2014/main" id="{76FE3A69-C9B9-4F4E-0236-0BA534ABA069}"/>
                </a:ext>
              </a:extLst>
            </p:cNvPr>
            <p:cNvSpPr txBox="1"/>
            <p:nvPr/>
          </p:nvSpPr>
          <p:spPr bwMode="auto">
            <a:xfrm>
              <a:off x="2618292" y="3460005"/>
              <a:ext cx="2059410" cy="954107"/>
            </a:xfrm>
            <a:prstGeom prst="rect">
              <a:avLst/>
            </a:prstGeom>
            <a:solidFill>
              <a:schemeClr val="tx1"/>
            </a:solidFill>
            <a:ln>
              <a:noFill/>
            </a:ln>
          </p:spPr>
          <p:txBody>
            <a:bodyPr wrap="none" rtlCol="0" anchor="ctr">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A + I, median not reached</a:t>
              </a:r>
            </a:p>
            <a:p>
              <a:pPr algn="l">
                <a:lnSpc>
                  <a:spcPct val="100000"/>
                </a:lnSpc>
                <a:spcBef>
                  <a:spcPct val="50000"/>
                </a:spcBef>
                <a:spcAft>
                  <a:spcPct val="0"/>
                </a:spcAft>
                <a:buClr>
                  <a:schemeClr val="accent3"/>
                </a:buClr>
                <a:buSzPct val="250000"/>
              </a:pPr>
              <a:r>
                <a:rPr lang="en-US" sz="1400" b="0" dirty="0">
                  <a:solidFill>
                    <a:schemeClr val="bg1"/>
                  </a:solidFill>
                  <a:latin typeface="Calibri" panose="020F0502020204030204" pitchFamily="34" charset="0"/>
                  <a:cs typeface="Calibri" panose="020F0502020204030204" pitchFamily="34" charset="0"/>
                </a:rPr>
                <a:t>I, median not reached</a:t>
              </a:r>
            </a:p>
            <a:p>
              <a:pPr algn="l">
                <a:lnSpc>
                  <a:spcPct val="100000"/>
                </a:lnSpc>
                <a:spcBef>
                  <a:spcPct val="50000"/>
                </a:spcBef>
                <a:spcAft>
                  <a:spcPct val="0"/>
                </a:spcAft>
                <a:buClr>
                  <a:schemeClr val="accent4"/>
                </a:buClr>
                <a:buSzPct val="250000"/>
              </a:pPr>
              <a:r>
                <a:rPr lang="en-US" sz="1400" b="0" dirty="0">
                  <a:solidFill>
                    <a:schemeClr val="bg1"/>
                  </a:solidFill>
                  <a:latin typeface="Calibri" panose="020F0502020204030204" pitchFamily="34" charset="0"/>
                  <a:cs typeface="Calibri" panose="020F0502020204030204" pitchFamily="34" charset="0"/>
                </a:rPr>
                <a:t>A, median not reached</a:t>
              </a:r>
            </a:p>
          </p:txBody>
        </p:sp>
      </p:grpSp>
    </p:spTree>
    <p:extLst>
      <p:ext uri="{BB962C8B-B14F-4D97-AF65-F5344CB8AC3E}">
        <p14:creationId xmlns:p14="http://schemas.microsoft.com/office/powerpoint/2010/main" val="3846921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TRIANGLE: FFS  </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Dreyling. ASH 2022. Abstr 1. Reproduced with permission.</a:t>
            </a:r>
            <a:endParaRPr lang="en-US" altLang="en-US" sz="1200" b="0" dirty="0">
              <a:solidFill>
                <a:schemeClr val="bg2"/>
              </a:solidFill>
              <a:latin typeface="Calibri" panose="020F0502020204030204" pitchFamily="34" charset="0"/>
            </a:endParaRPr>
          </a:p>
        </p:txBody>
      </p:sp>
      <p:sp>
        <p:nvSpPr>
          <p:cNvPr id="5" name="TextBox 4">
            <a:extLst>
              <a:ext uri="{FF2B5EF4-FFF2-40B4-BE49-F238E27FC236}">
                <a16:creationId xmlns:a16="http://schemas.microsoft.com/office/drawing/2014/main" id="{88026B20-791E-2E2C-521B-EF0BAB62B793}"/>
              </a:ext>
            </a:extLst>
          </p:cNvPr>
          <p:cNvSpPr txBox="1"/>
          <p:nvPr/>
        </p:nvSpPr>
        <p:spPr bwMode="auto">
          <a:xfrm>
            <a:off x="6444838" y="5554323"/>
            <a:ext cx="7141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pt-BR" sz="1400" b="0" baseline="30000" dirty="0">
                <a:solidFill>
                  <a:schemeClr val="bg1"/>
                </a:solidFill>
              </a:rPr>
              <a:t>†</a:t>
            </a:r>
            <a:r>
              <a:rPr lang="pt-BR" sz="1400" b="0" dirty="0">
                <a:solidFill>
                  <a:schemeClr val="bg1"/>
                </a:solidFill>
                <a:latin typeface="Calibri" panose="020F0502020204030204" pitchFamily="34" charset="0"/>
              </a:rPr>
              <a:t>A arm: R-CHOP/R-DHAP + ASCT; A + I arm: IR-CHOP/R-DHAP + ASCT + I.</a:t>
            </a:r>
          </a:p>
        </p:txBody>
      </p:sp>
      <p:sp>
        <p:nvSpPr>
          <p:cNvPr id="7" name="TextBox 6">
            <a:extLst>
              <a:ext uri="{FF2B5EF4-FFF2-40B4-BE49-F238E27FC236}">
                <a16:creationId xmlns:a16="http://schemas.microsoft.com/office/drawing/2014/main" id="{91158D08-0C32-8620-3DDC-380782596CB7}"/>
              </a:ext>
            </a:extLst>
          </p:cNvPr>
          <p:cNvSpPr txBox="1"/>
          <p:nvPr/>
        </p:nvSpPr>
        <p:spPr bwMode="auto">
          <a:xfrm>
            <a:off x="4171401" y="2987574"/>
            <a:ext cx="196329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3-Yr FFS Rate</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lang="en-US" sz="1600" b="0" dirty="0">
                <a:solidFill>
                  <a:srgbClr val="000000"/>
                </a:solidFill>
                <a:latin typeface="Calibri" panose="020F0502020204030204" pitchFamily="34" charset="0"/>
              </a:rPr>
              <a:t>A</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72%</a:t>
            </a:r>
            <a:r>
              <a:rPr lang="en-US" sz="1600" b="0" dirty="0">
                <a:solidFill>
                  <a:srgbClr val="000000"/>
                </a:solidFill>
                <a:latin typeface="Calibri" panose="020F0502020204030204" pitchFamily="34" charset="0"/>
              </a:rPr>
              <a:t>; I</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86%</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(A vs I): 1.77 </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.9979</a:t>
            </a:r>
          </a:p>
        </p:txBody>
      </p:sp>
      <p:sp>
        <p:nvSpPr>
          <p:cNvPr id="8" name="TextBox 7">
            <a:extLst>
              <a:ext uri="{FF2B5EF4-FFF2-40B4-BE49-F238E27FC236}">
                <a16:creationId xmlns:a16="http://schemas.microsoft.com/office/drawing/2014/main" id="{1139F7EC-E0A7-788A-DE35-FC7EF7E5384A}"/>
              </a:ext>
            </a:extLst>
          </p:cNvPr>
          <p:cNvSpPr txBox="1"/>
          <p:nvPr/>
        </p:nvSpPr>
        <p:spPr bwMode="auto">
          <a:xfrm>
            <a:off x="291845" y="5549784"/>
            <a:ext cx="61014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defPPr>
              <a:defRPr lang="en-US"/>
            </a:defPPr>
            <a:lvl1pPr>
              <a:lnSpc>
                <a:spcPct val="100000"/>
              </a:lnSpc>
              <a:spcBef>
                <a:spcPct val="50000"/>
              </a:spcBef>
              <a:buClrTx/>
              <a:buFontTx/>
              <a:buNone/>
              <a:defRPr sz="1400" b="0">
                <a:solidFill>
                  <a:schemeClr val="bg1"/>
                </a:solidFill>
                <a:latin typeface="Calibri" panose="020F0502020204030204" pitchFamily="34" charset="0"/>
              </a:defRPr>
            </a:lvl1pPr>
          </a:lstStyle>
          <a:p>
            <a:r>
              <a:rPr lang="pt-BR" dirty="0"/>
              <a:t>*A arm: R-CHOP/R-DHAP + ASCT; I arm: IR-CHOP/R-DHAP + I. I: ibrutinib.</a:t>
            </a:r>
          </a:p>
        </p:txBody>
      </p:sp>
      <p:sp>
        <p:nvSpPr>
          <p:cNvPr id="18" name="TextBox 17">
            <a:extLst>
              <a:ext uri="{FF2B5EF4-FFF2-40B4-BE49-F238E27FC236}">
                <a16:creationId xmlns:a16="http://schemas.microsoft.com/office/drawing/2014/main" id="{4B01DA0D-02F5-C158-565F-6F5ACAF2636F}"/>
              </a:ext>
            </a:extLst>
          </p:cNvPr>
          <p:cNvSpPr txBox="1"/>
          <p:nvPr/>
        </p:nvSpPr>
        <p:spPr bwMode="auto">
          <a:xfrm>
            <a:off x="630400" y="5829328"/>
            <a:ext cx="109739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spcBef>
                <a:spcPct val="50000"/>
              </a:spcBef>
              <a:buFont typeface="Wingdings" panose="05000000000000000000" pitchFamily="2" charset="2"/>
              <a:buChar char="§"/>
            </a:pPr>
            <a:r>
              <a:rPr lang="en-US" b="0" dirty="0">
                <a:solidFill>
                  <a:schemeClr val="bg1"/>
                </a:solidFill>
                <a:latin typeface="Calibri" panose="020F0502020204030204" pitchFamily="34" charset="0"/>
              </a:rPr>
              <a:t>In treatment subgroups, </a:t>
            </a:r>
            <a:r>
              <a:rPr lang="en-IN" b="0" dirty="0">
                <a:solidFill>
                  <a:schemeClr val="bg1"/>
                </a:solidFill>
                <a:latin typeface="Calibri" panose="020F0502020204030204" pitchFamily="34" charset="0"/>
              </a:rPr>
              <a:t>no differential efficacy seen by rituximab maintenance; trend favoring high-risk biology</a:t>
            </a:r>
          </a:p>
        </p:txBody>
      </p:sp>
      <p:sp>
        <p:nvSpPr>
          <p:cNvPr id="19" name="TextBox 18">
            <a:extLst>
              <a:ext uri="{FF2B5EF4-FFF2-40B4-BE49-F238E27FC236}">
                <a16:creationId xmlns:a16="http://schemas.microsoft.com/office/drawing/2014/main" id="{3F9F1A4B-782A-D7F7-B3E0-D95BDBB82CAF}"/>
              </a:ext>
            </a:extLst>
          </p:cNvPr>
          <p:cNvSpPr txBox="1"/>
          <p:nvPr/>
        </p:nvSpPr>
        <p:spPr>
          <a:xfrm>
            <a:off x="1021918" y="1092323"/>
            <a:ext cx="4864684" cy="369332"/>
          </a:xfrm>
          <a:prstGeom prst="rect">
            <a:avLst/>
          </a:prstGeom>
          <a:noFill/>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FFS*</a:t>
            </a:r>
            <a:endParaRPr lang="en-US" baseline="30000" dirty="0">
              <a:solidFill>
                <a:schemeClr val="bg1"/>
              </a:solidFill>
              <a:latin typeface="Calibri" panose="020F0502020204030204" pitchFamily="34" charset="0"/>
            </a:endParaRPr>
          </a:p>
        </p:txBody>
      </p:sp>
      <p:sp>
        <p:nvSpPr>
          <p:cNvPr id="26" name="Freeform 25">
            <a:extLst>
              <a:ext uri="{FF2B5EF4-FFF2-40B4-BE49-F238E27FC236}">
                <a16:creationId xmlns:a16="http://schemas.microsoft.com/office/drawing/2014/main" id="{324ECC34-F3B3-E634-6BC3-0D1707866637}"/>
              </a:ext>
            </a:extLst>
          </p:cNvPr>
          <p:cNvSpPr/>
          <p:nvPr/>
        </p:nvSpPr>
        <p:spPr bwMode="auto">
          <a:xfrm>
            <a:off x="1022111" y="1466497"/>
            <a:ext cx="4965905" cy="2809518"/>
          </a:xfrm>
          <a:custGeom>
            <a:avLst/>
            <a:gdLst>
              <a:gd name="connsiteX0" fmla="*/ 0 w 3493008"/>
              <a:gd name="connsiteY0" fmla="*/ 0 h 2551176"/>
              <a:gd name="connsiteX1" fmla="*/ 0 w 3493008"/>
              <a:gd name="connsiteY1" fmla="*/ 2551176 h 2551176"/>
              <a:gd name="connsiteX2" fmla="*/ 3493008 w 3493008"/>
              <a:gd name="connsiteY2" fmla="*/ 2551176 h 2551176"/>
              <a:gd name="connsiteX0" fmla="*/ 8142 w 3493008"/>
              <a:gd name="connsiteY0" fmla="*/ 0 h 3585060"/>
              <a:gd name="connsiteX1" fmla="*/ 0 w 3493008"/>
              <a:gd name="connsiteY1" fmla="*/ 3585060 h 3585060"/>
              <a:gd name="connsiteX2" fmla="*/ 3493008 w 3493008"/>
              <a:gd name="connsiteY2" fmla="*/ 3585060 h 3585060"/>
            </a:gdLst>
            <a:ahLst/>
            <a:cxnLst>
              <a:cxn ang="0">
                <a:pos x="connsiteX0" y="connsiteY0"/>
              </a:cxn>
              <a:cxn ang="0">
                <a:pos x="connsiteX1" y="connsiteY1"/>
              </a:cxn>
              <a:cxn ang="0">
                <a:pos x="connsiteX2" y="connsiteY2"/>
              </a:cxn>
            </a:cxnLst>
            <a:rect l="l" t="t" r="r" b="b"/>
            <a:pathLst>
              <a:path w="3493008" h="3585060">
                <a:moveTo>
                  <a:pt x="8142" y="0"/>
                </a:moveTo>
                <a:lnTo>
                  <a:pt x="0" y="3585060"/>
                </a:lnTo>
                <a:lnTo>
                  <a:pt x="3493008" y="3585060"/>
                </a:lnTo>
              </a:path>
            </a:pathLst>
          </a:custGeom>
          <a:noFill/>
          <a:ln w="28575">
            <a:solidFill>
              <a:schemeClr val="bg1"/>
            </a:solidFill>
            <a:miter lim="800000"/>
            <a:headEnd/>
            <a:tailEnd/>
          </a:ln>
        </p:spPr>
        <p:txBody>
          <a:bodyPr rtlCol="0" anchor="ctr"/>
          <a:lstStyle/>
          <a:p>
            <a:pPr algn="ctr"/>
            <a:endParaRPr lang="en-US" sz="1400"/>
          </a:p>
        </p:txBody>
      </p:sp>
      <p:grpSp>
        <p:nvGrpSpPr>
          <p:cNvPr id="27" name="Group 26">
            <a:extLst>
              <a:ext uri="{FF2B5EF4-FFF2-40B4-BE49-F238E27FC236}">
                <a16:creationId xmlns:a16="http://schemas.microsoft.com/office/drawing/2014/main" id="{1397AA98-F0EB-1522-C9D2-702535C95004}"/>
              </a:ext>
            </a:extLst>
          </p:cNvPr>
          <p:cNvGrpSpPr/>
          <p:nvPr/>
        </p:nvGrpSpPr>
        <p:grpSpPr>
          <a:xfrm>
            <a:off x="581652" y="1350097"/>
            <a:ext cx="456353" cy="307777"/>
            <a:chOff x="998515" y="2228501"/>
            <a:chExt cx="484257" cy="326595"/>
          </a:xfrm>
        </p:grpSpPr>
        <p:cxnSp>
          <p:nvCxnSpPr>
            <p:cNvPr id="31774" name="Straight Connector 31773">
              <a:extLst>
                <a:ext uri="{FF2B5EF4-FFF2-40B4-BE49-F238E27FC236}">
                  <a16:creationId xmlns:a16="http://schemas.microsoft.com/office/drawing/2014/main" id="{68A07204-D627-865B-99CC-FD81FC406D33}"/>
                </a:ext>
              </a:extLst>
            </p:cNvPr>
            <p:cNvCxnSpPr>
              <a:cxnSpLocks/>
            </p:cNvCxnSpPr>
            <p:nvPr/>
          </p:nvCxnSpPr>
          <p:spPr bwMode="auto">
            <a:xfrm>
              <a:off x="1389263" y="2375206"/>
              <a:ext cx="93509" cy="0"/>
            </a:xfrm>
            <a:prstGeom prst="line">
              <a:avLst/>
            </a:prstGeom>
            <a:noFill/>
            <a:ln w="28575" cap="flat" cmpd="sng" algn="ctr">
              <a:solidFill>
                <a:schemeClr val="bg1"/>
              </a:solidFill>
              <a:prstDash val="solid"/>
              <a:round/>
              <a:headEnd type="none" w="med" len="med"/>
              <a:tailEnd type="none" w="med" len="med"/>
            </a:ln>
            <a:effectLst/>
          </p:spPr>
        </p:cxnSp>
        <p:sp>
          <p:nvSpPr>
            <p:cNvPr id="31775" name="TextBox 31774">
              <a:extLst>
                <a:ext uri="{FF2B5EF4-FFF2-40B4-BE49-F238E27FC236}">
                  <a16:creationId xmlns:a16="http://schemas.microsoft.com/office/drawing/2014/main" id="{E50467FC-DE8F-4A86-D25C-136172186D1C}"/>
                </a:ext>
              </a:extLst>
            </p:cNvPr>
            <p:cNvSpPr txBox="1"/>
            <p:nvPr/>
          </p:nvSpPr>
          <p:spPr bwMode="auto">
            <a:xfrm>
              <a:off x="998515" y="2228501"/>
              <a:ext cx="437502"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grpSp>
      <p:grpSp>
        <p:nvGrpSpPr>
          <p:cNvPr id="28" name="Group 27">
            <a:extLst>
              <a:ext uri="{FF2B5EF4-FFF2-40B4-BE49-F238E27FC236}">
                <a16:creationId xmlns:a16="http://schemas.microsoft.com/office/drawing/2014/main" id="{061B3237-9F01-BE90-E097-3B92FDEB1007}"/>
              </a:ext>
            </a:extLst>
          </p:cNvPr>
          <p:cNvGrpSpPr/>
          <p:nvPr/>
        </p:nvGrpSpPr>
        <p:grpSpPr>
          <a:xfrm>
            <a:off x="563069" y="1900330"/>
            <a:ext cx="451787" cy="307777"/>
            <a:chOff x="1003361" y="2782896"/>
            <a:chExt cx="479411" cy="326595"/>
          </a:xfrm>
        </p:grpSpPr>
        <p:cxnSp>
          <p:nvCxnSpPr>
            <p:cNvPr id="31772" name="Straight Connector 31771">
              <a:extLst>
                <a:ext uri="{FF2B5EF4-FFF2-40B4-BE49-F238E27FC236}">
                  <a16:creationId xmlns:a16="http://schemas.microsoft.com/office/drawing/2014/main" id="{E5ADEB2A-7A97-4998-7A13-F1A2E8DD949B}"/>
                </a:ext>
              </a:extLst>
            </p:cNvPr>
            <p:cNvCxnSpPr>
              <a:cxnSpLocks/>
            </p:cNvCxnSpPr>
            <p:nvPr/>
          </p:nvCxnSpPr>
          <p:spPr bwMode="auto">
            <a:xfrm>
              <a:off x="1389263" y="2945361"/>
              <a:ext cx="93509" cy="0"/>
            </a:xfrm>
            <a:prstGeom prst="line">
              <a:avLst/>
            </a:prstGeom>
            <a:noFill/>
            <a:ln w="28575" cap="flat" cmpd="sng" algn="ctr">
              <a:solidFill>
                <a:schemeClr val="bg1"/>
              </a:solidFill>
              <a:prstDash val="solid"/>
              <a:round/>
              <a:headEnd type="none" w="med" len="med"/>
              <a:tailEnd type="none" w="med" len="med"/>
            </a:ln>
            <a:effectLst/>
          </p:spPr>
        </p:cxnSp>
        <p:sp>
          <p:nvSpPr>
            <p:cNvPr id="31773" name="TextBox 31772">
              <a:extLst>
                <a:ext uri="{FF2B5EF4-FFF2-40B4-BE49-F238E27FC236}">
                  <a16:creationId xmlns:a16="http://schemas.microsoft.com/office/drawing/2014/main" id="{B43EFBCC-F8A9-4888-0146-CFF2B8A8329E}"/>
                </a:ext>
              </a:extLst>
            </p:cNvPr>
            <p:cNvSpPr txBox="1"/>
            <p:nvPr/>
          </p:nvSpPr>
          <p:spPr bwMode="auto">
            <a:xfrm>
              <a:off x="1003361" y="2782896"/>
              <a:ext cx="437501"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0.8</a:t>
              </a:r>
            </a:p>
          </p:txBody>
        </p:sp>
      </p:grpSp>
      <p:grpSp>
        <p:nvGrpSpPr>
          <p:cNvPr id="30" name="Group 29">
            <a:extLst>
              <a:ext uri="{FF2B5EF4-FFF2-40B4-BE49-F238E27FC236}">
                <a16:creationId xmlns:a16="http://schemas.microsoft.com/office/drawing/2014/main" id="{7D7EDCE9-628C-B82D-0521-E486EBB73B81}"/>
              </a:ext>
            </a:extLst>
          </p:cNvPr>
          <p:cNvGrpSpPr/>
          <p:nvPr/>
        </p:nvGrpSpPr>
        <p:grpSpPr>
          <a:xfrm>
            <a:off x="708370" y="4101260"/>
            <a:ext cx="306484" cy="307777"/>
            <a:chOff x="1157548" y="3903484"/>
            <a:chExt cx="325224" cy="326595"/>
          </a:xfrm>
        </p:grpSpPr>
        <p:cxnSp>
          <p:nvCxnSpPr>
            <p:cNvPr id="31768" name="Straight Connector 31767">
              <a:extLst>
                <a:ext uri="{FF2B5EF4-FFF2-40B4-BE49-F238E27FC236}">
                  <a16:creationId xmlns:a16="http://schemas.microsoft.com/office/drawing/2014/main" id="{11C0BE79-86C4-1EB0-8453-398C4A1C8BD8}"/>
                </a:ext>
              </a:extLst>
            </p:cNvPr>
            <p:cNvCxnSpPr>
              <a:cxnSpLocks/>
            </p:cNvCxnSpPr>
            <p:nvPr/>
          </p:nvCxnSpPr>
          <p:spPr bwMode="auto">
            <a:xfrm>
              <a:off x="1389263" y="4085671"/>
              <a:ext cx="93509" cy="0"/>
            </a:xfrm>
            <a:prstGeom prst="line">
              <a:avLst/>
            </a:prstGeom>
            <a:noFill/>
            <a:ln w="28575" cap="flat" cmpd="sng" algn="ctr">
              <a:solidFill>
                <a:schemeClr val="bg1"/>
              </a:solidFill>
              <a:prstDash val="solid"/>
              <a:round/>
              <a:headEnd type="none" w="med" len="med"/>
              <a:tailEnd type="none" w="med" len="med"/>
            </a:ln>
            <a:effectLst/>
          </p:spPr>
        </p:cxnSp>
        <p:sp>
          <p:nvSpPr>
            <p:cNvPr id="31769" name="TextBox 31768">
              <a:extLst>
                <a:ext uri="{FF2B5EF4-FFF2-40B4-BE49-F238E27FC236}">
                  <a16:creationId xmlns:a16="http://schemas.microsoft.com/office/drawing/2014/main" id="{ED2D8268-C830-B991-B16F-C611A33FBB6F}"/>
                </a:ext>
              </a:extLst>
            </p:cNvPr>
            <p:cNvSpPr txBox="1"/>
            <p:nvPr/>
          </p:nvSpPr>
          <p:spPr bwMode="auto">
            <a:xfrm>
              <a:off x="1157548" y="3903484"/>
              <a:ext cx="292916"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sp>
        <p:nvSpPr>
          <p:cNvPr id="31" name="TextBox 30">
            <a:extLst>
              <a:ext uri="{FF2B5EF4-FFF2-40B4-BE49-F238E27FC236}">
                <a16:creationId xmlns:a16="http://schemas.microsoft.com/office/drawing/2014/main" id="{3246B8BC-B067-7489-5FC5-FB2D1F55C7C4}"/>
              </a:ext>
            </a:extLst>
          </p:cNvPr>
          <p:cNvSpPr txBox="1"/>
          <p:nvPr/>
        </p:nvSpPr>
        <p:spPr bwMode="auto">
          <a:xfrm rot="16200000">
            <a:off x="-922762" y="2711058"/>
            <a:ext cx="27839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FFS Probability</a:t>
            </a:r>
          </a:p>
        </p:txBody>
      </p:sp>
      <p:sp>
        <p:nvSpPr>
          <p:cNvPr id="32" name="TextBox 31">
            <a:extLst>
              <a:ext uri="{FF2B5EF4-FFF2-40B4-BE49-F238E27FC236}">
                <a16:creationId xmlns:a16="http://schemas.microsoft.com/office/drawing/2014/main" id="{52479513-AEBA-AF2A-1B9C-A8E429E16F73}"/>
              </a:ext>
            </a:extLst>
          </p:cNvPr>
          <p:cNvSpPr txBox="1"/>
          <p:nvPr/>
        </p:nvSpPr>
        <p:spPr bwMode="auto">
          <a:xfrm>
            <a:off x="600645" y="4564969"/>
            <a:ext cx="137454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I</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A</a:t>
            </a:r>
          </a:p>
        </p:txBody>
      </p:sp>
      <p:grpSp>
        <p:nvGrpSpPr>
          <p:cNvPr id="33" name="Group 32">
            <a:extLst>
              <a:ext uri="{FF2B5EF4-FFF2-40B4-BE49-F238E27FC236}">
                <a16:creationId xmlns:a16="http://schemas.microsoft.com/office/drawing/2014/main" id="{403A6A41-DC54-15D4-AEDD-43A4A1AC3193}"/>
              </a:ext>
            </a:extLst>
          </p:cNvPr>
          <p:cNvGrpSpPr/>
          <p:nvPr/>
        </p:nvGrpSpPr>
        <p:grpSpPr>
          <a:xfrm>
            <a:off x="804825" y="4284853"/>
            <a:ext cx="458780" cy="990122"/>
            <a:chOff x="608685" y="4672429"/>
            <a:chExt cx="486832" cy="1050662"/>
          </a:xfrm>
        </p:grpSpPr>
        <p:cxnSp>
          <p:nvCxnSpPr>
            <p:cNvPr id="31766" name="Straight Connector 31765">
              <a:extLst>
                <a:ext uri="{FF2B5EF4-FFF2-40B4-BE49-F238E27FC236}">
                  <a16:creationId xmlns:a16="http://schemas.microsoft.com/office/drawing/2014/main" id="{1CF9946A-4FC3-5156-5256-138B31CC1208}"/>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767" name="TextBox 31766">
              <a:extLst>
                <a:ext uri="{FF2B5EF4-FFF2-40B4-BE49-F238E27FC236}">
                  <a16:creationId xmlns:a16="http://schemas.microsoft.com/office/drawing/2014/main" id="{4ABF46C9-63BC-4DFD-2342-FF642EA37CA0}"/>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288</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290</a:t>
              </a:r>
            </a:p>
          </p:txBody>
        </p:sp>
      </p:grpSp>
      <p:sp>
        <p:nvSpPr>
          <p:cNvPr id="51" name="TextBox 50">
            <a:extLst>
              <a:ext uri="{FF2B5EF4-FFF2-40B4-BE49-F238E27FC236}">
                <a16:creationId xmlns:a16="http://schemas.microsoft.com/office/drawing/2014/main" id="{59A8645E-9082-5893-1DEB-C33F3682D925}"/>
              </a:ext>
            </a:extLst>
          </p:cNvPr>
          <p:cNvSpPr txBox="1"/>
          <p:nvPr/>
        </p:nvSpPr>
        <p:spPr bwMode="auto">
          <a:xfrm>
            <a:off x="1022111" y="4558833"/>
            <a:ext cx="4973397" cy="312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Time From Randomization (Mo)</a:t>
            </a:r>
          </a:p>
        </p:txBody>
      </p:sp>
      <p:grpSp>
        <p:nvGrpSpPr>
          <p:cNvPr id="31864" name="Group 31863">
            <a:extLst>
              <a:ext uri="{FF2B5EF4-FFF2-40B4-BE49-F238E27FC236}">
                <a16:creationId xmlns:a16="http://schemas.microsoft.com/office/drawing/2014/main" id="{B0DEEFDF-9083-C724-33A2-94D29C4B1F6C}"/>
              </a:ext>
            </a:extLst>
          </p:cNvPr>
          <p:cNvGrpSpPr/>
          <p:nvPr/>
        </p:nvGrpSpPr>
        <p:grpSpPr>
          <a:xfrm>
            <a:off x="563069" y="2450563"/>
            <a:ext cx="451787" cy="307777"/>
            <a:chOff x="1003361" y="2782896"/>
            <a:chExt cx="479411" cy="326595"/>
          </a:xfrm>
        </p:grpSpPr>
        <p:cxnSp>
          <p:nvCxnSpPr>
            <p:cNvPr id="31865" name="Straight Connector 31864">
              <a:extLst>
                <a:ext uri="{FF2B5EF4-FFF2-40B4-BE49-F238E27FC236}">
                  <a16:creationId xmlns:a16="http://schemas.microsoft.com/office/drawing/2014/main" id="{81D98EC1-CD2A-5F9E-DF13-ED93510D02EC}"/>
                </a:ext>
              </a:extLst>
            </p:cNvPr>
            <p:cNvCxnSpPr>
              <a:cxnSpLocks/>
            </p:cNvCxnSpPr>
            <p:nvPr/>
          </p:nvCxnSpPr>
          <p:spPr bwMode="auto">
            <a:xfrm>
              <a:off x="1389263" y="2945361"/>
              <a:ext cx="93509" cy="0"/>
            </a:xfrm>
            <a:prstGeom prst="line">
              <a:avLst/>
            </a:prstGeom>
            <a:noFill/>
            <a:ln w="28575" cap="flat" cmpd="sng" algn="ctr">
              <a:solidFill>
                <a:schemeClr val="bg1"/>
              </a:solidFill>
              <a:prstDash val="solid"/>
              <a:round/>
              <a:headEnd type="none" w="med" len="med"/>
              <a:tailEnd type="none" w="med" len="med"/>
            </a:ln>
            <a:effectLst/>
          </p:spPr>
        </p:cxnSp>
        <p:sp>
          <p:nvSpPr>
            <p:cNvPr id="31866" name="TextBox 31865">
              <a:extLst>
                <a:ext uri="{FF2B5EF4-FFF2-40B4-BE49-F238E27FC236}">
                  <a16:creationId xmlns:a16="http://schemas.microsoft.com/office/drawing/2014/main" id="{38A36E75-DDF2-FACA-0BEC-F5BBE075D465}"/>
                </a:ext>
              </a:extLst>
            </p:cNvPr>
            <p:cNvSpPr txBox="1"/>
            <p:nvPr/>
          </p:nvSpPr>
          <p:spPr bwMode="auto">
            <a:xfrm>
              <a:off x="1003361" y="2782896"/>
              <a:ext cx="437501"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0.6</a:t>
              </a:r>
            </a:p>
          </p:txBody>
        </p:sp>
      </p:grpSp>
      <p:grpSp>
        <p:nvGrpSpPr>
          <p:cNvPr id="31870" name="Group 31869">
            <a:extLst>
              <a:ext uri="{FF2B5EF4-FFF2-40B4-BE49-F238E27FC236}">
                <a16:creationId xmlns:a16="http://schemas.microsoft.com/office/drawing/2014/main" id="{527D7A55-BF14-5D29-A965-35CED30712F0}"/>
              </a:ext>
            </a:extLst>
          </p:cNvPr>
          <p:cNvGrpSpPr/>
          <p:nvPr/>
        </p:nvGrpSpPr>
        <p:grpSpPr>
          <a:xfrm>
            <a:off x="563069" y="3000796"/>
            <a:ext cx="451787" cy="307777"/>
            <a:chOff x="1003361" y="2782896"/>
            <a:chExt cx="479411" cy="326595"/>
          </a:xfrm>
        </p:grpSpPr>
        <p:cxnSp>
          <p:nvCxnSpPr>
            <p:cNvPr id="31871" name="Straight Connector 31870">
              <a:extLst>
                <a:ext uri="{FF2B5EF4-FFF2-40B4-BE49-F238E27FC236}">
                  <a16:creationId xmlns:a16="http://schemas.microsoft.com/office/drawing/2014/main" id="{4CA83555-A228-B689-3E7B-CA4D72C6F709}"/>
                </a:ext>
              </a:extLst>
            </p:cNvPr>
            <p:cNvCxnSpPr>
              <a:cxnSpLocks/>
            </p:cNvCxnSpPr>
            <p:nvPr/>
          </p:nvCxnSpPr>
          <p:spPr bwMode="auto">
            <a:xfrm>
              <a:off x="1389263" y="2945361"/>
              <a:ext cx="93509" cy="0"/>
            </a:xfrm>
            <a:prstGeom prst="line">
              <a:avLst/>
            </a:prstGeom>
            <a:noFill/>
            <a:ln w="28575" cap="flat" cmpd="sng" algn="ctr">
              <a:solidFill>
                <a:schemeClr val="bg1"/>
              </a:solidFill>
              <a:prstDash val="solid"/>
              <a:round/>
              <a:headEnd type="none" w="med" len="med"/>
              <a:tailEnd type="none" w="med" len="med"/>
            </a:ln>
            <a:effectLst/>
          </p:spPr>
        </p:cxnSp>
        <p:sp>
          <p:nvSpPr>
            <p:cNvPr id="31872" name="TextBox 31871">
              <a:extLst>
                <a:ext uri="{FF2B5EF4-FFF2-40B4-BE49-F238E27FC236}">
                  <a16:creationId xmlns:a16="http://schemas.microsoft.com/office/drawing/2014/main" id="{59FEDA05-73B4-951E-0095-B440D8147108}"/>
                </a:ext>
              </a:extLst>
            </p:cNvPr>
            <p:cNvSpPr txBox="1"/>
            <p:nvPr/>
          </p:nvSpPr>
          <p:spPr bwMode="auto">
            <a:xfrm>
              <a:off x="1003361" y="2782896"/>
              <a:ext cx="437501"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0.4</a:t>
              </a:r>
            </a:p>
          </p:txBody>
        </p:sp>
      </p:grpSp>
      <p:grpSp>
        <p:nvGrpSpPr>
          <p:cNvPr id="31873" name="Group 31872">
            <a:extLst>
              <a:ext uri="{FF2B5EF4-FFF2-40B4-BE49-F238E27FC236}">
                <a16:creationId xmlns:a16="http://schemas.microsoft.com/office/drawing/2014/main" id="{212ACA01-4CF1-CF6B-808A-0CBC3466F643}"/>
              </a:ext>
            </a:extLst>
          </p:cNvPr>
          <p:cNvGrpSpPr/>
          <p:nvPr/>
        </p:nvGrpSpPr>
        <p:grpSpPr>
          <a:xfrm>
            <a:off x="563069" y="3551029"/>
            <a:ext cx="451787" cy="307777"/>
            <a:chOff x="1003361" y="2782896"/>
            <a:chExt cx="479411" cy="326595"/>
          </a:xfrm>
        </p:grpSpPr>
        <p:cxnSp>
          <p:nvCxnSpPr>
            <p:cNvPr id="31874" name="Straight Connector 31873">
              <a:extLst>
                <a:ext uri="{FF2B5EF4-FFF2-40B4-BE49-F238E27FC236}">
                  <a16:creationId xmlns:a16="http://schemas.microsoft.com/office/drawing/2014/main" id="{3BA34496-216B-6D08-8761-8720AD982265}"/>
                </a:ext>
              </a:extLst>
            </p:cNvPr>
            <p:cNvCxnSpPr>
              <a:cxnSpLocks/>
            </p:cNvCxnSpPr>
            <p:nvPr/>
          </p:nvCxnSpPr>
          <p:spPr bwMode="auto">
            <a:xfrm>
              <a:off x="1389263" y="2945361"/>
              <a:ext cx="93509" cy="0"/>
            </a:xfrm>
            <a:prstGeom prst="line">
              <a:avLst/>
            </a:prstGeom>
            <a:noFill/>
            <a:ln w="28575" cap="flat" cmpd="sng" algn="ctr">
              <a:solidFill>
                <a:schemeClr val="bg1"/>
              </a:solidFill>
              <a:prstDash val="solid"/>
              <a:round/>
              <a:headEnd type="none" w="med" len="med"/>
              <a:tailEnd type="none" w="med" len="med"/>
            </a:ln>
            <a:effectLst/>
          </p:spPr>
        </p:cxnSp>
        <p:sp>
          <p:nvSpPr>
            <p:cNvPr id="31875" name="TextBox 31874">
              <a:extLst>
                <a:ext uri="{FF2B5EF4-FFF2-40B4-BE49-F238E27FC236}">
                  <a16:creationId xmlns:a16="http://schemas.microsoft.com/office/drawing/2014/main" id="{2B2972F4-7709-D106-3B44-CE80FDEEA9E6}"/>
                </a:ext>
              </a:extLst>
            </p:cNvPr>
            <p:cNvSpPr txBox="1"/>
            <p:nvPr/>
          </p:nvSpPr>
          <p:spPr bwMode="auto">
            <a:xfrm>
              <a:off x="1003361" y="2782896"/>
              <a:ext cx="437501"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0.2</a:t>
              </a:r>
            </a:p>
          </p:txBody>
        </p:sp>
      </p:grpSp>
      <p:grpSp>
        <p:nvGrpSpPr>
          <p:cNvPr id="31876" name="Group 31875">
            <a:extLst>
              <a:ext uri="{FF2B5EF4-FFF2-40B4-BE49-F238E27FC236}">
                <a16:creationId xmlns:a16="http://schemas.microsoft.com/office/drawing/2014/main" id="{6682C93F-55E5-C562-315A-DCD972F25E18}"/>
              </a:ext>
            </a:extLst>
          </p:cNvPr>
          <p:cNvGrpSpPr/>
          <p:nvPr/>
        </p:nvGrpSpPr>
        <p:grpSpPr>
          <a:xfrm>
            <a:off x="5440993" y="4284853"/>
            <a:ext cx="367408" cy="990122"/>
            <a:chOff x="657164" y="4672429"/>
            <a:chExt cx="389873" cy="1050662"/>
          </a:xfrm>
        </p:grpSpPr>
        <p:cxnSp>
          <p:nvCxnSpPr>
            <p:cNvPr id="31877" name="Straight Connector 31876">
              <a:extLst>
                <a:ext uri="{FF2B5EF4-FFF2-40B4-BE49-F238E27FC236}">
                  <a16:creationId xmlns:a16="http://schemas.microsoft.com/office/drawing/2014/main" id="{57B73B74-B37F-E608-4347-72AE70AA2C8F}"/>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78" name="TextBox 31877">
              <a:extLst>
                <a:ext uri="{FF2B5EF4-FFF2-40B4-BE49-F238E27FC236}">
                  <a16:creationId xmlns:a16="http://schemas.microsoft.com/office/drawing/2014/main" id="{5F7E8192-4D86-3A2D-F2FC-933817974428}"/>
                </a:ext>
              </a:extLst>
            </p:cNvPr>
            <p:cNvSpPr txBox="1"/>
            <p:nvPr/>
          </p:nvSpPr>
          <p:spPr bwMode="auto">
            <a:xfrm>
              <a:off x="657164"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3</a:t>
              </a:r>
            </a:p>
          </p:txBody>
        </p:sp>
      </p:grpSp>
      <p:grpSp>
        <p:nvGrpSpPr>
          <p:cNvPr id="31882" name="Group 31881">
            <a:extLst>
              <a:ext uri="{FF2B5EF4-FFF2-40B4-BE49-F238E27FC236}">
                <a16:creationId xmlns:a16="http://schemas.microsoft.com/office/drawing/2014/main" id="{2D87C0EB-4760-6ED1-7828-ACB91B0048E6}"/>
              </a:ext>
            </a:extLst>
          </p:cNvPr>
          <p:cNvGrpSpPr/>
          <p:nvPr/>
        </p:nvGrpSpPr>
        <p:grpSpPr>
          <a:xfrm>
            <a:off x="5804311" y="4284853"/>
            <a:ext cx="367408" cy="990122"/>
            <a:chOff x="657163" y="4672429"/>
            <a:chExt cx="389873" cy="1050662"/>
          </a:xfrm>
        </p:grpSpPr>
        <p:cxnSp>
          <p:nvCxnSpPr>
            <p:cNvPr id="31883" name="Straight Connector 31882">
              <a:extLst>
                <a:ext uri="{FF2B5EF4-FFF2-40B4-BE49-F238E27FC236}">
                  <a16:creationId xmlns:a16="http://schemas.microsoft.com/office/drawing/2014/main" id="{9ABA046A-F801-89B3-4BA8-2368CC1A43FE}"/>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84" name="TextBox 31883">
              <a:extLst>
                <a:ext uri="{FF2B5EF4-FFF2-40B4-BE49-F238E27FC236}">
                  <a16:creationId xmlns:a16="http://schemas.microsoft.com/office/drawing/2014/main" id="{AC49500F-7FDE-F018-89B1-923C1C28CFFC}"/>
                </a:ext>
              </a:extLst>
            </p:cNvPr>
            <p:cNvSpPr txBox="1"/>
            <p:nvPr/>
          </p:nvSpPr>
          <p:spPr bwMode="auto">
            <a:xfrm>
              <a:off x="657163"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endParaRPr lang="en-US" sz="1400" b="0" dirty="0">
                <a:solidFill>
                  <a:schemeClr val="accent4"/>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0</a:t>
              </a:r>
            </a:p>
          </p:txBody>
        </p:sp>
      </p:grpSp>
      <p:grpSp>
        <p:nvGrpSpPr>
          <p:cNvPr id="31885" name="Group 31884">
            <a:extLst>
              <a:ext uri="{FF2B5EF4-FFF2-40B4-BE49-F238E27FC236}">
                <a16:creationId xmlns:a16="http://schemas.microsoft.com/office/drawing/2014/main" id="{568FE689-DF93-2CC2-FE61-3177B89AF261}"/>
              </a:ext>
            </a:extLst>
          </p:cNvPr>
          <p:cNvGrpSpPr/>
          <p:nvPr/>
        </p:nvGrpSpPr>
        <p:grpSpPr>
          <a:xfrm>
            <a:off x="5077669" y="4284853"/>
            <a:ext cx="367408" cy="990122"/>
            <a:chOff x="657164" y="4672429"/>
            <a:chExt cx="389873" cy="1050662"/>
          </a:xfrm>
        </p:grpSpPr>
        <p:cxnSp>
          <p:nvCxnSpPr>
            <p:cNvPr id="31886" name="Straight Connector 31885">
              <a:extLst>
                <a:ext uri="{FF2B5EF4-FFF2-40B4-BE49-F238E27FC236}">
                  <a16:creationId xmlns:a16="http://schemas.microsoft.com/office/drawing/2014/main" id="{E4D4449F-6B62-9170-5BA6-5563EBA8F61B}"/>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87" name="TextBox 31886">
              <a:extLst>
                <a:ext uri="{FF2B5EF4-FFF2-40B4-BE49-F238E27FC236}">
                  <a16:creationId xmlns:a16="http://schemas.microsoft.com/office/drawing/2014/main" id="{B16D8798-6C36-8951-248B-46058F435E84}"/>
                </a:ext>
              </a:extLst>
            </p:cNvPr>
            <p:cNvSpPr txBox="1"/>
            <p:nvPr/>
          </p:nvSpPr>
          <p:spPr bwMode="auto">
            <a:xfrm>
              <a:off x="657164"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4</a:t>
              </a:r>
            </a:p>
          </p:txBody>
        </p:sp>
      </p:grpSp>
      <p:grpSp>
        <p:nvGrpSpPr>
          <p:cNvPr id="31888" name="Group 31887">
            <a:extLst>
              <a:ext uri="{FF2B5EF4-FFF2-40B4-BE49-F238E27FC236}">
                <a16:creationId xmlns:a16="http://schemas.microsoft.com/office/drawing/2014/main" id="{7B985162-AB72-8E5A-0BB1-9CFC6D480837}"/>
              </a:ext>
            </a:extLst>
          </p:cNvPr>
          <p:cNvGrpSpPr/>
          <p:nvPr/>
        </p:nvGrpSpPr>
        <p:grpSpPr>
          <a:xfrm>
            <a:off x="4714345" y="4284853"/>
            <a:ext cx="367408" cy="990122"/>
            <a:chOff x="657164" y="4672429"/>
            <a:chExt cx="389873" cy="1050662"/>
          </a:xfrm>
        </p:grpSpPr>
        <p:cxnSp>
          <p:nvCxnSpPr>
            <p:cNvPr id="31889" name="Straight Connector 31888">
              <a:extLst>
                <a:ext uri="{FF2B5EF4-FFF2-40B4-BE49-F238E27FC236}">
                  <a16:creationId xmlns:a16="http://schemas.microsoft.com/office/drawing/2014/main" id="{22FC7F2B-7438-472E-2DF8-80B183ED5DB5}"/>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90" name="TextBox 31889">
              <a:extLst>
                <a:ext uri="{FF2B5EF4-FFF2-40B4-BE49-F238E27FC236}">
                  <a16:creationId xmlns:a16="http://schemas.microsoft.com/office/drawing/2014/main" id="{B3778C8D-DC50-6BC1-D361-6A866245860C}"/>
                </a:ext>
              </a:extLst>
            </p:cNvPr>
            <p:cNvSpPr txBox="1"/>
            <p:nvPr/>
          </p:nvSpPr>
          <p:spPr bwMode="auto">
            <a:xfrm>
              <a:off x="657164"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16</a:t>
              </a:r>
            </a:p>
          </p:txBody>
        </p:sp>
      </p:grpSp>
      <p:grpSp>
        <p:nvGrpSpPr>
          <p:cNvPr id="31891" name="Group 31890">
            <a:extLst>
              <a:ext uri="{FF2B5EF4-FFF2-40B4-BE49-F238E27FC236}">
                <a16:creationId xmlns:a16="http://schemas.microsoft.com/office/drawing/2014/main" id="{F0E532F4-4A62-604A-FADD-1EA0728B6E72}"/>
              </a:ext>
            </a:extLst>
          </p:cNvPr>
          <p:cNvGrpSpPr/>
          <p:nvPr/>
        </p:nvGrpSpPr>
        <p:grpSpPr>
          <a:xfrm>
            <a:off x="4351021" y="4270134"/>
            <a:ext cx="367408" cy="990122"/>
            <a:chOff x="657164" y="4672429"/>
            <a:chExt cx="389873" cy="1050662"/>
          </a:xfrm>
        </p:grpSpPr>
        <p:cxnSp>
          <p:nvCxnSpPr>
            <p:cNvPr id="31892" name="Straight Connector 31891">
              <a:extLst>
                <a:ext uri="{FF2B5EF4-FFF2-40B4-BE49-F238E27FC236}">
                  <a16:creationId xmlns:a16="http://schemas.microsoft.com/office/drawing/2014/main" id="{D6ECDC6F-1556-2EB3-3F36-A961616566E6}"/>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93" name="TextBox 31892">
              <a:extLst>
                <a:ext uri="{FF2B5EF4-FFF2-40B4-BE49-F238E27FC236}">
                  <a16:creationId xmlns:a16="http://schemas.microsoft.com/office/drawing/2014/main" id="{FD4C28AB-9D98-3825-E340-AB1F1FAD79A4}"/>
                </a:ext>
              </a:extLst>
            </p:cNvPr>
            <p:cNvSpPr txBox="1"/>
            <p:nvPr/>
          </p:nvSpPr>
          <p:spPr bwMode="auto">
            <a:xfrm>
              <a:off x="657164"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48</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16</a:t>
              </a:r>
            </a:p>
          </p:txBody>
        </p:sp>
      </p:grpSp>
      <p:grpSp>
        <p:nvGrpSpPr>
          <p:cNvPr id="31894" name="Group 31893">
            <a:extLst>
              <a:ext uri="{FF2B5EF4-FFF2-40B4-BE49-F238E27FC236}">
                <a16:creationId xmlns:a16="http://schemas.microsoft.com/office/drawing/2014/main" id="{DE9F1FCE-DC83-03B1-2085-8C92B5147B28}"/>
              </a:ext>
            </a:extLst>
          </p:cNvPr>
          <p:cNvGrpSpPr/>
          <p:nvPr/>
        </p:nvGrpSpPr>
        <p:grpSpPr>
          <a:xfrm>
            <a:off x="3533001" y="4284853"/>
            <a:ext cx="458780" cy="990122"/>
            <a:chOff x="608685" y="4672429"/>
            <a:chExt cx="486832" cy="1050662"/>
          </a:xfrm>
        </p:grpSpPr>
        <p:cxnSp>
          <p:nvCxnSpPr>
            <p:cNvPr id="31895" name="Straight Connector 31894">
              <a:extLst>
                <a:ext uri="{FF2B5EF4-FFF2-40B4-BE49-F238E27FC236}">
                  <a16:creationId xmlns:a16="http://schemas.microsoft.com/office/drawing/2014/main" id="{D1BB651F-DF67-F3EF-B7DA-462A1AC8A694}"/>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96" name="TextBox 31895">
              <a:extLst>
                <a:ext uri="{FF2B5EF4-FFF2-40B4-BE49-F238E27FC236}">
                  <a16:creationId xmlns:a16="http://schemas.microsoft.com/office/drawing/2014/main" id="{E3078AB2-EBEB-B902-2050-F613BE6D60F8}"/>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85</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100</a:t>
              </a:r>
            </a:p>
          </p:txBody>
        </p:sp>
      </p:grpSp>
      <p:grpSp>
        <p:nvGrpSpPr>
          <p:cNvPr id="31897" name="Group 31896">
            <a:extLst>
              <a:ext uri="{FF2B5EF4-FFF2-40B4-BE49-F238E27FC236}">
                <a16:creationId xmlns:a16="http://schemas.microsoft.com/office/drawing/2014/main" id="{8D4871C8-5E58-DEDC-F585-EBA977B62375}"/>
              </a:ext>
            </a:extLst>
          </p:cNvPr>
          <p:cNvGrpSpPr/>
          <p:nvPr/>
        </p:nvGrpSpPr>
        <p:grpSpPr>
          <a:xfrm>
            <a:off x="3987697" y="4284853"/>
            <a:ext cx="367408" cy="990122"/>
            <a:chOff x="657163" y="4672429"/>
            <a:chExt cx="389873" cy="1050662"/>
          </a:xfrm>
        </p:grpSpPr>
        <p:cxnSp>
          <p:nvCxnSpPr>
            <p:cNvPr id="31898" name="Straight Connector 31897">
              <a:extLst>
                <a:ext uri="{FF2B5EF4-FFF2-40B4-BE49-F238E27FC236}">
                  <a16:creationId xmlns:a16="http://schemas.microsoft.com/office/drawing/2014/main" id="{E74BC43E-30A8-16D0-F69D-D58DE3E21866}"/>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99" name="TextBox 31898">
              <a:extLst>
                <a:ext uri="{FF2B5EF4-FFF2-40B4-BE49-F238E27FC236}">
                  <a16:creationId xmlns:a16="http://schemas.microsoft.com/office/drawing/2014/main" id="{3B729D6B-8CDC-508F-8DBE-1DB0C5A80865}"/>
                </a:ext>
              </a:extLst>
            </p:cNvPr>
            <p:cNvSpPr txBox="1"/>
            <p:nvPr/>
          </p:nvSpPr>
          <p:spPr bwMode="auto">
            <a:xfrm>
              <a:off x="657163"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54</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68</a:t>
              </a:r>
            </a:p>
          </p:txBody>
        </p:sp>
      </p:grpSp>
      <p:grpSp>
        <p:nvGrpSpPr>
          <p:cNvPr id="31906" name="Group 31905">
            <a:extLst>
              <a:ext uri="{FF2B5EF4-FFF2-40B4-BE49-F238E27FC236}">
                <a16:creationId xmlns:a16="http://schemas.microsoft.com/office/drawing/2014/main" id="{EFAAC460-8D4B-99F2-55B3-88F70C4A3110}"/>
              </a:ext>
            </a:extLst>
          </p:cNvPr>
          <p:cNvGrpSpPr/>
          <p:nvPr/>
        </p:nvGrpSpPr>
        <p:grpSpPr>
          <a:xfrm>
            <a:off x="2168913" y="4270134"/>
            <a:ext cx="458780" cy="990122"/>
            <a:chOff x="608685" y="4672429"/>
            <a:chExt cx="486832" cy="1050662"/>
          </a:xfrm>
        </p:grpSpPr>
        <p:cxnSp>
          <p:nvCxnSpPr>
            <p:cNvPr id="31907" name="Straight Connector 31906">
              <a:extLst>
                <a:ext uri="{FF2B5EF4-FFF2-40B4-BE49-F238E27FC236}">
                  <a16:creationId xmlns:a16="http://schemas.microsoft.com/office/drawing/2014/main" id="{E478BFD5-A2F7-D286-E960-B0B86CE50BFD}"/>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908" name="TextBox 31907">
              <a:extLst>
                <a:ext uri="{FF2B5EF4-FFF2-40B4-BE49-F238E27FC236}">
                  <a16:creationId xmlns:a16="http://schemas.microsoft.com/office/drawing/2014/main" id="{B02CA945-FD4C-4D43-3D4A-BB40A2F74286}"/>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206</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229</a:t>
              </a:r>
            </a:p>
          </p:txBody>
        </p:sp>
      </p:grpSp>
      <p:grpSp>
        <p:nvGrpSpPr>
          <p:cNvPr id="31900" name="Group 31899">
            <a:extLst>
              <a:ext uri="{FF2B5EF4-FFF2-40B4-BE49-F238E27FC236}">
                <a16:creationId xmlns:a16="http://schemas.microsoft.com/office/drawing/2014/main" id="{F693B677-FE09-82F5-C169-0ADDAE777EC2}"/>
              </a:ext>
            </a:extLst>
          </p:cNvPr>
          <p:cNvGrpSpPr/>
          <p:nvPr/>
        </p:nvGrpSpPr>
        <p:grpSpPr>
          <a:xfrm>
            <a:off x="3078305" y="4284853"/>
            <a:ext cx="458780" cy="990122"/>
            <a:chOff x="608685" y="4672429"/>
            <a:chExt cx="486832" cy="1050662"/>
          </a:xfrm>
        </p:grpSpPr>
        <p:cxnSp>
          <p:nvCxnSpPr>
            <p:cNvPr id="31901" name="Straight Connector 31900">
              <a:extLst>
                <a:ext uri="{FF2B5EF4-FFF2-40B4-BE49-F238E27FC236}">
                  <a16:creationId xmlns:a16="http://schemas.microsoft.com/office/drawing/2014/main" id="{367B018A-F5B5-8D9A-057A-8A7F6D2DDCB0}"/>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902" name="TextBox 31901">
              <a:extLst>
                <a:ext uri="{FF2B5EF4-FFF2-40B4-BE49-F238E27FC236}">
                  <a16:creationId xmlns:a16="http://schemas.microsoft.com/office/drawing/2014/main" id="{9B21D26C-4984-9BBE-7B62-54871C4D1AD8}"/>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126</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133</a:t>
              </a:r>
            </a:p>
          </p:txBody>
        </p:sp>
      </p:grpSp>
      <p:grpSp>
        <p:nvGrpSpPr>
          <p:cNvPr id="31903" name="Group 31902">
            <a:extLst>
              <a:ext uri="{FF2B5EF4-FFF2-40B4-BE49-F238E27FC236}">
                <a16:creationId xmlns:a16="http://schemas.microsoft.com/office/drawing/2014/main" id="{E1019E92-8E24-0D2B-AC94-97C6146453D5}"/>
              </a:ext>
            </a:extLst>
          </p:cNvPr>
          <p:cNvGrpSpPr/>
          <p:nvPr/>
        </p:nvGrpSpPr>
        <p:grpSpPr>
          <a:xfrm>
            <a:off x="2623609" y="4284853"/>
            <a:ext cx="458780" cy="990122"/>
            <a:chOff x="608685" y="4672429"/>
            <a:chExt cx="486832" cy="1050662"/>
          </a:xfrm>
        </p:grpSpPr>
        <p:cxnSp>
          <p:nvCxnSpPr>
            <p:cNvPr id="31904" name="Straight Connector 31903">
              <a:extLst>
                <a:ext uri="{FF2B5EF4-FFF2-40B4-BE49-F238E27FC236}">
                  <a16:creationId xmlns:a16="http://schemas.microsoft.com/office/drawing/2014/main" id="{38DEA8C0-DC1B-8BB1-E6F9-C7A4B4477586}"/>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905" name="TextBox 31904">
              <a:extLst>
                <a:ext uri="{FF2B5EF4-FFF2-40B4-BE49-F238E27FC236}">
                  <a16:creationId xmlns:a16="http://schemas.microsoft.com/office/drawing/2014/main" id="{747F5E92-F1CD-00A0-142D-7B13DAEA050F}"/>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162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180</a:t>
              </a:r>
            </a:p>
          </p:txBody>
        </p:sp>
      </p:grpSp>
      <p:grpSp>
        <p:nvGrpSpPr>
          <p:cNvPr id="31909" name="Group 31908">
            <a:extLst>
              <a:ext uri="{FF2B5EF4-FFF2-40B4-BE49-F238E27FC236}">
                <a16:creationId xmlns:a16="http://schemas.microsoft.com/office/drawing/2014/main" id="{BA34FE20-BCC7-903F-845E-7D42568A4363}"/>
              </a:ext>
            </a:extLst>
          </p:cNvPr>
          <p:cNvGrpSpPr/>
          <p:nvPr/>
        </p:nvGrpSpPr>
        <p:grpSpPr>
          <a:xfrm>
            <a:off x="1714217" y="4270134"/>
            <a:ext cx="458780" cy="990122"/>
            <a:chOff x="608685" y="4672429"/>
            <a:chExt cx="486832" cy="1050662"/>
          </a:xfrm>
        </p:grpSpPr>
        <p:cxnSp>
          <p:nvCxnSpPr>
            <p:cNvPr id="31910" name="Straight Connector 31909">
              <a:extLst>
                <a:ext uri="{FF2B5EF4-FFF2-40B4-BE49-F238E27FC236}">
                  <a16:creationId xmlns:a16="http://schemas.microsoft.com/office/drawing/2014/main" id="{8912FC60-18FF-583B-E93D-0A882AB10858}"/>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911" name="TextBox 31910">
              <a:extLst>
                <a:ext uri="{FF2B5EF4-FFF2-40B4-BE49-F238E27FC236}">
                  <a16:creationId xmlns:a16="http://schemas.microsoft.com/office/drawing/2014/main" id="{08E08A47-9FE1-B522-045C-DED31633D63E}"/>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237</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257</a:t>
              </a:r>
            </a:p>
          </p:txBody>
        </p:sp>
      </p:grpSp>
      <p:grpSp>
        <p:nvGrpSpPr>
          <p:cNvPr id="31912" name="Group 31911">
            <a:extLst>
              <a:ext uri="{FF2B5EF4-FFF2-40B4-BE49-F238E27FC236}">
                <a16:creationId xmlns:a16="http://schemas.microsoft.com/office/drawing/2014/main" id="{9810AC8B-8AD1-DD36-99BE-2BBBE83E0325}"/>
              </a:ext>
            </a:extLst>
          </p:cNvPr>
          <p:cNvGrpSpPr/>
          <p:nvPr/>
        </p:nvGrpSpPr>
        <p:grpSpPr>
          <a:xfrm>
            <a:off x="1259521" y="4270134"/>
            <a:ext cx="458780" cy="990122"/>
            <a:chOff x="608685" y="4672429"/>
            <a:chExt cx="486832" cy="1050662"/>
          </a:xfrm>
        </p:grpSpPr>
        <p:cxnSp>
          <p:nvCxnSpPr>
            <p:cNvPr id="31913" name="Straight Connector 31912">
              <a:extLst>
                <a:ext uri="{FF2B5EF4-FFF2-40B4-BE49-F238E27FC236}">
                  <a16:creationId xmlns:a16="http://schemas.microsoft.com/office/drawing/2014/main" id="{498113AA-D405-E5EE-94E4-B8ACC873EAE4}"/>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914" name="TextBox 31913">
              <a:extLst>
                <a:ext uri="{FF2B5EF4-FFF2-40B4-BE49-F238E27FC236}">
                  <a16:creationId xmlns:a16="http://schemas.microsoft.com/office/drawing/2014/main" id="{C3A88BD0-83C3-5CEB-6C36-29A679A7DE92}"/>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252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269</a:t>
              </a:r>
            </a:p>
          </p:txBody>
        </p:sp>
      </p:grpSp>
      <p:pic>
        <p:nvPicPr>
          <p:cNvPr id="31916" name="Graphic 31915">
            <a:extLst>
              <a:ext uri="{FF2B5EF4-FFF2-40B4-BE49-F238E27FC236}">
                <a16:creationId xmlns:a16="http://schemas.microsoft.com/office/drawing/2014/main" id="{B4688E16-B90B-E599-71C2-E8D0FB4C025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3791" y="1435208"/>
            <a:ext cx="4746244" cy="1057099"/>
          </a:xfrm>
          <a:prstGeom prst="rect">
            <a:avLst/>
          </a:prstGeom>
        </p:spPr>
      </p:pic>
      <p:sp>
        <p:nvSpPr>
          <p:cNvPr id="10" name="TextBox 9">
            <a:extLst>
              <a:ext uri="{FF2B5EF4-FFF2-40B4-BE49-F238E27FC236}">
                <a16:creationId xmlns:a16="http://schemas.microsoft.com/office/drawing/2014/main" id="{C7747D87-5D3D-D461-ACC1-627D2A418493}"/>
              </a:ext>
            </a:extLst>
          </p:cNvPr>
          <p:cNvSpPr txBox="1"/>
          <p:nvPr/>
        </p:nvSpPr>
        <p:spPr bwMode="auto">
          <a:xfrm>
            <a:off x="9940189" y="2987574"/>
            <a:ext cx="196329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3-Yr FFS Rate</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lang="en-US" sz="1600" b="0" dirty="0">
                <a:solidFill>
                  <a:srgbClr val="000000"/>
                </a:solidFill>
                <a:latin typeface="Calibri" panose="020F0502020204030204" pitchFamily="34" charset="0"/>
              </a:rPr>
              <a:t>A</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72%</a:t>
            </a:r>
            <a:r>
              <a:rPr lang="en-US" sz="1600" b="0" dirty="0">
                <a:solidFill>
                  <a:srgbClr val="000000"/>
                </a:solidFill>
                <a:latin typeface="Calibri" panose="020F0502020204030204" pitchFamily="34" charset="0"/>
              </a:rPr>
              <a:t>; I</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86%</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(A vs I): 1.77 </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.9979</a:t>
            </a:r>
          </a:p>
        </p:txBody>
      </p:sp>
      <p:sp>
        <p:nvSpPr>
          <p:cNvPr id="22" name="TextBox 21">
            <a:extLst>
              <a:ext uri="{FF2B5EF4-FFF2-40B4-BE49-F238E27FC236}">
                <a16:creationId xmlns:a16="http://schemas.microsoft.com/office/drawing/2014/main" id="{0392CBF1-0367-B02F-F3FF-089AD1DA3E43}"/>
              </a:ext>
            </a:extLst>
          </p:cNvPr>
          <p:cNvSpPr txBox="1"/>
          <p:nvPr/>
        </p:nvSpPr>
        <p:spPr>
          <a:xfrm>
            <a:off x="6790706" y="1092323"/>
            <a:ext cx="4864684" cy="369332"/>
          </a:xfrm>
          <a:prstGeom prst="rect">
            <a:avLst/>
          </a:prstGeom>
          <a:noFill/>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FFS</a:t>
            </a:r>
            <a:r>
              <a:rPr lang="en-US" baseline="30000" dirty="0">
                <a:solidFill>
                  <a:schemeClr val="bg1"/>
                </a:solidFill>
              </a:rPr>
              <a:t>†</a:t>
            </a:r>
            <a:endParaRPr lang="en-US" baseline="30000" dirty="0">
              <a:solidFill>
                <a:schemeClr val="bg1"/>
              </a:solidFill>
              <a:latin typeface="Calibri" panose="020F0502020204030204" pitchFamily="34" charset="0"/>
            </a:endParaRPr>
          </a:p>
        </p:txBody>
      </p:sp>
      <p:sp>
        <p:nvSpPr>
          <p:cNvPr id="23" name="Freeform 22">
            <a:extLst>
              <a:ext uri="{FF2B5EF4-FFF2-40B4-BE49-F238E27FC236}">
                <a16:creationId xmlns:a16="http://schemas.microsoft.com/office/drawing/2014/main" id="{5F726913-82CF-C3E9-FDC8-D2E3958816A5}"/>
              </a:ext>
            </a:extLst>
          </p:cNvPr>
          <p:cNvSpPr/>
          <p:nvPr/>
        </p:nvSpPr>
        <p:spPr bwMode="auto">
          <a:xfrm>
            <a:off x="6790899" y="1466497"/>
            <a:ext cx="4965905" cy="2809518"/>
          </a:xfrm>
          <a:custGeom>
            <a:avLst/>
            <a:gdLst>
              <a:gd name="connsiteX0" fmla="*/ 0 w 3493008"/>
              <a:gd name="connsiteY0" fmla="*/ 0 h 2551176"/>
              <a:gd name="connsiteX1" fmla="*/ 0 w 3493008"/>
              <a:gd name="connsiteY1" fmla="*/ 2551176 h 2551176"/>
              <a:gd name="connsiteX2" fmla="*/ 3493008 w 3493008"/>
              <a:gd name="connsiteY2" fmla="*/ 2551176 h 2551176"/>
              <a:gd name="connsiteX0" fmla="*/ 8142 w 3493008"/>
              <a:gd name="connsiteY0" fmla="*/ 0 h 3585060"/>
              <a:gd name="connsiteX1" fmla="*/ 0 w 3493008"/>
              <a:gd name="connsiteY1" fmla="*/ 3585060 h 3585060"/>
              <a:gd name="connsiteX2" fmla="*/ 3493008 w 3493008"/>
              <a:gd name="connsiteY2" fmla="*/ 3585060 h 3585060"/>
            </a:gdLst>
            <a:ahLst/>
            <a:cxnLst>
              <a:cxn ang="0">
                <a:pos x="connsiteX0" y="connsiteY0"/>
              </a:cxn>
              <a:cxn ang="0">
                <a:pos x="connsiteX1" y="connsiteY1"/>
              </a:cxn>
              <a:cxn ang="0">
                <a:pos x="connsiteX2" y="connsiteY2"/>
              </a:cxn>
            </a:cxnLst>
            <a:rect l="l" t="t" r="r" b="b"/>
            <a:pathLst>
              <a:path w="3493008" h="3585060">
                <a:moveTo>
                  <a:pt x="8142" y="0"/>
                </a:moveTo>
                <a:lnTo>
                  <a:pt x="0" y="3585060"/>
                </a:lnTo>
                <a:lnTo>
                  <a:pt x="3493008" y="3585060"/>
                </a:lnTo>
              </a:path>
            </a:pathLst>
          </a:custGeom>
          <a:noFill/>
          <a:ln w="28575">
            <a:solidFill>
              <a:schemeClr val="bg1"/>
            </a:solidFill>
            <a:miter lim="800000"/>
            <a:headEnd/>
            <a:tailEnd/>
          </a:ln>
        </p:spPr>
        <p:txBody>
          <a:bodyPr rtlCol="0" anchor="ctr"/>
          <a:lstStyle/>
          <a:p>
            <a:pPr algn="ctr"/>
            <a:endParaRPr lang="en-US" sz="1400"/>
          </a:p>
        </p:txBody>
      </p:sp>
      <p:grpSp>
        <p:nvGrpSpPr>
          <p:cNvPr id="24" name="Group 23">
            <a:extLst>
              <a:ext uri="{FF2B5EF4-FFF2-40B4-BE49-F238E27FC236}">
                <a16:creationId xmlns:a16="http://schemas.microsoft.com/office/drawing/2014/main" id="{13EA3898-E84E-4262-4FDA-D872D09F90DB}"/>
              </a:ext>
            </a:extLst>
          </p:cNvPr>
          <p:cNvGrpSpPr/>
          <p:nvPr/>
        </p:nvGrpSpPr>
        <p:grpSpPr>
          <a:xfrm>
            <a:off x="6350440" y="1350097"/>
            <a:ext cx="456353" cy="307777"/>
            <a:chOff x="998515" y="2228501"/>
            <a:chExt cx="484257" cy="326595"/>
          </a:xfrm>
        </p:grpSpPr>
        <p:cxnSp>
          <p:nvCxnSpPr>
            <p:cNvPr id="25" name="Straight Connector 24">
              <a:extLst>
                <a:ext uri="{FF2B5EF4-FFF2-40B4-BE49-F238E27FC236}">
                  <a16:creationId xmlns:a16="http://schemas.microsoft.com/office/drawing/2014/main" id="{5B415B54-6CDF-E37C-1513-3B2E6DB1B14C}"/>
                </a:ext>
              </a:extLst>
            </p:cNvPr>
            <p:cNvCxnSpPr>
              <a:cxnSpLocks/>
            </p:cNvCxnSpPr>
            <p:nvPr/>
          </p:nvCxnSpPr>
          <p:spPr bwMode="auto">
            <a:xfrm>
              <a:off x="1389263" y="2375206"/>
              <a:ext cx="93509" cy="0"/>
            </a:xfrm>
            <a:prstGeom prst="line">
              <a:avLst/>
            </a:prstGeom>
            <a:noFill/>
            <a:ln w="28575" cap="flat" cmpd="sng" algn="ctr">
              <a:solidFill>
                <a:schemeClr val="bg1"/>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E72D7DD3-D63A-24E9-0585-7C2AAE5C063D}"/>
                </a:ext>
              </a:extLst>
            </p:cNvPr>
            <p:cNvSpPr txBox="1"/>
            <p:nvPr/>
          </p:nvSpPr>
          <p:spPr bwMode="auto">
            <a:xfrm>
              <a:off x="998515" y="2228501"/>
              <a:ext cx="437502"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grpSp>
      <p:grpSp>
        <p:nvGrpSpPr>
          <p:cNvPr id="34" name="Group 33">
            <a:extLst>
              <a:ext uri="{FF2B5EF4-FFF2-40B4-BE49-F238E27FC236}">
                <a16:creationId xmlns:a16="http://schemas.microsoft.com/office/drawing/2014/main" id="{B7652B9D-6D5E-1E04-E1F0-6598E952B5C2}"/>
              </a:ext>
            </a:extLst>
          </p:cNvPr>
          <p:cNvGrpSpPr/>
          <p:nvPr/>
        </p:nvGrpSpPr>
        <p:grpSpPr>
          <a:xfrm>
            <a:off x="6331857" y="1900330"/>
            <a:ext cx="451787" cy="307777"/>
            <a:chOff x="1003361" y="2782896"/>
            <a:chExt cx="479411" cy="326595"/>
          </a:xfrm>
        </p:grpSpPr>
        <p:cxnSp>
          <p:nvCxnSpPr>
            <p:cNvPr id="35" name="Straight Connector 34">
              <a:extLst>
                <a:ext uri="{FF2B5EF4-FFF2-40B4-BE49-F238E27FC236}">
                  <a16:creationId xmlns:a16="http://schemas.microsoft.com/office/drawing/2014/main" id="{0B745F5C-EA16-6E59-C479-6BBE7CE10BD0}"/>
                </a:ext>
              </a:extLst>
            </p:cNvPr>
            <p:cNvCxnSpPr>
              <a:cxnSpLocks/>
            </p:cNvCxnSpPr>
            <p:nvPr/>
          </p:nvCxnSpPr>
          <p:spPr bwMode="auto">
            <a:xfrm>
              <a:off x="1389263" y="2945361"/>
              <a:ext cx="93509" cy="0"/>
            </a:xfrm>
            <a:prstGeom prst="line">
              <a:avLst/>
            </a:prstGeom>
            <a:noFill/>
            <a:ln w="28575" cap="flat" cmpd="sng" algn="ctr">
              <a:solidFill>
                <a:schemeClr val="bg1"/>
              </a:solidFill>
              <a:prstDash val="solid"/>
              <a:round/>
              <a:headEnd type="none" w="med" len="med"/>
              <a:tailEnd type="none" w="med" len="med"/>
            </a:ln>
            <a:effectLst/>
          </p:spPr>
        </p:cxnSp>
        <p:sp>
          <p:nvSpPr>
            <p:cNvPr id="36" name="TextBox 35">
              <a:extLst>
                <a:ext uri="{FF2B5EF4-FFF2-40B4-BE49-F238E27FC236}">
                  <a16:creationId xmlns:a16="http://schemas.microsoft.com/office/drawing/2014/main" id="{7741DAAC-465B-5F2F-1B0A-270A2C397FD3}"/>
                </a:ext>
              </a:extLst>
            </p:cNvPr>
            <p:cNvSpPr txBox="1"/>
            <p:nvPr/>
          </p:nvSpPr>
          <p:spPr bwMode="auto">
            <a:xfrm>
              <a:off x="1003361" y="2782896"/>
              <a:ext cx="437501"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0.8</a:t>
              </a:r>
            </a:p>
          </p:txBody>
        </p:sp>
      </p:grpSp>
      <p:grpSp>
        <p:nvGrpSpPr>
          <p:cNvPr id="37" name="Group 36">
            <a:extLst>
              <a:ext uri="{FF2B5EF4-FFF2-40B4-BE49-F238E27FC236}">
                <a16:creationId xmlns:a16="http://schemas.microsoft.com/office/drawing/2014/main" id="{4F9C412F-FBF6-EC97-972A-680A56D8259C}"/>
              </a:ext>
            </a:extLst>
          </p:cNvPr>
          <p:cNvGrpSpPr/>
          <p:nvPr/>
        </p:nvGrpSpPr>
        <p:grpSpPr>
          <a:xfrm>
            <a:off x="6477158" y="4101260"/>
            <a:ext cx="306484" cy="307777"/>
            <a:chOff x="1157548" y="3903484"/>
            <a:chExt cx="325224" cy="326595"/>
          </a:xfrm>
        </p:grpSpPr>
        <p:cxnSp>
          <p:nvCxnSpPr>
            <p:cNvPr id="38" name="Straight Connector 37">
              <a:extLst>
                <a:ext uri="{FF2B5EF4-FFF2-40B4-BE49-F238E27FC236}">
                  <a16:creationId xmlns:a16="http://schemas.microsoft.com/office/drawing/2014/main" id="{7768A017-DA98-4A9D-F860-CE3766CB79AC}"/>
                </a:ext>
              </a:extLst>
            </p:cNvPr>
            <p:cNvCxnSpPr>
              <a:cxnSpLocks/>
            </p:cNvCxnSpPr>
            <p:nvPr/>
          </p:nvCxnSpPr>
          <p:spPr bwMode="auto">
            <a:xfrm>
              <a:off x="1389263" y="4085671"/>
              <a:ext cx="93509" cy="0"/>
            </a:xfrm>
            <a:prstGeom prst="line">
              <a:avLst/>
            </a:prstGeom>
            <a:noFill/>
            <a:ln w="28575" cap="flat" cmpd="sng" algn="ctr">
              <a:solidFill>
                <a:schemeClr val="bg1"/>
              </a:solidFill>
              <a:prstDash val="solid"/>
              <a:round/>
              <a:headEnd type="none" w="med" len="med"/>
              <a:tailEnd type="none" w="med" len="med"/>
            </a:ln>
            <a:effectLst/>
          </p:spPr>
        </p:cxnSp>
        <p:sp>
          <p:nvSpPr>
            <p:cNvPr id="39" name="TextBox 38">
              <a:extLst>
                <a:ext uri="{FF2B5EF4-FFF2-40B4-BE49-F238E27FC236}">
                  <a16:creationId xmlns:a16="http://schemas.microsoft.com/office/drawing/2014/main" id="{6C63FB83-80E8-CBF4-62E4-E1CBE5B3BB8B}"/>
                </a:ext>
              </a:extLst>
            </p:cNvPr>
            <p:cNvSpPr txBox="1"/>
            <p:nvPr/>
          </p:nvSpPr>
          <p:spPr bwMode="auto">
            <a:xfrm>
              <a:off x="1157548" y="3903484"/>
              <a:ext cx="292916"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sp>
        <p:nvSpPr>
          <p:cNvPr id="40" name="TextBox 39">
            <a:extLst>
              <a:ext uri="{FF2B5EF4-FFF2-40B4-BE49-F238E27FC236}">
                <a16:creationId xmlns:a16="http://schemas.microsoft.com/office/drawing/2014/main" id="{62D1749E-99A6-5091-BFED-FEAD6F9C7816}"/>
              </a:ext>
            </a:extLst>
          </p:cNvPr>
          <p:cNvSpPr txBox="1"/>
          <p:nvPr/>
        </p:nvSpPr>
        <p:spPr bwMode="auto">
          <a:xfrm rot="16200000">
            <a:off x="4868503" y="2693382"/>
            <a:ext cx="2844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FFS Probability</a:t>
            </a:r>
          </a:p>
        </p:txBody>
      </p:sp>
      <p:sp>
        <p:nvSpPr>
          <p:cNvPr id="41" name="TextBox 40">
            <a:extLst>
              <a:ext uri="{FF2B5EF4-FFF2-40B4-BE49-F238E27FC236}">
                <a16:creationId xmlns:a16="http://schemas.microsoft.com/office/drawing/2014/main" id="{6AB1D708-8B38-6A2F-80B4-0BF24E79F0E1}"/>
              </a:ext>
            </a:extLst>
          </p:cNvPr>
          <p:cNvSpPr txBox="1"/>
          <p:nvPr/>
        </p:nvSpPr>
        <p:spPr bwMode="auto">
          <a:xfrm>
            <a:off x="6251240" y="4564969"/>
            <a:ext cx="137454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A + I</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A</a:t>
            </a:r>
          </a:p>
        </p:txBody>
      </p:sp>
      <p:grpSp>
        <p:nvGrpSpPr>
          <p:cNvPr id="42" name="Group 41">
            <a:extLst>
              <a:ext uri="{FF2B5EF4-FFF2-40B4-BE49-F238E27FC236}">
                <a16:creationId xmlns:a16="http://schemas.microsoft.com/office/drawing/2014/main" id="{C2B46411-F056-6939-9CFF-E9240D54330F}"/>
              </a:ext>
            </a:extLst>
          </p:cNvPr>
          <p:cNvGrpSpPr/>
          <p:nvPr/>
        </p:nvGrpSpPr>
        <p:grpSpPr>
          <a:xfrm>
            <a:off x="6573612" y="4284853"/>
            <a:ext cx="458780" cy="990122"/>
            <a:chOff x="608684" y="4672429"/>
            <a:chExt cx="486832" cy="1050662"/>
          </a:xfrm>
        </p:grpSpPr>
        <p:cxnSp>
          <p:nvCxnSpPr>
            <p:cNvPr id="43" name="Straight Connector 42">
              <a:extLst>
                <a:ext uri="{FF2B5EF4-FFF2-40B4-BE49-F238E27FC236}">
                  <a16:creationId xmlns:a16="http://schemas.microsoft.com/office/drawing/2014/main" id="{482717D0-5801-6B96-63F1-9BF186336077}"/>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44" name="TextBox 43">
              <a:extLst>
                <a:ext uri="{FF2B5EF4-FFF2-40B4-BE49-F238E27FC236}">
                  <a16:creationId xmlns:a16="http://schemas.microsoft.com/office/drawing/2014/main" id="{1AF5D493-E489-4469-EE70-ABA00C3A3F49}"/>
                </a:ext>
              </a:extLst>
            </p:cNvPr>
            <p:cNvSpPr txBox="1"/>
            <p:nvPr/>
          </p:nvSpPr>
          <p:spPr bwMode="auto">
            <a:xfrm>
              <a:off x="608684"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288</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292</a:t>
              </a:r>
              <a:endParaRPr lang="en-US" sz="1400" b="0" dirty="0">
                <a:solidFill>
                  <a:schemeClr val="accent3"/>
                </a:solidFill>
                <a:latin typeface="Calibri" panose="020F0502020204030204" pitchFamily="34" charset="0"/>
              </a:endParaRPr>
            </a:p>
          </p:txBody>
        </p:sp>
      </p:grpSp>
      <p:sp>
        <p:nvSpPr>
          <p:cNvPr id="45" name="TextBox 44">
            <a:extLst>
              <a:ext uri="{FF2B5EF4-FFF2-40B4-BE49-F238E27FC236}">
                <a16:creationId xmlns:a16="http://schemas.microsoft.com/office/drawing/2014/main" id="{FDFE296E-06D6-1283-12B4-2004306F0B58}"/>
              </a:ext>
            </a:extLst>
          </p:cNvPr>
          <p:cNvSpPr txBox="1"/>
          <p:nvPr/>
        </p:nvSpPr>
        <p:spPr bwMode="auto">
          <a:xfrm>
            <a:off x="6790899" y="4558833"/>
            <a:ext cx="4973397" cy="312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Time From Randomization (Mo)</a:t>
            </a:r>
          </a:p>
        </p:txBody>
      </p:sp>
      <p:grpSp>
        <p:nvGrpSpPr>
          <p:cNvPr id="46" name="Group 45">
            <a:extLst>
              <a:ext uri="{FF2B5EF4-FFF2-40B4-BE49-F238E27FC236}">
                <a16:creationId xmlns:a16="http://schemas.microsoft.com/office/drawing/2014/main" id="{8785B52F-4B9A-C513-8A3E-63C7FE658588}"/>
              </a:ext>
            </a:extLst>
          </p:cNvPr>
          <p:cNvGrpSpPr/>
          <p:nvPr/>
        </p:nvGrpSpPr>
        <p:grpSpPr>
          <a:xfrm>
            <a:off x="6331857" y="2450563"/>
            <a:ext cx="451787" cy="307777"/>
            <a:chOff x="1003361" y="2782896"/>
            <a:chExt cx="479411" cy="326595"/>
          </a:xfrm>
        </p:grpSpPr>
        <p:cxnSp>
          <p:nvCxnSpPr>
            <p:cNvPr id="47" name="Straight Connector 46">
              <a:extLst>
                <a:ext uri="{FF2B5EF4-FFF2-40B4-BE49-F238E27FC236}">
                  <a16:creationId xmlns:a16="http://schemas.microsoft.com/office/drawing/2014/main" id="{A661B816-2C1A-93F2-7D01-1C46B3F4F459}"/>
                </a:ext>
              </a:extLst>
            </p:cNvPr>
            <p:cNvCxnSpPr>
              <a:cxnSpLocks/>
            </p:cNvCxnSpPr>
            <p:nvPr/>
          </p:nvCxnSpPr>
          <p:spPr bwMode="auto">
            <a:xfrm>
              <a:off x="1389263" y="2945361"/>
              <a:ext cx="93509" cy="0"/>
            </a:xfrm>
            <a:prstGeom prst="line">
              <a:avLst/>
            </a:prstGeom>
            <a:noFill/>
            <a:ln w="28575" cap="flat" cmpd="sng" algn="ctr">
              <a:solidFill>
                <a:schemeClr val="bg1"/>
              </a:solidFill>
              <a:prstDash val="solid"/>
              <a:round/>
              <a:headEnd type="none" w="med" len="med"/>
              <a:tailEnd type="none" w="med" len="med"/>
            </a:ln>
            <a:effectLst/>
          </p:spPr>
        </p:cxnSp>
        <p:sp>
          <p:nvSpPr>
            <p:cNvPr id="48" name="TextBox 47">
              <a:extLst>
                <a:ext uri="{FF2B5EF4-FFF2-40B4-BE49-F238E27FC236}">
                  <a16:creationId xmlns:a16="http://schemas.microsoft.com/office/drawing/2014/main" id="{0AB9A2F1-1D74-DCE4-0D8E-06600C813542}"/>
                </a:ext>
              </a:extLst>
            </p:cNvPr>
            <p:cNvSpPr txBox="1"/>
            <p:nvPr/>
          </p:nvSpPr>
          <p:spPr bwMode="auto">
            <a:xfrm>
              <a:off x="1003361" y="2782896"/>
              <a:ext cx="437501"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0.6</a:t>
              </a:r>
            </a:p>
          </p:txBody>
        </p:sp>
      </p:grpSp>
      <p:grpSp>
        <p:nvGrpSpPr>
          <p:cNvPr id="49" name="Group 48">
            <a:extLst>
              <a:ext uri="{FF2B5EF4-FFF2-40B4-BE49-F238E27FC236}">
                <a16:creationId xmlns:a16="http://schemas.microsoft.com/office/drawing/2014/main" id="{8AE22319-AD67-0D28-AD71-798DB054CD93}"/>
              </a:ext>
            </a:extLst>
          </p:cNvPr>
          <p:cNvGrpSpPr/>
          <p:nvPr/>
        </p:nvGrpSpPr>
        <p:grpSpPr>
          <a:xfrm>
            <a:off x="6331857" y="3000796"/>
            <a:ext cx="451787" cy="307777"/>
            <a:chOff x="1003361" y="2782896"/>
            <a:chExt cx="479411" cy="326595"/>
          </a:xfrm>
        </p:grpSpPr>
        <p:cxnSp>
          <p:nvCxnSpPr>
            <p:cNvPr id="50" name="Straight Connector 49">
              <a:extLst>
                <a:ext uri="{FF2B5EF4-FFF2-40B4-BE49-F238E27FC236}">
                  <a16:creationId xmlns:a16="http://schemas.microsoft.com/office/drawing/2014/main" id="{2DD2896F-292C-4F44-E715-E69564419942}"/>
                </a:ext>
              </a:extLst>
            </p:cNvPr>
            <p:cNvCxnSpPr>
              <a:cxnSpLocks/>
            </p:cNvCxnSpPr>
            <p:nvPr/>
          </p:nvCxnSpPr>
          <p:spPr bwMode="auto">
            <a:xfrm>
              <a:off x="1389263" y="2945361"/>
              <a:ext cx="93509" cy="0"/>
            </a:xfrm>
            <a:prstGeom prst="line">
              <a:avLst/>
            </a:prstGeom>
            <a:noFill/>
            <a:ln w="28575" cap="flat" cmpd="sng" algn="ctr">
              <a:solidFill>
                <a:schemeClr val="bg1"/>
              </a:solidFill>
              <a:prstDash val="solid"/>
              <a:round/>
              <a:headEnd type="none" w="med" len="med"/>
              <a:tailEnd type="none" w="med" len="med"/>
            </a:ln>
            <a:effectLst/>
          </p:spPr>
        </p:cxnSp>
        <p:sp>
          <p:nvSpPr>
            <p:cNvPr id="52" name="TextBox 51">
              <a:extLst>
                <a:ext uri="{FF2B5EF4-FFF2-40B4-BE49-F238E27FC236}">
                  <a16:creationId xmlns:a16="http://schemas.microsoft.com/office/drawing/2014/main" id="{3CBBDC4A-D42B-BD9E-80BA-97E024137EB2}"/>
                </a:ext>
              </a:extLst>
            </p:cNvPr>
            <p:cNvSpPr txBox="1"/>
            <p:nvPr/>
          </p:nvSpPr>
          <p:spPr bwMode="auto">
            <a:xfrm>
              <a:off x="1003361" y="2782896"/>
              <a:ext cx="437501"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0.4</a:t>
              </a:r>
            </a:p>
          </p:txBody>
        </p:sp>
      </p:grpSp>
      <p:grpSp>
        <p:nvGrpSpPr>
          <p:cNvPr id="53" name="Group 52">
            <a:extLst>
              <a:ext uri="{FF2B5EF4-FFF2-40B4-BE49-F238E27FC236}">
                <a16:creationId xmlns:a16="http://schemas.microsoft.com/office/drawing/2014/main" id="{32C87AC7-88AA-7C92-C5F5-0A124451D24E}"/>
              </a:ext>
            </a:extLst>
          </p:cNvPr>
          <p:cNvGrpSpPr/>
          <p:nvPr/>
        </p:nvGrpSpPr>
        <p:grpSpPr>
          <a:xfrm>
            <a:off x="6331857" y="3551029"/>
            <a:ext cx="451787" cy="307777"/>
            <a:chOff x="1003361" y="2782896"/>
            <a:chExt cx="479411" cy="326595"/>
          </a:xfrm>
        </p:grpSpPr>
        <p:cxnSp>
          <p:nvCxnSpPr>
            <p:cNvPr id="54" name="Straight Connector 53">
              <a:extLst>
                <a:ext uri="{FF2B5EF4-FFF2-40B4-BE49-F238E27FC236}">
                  <a16:creationId xmlns:a16="http://schemas.microsoft.com/office/drawing/2014/main" id="{EC3AF40A-306B-F7A2-0F07-8512DA608851}"/>
                </a:ext>
              </a:extLst>
            </p:cNvPr>
            <p:cNvCxnSpPr>
              <a:cxnSpLocks/>
            </p:cNvCxnSpPr>
            <p:nvPr/>
          </p:nvCxnSpPr>
          <p:spPr bwMode="auto">
            <a:xfrm>
              <a:off x="1389263" y="2945361"/>
              <a:ext cx="93509" cy="0"/>
            </a:xfrm>
            <a:prstGeom prst="line">
              <a:avLst/>
            </a:prstGeom>
            <a:noFill/>
            <a:ln w="28575" cap="flat" cmpd="sng" algn="ctr">
              <a:solidFill>
                <a:schemeClr val="bg1"/>
              </a:solidFill>
              <a:prstDash val="solid"/>
              <a:round/>
              <a:headEnd type="none" w="med" len="med"/>
              <a:tailEnd type="none" w="med" len="med"/>
            </a:ln>
            <a:effectLst/>
          </p:spPr>
        </p:cxnSp>
        <p:sp>
          <p:nvSpPr>
            <p:cNvPr id="55" name="TextBox 54">
              <a:extLst>
                <a:ext uri="{FF2B5EF4-FFF2-40B4-BE49-F238E27FC236}">
                  <a16:creationId xmlns:a16="http://schemas.microsoft.com/office/drawing/2014/main" id="{1A5C8017-9595-9620-8523-E9B0490354C6}"/>
                </a:ext>
              </a:extLst>
            </p:cNvPr>
            <p:cNvSpPr txBox="1"/>
            <p:nvPr/>
          </p:nvSpPr>
          <p:spPr bwMode="auto">
            <a:xfrm>
              <a:off x="1003361" y="2782896"/>
              <a:ext cx="437501" cy="32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0.2</a:t>
              </a:r>
            </a:p>
          </p:txBody>
        </p:sp>
      </p:grpSp>
      <p:grpSp>
        <p:nvGrpSpPr>
          <p:cNvPr id="56" name="Group 55">
            <a:extLst>
              <a:ext uri="{FF2B5EF4-FFF2-40B4-BE49-F238E27FC236}">
                <a16:creationId xmlns:a16="http://schemas.microsoft.com/office/drawing/2014/main" id="{E357B76C-1C23-F82A-028E-3B2984618593}"/>
              </a:ext>
            </a:extLst>
          </p:cNvPr>
          <p:cNvGrpSpPr/>
          <p:nvPr/>
        </p:nvGrpSpPr>
        <p:grpSpPr>
          <a:xfrm>
            <a:off x="11209781" y="4284853"/>
            <a:ext cx="367408" cy="990122"/>
            <a:chOff x="657164" y="4672429"/>
            <a:chExt cx="389873" cy="1050662"/>
          </a:xfrm>
        </p:grpSpPr>
        <p:cxnSp>
          <p:nvCxnSpPr>
            <p:cNvPr id="57" name="Straight Connector 56">
              <a:extLst>
                <a:ext uri="{FF2B5EF4-FFF2-40B4-BE49-F238E27FC236}">
                  <a16:creationId xmlns:a16="http://schemas.microsoft.com/office/drawing/2014/main" id="{8324EAE0-261E-291F-4B4B-2D8584A3A6C4}"/>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58" name="TextBox 57">
              <a:extLst>
                <a:ext uri="{FF2B5EF4-FFF2-40B4-BE49-F238E27FC236}">
                  <a16:creationId xmlns:a16="http://schemas.microsoft.com/office/drawing/2014/main" id="{307CECD3-5AEF-26FC-86D7-2CCA190EB5A6}"/>
                </a:ext>
              </a:extLst>
            </p:cNvPr>
            <p:cNvSpPr txBox="1"/>
            <p:nvPr/>
          </p:nvSpPr>
          <p:spPr bwMode="auto">
            <a:xfrm>
              <a:off x="657164"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a:t>
              </a:r>
            </a:p>
          </p:txBody>
        </p:sp>
      </p:grpSp>
      <p:grpSp>
        <p:nvGrpSpPr>
          <p:cNvPr id="59" name="Group 58">
            <a:extLst>
              <a:ext uri="{FF2B5EF4-FFF2-40B4-BE49-F238E27FC236}">
                <a16:creationId xmlns:a16="http://schemas.microsoft.com/office/drawing/2014/main" id="{CFFA8F45-2C60-0149-8C50-FD738039D75D}"/>
              </a:ext>
            </a:extLst>
          </p:cNvPr>
          <p:cNvGrpSpPr/>
          <p:nvPr/>
        </p:nvGrpSpPr>
        <p:grpSpPr>
          <a:xfrm>
            <a:off x="11573099" y="4284853"/>
            <a:ext cx="367408" cy="990122"/>
            <a:chOff x="657163" y="4672429"/>
            <a:chExt cx="389873" cy="1050662"/>
          </a:xfrm>
        </p:grpSpPr>
        <p:cxnSp>
          <p:nvCxnSpPr>
            <p:cNvPr id="60" name="Straight Connector 59">
              <a:extLst>
                <a:ext uri="{FF2B5EF4-FFF2-40B4-BE49-F238E27FC236}">
                  <a16:creationId xmlns:a16="http://schemas.microsoft.com/office/drawing/2014/main" id="{4D40CEB8-9A6A-8958-AEB5-7A233E548372}"/>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61" name="TextBox 60">
              <a:extLst>
                <a:ext uri="{FF2B5EF4-FFF2-40B4-BE49-F238E27FC236}">
                  <a16:creationId xmlns:a16="http://schemas.microsoft.com/office/drawing/2014/main" id="{08046BC1-6504-387B-8B2D-0EB8CA1CE92B}"/>
                </a:ext>
              </a:extLst>
            </p:cNvPr>
            <p:cNvSpPr txBox="1"/>
            <p:nvPr/>
          </p:nvSpPr>
          <p:spPr bwMode="auto">
            <a:xfrm>
              <a:off x="657163"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endParaRPr lang="en-US" sz="1400" b="0" dirty="0">
                <a:solidFill>
                  <a:schemeClr val="accent4"/>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0</a:t>
              </a:r>
            </a:p>
          </p:txBody>
        </p:sp>
      </p:grpSp>
      <p:grpSp>
        <p:nvGrpSpPr>
          <p:cNvPr id="62" name="Group 61">
            <a:extLst>
              <a:ext uri="{FF2B5EF4-FFF2-40B4-BE49-F238E27FC236}">
                <a16:creationId xmlns:a16="http://schemas.microsoft.com/office/drawing/2014/main" id="{498C1E22-09C7-EB38-80BF-32468976A2BF}"/>
              </a:ext>
            </a:extLst>
          </p:cNvPr>
          <p:cNvGrpSpPr/>
          <p:nvPr/>
        </p:nvGrpSpPr>
        <p:grpSpPr>
          <a:xfrm>
            <a:off x="10846457" y="4284853"/>
            <a:ext cx="367408" cy="990122"/>
            <a:chOff x="657164" y="4672429"/>
            <a:chExt cx="389873" cy="1050662"/>
          </a:xfrm>
        </p:grpSpPr>
        <p:cxnSp>
          <p:nvCxnSpPr>
            <p:cNvPr id="63" name="Straight Connector 62">
              <a:extLst>
                <a:ext uri="{FF2B5EF4-FFF2-40B4-BE49-F238E27FC236}">
                  <a16:creationId xmlns:a16="http://schemas.microsoft.com/office/drawing/2014/main" id="{26A9540F-CDF0-20DE-B201-C49C793D0B00}"/>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08" name="TextBox 31807">
              <a:extLst>
                <a:ext uri="{FF2B5EF4-FFF2-40B4-BE49-F238E27FC236}">
                  <a16:creationId xmlns:a16="http://schemas.microsoft.com/office/drawing/2014/main" id="{D0439B8A-CE42-4E0C-B523-6DD1739BF8C2}"/>
                </a:ext>
              </a:extLst>
            </p:cNvPr>
            <p:cNvSpPr txBox="1"/>
            <p:nvPr/>
          </p:nvSpPr>
          <p:spPr bwMode="auto">
            <a:xfrm>
              <a:off x="657164"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3</a:t>
              </a:r>
            </a:p>
          </p:txBody>
        </p:sp>
      </p:grpSp>
      <p:grpSp>
        <p:nvGrpSpPr>
          <p:cNvPr id="31809" name="Group 31808">
            <a:extLst>
              <a:ext uri="{FF2B5EF4-FFF2-40B4-BE49-F238E27FC236}">
                <a16:creationId xmlns:a16="http://schemas.microsoft.com/office/drawing/2014/main" id="{C3C53776-8F7B-3CB6-41A5-C8EE9E493655}"/>
              </a:ext>
            </a:extLst>
          </p:cNvPr>
          <p:cNvGrpSpPr/>
          <p:nvPr/>
        </p:nvGrpSpPr>
        <p:grpSpPr>
          <a:xfrm>
            <a:off x="10483133" y="4284853"/>
            <a:ext cx="367408" cy="990122"/>
            <a:chOff x="657164" y="4672429"/>
            <a:chExt cx="389873" cy="1050662"/>
          </a:xfrm>
        </p:grpSpPr>
        <p:cxnSp>
          <p:nvCxnSpPr>
            <p:cNvPr id="31810" name="Straight Connector 31809">
              <a:extLst>
                <a:ext uri="{FF2B5EF4-FFF2-40B4-BE49-F238E27FC236}">
                  <a16:creationId xmlns:a16="http://schemas.microsoft.com/office/drawing/2014/main" id="{F6E76B56-336B-7169-C211-AD59819517A8}"/>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11" name="TextBox 31810">
              <a:extLst>
                <a:ext uri="{FF2B5EF4-FFF2-40B4-BE49-F238E27FC236}">
                  <a16:creationId xmlns:a16="http://schemas.microsoft.com/office/drawing/2014/main" id="{A2D11CAD-56C4-686A-895C-FA57C1D3E06A}"/>
                </a:ext>
              </a:extLst>
            </p:cNvPr>
            <p:cNvSpPr txBox="1"/>
            <p:nvPr/>
          </p:nvSpPr>
          <p:spPr bwMode="auto">
            <a:xfrm>
              <a:off x="657164"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17</a:t>
              </a:r>
            </a:p>
          </p:txBody>
        </p:sp>
      </p:grpSp>
      <p:grpSp>
        <p:nvGrpSpPr>
          <p:cNvPr id="31812" name="Group 31811">
            <a:extLst>
              <a:ext uri="{FF2B5EF4-FFF2-40B4-BE49-F238E27FC236}">
                <a16:creationId xmlns:a16="http://schemas.microsoft.com/office/drawing/2014/main" id="{AAAF8EF9-98AD-BD8B-719D-A76BD4A05F00}"/>
              </a:ext>
            </a:extLst>
          </p:cNvPr>
          <p:cNvGrpSpPr/>
          <p:nvPr/>
        </p:nvGrpSpPr>
        <p:grpSpPr>
          <a:xfrm>
            <a:off x="10119809" y="4270134"/>
            <a:ext cx="367408" cy="990122"/>
            <a:chOff x="657164" y="4672429"/>
            <a:chExt cx="389873" cy="1050662"/>
          </a:xfrm>
        </p:grpSpPr>
        <p:cxnSp>
          <p:nvCxnSpPr>
            <p:cNvPr id="31813" name="Straight Connector 31812">
              <a:extLst>
                <a:ext uri="{FF2B5EF4-FFF2-40B4-BE49-F238E27FC236}">
                  <a16:creationId xmlns:a16="http://schemas.microsoft.com/office/drawing/2014/main" id="{677DF37B-EF9F-E44C-15CA-F93662F95F8E}"/>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14" name="TextBox 31813">
              <a:extLst>
                <a:ext uri="{FF2B5EF4-FFF2-40B4-BE49-F238E27FC236}">
                  <a16:creationId xmlns:a16="http://schemas.microsoft.com/office/drawing/2014/main" id="{874112F6-9051-724B-B5D7-97420C3478F0}"/>
                </a:ext>
              </a:extLst>
            </p:cNvPr>
            <p:cNvSpPr txBox="1"/>
            <p:nvPr/>
          </p:nvSpPr>
          <p:spPr bwMode="auto">
            <a:xfrm>
              <a:off x="657164" y="4710646"/>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48</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27</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40</a:t>
              </a:r>
            </a:p>
          </p:txBody>
        </p:sp>
      </p:grpSp>
      <p:grpSp>
        <p:nvGrpSpPr>
          <p:cNvPr id="31815" name="Group 31814">
            <a:extLst>
              <a:ext uri="{FF2B5EF4-FFF2-40B4-BE49-F238E27FC236}">
                <a16:creationId xmlns:a16="http://schemas.microsoft.com/office/drawing/2014/main" id="{9320C82A-0517-4442-AEA2-C4C1D2ECF080}"/>
              </a:ext>
            </a:extLst>
          </p:cNvPr>
          <p:cNvGrpSpPr/>
          <p:nvPr/>
        </p:nvGrpSpPr>
        <p:grpSpPr>
          <a:xfrm>
            <a:off x="9301789" y="4284853"/>
            <a:ext cx="458780" cy="990122"/>
            <a:chOff x="608685" y="4672429"/>
            <a:chExt cx="486832" cy="1050662"/>
          </a:xfrm>
        </p:grpSpPr>
        <p:cxnSp>
          <p:nvCxnSpPr>
            <p:cNvPr id="31816" name="Straight Connector 31815">
              <a:extLst>
                <a:ext uri="{FF2B5EF4-FFF2-40B4-BE49-F238E27FC236}">
                  <a16:creationId xmlns:a16="http://schemas.microsoft.com/office/drawing/2014/main" id="{5727089D-9BD6-AD90-AFF9-C9F71FBCC1D9}"/>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17" name="TextBox 31816">
              <a:extLst>
                <a:ext uri="{FF2B5EF4-FFF2-40B4-BE49-F238E27FC236}">
                  <a16:creationId xmlns:a16="http://schemas.microsoft.com/office/drawing/2014/main" id="{57982730-8774-47F7-7FED-BCB024828763}"/>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85</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109</a:t>
              </a:r>
            </a:p>
          </p:txBody>
        </p:sp>
      </p:grpSp>
      <p:grpSp>
        <p:nvGrpSpPr>
          <p:cNvPr id="31818" name="Group 31817">
            <a:extLst>
              <a:ext uri="{FF2B5EF4-FFF2-40B4-BE49-F238E27FC236}">
                <a16:creationId xmlns:a16="http://schemas.microsoft.com/office/drawing/2014/main" id="{5CACEC41-0B7F-BFF4-7F36-1013140571E5}"/>
              </a:ext>
            </a:extLst>
          </p:cNvPr>
          <p:cNvGrpSpPr/>
          <p:nvPr/>
        </p:nvGrpSpPr>
        <p:grpSpPr>
          <a:xfrm>
            <a:off x="9756486" y="4284849"/>
            <a:ext cx="367408" cy="990123"/>
            <a:chOff x="657164" y="4672429"/>
            <a:chExt cx="389873" cy="1050664"/>
          </a:xfrm>
        </p:grpSpPr>
        <p:cxnSp>
          <p:nvCxnSpPr>
            <p:cNvPr id="31819" name="Straight Connector 31818">
              <a:extLst>
                <a:ext uri="{FF2B5EF4-FFF2-40B4-BE49-F238E27FC236}">
                  <a16:creationId xmlns:a16="http://schemas.microsoft.com/office/drawing/2014/main" id="{B08452BD-8E42-A03E-A953-1FC6726871E2}"/>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20" name="TextBox 31819">
              <a:extLst>
                <a:ext uri="{FF2B5EF4-FFF2-40B4-BE49-F238E27FC236}">
                  <a16:creationId xmlns:a16="http://schemas.microsoft.com/office/drawing/2014/main" id="{9829D790-31D7-27D4-0E80-3400AACD8977}"/>
                </a:ext>
              </a:extLst>
            </p:cNvPr>
            <p:cNvSpPr txBox="1"/>
            <p:nvPr/>
          </p:nvSpPr>
          <p:spPr bwMode="auto">
            <a:xfrm>
              <a:off x="657164" y="4710648"/>
              <a:ext cx="389873"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54</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65</a:t>
              </a:r>
            </a:p>
          </p:txBody>
        </p:sp>
      </p:grpSp>
      <p:grpSp>
        <p:nvGrpSpPr>
          <p:cNvPr id="31821" name="Group 31820">
            <a:extLst>
              <a:ext uri="{FF2B5EF4-FFF2-40B4-BE49-F238E27FC236}">
                <a16:creationId xmlns:a16="http://schemas.microsoft.com/office/drawing/2014/main" id="{52A147A4-34A3-E9FE-A804-220EB8347992}"/>
              </a:ext>
            </a:extLst>
          </p:cNvPr>
          <p:cNvGrpSpPr/>
          <p:nvPr/>
        </p:nvGrpSpPr>
        <p:grpSpPr>
          <a:xfrm>
            <a:off x="7937701" y="4270134"/>
            <a:ext cx="458780" cy="990122"/>
            <a:chOff x="608685" y="4672429"/>
            <a:chExt cx="486832" cy="1050662"/>
          </a:xfrm>
        </p:grpSpPr>
        <p:cxnSp>
          <p:nvCxnSpPr>
            <p:cNvPr id="31822" name="Straight Connector 31821">
              <a:extLst>
                <a:ext uri="{FF2B5EF4-FFF2-40B4-BE49-F238E27FC236}">
                  <a16:creationId xmlns:a16="http://schemas.microsoft.com/office/drawing/2014/main" id="{C26C15F3-9E36-1EA5-0C2E-7CB616915C59}"/>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23" name="TextBox 31822">
              <a:extLst>
                <a:ext uri="{FF2B5EF4-FFF2-40B4-BE49-F238E27FC236}">
                  <a16:creationId xmlns:a16="http://schemas.microsoft.com/office/drawing/2014/main" id="{544C7B40-3485-27D1-F32E-ADA57D93B91B}"/>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206</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226</a:t>
              </a:r>
            </a:p>
          </p:txBody>
        </p:sp>
      </p:grpSp>
      <p:grpSp>
        <p:nvGrpSpPr>
          <p:cNvPr id="31824" name="Group 31823">
            <a:extLst>
              <a:ext uri="{FF2B5EF4-FFF2-40B4-BE49-F238E27FC236}">
                <a16:creationId xmlns:a16="http://schemas.microsoft.com/office/drawing/2014/main" id="{D0F46750-9CA6-19FC-1BF1-23B3E3F9A068}"/>
              </a:ext>
            </a:extLst>
          </p:cNvPr>
          <p:cNvGrpSpPr/>
          <p:nvPr/>
        </p:nvGrpSpPr>
        <p:grpSpPr>
          <a:xfrm>
            <a:off x="8847093" y="4284853"/>
            <a:ext cx="458780" cy="990122"/>
            <a:chOff x="608685" y="4672429"/>
            <a:chExt cx="486832" cy="1050662"/>
          </a:xfrm>
        </p:grpSpPr>
        <p:cxnSp>
          <p:nvCxnSpPr>
            <p:cNvPr id="31825" name="Straight Connector 31824">
              <a:extLst>
                <a:ext uri="{FF2B5EF4-FFF2-40B4-BE49-F238E27FC236}">
                  <a16:creationId xmlns:a16="http://schemas.microsoft.com/office/drawing/2014/main" id="{647D88DD-BB6A-E2A4-FDB7-E79485B85D81}"/>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26" name="TextBox 31825">
              <a:extLst>
                <a:ext uri="{FF2B5EF4-FFF2-40B4-BE49-F238E27FC236}">
                  <a16:creationId xmlns:a16="http://schemas.microsoft.com/office/drawing/2014/main" id="{60BFD124-A6C2-9EAA-04DD-9F1340E7895C}"/>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126</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137</a:t>
              </a:r>
            </a:p>
          </p:txBody>
        </p:sp>
      </p:grpSp>
      <p:grpSp>
        <p:nvGrpSpPr>
          <p:cNvPr id="31827" name="Group 31826">
            <a:extLst>
              <a:ext uri="{FF2B5EF4-FFF2-40B4-BE49-F238E27FC236}">
                <a16:creationId xmlns:a16="http://schemas.microsoft.com/office/drawing/2014/main" id="{F87058D3-0305-5007-AF38-C74621D3A83C}"/>
              </a:ext>
            </a:extLst>
          </p:cNvPr>
          <p:cNvGrpSpPr/>
          <p:nvPr/>
        </p:nvGrpSpPr>
        <p:grpSpPr>
          <a:xfrm>
            <a:off x="8392397" y="4284853"/>
            <a:ext cx="458780" cy="990122"/>
            <a:chOff x="608685" y="4672429"/>
            <a:chExt cx="486832" cy="1050662"/>
          </a:xfrm>
        </p:grpSpPr>
        <p:cxnSp>
          <p:nvCxnSpPr>
            <p:cNvPr id="31828" name="Straight Connector 31827">
              <a:extLst>
                <a:ext uri="{FF2B5EF4-FFF2-40B4-BE49-F238E27FC236}">
                  <a16:creationId xmlns:a16="http://schemas.microsoft.com/office/drawing/2014/main" id="{BE17489F-60A9-4AD1-91E5-9FBE2FC5A9DC}"/>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29" name="TextBox 31828">
              <a:extLst>
                <a:ext uri="{FF2B5EF4-FFF2-40B4-BE49-F238E27FC236}">
                  <a16:creationId xmlns:a16="http://schemas.microsoft.com/office/drawing/2014/main" id="{D12CE30F-CF7B-C3DE-EA4E-FD1AF23591BF}"/>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162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184</a:t>
              </a:r>
            </a:p>
          </p:txBody>
        </p:sp>
      </p:grpSp>
      <p:grpSp>
        <p:nvGrpSpPr>
          <p:cNvPr id="31830" name="Group 31829">
            <a:extLst>
              <a:ext uri="{FF2B5EF4-FFF2-40B4-BE49-F238E27FC236}">
                <a16:creationId xmlns:a16="http://schemas.microsoft.com/office/drawing/2014/main" id="{A350EC31-4C43-8463-AAA3-4B04B580A599}"/>
              </a:ext>
            </a:extLst>
          </p:cNvPr>
          <p:cNvGrpSpPr/>
          <p:nvPr/>
        </p:nvGrpSpPr>
        <p:grpSpPr>
          <a:xfrm>
            <a:off x="7483005" y="4270134"/>
            <a:ext cx="458780" cy="990122"/>
            <a:chOff x="608685" y="4672429"/>
            <a:chExt cx="486832" cy="1050662"/>
          </a:xfrm>
        </p:grpSpPr>
        <p:cxnSp>
          <p:nvCxnSpPr>
            <p:cNvPr id="31831" name="Straight Connector 31830">
              <a:extLst>
                <a:ext uri="{FF2B5EF4-FFF2-40B4-BE49-F238E27FC236}">
                  <a16:creationId xmlns:a16="http://schemas.microsoft.com/office/drawing/2014/main" id="{F0A3185B-55C7-0FB2-0AA0-48B3C2BFFC0E}"/>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32" name="TextBox 31831">
              <a:extLst>
                <a:ext uri="{FF2B5EF4-FFF2-40B4-BE49-F238E27FC236}">
                  <a16:creationId xmlns:a16="http://schemas.microsoft.com/office/drawing/2014/main" id="{90C8A48A-DC49-080B-8ECC-BC5EC78A95E9}"/>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237</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253</a:t>
              </a:r>
            </a:p>
          </p:txBody>
        </p:sp>
      </p:grpSp>
      <p:grpSp>
        <p:nvGrpSpPr>
          <p:cNvPr id="31833" name="Group 31832">
            <a:extLst>
              <a:ext uri="{FF2B5EF4-FFF2-40B4-BE49-F238E27FC236}">
                <a16:creationId xmlns:a16="http://schemas.microsoft.com/office/drawing/2014/main" id="{70B32B2B-FBD3-83B9-C516-4610A8C3F61F}"/>
              </a:ext>
            </a:extLst>
          </p:cNvPr>
          <p:cNvGrpSpPr/>
          <p:nvPr/>
        </p:nvGrpSpPr>
        <p:grpSpPr>
          <a:xfrm>
            <a:off x="7028309" y="4270134"/>
            <a:ext cx="458780" cy="990122"/>
            <a:chOff x="608685" y="4672429"/>
            <a:chExt cx="486832" cy="1050662"/>
          </a:xfrm>
        </p:grpSpPr>
        <p:cxnSp>
          <p:nvCxnSpPr>
            <p:cNvPr id="31834" name="Straight Connector 31833">
              <a:extLst>
                <a:ext uri="{FF2B5EF4-FFF2-40B4-BE49-F238E27FC236}">
                  <a16:creationId xmlns:a16="http://schemas.microsoft.com/office/drawing/2014/main" id="{D2529B37-187C-8CCF-C4C0-0BBE0BFEBB96}"/>
                </a:ext>
              </a:extLst>
            </p:cNvPr>
            <p:cNvCxnSpPr>
              <a:cxnSpLocks/>
            </p:cNvCxnSpPr>
            <p:nvPr/>
          </p:nvCxnSpPr>
          <p:spPr bwMode="auto">
            <a:xfrm rot="5400000">
              <a:off x="799275" y="4712207"/>
              <a:ext cx="79555" cy="0"/>
            </a:xfrm>
            <a:prstGeom prst="line">
              <a:avLst/>
            </a:prstGeom>
            <a:noFill/>
            <a:ln w="28575" cap="flat" cmpd="sng" algn="ctr">
              <a:solidFill>
                <a:schemeClr val="bg1"/>
              </a:solidFill>
              <a:prstDash val="solid"/>
              <a:round/>
              <a:headEnd type="none" w="med" len="med"/>
              <a:tailEnd type="none" w="med" len="med"/>
            </a:ln>
            <a:effectLst/>
          </p:spPr>
        </p:cxnSp>
        <p:sp>
          <p:nvSpPr>
            <p:cNvPr id="31835" name="TextBox 31834">
              <a:extLst>
                <a:ext uri="{FF2B5EF4-FFF2-40B4-BE49-F238E27FC236}">
                  <a16:creationId xmlns:a16="http://schemas.microsoft.com/office/drawing/2014/main" id="{E9170FD0-923D-1E12-F5D0-9FC4E835690F}"/>
                </a:ext>
              </a:extLst>
            </p:cNvPr>
            <p:cNvSpPr txBox="1"/>
            <p:nvPr/>
          </p:nvSpPr>
          <p:spPr bwMode="auto">
            <a:xfrm>
              <a:off x="608685" y="4710646"/>
              <a:ext cx="486832" cy="101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252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270</a:t>
              </a:r>
            </a:p>
          </p:txBody>
        </p:sp>
      </p:grpSp>
      <p:pic>
        <p:nvPicPr>
          <p:cNvPr id="31836" name="Graphic 31835">
            <a:extLst>
              <a:ext uri="{FF2B5EF4-FFF2-40B4-BE49-F238E27FC236}">
                <a16:creationId xmlns:a16="http://schemas.microsoft.com/office/drawing/2014/main" id="{472F6EAF-5161-B1D5-DE4E-F8CCADC464D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6800436" y="1451309"/>
            <a:ext cx="4681768" cy="1019878"/>
          </a:xfrm>
          <a:prstGeom prst="rect">
            <a:avLst/>
          </a:prstGeom>
        </p:spPr>
      </p:pic>
      <p:grpSp>
        <p:nvGrpSpPr>
          <p:cNvPr id="2" name="Group 1">
            <a:extLst>
              <a:ext uri="{FF2B5EF4-FFF2-40B4-BE49-F238E27FC236}">
                <a16:creationId xmlns:a16="http://schemas.microsoft.com/office/drawing/2014/main" id="{08261257-E82F-F0D3-73C5-E934C6A6BD95}"/>
              </a:ext>
            </a:extLst>
          </p:cNvPr>
          <p:cNvGrpSpPr/>
          <p:nvPr/>
        </p:nvGrpSpPr>
        <p:grpSpPr>
          <a:xfrm>
            <a:off x="1229108" y="3138315"/>
            <a:ext cx="2283591" cy="954107"/>
            <a:chOff x="2180656" y="3198777"/>
            <a:chExt cx="2283591" cy="954107"/>
          </a:xfrm>
        </p:grpSpPr>
        <p:sp>
          <p:nvSpPr>
            <p:cNvPr id="3" name="TextBox 2">
              <a:extLst>
                <a:ext uri="{FF2B5EF4-FFF2-40B4-BE49-F238E27FC236}">
                  <a16:creationId xmlns:a16="http://schemas.microsoft.com/office/drawing/2014/main" id="{D01954DC-7A4E-2E8C-876C-19CB8969FFAA}"/>
                </a:ext>
              </a:extLst>
            </p:cNvPr>
            <p:cNvSpPr txBox="1"/>
            <p:nvPr/>
          </p:nvSpPr>
          <p:spPr bwMode="auto">
            <a:xfrm>
              <a:off x="2180656" y="3198777"/>
              <a:ext cx="2104230" cy="954107"/>
            </a:xfrm>
            <a:prstGeom prst="rect">
              <a:avLst/>
            </a:prstGeom>
            <a:solidFill>
              <a:schemeClr val="tx1"/>
            </a:solidFill>
            <a:ln>
              <a:noFill/>
            </a:ln>
          </p:spPr>
          <p:txBody>
            <a:bodyPr wrap="none" rtlCol="0" anchor="ctr">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Median follow-up: 31 </a:t>
              </a:r>
              <a:r>
                <a:rPr lang="en-US" sz="1400" dirty="0" err="1">
                  <a:solidFill>
                    <a:schemeClr val="bg1"/>
                  </a:solidFill>
                  <a:latin typeface="Calibri" panose="020F0502020204030204" pitchFamily="34" charset="0"/>
                </a:rPr>
                <a:t>mo</a:t>
              </a:r>
              <a:r>
                <a:rPr lang="en-US" sz="1400" b="0" dirty="0">
                  <a:solidFill>
                    <a:schemeClr val="bg1"/>
                  </a:solidFill>
                  <a:latin typeface="Calibri" panose="020F0502020204030204" pitchFamily="34" charset="0"/>
                  <a:cs typeface="Calibri" panose="020F0502020204030204" pitchFamily="34" charset="0"/>
                </a:rPr>
                <a:t> </a:t>
              </a:r>
            </a:p>
            <a:p>
              <a:pPr marL="171450" indent="-171450" algn="l">
                <a:lnSpc>
                  <a:spcPct val="100000"/>
                </a:lnSpc>
                <a:spcBef>
                  <a:spcPct val="50000"/>
                </a:spcBef>
                <a:spcAft>
                  <a:spcPct val="0"/>
                </a:spcAft>
                <a:buClr>
                  <a:schemeClr val="accent3"/>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a:p>
              <a:pPr marL="171450" indent="-171450" algn="l">
                <a:lnSpc>
                  <a:spcPct val="100000"/>
                </a:lnSpc>
                <a:spcBef>
                  <a:spcPct val="50000"/>
                </a:spcBef>
                <a:spcAft>
                  <a:spcPct val="0"/>
                </a:spcAft>
                <a:buClr>
                  <a:schemeClr val="accent4"/>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p:txBody>
        </p:sp>
        <p:sp>
          <p:nvSpPr>
            <p:cNvPr id="6" name="TextBox 5">
              <a:extLst>
                <a:ext uri="{FF2B5EF4-FFF2-40B4-BE49-F238E27FC236}">
                  <a16:creationId xmlns:a16="http://schemas.microsoft.com/office/drawing/2014/main" id="{317D6FC1-F411-D3B0-CCDB-D0FB07E7B71C}"/>
                </a:ext>
              </a:extLst>
            </p:cNvPr>
            <p:cNvSpPr txBox="1"/>
            <p:nvPr/>
          </p:nvSpPr>
          <p:spPr bwMode="auto">
            <a:xfrm>
              <a:off x="2618292" y="3458749"/>
              <a:ext cx="1845955" cy="630942"/>
            </a:xfrm>
            <a:prstGeom prst="rect">
              <a:avLst/>
            </a:prstGeom>
            <a:solidFill>
              <a:schemeClr val="tx1"/>
            </a:solidFill>
            <a:ln>
              <a:noFill/>
            </a:ln>
          </p:spPr>
          <p:txBody>
            <a:bodyPr wrap="none" rtlCol="0" anchor="ctr">
              <a:spAutoFit/>
            </a:bodyPr>
            <a:lstStyle/>
            <a:p>
              <a:pPr algn="l">
                <a:lnSpc>
                  <a:spcPct val="100000"/>
                </a:lnSpc>
                <a:spcBef>
                  <a:spcPct val="50000"/>
                </a:spcBef>
                <a:spcAft>
                  <a:spcPct val="0"/>
                </a:spcAft>
                <a:buClr>
                  <a:schemeClr val="accent3"/>
                </a:buClr>
                <a:buSzPct val="250000"/>
              </a:pPr>
              <a:r>
                <a:rPr lang="en-US" sz="1400" b="0" dirty="0">
                  <a:solidFill>
                    <a:schemeClr val="bg1"/>
                  </a:solidFill>
                  <a:latin typeface="Calibri" panose="020F0502020204030204" pitchFamily="34" charset="0"/>
                  <a:cs typeface="Calibri" panose="020F0502020204030204" pitchFamily="34" charset="0"/>
                </a:rPr>
                <a:t>I, median not reached</a:t>
              </a:r>
            </a:p>
            <a:p>
              <a:pPr algn="l">
                <a:lnSpc>
                  <a:spcPct val="100000"/>
                </a:lnSpc>
                <a:spcBef>
                  <a:spcPct val="50000"/>
                </a:spcBef>
                <a:spcAft>
                  <a:spcPct val="0"/>
                </a:spcAft>
                <a:buClr>
                  <a:schemeClr val="accent4"/>
                </a:buClr>
                <a:buSzPct val="250000"/>
              </a:pPr>
              <a:r>
                <a:rPr lang="en-US" sz="1400" b="0" dirty="0">
                  <a:solidFill>
                    <a:schemeClr val="bg1"/>
                  </a:solidFill>
                  <a:latin typeface="Calibri" panose="020F0502020204030204" pitchFamily="34" charset="0"/>
                  <a:cs typeface="Calibri" panose="020F0502020204030204" pitchFamily="34" charset="0"/>
                </a:rPr>
                <a:t>A, median not reached</a:t>
              </a:r>
            </a:p>
          </p:txBody>
        </p:sp>
      </p:grpSp>
      <p:grpSp>
        <p:nvGrpSpPr>
          <p:cNvPr id="9" name="Group 8">
            <a:extLst>
              <a:ext uri="{FF2B5EF4-FFF2-40B4-BE49-F238E27FC236}">
                <a16:creationId xmlns:a16="http://schemas.microsoft.com/office/drawing/2014/main" id="{6BD4FE84-D1FD-B7F0-F013-957E536F55DB}"/>
              </a:ext>
            </a:extLst>
          </p:cNvPr>
          <p:cNvGrpSpPr/>
          <p:nvPr/>
        </p:nvGrpSpPr>
        <p:grpSpPr>
          <a:xfrm>
            <a:off x="6914737" y="3138315"/>
            <a:ext cx="2497046" cy="954107"/>
            <a:chOff x="2180656" y="3184232"/>
            <a:chExt cx="2497046" cy="954107"/>
          </a:xfrm>
        </p:grpSpPr>
        <p:sp>
          <p:nvSpPr>
            <p:cNvPr id="12" name="TextBox 11">
              <a:extLst>
                <a:ext uri="{FF2B5EF4-FFF2-40B4-BE49-F238E27FC236}">
                  <a16:creationId xmlns:a16="http://schemas.microsoft.com/office/drawing/2014/main" id="{218CE81E-70F2-E780-12CF-ADAD24E69A53}"/>
                </a:ext>
              </a:extLst>
            </p:cNvPr>
            <p:cNvSpPr txBox="1"/>
            <p:nvPr/>
          </p:nvSpPr>
          <p:spPr bwMode="auto">
            <a:xfrm>
              <a:off x="2180656" y="3184232"/>
              <a:ext cx="2064155" cy="954107"/>
            </a:xfrm>
            <a:prstGeom prst="rect">
              <a:avLst/>
            </a:prstGeom>
            <a:solidFill>
              <a:schemeClr val="tx1"/>
            </a:solidFill>
            <a:ln>
              <a:noFill/>
            </a:ln>
          </p:spPr>
          <p:txBody>
            <a:bodyPr wrap="none" rtlCol="0" anchor="ctr">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Median follow-up: 31 </a:t>
              </a:r>
              <a:r>
                <a:rPr lang="en-US" sz="1400" dirty="0" err="1">
                  <a:solidFill>
                    <a:schemeClr val="bg1"/>
                  </a:solidFill>
                  <a:latin typeface="Calibri" panose="020F0502020204030204" pitchFamily="34" charset="0"/>
                </a:rPr>
                <a:t>mo</a:t>
              </a:r>
              <a:endParaRPr lang="en-US" sz="1400" dirty="0">
                <a:solidFill>
                  <a:schemeClr val="bg1"/>
                </a:solidFill>
                <a:latin typeface="Calibri" panose="020F0502020204030204" pitchFamily="34" charset="0"/>
              </a:endParaRPr>
            </a:p>
            <a:p>
              <a:pPr marL="171450" indent="-171450">
                <a:spcBef>
                  <a:spcPct val="50000"/>
                </a:spcBef>
                <a:buClr>
                  <a:schemeClr val="accent1"/>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a:p>
              <a:pPr marL="171450" indent="-171450" algn="l">
                <a:lnSpc>
                  <a:spcPct val="100000"/>
                </a:lnSpc>
                <a:spcBef>
                  <a:spcPct val="50000"/>
                </a:spcBef>
                <a:spcAft>
                  <a:spcPct val="0"/>
                </a:spcAft>
                <a:buClr>
                  <a:schemeClr val="accent4"/>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p:txBody>
        </p:sp>
        <p:sp>
          <p:nvSpPr>
            <p:cNvPr id="13" name="TextBox 12">
              <a:extLst>
                <a:ext uri="{FF2B5EF4-FFF2-40B4-BE49-F238E27FC236}">
                  <a16:creationId xmlns:a16="http://schemas.microsoft.com/office/drawing/2014/main" id="{F8B3BF37-0260-96FE-A00D-CF525E7DCB40}"/>
                </a:ext>
              </a:extLst>
            </p:cNvPr>
            <p:cNvSpPr txBox="1"/>
            <p:nvPr/>
          </p:nvSpPr>
          <p:spPr bwMode="auto">
            <a:xfrm>
              <a:off x="2618292" y="3433523"/>
              <a:ext cx="2059410" cy="630942"/>
            </a:xfrm>
            <a:prstGeom prst="rect">
              <a:avLst/>
            </a:prstGeom>
            <a:solidFill>
              <a:schemeClr val="tx1"/>
            </a:solidFill>
            <a:ln>
              <a:noFill/>
            </a:ln>
          </p:spPr>
          <p:txBody>
            <a:bodyPr wrap="none" rtlCol="0" anchor="ctr">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A + I, median not reached</a:t>
              </a:r>
            </a:p>
            <a:p>
              <a:pPr algn="l">
                <a:lnSpc>
                  <a:spcPct val="100000"/>
                </a:lnSpc>
                <a:spcBef>
                  <a:spcPct val="50000"/>
                </a:spcBef>
                <a:spcAft>
                  <a:spcPct val="0"/>
                </a:spcAft>
                <a:buClr>
                  <a:schemeClr val="accent4"/>
                </a:buClr>
                <a:buSzPct val="250000"/>
              </a:pPr>
              <a:r>
                <a:rPr lang="en-US" sz="1400" b="0" dirty="0">
                  <a:solidFill>
                    <a:schemeClr val="bg1"/>
                  </a:solidFill>
                  <a:latin typeface="Calibri" panose="020F0502020204030204" pitchFamily="34" charset="0"/>
                  <a:cs typeface="Calibri" panose="020F0502020204030204" pitchFamily="34" charset="0"/>
                </a:rPr>
                <a:t>A, median not reached</a:t>
              </a:r>
            </a:p>
          </p:txBody>
        </p:sp>
      </p:grpSp>
    </p:spTree>
    <p:extLst>
      <p:ext uri="{BB962C8B-B14F-4D97-AF65-F5344CB8AC3E}">
        <p14:creationId xmlns:p14="http://schemas.microsoft.com/office/powerpoint/2010/main" val="1207159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TRIANGLE: OS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Dreyling. ASH 2022. Abstr 1.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66A4173F-08D2-0F09-24EB-F6D5D4267953}"/>
              </a:ext>
            </a:extLst>
          </p:cNvPr>
          <p:cNvSpPr txBox="1"/>
          <p:nvPr/>
        </p:nvSpPr>
        <p:spPr bwMode="auto">
          <a:xfrm>
            <a:off x="459972" y="5924575"/>
            <a:ext cx="84026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pt-BR" sz="1400" b="0" dirty="0">
                <a:solidFill>
                  <a:schemeClr val="bg1"/>
                </a:solidFill>
                <a:latin typeface="Calibri" panose="020F0502020204030204" pitchFamily="34" charset="0"/>
              </a:rPr>
              <a:t>*A arm: R-CHOP/R-DHAP + ASCT; A + I arm: IR-CHOP/R-DHAP + ASCT + I; I arm: IR-CHOP/R-DHAP + I. I: ibrutinib.</a:t>
            </a:r>
          </a:p>
        </p:txBody>
      </p:sp>
      <p:sp>
        <p:nvSpPr>
          <p:cNvPr id="20" name="TextBox 19">
            <a:extLst>
              <a:ext uri="{FF2B5EF4-FFF2-40B4-BE49-F238E27FC236}">
                <a16:creationId xmlns:a16="http://schemas.microsoft.com/office/drawing/2014/main" id="{DAA8EC7D-686A-044F-F73C-778BC60E835D}"/>
              </a:ext>
            </a:extLst>
          </p:cNvPr>
          <p:cNvSpPr txBox="1"/>
          <p:nvPr/>
        </p:nvSpPr>
        <p:spPr bwMode="auto">
          <a:xfrm>
            <a:off x="8786606" y="3227219"/>
            <a:ext cx="38289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400" b="0" dirty="0">
                <a:solidFill>
                  <a:schemeClr val="bg1"/>
                </a:solidFill>
                <a:latin typeface="Calibri" panose="020F0502020204030204" pitchFamily="34" charset="0"/>
              </a:rPr>
              <a:t>Data still premature to evaluate statistical significance for OS </a:t>
            </a:r>
          </a:p>
        </p:txBody>
      </p:sp>
      <p:sp>
        <p:nvSpPr>
          <p:cNvPr id="8" name="TextBox 7">
            <a:extLst>
              <a:ext uri="{FF2B5EF4-FFF2-40B4-BE49-F238E27FC236}">
                <a16:creationId xmlns:a16="http://schemas.microsoft.com/office/drawing/2014/main" id="{9ABD3E25-94C6-56CC-A8B9-77540B4ADAAB}"/>
              </a:ext>
            </a:extLst>
          </p:cNvPr>
          <p:cNvSpPr txBox="1"/>
          <p:nvPr/>
        </p:nvSpPr>
        <p:spPr>
          <a:xfrm>
            <a:off x="1135231" y="1237182"/>
            <a:ext cx="8185061" cy="369332"/>
          </a:xfrm>
          <a:prstGeom prst="rect">
            <a:avLst/>
          </a:prstGeom>
          <a:noFill/>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a:t>
            </a:r>
            <a:endParaRPr lang="en-US" baseline="30000" dirty="0">
              <a:solidFill>
                <a:schemeClr val="bg1"/>
              </a:solidFill>
              <a:latin typeface="Calibri" panose="020F0502020204030204" pitchFamily="34" charset="0"/>
            </a:endParaRPr>
          </a:p>
        </p:txBody>
      </p:sp>
      <p:sp>
        <p:nvSpPr>
          <p:cNvPr id="58" name="TextBox 57">
            <a:extLst>
              <a:ext uri="{FF2B5EF4-FFF2-40B4-BE49-F238E27FC236}">
                <a16:creationId xmlns:a16="http://schemas.microsoft.com/office/drawing/2014/main" id="{16962B13-E713-A1C1-A7D6-9CA4D6470265}"/>
              </a:ext>
            </a:extLst>
          </p:cNvPr>
          <p:cNvSpPr txBox="1"/>
          <p:nvPr/>
        </p:nvSpPr>
        <p:spPr bwMode="auto">
          <a:xfrm>
            <a:off x="6349472" y="3654138"/>
            <a:ext cx="323099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3-Yr OS Rate</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 + I: </a:t>
            </a:r>
            <a:r>
              <a:rPr lang="en-US" sz="1600" b="0" dirty="0">
                <a:solidFill>
                  <a:srgbClr val="000000"/>
                </a:solidFill>
                <a:latin typeface="Calibri" panose="020F0502020204030204" pitchFamily="34" charset="0"/>
              </a:rPr>
              <a:t>91</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lang="en-US" sz="1600" b="0" dirty="0">
                <a:solidFill>
                  <a:srgbClr val="000000"/>
                </a:solidFill>
                <a:latin typeface="Calibri" panose="020F0502020204030204" pitchFamily="34" charset="0"/>
              </a:rPr>
              <a:t>I: 92% </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 86%</a:t>
            </a:r>
          </a:p>
        </p:txBody>
      </p:sp>
      <p:sp>
        <p:nvSpPr>
          <p:cNvPr id="61" name="Freeform 60">
            <a:extLst>
              <a:ext uri="{FF2B5EF4-FFF2-40B4-BE49-F238E27FC236}">
                <a16:creationId xmlns:a16="http://schemas.microsoft.com/office/drawing/2014/main" id="{07650786-0259-AB43-3D21-FB51FD793287}"/>
              </a:ext>
            </a:extLst>
          </p:cNvPr>
          <p:cNvSpPr/>
          <p:nvPr/>
        </p:nvSpPr>
        <p:spPr bwMode="auto">
          <a:xfrm>
            <a:off x="1166672" y="1534120"/>
            <a:ext cx="8172414" cy="3317281"/>
          </a:xfrm>
          <a:custGeom>
            <a:avLst/>
            <a:gdLst>
              <a:gd name="connsiteX0" fmla="*/ 0 w 3493008"/>
              <a:gd name="connsiteY0" fmla="*/ 0 h 2551176"/>
              <a:gd name="connsiteX1" fmla="*/ 0 w 3493008"/>
              <a:gd name="connsiteY1" fmla="*/ 2551176 h 2551176"/>
              <a:gd name="connsiteX2" fmla="*/ 3493008 w 3493008"/>
              <a:gd name="connsiteY2" fmla="*/ 2551176 h 2551176"/>
              <a:gd name="connsiteX0" fmla="*/ 8142 w 3493008"/>
              <a:gd name="connsiteY0" fmla="*/ 0 h 3585060"/>
              <a:gd name="connsiteX1" fmla="*/ 0 w 3493008"/>
              <a:gd name="connsiteY1" fmla="*/ 3585060 h 3585060"/>
              <a:gd name="connsiteX2" fmla="*/ 3493008 w 3493008"/>
              <a:gd name="connsiteY2" fmla="*/ 3585060 h 3585060"/>
            </a:gdLst>
            <a:ahLst/>
            <a:cxnLst>
              <a:cxn ang="0">
                <a:pos x="connsiteX0" y="connsiteY0"/>
              </a:cxn>
              <a:cxn ang="0">
                <a:pos x="connsiteX1" y="connsiteY1"/>
              </a:cxn>
              <a:cxn ang="0">
                <a:pos x="connsiteX2" y="connsiteY2"/>
              </a:cxn>
            </a:cxnLst>
            <a:rect l="l" t="t" r="r" b="b"/>
            <a:pathLst>
              <a:path w="3493008" h="3585060">
                <a:moveTo>
                  <a:pt x="8142" y="0"/>
                </a:moveTo>
                <a:lnTo>
                  <a:pt x="0" y="3585060"/>
                </a:lnTo>
                <a:lnTo>
                  <a:pt x="3493008" y="3585060"/>
                </a:lnTo>
              </a:path>
            </a:pathLst>
          </a:custGeom>
          <a:noFill/>
          <a:ln w="28575">
            <a:solidFill>
              <a:schemeClr val="bg1"/>
            </a:solidFill>
            <a:miter lim="800000"/>
            <a:headEnd/>
            <a:tailEnd/>
          </a:ln>
        </p:spPr>
        <p:txBody>
          <a:bodyPr rtlCol="0" anchor="ctr"/>
          <a:lstStyle/>
          <a:p>
            <a:pPr algn="ctr"/>
            <a:endParaRPr lang="en-US" sz="1400"/>
          </a:p>
        </p:txBody>
      </p:sp>
      <p:cxnSp>
        <p:nvCxnSpPr>
          <p:cNvPr id="62" name="Straight Connector 61">
            <a:extLst>
              <a:ext uri="{FF2B5EF4-FFF2-40B4-BE49-F238E27FC236}">
                <a16:creationId xmlns:a16="http://schemas.microsoft.com/office/drawing/2014/main" id="{FABE3FA4-6631-328F-85C5-8266874B9C5F}"/>
              </a:ext>
            </a:extLst>
          </p:cNvPr>
          <p:cNvCxnSpPr>
            <a:cxnSpLocks/>
          </p:cNvCxnSpPr>
          <p:nvPr/>
        </p:nvCxnSpPr>
        <p:spPr bwMode="auto">
          <a:xfrm>
            <a:off x="1131279" y="1559922"/>
            <a:ext cx="90046" cy="0"/>
          </a:xfrm>
          <a:prstGeom prst="line">
            <a:avLst/>
          </a:prstGeom>
          <a:noFill/>
          <a:ln w="28575" cap="flat" cmpd="sng" algn="ctr">
            <a:solidFill>
              <a:schemeClr val="bg1"/>
            </a:solidFill>
            <a:prstDash val="solid"/>
            <a:round/>
            <a:headEnd type="none" w="med" len="med"/>
            <a:tailEnd type="none" w="med" len="med"/>
          </a:ln>
          <a:effectLst/>
        </p:spPr>
      </p:cxnSp>
      <p:sp>
        <p:nvSpPr>
          <p:cNvPr id="63" name="TextBox 62">
            <a:extLst>
              <a:ext uri="{FF2B5EF4-FFF2-40B4-BE49-F238E27FC236}">
                <a16:creationId xmlns:a16="http://schemas.microsoft.com/office/drawing/2014/main" id="{C2492297-66C8-8331-8EF6-8706E816C755}"/>
              </a:ext>
            </a:extLst>
          </p:cNvPr>
          <p:cNvSpPr txBox="1"/>
          <p:nvPr/>
        </p:nvSpPr>
        <p:spPr bwMode="auto">
          <a:xfrm>
            <a:off x="766359" y="1396684"/>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cxnSp>
        <p:nvCxnSpPr>
          <p:cNvPr id="31744" name="Straight Connector 31743">
            <a:extLst>
              <a:ext uri="{FF2B5EF4-FFF2-40B4-BE49-F238E27FC236}">
                <a16:creationId xmlns:a16="http://schemas.microsoft.com/office/drawing/2014/main" id="{9F6D5624-181D-FD41-463A-A4A46B74A2CB}"/>
              </a:ext>
            </a:extLst>
          </p:cNvPr>
          <p:cNvCxnSpPr>
            <a:cxnSpLocks/>
          </p:cNvCxnSpPr>
          <p:nvPr/>
        </p:nvCxnSpPr>
        <p:spPr bwMode="auto">
          <a:xfrm>
            <a:off x="1093182" y="2227134"/>
            <a:ext cx="90046" cy="0"/>
          </a:xfrm>
          <a:prstGeom prst="line">
            <a:avLst/>
          </a:prstGeom>
          <a:noFill/>
          <a:ln w="28575" cap="flat" cmpd="sng" algn="ctr">
            <a:solidFill>
              <a:schemeClr val="bg1"/>
            </a:solidFill>
            <a:prstDash val="solid"/>
            <a:round/>
            <a:headEnd type="none" w="med" len="med"/>
            <a:tailEnd type="none" w="med" len="med"/>
          </a:ln>
          <a:effectLst/>
        </p:spPr>
      </p:cxnSp>
      <p:sp>
        <p:nvSpPr>
          <p:cNvPr id="31745" name="TextBox 31744">
            <a:extLst>
              <a:ext uri="{FF2B5EF4-FFF2-40B4-BE49-F238E27FC236}">
                <a16:creationId xmlns:a16="http://schemas.microsoft.com/office/drawing/2014/main" id="{D6FF3826-6D2E-8D95-A982-7D76E80D8A5F}"/>
              </a:ext>
            </a:extLst>
          </p:cNvPr>
          <p:cNvSpPr txBox="1"/>
          <p:nvPr/>
        </p:nvSpPr>
        <p:spPr bwMode="auto">
          <a:xfrm>
            <a:off x="735777" y="2046360"/>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0.8</a:t>
            </a:r>
          </a:p>
        </p:txBody>
      </p:sp>
      <p:cxnSp>
        <p:nvCxnSpPr>
          <p:cNvPr id="31747" name="Straight Connector 31746">
            <a:extLst>
              <a:ext uri="{FF2B5EF4-FFF2-40B4-BE49-F238E27FC236}">
                <a16:creationId xmlns:a16="http://schemas.microsoft.com/office/drawing/2014/main" id="{3A063910-D319-DCED-157F-7E348F2FF946}"/>
              </a:ext>
            </a:extLst>
          </p:cNvPr>
          <p:cNvCxnSpPr>
            <a:cxnSpLocks/>
          </p:cNvCxnSpPr>
          <p:nvPr/>
        </p:nvCxnSpPr>
        <p:spPr bwMode="auto">
          <a:xfrm>
            <a:off x="1093179" y="4847782"/>
            <a:ext cx="90046" cy="0"/>
          </a:xfrm>
          <a:prstGeom prst="line">
            <a:avLst/>
          </a:prstGeom>
          <a:noFill/>
          <a:ln w="28575" cap="flat" cmpd="sng" algn="ctr">
            <a:solidFill>
              <a:schemeClr val="bg1"/>
            </a:solidFill>
            <a:prstDash val="solid"/>
            <a:round/>
            <a:headEnd type="none" w="med" len="med"/>
            <a:tailEnd type="none" w="med" len="med"/>
          </a:ln>
          <a:effectLst/>
        </p:spPr>
      </p:cxnSp>
      <p:sp>
        <p:nvSpPr>
          <p:cNvPr id="31748" name="TextBox 31747">
            <a:extLst>
              <a:ext uri="{FF2B5EF4-FFF2-40B4-BE49-F238E27FC236}">
                <a16:creationId xmlns:a16="http://schemas.microsoft.com/office/drawing/2014/main" id="{7363CDC8-DD0E-87B6-16CC-93EE903024B6}"/>
              </a:ext>
            </a:extLst>
          </p:cNvPr>
          <p:cNvSpPr txBox="1"/>
          <p:nvPr/>
        </p:nvSpPr>
        <p:spPr bwMode="auto">
          <a:xfrm>
            <a:off x="857751" y="4673056"/>
            <a:ext cx="282070"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1749" name="TextBox 31748">
            <a:extLst>
              <a:ext uri="{FF2B5EF4-FFF2-40B4-BE49-F238E27FC236}">
                <a16:creationId xmlns:a16="http://schemas.microsoft.com/office/drawing/2014/main" id="{872FA2F2-6EE0-FC7E-9F45-63A728E1BE43}"/>
              </a:ext>
            </a:extLst>
          </p:cNvPr>
          <p:cNvSpPr txBox="1"/>
          <p:nvPr/>
        </p:nvSpPr>
        <p:spPr bwMode="auto">
          <a:xfrm rot="16200000">
            <a:off x="-1071624" y="3057942"/>
            <a:ext cx="328711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OS Probability</a:t>
            </a:r>
          </a:p>
        </p:txBody>
      </p:sp>
      <p:sp>
        <p:nvSpPr>
          <p:cNvPr id="31750" name="TextBox 31749">
            <a:extLst>
              <a:ext uri="{FF2B5EF4-FFF2-40B4-BE49-F238E27FC236}">
                <a16:creationId xmlns:a16="http://schemas.microsoft.com/office/drawing/2014/main" id="{A3738CE9-7FCA-8CF6-7054-3B28359972C8}"/>
              </a:ext>
            </a:extLst>
          </p:cNvPr>
          <p:cNvSpPr txBox="1"/>
          <p:nvPr/>
        </p:nvSpPr>
        <p:spPr bwMode="auto">
          <a:xfrm>
            <a:off x="473061" y="5192578"/>
            <a:ext cx="226210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200" dirty="0">
                <a:solidFill>
                  <a:schemeClr val="bg1"/>
                </a:solidFill>
                <a:latin typeface="Calibri" panose="020F0502020204030204" pitchFamily="34" charset="0"/>
              </a:rPr>
              <a:t>Patients at Risk, n</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A + I</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I</a:t>
            </a:r>
          </a:p>
          <a:p>
            <a:pPr>
              <a:lnSpc>
                <a:spcPct val="100000"/>
              </a:lnSpc>
              <a:spcBef>
                <a:spcPts val="0"/>
              </a:spcBef>
              <a:spcAft>
                <a:spcPct val="0"/>
              </a:spcAft>
              <a:buClrTx/>
              <a:buFontTx/>
              <a:buNone/>
            </a:pPr>
            <a:r>
              <a:rPr lang="en-US" sz="1200" b="0" dirty="0">
                <a:solidFill>
                  <a:schemeClr val="bg1"/>
                </a:solidFill>
                <a:latin typeface="Calibri" panose="020F0502020204030204" pitchFamily="34" charset="0"/>
              </a:rPr>
              <a:t>A</a:t>
            </a:r>
          </a:p>
        </p:txBody>
      </p:sp>
      <p:cxnSp>
        <p:nvCxnSpPr>
          <p:cNvPr id="31751" name="Straight Connector 31750">
            <a:extLst>
              <a:ext uri="{FF2B5EF4-FFF2-40B4-BE49-F238E27FC236}">
                <a16:creationId xmlns:a16="http://schemas.microsoft.com/office/drawing/2014/main" id="{4295BCC5-ACB5-E277-30BE-B159EB5717A5}"/>
              </a:ext>
            </a:extLst>
          </p:cNvPr>
          <p:cNvCxnSpPr>
            <a:cxnSpLocks/>
          </p:cNvCxnSpPr>
          <p:nvPr/>
        </p:nvCxnSpPr>
        <p:spPr bwMode="auto">
          <a:xfrm rot="5400000">
            <a:off x="1122093"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52" name="TextBox 31751">
            <a:extLst>
              <a:ext uri="{FF2B5EF4-FFF2-40B4-BE49-F238E27FC236}">
                <a16:creationId xmlns:a16="http://schemas.microsoft.com/office/drawing/2014/main" id="{1F813D37-AB18-6A0E-F95C-7CACDB9A6003}"/>
              </a:ext>
            </a:extLst>
          </p:cNvPr>
          <p:cNvSpPr txBox="1"/>
          <p:nvPr/>
        </p:nvSpPr>
        <p:spPr bwMode="auto">
          <a:xfrm>
            <a:off x="957199" y="4904361"/>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292</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290</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288</a:t>
            </a:r>
          </a:p>
        </p:txBody>
      </p:sp>
      <p:sp>
        <p:nvSpPr>
          <p:cNvPr id="31753" name="TextBox 31752">
            <a:extLst>
              <a:ext uri="{FF2B5EF4-FFF2-40B4-BE49-F238E27FC236}">
                <a16:creationId xmlns:a16="http://schemas.microsoft.com/office/drawing/2014/main" id="{375D3FE0-D520-45FA-ADDB-1F3C78A01167}"/>
              </a:ext>
            </a:extLst>
          </p:cNvPr>
          <p:cNvSpPr txBox="1"/>
          <p:nvPr/>
        </p:nvSpPr>
        <p:spPr bwMode="auto">
          <a:xfrm>
            <a:off x="1166670" y="5109131"/>
            <a:ext cx="8184744" cy="369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Time From Randomization (Mo)</a:t>
            </a:r>
          </a:p>
        </p:txBody>
      </p:sp>
      <p:cxnSp>
        <p:nvCxnSpPr>
          <p:cNvPr id="31754" name="Straight Connector 31753">
            <a:extLst>
              <a:ext uri="{FF2B5EF4-FFF2-40B4-BE49-F238E27FC236}">
                <a16:creationId xmlns:a16="http://schemas.microsoft.com/office/drawing/2014/main" id="{BA254322-7D5E-033A-CBC4-A66A60052EC7}"/>
              </a:ext>
            </a:extLst>
          </p:cNvPr>
          <p:cNvCxnSpPr>
            <a:cxnSpLocks/>
          </p:cNvCxnSpPr>
          <p:nvPr/>
        </p:nvCxnSpPr>
        <p:spPr bwMode="auto">
          <a:xfrm>
            <a:off x="1093182" y="2876811"/>
            <a:ext cx="90046" cy="0"/>
          </a:xfrm>
          <a:prstGeom prst="line">
            <a:avLst/>
          </a:prstGeom>
          <a:noFill/>
          <a:ln w="28575" cap="flat" cmpd="sng" algn="ctr">
            <a:solidFill>
              <a:schemeClr val="bg1"/>
            </a:solidFill>
            <a:prstDash val="solid"/>
            <a:round/>
            <a:headEnd type="none" w="med" len="med"/>
            <a:tailEnd type="none" w="med" len="med"/>
          </a:ln>
          <a:effectLst/>
        </p:spPr>
      </p:cxnSp>
      <p:sp>
        <p:nvSpPr>
          <p:cNvPr id="31755" name="TextBox 31754">
            <a:extLst>
              <a:ext uri="{FF2B5EF4-FFF2-40B4-BE49-F238E27FC236}">
                <a16:creationId xmlns:a16="http://schemas.microsoft.com/office/drawing/2014/main" id="{F4258F9C-A23D-B6B7-6740-2D99884759BD}"/>
              </a:ext>
            </a:extLst>
          </p:cNvPr>
          <p:cNvSpPr txBox="1"/>
          <p:nvPr/>
        </p:nvSpPr>
        <p:spPr bwMode="auto">
          <a:xfrm>
            <a:off x="735777" y="2696036"/>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0.6</a:t>
            </a:r>
          </a:p>
        </p:txBody>
      </p:sp>
      <p:cxnSp>
        <p:nvCxnSpPr>
          <p:cNvPr id="31756" name="Straight Connector 31755">
            <a:extLst>
              <a:ext uri="{FF2B5EF4-FFF2-40B4-BE49-F238E27FC236}">
                <a16:creationId xmlns:a16="http://schemas.microsoft.com/office/drawing/2014/main" id="{806531AF-6959-C23D-9E58-506326A371B3}"/>
              </a:ext>
            </a:extLst>
          </p:cNvPr>
          <p:cNvCxnSpPr>
            <a:cxnSpLocks/>
          </p:cNvCxnSpPr>
          <p:nvPr/>
        </p:nvCxnSpPr>
        <p:spPr bwMode="auto">
          <a:xfrm>
            <a:off x="1093182" y="3526487"/>
            <a:ext cx="90046" cy="0"/>
          </a:xfrm>
          <a:prstGeom prst="line">
            <a:avLst/>
          </a:prstGeom>
          <a:noFill/>
          <a:ln w="28575" cap="flat" cmpd="sng" algn="ctr">
            <a:solidFill>
              <a:schemeClr val="bg1"/>
            </a:solidFill>
            <a:prstDash val="solid"/>
            <a:round/>
            <a:headEnd type="none" w="med" len="med"/>
            <a:tailEnd type="none" w="med" len="med"/>
          </a:ln>
          <a:effectLst/>
        </p:spPr>
      </p:cxnSp>
      <p:sp>
        <p:nvSpPr>
          <p:cNvPr id="31757" name="TextBox 31756">
            <a:extLst>
              <a:ext uri="{FF2B5EF4-FFF2-40B4-BE49-F238E27FC236}">
                <a16:creationId xmlns:a16="http://schemas.microsoft.com/office/drawing/2014/main" id="{0ACBDFB7-83ED-746B-D997-AAD1AD9C4593}"/>
              </a:ext>
            </a:extLst>
          </p:cNvPr>
          <p:cNvSpPr txBox="1"/>
          <p:nvPr/>
        </p:nvSpPr>
        <p:spPr bwMode="auto">
          <a:xfrm>
            <a:off x="735777" y="3345713"/>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0.4</a:t>
            </a:r>
          </a:p>
        </p:txBody>
      </p:sp>
      <p:cxnSp>
        <p:nvCxnSpPr>
          <p:cNvPr id="31758" name="Straight Connector 31757">
            <a:extLst>
              <a:ext uri="{FF2B5EF4-FFF2-40B4-BE49-F238E27FC236}">
                <a16:creationId xmlns:a16="http://schemas.microsoft.com/office/drawing/2014/main" id="{2405AB02-8AD3-4567-E1FE-9DDB6DE130E9}"/>
              </a:ext>
            </a:extLst>
          </p:cNvPr>
          <p:cNvCxnSpPr>
            <a:cxnSpLocks/>
          </p:cNvCxnSpPr>
          <p:nvPr/>
        </p:nvCxnSpPr>
        <p:spPr bwMode="auto">
          <a:xfrm>
            <a:off x="1093182" y="4176163"/>
            <a:ext cx="90046" cy="0"/>
          </a:xfrm>
          <a:prstGeom prst="line">
            <a:avLst/>
          </a:prstGeom>
          <a:noFill/>
          <a:ln w="28575" cap="flat" cmpd="sng" algn="ctr">
            <a:solidFill>
              <a:schemeClr val="bg1"/>
            </a:solidFill>
            <a:prstDash val="solid"/>
            <a:round/>
            <a:headEnd type="none" w="med" len="med"/>
            <a:tailEnd type="none" w="med" len="med"/>
          </a:ln>
          <a:effectLst/>
        </p:spPr>
      </p:cxnSp>
      <p:sp>
        <p:nvSpPr>
          <p:cNvPr id="31759" name="TextBox 31758">
            <a:extLst>
              <a:ext uri="{FF2B5EF4-FFF2-40B4-BE49-F238E27FC236}">
                <a16:creationId xmlns:a16="http://schemas.microsoft.com/office/drawing/2014/main" id="{40327290-6603-ECA8-A183-0F5494EADE29}"/>
              </a:ext>
            </a:extLst>
          </p:cNvPr>
          <p:cNvSpPr txBox="1"/>
          <p:nvPr/>
        </p:nvSpPr>
        <p:spPr bwMode="auto">
          <a:xfrm>
            <a:off x="735777" y="3995389"/>
            <a:ext cx="421302" cy="36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0.2</a:t>
            </a:r>
          </a:p>
        </p:txBody>
      </p:sp>
      <p:cxnSp>
        <p:nvCxnSpPr>
          <p:cNvPr id="31760" name="Straight Connector 31759">
            <a:extLst>
              <a:ext uri="{FF2B5EF4-FFF2-40B4-BE49-F238E27FC236}">
                <a16:creationId xmlns:a16="http://schemas.microsoft.com/office/drawing/2014/main" id="{CF15A3E2-4247-0A49-FF96-09122633D607}"/>
              </a:ext>
            </a:extLst>
          </p:cNvPr>
          <p:cNvCxnSpPr>
            <a:cxnSpLocks/>
          </p:cNvCxnSpPr>
          <p:nvPr/>
        </p:nvCxnSpPr>
        <p:spPr bwMode="auto">
          <a:xfrm rot="5400000">
            <a:off x="8556096"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61" name="TextBox 31760">
            <a:extLst>
              <a:ext uri="{FF2B5EF4-FFF2-40B4-BE49-F238E27FC236}">
                <a16:creationId xmlns:a16="http://schemas.microsoft.com/office/drawing/2014/main" id="{F7B16196-E7A3-5E68-8D82-039E3E02C122}"/>
              </a:ext>
            </a:extLst>
          </p:cNvPr>
          <p:cNvSpPr txBox="1"/>
          <p:nvPr/>
        </p:nvSpPr>
        <p:spPr bwMode="auto">
          <a:xfrm>
            <a:off x="8436888"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0</a:t>
            </a:r>
          </a:p>
        </p:txBody>
      </p:sp>
      <p:cxnSp>
        <p:nvCxnSpPr>
          <p:cNvPr id="31762" name="Straight Connector 31761">
            <a:extLst>
              <a:ext uri="{FF2B5EF4-FFF2-40B4-BE49-F238E27FC236}">
                <a16:creationId xmlns:a16="http://schemas.microsoft.com/office/drawing/2014/main" id="{E119D351-173C-50CE-9CD1-3CFE28CE47A3}"/>
              </a:ext>
            </a:extLst>
          </p:cNvPr>
          <p:cNvCxnSpPr>
            <a:cxnSpLocks/>
          </p:cNvCxnSpPr>
          <p:nvPr/>
        </p:nvCxnSpPr>
        <p:spPr bwMode="auto">
          <a:xfrm rot="5400000">
            <a:off x="9274587"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63" name="TextBox 31762">
            <a:extLst>
              <a:ext uri="{FF2B5EF4-FFF2-40B4-BE49-F238E27FC236}">
                <a16:creationId xmlns:a16="http://schemas.microsoft.com/office/drawing/2014/main" id="{8925FB54-3CC8-AD3D-27FE-0C9C91136455}"/>
              </a:ext>
            </a:extLst>
          </p:cNvPr>
          <p:cNvSpPr txBox="1"/>
          <p:nvPr/>
        </p:nvSpPr>
        <p:spPr bwMode="auto">
          <a:xfrm>
            <a:off x="9155378"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endParaRPr lang="en-US" sz="1400" b="0" dirty="0">
              <a:solidFill>
                <a:schemeClr val="accent4"/>
              </a:solidFill>
              <a:latin typeface="Calibri" panose="020F0502020204030204" pitchFamily="34" charset="0"/>
            </a:endParaRPr>
          </a:p>
          <a:p>
            <a:pPr algn="ctr">
              <a:lnSpc>
                <a:spcPct val="100000"/>
              </a:lnSpc>
              <a:spcBef>
                <a:spcPts val="0"/>
              </a:spcBef>
              <a:spcAft>
                <a:spcPct val="0"/>
              </a:spcAft>
              <a:buClrTx/>
              <a:buFontTx/>
              <a:buNone/>
            </a:pPr>
            <a:endParaRPr lang="en-US" sz="1400" b="0" dirty="0">
              <a:solidFill>
                <a:schemeClr val="accent4"/>
              </a:solidFill>
              <a:latin typeface="Calibri" panose="020F0502020204030204" pitchFamily="34" charset="0"/>
            </a:endParaRPr>
          </a:p>
          <a:p>
            <a:pPr algn="ctr">
              <a:lnSpc>
                <a:spcPct val="100000"/>
              </a:lnSpc>
              <a:spcBef>
                <a:spcPts val="0"/>
              </a:spcBef>
              <a:spcAft>
                <a:spcPct val="0"/>
              </a:spcAft>
              <a:buClrTx/>
              <a:buFontTx/>
              <a:buNone/>
            </a:pPr>
            <a:endParaRPr lang="en-US" sz="1400" b="0" dirty="0">
              <a:solidFill>
                <a:schemeClr val="accent4"/>
              </a:solidFill>
              <a:latin typeface="Calibri" panose="020F0502020204030204" pitchFamily="34" charset="0"/>
            </a:endParaRPr>
          </a:p>
        </p:txBody>
      </p:sp>
      <p:cxnSp>
        <p:nvCxnSpPr>
          <p:cNvPr id="31764" name="Straight Connector 31763">
            <a:extLst>
              <a:ext uri="{FF2B5EF4-FFF2-40B4-BE49-F238E27FC236}">
                <a16:creationId xmlns:a16="http://schemas.microsoft.com/office/drawing/2014/main" id="{D3F356D7-37CC-90FE-8208-584898FDAC19}"/>
              </a:ext>
            </a:extLst>
          </p:cNvPr>
          <p:cNvCxnSpPr>
            <a:cxnSpLocks/>
          </p:cNvCxnSpPr>
          <p:nvPr/>
        </p:nvCxnSpPr>
        <p:spPr bwMode="auto">
          <a:xfrm rot="5400000">
            <a:off x="7917979"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65" name="TextBox 31764">
            <a:extLst>
              <a:ext uri="{FF2B5EF4-FFF2-40B4-BE49-F238E27FC236}">
                <a16:creationId xmlns:a16="http://schemas.microsoft.com/office/drawing/2014/main" id="{28798B93-8017-9017-2194-9F18C930B87B}"/>
              </a:ext>
            </a:extLst>
          </p:cNvPr>
          <p:cNvSpPr txBox="1"/>
          <p:nvPr/>
        </p:nvSpPr>
        <p:spPr bwMode="auto">
          <a:xfrm>
            <a:off x="7798772"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4</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4</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a:t>
            </a:r>
          </a:p>
        </p:txBody>
      </p:sp>
      <p:cxnSp>
        <p:nvCxnSpPr>
          <p:cNvPr id="31766" name="Straight Connector 31765">
            <a:extLst>
              <a:ext uri="{FF2B5EF4-FFF2-40B4-BE49-F238E27FC236}">
                <a16:creationId xmlns:a16="http://schemas.microsoft.com/office/drawing/2014/main" id="{7B64A86E-BF92-5B78-3489-CDB89C97148D}"/>
              </a:ext>
            </a:extLst>
          </p:cNvPr>
          <p:cNvCxnSpPr>
            <a:cxnSpLocks/>
          </p:cNvCxnSpPr>
          <p:nvPr/>
        </p:nvCxnSpPr>
        <p:spPr bwMode="auto">
          <a:xfrm rot="5400000">
            <a:off x="7229618"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67" name="TextBox 31766">
            <a:extLst>
              <a:ext uri="{FF2B5EF4-FFF2-40B4-BE49-F238E27FC236}">
                <a16:creationId xmlns:a16="http://schemas.microsoft.com/office/drawing/2014/main" id="{7AD5B935-33EB-44D9-ECD1-5ABA2F26CF25}"/>
              </a:ext>
            </a:extLst>
          </p:cNvPr>
          <p:cNvSpPr txBox="1"/>
          <p:nvPr/>
        </p:nvSpPr>
        <p:spPr bwMode="auto">
          <a:xfrm>
            <a:off x="7110410"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19</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16</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15</a:t>
            </a:r>
          </a:p>
        </p:txBody>
      </p:sp>
      <p:cxnSp>
        <p:nvCxnSpPr>
          <p:cNvPr id="31768" name="Straight Connector 31767">
            <a:extLst>
              <a:ext uri="{FF2B5EF4-FFF2-40B4-BE49-F238E27FC236}">
                <a16:creationId xmlns:a16="http://schemas.microsoft.com/office/drawing/2014/main" id="{128BF06C-AF7E-F3F0-4BC6-051B416D5480}"/>
              </a:ext>
            </a:extLst>
          </p:cNvPr>
          <p:cNvCxnSpPr>
            <a:cxnSpLocks/>
          </p:cNvCxnSpPr>
          <p:nvPr/>
        </p:nvCxnSpPr>
        <p:spPr bwMode="auto">
          <a:xfrm rot="5400000">
            <a:off x="6541258" y="488871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69" name="TextBox 31768">
            <a:extLst>
              <a:ext uri="{FF2B5EF4-FFF2-40B4-BE49-F238E27FC236}">
                <a16:creationId xmlns:a16="http://schemas.microsoft.com/office/drawing/2014/main" id="{D3A9FB30-90D5-8966-0F3A-FAED54E5BCB7}"/>
              </a:ext>
            </a:extLst>
          </p:cNvPr>
          <p:cNvSpPr txBox="1"/>
          <p:nvPr/>
        </p:nvSpPr>
        <p:spPr bwMode="auto">
          <a:xfrm>
            <a:off x="6422050" y="4886982"/>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48</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42</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38</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32</a:t>
            </a:r>
          </a:p>
        </p:txBody>
      </p:sp>
      <p:cxnSp>
        <p:nvCxnSpPr>
          <p:cNvPr id="31770" name="Straight Connector 31769">
            <a:extLst>
              <a:ext uri="{FF2B5EF4-FFF2-40B4-BE49-F238E27FC236}">
                <a16:creationId xmlns:a16="http://schemas.microsoft.com/office/drawing/2014/main" id="{52C8019E-6779-3798-165C-D079E982280C}"/>
              </a:ext>
            </a:extLst>
          </p:cNvPr>
          <p:cNvCxnSpPr>
            <a:cxnSpLocks/>
          </p:cNvCxnSpPr>
          <p:nvPr/>
        </p:nvCxnSpPr>
        <p:spPr bwMode="auto">
          <a:xfrm rot="5400000">
            <a:off x="5181088"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71" name="TextBox 31770">
            <a:extLst>
              <a:ext uri="{FF2B5EF4-FFF2-40B4-BE49-F238E27FC236}">
                <a16:creationId xmlns:a16="http://schemas.microsoft.com/office/drawing/2014/main" id="{527D2663-1EF1-AC5D-9924-D0823756047D}"/>
              </a:ext>
            </a:extLst>
          </p:cNvPr>
          <p:cNvSpPr txBox="1"/>
          <p:nvPr/>
        </p:nvSpPr>
        <p:spPr bwMode="auto">
          <a:xfrm>
            <a:off x="5016195" y="4904361"/>
            <a:ext cx="458779"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113</a:t>
            </a:r>
            <a:endParaRPr lang="en-US" sz="1400" b="0" dirty="0">
              <a:solidFill>
                <a:schemeClr val="accent3"/>
              </a:solidFill>
              <a:latin typeface="Calibri" panose="020F0502020204030204" pitchFamily="34" charset="0"/>
            </a:endParaRPr>
          </a:p>
          <a:p>
            <a:pPr algn="ctr">
              <a:spcBef>
                <a:spcPts val="0"/>
              </a:spcBef>
            </a:pPr>
            <a:r>
              <a:rPr lang="en-US" sz="1400" b="0" dirty="0">
                <a:solidFill>
                  <a:schemeClr val="accent3"/>
                </a:solidFill>
                <a:latin typeface="Calibri" panose="020F0502020204030204" pitchFamily="34" charset="0"/>
              </a:rPr>
              <a:t>109</a:t>
            </a:r>
          </a:p>
          <a:p>
            <a:pPr algn="ctr">
              <a:spcBef>
                <a:spcPts val="0"/>
              </a:spcBef>
            </a:pPr>
            <a:r>
              <a:rPr lang="en-US" sz="1400" b="0" dirty="0">
                <a:solidFill>
                  <a:schemeClr val="accent4"/>
                </a:solidFill>
                <a:latin typeface="Calibri" panose="020F0502020204030204" pitchFamily="34" charset="0"/>
              </a:rPr>
              <a:t>97</a:t>
            </a:r>
          </a:p>
        </p:txBody>
      </p:sp>
      <p:cxnSp>
        <p:nvCxnSpPr>
          <p:cNvPr id="31772" name="Straight Connector 31771">
            <a:extLst>
              <a:ext uri="{FF2B5EF4-FFF2-40B4-BE49-F238E27FC236}">
                <a16:creationId xmlns:a16="http://schemas.microsoft.com/office/drawing/2014/main" id="{3870A29B-661E-50B9-4953-9619E9B006C6}"/>
              </a:ext>
            </a:extLst>
          </p:cNvPr>
          <p:cNvCxnSpPr>
            <a:cxnSpLocks/>
          </p:cNvCxnSpPr>
          <p:nvPr/>
        </p:nvCxnSpPr>
        <p:spPr bwMode="auto">
          <a:xfrm rot="5400000">
            <a:off x="5854200"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73" name="TextBox 31772">
            <a:extLst>
              <a:ext uri="{FF2B5EF4-FFF2-40B4-BE49-F238E27FC236}">
                <a16:creationId xmlns:a16="http://schemas.microsoft.com/office/drawing/2014/main" id="{486A0804-1FD1-7BD9-7BBC-033A1405F10E}"/>
              </a:ext>
            </a:extLst>
          </p:cNvPr>
          <p:cNvSpPr txBox="1"/>
          <p:nvPr/>
        </p:nvSpPr>
        <p:spPr bwMode="auto">
          <a:xfrm>
            <a:off x="5734990" y="4904361"/>
            <a:ext cx="367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67</a:t>
            </a:r>
            <a:endParaRPr lang="en-US" sz="1400" b="0" dirty="0">
              <a:solidFill>
                <a:schemeClr val="accent4"/>
              </a:solidFill>
              <a:latin typeface="Calibri" panose="020F0502020204030204" pitchFamily="34" charset="0"/>
            </a:endParaRPr>
          </a:p>
          <a:p>
            <a:pPr algn="ctr">
              <a:spcBef>
                <a:spcPts val="0"/>
              </a:spcBef>
            </a:pPr>
            <a:r>
              <a:rPr lang="en-US" sz="1400" b="0" dirty="0">
                <a:solidFill>
                  <a:schemeClr val="accent3"/>
                </a:solidFill>
                <a:latin typeface="Calibri" panose="020F0502020204030204" pitchFamily="34" charset="0"/>
              </a:rPr>
              <a:t>77</a:t>
            </a:r>
          </a:p>
          <a:p>
            <a:pPr algn="ctr">
              <a:spcBef>
                <a:spcPts val="0"/>
              </a:spcBef>
            </a:pPr>
            <a:r>
              <a:rPr lang="en-US" sz="1400" b="0" dirty="0">
                <a:solidFill>
                  <a:schemeClr val="accent4"/>
                </a:solidFill>
                <a:latin typeface="Calibri" panose="020F0502020204030204" pitchFamily="34" charset="0"/>
              </a:rPr>
              <a:t>63</a:t>
            </a:r>
          </a:p>
        </p:txBody>
      </p:sp>
      <p:cxnSp>
        <p:nvCxnSpPr>
          <p:cNvPr id="31774" name="Straight Connector 31773">
            <a:extLst>
              <a:ext uri="{FF2B5EF4-FFF2-40B4-BE49-F238E27FC236}">
                <a16:creationId xmlns:a16="http://schemas.microsoft.com/office/drawing/2014/main" id="{30D95604-5C00-101F-86D5-597136D55264}"/>
              </a:ext>
            </a:extLst>
          </p:cNvPr>
          <p:cNvCxnSpPr>
            <a:cxnSpLocks/>
          </p:cNvCxnSpPr>
          <p:nvPr/>
        </p:nvCxnSpPr>
        <p:spPr bwMode="auto">
          <a:xfrm rot="5400000">
            <a:off x="3169762" y="488871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75" name="TextBox 31774">
            <a:extLst>
              <a:ext uri="{FF2B5EF4-FFF2-40B4-BE49-F238E27FC236}">
                <a16:creationId xmlns:a16="http://schemas.microsoft.com/office/drawing/2014/main" id="{B7D13F13-95A4-069A-D72A-9F325760B15A}"/>
              </a:ext>
            </a:extLst>
          </p:cNvPr>
          <p:cNvSpPr txBox="1"/>
          <p:nvPr/>
        </p:nvSpPr>
        <p:spPr bwMode="auto">
          <a:xfrm>
            <a:off x="3004869" y="4886982"/>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238</a:t>
            </a: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248</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230</a:t>
            </a:r>
          </a:p>
        </p:txBody>
      </p:sp>
      <p:cxnSp>
        <p:nvCxnSpPr>
          <p:cNvPr id="31776" name="Straight Connector 31775">
            <a:extLst>
              <a:ext uri="{FF2B5EF4-FFF2-40B4-BE49-F238E27FC236}">
                <a16:creationId xmlns:a16="http://schemas.microsoft.com/office/drawing/2014/main" id="{482309D5-6BC3-2DB8-C0F5-D2327E445DCC}"/>
              </a:ext>
            </a:extLst>
          </p:cNvPr>
          <p:cNvCxnSpPr>
            <a:cxnSpLocks/>
          </p:cNvCxnSpPr>
          <p:nvPr/>
        </p:nvCxnSpPr>
        <p:spPr bwMode="auto">
          <a:xfrm rot="5400000">
            <a:off x="4513178" y="490609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77" name="TextBox 31776">
            <a:extLst>
              <a:ext uri="{FF2B5EF4-FFF2-40B4-BE49-F238E27FC236}">
                <a16:creationId xmlns:a16="http://schemas.microsoft.com/office/drawing/2014/main" id="{D8654881-1A01-0A15-E994-9247DD8BE7B4}"/>
              </a:ext>
            </a:extLst>
          </p:cNvPr>
          <p:cNvSpPr txBox="1"/>
          <p:nvPr/>
        </p:nvSpPr>
        <p:spPr bwMode="auto">
          <a:xfrm>
            <a:off x="4348283" y="4904361"/>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30</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142</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145</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145</a:t>
            </a:r>
          </a:p>
        </p:txBody>
      </p:sp>
      <p:cxnSp>
        <p:nvCxnSpPr>
          <p:cNvPr id="31778" name="Straight Connector 31777">
            <a:extLst>
              <a:ext uri="{FF2B5EF4-FFF2-40B4-BE49-F238E27FC236}">
                <a16:creationId xmlns:a16="http://schemas.microsoft.com/office/drawing/2014/main" id="{B0C3936A-4F23-0822-83A4-EF12A931490A}"/>
              </a:ext>
            </a:extLst>
          </p:cNvPr>
          <p:cNvCxnSpPr>
            <a:cxnSpLocks/>
          </p:cNvCxnSpPr>
          <p:nvPr/>
        </p:nvCxnSpPr>
        <p:spPr bwMode="auto">
          <a:xfrm rot="5400000">
            <a:off x="3854262" y="4906098"/>
            <a:ext cx="88520" cy="0"/>
          </a:xfrm>
          <a:prstGeom prst="line">
            <a:avLst/>
          </a:prstGeom>
          <a:noFill/>
          <a:ln w="28575" cap="flat" cmpd="sng" algn="ctr">
            <a:solidFill>
              <a:schemeClr val="bg1"/>
            </a:solidFill>
            <a:prstDash val="solid"/>
            <a:round/>
            <a:headEnd type="none" w="med" len="med"/>
            <a:tailEnd type="none" w="med" len="med"/>
          </a:ln>
          <a:effectLst/>
        </p:spPr>
      </p:cxnSp>
      <p:cxnSp>
        <p:nvCxnSpPr>
          <p:cNvPr id="31779" name="Straight Connector 31778">
            <a:extLst>
              <a:ext uri="{FF2B5EF4-FFF2-40B4-BE49-F238E27FC236}">
                <a16:creationId xmlns:a16="http://schemas.microsoft.com/office/drawing/2014/main" id="{6E7F5A04-5C7E-43E9-16B5-C61BE77E489A}"/>
              </a:ext>
            </a:extLst>
          </p:cNvPr>
          <p:cNvCxnSpPr>
            <a:cxnSpLocks/>
          </p:cNvCxnSpPr>
          <p:nvPr/>
        </p:nvCxnSpPr>
        <p:spPr bwMode="auto">
          <a:xfrm rot="5400000">
            <a:off x="2540028" y="488871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80" name="TextBox 31779">
            <a:extLst>
              <a:ext uri="{FF2B5EF4-FFF2-40B4-BE49-F238E27FC236}">
                <a16:creationId xmlns:a16="http://schemas.microsoft.com/office/drawing/2014/main" id="{5A21FEE1-37CE-D165-D80A-8B96A7CBD777}"/>
              </a:ext>
            </a:extLst>
          </p:cNvPr>
          <p:cNvSpPr txBox="1"/>
          <p:nvPr/>
        </p:nvSpPr>
        <p:spPr bwMode="auto">
          <a:xfrm>
            <a:off x="2375134" y="4886982"/>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262</a:t>
            </a: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272</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256</a:t>
            </a:r>
          </a:p>
        </p:txBody>
      </p:sp>
      <p:cxnSp>
        <p:nvCxnSpPr>
          <p:cNvPr id="31781" name="Straight Connector 31780">
            <a:extLst>
              <a:ext uri="{FF2B5EF4-FFF2-40B4-BE49-F238E27FC236}">
                <a16:creationId xmlns:a16="http://schemas.microsoft.com/office/drawing/2014/main" id="{7775F14D-593A-1D32-C5CF-0ABE14FC70FD}"/>
              </a:ext>
            </a:extLst>
          </p:cNvPr>
          <p:cNvCxnSpPr>
            <a:cxnSpLocks/>
          </p:cNvCxnSpPr>
          <p:nvPr/>
        </p:nvCxnSpPr>
        <p:spPr bwMode="auto">
          <a:xfrm rot="5400000">
            <a:off x="1850724" y="4888718"/>
            <a:ext cx="88520" cy="0"/>
          </a:xfrm>
          <a:prstGeom prst="line">
            <a:avLst/>
          </a:prstGeom>
          <a:noFill/>
          <a:ln w="28575" cap="flat" cmpd="sng" algn="ctr">
            <a:solidFill>
              <a:schemeClr val="bg1"/>
            </a:solidFill>
            <a:prstDash val="solid"/>
            <a:round/>
            <a:headEnd type="none" w="med" len="med"/>
            <a:tailEnd type="none" w="med" len="med"/>
          </a:ln>
          <a:effectLst/>
        </p:spPr>
      </p:cxnSp>
      <p:sp>
        <p:nvSpPr>
          <p:cNvPr id="31782" name="TextBox 31781">
            <a:extLst>
              <a:ext uri="{FF2B5EF4-FFF2-40B4-BE49-F238E27FC236}">
                <a16:creationId xmlns:a16="http://schemas.microsoft.com/office/drawing/2014/main" id="{1D4EF8FB-0A98-B7EB-92C8-0A76665E722C}"/>
              </a:ext>
            </a:extLst>
          </p:cNvPr>
          <p:cNvSpPr txBox="1"/>
          <p:nvPr/>
        </p:nvSpPr>
        <p:spPr bwMode="auto">
          <a:xfrm>
            <a:off x="1685831" y="4886982"/>
            <a:ext cx="458779"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spcBef>
                <a:spcPts val="0"/>
              </a:spcBef>
            </a:pPr>
            <a:r>
              <a:rPr lang="en-US" sz="1400" b="0" dirty="0">
                <a:solidFill>
                  <a:schemeClr val="accent1"/>
                </a:solidFill>
                <a:latin typeface="Calibri" panose="020F0502020204030204" pitchFamily="34" charset="0"/>
              </a:rPr>
              <a:t>280</a:t>
            </a: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281</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270</a:t>
            </a:r>
          </a:p>
        </p:txBody>
      </p:sp>
      <p:sp>
        <p:nvSpPr>
          <p:cNvPr id="31784" name="TextBox 31783">
            <a:extLst>
              <a:ext uri="{FF2B5EF4-FFF2-40B4-BE49-F238E27FC236}">
                <a16:creationId xmlns:a16="http://schemas.microsoft.com/office/drawing/2014/main" id="{12A4A154-CC9A-BCEC-21C3-E5800847D9CC}"/>
              </a:ext>
            </a:extLst>
          </p:cNvPr>
          <p:cNvSpPr txBox="1"/>
          <p:nvPr/>
        </p:nvSpPr>
        <p:spPr bwMode="auto">
          <a:xfrm>
            <a:off x="3673038" y="4904361"/>
            <a:ext cx="4587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endParaRPr lang="en-US" sz="1400" b="0" dirty="0">
              <a:solidFill>
                <a:schemeClr val="accent3"/>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195</a:t>
            </a:r>
          </a:p>
          <a:p>
            <a:pPr algn="ct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197</a:t>
            </a:r>
          </a:p>
          <a:p>
            <a:pPr algn="ctr">
              <a:lnSpc>
                <a:spcPct val="100000"/>
              </a:lnSpc>
              <a:spcBef>
                <a:spcPts val="0"/>
              </a:spcBef>
              <a:spcAft>
                <a:spcPct val="0"/>
              </a:spcAft>
              <a:buClrTx/>
              <a:buFontTx/>
              <a:buNone/>
            </a:pPr>
            <a:r>
              <a:rPr lang="en-US" sz="1400" b="0" dirty="0">
                <a:solidFill>
                  <a:schemeClr val="accent4"/>
                </a:solidFill>
                <a:latin typeface="Calibri" panose="020F0502020204030204" pitchFamily="34" charset="0"/>
              </a:rPr>
              <a:t>181</a:t>
            </a:r>
          </a:p>
        </p:txBody>
      </p:sp>
      <p:pic>
        <p:nvPicPr>
          <p:cNvPr id="31786" name="Graphic 31785">
            <a:extLst>
              <a:ext uri="{FF2B5EF4-FFF2-40B4-BE49-F238E27FC236}">
                <a16:creationId xmlns:a16="http://schemas.microsoft.com/office/drawing/2014/main" id="{F4A7A162-E9F0-DAE2-FEDA-9C11C4CA84E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09247" y="1535471"/>
            <a:ext cx="7862033" cy="772458"/>
          </a:xfrm>
          <a:prstGeom prst="rect">
            <a:avLst/>
          </a:prstGeom>
        </p:spPr>
      </p:pic>
      <p:grpSp>
        <p:nvGrpSpPr>
          <p:cNvPr id="2" name="Group 1">
            <a:extLst>
              <a:ext uri="{FF2B5EF4-FFF2-40B4-BE49-F238E27FC236}">
                <a16:creationId xmlns:a16="http://schemas.microsoft.com/office/drawing/2014/main" id="{FFAACC06-7B0C-C9F0-5ECA-05B1223084A5}"/>
              </a:ext>
            </a:extLst>
          </p:cNvPr>
          <p:cNvGrpSpPr/>
          <p:nvPr/>
        </p:nvGrpSpPr>
        <p:grpSpPr>
          <a:xfrm>
            <a:off x="1309016" y="3414964"/>
            <a:ext cx="2497046" cy="1277273"/>
            <a:chOff x="2180656" y="3198981"/>
            <a:chExt cx="2497046" cy="1277273"/>
          </a:xfrm>
        </p:grpSpPr>
        <p:sp>
          <p:nvSpPr>
            <p:cNvPr id="3" name="TextBox 2">
              <a:extLst>
                <a:ext uri="{FF2B5EF4-FFF2-40B4-BE49-F238E27FC236}">
                  <a16:creationId xmlns:a16="http://schemas.microsoft.com/office/drawing/2014/main" id="{A9B8C05A-9528-A33C-9170-7C5DF935214A}"/>
                </a:ext>
              </a:extLst>
            </p:cNvPr>
            <p:cNvSpPr txBox="1"/>
            <p:nvPr/>
          </p:nvSpPr>
          <p:spPr bwMode="auto">
            <a:xfrm>
              <a:off x="2180656" y="3198981"/>
              <a:ext cx="2064155" cy="1277273"/>
            </a:xfrm>
            <a:prstGeom prst="rect">
              <a:avLst/>
            </a:prstGeom>
            <a:solidFill>
              <a:schemeClr val="tx1"/>
            </a:solidFill>
            <a:ln>
              <a:noFill/>
            </a:ln>
          </p:spPr>
          <p:txBody>
            <a:bodyPr wrap="none" rtlCol="0" anchor="ctr">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Median follow-up: 31 </a:t>
              </a:r>
              <a:r>
                <a:rPr lang="en-US" sz="1400" dirty="0" err="1">
                  <a:solidFill>
                    <a:schemeClr val="bg1"/>
                  </a:solidFill>
                  <a:latin typeface="Calibri" panose="020F0502020204030204" pitchFamily="34" charset="0"/>
                </a:rPr>
                <a:t>mo</a:t>
              </a:r>
              <a:endParaRPr lang="en-US" sz="1400" dirty="0">
                <a:solidFill>
                  <a:schemeClr val="bg1"/>
                </a:solidFill>
                <a:latin typeface="Calibri" panose="020F0502020204030204" pitchFamily="34" charset="0"/>
              </a:endParaRPr>
            </a:p>
            <a:p>
              <a:pPr marL="171450" indent="-171450">
                <a:spcBef>
                  <a:spcPct val="50000"/>
                </a:spcBef>
                <a:buClr>
                  <a:schemeClr val="accent1"/>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a:p>
              <a:pPr marL="171450" indent="-171450" algn="l">
                <a:lnSpc>
                  <a:spcPct val="100000"/>
                </a:lnSpc>
                <a:spcBef>
                  <a:spcPct val="50000"/>
                </a:spcBef>
                <a:spcAft>
                  <a:spcPct val="0"/>
                </a:spcAft>
                <a:buClr>
                  <a:schemeClr val="accent3"/>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a:p>
              <a:pPr marL="171450" indent="-171450" algn="l">
                <a:lnSpc>
                  <a:spcPct val="100000"/>
                </a:lnSpc>
                <a:spcBef>
                  <a:spcPct val="50000"/>
                </a:spcBef>
                <a:spcAft>
                  <a:spcPct val="0"/>
                </a:spcAft>
                <a:buClr>
                  <a:schemeClr val="accent4"/>
                </a:buClr>
                <a:buSzPct val="250000"/>
                <a:buFont typeface="System Font Regular"/>
                <a:buChar char="—"/>
              </a:pPr>
              <a:r>
                <a:rPr lang="en-US" sz="1400" b="0" dirty="0">
                  <a:solidFill>
                    <a:schemeClr val="bg1"/>
                  </a:solidFill>
                  <a:latin typeface="Calibri" panose="020F0502020204030204" pitchFamily="34" charset="0"/>
                  <a:cs typeface="Calibri" panose="020F0502020204030204" pitchFamily="34" charset="0"/>
                </a:rPr>
                <a:t> </a:t>
              </a:r>
            </a:p>
          </p:txBody>
        </p:sp>
        <p:sp>
          <p:nvSpPr>
            <p:cNvPr id="6" name="TextBox 5">
              <a:extLst>
                <a:ext uri="{FF2B5EF4-FFF2-40B4-BE49-F238E27FC236}">
                  <a16:creationId xmlns:a16="http://schemas.microsoft.com/office/drawing/2014/main" id="{FA10900A-08A6-8F77-3497-9574869F61C5}"/>
                </a:ext>
              </a:extLst>
            </p:cNvPr>
            <p:cNvSpPr txBox="1"/>
            <p:nvPr/>
          </p:nvSpPr>
          <p:spPr bwMode="auto">
            <a:xfrm>
              <a:off x="2618292" y="3460005"/>
              <a:ext cx="2059410" cy="954107"/>
            </a:xfrm>
            <a:prstGeom prst="rect">
              <a:avLst/>
            </a:prstGeom>
            <a:solidFill>
              <a:schemeClr val="tx1"/>
            </a:solidFill>
            <a:ln>
              <a:noFill/>
            </a:ln>
          </p:spPr>
          <p:txBody>
            <a:bodyPr wrap="none" rtlCol="0" anchor="ctr">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A + I, median not reached</a:t>
              </a:r>
            </a:p>
            <a:p>
              <a:pPr algn="l">
                <a:lnSpc>
                  <a:spcPct val="100000"/>
                </a:lnSpc>
                <a:spcBef>
                  <a:spcPct val="50000"/>
                </a:spcBef>
                <a:spcAft>
                  <a:spcPct val="0"/>
                </a:spcAft>
                <a:buClr>
                  <a:schemeClr val="accent3"/>
                </a:buClr>
                <a:buSzPct val="250000"/>
              </a:pPr>
              <a:r>
                <a:rPr lang="en-US" sz="1400" b="0" dirty="0">
                  <a:solidFill>
                    <a:schemeClr val="bg1"/>
                  </a:solidFill>
                  <a:latin typeface="Calibri" panose="020F0502020204030204" pitchFamily="34" charset="0"/>
                  <a:cs typeface="Calibri" panose="020F0502020204030204" pitchFamily="34" charset="0"/>
                </a:rPr>
                <a:t>I, median not reached</a:t>
              </a:r>
            </a:p>
            <a:p>
              <a:pPr algn="l">
                <a:lnSpc>
                  <a:spcPct val="100000"/>
                </a:lnSpc>
                <a:spcBef>
                  <a:spcPct val="50000"/>
                </a:spcBef>
                <a:spcAft>
                  <a:spcPct val="0"/>
                </a:spcAft>
                <a:buClr>
                  <a:schemeClr val="accent4"/>
                </a:buClr>
                <a:buSzPct val="250000"/>
              </a:pPr>
              <a:r>
                <a:rPr lang="en-US" sz="1400" b="0" dirty="0">
                  <a:solidFill>
                    <a:schemeClr val="bg1"/>
                  </a:solidFill>
                  <a:latin typeface="Calibri" panose="020F0502020204030204" pitchFamily="34" charset="0"/>
                  <a:cs typeface="Calibri" panose="020F0502020204030204" pitchFamily="34" charset="0"/>
                </a:rPr>
                <a:t>A, median not reached</a:t>
              </a:r>
            </a:p>
          </p:txBody>
        </p:sp>
      </p:grpSp>
    </p:spTree>
    <p:extLst>
      <p:ext uri="{BB962C8B-B14F-4D97-AF65-F5344CB8AC3E}">
        <p14:creationId xmlns:p14="http://schemas.microsoft.com/office/powerpoint/2010/main" val="2451703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kumimoji="0" 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TRIANGLE</a:t>
            </a:r>
            <a:r>
              <a:rPr lang="en-US" dirty="0"/>
              <a:t>: Grade 3-5 AEs (Induction) in &gt;2% of Patients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3847717"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Dreyling. ASH 2022. Abstr 1. Reproduced with permission.</a:t>
            </a:r>
            <a:endParaRPr lang="en-US" altLang="en-US" sz="1200" b="0" dirty="0">
              <a:solidFill>
                <a:schemeClr val="bg2"/>
              </a:solidFill>
              <a:latin typeface="Calibri" panose="020F0502020204030204" pitchFamily="34" charset="0"/>
            </a:endParaRPr>
          </a:p>
        </p:txBody>
      </p:sp>
      <p:graphicFrame>
        <p:nvGraphicFramePr>
          <p:cNvPr id="8" name="Table 5">
            <a:extLst>
              <a:ext uri="{FF2B5EF4-FFF2-40B4-BE49-F238E27FC236}">
                <a16:creationId xmlns:a16="http://schemas.microsoft.com/office/drawing/2014/main" id="{472F7BB8-5198-4EDD-9460-C19219BD5776}"/>
              </a:ext>
            </a:extLst>
          </p:cNvPr>
          <p:cNvGraphicFramePr>
            <a:graphicFrameLocks noGrp="1"/>
          </p:cNvGraphicFramePr>
          <p:nvPr/>
        </p:nvGraphicFramePr>
        <p:xfrm>
          <a:off x="6966322" y="1713576"/>
          <a:ext cx="4900049" cy="2103120"/>
        </p:xfrm>
        <a:graphic>
          <a:graphicData uri="http://schemas.openxmlformats.org/drawingml/2006/table">
            <a:tbl>
              <a:tblPr firstRow="1" bandRow="1">
                <a:tableStyleId>{F5AB1C69-6EDB-4FF4-983F-18BD219EF322}</a:tableStyleId>
              </a:tblPr>
              <a:tblGrid>
                <a:gridCol w="1643282">
                  <a:extLst>
                    <a:ext uri="{9D8B030D-6E8A-4147-A177-3AD203B41FA5}">
                      <a16:colId xmlns:a16="http://schemas.microsoft.com/office/drawing/2014/main" val="3717004869"/>
                    </a:ext>
                  </a:extLst>
                </a:gridCol>
                <a:gridCol w="1590805">
                  <a:extLst>
                    <a:ext uri="{9D8B030D-6E8A-4147-A177-3AD203B41FA5}">
                      <a16:colId xmlns:a16="http://schemas.microsoft.com/office/drawing/2014/main" val="3041380758"/>
                    </a:ext>
                  </a:extLst>
                </a:gridCol>
                <a:gridCol w="1665962">
                  <a:extLst>
                    <a:ext uri="{9D8B030D-6E8A-4147-A177-3AD203B41FA5}">
                      <a16:colId xmlns:a16="http://schemas.microsoft.com/office/drawing/2014/main" val="1095746610"/>
                    </a:ext>
                  </a:extLst>
                </a:gridCol>
              </a:tblGrid>
              <a:tr h="3915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Grade 3-5 AEs by </a:t>
                      </a:r>
                      <a:br>
                        <a:rPr lang="en-US" sz="1200" b="1" dirty="0"/>
                      </a:br>
                      <a:r>
                        <a:rPr lang="en-US" sz="1200" b="1" dirty="0"/>
                        <a:t>Preferred Term, n (%)</a:t>
                      </a:r>
                      <a:endParaRPr lang="en-IN" sz="1200" b="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US" sz="1200" b="1" dirty="0"/>
                        <a:t>R-CHOP/R-DHAP</a:t>
                      </a:r>
                      <a:br>
                        <a:rPr lang="en-US" sz="1200" b="1" dirty="0"/>
                      </a:br>
                      <a:r>
                        <a:rPr lang="en-US" sz="1200" b="1" dirty="0"/>
                        <a:t>(n = 287)</a:t>
                      </a:r>
                      <a:endParaRPr lang="en-IN" sz="1200" b="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DA1BB"/>
                    </a:solidFill>
                  </a:tcPr>
                </a:tc>
                <a:tc>
                  <a:txBody>
                    <a:bodyPr/>
                    <a:lstStyle/>
                    <a:p>
                      <a:pPr algn="ctr"/>
                      <a:r>
                        <a:rPr lang="en-US" sz="1200" b="1" dirty="0"/>
                        <a:t>IR-CHOP/R-DHAP</a:t>
                      </a:r>
                      <a:br>
                        <a:rPr lang="en-US" sz="1200" b="1" dirty="0"/>
                      </a:br>
                      <a:r>
                        <a:rPr lang="en-US" sz="1200" b="1" dirty="0"/>
                        <a:t>(n = 579)</a:t>
                      </a:r>
                      <a:endParaRPr lang="en-IN" sz="1200" b="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DB338"/>
                    </a:solidFill>
                  </a:tcPr>
                </a:tc>
                <a:extLst>
                  <a:ext uri="{0D108BD9-81ED-4DB2-BD59-A6C34878D82A}">
                    <a16:rowId xmlns:a16="http://schemas.microsoft.com/office/drawing/2014/main" val="2405639725"/>
                  </a:ext>
                </a:extLst>
              </a:tr>
              <a:tr h="25746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Thrombocytopenia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169 (59)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351 (61)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1742788"/>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Neutropenia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normalizeH="0" baseline="0" dirty="0">
                          <a:ln>
                            <a:noFill/>
                          </a:ln>
                          <a:solidFill>
                            <a:schemeClr val="bg2">
                              <a:lumMod val="10000"/>
                            </a:schemeClr>
                          </a:solidFill>
                          <a:effectLst/>
                          <a:latin typeface="+mn-lt"/>
                          <a:ea typeface="+mn-ea"/>
                          <a:cs typeface="+mn-cs"/>
                        </a:rPr>
                        <a:t>134 (47)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283 (49)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97604649"/>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Anemia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62 (22)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140 (24)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90536688"/>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Febrile neutropenia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44 (15)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88 (15)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26132356"/>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Leukopenia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25 (9)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70 (12)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1994465"/>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Lymphopenia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15 (5)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38 (7)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35146225"/>
                  </a:ext>
                </a:extLst>
              </a:tr>
            </a:tbl>
          </a:graphicData>
        </a:graphic>
      </p:graphicFrame>
      <p:graphicFrame>
        <p:nvGraphicFramePr>
          <p:cNvPr id="9" name="Table 5">
            <a:extLst>
              <a:ext uri="{FF2B5EF4-FFF2-40B4-BE49-F238E27FC236}">
                <a16:creationId xmlns:a16="http://schemas.microsoft.com/office/drawing/2014/main" id="{A3BCAB81-1120-541A-8803-F1ABD0BD7506}"/>
              </a:ext>
            </a:extLst>
          </p:cNvPr>
          <p:cNvGraphicFramePr>
            <a:graphicFrameLocks noGrp="1"/>
          </p:cNvGraphicFramePr>
          <p:nvPr/>
        </p:nvGraphicFramePr>
        <p:xfrm>
          <a:off x="6955684" y="3946969"/>
          <a:ext cx="4910687" cy="1486604"/>
        </p:xfrm>
        <a:graphic>
          <a:graphicData uri="http://schemas.openxmlformats.org/drawingml/2006/table">
            <a:tbl>
              <a:tblPr firstRow="1" bandRow="1">
                <a:tableStyleId>{F5AB1C69-6EDB-4FF4-983F-18BD219EF322}</a:tableStyleId>
              </a:tblPr>
              <a:tblGrid>
                <a:gridCol w="1967070">
                  <a:extLst>
                    <a:ext uri="{9D8B030D-6E8A-4147-A177-3AD203B41FA5}">
                      <a16:colId xmlns:a16="http://schemas.microsoft.com/office/drawing/2014/main" val="3717004869"/>
                    </a:ext>
                  </a:extLst>
                </a:gridCol>
                <a:gridCol w="1553228">
                  <a:extLst>
                    <a:ext uri="{9D8B030D-6E8A-4147-A177-3AD203B41FA5}">
                      <a16:colId xmlns:a16="http://schemas.microsoft.com/office/drawing/2014/main" val="3041380758"/>
                    </a:ext>
                  </a:extLst>
                </a:gridCol>
                <a:gridCol w="1390389">
                  <a:extLst>
                    <a:ext uri="{9D8B030D-6E8A-4147-A177-3AD203B41FA5}">
                      <a16:colId xmlns:a16="http://schemas.microsoft.com/office/drawing/2014/main" val="1257698442"/>
                    </a:ext>
                  </a:extLst>
                </a:gridCol>
              </a:tblGrid>
              <a:tr h="3376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Grade 5 AEs by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System Organ Class, n (%)</a:t>
                      </a:r>
                      <a:endParaRPr lang="en-IN" sz="12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US" sz="1200" b="1" dirty="0"/>
                        <a:t>R-CHOP/R-DHAP</a:t>
                      </a:r>
                      <a:br>
                        <a:rPr lang="en-US" sz="1200" dirty="0"/>
                      </a:br>
                      <a:r>
                        <a:rPr lang="en-US" sz="1200" dirty="0"/>
                        <a:t>(n = 287)</a:t>
                      </a:r>
                      <a:endParaRPr lang="en-IN" sz="12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algn="ctr"/>
                      <a:r>
                        <a:rPr lang="en-US" sz="1200" b="1" dirty="0"/>
                        <a:t>IR-CHOP/</a:t>
                      </a:r>
                      <a:br>
                        <a:rPr lang="en-US" sz="1200" b="1" dirty="0"/>
                      </a:br>
                      <a:r>
                        <a:rPr lang="en-US" sz="1200" b="1" dirty="0"/>
                        <a:t>R-DHAP</a:t>
                      </a:r>
                      <a:br>
                        <a:rPr lang="en-US" sz="1200" dirty="0"/>
                      </a:br>
                      <a:r>
                        <a:rPr lang="en-US" sz="1200" dirty="0"/>
                        <a:t>(n = 579)</a:t>
                      </a:r>
                      <a:endParaRPr lang="en-IN" sz="12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2405639725"/>
                  </a:ext>
                </a:extLst>
              </a:tr>
              <a:tr h="198589">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GI disorders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2 (1)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1742788"/>
                  </a:ext>
                </a:extLst>
              </a:tr>
              <a:tr h="198589">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Infections and infestations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455560">
                              <a:lumMod val="10000"/>
                            </a:srgbClr>
                          </a:solidFill>
                          <a:effectLst/>
                          <a:uLnTx/>
                          <a:uFillTx/>
                          <a:latin typeface="Calibri"/>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97604649"/>
                  </a:ext>
                </a:extLst>
              </a:tr>
              <a:tr h="297884">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Psychiatric disorders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455560">
                              <a:lumMod val="10000"/>
                            </a:srgbClr>
                          </a:solidFill>
                          <a:effectLst/>
                          <a:uLnTx/>
                          <a:uFillTx/>
                          <a:latin typeface="Calibri"/>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28446976"/>
                  </a:ext>
                </a:extLst>
              </a:tr>
            </a:tbl>
          </a:graphicData>
        </a:graphic>
      </p:graphicFrame>
      <p:sp>
        <p:nvSpPr>
          <p:cNvPr id="5" name="TextBox 4">
            <a:extLst>
              <a:ext uri="{FF2B5EF4-FFF2-40B4-BE49-F238E27FC236}">
                <a16:creationId xmlns:a16="http://schemas.microsoft.com/office/drawing/2014/main" id="{5B65D41D-5E49-DFC4-BDF4-521BECED9DCA}"/>
              </a:ext>
            </a:extLst>
          </p:cNvPr>
          <p:cNvSpPr txBox="1"/>
          <p:nvPr/>
        </p:nvSpPr>
        <p:spPr bwMode="auto">
          <a:xfrm>
            <a:off x="77851" y="1729171"/>
            <a:ext cx="3445687" cy="3816429"/>
          </a:xfrm>
          <a:prstGeom prst="rect">
            <a:avLst/>
          </a:prstGeom>
          <a:solidFill>
            <a:schemeClr val="tx1"/>
          </a:solidFill>
          <a:ln>
            <a:noFill/>
          </a:ln>
        </p:spPr>
        <p:txBody>
          <a:bodyPr wrap="none" rtlCol="0">
            <a:spAutoFit/>
          </a:bodyPr>
          <a:lstStyle/>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Blood and lymphatic system disorder</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Gastrointestinal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Infections and infestations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Metabolism and nutrition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General disorders and administration site conditions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Investigations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Renal and urinary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Vascular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Nervous system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Cardiac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Respiratory, thoracic and mediastinal disorders</a:t>
            </a:r>
          </a:p>
        </p:txBody>
      </p:sp>
      <p:grpSp>
        <p:nvGrpSpPr>
          <p:cNvPr id="31771" name="Group 31770">
            <a:extLst>
              <a:ext uri="{FF2B5EF4-FFF2-40B4-BE49-F238E27FC236}">
                <a16:creationId xmlns:a16="http://schemas.microsoft.com/office/drawing/2014/main" id="{A276FA8F-3D68-457F-8006-644DE0E2BC67}"/>
              </a:ext>
            </a:extLst>
          </p:cNvPr>
          <p:cNvGrpSpPr/>
          <p:nvPr/>
        </p:nvGrpSpPr>
        <p:grpSpPr>
          <a:xfrm>
            <a:off x="2371872" y="1261919"/>
            <a:ext cx="4393216" cy="307777"/>
            <a:chOff x="1765377" y="996416"/>
            <a:chExt cx="4393216" cy="307777"/>
          </a:xfrm>
        </p:grpSpPr>
        <p:sp>
          <p:nvSpPr>
            <p:cNvPr id="6" name="Rectangle 5">
              <a:extLst>
                <a:ext uri="{FF2B5EF4-FFF2-40B4-BE49-F238E27FC236}">
                  <a16:creationId xmlns:a16="http://schemas.microsoft.com/office/drawing/2014/main" id="{964FFAC2-FAFF-8D49-15EA-A9283CB5388A}"/>
                </a:ext>
              </a:extLst>
            </p:cNvPr>
            <p:cNvSpPr/>
            <p:nvPr/>
          </p:nvSpPr>
          <p:spPr bwMode="auto">
            <a:xfrm>
              <a:off x="1765377" y="1060546"/>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TextBox 6">
              <a:extLst>
                <a:ext uri="{FF2B5EF4-FFF2-40B4-BE49-F238E27FC236}">
                  <a16:creationId xmlns:a16="http://schemas.microsoft.com/office/drawing/2014/main" id="{018622CE-415F-C019-6272-8777DBFAD4F4}"/>
                </a:ext>
              </a:extLst>
            </p:cNvPr>
            <p:cNvSpPr txBox="1"/>
            <p:nvPr/>
          </p:nvSpPr>
          <p:spPr bwMode="auto">
            <a:xfrm>
              <a:off x="1902177" y="996416"/>
              <a:ext cx="20170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R-CHOP/R-DHAP (N=287)</a:t>
              </a:r>
            </a:p>
          </p:txBody>
        </p:sp>
        <p:sp>
          <p:nvSpPr>
            <p:cNvPr id="10" name="TextBox 9">
              <a:extLst>
                <a:ext uri="{FF2B5EF4-FFF2-40B4-BE49-F238E27FC236}">
                  <a16:creationId xmlns:a16="http://schemas.microsoft.com/office/drawing/2014/main" id="{A28CA0DB-0C24-E322-3A8C-162EEE849FE6}"/>
                </a:ext>
              </a:extLst>
            </p:cNvPr>
            <p:cNvSpPr txBox="1"/>
            <p:nvPr/>
          </p:nvSpPr>
          <p:spPr bwMode="auto">
            <a:xfrm>
              <a:off x="4096682" y="996416"/>
              <a:ext cx="2061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IR-CHOP/R-DHAP (N=579)</a:t>
              </a:r>
            </a:p>
          </p:txBody>
        </p:sp>
        <p:sp>
          <p:nvSpPr>
            <p:cNvPr id="11" name="Rectangle 10">
              <a:extLst>
                <a:ext uri="{FF2B5EF4-FFF2-40B4-BE49-F238E27FC236}">
                  <a16:creationId xmlns:a16="http://schemas.microsoft.com/office/drawing/2014/main" id="{D6D90D43-4B96-9F5E-081A-97FD4BA9F88D}"/>
                </a:ext>
              </a:extLst>
            </p:cNvPr>
            <p:cNvSpPr/>
            <p:nvPr/>
          </p:nvSpPr>
          <p:spPr bwMode="auto">
            <a:xfrm>
              <a:off x="3975644" y="1060546"/>
              <a:ext cx="179516"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2" name="Rectangle 11">
            <a:extLst>
              <a:ext uri="{FF2B5EF4-FFF2-40B4-BE49-F238E27FC236}">
                <a16:creationId xmlns:a16="http://schemas.microsoft.com/office/drawing/2014/main" id="{B080A8D4-E7D0-19D0-CA03-9D3D62FABB58}"/>
              </a:ext>
            </a:extLst>
          </p:cNvPr>
          <p:cNvSpPr/>
          <p:nvPr/>
        </p:nvSpPr>
        <p:spPr bwMode="auto">
          <a:xfrm>
            <a:off x="3506198" y="1715917"/>
            <a:ext cx="2680663" cy="140711"/>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12">
            <a:extLst>
              <a:ext uri="{FF2B5EF4-FFF2-40B4-BE49-F238E27FC236}">
                <a16:creationId xmlns:a16="http://schemas.microsoft.com/office/drawing/2014/main" id="{42DABB45-9E7A-7E29-08FC-FBD97A3A66A5}"/>
              </a:ext>
            </a:extLst>
          </p:cNvPr>
          <p:cNvSpPr/>
          <p:nvPr/>
        </p:nvSpPr>
        <p:spPr bwMode="auto">
          <a:xfrm>
            <a:off x="3506198" y="1855850"/>
            <a:ext cx="2877531" cy="140711"/>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5" name="Group 14">
            <a:extLst>
              <a:ext uri="{FF2B5EF4-FFF2-40B4-BE49-F238E27FC236}">
                <a16:creationId xmlns:a16="http://schemas.microsoft.com/office/drawing/2014/main" id="{F328E822-5E8F-286F-7414-8497368ED545}"/>
              </a:ext>
            </a:extLst>
          </p:cNvPr>
          <p:cNvGrpSpPr/>
          <p:nvPr/>
        </p:nvGrpSpPr>
        <p:grpSpPr>
          <a:xfrm>
            <a:off x="3506198" y="2065962"/>
            <a:ext cx="484723" cy="280644"/>
            <a:chOff x="3524109" y="2452195"/>
            <a:chExt cx="484723" cy="358040"/>
          </a:xfrm>
        </p:grpSpPr>
        <p:sp>
          <p:nvSpPr>
            <p:cNvPr id="16" name="Rectangle 15">
              <a:extLst>
                <a:ext uri="{FF2B5EF4-FFF2-40B4-BE49-F238E27FC236}">
                  <a16:creationId xmlns:a16="http://schemas.microsoft.com/office/drawing/2014/main" id="{B65F0434-FE74-85B6-C8B6-CD37E71C67D8}"/>
                </a:ext>
              </a:extLst>
            </p:cNvPr>
            <p:cNvSpPr/>
            <p:nvPr/>
          </p:nvSpPr>
          <p:spPr bwMode="auto">
            <a:xfrm>
              <a:off x="3524110" y="2452195"/>
              <a:ext cx="484722"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 name="Rectangle 16">
              <a:extLst>
                <a:ext uri="{FF2B5EF4-FFF2-40B4-BE49-F238E27FC236}">
                  <a16:creationId xmlns:a16="http://schemas.microsoft.com/office/drawing/2014/main" id="{0EAAE80C-FAD2-CBAE-61C0-697B68FA4C2A}"/>
                </a:ext>
              </a:extLst>
            </p:cNvPr>
            <p:cNvSpPr/>
            <p:nvPr/>
          </p:nvSpPr>
          <p:spPr bwMode="auto">
            <a:xfrm>
              <a:off x="3524109" y="2630719"/>
              <a:ext cx="446661"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8" name="Group 17">
            <a:extLst>
              <a:ext uri="{FF2B5EF4-FFF2-40B4-BE49-F238E27FC236}">
                <a16:creationId xmlns:a16="http://schemas.microsoft.com/office/drawing/2014/main" id="{F2423689-2E7A-A19D-39E7-ABAF60BCFF3B}"/>
              </a:ext>
            </a:extLst>
          </p:cNvPr>
          <p:cNvGrpSpPr/>
          <p:nvPr/>
        </p:nvGrpSpPr>
        <p:grpSpPr>
          <a:xfrm>
            <a:off x="3506199" y="2416006"/>
            <a:ext cx="446660" cy="280644"/>
            <a:chOff x="3524110" y="2452195"/>
            <a:chExt cx="446660" cy="358040"/>
          </a:xfrm>
        </p:grpSpPr>
        <p:sp>
          <p:nvSpPr>
            <p:cNvPr id="19" name="Rectangle 18">
              <a:extLst>
                <a:ext uri="{FF2B5EF4-FFF2-40B4-BE49-F238E27FC236}">
                  <a16:creationId xmlns:a16="http://schemas.microsoft.com/office/drawing/2014/main" id="{BE74A872-B01D-61BB-4090-654BA2DE1AF6}"/>
                </a:ext>
              </a:extLst>
            </p:cNvPr>
            <p:cNvSpPr/>
            <p:nvPr/>
          </p:nvSpPr>
          <p:spPr bwMode="auto">
            <a:xfrm>
              <a:off x="3524110" y="2452195"/>
              <a:ext cx="348642"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 name="Rectangle 19">
              <a:extLst>
                <a:ext uri="{FF2B5EF4-FFF2-40B4-BE49-F238E27FC236}">
                  <a16:creationId xmlns:a16="http://schemas.microsoft.com/office/drawing/2014/main" id="{E4CED8D3-0F98-449B-36A3-E9FC34E6A481}"/>
                </a:ext>
              </a:extLst>
            </p:cNvPr>
            <p:cNvSpPr/>
            <p:nvPr/>
          </p:nvSpPr>
          <p:spPr bwMode="auto">
            <a:xfrm>
              <a:off x="3524110" y="2630719"/>
              <a:ext cx="446660"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 name="Group 20">
            <a:extLst>
              <a:ext uri="{FF2B5EF4-FFF2-40B4-BE49-F238E27FC236}">
                <a16:creationId xmlns:a16="http://schemas.microsoft.com/office/drawing/2014/main" id="{45CEC303-5DE1-AB73-18A3-8305CB74928F}"/>
              </a:ext>
            </a:extLst>
          </p:cNvPr>
          <p:cNvGrpSpPr/>
          <p:nvPr/>
        </p:nvGrpSpPr>
        <p:grpSpPr>
          <a:xfrm>
            <a:off x="3506198" y="2766050"/>
            <a:ext cx="484723" cy="280644"/>
            <a:chOff x="3524109" y="2452195"/>
            <a:chExt cx="484723" cy="358040"/>
          </a:xfrm>
        </p:grpSpPr>
        <p:sp>
          <p:nvSpPr>
            <p:cNvPr id="22" name="Rectangle 21">
              <a:extLst>
                <a:ext uri="{FF2B5EF4-FFF2-40B4-BE49-F238E27FC236}">
                  <a16:creationId xmlns:a16="http://schemas.microsoft.com/office/drawing/2014/main" id="{A360BAAB-6B6D-8C73-D7F0-A851E46F3F99}"/>
                </a:ext>
              </a:extLst>
            </p:cNvPr>
            <p:cNvSpPr/>
            <p:nvPr/>
          </p:nvSpPr>
          <p:spPr bwMode="auto">
            <a:xfrm>
              <a:off x="3524109" y="2452195"/>
              <a:ext cx="272729"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Rectangle 22">
              <a:extLst>
                <a:ext uri="{FF2B5EF4-FFF2-40B4-BE49-F238E27FC236}">
                  <a16:creationId xmlns:a16="http://schemas.microsoft.com/office/drawing/2014/main" id="{36FBB06D-FDD2-7CA5-69DD-D4C508E80F05}"/>
                </a:ext>
              </a:extLst>
            </p:cNvPr>
            <p:cNvSpPr/>
            <p:nvPr/>
          </p:nvSpPr>
          <p:spPr bwMode="auto">
            <a:xfrm>
              <a:off x="3524109" y="2630719"/>
              <a:ext cx="484723"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4" name="Group 23">
            <a:extLst>
              <a:ext uri="{FF2B5EF4-FFF2-40B4-BE49-F238E27FC236}">
                <a16:creationId xmlns:a16="http://schemas.microsoft.com/office/drawing/2014/main" id="{4426B422-63AE-42B5-65AF-1B8AB7D148EF}"/>
              </a:ext>
            </a:extLst>
          </p:cNvPr>
          <p:cNvGrpSpPr/>
          <p:nvPr/>
        </p:nvGrpSpPr>
        <p:grpSpPr>
          <a:xfrm>
            <a:off x="3506198" y="3116094"/>
            <a:ext cx="230143" cy="280644"/>
            <a:chOff x="3524110" y="2452195"/>
            <a:chExt cx="179516" cy="358040"/>
          </a:xfrm>
        </p:grpSpPr>
        <p:sp>
          <p:nvSpPr>
            <p:cNvPr id="25" name="Rectangle 24">
              <a:extLst>
                <a:ext uri="{FF2B5EF4-FFF2-40B4-BE49-F238E27FC236}">
                  <a16:creationId xmlns:a16="http://schemas.microsoft.com/office/drawing/2014/main" id="{CC835D9B-BD72-F956-2ADF-93C4BD30F851}"/>
                </a:ext>
              </a:extLst>
            </p:cNvPr>
            <p:cNvSpPr/>
            <p:nvPr/>
          </p:nvSpPr>
          <p:spPr bwMode="auto">
            <a:xfrm>
              <a:off x="3524110" y="2452195"/>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Rectangle 25">
              <a:extLst>
                <a:ext uri="{FF2B5EF4-FFF2-40B4-BE49-F238E27FC236}">
                  <a16:creationId xmlns:a16="http://schemas.microsoft.com/office/drawing/2014/main" id="{EB4D07CC-6B2F-FD4B-CAF3-638E2DF61728}"/>
                </a:ext>
              </a:extLst>
            </p:cNvPr>
            <p:cNvSpPr/>
            <p:nvPr/>
          </p:nvSpPr>
          <p:spPr bwMode="auto">
            <a:xfrm>
              <a:off x="3524110" y="2630719"/>
              <a:ext cx="179516"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7" name="Group 26">
            <a:extLst>
              <a:ext uri="{FF2B5EF4-FFF2-40B4-BE49-F238E27FC236}">
                <a16:creationId xmlns:a16="http://schemas.microsoft.com/office/drawing/2014/main" id="{1E204876-FA89-6462-286B-A395F6A97E2A}"/>
              </a:ext>
            </a:extLst>
          </p:cNvPr>
          <p:cNvGrpSpPr/>
          <p:nvPr/>
        </p:nvGrpSpPr>
        <p:grpSpPr>
          <a:xfrm>
            <a:off x="3506198" y="3466138"/>
            <a:ext cx="261561" cy="280644"/>
            <a:chOff x="3524109" y="2452195"/>
            <a:chExt cx="261561" cy="358040"/>
          </a:xfrm>
        </p:grpSpPr>
        <p:sp>
          <p:nvSpPr>
            <p:cNvPr id="28" name="Rectangle 27">
              <a:extLst>
                <a:ext uri="{FF2B5EF4-FFF2-40B4-BE49-F238E27FC236}">
                  <a16:creationId xmlns:a16="http://schemas.microsoft.com/office/drawing/2014/main" id="{3A4B6C80-218C-4A01-5AEA-41E73F4140D8}"/>
                </a:ext>
              </a:extLst>
            </p:cNvPr>
            <p:cNvSpPr/>
            <p:nvPr/>
          </p:nvSpPr>
          <p:spPr bwMode="auto">
            <a:xfrm>
              <a:off x="3524110" y="2452195"/>
              <a:ext cx="152275"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28">
              <a:extLst>
                <a:ext uri="{FF2B5EF4-FFF2-40B4-BE49-F238E27FC236}">
                  <a16:creationId xmlns:a16="http://schemas.microsoft.com/office/drawing/2014/main" id="{BC9D5415-1EFB-D5BC-9431-13117D0EA0E7}"/>
                </a:ext>
              </a:extLst>
            </p:cNvPr>
            <p:cNvSpPr/>
            <p:nvPr/>
          </p:nvSpPr>
          <p:spPr bwMode="auto">
            <a:xfrm>
              <a:off x="3524109" y="2630719"/>
              <a:ext cx="261561"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0" name="Group 29">
            <a:extLst>
              <a:ext uri="{FF2B5EF4-FFF2-40B4-BE49-F238E27FC236}">
                <a16:creationId xmlns:a16="http://schemas.microsoft.com/office/drawing/2014/main" id="{2E4BE315-9A11-CEF0-DF00-5E22AB3F0A1F}"/>
              </a:ext>
            </a:extLst>
          </p:cNvPr>
          <p:cNvGrpSpPr/>
          <p:nvPr/>
        </p:nvGrpSpPr>
        <p:grpSpPr>
          <a:xfrm>
            <a:off x="3506199" y="3816182"/>
            <a:ext cx="261562" cy="280644"/>
            <a:chOff x="3524110" y="2452195"/>
            <a:chExt cx="261562" cy="358040"/>
          </a:xfrm>
        </p:grpSpPr>
        <p:sp>
          <p:nvSpPr>
            <p:cNvPr id="31" name="Rectangle 30">
              <a:extLst>
                <a:ext uri="{FF2B5EF4-FFF2-40B4-BE49-F238E27FC236}">
                  <a16:creationId xmlns:a16="http://schemas.microsoft.com/office/drawing/2014/main" id="{D6E94594-527E-9D72-8E47-7EF185B762F7}"/>
                </a:ext>
              </a:extLst>
            </p:cNvPr>
            <p:cNvSpPr/>
            <p:nvPr/>
          </p:nvSpPr>
          <p:spPr bwMode="auto">
            <a:xfrm>
              <a:off x="3524110" y="2452195"/>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5CC61B03-C43F-1DE3-284E-88A5C4B6E993}"/>
                </a:ext>
              </a:extLst>
            </p:cNvPr>
            <p:cNvSpPr/>
            <p:nvPr/>
          </p:nvSpPr>
          <p:spPr bwMode="auto">
            <a:xfrm>
              <a:off x="3524110" y="2630719"/>
              <a:ext cx="261562"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3" name="Group 32">
            <a:extLst>
              <a:ext uri="{FF2B5EF4-FFF2-40B4-BE49-F238E27FC236}">
                <a16:creationId xmlns:a16="http://schemas.microsoft.com/office/drawing/2014/main" id="{6AF5550D-5A29-E7F8-3BF7-373DE1166F23}"/>
              </a:ext>
            </a:extLst>
          </p:cNvPr>
          <p:cNvGrpSpPr/>
          <p:nvPr/>
        </p:nvGrpSpPr>
        <p:grpSpPr>
          <a:xfrm>
            <a:off x="3506198" y="4166226"/>
            <a:ext cx="220539" cy="280644"/>
            <a:chOff x="3524109" y="2452195"/>
            <a:chExt cx="220539" cy="358040"/>
          </a:xfrm>
        </p:grpSpPr>
        <p:sp>
          <p:nvSpPr>
            <p:cNvPr id="34" name="Rectangle 33">
              <a:extLst>
                <a:ext uri="{FF2B5EF4-FFF2-40B4-BE49-F238E27FC236}">
                  <a16:creationId xmlns:a16="http://schemas.microsoft.com/office/drawing/2014/main" id="{24C84FDA-A19B-68C1-00A5-B688B7F809B4}"/>
                </a:ext>
              </a:extLst>
            </p:cNvPr>
            <p:cNvSpPr/>
            <p:nvPr/>
          </p:nvSpPr>
          <p:spPr bwMode="auto">
            <a:xfrm>
              <a:off x="3524110" y="2452195"/>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BAEA7C4A-BAF1-C6B8-BF25-0DBC524FE119}"/>
                </a:ext>
              </a:extLst>
            </p:cNvPr>
            <p:cNvSpPr/>
            <p:nvPr/>
          </p:nvSpPr>
          <p:spPr bwMode="auto">
            <a:xfrm>
              <a:off x="3524109" y="2630719"/>
              <a:ext cx="220539"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6" name="Group 35">
            <a:extLst>
              <a:ext uri="{FF2B5EF4-FFF2-40B4-BE49-F238E27FC236}">
                <a16:creationId xmlns:a16="http://schemas.microsoft.com/office/drawing/2014/main" id="{84B703F7-77C9-C06C-9BD0-144F8E16C7B9}"/>
              </a:ext>
            </a:extLst>
          </p:cNvPr>
          <p:cNvGrpSpPr/>
          <p:nvPr/>
        </p:nvGrpSpPr>
        <p:grpSpPr>
          <a:xfrm>
            <a:off x="3506197" y="4516271"/>
            <a:ext cx="176314" cy="280644"/>
            <a:chOff x="3524110" y="2452195"/>
            <a:chExt cx="310934" cy="358040"/>
          </a:xfrm>
        </p:grpSpPr>
        <p:sp>
          <p:nvSpPr>
            <p:cNvPr id="37" name="Rectangle 36">
              <a:extLst>
                <a:ext uri="{FF2B5EF4-FFF2-40B4-BE49-F238E27FC236}">
                  <a16:creationId xmlns:a16="http://schemas.microsoft.com/office/drawing/2014/main" id="{A8A832E8-D9B3-3FB4-2189-8C978C465824}"/>
                </a:ext>
              </a:extLst>
            </p:cNvPr>
            <p:cNvSpPr/>
            <p:nvPr/>
          </p:nvSpPr>
          <p:spPr bwMode="auto">
            <a:xfrm>
              <a:off x="3524110" y="2452195"/>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A7F64E60-88E8-0766-3FC7-AC6BACE2FB08}"/>
                </a:ext>
              </a:extLst>
            </p:cNvPr>
            <p:cNvSpPr/>
            <p:nvPr/>
          </p:nvSpPr>
          <p:spPr bwMode="auto">
            <a:xfrm>
              <a:off x="3524110" y="2630719"/>
              <a:ext cx="310934"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9" name="Group 38">
            <a:extLst>
              <a:ext uri="{FF2B5EF4-FFF2-40B4-BE49-F238E27FC236}">
                <a16:creationId xmlns:a16="http://schemas.microsoft.com/office/drawing/2014/main" id="{EE7CFCBD-7B9E-14C3-6E2E-2AC738A0B2F8}"/>
              </a:ext>
            </a:extLst>
          </p:cNvPr>
          <p:cNvGrpSpPr/>
          <p:nvPr/>
        </p:nvGrpSpPr>
        <p:grpSpPr>
          <a:xfrm>
            <a:off x="3506199" y="4866316"/>
            <a:ext cx="101794" cy="280644"/>
            <a:chOff x="3524110" y="2452195"/>
            <a:chExt cx="179516" cy="358040"/>
          </a:xfrm>
        </p:grpSpPr>
        <p:sp>
          <p:nvSpPr>
            <p:cNvPr id="40" name="Rectangle 39">
              <a:extLst>
                <a:ext uri="{FF2B5EF4-FFF2-40B4-BE49-F238E27FC236}">
                  <a16:creationId xmlns:a16="http://schemas.microsoft.com/office/drawing/2014/main" id="{BE23A716-3C8B-099A-5603-13B3127E0F66}"/>
                </a:ext>
              </a:extLst>
            </p:cNvPr>
            <p:cNvSpPr/>
            <p:nvPr/>
          </p:nvSpPr>
          <p:spPr bwMode="auto">
            <a:xfrm>
              <a:off x="3524110" y="2452195"/>
              <a:ext cx="129005"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4A3387BE-64CE-AA21-B2BE-3B941FC62D20}"/>
                </a:ext>
              </a:extLst>
            </p:cNvPr>
            <p:cNvSpPr/>
            <p:nvPr/>
          </p:nvSpPr>
          <p:spPr bwMode="auto">
            <a:xfrm>
              <a:off x="3524110" y="2630719"/>
              <a:ext cx="179516"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2" name="Group 41">
            <a:extLst>
              <a:ext uri="{FF2B5EF4-FFF2-40B4-BE49-F238E27FC236}">
                <a16:creationId xmlns:a16="http://schemas.microsoft.com/office/drawing/2014/main" id="{87244886-FD65-545A-36B6-9EA6094D8384}"/>
              </a:ext>
            </a:extLst>
          </p:cNvPr>
          <p:cNvGrpSpPr/>
          <p:nvPr/>
        </p:nvGrpSpPr>
        <p:grpSpPr>
          <a:xfrm>
            <a:off x="3506199" y="5216362"/>
            <a:ext cx="101794" cy="280644"/>
            <a:chOff x="3524110" y="2452195"/>
            <a:chExt cx="179516" cy="358040"/>
          </a:xfrm>
        </p:grpSpPr>
        <p:sp>
          <p:nvSpPr>
            <p:cNvPr id="43" name="Rectangle 42">
              <a:extLst>
                <a:ext uri="{FF2B5EF4-FFF2-40B4-BE49-F238E27FC236}">
                  <a16:creationId xmlns:a16="http://schemas.microsoft.com/office/drawing/2014/main" id="{37ADB613-DB14-E96D-5A04-204168055CD5}"/>
                </a:ext>
              </a:extLst>
            </p:cNvPr>
            <p:cNvSpPr/>
            <p:nvPr/>
          </p:nvSpPr>
          <p:spPr bwMode="auto">
            <a:xfrm>
              <a:off x="3524110" y="2452195"/>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3B9882B4-E36B-9582-539B-1FC53A760A39}"/>
                </a:ext>
              </a:extLst>
            </p:cNvPr>
            <p:cNvSpPr/>
            <p:nvPr/>
          </p:nvSpPr>
          <p:spPr bwMode="auto">
            <a:xfrm>
              <a:off x="3524110" y="2630719"/>
              <a:ext cx="179516"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48" name="Freeform 47">
            <a:extLst>
              <a:ext uri="{FF2B5EF4-FFF2-40B4-BE49-F238E27FC236}">
                <a16:creationId xmlns:a16="http://schemas.microsoft.com/office/drawing/2014/main" id="{B3FCA3A2-FFED-C719-0980-5E31B375E3C0}"/>
              </a:ext>
            </a:extLst>
          </p:cNvPr>
          <p:cNvSpPr/>
          <p:nvPr/>
        </p:nvSpPr>
        <p:spPr bwMode="auto">
          <a:xfrm>
            <a:off x="3506346" y="1636295"/>
            <a:ext cx="3100710" cy="3994484"/>
          </a:xfrm>
          <a:custGeom>
            <a:avLst/>
            <a:gdLst>
              <a:gd name="connsiteX0" fmla="*/ 0 w 3100710"/>
              <a:gd name="connsiteY0" fmla="*/ 0 h 3994484"/>
              <a:gd name="connsiteX1" fmla="*/ 0 w 3100710"/>
              <a:gd name="connsiteY1" fmla="*/ 3994484 h 3994484"/>
              <a:gd name="connsiteX2" fmla="*/ 3100710 w 3100710"/>
              <a:gd name="connsiteY2" fmla="*/ 3994484 h 3994484"/>
            </a:gdLst>
            <a:ahLst/>
            <a:cxnLst>
              <a:cxn ang="0">
                <a:pos x="connsiteX0" y="connsiteY0"/>
              </a:cxn>
              <a:cxn ang="0">
                <a:pos x="connsiteX1" y="connsiteY1"/>
              </a:cxn>
              <a:cxn ang="0">
                <a:pos x="connsiteX2" y="connsiteY2"/>
              </a:cxn>
            </a:cxnLst>
            <a:rect l="l" t="t" r="r" b="b"/>
            <a:pathLst>
              <a:path w="3100710" h="3994484">
                <a:moveTo>
                  <a:pt x="0" y="0"/>
                </a:moveTo>
                <a:lnTo>
                  <a:pt x="0" y="3994484"/>
                </a:lnTo>
                <a:lnTo>
                  <a:pt x="3100710" y="3994484"/>
                </a:lnTo>
              </a:path>
            </a:pathLst>
          </a:custGeom>
          <a:noFill/>
          <a:ln w="28575">
            <a:solidFill>
              <a:schemeClr val="bg1"/>
            </a:solidFill>
            <a:miter lim="800000"/>
            <a:headEnd/>
            <a:tailEnd/>
          </a:ln>
        </p:spPr>
        <p:txBody>
          <a:bodyPr rtlCol="0" anchor="ctr"/>
          <a:lstStyle/>
          <a:p>
            <a:pPr algn="ctr"/>
            <a:endParaRPr lang="en-US"/>
          </a:p>
        </p:txBody>
      </p:sp>
      <p:sp>
        <p:nvSpPr>
          <p:cNvPr id="60" name="TextBox 59">
            <a:extLst>
              <a:ext uri="{FF2B5EF4-FFF2-40B4-BE49-F238E27FC236}">
                <a16:creationId xmlns:a16="http://schemas.microsoft.com/office/drawing/2014/main" id="{D245759F-0950-59D0-B364-4618A6C02E83}"/>
              </a:ext>
            </a:extLst>
          </p:cNvPr>
          <p:cNvSpPr txBox="1"/>
          <p:nvPr/>
        </p:nvSpPr>
        <p:spPr bwMode="auto">
          <a:xfrm>
            <a:off x="3580140" y="513244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61" name="TextBox 60">
            <a:extLst>
              <a:ext uri="{FF2B5EF4-FFF2-40B4-BE49-F238E27FC236}">
                <a16:creationId xmlns:a16="http://schemas.microsoft.com/office/drawing/2014/main" id="{C2BEC19F-08E1-A7A0-90BF-AE55F035CCF3}"/>
              </a:ext>
            </a:extLst>
          </p:cNvPr>
          <p:cNvSpPr txBox="1"/>
          <p:nvPr/>
        </p:nvSpPr>
        <p:spPr bwMode="auto">
          <a:xfrm>
            <a:off x="3577738" y="527440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62" name="TextBox 61">
            <a:extLst>
              <a:ext uri="{FF2B5EF4-FFF2-40B4-BE49-F238E27FC236}">
                <a16:creationId xmlns:a16="http://schemas.microsoft.com/office/drawing/2014/main" id="{8B0DEBFB-6428-B50F-F12A-D43F3C088FD5}"/>
              </a:ext>
            </a:extLst>
          </p:cNvPr>
          <p:cNvSpPr txBox="1"/>
          <p:nvPr/>
        </p:nvSpPr>
        <p:spPr bwMode="auto">
          <a:xfrm>
            <a:off x="3542648" y="478295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63" name="TextBox 62">
            <a:extLst>
              <a:ext uri="{FF2B5EF4-FFF2-40B4-BE49-F238E27FC236}">
                <a16:creationId xmlns:a16="http://schemas.microsoft.com/office/drawing/2014/main" id="{BA192AC1-472C-F965-BBF4-2E30531D834D}"/>
              </a:ext>
            </a:extLst>
          </p:cNvPr>
          <p:cNvSpPr txBox="1"/>
          <p:nvPr/>
        </p:nvSpPr>
        <p:spPr bwMode="auto">
          <a:xfrm>
            <a:off x="3571996" y="492491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1744" name="TextBox 31743">
            <a:extLst>
              <a:ext uri="{FF2B5EF4-FFF2-40B4-BE49-F238E27FC236}">
                <a16:creationId xmlns:a16="http://schemas.microsoft.com/office/drawing/2014/main" id="{80E86E74-9EA8-03F9-44F4-ADC65008A926}"/>
              </a:ext>
            </a:extLst>
          </p:cNvPr>
          <p:cNvSpPr txBox="1"/>
          <p:nvPr/>
        </p:nvSpPr>
        <p:spPr bwMode="auto">
          <a:xfrm>
            <a:off x="3580572" y="443151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1745" name="TextBox 31744">
            <a:extLst>
              <a:ext uri="{FF2B5EF4-FFF2-40B4-BE49-F238E27FC236}">
                <a16:creationId xmlns:a16="http://schemas.microsoft.com/office/drawing/2014/main" id="{A796C11B-D350-BBF9-BEEE-1F0990D58B73}"/>
              </a:ext>
            </a:extLst>
          </p:cNvPr>
          <p:cNvSpPr txBox="1"/>
          <p:nvPr/>
        </p:nvSpPr>
        <p:spPr bwMode="auto">
          <a:xfrm>
            <a:off x="3644845" y="457347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31747" name="TextBox 31746">
            <a:extLst>
              <a:ext uri="{FF2B5EF4-FFF2-40B4-BE49-F238E27FC236}">
                <a16:creationId xmlns:a16="http://schemas.microsoft.com/office/drawing/2014/main" id="{2D84AEE0-5C57-9FC2-506C-79EA3B5151D7}"/>
              </a:ext>
            </a:extLst>
          </p:cNvPr>
          <p:cNvSpPr txBox="1"/>
          <p:nvPr/>
        </p:nvSpPr>
        <p:spPr bwMode="auto">
          <a:xfrm>
            <a:off x="3651030" y="408202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31748" name="TextBox 31747">
            <a:extLst>
              <a:ext uri="{FF2B5EF4-FFF2-40B4-BE49-F238E27FC236}">
                <a16:creationId xmlns:a16="http://schemas.microsoft.com/office/drawing/2014/main" id="{F8806A92-751E-03B8-4567-0A89832338D5}"/>
              </a:ext>
            </a:extLst>
          </p:cNvPr>
          <p:cNvSpPr txBox="1"/>
          <p:nvPr/>
        </p:nvSpPr>
        <p:spPr bwMode="auto">
          <a:xfrm>
            <a:off x="3693078" y="422398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1749" name="TextBox 31748">
            <a:extLst>
              <a:ext uri="{FF2B5EF4-FFF2-40B4-BE49-F238E27FC236}">
                <a16:creationId xmlns:a16="http://schemas.microsoft.com/office/drawing/2014/main" id="{0C6A96E6-39F5-BE0F-093C-3D7157ACC1DB}"/>
              </a:ext>
            </a:extLst>
          </p:cNvPr>
          <p:cNvSpPr txBox="1"/>
          <p:nvPr/>
        </p:nvSpPr>
        <p:spPr bwMode="auto">
          <a:xfrm>
            <a:off x="3656115" y="3728735"/>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31750" name="TextBox 31749">
            <a:extLst>
              <a:ext uri="{FF2B5EF4-FFF2-40B4-BE49-F238E27FC236}">
                <a16:creationId xmlns:a16="http://schemas.microsoft.com/office/drawing/2014/main" id="{CDF42612-4265-D15E-AB9D-243A2A236E7B}"/>
              </a:ext>
            </a:extLst>
          </p:cNvPr>
          <p:cNvSpPr txBox="1"/>
          <p:nvPr/>
        </p:nvSpPr>
        <p:spPr bwMode="auto">
          <a:xfrm>
            <a:off x="3729913" y="3870695"/>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a:t>
            </a:r>
          </a:p>
        </p:txBody>
      </p:sp>
      <p:sp>
        <p:nvSpPr>
          <p:cNvPr id="31751" name="TextBox 31750">
            <a:extLst>
              <a:ext uri="{FF2B5EF4-FFF2-40B4-BE49-F238E27FC236}">
                <a16:creationId xmlns:a16="http://schemas.microsoft.com/office/drawing/2014/main" id="{02491577-CB4E-9952-A09A-31D05DEC78A1}"/>
              </a:ext>
            </a:extLst>
          </p:cNvPr>
          <p:cNvSpPr txBox="1"/>
          <p:nvPr/>
        </p:nvSpPr>
        <p:spPr bwMode="auto">
          <a:xfrm>
            <a:off x="3615448" y="3379245"/>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31752" name="TextBox 31751">
            <a:extLst>
              <a:ext uri="{FF2B5EF4-FFF2-40B4-BE49-F238E27FC236}">
                <a16:creationId xmlns:a16="http://schemas.microsoft.com/office/drawing/2014/main" id="{A082D513-F6E5-EA65-650C-68A83426FA32}"/>
              </a:ext>
            </a:extLst>
          </p:cNvPr>
          <p:cNvSpPr txBox="1"/>
          <p:nvPr/>
        </p:nvSpPr>
        <p:spPr bwMode="auto">
          <a:xfrm>
            <a:off x="3720996" y="3521205"/>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a:t>
            </a:r>
          </a:p>
        </p:txBody>
      </p:sp>
      <p:sp>
        <p:nvSpPr>
          <p:cNvPr id="31753" name="TextBox 31752">
            <a:extLst>
              <a:ext uri="{FF2B5EF4-FFF2-40B4-BE49-F238E27FC236}">
                <a16:creationId xmlns:a16="http://schemas.microsoft.com/office/drawing/2014/main" id="{F4C0B260-2A47-DBF5-158C-AE892469712F}"/>
              </a:ext>
            </a:extLst>
          </p:cNvPr>
          <p:cNvSpPr txBox="1"/>
          <p:nvPr/>
        </p:nvSpPr>
        <p:spPr bwMode="auto">
          <a:xfrm>
            <a:off x="3703905" y="303356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1754" name="TextBox 31753">
            <a:extLst>
              <a:ext uri="{FF2B5EF4-FFF2-40B4-BE49-F238E27FC236}">
                <a16:creationId xmlns:a16="http://schemas.microsoft.com/office/drawing/2014/main" id="{2488A9DA-78A2-C435-2039-D75A27A210C6}"/>
              </a:ext>
            </a:extLst>
          </p:cNvPr>
          <p:cNvSpPr txBox="1"/>
          <p:nvPr/>
        </p:nvSpPr>
        <p:spPr bwMode="auto">
          <a:xfrm>
            <a:off x="3701503" y="317552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1755" name="TextBox 31754">
            <a:extLst>
              <a:ext uri="{FF2B5EF4-FFF2-40B4-BE49-F238E27FC236}">
                <a16:creationId xmlns:a16="http://schemas.microsoft.com/office/drawing/2014/main" id="{BCB0573B-A326-6937-CA7B-2CD823157EDF}"/>
              </a:ext>
            </a:extLst>
          </p:cNvPr>
          <p:cNvSpPr txBox="1"/>
          <p:nvPr/>
        </p:nvSpPr>
        <p:spPr bwMode="auto">
          <a:xfrm>
            <a:off x="3726738" y="268407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a:t>
            </a:r>
          </a:p>
        </p:txBody>
      </p:sp>
      <p:sp>
        <p:nvSpPr>
          <p:cNvPr id="31756" name="TextBox 31755">
            <a:extLst>
              <a:ext uri="{FF2B5EF4-FFF2-40B4-BE49-F238E27FC236}">
                <a16:creationId xmlns:a16="http://schemas.microsoft.com/office/drawing/2014/main" id="{BD6417F4-DC0F-FA50-5389-8E58B740B51B}"/>
              </a:ext>
            </a:extLst>
          </p:cNvPr>
          <p:cNvSpPr txBox="1"/>
          <p:nvPr/>
        </p:nvSpPr>
        <p:spPr bwMode="auto">
          <a:xfrm>
            <a:off x="3943411" y="2826039"/>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13%</a:t>
            </a:r>
          </a:p>
        </p:txBody>
      </p:sp>
      <p:sp>
        <p:nvSpPr>
          <p:cNvPr id="31757" name="TextBox 31756">
            <a:extLst>
              <a:ext uri="{FF2B5EF4-FFF2-40B4-BE49-F238E27FC236}">
                <a16:creationId xmlns:a16="http://schemas.microsoft.com/office/drawing/2014/main" id="{DD5EB199-2071-A35B-BB0A-C41EEDEE23EE}"/>
              </a:ext>
            </a:extLst>
          </p:cNvPr>
          <p:cNvSpPr txBox="1"/>
          <p:nvPr/>
        </p:nvSpPr>
        <p:spPr bwMode="auto">
          <a:xfrm>
            <a:off x="3954895" y="198022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13%</a:t>
            </a:r>
          </a:p>
        </p:txBody>
      </p:sp>
      <p:sp>
        <p:nvSpPr>
          <p:cNvPr id="31758" name="TextBox 31757">
            <a:extLst>
              <a:ext uri="{FF2B5EF4-FFF2-40B4-BE49-F238E27FC236}">
                <a16:creationId xmlns:a16="http://schemas.microsoft.com/office/drawing/2014/main" id="{4C8D58F6-2E8A-29EB-E57D-DBEA4AF7BDBB}"/>
              </a:ext>
            </a:extLst>
          </p:cNvPr>
          <p:cNvSpPr txBox="1"/>
          <p:nvPr/>
        </p:nvSpPr>
        <p:spPr bwMode="auto">
          <a:xfrm>
            <a:off x="3904868" y="212218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31759" name="TextBox 31758">
            <a:extLst>
              <a:ext uri="{FF2B5EF4-FFF2-40B4-BE49-F238E27FC236}">
                <a16:creationId xmlns:a16="http://schemas.microsoft.com/office/drawing/2014/main" id="{F9D9053A-4490-A95C-A16E-9988BF88195A}"/>
              </a:ext>
            </a:extLst>
          </p:cNvPr>
          <p:cNvSpPr txBox="1"/>
          <p:nvPr/>
        </p:nvSpPr>
        <p:spPr bwMode="auto">
          <a:xfrm>
            <a:off x="6139903" y="163073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71%</a:t>
            </a:r>
          </a:p>
        </p:txBody>
      </p:sp>
      <p:sp>
        <p:nvSpPr>
          <p:cNvPr id="31760" name="TextBox 31759">
            <a:extLst>
              <a:ext uri="{FF2B5EF4-FFF2-40B4-BE49-F238E27FC236}">
                <a16:creationId xmlns:a16="http://schemas.microsoft.com/office/drawing/2014/main" id="{B143E5C5-B8B0-8CA3-0BD6-598AA986AEAC}"/>
              </a:ext>
            </a:extLst>
          </p:cNvPr>
          <p:cNvSpPr txBox="1"/>
          <p:nvPr/>
        </p:nvSpPr>
        <p:spPr bwMode="auto">
          <a:xfrm>
            <a:off x="6318476" y="177269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76%</a:t>
            </a:r>
          </a:p>
        </p:txBody>
      </p:sp>
      <p:grpSp>
        <p:nvGrpSpPr>
          <p:cNvPr id="31770" name="Group 31769">
            <a:extLst>
              <a:ext uri="{FF2B5EF4-FFF2-40B4-BE49-F238E27FC236}">
                <a16:creationId xmlns:a16="http://schemas.microsoft.com/office/drawing/2014/main" id="{AB2B0423-6502-51D5-BDB6-367A163C0D34}"/>
              </a:ext>
            </a:extLst>
          </p:cNvPr>
          <p:cNvGrpSpPr/>
          <p:nvPr/>
        </p:nvGrpSpPr>
        <p:grpSpPr>
          <a:xfrm>
            <a:off x="3320753" y="5618479"/>
            <a:ext cx="3444335" cy="287836"/>
            <a:chOff x="3320753" y="5618479"/>
            <a:chExt cx="3444335" cy="287836"/>
          </a:xfrm>
        </p:grpSpPr>
        <p:grpSp>
          <p:nvGrpSpPr>
            <p:cNvPr id="59" name="Group 58">
              <a:extLst>
                <a:ext uri="{FF2B5EF4-FFF2-40B4-BE49-F238E27FC236}">
                  <a16:creationId xmlns:a16="http://schemas.microsoft.com/office/drawing/2014/main" id="{5BD8541A-7E81-BDB2-DBB5-55E703FE1F40}"/>
                </a:ext>
              </a:extLst>
            </p:cNvPr>
            <p:cNvGrpSpPr/>
            <p:nvPr/>
          </p:nvGrpSpPr>
          <p:grpSpPr>
            <a:xfrm>
              <a:off x="3506199" y="5618479"/>
              <a:ext cx="3032281" cy="61507"/>
              <a:chOff x="3506199" y="5618479"/>
              <a:chExt cx="3032281" cy="61507"/>
            </a:xfrm>
          </p:grpSpPr>
          <p:cxnSp>
            <p:nvCxnSpPr>
              <p:cNvPr id="50" name="Straight Connector 49">
                <a:extLst>
                  <a:ext uri="{FF2B5EF4-FFF2-40B4-BE49-F238E27FC236}">
                    <a16:creationId xmlns:a16="http://schemas.microsoft.com/office/drawing/2014/main" id="{60A6E42C-90F2-476D-C3CB-E32B7319FAD6}"/>
                  </a:ext>
                </a:extLst>
              </p:cNvPr>
              <p:cNvCxnSpPr>
                <a:cxnSpLocks/>
              </p:cNvCxnSpPr>
              <p:nvPr/>
            </p:nvCxnSpPr>
            <p:spPr bwMode="auto">
              <a:xfrm>
                <a:off x="3506199"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0657D465-4228-A54D-AFDB-4296854E9D83}"/>
                  </a:ext>
                </a:extLst>
              </p:cNvPr>
              <p:cNvCxnSpPr>
                <a:cxnSpLocks/>
              </p:cNvCxnSpPr>
              <p:nvPr/>
            </p:nvCxnSpPr>
            <p:spPr bwMode="auto">
              <a:xfrm>
                <a:off x="3885234"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82EA1FA1-C6C8-BE4F-B07D-A9378E1E1272}"/>
                  </a:ext>
                </a:extLst>
              </p:cNvPr>
              <p:cNvCxnSpPr>
                <a:cxnSpLocks/>
              </p:cNvCxnSpPr>
              <p:nvPr/>
            </p:nvCxnSpPr>
            <p:spPr bwMode="auto">
              <a:xfrm>
                <a:off x="4264269"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E63158C5-791B-7C3B-DADD-D951DB1001E6}"/>
                  </a:ext>
                </a:extLst>
              </p:cNvPr>
              <p:cNvCxnSpPr>
                <a:cxnSpLocks/>
              </p:cNvCxnSpPr>
              <p:nvPr/>
            </p:nvCxnSpPr>
            <p:spPr bwMode="auto">
              <a:xfrm>
                <a:off x="4643304"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8E782EE3-2D7B-158F-C93B-CB985CA0850A}"/>
                  </a:ext>
                </a:extLst>
              </p:cNvPr>
              <p:cNvCxnSpPr>
                <a:cxnSpLocks/>
              </p:cNvCxnSpPr>
              <p:nvPr/>
            </p:nvCxnSpPr>
            <p:spPr bwMode="auto">
              <a:xfrm>
                <a:off x="5401374"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ED80F677-2CB4-74CA-B751-A0496382F78C}"/>
                  </a:ext>
                </a:extLst>
              </p:cNvPr>
              <p:cNvCxnSpPr>
                <a:cxnSpLocks/>
              </p:cNvCxnSpPr>
              <p:nvPr/>
            </p:nvCxnSpPr>
            <p:spPr bwMode="auto">
              <a:xfrm>
                <a:off x="5780409"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6572E6A4-0485-3E7E-2D60-0883B65FF144}"/>
                  </a:ext>
                </a:extLst>
              </p:cNvPr>
              <p:cNvCxnSpPr>
                <a:cxnSpLocks/>
              </p:cNvCxnSpPr>
              <p:nvPr/>
            </p:nvCxnSpPr>
            <p:spPr bwMode="auto">
              <a:xfrm>
                <a:off x="6159444"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9C20F02F-B06B-113D-62B7-3ADE88ABFBFD}"/>
                  </a:ext>
                </a:extLst>
              </p:cNvPr>
              <p:cNvCxnSpPr>
                <a:cxnSpLocks/>
              </p:cNvCxnSpPr>
              <p:nvPr/>
            </p:nvCxnSpPr>
            <p:spPr bwMode="auto">
              <a:xfrm>
                <a:off x="6538480"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B8459A85-714B-1729-33E5-01B9D25D6FF1}"/>
                  </a:ext>
                </a:extLst>
              </p:cNvPr>
              <p:cNvCxnSpPr>
                <a:cxnSpLocks/>
              </p:cNvCxnSpPr>
              <p:nvPr/>
            </p:nvCxnSpPr>
            <p:spPr bwMode="auto">
              <a:xfrm>
                <a:off x="5022339" y="5618479"/>
                <a:ext cx="0" cy="61507"/>
              </a:xfrm>
              <a:prstGeom prst="line">
                <a:avLst/>
              </a:prstGeom>
              <a:noFill/>
              <a:ln w="28575" cap="flat" cmpd="sng" algn="ctr">
                <a:solidFill>
                  <a:schemeClr val="bg1"/>
                </a:solidFill>
                <a:prstDash val="solid"/>
                <a:round/>
                <a:headEnd type="none" w="med" len="med"/>
                <a:tailEnd type="none" w="med" len="med"/>
              </a:ln>
              <a:effectLst/>
            </p:spPr>
          </p:cxnSp>
        </p:grpSp>
        <p:sp>
          <p:nvSpPr>
            <p:cNvPr id="31761" name="TextBox 31760">
              <a:extLst>
                <a:ext uri="{FF2B5EF4-FFF2-40B4-BE49-F238E27FC236}">
                  <a16:creationId xmlns:a16="http://schemas.microsoft.com/office/drawing/2014/main" id="{F3A278C4-6218-7728-1C11-9CCE306A9721}"/>
                </a:ext>
              </a:extLst>
            </p:cNvPr>
            <p:cNvSpPr txBox="1"/>
            <p:nvPr/>
          </p:nvSpPr>
          <p:spPr bwMode="auto">
            <a:xfrm>
              <a:off x="4035469" y="5629316"/>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31762" name="TextBox 31761">
              <a:extLst>
                <a:ext uri="{FF2B5EF4-FFF2-40B4-BE49-F238E27FC236}">
                  <a16:creationId xmlns:a16="http://schemas.microsoft.com/office/drawing/2014/main" id="{A19D83DE-ED87-9781-1AFD-BB1FD368B594}"/>
                </a:ext>
              </a:extLst>
            </p:cNvPr>
            <p:cNvSpPr txBox="1"/>
            <p:nvPr/>
          </p:nvSpPr>
          <p:spPr bwMode="auto">
            <a:xfrm>
              <a:off x="3320753" y="5629316"/>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31763" name="TextBox 31762">
              <a:extLst>
                <a:ext uri="{FF2B5EF4-FFF2-40B4-BE49-F238E27FC236}">
                  <a16:creationId xmlns:a16="http://schemas.microsoft.com/office/drawing/2014/main" id="{BC4F728D-F9F7-A1B3-B030-36EABB5D1906}"/>
                </a:ext>
              </a:extLst>
            </p:cNvPr>
            <p:cNvSpPr txBox="1"/>
            <p:nvPr/>
          </p:nvSpPr>
          <p:spPr bwMode="auto">
            <a:xfrm>
              <a:off x="4419512" y="5629316"/>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31764" name="TextBox 31763">
              <a:extLst>
                <a:ext uri="{FF2B5EF4-FFF2-40B4-BE49-F238E27FC236}">
                  <a16:creationId xmlns:a16="http://schemas.microsoft.com/office/drawing/2014/main" id="{A1DFA9DD-47AC-6B53-E8A8-1E617E9BF412}"/>
                </a:ext>
              </a:extLst>
            </p:cNvPr>
            <p:cNvSpPr txBox="1"/>
            <p:nvPr/>
          </p:nvSpPr>
          <p:spPr bwMode="auto">
            <a:xfrm>
              <a:off x="3658474" y="5629316"/>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1765" name="TextBox 31764">
              <a:extLst>
                <a:ext uri="{FF2B5EF4-FFF2-40B4-BE49-F238E27FC236}">
                  <a16:creationId xmlns:a16="http://schemas.microsoft.com/office/drawing/2014/main" id="{A3D7232C-F7EF-3A5B-D4DE-C4FDBB12DABE}"/>
                </a:ext>
              </a:extLst>
            </p:cNvPr>
            <p:cNvSpPr txBox="1"/>
            <p:nvPr/>
          </p:nvSpPr>
          <p:spPr bwMode="auto">
            <a:xfrm>
              <a:off x="5553672" y="5629316"/>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31766" name="TextBox 31765">
              <a:extLst>
                <a:ext uri="{FF2B5EF4-FFF2-40B4-BE49-F238E27FC236}">
                  <a16:creationId xmlns:a16="http://schemas.microsoft.com/office/drawing/2014/main" id="{59FACD92-E255-D26D-8D8C-0640B7927812}"/>
                </a:ext>
              </a:extLst>
            </p:cNvPr>
            <p:cNvSpPr txBox="1"/>
            <p:nvPr/>
          </p:nvSpPr>
          <p:spPr bwMode="auto">
            <a:xfrm>
              <a:off x="4799682" y="5629316"/>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31767" name="TextBox 31766">
              <a:extLst>
                <a:ext uri="{FF2B5EF4-FFF2-40B4-BE49-F238E27FC236}">
                  <a16:creationId xmlns:a16="http://schemas.microsoft.com/office/drawing/2014/main" id="{1CC49C4C-1212-7B9A-0A9D-DDA09CBAE33C}"/>
                </a:ext>
              </a:extLst>
            </p:cNvPr>
            <p:cNvSpPr txBox="1"/>
            <p:nvPr/>
          </p:nvSpPr>
          <p:spPr bwMode="auto">
            <a:xfrm>
              <a:off x="5931365" y="5629316"/>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70%</a:t>
              </a:r>
            </a:p>
          </p:txBody>
        </p:sp>
        <p:sp>
          <p:nvSpPr>
            <p:cNvPr id="31768" name="TextBox 31767">
              <a:extLst>
                <a:ext uri="{FF2B5EF4-FFF2-40B4-BE49-F238E27FC236}">
                  <a16:creationId xmlns:a16="http://schemas.microsoft.com/office/drawing/2014/main" id="{66F01191-EE7E-88F4-1B99-6A30CD4F9A8B}"/>
                </a:ext>
              </a:extLst>
            </p:cNvPr>
            <p:cNvSpPr txBox="1"/>
            <p:nvPr/>
          </p:nvSpPr>
          <p:spPr bwMode="auto">
            <a:xfrm>
              <a:off x="5173502" y="5629316"/>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p>
          </p:txBody>
        </p:sp>
        <p:sp>
          <p:nvSpPr>
            <p:cNvPr id="31769" name="TextBox 31768">
              <a:extLst>
                <a:ext uri="{FF2B5EF4-FFF2-40B4-BE49-F238E27FC236}">
                  <a16:creationId xmlns:a16="http://schemas.microsoft.com/office/drawing/2014/main" id="{BD1018D1-D900-9C82-C19C-3E365A96A9DB}"/>
                </a:ext>
              </a:extLst>
            </p:cNvPr>
            <p:cNvSpPr txBox="1"/>
            <p:nvPr/>
          </p:nvSpPr>
          <p:spPr bwMode="auto">
            <a:xfrm>
              <a:off x="6312720" y="5629316"/>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grpSp>
      <p:sp>
        <p:nvSpPr>
          <p:cNvPr id="31774" name="TextBox 31773">
            <a:extLst>
              <a:ext uri="{FF2B5EF4-FFF2-40B4-BE49-F238E27FC236}">
                <a16:creationId xmlns:a16="http://schemas.microsoft.com/office/drawing/2014/main" id="{9134CAC5-B57A-1586-C791-A8EFAC619EED}"/>
              </a:ext>
            </a:extLst>
          </p:cNvPr>
          <p:cNvSpPr txBox="1"/>
          <p:nvPr/>
        </p:nvSpPr>
        <p:spPr bwMode="auto">
          <a:xfrm>
            <a:off x="3811334" y="2316650"/>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31775" name="TextBox 31774">
            <a:extLst>
              <a:ext uri="{FF2B5EF4-FFF2-40B4-BE49-F238E27FC236}">
                <a16:creationId xmlns:a16="http://schemas.microsoft.com/office/drawing/2014/main" id="{F410749B-6600-262B-CFD6-B40F41CD0065}"/>
              </a:ext>
            </a:extLst>
          </p:cNvPr>
          <p:cNvSpPr txBox="1"/>
          <p:nvPr/>
        </p:nvSpPr>
        <p:spPr bwMode="auto">
          <a:xfrm>
            <a:off x="3910532" y="2458610"/>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Tree>
    <p:extLst>
      <p:ext uri="{BB962C8B-B14F-4D97-AF65-F5344CB8AC3E}">
        <p14:creationId xmlns:p14="http://schemas.microsoft.com/office/powerpoint/2010/main" val="3682482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kumimoji="0" 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TRIANGLE</a:t>
            </a:r>
            <a:r>
              <a:rPr lang="en-US" dirty="0"/>
              <a:t>: Grade 3-5 AEs (ASCT) in &gt;2% of Patients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3815864"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Dreyling. ASH 2022. Abstr 1.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8" name="Table 5">
            <a:extLst>
              <a:ext uri="{FF2B5EF4-FFF2-40B4-BE49-F238E27FC236}">
                <a16:creationId xmlns:a16="http://schemas.microsoft.com/office/drawing/2014/main" id="{288072F3-356B-BFCF-2772-46E08F32E8BC}"/>
              </a:ext>
            </a:extLst>
          </p:cNvPr>
          <p:cNvGraphicFramePr>
            <a:graphicFrameLocks noGrp="1"/>
          </p:cNvGraphicFramePr>
          <p:nvPr/>
        </p:nvGraphicFramePr>
        <p:xfrm>
          <a:off x="6555789" y="1283735"/>
          <a:ext cx="5349754" cy="2103120"/>
        </p:xfrm>
        <a:graphic>
          <a:graphicData uri="http://schemas.openxmlformats.org/drawingml/2006/table">
            <a:tbl>
              <a:tblPr firstRow="1" bandRow="1">
                <a:tableStyleId>{F5AB1C69-6EDB-4FF4-983F-18BD219EF322}</a:tableStyleId>
              </a:tblPr>
              <a:tblGrid>
                <a:gridCol w="1915823">
                  <a:extLst>
                    <a:ext uri="{9D8B030D-6E8A-4147-A177-3AD203B41FA5}">
                      <a16:colId xmlns:a16="http://schemas.microsoft.com/office/drawing/2014/main" val="3717004869"/>
                    </a:ext>
                  </a:extLst>
                </a:gridCol>
                <a:gridCol w="1782373">
                  <a:extLst>
                    <a:ext uri="{9D8B030D-6E8A-4147-A177-3AD203B41FA5}">
                      <a16:colId xmlns:a16="http://schemas.microsoft.com/office/drawing/2014/main" val="3041380758"/>
                    </a:ext>
                  </a:extLst>
                </a:gridCol>
                <a:gridCol w="1651558">
                  <a:extLst>
                    <a:ext uri="{9D8B030D-6E8A-4147-A177-3AD203B41FA5}">
                      <a16:colId xmlns:a16="http://schemas.microsoft.com/office/drawing/2014/main" val="1095746610"/>
                    </a:ext>
                  </a:extLst>
                </a:gridCol>
              </a:tblGrid>
              <a:tr h="3377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Grade 3-5 AEs by </a:t>
                      </a:r>
                      <a:br>
                        <a:rPr lang="en-US" sz="1200" b="1" dirty="0"/>
                      </a:br>
                      <a:r>
                        <a:rPr lang="en-US" sz="1200" b="1" dirty="0"/>
                        <a:t>Preferred Term, n (%)</a:t>
                      </a:r>
                      <a:endParaRPr lang="en-IN" sz="1200" b="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US" sz="1200" b="1" dirty="0"/>
                        <a:t>R-CHOP/R-DHAP</a:t>
                      </a:r>
                      <a:br>
                        <a:rPr lang="en-US" sz="1200" b="1" dirty="0"/>
                      </a:br>
                      <a:r>
                        <a:rPr lang="en-US" sz="1200" b="1" dirty="0"/>
                        <a:t>(n = 245)</a:t>
                      </a:r>
                      <a:endParaRPr lang="en-IN" sz="1200" b="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algn="ctr"/>
                      <a:r>
                        <a:rPr lang="en-US" sz="1200" b="1" dirty="0"/>
                        <a:t>IR-CHOP/R-DHAP</a:t>
                      </a:r>
                      <a:br>
                        <a:rPr lang="en-US" sz="1200" b="1" dirty="0"/>
                      </a:br>
                      <a:r>
                        <a:rPr lang="en-US" sz="1200" b="1" dirty="0"/>
                        <a:t>(n = 254)</a:t>
                      </a:r>
                      <a:endParaRPr lang="en-IN" sz="1200" b="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2405639725"/>
                  </a:ext>
                </a:extLst>
              </a:tr>
              <a:tr h="25746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Thrombocytopenia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119 (49)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111 (44)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1742788"/>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Neutropenia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88 (36)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88 (33)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97604649"/>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Anemia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50 (20)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56 (22)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90536688"/>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Febrile neutropenia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49 (20)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56 (22)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26132356"/>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Leukopenia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42 (17)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42 (17)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1994465"/>
                  </a:ext>
                </a:extLst>
              </a:tr>
              <a:tr h="230331">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Lymphopenia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9 (4)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7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35146225"/>
                  </a:ext>
                </a:extLst>
              </a:tr>
            </a:tbl>
          </a:graphicData>
        </a:graphic>
      </p:graphicFrame>
      <p:graphicFrame>
        <p:nvGraphicFramePr>
          <p:cNvPr id="9" name="Table 5">
            <a:extLst>
              <a:ext uri="{FF2B5EF4-FFF2-40B4-BE49-F238E27FC236}">
                <a16:creationId xmlns:a16="http://schemas.microsoft.com/office/drawing/2014/main" id="{59FA9C86-4BEF-1760-E67A-90402862297D}"/>
              </a:ext>
            </a:extLst>
          </p:cNvPr>
          <p:cNvGraphicFramePr>
            <a:graphicFrameLocks noGrp="1"/>
          </p:cNvGraphicFramePr>
          <p:nvPr/>
        </p:nvGraphicFramePr>
        <p:xfrm>
          <a:off x="6555789" y="3429629"/>
          <a:ext cx="5353901" cy="2766764"/>
        </p:xfrm>
        <a:graphic>
          <a:graphicData uri="http://schemas.openxmlformats.org/drawingml/2006/table">
            <a:tbl>
              <a:tblPr firstRow="1" bandRow="1">
                <a:tableStyleId>{F5AB1C69-6EDB-4FF4-983F-18BD219EF322}</a:tableStyleId>
              </a:tblPr>
              <a:tblGrid>
                <a:gridCol w="3120366">
                  <a:extLst>
                    <a:ext uri="{9D8B030D-6E8A-4147-A177-3AD203B41FA5}">
                      <a16:colId xmlns:a16="http://schemas.microsoft.com/office/drawing/2014/main" val="3717004869"/>
                    </a:ext>
                  </a:extLst>
                </a:gridCol>
                <a:gridCol w="1236689">
                  <a:extLst>
                    <a:ext uri="{9D8B030D-6E8A-4147-A177-3AD203B41FA5}">
                      <a16:colId xmlns:a16="http://schemas.microsoft.com/office/drawing/2014/main" val="3041380758"/>
                    </a:ext>
                  </a:extLst>
                </a:gridCol>
                <a:gridCol w="996846">
                  <a:extLst>
                    <a:ext uri="{9D8B030D-6E8A-4147-A177-3AD203B41FA5}">
                      <a16:colId xmlns:a16="http://schemas.microsoft.com/office/drawing/2014/main" val="1257698442"/>
                    </a:ext>
                  </a:extLst>
                </a:gridCol>
              </a:tblGrid>
              <a:tr h="3376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Grade 5 AEs by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System Organ Class, n (%)</a:t>
                      </a:r>
                      <a:endParaRPr lang="en-IN" sz="12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US" sz="1200" b="1" dirty="0"/>
                        <a:t>R-CHOP/R-DHAP</a:t>
                      </a:r>
                      <a:br>
                        <a:rPr lang="en-US" sz="1200" dirty="0"/>
                      </a:br>
                      <a:r>
                        <a:rPr lang="en-US" sz="1200" dirty="0"/>
                        <a:t>(n = 245)</a:t>
                      </a:r>
                      <a:endParaRPr lang="en-IN" sz="12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algn="ctr"/>
                      <a:r>
                        <a:rPr lang="en-US" sz="1200" b="1" dirty="0"/>
                        <a:t>IR-CHOP/</a:t>
                      </a:r>
                      <a:br>
                        <a:rPr lang="en-US" sz="1200" b="1" dirty="0"/>
                      </a:br>
                      <a:r>
                        <a:rPr lang="en-US" sz="1200" b="1" dirty="0"/>
                        <a:t>R-DHAP</a:t>
                      </a:r>
                      <a:br>
                        <a:rPr lang="en-US" sz="1200" dirty="0"/>
                      </a:br>
                      <a:r>
                        <a:rPr lang="en-US" sz="1200" dirty="0"/>
                        <a:t>(n = 254)</a:t>
                      </a:r>
                      <a:endParaRPr lang="en-IN" sz="12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2405639725"/>
                  </a:ext>
                </a:extLst>
              </a:tr>
              <a:tr h="198589">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Infections and infestations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 (2)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5 (2)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1742788"/>
                  </a:ext>
                </a:extLst>
              </a:tr>
              <a:tr h="198589">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GI disorders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455560">
                              <a:lumMod val="10000"/>
                            </a:srgbClr>
                          </a:solidFill>
                          <a:effectLst/>
                          <a:uLnTx/>
                          <a:uFillTx/>
                          <a:latin typeface="Calibri"/>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97604649"/>
                  </a:ext>
                </a:extLst>
              </a:tr>
              <a:tr h="297884">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Respiratory, thoracic, and mediastinal disorders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455560">
                              <a:lumMod val="10000"/>
                            </a:srgbClr>
                          </a:solidFill>
                          <a:effectLst/>
                          <a:uLnTx/>
                          <a:uFillTx/>
                          <a:latin typeface="Calibri"/>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28446976"/>
                  </a:ext>
                </a:extLst>
              </a:tr>
              <a:tr h="198589">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Blood and lymphatic system disorders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455560">
                              <a:lumMod val="10000"/>
                            </a:srgbClr>
                          </a:solidFill>
                          <a:effectLst/>
                          <a:uLnTx/>
                          <a:uFillTx/>
                          <a:latin typeface="Calibri"/>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16924645"/>
                  </a:ext>
                </a:extLst>
              </a:tr>
              <a:tr h="198589">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Congenital, familial, and genetic disorders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455560">
                              <a:lumMod val="10000"/>
                            </a:srgbClr>
                          </a:solidFill>
                          <a:effectLst/>
                          <a:uLnTx/>
                          <a:uFillTx/>
                          <a:latin typeface="Calibri"/>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90536688"/>
                  </a:ext>
                </a:extLst>
              </a:tr>
              <a:tr h="297884">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General disorders and administration site conditions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455560">
                              <a:lumMod val="10000"/>
                            </a:srgbClr>
                          </a:solidFill>
                          <a:effectLst/>
                          <a:uLnTx/>
                          <a:uFillTx/>
                          <a:latin typeface="Calibri"/>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26132356"/>
                  </a:ext>
                </a:extLst>
              </a:tr>
              <a:tr h="198589">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Nervous system disorders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455560">
                              <a:lumMod val="10000"/>
                            </a:srgbClr>
                          </a:solidFill>
                          <a:effectLst/>
                          <a:uLnTx/>
                          <a:uFillTx/>
                          <a:latin typeface="Calibri"/>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1994465"/>
                  </a:ext>
                </a:extLst>
              </a:tr>
            </a:tbl>
          </a:graphicData>
        </a:graphic>
      </p:graphicFrame>
      <p:grpSp>
        <p:nvGrpSpPr>
          <p:cNvPr id="31769" name="Group 31768">
            <a:extLst>
              <a:ext uri="{FF2B5EF4-FFF2-40B4-BE49-F238E27FC236}">
                <a16:creationId xmlns:a16="http://schemas.microsoft.com/office/drawing/2014/main" id="{0E7467C7-DC08-269D-9B17-3CEDA0C0EA33}"/>
              </a:ext>
            </a:extLst>
          </p:cNvPr>
          <p:cNvGrpSpPr/>
          <p:nvPr/>
        </p:nvGrpSpPr>
        <p:grpSpPr>
          <a:xfrm>
            <a:off x="1897310" y="1651884"/>
            <a:ext cx="4393216" cy="307777"/>
            <a:chOff x="1765377" y="996416"/>
            <a:chExt cx="4393216" cy="307777"/>
          </a:xfrm>
        </p:grpSpPr>
        <p:sp>
          <p:nvSpPr>
            <p:cNvPr id="31770" name="Rectangle 31769">
              <a:extLst>
                <a:ext uri="{FF2B5EF4-FFF2-40B4-BE49-F238E27FC236}">
                  <a16:creationId xmlns:a16="http://schemas.microsoft.com/office/drawing/2014/main" id="{D2CD4CC6-FBDB-A555-7082-F6A95F6D68BE}"/>
                </a:ext>
              </a:extLst>
            </p:cNvPr>
            <p:cNvSpPr/>
            <p:nvPr/>
          </p:nvSpPr>
          <p:spPr bwMode="auto">
            <a:xfrm>
              <a:off x="1765377" y="1060546"/>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1" name="TextBox 31770">
              <a:extLst>
                <a:ext uri="{FF2B5EF4-FFF2-40B4-BE49-F238E27FC236}">
                  <a16:creationId xmlns:a16="http://schemas.microsoft.com/office/drawing/2014/main" id="{BDC3127D-3943-F603-D7B0-1893E6D251ED}"/>
                </a:ext>
              </a:extLst>
            </p:cNvPr>
            <p:cNvSpPr txBox="1"/>
            <p:nvPr/>
          </p:nvSpPr>
          <p:spPr bwMode="auto">
            <a:xfrm>
              <a:off x="1902177" y="996416"/>
              <a:ext cx="20170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R-CHOP/R-DHAP (N=287)</a:t>
              </a:r>
            </a:p>
          </p:txBody>
        </p:sp>
        <p:sp>
          <p:nvSpPr>
            <p:cNvPr id="31772" name="TextBox 31771">
              <a:extLst>
                <a:ext uri="{FF2B5EF4-FFF2-40B4-BE49-F238E27FC236}">
                  <a16:creationId xmlns:a16="http://schemas.microsoft.com/office/drawing/2014/main" id="{F506BF60-B7EF-DAF4-772A-2E92F5CA5CDB}"/>
                </a:ext>
              </a:extLst>
            </p:cNvPr>
            <p:cNvSpPr txBox="1"/>
            <p:nvPr/>
          </p:nvSpPr>
          <p:spPr bwMode="auto">
            <a:xfrm>
              <a:off x="4096682" y="996416"/>
              <a:ext cx="2061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IR-CHOP/R-DHAP (N=579)</a:t>
              </a:r>
            </a:p>
          </p:txBody>
        </p:sp>
        <p:sp>
          <p:nvSpPr>
            <p:cNvPr id="31773" name="Rectangle 31772">
              <a:extLst>
                <a:ext uri="{FF2B5EF4-FFF2-40B4-BE49-F238E27FC236}">
                  <a16:creationId xmlns:a16="http://schemas.microsoft.com/office/drawing/2014/main" id="{C8485D46-E8FC-0B12-837B-0F544C3F8AF9}"/>
                </a:ext>
              </a:extLst>
            </p:cNvPr>
            <p:cNvSpPr/>
            <p:nvPr/>
          </p:nvSpPr>
          <p:spPr bwMode="auto">
            <a:xfrm>
              <a:off x="3975644" y="1060546"/>
              <a:ext cx="179516"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4" name="Group 31773">
            <a:extLst>
              <a:ext uri="{FF2B5EF4-FFF2-40B4-BE49-F238E27FC236}">
                <a16:creationId xmlns:a16="http://schemas.microsoft.com/office/drawing/2014/main" id="{97A8BB86-FCAB-734D-339D-75B3482A0525}"/>
              </a:ext>
            </a:extLst>
          </p:cNvPr>
          <p:cNvGrpSpPr/>
          <p:nvPr/>
        </p:nvGrpSpPr>
        <p:grpSpPr>
          <a:xfrm>
            <a:off x="3552844" y="2173117"/>
            <a:ext cx="2244701" cy="280644"/>
            <a:chOff x="3524110" y="2452195"/>
            <a:chExt cx="179516" cy="358040"/>
          </a:xfrm>
        </p:grpSpPr>
        <p:sp>
          <p:nvSpPr>
            <p:cNvPr id="31775" name="Rectangle 31774">
              <a:extLst>
                <a:ext uri="{FF2B5EF4-FFF2-40B4-BE49-F238E27FC236}">
                  <a16:creationId xmlns:a16="http://schemas.microsoft.com/office/drawing/2014/main" id="{6A86EB96-473B-A52F-A799-76D60F0A9880}"/>
                </a:ext>
              </a:extLst>
            </p:cNvPr>
            <p:cNvSpPr/>
            <p:nvPr/>
          </p:nvSpPr>
          <p:spPr bwMode="auto">
            <a:xfrm>
              <a:off x="3524110" y="2452195"/>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6" name="Rectangle 31775">
              <a:extLst>
                <a:ext uri="{FF2B5EF4-FFF2-40B4-BE49-F238E27FC236}">
                  <a16:creationId xmlns:a16="http://schemas.microsoft.com/office/drawing/2014/main" id="{CB9C02E1-FDC1-4365-C8E9-BAB314988A53}"/>
                </a:ext>
              </a:extLst>
            </p:cNvPr>
            <p:cNvSpPr/>
            <p:nvPr/>
          </p:nvSpPr>
          <p:spPr bwMode="auto">
            <a:xfrm>
              <a:off x="3524110" y="2630719"/>
              <a:ext cx="179516"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7" name="Group 31776">
            <a:extLst>
              <a:ext uri="{FF2B5EF4-FFF2-40B4-BE49-F238E27FC236}">
                <a16:creationId xmlns:a16="http://schemas.microsoft.com/office/drawing/2014/main" id="{7AF65745-0C70-0F1D-C785-506D0E59BEA4}"/>
              </a:ext>
            </a:extLst>
          </p:cNvPr>
          <p:cNvGrpSpPr/>
          <p:nvPr/>
        </p:nvGrpSpPr>
        <p:grpSpPr>
          <a:xfrm>
            <a:off x="3552845" y="2523162"/>
            <a:ext cx="798550" cy="280644"/>
            <a:chOff x="3524110" y="2452195"/>
            <a:chExt cx="798550" cy="358040"/>
          </a:xfrm>
        </p:grpSpPr>
        <p:sp>
          <p:nvSpPr>
            <p:cNvPr id="31778" name="Rectangle 31777">
              <a:extLst>
                <a:ext uri="{FF2B5EF4-FFF2-40B4-BE49-F238E27FC236}">
                  <a16:creationId xmlns:a16="http://schemas.microsoft.com/office/drawing/2014/main" id="{46C18082-DA8C-7D07-9938-50A2AF77BCB3}"/>
                </a:ext>
              </a:extLst>
            </p:cNvPr>
            <p:cNvSpPr/>
            <p:nvPr/>
          </p:nvSpPr>
          <p:spPr bwMode="auto">
            <a:xfrm>
              <a:off x="3524110" y="2452195"/>
              <a:ext cx="758070"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9" name="Rectangle 31778">
              <a:extLst>
                <a:ext uri="{FF2B5EF4-FFF2-40B4-BE49-F238E27FC236}">
                  <a16:creationId xmlns:a16="http://schemas.microsoft.com/office/drawing/2014/main" id="{80459B0A-323E-D08B-BCF4-1D59556A6552}"/>
                </a:ext>
              </a:extLst>
            </p:cNvPr>
            <p:cNvSpPr/>
            <p:nvPr/>
          </p:nvSpPr>
          <p:spPr bwMode="auto">
            <a:xfrm>
              <a:off x="3524110" y="2630719"/>
              <a:ext cx="798550"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0" name="Group 31779">
            <a:extLst>
              <a:ext uri="{FF2B5EF4-FFF2-40B4-BE49-F238E27FC236}">
                <a16:creationId xmlns:a16="http://schemas.microsoft.com/office/drawing/2014/main" id="{0A9A8624-D390-B5D0-E4CA-A98C0D95AEC8}"/>
              </a:ext>
            </a:extLst>
          </p:cNvPr>
          <p:cNvGrpSpPr/>
          <p:nvPr/>
        </p:nvGrpSpPr>
        <p:grpSpPr>
          <a:xfrm>
            <a:off x="3552845" y="2873206"/>
            <a:ext cx="796148" cy="280644"/>
            <a:chOff x="3524110" y="2452195"/>
            <a:chExt cx="796148" cy="358040"/>
          </a:xfrm>
        </p:grpSpPr>
        <p:sp>
          <p:nvSpPr>
            <p:cNvPr id="31781" name="Rectangle 31780">
              <a:extLst>
                <a:ext uri="{FF2B5EF4-FFF2-40B4-BE49-F238E27FC236}">
                  <a16:creationId xmlns:a16="http://schemas.microsoft.com/office/drawing/2014/main" id="{3FC0636A-E740-A6BF-97DE-AF88C6EEB88C}"/>
                </a:ext>
              </a:extLst>
            </p:cNvPr>
            <p:cNvSpPr/>
            <p:nvPr/>
          </p:nvSpPr>
          <p:spPr bwMode="auto">
            <a:xfrm>
              <a:off x="3524110" y="2452195"/>
              <a:ext cx="796148"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2" name="Rectangle 31781">
              <a:extLst>
                <a:ext uri="{FF2B5EF4-FFF2-40B4-BE49-F238E27FC236}">
                  <a16:creationId xmlns:a16="http://schemas.microsoft.com/office/drawing/2014/main" id="{9ED87230-F1D1-3BC9-2B6D-8C371D04D49E}"/>
                </a:ext>
              </a:extLst>
            </p:cNvPr>
            <p:cNvSpPr/>
            <p:nvPr/>
          </p:nvSpPr>
          <p:spPr bwMode="auto">
            <a:xfrm>
              <a:off x="3524110" y="2630719"/>
              <a:ext cx="758070"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3" name="Group 31782">
            <a:extLst>
              <a:ext uri="{FF2B5EF4-FFF2-40B4-BE49-F238E27FC236}">
                <a16:creationId xmlns:a16="http://schemas.microsoft.com/office/drawing/2014/main" id="{7E36668C-1236-3449-69B9-522E5D84740D}"/>
              </a:ext>
            </a:extLst>
          </p:cNvPr>
          <p:cNvGrpSpPr/>
          <p:nvPr/>
        </p:nvGrpSpPr>
        <p:grpSpPr>
          <a:xfrm>
            <a:off x="3552844" y="3223250"/>
            <a:ext cx="758071" cy="280644"/>
            <a:chOff x="3524109" y="2452195"/>
            <a:chExt cx="758071" cy="358040"/>
          </a:xfrm>
        </p:grpSpPr>
        <p:sp>
          <p:nvSpPr>
            <p:cNvPr id="31784" name="Rectangle 31783">
              <a:extLst>
                <a:ext uri="{FF2B5EF4-FFF2-40B4-BE49-F238E27FC236}">
                  <a16:creationId xmlns:a16="http://schemas.microsoft.com/office/drawing/2014/main" id="{28BA981C-FECA-4A47-87E9-2C589C179CB9}"/>
                </a:ext>
              </a:extLst>
            </p:cNvPr>
            <p:cNvSpPr/>
            <p:nvPr/>
          </p:nvSpPr>
          <p:spPr bwMode="auto">
            <a:xfrm>
              <a:off x="3524109" y="2452195"/>
              <a:ext cx="649381"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5" name="Rectangle 31784">
              <a:extLst>
                <a:ext uri="{FF2B5EF4-FFF2-40B4-BE49-F238E27FC236}">
                  <a16:creationId xmlns:a16="http://schemas.microsoft.com/office/drawing/2014/main" id="{7BE69FB6-0546-86BB-10F7-E49DB9311627}"/>
                </a:ext>
              </a:extLst>
            </p:cNvPr>
            <p:cNvSpPr/>
            <p:nvPr/>
          </p:nvSpPr>
          <p:spPr bwMode="auto">
            <a:xfrm>
              <a:off x="3524110" y="2630719"/>
              <a:ext cx="758070"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6" name="Group 31785">
            <a:extLst>
              <a:ext uri="{FF2B5EF4-FFF2-40B4-BE49-F238E27FC236}">
                <a16:creationId xmlns:a16="http://schemas.microsoft.com/office/drawing/2014/main" id="{BAE7FE9E-9D5E-0184-E714-9A810F462175}"/>
              </a:ext>
            </a:extLst>
          </p:cNvPr>
          <p:cNvGrpSpPr/>
          <p:nvPr/>
        </p:nvGrpSpPr>
        <p:grpSpPr>
          <a:xfrm>
            <a:off x="3552844" y="3573294"/>
            <a:ext cx="423739" cy="280644"/>
            <a:chOff x="3524109" y="2452195"/>
            <a:chExt cx="423739" cy="358040"/>
          </a:xfrm>
        </p:grpSpPr>
        <p:sp>
          <p:nvSpPr>
            <p:cNvPr id="31787" name="Rectangle 31786">
              <a:extLst>
                <a:ext uri="{FF2B5EF4-FFF2-40B4-BE49-F238E27FC236}">
                  <a16:creationId xmlns:a16="http://schemas.microsoft.com/office/drawing/2014/main" id="{ED0FA7C9-641A-ADF5-B8E4-136E88ABEF5A}"/>
                </a:ext>
              </a:extLst>
            </p:cNvPr>
            <p:cNvSpPr/>
            <p:nvPr/>
          </p:nvSpPr>
          <p:spPr bwMode="auto">
            <a:xfrm>
              <a:off x="3524109" y="2452195"/>
              <a:ext cx="423739"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8" name="Rectangle 31787">
              <a:extLst>
                <a:ext uri="{FF2B5EF4-FFF2-40B4-BE49-F238E27FC236}">
                  <a16:creationId xmlns:a16="http://schemas.microsoft.com/office/drawing/2014/main" id="{30568BDB-8CF3-F136-5691-026925728236}"/>
                </a:ext>
              </a:extLst>
            </p:cNvPr>
            <p:cNvSpPr/>
            <p:nvPr/>
          </p:nvSpPr>
          <p:spPr bwMode="auto">
            <a:xfrm>
              <a:off x="3524110" y="2630719"/>
              <a:ext cx="304780"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9" name="Group 31788">
            <a:extLst>
              <a:ext uri="{FF2B5EF4-FFF2-40B4-BE49-F238E27FC236}">
                <a16:creationId xmlns:a16="http://schemas.microsoft.com/office/drawing/2014/main" id="{CD8A0771-CAC8-584B-07D1-2822F316F423}"/>
              </a:ext>
            </a:extLst>
          </p:cNvPr>
          <p:cNvGrpSpPr/>
          <p:nvPr/>
        </p:nvGrpSpPr>
        <p:grpSpPr>
          <a:xfrm>
            <a:off x="3552845" y="3923338"/>
            <a:ext cx="202092" cy="280644"/>
            <a:chOff x="3524110" y="2452195"/>
            <a:chExt cx="179516" cy="358040"/>
          </a:xfrm>
        </p:grpSpPr>
        <p:sp>
          <p:nvSpPr>
            <p:cNvPr id="31790" name="Rectangle 31789">
              <a:extLst>
                <a:ext uri="{FF2B5EF4-FFF2-40B4-BE49-F238E27FC236}">
                  <a16:creationId xmlns:a16="http://schemas.microsoft.com/office/drawing/2014/main" id="{A011DCC2-A017-D490-9CCC-4550B548CD50}"/>
                </a:ext>
              </a:extLst>
            </p:cNvPr>
            <p:cNvSpPr/>
            <p:nvPr/>
          </p:nvSpPr>
          <p:spPr bwMode="auto">
            <a:xfrm>
              <a:off x="3524110" y="2452195"/>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1" name="Rectangle 31790">
              <a:extLst>
                <a:ext uri="{FF2B5EF4-FFF2-40B4-BE49-F238E27FC236}">
                  <a16:creationId xmlns:a16="http://schemas.microsoft.com/office/drawing/2014/main" id="{73578B42-426C-4ADD-4E6A-AD6C6FADA6E1}"/>
                </a:ext>
              </a:extLst>
            </p:cNvPr>
            <p:cNvSpPr/>
            <p:nvPr/>
          </p:nvSpPr>
          <p:spPr bwMode="auto">
            <a:xfrm>
              <a:off x="3524110" y="2630719"/>
              <a:ext cx="179516"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92" name="Group 31791">
            <a:extLst>
              <a:ext uri="{FF2B5EF4-FFF2-40B4-BE49-F238E27FC236}">
                <a16:creationId xmlns:a16="http://schemas.microsoft.com/office/drawing/2014/main" id="{61D6EABA-03F0-665F-4999-347436E7309E}"/>
              </a:ext>
            </a:extLst>
          </p:cNvPr>
          <p:cNvGrpSpPr/>
          <p:nvPr/>
        </p:nvGrpSpPr>
        <p:grpSpPr>
          <a:xfrm>
            <a:off x="3552844" y="4273382"/>
            <a:ext cx="202093" cy="280644"/>
            <a:chOff x="3524109" y="2452195"/>
            <a:chExt cx="202093" cy="358040"/>
          </a:xfrm>
        </p:grpSpPr>
        <p:sp>
          <p:nvSpPr>
            <p:cNvPr id="31793" name="Rectangle 31792">
              <a:extLst>
                <a:ext uri="{FF2B5EF4-FFF2-40B4-BE49-F238E27FC236}">
                  <a16:creationId xmlns:a16="http://schemas.microsoft.com/office/drawing/2014/main" id="{40FBDCFC-5294-6F4A-4D9C-002A967C2C66}"/>
                </a:ext>
              </a:extLst>
            </p:cNvPr>
            <p:cNvSpPr/>
            <p:nvPr/>
          </p:nvSpPr>
          <p:spPr bwMode="auto">
            <a:xfrm>
              <a:off x="3524110" y="2452195"/>
              <a:ext cx="152271"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4" name="Rectangle 31793">
              <a:extLst>
                <a:ext uri="{FF2B5EF4-FFF2-40B4-BE49-F238E27FC236}">
                  <a16:creationId xmlns:a16="http://schemas.microsoft.com/office/drawing/2014/main" id="{2D134FE9-5607-CEBA-4515-FA4B90481740}"/>
                </a:ext>
              </a:extLst>
            </p:cNvPr>
            <p:cNvSpPr/>
            <p:nvPr/>
          </p:nvSpPr>
          <p:spPr bwMode="auto">
            <a:xfrm>
              <a:off x="3524109" y="2630719"/>
              <a:ext cx="202093"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95" name="Group 31794">
            <a:extLst>
              <a:ext uri="{FF2B5EF4-FFF2-40B4-BE49-F238E27FC236}">
                <a16:creationId xmlns:a16="http://schemas.microsoft.com/office/drawing/2014/main" id="{B46EB6D9-761D-8246-8500-A90F6F8F33E0}"/>
              </a:ext>
            </a:extLst>
          </p:cNvPr>
          <p:cNvGrpSpPr/>
          <p:nvPr/>
        </p:nvGrpSpPr>
        <p:grpSpPr>
          <a:xfrm>
            <a:off x="3552842" y="4623426"/>
            <a:ext cx="152274" cy="280644"/>
            <a:chOff x="3524110" y="2452195"/>
            <a:chExt cx="238103" cy="358040"/>
          </a:xfrm>
        </p:grpSpPr>
        <p:sp>
          <p:nvSpPr>
            <p:cNvPr id="31796" name="Rectangle 31795">
              <a:extLst>
                <a:ext uri="{FF2B5EF4-FFF2-40B4-BE49-F238E27FC236}">
                  <a16:creationId xmlns:a16="http://schemas.microsoft.com/office/drawing/2014/main" id="{4948659C-C2FA-8680-BFEB-BBC50C14012F}"/>
                </a:ext>
              </a:extLst>
            </p:cNvPr>
            <p:cNvSpPr/>
            <p:nvPr/>
          </p:nvSpPr>
          <p:spPr bwMode="auto">
            <a:xfrm>
              <a:off x="3524110" y="2452195"/>
              <a:ext cx="179516"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7" name="Rectangle 31796">
              <a:extLst>
                <a:ext uri="{FF2B5EF4-FFF2-40B4-BE49-F238E27FC236}">
                  <a16:creationId xmlns:a16="http://schemas.microsoft.com/office/drawing/2014/main" id="{D9B312D3-E351-3995-7DBC-901A1D28CE7C}"/>
                </a:ext>
              </a:extLst>
            </p:cNvPr>
            <p:cNvSpPr/>
            <p:nvPr/>
          </p:nvSpPr>
          <p:spPr bwMode="auto">
            <a:xfrm>
              <a:off x="3524110" y="2630719"/>
              <a:ext cx="238103"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98" name="Group 31797">
            <a:extLst>
              <a:ext uri="{FF2B5EF4-FFF2-40B4-BE49-F238E27FC236}">
                <a16:creationId xmlns:a16="http://schemas.microsoft.com/office/drawing/2014/main" id="{A11E98FE-7F9D-747D-728B-6F1FC086AB3E}"/>
              </a:ext>
            </a:extLst>
          </p:cNvPr>
          <p:cNvGrpSpPr/>
          <p:nvPr/>
        </p:nvGrpSpPr>
        <p:grpSpPr>
          <a:xfrm>
            <a:off x="3552845" y="4973471"/>
            <a:ext cx="152274" cy="280644"/>
            <a:chOff x="3524110" y="2452195"/>
            <a:chExt cx="179516" cy="358040"/>
          </a:xfrm>
        </p:grpSpPr>
        <p:sp>
          <p:nvSpPr>
            <p:cNvPr id="31799" name="Rectangle 31798">
              <a:extLst>
                <a:ext uri="{FF2B5EF4-FFF2-40B4-BE49-F238E27FC236}">
                  <a16:creationId xmlns:a16="http://schemas.microsoft.com/office/drawing/2014/main" id="{DE01DABC-327F-0044-D432-2D4CEE425299}"/>
                </a:ext>
              </a:extLst>
            </p:cNvPr>
            <p:cNvSpPr/>
            <p:nvPr/>
          </p:nvSpPr>
          <p:spPr bwMode="auto">
            <a:xfrm>
              <a:off x="3524110" y="2452195"/>
              <a:ext cx="53898" cy="179516"/>
            </a:xfrm>
            <a:prstGeom prst="rect">
              <a:avLst/>
            </a:prstGeom>
            <a:solidFill>
              <a:srgbClr val="4DA1B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0" name="Rectangle 31799">
              <a:extLst>
                <a:ext uri="{FF2B5EF4-FFF2-40B4-BE49-F238E27FC236}">
                  <a16:creationId xmlns:a16="http://schemas.microsoft.com/office/drawing/2014/main" id="{AF948206-E6B6-BCBA-E53B-42FF57A5814E}"/>
                </a:ext>
              </a:extLst>
            </p:cNvPr>
            <p:cNvSpPr/>
            <p:nvPr/>
          </p:nvSpPr>
          <p:spPr bwMode="auto">
            <a:xfrm>
              <a:off x="3524110" y="2630719"/>
              <a:ext cx="179516" cy="179516"/>
            </a:xfrm>
            <a:prstGeom prst="rect">
              <a:avLst/>
            </a:prstGeom>
            <a:solidFill>
              <a:srgbClr val="FDB338"/>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1807" name="Freeform 31806">
            <a:extLst>
              <a:ext uri="{FF2B5EF4-FFF2-40B4-BE49-F238E27FC236}">
                <a16:creationId xmlns:a16="http://schemas.microsoft.com/office/drawing/2014/main" id="{2E38C537-AD3C-62F7-2043-943C4463D493}"/>
              </a:ext>
            </a:extLst>
          </p:cNvPr>
          <p:cNvSpPr/>
          <p:nvPr/>
        </p:nvSpPr>
        <p:spPr bwMode="auto">
          <a:xfrm>
            <a:off x="3552992" y="2093495"/>
            <a:ext cx="2499694" cy="3365078"/>
          </a:xfrm>
          <a:custGeom>
            <a:avLst/>
            <a:gdLst>
              <a:gd name="connsiteX0" fmla="*/ 0 w 3100710"/>
              <a:gd name="connsiteY0" fmla="*/ 0 h 3994484"/>
              <a:gd name="connsiteX1" fmla="*/ 0 w 3100710"/>
              <a:gd name="connsiteY1" fmla="*/ 3994484 h 3994484"/>
              <a:gd name="connsiteX2" fmla="*/ 3100710 w 3100710"/>
              <a:gd name="connsiteY2" fmla="*/ 3994484 h 3994484"/>
            </a:gdLst>
            <a:ahLst/>
            <a:cxnLst>
              <a:cxn ang="0">
                <a:pos x="connsiteX0" y="connsiteY0"/>
              </a:cxn>
              <a:cxn ang="0">
                <a:pos x="connsiteX1" y="connsiteY1"/>
              </a:cxn>
              <a:cxn ang="0">
                <a:pos x="connsiteX2" y="connsiteY2"/>
              </a:cxn>
            </a:cxnLst>
            <a:rect l="l" t="t" r="r" b="b"/>
            <a:pathLst>
              <a:path w="3100710" h="3994484">
                <a:moveTo>
                  <a:pt x="0" y="0"/>
                </a:moveTo>
                <a:lnTo>
                  <a:pt x="0" y="3994484"/>
                </a:lnTo>
                <a:lnTo>
                  <a:pt x="3100710" y="3994484"/>
                </a:lnTo>
              </a:path>
            </a:pathLst>
          </a:custGeom>
          <a:noFill/>
          <a:ln w="28575">
            <a:solidFill>
              <a:schemeClr val="bg1"/>
            </a:solidFill>
            <a:miter lim="800000"/>
            <a:headEnd/>
            <a:tailEnd/>
          </a:ln>
        </p:spPr>
        <p:txBody>
          <a:bodyPr rtlCol="0" anchor="ctr"/>
          <a:lstStyle/>
          <a:p>
            <a:pPr algn="ctr"/>
            <a:endParaRPr lang="en-US"/>
          </a:p>
        </p:txBody>
      </p:sp>
      <p:sp>
        <p:nvSpPr>
          <p:cNvPr id="31812" name="TextBox 31811">
            <a:extLst>
              <a:ext uri="{FF2B5EF4-FFF2-40B4-BE49-F238E27FC236}">
                <a16:creationId xmlns:a16="http://schemas.microsoft.com/office/drawing/2014/main" id="{57912F77-3B7C-046C-E39A-E8E7102504C6}"/>
              </a:ext>
            </a:extLst>
          </p:cNvPr>
          <p:cNvSpPr txBox="1"/>
          <p:nvPr/>
        </p:nvSpPr>
        <p:spPr bwMode="auto">
          <a:xfrm>
            <a:off x="3551018" y="488871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31813" name="TextBox 31812">
            <a:extLst>
              <a:ext uri="{FF2B5EF4-FFF2-40B4-BE49-F238E27FC236}">
                <a16:creationId xmlns:a16="http://schemas.microsoft.com/office/drawing/2014/main" id="{A0A63A32-DC56-2444-6204-AC60EC59F36B}"/>
              </a:ext>
            </a:extLst>
          </p:cNvPr>
          <p:cNvSpPr txBox="1"/>
          <p:nvPr/>
        </p:nvSpPr>
        <p:spPr bwMode="auto">
          <a:xfrm>
            <a:off x="3650216" y="503067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31814" name="TextBox 31813">
            <a:extLst>
              <a:ext uri="{FF2B5EF4-FFF2-40B4-BE49-F238E27FC236}">
                <a16:creationId xmlns:a16="http://schemas.microsoft.com/office/drawing/2014/main" id="{E20321B2-B233-BA2A-B4A7-316AD22E1C0E}"/>
              </a:ext>
            </a:extLst>
          </p:cNvPr>
          <p:cNvSpPr txBox="1"/>
          <p:nvPr/>
        </p:nvSpPr>
        <p:spPr bwMode="auto">
          <a:xfrm>
            <a:off x="3627826" y="453922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1815" name="TextBox 31814">
            <a:extLst>
              <a:ext uri="{FF2B5EF4-FFF2-40B4-BE49-F238E27FC236}">
                <a16:creationId xmlns:a16="http://schemas.microsoft.com/office/drawing/2014/main" id="{17338F49-CCE9-6500-A586-A219EDDADBCB}"/>
              </a:ext>
            </a:extLst>
          </p:cNvPr>
          <p:cNvSpPr txBox="1"/>
          <p:nvPr/>
        </p:nvSpPr>
        <p:spPr bwMode="auto">
          <a:xfrm>
            <a:off x="3692099" y="468118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31816" name="TextBox 31815">
            <a:extLst>
              <a:ext uri="{FF2B5EF4-FFF2-40B4-BE49-F238E27FC236}">
                <a16:creationId xmlns:a16="http://schemas.microsoft.com/office/drawing/2014/main" id="{029ECFA1-F6AF-9FF2-B003-87FA359767D9}"/>
              </a:ext>
            </a:extLst>
          </p:cNvPr>
          <p:cNvSpPr txBox="1"/>
          <p:nvPr/>
        </p:nvSpPr>
        <p:spPr bwMode="auto">
          <a:xfrm>
            <a:off x="3674186" y="4185935"/>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31817" name="TextBox 31816">
            <a:extLst>
              <a:ext uri="{FF2B5EF4-FFF2-40B4-BE49-F238E27FC236}">
                <a16:creationId xmlns:a16="http://schemas.microsoft.com/office/drawing/2014/main" id="{66A92837-0AA0-EEC8-4625-87A6DEE2E1ED}"/>
              </a:ext>
            </a:extLst>
          </p:cNvPr>
          <p:cNvSpPr txBox="1"/>
          <p:nvPr/>
        </p:nvSpPr>
        <p:spPr bwMode="auto">
          <a:xfrm>
            <a:off x="3713059" y="4327895"/>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31818" name="TextBox 31817">
            <a:extLst>
              <a:ext uri="{FF2B5EF4-FFF2-40B4-BE49-F238E27FC236}">
                <a16:creationId xmlns:a16="http://schemas.microsoft.com/office/drawing/2014/main" id="{05048403-1A1D-82BF-14FD-29D8021EFE82}"/>
              </a:ext>
            </a:extLst>
          </p:cNvPr>
          <p:cNvSpPr txBox="1"/>
          <p:nvPr/>
        </p:nvSpPr>
        <p:spPr bwMode="auto">
          <a:xfrm>
            <a:off x="3709719" y="3836445"/>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31819" name="TextBox 31818">
            <a:extLst>
              <a:ext uri="{FF2B5EF4-FFF2-40B4-BE49-F238E27FC236}">
                <a16:creationId xmlns:a16="http://schemas.microsoft.com/office/drawing/2014/main" id="{EA5F7E29-C5D3-44AF-78CA-C5361DACBC50}"/>
              </a:ext>
            </a:extLst>
          </p:cNvPr>
          <p:cNvSpPr txBox="1"/>
          <p:nvPr/>
        </p:nvSpPr>
        <p:spPr bwMode="auto">
          <a:xfrm>
            <a:off x="3707317" y="3978405"/>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31820" name="TextBox 31819">
            <a:extLst>
              <a:ext uri="{FF2B5EF4-FFF2-40B4-BE49-F238E27FC236}">
                <a16:creationId xmlns:a16="http://schemas.microsoft.com/office/drawing/2014/main" id="{F9EEF366-318A-11F5-0968-E546E37ED175}"/>
              </a:ext>
            </a:extLst>
          </p:cNvPr>
          <p:cNvSpPr txBox="1"/>
          <p:nvPr/>
        </p:nvSpPr>
        <p:spPr bwMode="auto">
          <a:xfrm>
            <a:off x="3922001" y="3490769"/>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11%</a:t>
            </a:r>
          </a:p>
        </p:txBody>
      </p:sp>
      <p:sp>
        <p:nvSpPr>
          <p:cNvPr id="31821" name="TextBox 31820">
            <a:extLst>
              <a:ext uri="{FF2B5EF4-FFF2-40B4-BE49-F238E27FC236}">
                <a16:creationId xmlns:a16="http://schemas.microsoft.com/office/drawing/2014/main" id="{D6758AC7-00EF-0EF9-6A64-221736A6B5A8}"/>
              </a:ext>
            </a:extLst>
          </p:cNvPr>
          <p:cNvSpPr txBox="1"/>
          <p:nvPr/>
        </p:nvSpPr>
        <p:spPr bwMode="auto">
          <a:xfrm>
            <a:off x="3808474" y="363272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31822" name="TextBox 31821">
            <a:extLst>
              <a:ext uri="{FF2B5EF4-FFF2-40B4-BE49-F238E27FC236}">
                <a16:creationId xmlns:a16="http://schemas.microsoft.com/office/drawing/2014/main" id="{7C74BE6C-0E9F-7366-3899-A935390F07C6}"/>
              </a:ext>
            </a:extLst>
          </p:cNvPr>
          <p:cNvSpPr txBox="1"/>
          <p:nvPr/>
        </p:nvSpPr>
        <p:spPr bwMode="auto">
          <a:xfrm>
            <a:off x="4144859" y="3141279"/>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17%</a:t>
            </a:r>
          </a:p>
        </p:txBody>
      </p:sp>
      <p:sp>
        <p:nvSpPr>
          <p:cNvPr id="31823" name="TextBox 31822">
            <a:extLst>
              <a:ext uri="{FF2B5EF4-FFF2-40B4-BE49-F238E27FC236}">
                <a16:creationId xmlns:a16="http://schemas.microsoft.com/office/drawing/2014/main" id="{DFB7D152-290D-3681-79B0-8BDDD6479A97}"/>
              </a:ext>
            </a:extLst>
          </p:cNvPr>
          <p:cNvSpPr txBox="1"/>
          <p:nvPr/>
        </p:nvSpPr>
        <p:spPr bwMode="auto">
          <a:xfrm>
            <a:off x="4259932" y="3283239"/>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1824" name="TextBox 31823">
            <a:extLst>
              <a:ext uri="{FF2B5EF4-FFF2-40B4-BE49-F238E27FC236}">
                <a16:creationId xmlns:a16="http://schemas.microsoft.com/office/drawing/2014/main" id="{F3E9A56C-4B3F-9737-7E33-402266FCBB83}"/>
              </a:ext>
            </a:extLst>
          </p:cNvPr>
          <p:cNvSpPr txBox="1"/>
          <p:nvPr/>
        </p:nvSpPr>
        <p:spPr bwMode="auto">
          <a:xfrm>
            <a:off x="4274591" y="243742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1825" name="TextBox 31824">
            <a:extLst>
              <a:ext uri="{FF2B5EF4-FFF2-40B4-BE49-F238E27FC236}">
                <a16:creationId xmlns:a16="http://schemas.microsoft.com/office/drawing/2014/main" id="{E7F7072E-D93E-5396-1504-695A65AA7169}"/>
              </a:ext>
            </a:extLst>
          </p:cNvPr>
          <p:cNvSpPr txBox="1"/>
          <p:nvPr/>
        </p:nvSpPr>
        <p:spPr bwMode="auto">
          <a:xfrm>
            <a:off x="4303939" y="257938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grpSp>
        <p:nvGrpSpPr>
          <p:cNvPr id="31829" name="Group 31828">
            <a:extLst>
              <a:ext uri="{FF2B5EF4-FFF2-40B4-BE49-F238E27FC236}">
                <a16:creationId xmlns:a16="http://schemas.microsoft.com/office/drawing/2014/main" id="{0F864818-DE84-7FCA-DD14-54E836F9EFF5}"/>
              </a:ext>
            </a:extLst>
          </p:cNvPr>
          <p:cNvGrpSpPr/>
          <p:nvPr/>
        </p:nvGrpSpPr>
        <p:grpSpPr>
          <a:xfrm>
            <a:off x="3552845" y="5444743"/>
            <a:ext cx="2274210" cy="61507"/>
            <a:chOff x="3506199" y="5618479"/>
            <a:chExt cx="2274210" cy="61507"/>
          </a:xfrm>
        </p:grpSpPr>
        <p:cxnSp>
          <p:nvCxnSpPr>
            <p:cNvPr id="31839" name="Straight Connector 31838">
              <a:extLst>
                <a:ext uri="{FF2B5EF4-FFF2-40B4-BE49-F238E27FC236}">
                  <a16:creationId xmlns:a16="http://schemas.microsoft.com/office/drawing/2014/main" id="{B572F7F8-837B-3021-BB94-55F310105B53}"/>
                </a:ext>
              </a:extLst>
            </p:cNvPr>
            <p:cNvCxnSpPr>
              <a:cxnSpLocks/>
            </p:cNvCxnSpPr>
            <p:nvPr/>
          </p:nvCxnSpPr>
          <p:spPr bwMode="auto">
            <a:xfrm>
              <a:off x="3506199"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31840" name="Straight Connector 31839">
              <a:extLst>
                <a:ext uri="{FF2B5EF4-FFF2-40B4-BE49-F238E27FC236}">
                  <a16:creationId xmlns:a16="http://schemas.microsoft.com/office/drawing/2014/main" id="{EF0F6463-DDFC-3524-B01E-6D6E28482C98}"/>
                </a:ext>
              </a:extLst>
            </p:cNvPr>
            <p:cNvCxnSpPr>
              <a:cxnSpLocks/>
            </p:cNvCxnSpPr>
            <p:nvPr/>
          </p:nvCxnSpPr>
          <p:spPr bwMode="auto">
            <a:xfrm>
              <a:off x="3885234"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4D7B6289-3627-DB05-1B29-2C2B45135E98}"/>
                </a:ext>
              </a:extLst>
            </p:cNvPr>
            <p:cNvCxnSpPr>
              <a:cxnSpLocks/>
            </p:cNvCxnSpPr>
            <p:nvPr/>
          </p:nvCxnSpPr>
          <p:spPr bwMode="auto">
            <a:xfrm>
              <a:off x="4264269"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3157BE5E-DC6A-6AFB-9319-073F3BFA24BB}"/>
                </a:ext>
              </a:extLst>
            </p:cNvPr>
            <p:cNvCxnSpPr>
              <a:cxnSpLocks/>
            </p:cNvCxnSpPr>
            <p:nvPr/>
          </p:nvCxnSpPr>
          <p:spPr bwMode="auto">
            <a:xfrm>
              <a:off x="4643304"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074A6BA3-D3AD-34C4-D6C1-16736002FD77}"/>
                </a:ext>
              </a:extLst>
            </p:cNvPr>
            <p:cNvCxnSpPr>
              <a:cxnSpLocks/>
            </p:cNvCxnSpPr>
            <p:nvPr/>
          </p:nvCxnSpPr>
          <p:spPr bwMode="auto">
            <a:xfrm>
              <a:off x="5401374"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74D8B359-F594-A73C-9330-1E9D798F07A7}"/>
                </a:ext>
              </a:extLst>
            </p:cNvPr>
            <p:cNvCxnSpPr>
              <a:cxnSpLocks/>
            </p:cNvCxnSpPr>
            <p:nvPr/>
          </p:nvCxnSpPr>
          <p:spPr bwMode="auto">
            <a:xfrm>
              <a:off x="5780409" y="5618479"/>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6AE61B82-E301-F6FE-76F5-FC24A0B9413E}"/>
                </a:ext>
              </a:extLst>
            </p:cNvPr>
            <p:cNvCxnSpPr>
              <a:cxnSpLocks/>
            </p:cNvCxnSpPr>
            <p:nvPr/>
          </p:nvCxnSpPr>
          <p:spPr bwMode="auto">
            <a:xfrm>
              <a:off x="5022339" y="5618479"/>
              <a:ext cx="0" cy="61507"/>
            </a:xfrm>
            <a:prstGeom prst="line">
              <a:avLst/>
            </a:prstGeom>
            <a:noFill/>
            <a:ln w="28575" cap="flat" cmpd="sng" algn="ctr">
              <a:solidFill>
                <a:schemeClr val="bg1"/>
              </a:solidFill>
              <a:prstDash val="solid"/>
              <a:round/>
              <a:headEnd type="none" w="med" len="med"/>
              <a:tailEnd type="none" w="med" len="med"/>
            </a:ln>
            <a:effectLst/>
          </p:spPr>
        </p:cxnSp>
      </p:grpSp>
      <p:sp>
        <p:nvSpPr>
          <p:cNvPr id="31830" name="TextBox 31829">
            <a:extLst>
              <a:ext uri="{FF2B5EF4-FFF2-40B4-BE49-F238E27FC236}">
                <a16:creationId xmlns:a16="http://schemas.microsoft.com/office/drawing/2014/main" id="{E40CF071-A0CD-D111-6BC1-2388FD2366A6}"/>
              </a:ext>
            </a:extLst>
          </p:cNvPr>
          <p:cNvSpPr txBox="1"/>
          <p:nvPr/>
        </p:nvSpPr>
        <p:spPr bwMode="auto">
          <a:xfrm>
            <a:off x="4082115" y="5455580"/>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31831" name="TextBox 31830">
            <a:extLst>
              <a:ext uri="{FF2B5EF4-FFF2-40B4-BE49-F238E27FC236}">
                <a16:creationId xmlns:a16="http://schemas.microsoft.com/office/drawing/2014/main" id="{2D6C5906-36E4-1DA5-D549-CBA18B00AABC}"/>
              </a:ext>
            </a:extLst>
          </p:cNvPr>
          <p:cNvSpPr txBox="1"/>
          <p:nvPr/>
        </p:nvSpPr>
        <p:spPr bwMode="auto">
          <a:xfrm>
            <a:off x="3367399" y="5455580"/>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31832" name="TextBox 31831">
            <a:extLst>
              <a:ext uri="{FF2B5EF4-FFF2-40B4-BE49-F238E27FC236}">
                <a16:creationId xmlns:a16="http://schemas.microsoft.com/office/drawing/2014/main" id="{FA9C0AD1-4F1F-14D3-3985-093ED50DB1B5}"/>
              </a:ext>
            </a:extLst>
          </p:cNvPr>
          <p:cNvSpPr txBox="1"/>
          <p:nvPr/>
        </p:nvSpPr>
        <p:spPr bwMode="auto">
          <a:xfrm>
            <a:off x="4466158" y="5455580"/>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31833" name="TextBox 31832">
            <a:extLst>
              <a:ext uri="{FF2B5EF4-FFF2-40B4-BE49-F238E27FC236}">
                <a16:creationId xmlns:a16="http://schemas.microsoft.com/office/drawing/2014/main" id="{5B457F7B-F2D9-F400-5163-D15E3636ADFE}"/>
              </a:ext>
            </a:extLst>
          </p:cNvPr>
          <p:cNvSpPr txBox="1"/>
          <p:nvPr/>
        </p:nvSpPr>
        <p:spPr bwMode="auto">
          <a:xfrm>
            <a:off x="3705120" y="5455580"/>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1834" name="TextBox 31833">
            <a:extLst>
              <a:ext uri="{FF2B5EF4-FFF2-40B4-BE49-F238E27FC236}">
                <a16:creationId xmlns:a16="http://schemas.microsoft.com/office/drawing/2014/main" id="{127DB626-21D4-B19D-C33A-F5451B933C4D}"/>
              </a:ext>
            </a:extLst>
          </p:cNvPr>
          <p:cNvSpPr txBox="1"/>
          <p:nvPr/>
        </p:nvSpPr>
        <p:spPr bwMode="auto">
          <a:xfrm>
            <a:off x="5600318" y="5455580"/>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31835" name="TextBox 31834">
            <a:extLst>
              <a:ext uri="{FF2B5EF4-FFF2-40B4-BE49-F238E27FC236}">
                <a16:creationId xmlns:a16="http://schemas.microsoft.com/office/drawing/2014/main" id="{19887690-E344-16CB-0F04-246043863FBA}"/>
              </a:ext>
            </a:extLst>
          </p:cNvPr>
          <p:cNvSpPr txBox="1"/>
          <p:nvPr/>
        </p:nvSpPr>
        <p:spPr bwMode="auto">
          <a:xfrm>
            <a:off x="4846328" y="5455580"/>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31837" name="TextBox 31836">
            <a:extLst>
              <a:ext uri="{FF2B5EF4-FFF2-40B4-BE49-F238E27FC236}">
                <a16:creationId xmlns:a16="http://schemas.microsoft.com/office/drawing/2014/main" id="{F800278D-6A23-7391-5C38-AF01C52E1BD1}"/>
              </a:ext>
            </a:extLst>
          </p:cNvPr>
          <p:cNvSpPr txBox="1"/>
          <p:nvPr/>
        </p:nvSpPr>
        <p:spPr bwMode="auto">
          <a:xfrm>
            <a:off x="5220148" y="5455580"/>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p>
        </p:txBody>
      </p:sp>
      <p:sp>
        <p:nvSpPr>
          <p:cNvPr id="31768" name="TextBox 31767">
            <a:extLst>
              <a:ext uri="{FF2B5EF4-FFF2-40B4-BE49-F238E27FC236}">
                <a16:creationId xmlns:a16="http://schemas.microsoft.com/office/drawing/2014/main" id="{448E43EC-4A2C-3F8A-66AE-306BB32B56DC}"/>
              </a:ext>
            </a:extLst>
          </p:cNvPr>
          <p:cNvSpPr txBox="1"/>
          <p:nvPr/>
        </p:nvSpPr>
        <p:spPr bwMode="auto">
          <a:xfrm>
            <a:off x="82857" y="2186371"/>
            <a:ext cx="3445687" cy="3108543"/>
          </a:xfrm>
          <a:prstGeom prst="rect">
            <a:avLst/>
          </a:prstGeom>
          <a:solidFill>
            <a:schemeClr val="tx1"/>
          </a:solidFill>
          <a:ln>
            <a:noFill/>
          </a:ln>
        </p:spPr>
        <p:txBody>
          <a:bodyPr wrap="none" rtlCol="0">
            <a:spAutoFit/>
          </a:bodyPr>
          <a:lstStyle/>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Blood and lymphatic system disorders</a:t>
            </a:r>
          </a:p>
          <a:p>
            <a:pPr algn="r">
              <a:spcBef>
                <a:spcPct val="50000"/>
              </a:spcBef>
              <a:spcAft>
                <a:spcPts val="600"/>
              </a:spcAft>
            </a:pPr>
            <a:r>
              <a:rPr lang="en-US" sz="1200" b="0" dirty="0">
                <a:solidFill>
                  <a:schemeClr val="bg1"/>
                </a:solidFill>
                <a:latin typeface="Calibri" panose="020F0502020204030204" pitchFamily="34" charset="0"/>
              </a:rPr>
              <a:t>General disorders and administration site conditions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Gastrointestinal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Infections and infestations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Metabolism and nutrition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Investigations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Respiratory, thoracic and mediastinal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Vascular disorders</a:t>
            </a:r>
          </a:p>
          <a:p>
            <a:pPr algn="r">
              <a:lnSpc>
                <a:spcPct val="100000"/>
              </a:lnSpc>
              <a:spcBef>
                <a:spcPct val="50000"/>
              </a:spcBef>
              <a:spcAft>
                <a:spcPts val="600"/>
              </a:spcAft>
              <a:buClrTx/>
              <a:buFontTx/>
              <a:buNone/>
            </a:pPr>
            <a:r>
              <a:rPr lang="en-US" sz="1200" b="0" dirty="0">
                <a:solidFill>
                  <a:schemeClr val="bg1"/>
                </a:solidFill>
                <a:latin typeface="Calibri" panose="020F0502020204030204" pitchFamily="34" charset="0"/>
              </a:rPr>
              <a:t>Skin and subcutaneous tissue disorders</a:t>
            </a:r>
          </a:p>
        </p:txBody>
      </p:sp>
      <p:sp>
        <p:nvSpPr>
          <p:cNvPr id="31848" name="TextBox 31847">
            <a:extLst>
              <a:ext uri="{FF2B5EF4-FFF2-40B4-BE49-F238E27FC236}">
                <a16:creationId xmlns:a16="http://schemas.microsoft.com/office/drawing/2014/main" id="{3C401336-D5D8-B1C3-D56C-A4056F62BE49}"/>
              </a:ext>
            </a:extLst>
          </p:cNvPr>
          <p:cNvSpPr txBox="1"/>
          <p:nvPr/>
        </p:nvSpPr>
        <p:spPr bwMode="auto">
          <a:xfrm>
            <a:off x="5778683" y="2087553"/>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59%</a:t>
            </a:r>
          </a:p>
        </p:txBody>
      </p:sp>
      <p:sp>
        <p:nvSpPr>
          <p:cNvPr id="31849" name="TextBox 31848">
            <a:extLst>
              <a:ext uri="{FF2B5EF4-FFF2-40B4-BE49-F238E27FC236}">
                <a16:creationId xmlns:a16="http://schemas.microsoft.com/office/drawing/2014/main" id="{8DE18CE0-BA68-E0A9-8BD3-EF30411BA7A0}"/>
              </a:ext>
            </a:extLst>
          </p:cNvPr>
          <p:cNvSpPr txBox="1"/>
          <p:nvPr/>
        </p:nvSpPr>
        <p:spPr bwMode="auto">
          <a:xfrm>
            <a:off x="5776281" y="2229513"/>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59%</a:t>
            </a:r>
          </a:p>
        </p:txBody>
      </p:sp>
      <p:sp>
        <p:nvSpPr>
          <p:cNvPr id="31850" name="TextBox 31849">
            <a:extLst>
              <a:ext uri="{FF2B5EF4-FFF2-40B4-BE49-F238E27FC236}">
                <a16:creationId xmlns:a16="http://schemas.microsoft.com/office/drawing/2014/main" id="{69CEB1A7-C456-E075-AE78-442C4DF29162}"/>
              </a:ext>
            </a:extLst>
          </p:cNvPr>
          <p:cNvSpPr txBox="1"/>
          <p:nvPr/>
        </p:nvSpPr>
        <p:spPr bwMode="auto">
          <a:xfrm>
            <a:off x="4303166" y="278667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31851" name="TextBox 31850">
            <a:extLst>
              <a:ext uri="{FF2B5EF4-FFF2-40B4-BE49-F238E27FC236}">
                <a16:creationId xmlns:a16="http://schemas.microsoft.com/office/drawing/2014/main" id="{CE06906E-373A-61E5-EA28-B72F3211C39D}"/>
              </a:ext>
            </a:extLst>
          </p:cNvPr>
          <p:cNvSpPr txBox="1"/>
          <p:nvPr/>
        </p:nvSpPr>
        <p:spPr bwMode="auto">
          <a:xfrm>
            <a:off x="4278539" y="292863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Tree>
    <p:extLst>
      <p:ext uri="{BB962C8B-B14F-4D97-AF65-F5344CB8AC3E}">
        <p14:creationId xmlns:p14="http://schemas.microsoft.com/office/powerpoint/2010/main" val="1776530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412751" y="238128"/>
            <a:ext cx="11384411" cy="954762"/>
          </a:xfrm>
        </p:spPr>
        <p:txBody>
          <a:bodyPr/>
          <a:lstStyle/>
          <a:p>
            <a:r>
              <a:rPr kumimoji="0" 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TRIANGLE</a:t>
            </a:r>
            <a:r>
              <a:rPr lang="en-US" dirty="0"/>
              <a:t>: Grade 3-5 AEs (Maintenance/Follow-up) in </a:t>
            </a:r>
            <a:br>
              <a:rPr lang="en-US" dirty="0"/>
            </a:br>
            <a:r>
              <a:rPr lang="en-US" dirty="0"/>
              <a:t>&gt;2% of Patients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37074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Dreyling. ASH 2022. Abstr 1.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5" name="Table 5">
            <a:extLst>
              <a:ext uri="{FF2B5EF4-FFF2-40B4-BE49-F238E27FC236}">
                <a16:creationId xmlns:a16="http://schemas.microsoft.com/office/drawing/2014/main" id="{F502399E-6610-D9EE-9066-1FB88C02B13E}"/>
              </a:ext>
            </a:extLst>
          </p:cNvPr>
          <p:cNvGraphicFramePr>
            <a:graphicFrameLocks noGrp="1"/>
          </p:cNvGraphicFramePr>
          <p:nvPr/>
        </p:nvGraphicFramePr>
        <p:xfrm>
          <a:off x="6620602" y="1336826"/>
          <a:ext cx="5306555" cy="2103120"/>
        </p:xfrm>
        <a:graphic>
          <a:graphicData uri="http://schemas.openxmlformats.org/drawingml/2006/table">
            <a:tbl>
              <a:tblPr firstRow="1" bandRow="1">
                <a:tableStyleId>{F5AB1C69-6EDB-4FF4-983F-18BD219EF322}</a:tableStyleId>
              </a:tblPr>
              <a:tblGrid>
                <a:gridCol w="1898583">
                  <a:extLst>
                    <a:ext uri="{9D8B030D-6E8A-4147-A177-3AD203B41FA5}">
                      <a16:colId xmlns:a16="http://schemas.microsoft.com/office/drawing/2014/main" val="3717004869"/>
                    </a:ext>
                  </a:extLst>
                </a:gridCol>
                <a:gridCol w="1056807">
                  <a:extLst>
                    <a:ext uri="{9D8B030D-6E8A-4147-A177-3AD203B41FA5}">
                      <a16:colId xmlns:a16="http://schemas.microsoft.com/office/drawing/2014/main" val="3041380758"/>
                    </a:ext>
                  </a:extLst>
                </a:gridCol>
                <a:gridCol w="1056806">
                  <a:extLst>
                    <a:ext uri="{9D8B030D-6E8A-4147-A177-3AD203B41FA5}">
                      <a16:colId xmlns:a16="http://schemas.microsoft.com/office/drawing/2014/main" val="1257698442"/>
                    </a:ext>
                  </a:extLst>
                </a:gridCol>
                <a:gridCol w="1294359">
                  <a:extLst>
                    <a:ext uri="{9D8B030D-6E8A-4147-A177-3AD203B41FA5}">
                      <a16:colId xmlns:a16="http://schemas.microsoft.com/office/drawing/2014/main" val="1095746610"/>
                    </a:ext>
                  </a:extLst>
                </a:gridCol>
              </a:tblGrid>
              <a:tr h="335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Grade 3-5 AEs by Preferred Term, n (%)</a:t>
                      </a:r>
                      <a:endParaRPr lang="en-IN" sz="12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pt-BR" sz="1200" dirty="0"/>
                        <a:t>A + I*</a:t>
                      </a:r>
                    </a:p>
                    <a:p>
                      <a:pPr algn="ctr"/>
                      <a:r>
                        <a:rPr lang="pt-BR" sz="1200" dirty="0"/>
                        <a:t>(n = 230)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IN" sz="1200" dirty="0"/>
                        <a:t>I*</a:t>
                      </a:r>
                    </a:p>
                    <a:p>
                      <a:pPr algn="ctr"/>
                      <a:r>
                        <a:rPr lang="pt-BR" sz="1200" dirty="0"/>
                        <a:t>(n = 268)</a:t>
                      </a:r>
                      <a:endParaRPr lang="en-IN" sz="12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IN" sz="1200" dirty="0"/>
                        <a:t>A*</a:t>
                      </a:r>
                    </a:p>
                    <a:p>
                      <a:pPr algn="ctr"/>
                      <a:r>
                        <a:rPr lang="pt-BR" sz="1200" dirty="0"/>
                        <a:t>(n = 238)</a:t>
                      </a:r>
                      <a:endParaRPr lang="en-IN" sz="12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extLst>
                  <a:ext uri="{0D108BD9-81ED-4DB2-BD59-A6C34878D82A}">
                    <a16:rowId xmlns:a16="http://schemas.microsoft.com/office/drawing/2014/main" val="2405639725"/>
                  </a:ext>
                </a:extLst>
              </a:tr>
              <a:tr h="19755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Neutropenia</a:t>
                      </a:r>
                      <a:endParaRPr lang="en-IN"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101 (44)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62 (23)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40 (17)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1742788"/>
                  </a:ext>
                </a:extLst>
              </a:tr>
              <a:tr h="1975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normalizeH="0" baseline="0" dirty="0">
                          <a:ln>
                            <a:noFill/>
                          </a:ln>
                          <a:solidFill>
                            <a:schemeClr val="bg2">
                              <a:lumMod val="10000"/>
                            </a:schemeClr>
                          </a:solidFill>
                          <a:effectLst/>
                          <a:latin typeface="+mn-lt"/>
                          <a:ea typeface="+mn-ea"/>
                          <a:cs typeface="+mn-cs"/>
                        </a:rPr>
                        <a:t>Febrile neutropenia</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14 (6)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7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6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97604649"/>
                  </a:ext>
                </a:extLst>
              </a:tr>
              <a:tr h="19755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Thrombocytopenia</a:t>
                      </a:r>
                      <a:endParaRPr lang="en-IN"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13 (6)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8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5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90536688"/>
                  </a:ext>
                </a:extLst>
              </a:tr>
              <a:tr h="19755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Leukopenia</a:t>
                      </a:r>
                      <a:endParaRPr lang="en-IN"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10 (4)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6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26132356"/>
                  </a:ext>
                </a:extLst>
              </a:tr>
              <a:tr h="19755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Anemia</a:t>
                      </a:r>
                      <a:endParaRPr lang="en-IN"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6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4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1994465"/>
                  </a:ext>
                </a:extLst>
              </a:tr>
              <a:tr h="19755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Lymphopenia</a:t>
                      </a:r>
                      <a:endParaRPr lang="en-IN"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5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3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35146225"/>
                  </a:ext>
                </a:extLst>
              </a:tr>
            </a:tbl>
          </a:graphicData>
        </a:graphic>
      </p:graphicFrame>
      <p:graphicFrame>
        <p:nvGraphicFramePr>
          <p:cNvPr id="8" name="Table 5">
            <a:extLst>
              <a:ext uri="{FF2B5EF4-FFF2-40B4-BE49-F238E27FC236}">
                <a16:creationId xmlns:a16="http://schemas.microsoft.com/office/drawing/2014/main" id="{6F79896B-1E18-5749-0AC9-981FE2327EE7}"/>
              </a:ext>
            </a:extLst>
          </p:cNvPr>
          <p:cNvGraphicFramePr>
            <a:graphicFrameLocks noGrp="1"/>
          </p:cNvGraphicFramePr>
          <p:nvPr/>
        </p:nvGraphicFramePr>
        <p:xfrm>
          <a:off x="6620602" y="3590774"/>
          <a:ext cx="5314050" cy="2194560"/>
        </p:xfrm>
        <a:graphic>
          <a:graphicData uri="http://schemas.openxmlformats.org/drawingml/2006/table">
            <a:tbl>
              <a:tblPr firstRow="1" bandRow="1">
                <a:tableStyleId>{F5AB1C69-6EDB-4FF4-983F-18BD219EF322}</a:tableStyleId>
              </a:tblPr>
              <a:tblGrid>
                <a:gridCol w="2630811">
                  <a:extLst>
                    <a:ext uri="{9D8B030D-6E8A-4147-A177-3AD203B41FA5}">
                      <a16:colId xmlns:a16="http://schemas.microsoft.com/office/drawing/2014/main" val="3717004869"/>
                    </a:ext>
                  </a:extLst>
                </a:gridCol>
                <a:gridCol w="869429">
                  <a:extLst>
                    <a:ext uri="{9D8B030D-6E8A-4147-A177-3AD203B41FA5}">
                      <a16:colId xmlns:a16="http://schemas.microsoft.com/office/drawing/2014/main" val="3041380758"/>
                    </a:ext>
                  </a:extLst>
                </a:gridCol>
                <a:gridCol w="899410">
                  <a:extLst>
                    <a:ext uri="{9D8B030D-6E8A-4147-A177-3AD203B41FA5}">
                      <a16:colId xmlns:a16="http://schemas.microsoft.com/office/drawing/2014/main" val="1257698442"/>
                    </a:ext>
                  </a:extLst>
                </a:gridCol>
                <a:gridCol w="914400">
                  <a:extLst>
                    <a:ext uri="{9D8B030D-6E8A-4147-A177-3AD203B41FA5}">
                      <a16:colId xmlns:a16="http://schemas.microsoft.com/office/drawing/2014/main" val="1095746610"/>
                    </a:ext>
                  </a:extLst>
                </a:gridCol>
              </a:tblGrid>
              <a:tr h="4141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Grade 5 AEs by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System Organ Class, n (%)</a:t>
                      </a:r>
                      <a:endParaRPr lang="en-IN" sz="12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pt-BR" sz="1200" dirty="0"/>
                        <a:t>A + I*</a:t>
                      </a:r>
                    </a:p>
                    <a:p>
                      <a:pPr algn="ctr"/>
                      <a:r>
                        <a:rPr lang="pt-BR" sz="1200" dirty="0"/>
                        <a:t>(n = 230)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IN" sz="1200" dirty="0"/>
                        <a:t>I*</a:t>
                      </a:r>
                    </a:p>
                    <a:p>
                      <a:pPr algn="ctr"/>
                      <a:r>
                        <a:rPr lang="pt-BR" sz="1200" dirty="0"/>
                        <a:t>(n = 268)</a:t>
                      </a:r>
                      <a:endParaRPr lang="en-IN" sz="12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IN" sz="1200" dirty="0"/>
                        <a:t>A*</a:t>
                      </a:r>
                    </a:p>
                    <a:p>
                      <a:pPr algn="ctr"/>
                      <a:r>
                        <a:rPr lang="pt-BR" sz="1200" dirty="0"/>
                        <a:t>(n = 238)</a:t>
                      </a:r>
                      <a:endParaRPr lang="en-IN" sz="12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extLst>
                  <a:ext uri="{0D108BD9-81ED-4DB2-BD59-A6C34878D82A}">
                    <a16:rowId xmlns:a16="http://schemas.microsoft.com/office/drawing/2014/main" val="2405639725"/>
                  </a:ext>
                </a:extLst>
              </a:tr>
              <a:tr h="2436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normalizeH="0" baseline="0" dirty="0">
                          <a:ln>
                            <a:noFill/>
                          </a:ln>
                          <a:solidFill>
                            <a:schemeClr val="bg2">
                              <a:lumMod val="10000"/>
                            </a:schemeClr>
                          </a:solidFill>
                          <a:effectLst/>
                          <a:latin typeface="+mn-lt"/>
                          <a:ea typeface="+mn-ea"/>
                          <a:cs typeface="+mn-cs"/>
                        </a:rPr>
                        <a:t>Infections and infestations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2 (1)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2 (1)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3 (1)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1742788"/>
                  </a:ext>
                </a:extLst>
              </a:tr>
              <a:tr h="4141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normalizeH="0" baseline="0" dirty="0">
                          <a:ln>
                            <a:noFill/>
                          </a:ln>
                          <a:solidFill>
                            <a:schemeClr val="bg2">
                              <a:lumMod val="10000"/>
                            </a:schemeClr>
                          </a:solidFill>
                          <a:effectLst/>
                          <a:latin typeface="+mn-lt"/>
                          <a:ea typeface="+mn-ea"/>
                          <a:cs typeface="+mn-cs"/>
                        </a:rPr>
                        <a:t>Neoplasms benign, malignant, and unspecified (including cysts and polyps)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97604649"/>
                  </a:ext>
                </a:extLst>
              </a:tr>
              <a:tr h="24361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Cardiac disorders</a:t>
                      </a:r>
                      <a:endParaRPr lang="en-IN" sz="1200" dirty="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90536688"/>
                  </a:ext>
                </a:extLst>
              </a:tr>
              <a:tr h="4141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normalizeH="0" baseline="0" dirty="0">
                          <a:ln>
                            <a:noFill/>
                          </a:ln>
                          <a:solidFill>
                            <a:schemeClr val="bg2">
                              <a:lumMod val="10000"/>
                            </a:schemeClr>
                          </a:solidFill>
                          <a:effectLst/>
                          <a:latin typeface="+mn-lt"/>
                          <a:ea typeface="+mn-ea"/>
                          <a:cs typeface="+mn-cs"/>
                        </a:rPr>
                        <a:t>Respiratory, thoracic, and mediastinal disorders</a:t>
                      </a:r>
                      <a:endParaRPr kumimoji="0" lang="en-IN" sz="1200" b="0" i="0" u="none" strike="noStrike" kern="1200" cap="none" normalizeH="0" baseline="0" dirty="0">
                        <a:ln>
                          <a:noFill/>
                        </a:ln>
                        <a:solidFill>
                          <a:schemeClr val="bg2">
                            <a:lumMod val="10000"/>
                          </a:schemeClr>
                        </a:solidFill>
                        <a:effectLst/>
                        <a:latin typeface="+mn-lt"/>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26132356"/>
                  </a:ext>
                </a:extLst>
              </a:tr>
              <a:tr h="243613">
                <a:tc>
                  <a:txBody>
                    <a:bodyPr/>
                    <a:lstStyle/>
                    <a:p>
                      <a:r>
                        <a:rPr kumimoji="0" lang="en-US" sz="1200" b="0" i="0" u="none" strike="noStrike" kern="1200" cap="none" normalizeH="0" baseline="0" dirty="0">
                          <a:ln>
                            <a:noFill/>
                          </a:ln>
                          <a:solidFill>
                            <a:schemeClr val="bg2">
                              <a:lumMod val="10000"/>
                            </a:schemeClr>
                          </a:solidFill>
                          <a:effectLst/>
                          <a:latin typeface="+mn-lt"/>
                          <a:ea typeface="+mn-ea"/>
                          <a:cs typeface="+mn-cs"/>
                        </a:rPr>
                        <a:t>Vascular disorders</a:t>
                      </a:r>
                      <a:endParaRPr lang="en-IN" sz="1200" dirty="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kumimoji="0" lang="en-IN" sz="1200" b="0" i="0" u="none" strike="noStrike" kern="1200" cap="none" normalizeH="0" baseline="0" dirty="0">
                          <a:ln>
                            <a:noFill/>
                          </a:ln>
                          <a:solidFill>
                            <a:schemeClr val="bg2">
                              <a:lumMod val="10000"/>
                            </a:schemeClr>
                          </a:solidFill>
                          <a:effectLst/>
                          <a:latin typeface="+mn-lt"/>
                          <a:ea typeface="+mn-ea"/>
                          <a:cs typeface="+mn-cs"/>
                        </a:rPr>
                        <a:t>1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1994465"/>
                  </a:ext>
                </a:extLst>
              </a:tr>
            </a:tbl>
          </a:graphicData>
        </a:graphic>
      </p:graphicFrame>
      <p:grpSp>
        <p:nvGrpSpPr>
          <p:cNvPr id="31760" name="Group 31759">
            <a:extLst>
              <a:ext uri="{FF2B5EF4-FFF2-40B4-BE49-F238E27FC236}">
                <a16:creationId xmlns:a16="http://schemas.microsoft.com/office/drawing/2014/main" id="{73E4F6E8-A00B-81A4-935C-AFFEF54A545C}"/>
              </a:ext>
            </a:extLst>
          </p:cNvPr>
          <p:cNvGrpSpPr/>
          <p:nvPr/>
        </p:nvGrpSpPr>
        <p:grpSpPr>
          <a:xfrm>
            <a:off x="2390387" y="1290936"/>
            <a:ext cx="3391058" cy="320131"/>
            <a:chOff x="-1636180" y="1194684"/>
            <a:chExt cx="3391058" cy="320131"/>
          </a:xfrm>
        </p:grpSpPr>
        <p:sp>
          <p:nvSpPr>
            <p:cNvPr id="7" name="Rectangle 6">
              <a:extLst>
                <a:ext uri="{FF2B5EF4-FFF2-40B4-BE49-F238E27FC236}">
                  <a16:creationId xmlns:a16="http://schemas.microsoft.com/office/drawing/2014/main" id="{15371C59-3C15-D133-6F6C-2A8A862FE2E8}"/>
                </a:ext>
              </a:extLst>
            </p:cNvPr>
            <p:cNvSpPr/>
            <p:nvPr/>
          </p:nvSpPr>
          <p:spPr bwMode="auto">
            <a:xfrm>
              <a:off x="-1636180" y="1258814"/>
              <a:ext cx="179516" cy="179516"/>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TextBox 8">
              <a:extLst>
                <a:ext uri="{FF2B5EF4-FFF2-40B4-BE49-F238E27FC236}">
                  <a16:creationId xmlns:a16="http://schemas.microsoft.com/office/drawing/2014/main" id="{6B7EE6CF-7BF7-7E66-24A6-D7C41BF4D92A}"/>
                </a:ext>
              </a:extLst>
            </p:cNvPr>
            <p:cNvSpPr txBox="1"/>
            <p:nvPr/>
          </p:nvSpPr>
          <p:spPr bwMode="auto">
            <a:xfrm>
              <a:off x="-1499380" y="1194684"/>
              <a:ext cx="9172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 (N=238)</a:t>
              </a:r>
            </a:p>
          </p:txBody>
        </p:sp>
        <p:sp>
          <p:nvSpPr>
            <p:cNvPr id="10" name="TextBox 9">
              <a:extLst>
                <a:ext uri="{FF2B5EF4-FFF2-40B4-BE49-F238E27FC236}">
                  <a16:creationId xmlns:a16="http://schemas.microsoft.com/office/drawing/2014/main" id="{5282EBC4-BF88-BA51-4DFF-CD37A5E48044}"/>
                </a:ext>
              </a:extLst>
            </p:cNvPr>
            <p:cNvSpPr txBox="1"/>
            <p:nvPr/>
          </p:nvSpPr>
          <p:spPr bwMode="auto">
            <a:xfrm>
              <a:off x="-375798" y="1194684"/>
              <a:ext cx="10518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A+I (N=230)</a:t>
              </a:r>
            </a:p>
          </p:txBody>
        </p:sp>
        <p:sp>
          <p:nvSpPr>
            <p:cNvPr id="11" name="Rectangle 10">
              <a:extLst>
                <a:ext uri="{FF2B5EF4-FFF2-40B4-BE49-F238E27FC236}">
                  <a16:creationId xmlns:a16="http://schemas.microsoft.com/office/drawing/2014/main" id="{36E194C6-0C24-34B8-ECD7-A1D3E2DA3AE5}"/>
                </a:ext>
              </a:extLst>
            </p:cNvPr>
            <p:cNvSpPr/>
            <p:nvPr/>
          </p:nvSpPr>
          <p:spPr bwMode="auto">
            <a:xfrm>
              <a:off x="-521550" y="1258814"/>
              <a:ext cx="179516" cy="179516"/>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5" name="TextBox 31754">
              <a:extLst>
                <a:ext uri="{FF2B5EF4-FFF2-40B4-BE49-F238E27FC236}">
                  <a16:creationId xmlns:a16="http://schemas.microsoft.com/office/drawing/2014/main" id="{A2AAA1B8-DAE7-B3FE-4370-A3BE2BD867C3}"/>
                </a:ext>
              </a:extLst>
            </p:cNvPr>
            <p:cNvSpPr txBox="1"/>
            <p:nvPr/>
          </p:nvSpPr>
          <p:spPr bwMode="auto">
            <a:xfrm>
              <a:off x="896951" y="1207038"/>
              <a:ext cx="857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I (N=230)</a:t>
              </a:r>
            </a:p>
          </p:txBody>
        </p:sp>
        <p:sp>
          <p:nvSpPr>
            <p:cNvPr id="31756" name="Rectangle 31755">
              <a:extLst>
                <a:ext uri="{FF2B5EF4-FFF2-40B4-BE49-F238E27FC236}">
                  <a16:creationId xmlns:a16="http://schemas.microsoft.com/office/drawing/2014/main" id="{01C666C1-D295-0F51-8D85-73C52486E706}"/>
                </a:ext>
              </a:extLst>
            </p:cNvPr>
            <p:cNvSpPr/>
            <p:nvPr/>
          </p:nvSpPr>
          <p:spPr bwMode="auto">
            <a:xfrm>
              <a:off x="742961" y="1271168"/>
              <a:ext cx="179516" cy="1795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51" name="Group 50">
            <a:extLst>
              <a:ext uri="{FF2B5EF4-FFF2-40B4-BE49-F238E27FC236}">
                <a16:creationId xmlns:a16="http://schemas.microsoft.com/office/drawing/2014/main" id="{684D9C7A-A67B-F6D1-DAF4-E3F77F64EF10}"/>
              </a:ext>
            </a:extLst>
          </p:cNvPr>
          <p:cNvGrpSpPr/>
          <p:nvPr/>
        </p:nvGrpSpPr>
        <p:grpSpPr>
          <a:xfrm>
            <a:off x="44371" y="1675857"/>
            <a:ext cx="6398724" cy="4655824"/>
            <a:chOff x="44371" y="1531479"/>
            <a:chExt cx="6398724" cy="4655824"/>
          </a:xfrm>
        </p:grpSpPr>
        <p:grpSp>
          <p:nvGrpSpPr>
            <p:cNvPr id="31754" name="Group 31753">
              <a:extLst>
                <a:ext uri="{FF2B5EF4-FFF2-40B4-BE49-F238E27FC236}">
                  <a16:creationId xmlns:a16="http://schemas.microsoft.com/office/drawing/2014/main" id="{DB129312-2235-87E0-81F5-3EE5B7BBA843}"/>
                </a:ext>
              </a:extLst>
            </p:cNvPr>
            <p:cNvGrpSpPr/>
            <p:nvPr/>
          </p:nvGrpSpPr>
          <p:grpSpPr>
            <a:xfrm>
              <a:off x="3315548" y="5902768"/>
              <a:ext cx="2981822" cy="284535"/>
              <a:chOff x="3315548" y="5902768"/>
              <a:chExt cx="2981822" cy="284535"/>
            </a:xfrm>
          </p:grpSpPr>
          <p:grpSp>
            <p:nvGrpSpPr>
              <p:cNvPr id="31753" name="Group 31752">
                <a:extLst>
                  <a:ext uri="{FF2B5EF4-FFF2-40B4-BE49-F238E27FC236}">
                    <a16:creationId xmlns:a16="http://schemas.microsoft.com/office/drawing/2014/main" id="{50A4279F-ED6D-9F46-8664-5E935BA6E9A9}"/>
                  </a:ext>
                </a:extLst>
              </p:cNvPr>
              <p:cNvGrpSpPr/>
              <p:nvPr/>
            </p:nvGrpSpPr>
            <p:grpSpPr>
              <a:xfrm>
                <a:off x="3500994" y="5902768"/>
                <a:ext cx="2571897" cy="61507"/>
                <a:chOff x="3500994" y="5899467"/>
                <a:chExt cx="2571897" cy="61507"/>
              </a:xfrm>
            </p:grpSpPr>
            <p:cxnSp>
              <p:nvCxnSpPr>
                <p:cNvPr id="55" name="Straight Connector 54">
                  <a:extLst>
                    <a:ext uri="{FF2B5EF4-FFF2-40B4-BE49-F238E27FC236}">
                      <a16:creationId xmlns:a16="http://schemas.microsoft.com/office/drawing/2014/main" id="{C5BD4217-3DCB-ECB2-560F-E66106A0C5B9}"/>
                    </a:ext>
                  </a:extLst>
                </p:cNvPr>
                <p:cNvCxnSpPr>
                  <a:cxnSpLocks/>
                </p:cNvCxnSpPr>
                <p:nvPr/>
              </p:nvCxnSpPr>
              <p:spPr bwMode="auto">
                <a:xfrm>
                  <a:off x="3500994" y="5899467"/>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353C3A49-61B7-755C-B4C1-18D510DDAD0F}"/>
                    </a:ext>
                  </a:extLst>
                </p:cNvPr>
                <p:cNvCxnSpPr>
                  <a:cxnSpLocks/>
                </p:cNvCxnSpPr>
                <p:nvPr/>
              </p:nvCxnSpPr>
              <p:spPr bwMode="auto">
                <a:xfrm>
                  <a:off x="4015373" y="5899467"/>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1F2DBB59-ACD9-207C-FC8E-F7DCAE38B387}"/>
                    </a:ext>
                  </a:extLst>
                </p:cNvPr>
                <p:cNvCxnSpPr>
                  <a:cxnSpLocks/>
                </p:cNvCxnSpPr>
                <p:nvPr/>
              </p:nvCxnSpPr>
              <p:spPr bwMode="auto">
                <a:xfrm>
                  <a:off x="4529752" y="5899467"/>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289664D1-7072-9953-D08D-084663E5277C}"/>
                    </a:ext>
                  </a:extLst>
                </p:cNvPr>
                <p:cNvCxnSpPr>
                  <a:cxnSpLocks/>
                </p:cNvCxnSpPr>
                <p:nvPr/>
              </p:nvCxnSpPr>
              <p:spPr bwMode="auto">
                <a:xfrm>
                  <a:off x="5044131" y="5899467"/>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03C35526-20DF-D0BC-036D-6BB79CDDBB82}"/>
                    </a:ext>
                  </a:extLst>
                </p:cNvPr>
                <p:cNvCxnSpPr>
                  <a:cxnSpLocks/>
                </p:cNvCxnSpPr>
                <p:nvPr/>
              </p:nvCxnSpPr>
              <p:spPr bwMode="auto">
                <a:xfrm>
                  <a:off x="6072891" y="5899467"/>
                  <a:ext cx="0" cy="61507"/>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75913A8D-271A-1EC1-1CC3-689F438A9ACE}"/>
                    </a:ext>
                  </a:extLst>
                </p:cNvPr>
                <p:cNvCxnSpPr>
                  <a:cxnSpLocks/>
                </p:cNvCxnSpPr>
                <p:nvPr/>
              </p:nvCxnSpPr>
              <p:spPr bwMode="auto">
                <a:xfrm>
                  <a:off x="5558510" y="5899467"/>
                  <a:ext cx="0" cy="61507"/>
                </a:xfrm>
                <a:prstGeom prst="line">
                  <a:avLst/>
                </a:prstGeom>
                <a:noFill/>
                <a:ln w="28575" cap="flat" cmpd="sng" algn="ctr">
                  <a:solidFill>
                    <a:schemeClr val="bg1"/>
                  </a:solidFill>
                  <a:prstDash val="solid"/>
                  <a:round/>
                  <a:headEnd type="none" w="med" len="med"/>
                  <a:tailEnd type="none" w="med" len="med"/>
                </a:ln>
                <a:effectLst/>
              </p:spPr>
            </p:cxnSp>
          </p:grpSp>
          <p:sp>
            <p:nvSpPr>
              <p:cNvPr id="62" name="TextBox 61">
                <a:extLst>
                  <a:ext uri="{FF2B5EF4-FFF2-40B4-BE49-F238E27FC236}">
                    <a16:creationId xmlns:a16="http://schemas.microsoft.com/office/drawing/2014/main" id="{769DE503-54F1-6893-17D7-5BFC26979B30}"/>
                  </a:ext>
                </a:extLst>
              </p:cNvPr>
              <p:cNvSpPr txBox="1"/>
              <p:nvPr/>
            </p:nvSpPr>
            <p:spPr bwMode="auto">
              <a:xfrm>
                <a:off x="4304247" y="5910304"/>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63" name="TextBox 62">
                <a:extLst>
                  <a:ext uri="{FF2B5EF4-FFF2-40B4-BE49-F238E27FC236}">
                    <a16:creationId xmlns:a16="http://schemas.microsoft.com/office/drawing/2014/main" id="{1B8C8619-8D7B-6F1A-79A3-7A2EA7F558C4}"/>
                  </a:ext>
                </a:extLst>
              </p:cNvPr>
              <p:cNvSpPr txBox="1"/>
              <p:nvPr/>
            </p:nvSpPr>
            <p:spPr bwMode="auto">
              <a:xfrm>
                <a:off x="3315548" y="5910304"/>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31744" name="TextBox 31743">
                <a:extLst>
                  <a:ext uri="{FF2B5EF4-FFF2-40B4-BE49-F238E27FC236}">
                    <a16:creationId xmlns:a16="http://schemas.microsoft.com/office/drawing/2014/main" id="{4A312599-555D-F928-1DBC-CF3AD2F6EFAC}"/>
                  </a:ext>
                </a:extLst>
              </p:cNvPr>
              <p:cNvSpPr txBox="1"/>
              <p:nvPr/>
            </p:nvSpPr>
            <p:spPr bwMode="auto">
              <a:xfrm>
                <a:off x="4820330" y="5910304"/>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31745" name="TextBox 31744">
                <a:extLst>
                  <a:ext uri="{FF2B5EF4-FFF2-40B4-BE49-F238E27FC236}">
                    <a16:creationId xmlns:a16="http://schemas.microsoft.com/office/drawing/2014/main" id="{CDAACFA4-9A56-331D-E40E-C67C6FB84AD9}"/>
                  </a:ext>
                </a:extLst>
              </p:cNvPr>
              <p:cNvSpPr txBox="1"/>
              <p:nvPr/>
            </p:nvSpPr>
            <p:spPr bwMode="auto">
              <a:xfrm>
                <a:off x="3788610" y="5910304"/>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1748" name="TextBox 31747">
                <a:extLst>
                  <a:ext uri="{FF2B5EF4-FFF2-40B4-BE49-F238E27FC236}">
                    <a16:creationId xmlns:a16="http://schemas.microsoft.com/office/drawing/2014/main" id="{04C3C417-4491-7FD4-4FC8-3B32642C41D9}"/>
                  </a:ext>
                </a:extLst>
              </p:cNvPr>
              <p:cNvSpPr txBox="1"/>
              <p:nvPr/>
            </p:nvSpPr>
            <p:spPr bwMode="auto">
              <a:xfrm>
                <a:off x="5335841" y="5910304"/>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31749" name="TextBox 31748">
                <a:extLst>
                  <a:ext uri="{FF2B5EF4-FFF2-40B4-BE49-F238E27FC236}">
                    <a16:creationId xmlns:a16="http://schemas.microsoft.com/office/drawing/2014/main" id="{3A32D7B9-14AE-66E2-F44D-A3BF42369E1D}"/>
                  </a:ext>
                </a:extLst>
              </p:cNvPr>
              <p:cNvSpPr txBox="1"/>
              <p:nvPr/>
            </p:nvSpPr>
            <p:spPr bwMode="auto">
              <a:xfrm>
                <a:off x="5845002" y="5910304"/>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p>
            </p:txBody>
          </p:sp>
        </p:grpSp>
        <p:grpSp>
          <p:nvGrpSpPr>
            <p:cNvPr id="31752" name="Group 31751">
              <a:extLst>
                <a:ext uri="{FF2B5EF4-FFF2-40B4-BE49-F238E27FC236}">
                  <a16:creationId xmlns:a16="http://schemas.microsoft.com/office/drawing/2014/main" id="{4D4C7744-ECDE-9F19-2F5F-3825C9D706E9}"/>
                </a:ext>
              </a:extLst>
            </p:cNvPr>
            <p:cNvGrpSpPr/>
            <p:nvPr/>
          </p:nvGrpSpPr>
          <p:grpSpPr>
            <a:xfrm>
              <a:off x="44371" y="1610869"/>
              <a:ext cx="3468158" cy="4178067"/>
              <a:chOff x="2855140" y="1802260"/>
              <a:chExt cx="3468158" cy="4178067"/>
            </a:xfrm>
          </p:grpSpPr>
          <p:sp>
            <p:nvSpPr>
              <p:cNvPr id="31750" name="TextBox 31749">
                <a:extLst>
                  <a:ext uri="{FF2B5EF4-FFF2-40B4-BE49-F238E27FC236}">
                    <a16:creationId xmlns:a16="http://schemas.microsoft.com/office/drawing/2014/main" id="{B61EE5FF-2969-DE54-C501-E3A436DFAF35}"/>
                  </a:ext>
                </a:extLst>
              </p:cNvPr>
              <p:cNvSpPr txBox="1"/>
              <p:nvPr/>
            </p:nvSpPr>
            <p:spPr bwMode="auto">
              <a:xfrm>
                <a:off x="2855140" y="1802260"/>
                <a:ext cx="3445687" cy="4178067"/>
              </a:xfrm>
              <a:prstGeom prst="rect">
                <a:avLst/>
              </a:prstGeom>
              <a:solidFill>
                <a:schemeClr val="tx1"/>
              </a:solidFill>
              <a:ln>
                <a:noFill/>
              </a:ln>
            </p:spPr>
            <p:txBody>
              <a:bodyPr wrap="none" rtlCol="0">
                <a:spAutoFit/>
              </a:bodyPr>
              <a:lstStyle/>
              <a:p>
                <a:pPr algn="r">
                  <a:lnSpc>
                    <a:spcPct val="100000"/>
                  </a:lnSpc>
                  <a:spcBef>
                    <a:spcPts val="400"/>
                  </a:spcBef>
                  <a:spcAft>
                    <a:spcPts val="500"/>
                  </a:spcAft>
                  <a:buClrTx/>
                  <a:buFontTx/>
                  <a:buNone/>
                </a:pPr>
                <a:r>
                  <a:rPr lang="en-US" sz="1200" b="0" dirty="0">
                    <a:solidFill>
                      <a:schemeClr val="bg1"/>
                    </a:solidFill>
                    <a:latin typeface="Calibri" panose="020F0502020204030204" pitchFamily="34" charset="0"/>
                  </a:rPr>
                  <a:t>Blood and lymphatic system disorder</a:t>
                </a:r>
              </a:p>
              <a:p>
                <a:pPr algn="r">
                  <a:spcBef>
                    <a:spcPts val="400"/>
                  </a:spcBef>
                  <a:spcAft>
                    <a:spcPts val="500"/>
                  </a:spcAft>
                </a:pPr>
                <a:r>
                  <a:rPr lang="en-US" sz="1200" b="0" dirty="0">
                    <a:solidFill>
                      <a:schemeClr val="bg1"/>
                    </a:solidFill>
                    <a:latin typeface="Calibri" panose="020F0502020204030204" pitchFamily="34" charset="0"/>
                  </a:rPr>
                  <a:t>Infections and infestations</a:t>
                </a:r>
              </a:p>
              <a:p>
                <a:pPr algn="r">
                  <a:lnSpc>
                    <a:spcPct val="100000"/>
                  </a:lnSpc>
                  <a:spcBef>
                    <a:spcPts val="400"/>
                  </a:spcBef>
                  <a:spcAft>
                    <a:spcPts val="500"/>
                  </a:spcAft>
                  <a:buClrTx/>
                  <a:buFontTx/>
                  <a:buNone/>
                </a:pPr>
                <a:r>
                  <a:rPr lang="en-US" sz="1200" b="0" dirty="0">
                    <a:solidFill>
                      <a:schemeClr val="bg1"/>
                    </a:solidFill>
                    <a:latin typeface="Calibri" panose="020F0502020204030204" pitchFamily="34" charset="0"/>
                  </a:rPr>
                  <a:t>Gastrointestinal disorders</a:t>
                </a:r>
              </a:p>
              <a:p>
                <a:pPr algn="r">
                  <a:spcBef>
                    <a:spcPts val="400"/>
                  </a:spcBef>
                  <a:spcAft>
                    <a:spcPts val="500"/>
                  </a:spcAft>
                </a:pPr>
                <a:r>
                  <a:rPr lang="en-US" sz="1200" b="0" dirty="0">
                    <a:solidFill>
                      <a:schemeClr val="bg1"/>
                    </a:solidFill>
                    <a:latin typeface="Calibri" panose="020F0502020204030204" pitchFamily="34" charset="0"/>
                  </a:rPr>
                  <a:t>Nervous system disorders</a:t>
                </a:r>
              </a:p>
              <a:p>
                <a:pPr algn="r">
                  <a:spcBef>
                    <a:spcPts val="400"/>
                  </a:spcBef>
                  <a:spcAft>
                    <a:spcPts val="500"/>
                  </a:spcAft>
                </a:pPr>
                <a:r>
                  <a:rPr lang="en-US" sz="1200" b="0" dirty="0">
                    <a:solidFill>
                      <a:schemeClr val="bg1"/>
                    </a:solidFill>
                    <a:latin typeface="Calibri" panose="020F0502020204030204" pitchFamily="34" charset="0"/>
                  </a:rPr>
                  <a:t>Cardiac disorders</a:t>
                </a:r>
              </a:p>
              <a:p>
                <a:pPr algn="r">
                  <a:lnSpc>
                    <a:spcPct val="100000"/>
                  </a:lnSpc>
                  <a:spcBef>
                    <a:spcPts val="400"/>
                  </a:spcBef>
                  <a:spcAft>
                    <a:spcPts val="500"/>
                  </a:spcAft>
                  <a:buClrTx/>
                  <a:buFontTx/>
                  <a:buNone/>
                </a:pPr>
                <a:r>
                  <a:rPr lang="en-US" sz="1200" b="0" dirty="0">
                    <a:solidFill>
                      <a:schemeClr val="bg1"/>
                    </a:solidFill>
                    <a:latin typeface="Calibri" panose="020F0502020204030204" pitchFamily="34" charset="0"/>
                  </a:rPr>
                  <a:t>General disorders and administration site conditions</a:t>
                </a:r>
              </a:p>
              <a:p>
                <a:pPr algn="r">
                  <a:lnSpc>
                    <a:spcPct val="100000"/>
                  </a:lnSpc>
                  <a:spcBef>
                    <a:spcPts val="400"/>
                  </a:spcBef>
                  <a:spcAft>
                    <a:spcPts val="500"/>
                  </a:spcAft>
                  <a:buClrTx/>
                  <a:buFontTx/>
                  <a:buNone/>
                </a:pPr>
                <a:r>
                  <a:rPr lang="en-US" sz="1200" b="0" dirty="0">
                    <a:solidFill>
                      <a:schemeClr val="bg1"/>
                    </a:solidFill>
                    <a:latin typeface="Calibri" panose="020F0502020204030204" pitchFamily="34" charset="0"/>
                  </a:rPr>
                  <a:t>Musculoskeletal and connective tissue disorders</a:t>
                </a:r>
              </a:p>
              <a:p>
                <a:pPr algn="r">
                  <a:lnSpc>
                    <a:spcPct val="100000"/>
                  </a:lnSpc>
                  <a:spcBef>
                    <a:spcPts val="400"/>
                  </a:spcBef>
                  <a:spcAft>
                    <a:spcPts val="500"/>
                  </a:spcAft>
                  <a:buClrTx/>
                  <a:buFontTx/>
                  <a:buNone/>
                </a:pPr>
                <a:r>
                  <a:rPr lang="en-US" sz="1200" b="0" dirty="0">
                    <a:solidFill>
                      <a:schemeClr val="bg1"/>
                    </a:solidFill>
                    <a:latin typeface="Calibri" panose="020F0502020204030204" pitchFamily="34" charset="0"/>
                  </a:rPr>
                  <a:t>Neoplasms benign, malignant and unspecified</a:t>
                </a:r>
              </a:p>
              <a:p>
                <a:pPr algn="r">
                  <a:lnSpc>
                    <a:spcPct val="100000"/>
                  </a:lnSpc>
                  <a:spcBef>
                    <a:spcPts val="400"/>
                  </a:spcBef>
                  <a:spcAft>
                    <a:spcPts val="500"/>
                  </a:spcAft>
                  <a:buClrTx/>
                  <a:buFontTx/>
                  <a:buNone/>
                </a:pPr>
                <a:r>
                  <a:rPr lang="en-US" sz="1200" b="0" dirty="0">
                    <a:solidFill>
                      <a:schemeClr val="bg1"/>
                    </a:solidFill>
                    <a:latin typeface="Calibri" panose="020F0502020204030204" pitchFamily="34" charset="0"/>
                  </a:rPr>
                  <a:t>Investigations</a:t>
                </a:r>
              </a:p>
              <a:p>
                <a:pPr algn="r">
                  <a:lnSpc>
                    <a:spcPct val="100000"/>
                  </a:lnSpc>
                  <a:spcBef>
                    <a:spcPts val="400"/>
                  </a:spcBef>
                  <a:spcAft>
                    <a:spcPts val="500"/>
                  </a:spcAft>
                  <a:buClrTx/>
                  <a:buFontTx/>
                  <a:buNone/>
                </a:pPr>
                <a:r>
                  <a:rPr lang="en-US" sz="1200" b="0" dirty="0">
                    <a:solidFill>
                      <a:schemeClr val="bg1"/>
                    </a:solidFill>
                    <a:latin typeface="Calibri" panose="020F0502020204030204" pitchFamily="34" charset="0"/>
                  </a:rPr>
                  <a:t>Injury, poisoning and complications</a:t>
                </a:r>
              </a:p>
              <a:p>
                <a:pPr algn="r">
                  <a:spcBef>
                    <a:spcPts val="400"/>
                  </a:spcBef>
                  <a:spcAft>
                    <a:spcPts val="500"/>
                  </a:spcAft>
                </a:pPr>
                <a:r>
                  <a:rPr lang="en-US" sz="1200" b="0" dirty="0">
                    <a:solidFill>
                      <a:schemeClr val="bg1"/>
                    </a:solidFill>
                    <a:latin typeface="Calibri" panose="020F0502020204030204" pitchFamily="34" charset="0"/>
                  </a:rPr>
                  <a:t>Respiratory, thoracic and mediastinal disorders</a:t>
                </a:r>
              </a:p>
              <a:p>
                <a:pPr algn="r">
                  <a:lnSpc>
                    <a:spcPct val="100000"/>
                  </a:lnSpc>
                  <a:spcBef>
                    <a:spcPts val="400"/>
                  </a:spcBef>
                  <a:spcAft>
                    <a:spcPts val="500"/>
                  </a:spcAft>
                  <a:buClrTx/>
                  <a:buFontTx/>
                  <a:buNone/>
                </a:pPr>
                <a:r>
                  <a:rPr lang="en-US" sz="1200" b="0" dirty="0">
                    <a:solidFill>
                      <a:schemeClr val="bg1"/>
                    </a:solidFill>
                    <a:latin typeface="Calibri" panose="020F0502020204030204" pitchFamily="34" charset="0"/>
                  </a:rPr>
                  <a:t>Vascular disorders</a:t>
                </a:r>
              </a:p>
              <a:p>
                <a:pPr algn="r">
                  <a:spcBef>
                    <a:spcPts val="400"/>
                  </a:spcBef>
                  <a:spcAft>
                    <a:spcPts val="500"/>
                  </a:spcAft>
                </a:pPr>
                <a:r>
                  <a:rPr lang="en-US" sz="1200" b="0" dirty="0">
                    <a:solidFill>
                      <a:schemeClr val="bg1"/>
                    </a:solidFill>
                    <a:latin typeface="Calibri" panose="020F0502020204030204" pitchFamily="34" charset="0"/>
                  </a:rPr>
                  <a:t>Metabolism and nutrition disorders</a:t>
                </a:r>
              </a:p>
              <a:p>
                <a:pPr algn="r">
                  <a:spcBef>
                    <a:spcPts val="400"/>
                  </a:spcBef>
                  <a:spcAft>
                    <a:spcPts val="500"/>
                  </a:spcAft>
                </a:pPr>
                <a:r>
                  <a:rPr lang="en-US" sz="1200" b="0" dirty="0">
                    <a:solidFill>
                      <a:schemeClr val="bg1"/>
                    </a:solidFill>
                    <a:latin typeface="Calibri" panose="020F0502020204030204" pitchFamily="34" charset="0"/>
                  </a:rPr>
                  <a:t>Skin and subcutaneous tissue disorders</a:t>
                </a:r>
              </a:p>
            </p:txBody>
          </p:sp>
          <p:sp>
            <p:nvSpPr>
              <p:cNvPr id="31751" name="TextBox 31750">
                <a:extLst>
                  <a:ext uri="{FF2B5EF4-FFF2-40B4-BE49-F238E27FC236}">
                    <a16:creationId xmlns:a16="http://schemas.microsoft.com/office/drawing/2014/main" id="{CD27FE40-E980-AD27-4141-28B50C852023}"/>
                  </a:ext>
                </a:extLst>
              </p:cNvPr>
              <p:cNvSpPr txBox="1"/>
              <p:nvPr/>
            </p:nvSpPr>
            <p:spPr bwMode="auto">
              <a:xfrm>
                <a:off x="4947600" y="4021683"/>
                <a:ext cx="1375698"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050" b="0" dirty="0">
                    <a:solidFill>
                      <a:schemeClr val="bg1"/>
                    </a:solidFill>
                    <a:latin typeface="Calibri" panose="020F0502020204030204" pitchFamily="34" charset="0"/>
                  </a:rPr>
                  <a:t>(incl cysts and polyps)</a:t>
                </a:r>
              </a:p>
            </p:txBody>
          </p:sp>
        </p:grpSp>
        <p:grpSp>
          <p:nvGrpSpPr>
            <p:cNvPr id="31761" name="Group 31760">
              <a:extLst>
                <a:ext uri="{FF2B5EF4-FFF2-40B4-BE49-F238E27FC236}">
                  <a16:creationId xmlns:a16="http://schemas.microsoft.com/office/drawing/2014/main" id="{829A9788-1006-D957-2959-7A5F2E65B4F5}"/>
                </a:ext>
              </a:extLst>
            </p:cNvPr>
            <p:cNvGrpSpPr/>
            <p:nvPr/>
          </p:nvGrpSpPr>
          <p:grpSpPr>
            <a:xfrm>
              <a:off x="3503214" y="1608869"/>
              <a:ext cx="2569677" cy="274779"/>
              <a:chOff x="3680937" y="1608869"/>
              <a:chExt cx="2569677" cy="274779"/>
            </a:xfrm>
          </p:grpSpPr>
          <p:sp>
            <p:nvSpPr>
              <p:cNvPr id="31757" name="Rectangle 31756">
                <a:extLst>
                  <a:ext uri="{FF2B5EF4-FFF2-40B4-BE49-F238E27FC236}">
                    <a16:creationId xmlns:a16="http://schemas.microsoft.com/office/drawing/2014/main" id="{A1F8D7A3-7D63-44C5-91E5-396CE319FE65}"/>
                  </a:ext>
                </a:extLst>
              </p:cNvPr>
              <p:cNvSpPr/>
              <p:nvPr/>
            </p:nvSpPr>
            <p:spPr bwMode="auto">
              <a:xfrm>
                <a:off x="3680937" y="1608869"/>
                <a:ext cx="1072877"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8" name="Rectangle 31757">
                <a:extLst>
                  <a:ext uri="{FF2B5EF4-FFF2-40B4-BE49-F238E27FC236}">
                    <a16:creationId xmlns:a16="http://schemas.microsoft.com/office/drawing/2014/main" id="{CB65DDAF-62B5-5A1D-BFA0-C59CA84690D3}"/>
                  </a:ext>
                </a:extLst>
              </p:cNvPr>
              <p:cNvSpPr/>
              <p:nvPr/>
            </p:nvSpPr>
            <p:spPr bwMode="auto">
              <a:xfrm>
                <a:off x="3680938" y="1702090"/>
                <a:ext cx="2569676"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9" name="Rectangle 31758">
                <a:extLst>
                  <a:ext uri="{FF2B5EF4-FFF2-40B4-BE49-F238E27FC236}">
                    <a16:creationId xmlns:a16="http://schemas.microsoft.com/office/drawing/2014/main" id="{1A2B0A89-B6F0-31DC-DF29-60E82273DD32}"/>
                  </a:ext>
                </a:extLst>
              </p:cNvPr>
              <p:cNvSpPr/>
              <p:nvPr/>
            </p:nvSpPr>
            <p:spPr bwMode="auto">
              <a:xfrm>
                <a:off x="3680938" y="1792869"/>
                <a:ext cx="1434598"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62" name="Group 31761">
              <a:extLst>
                <a:ext uri="{FF2B5EF4-FFF2-40B4-BE49-F238E27FC236}">
                  <a16:creationId xmlns:a16="http://schemas.microsoft.com/office/drawing/2014/main" id="{B255F523-9256-2749-0CBD-77D12548EB80}"/>
                </a:ext>
              </a:extLst>
            </p:cNvPr>
            <p:cNvGrpSpPr/>
            <p:nvPr/>
          </p:nvGrpSpPr>
          <p:grpSpPr>
            <a:xfrm>
              <a:off x="3503214" y="1910808"/>
              <a:ext cx="1268353" cy="274779"/>
              <a:chOff x="3680937" y="1608869"/>
              <a:chExt cx="1268353" cy="274779"/>
            </a:xfrm>
          </p:grpSpPr>
          <p:sp>
            <p:nvSpPr>
              <p:cNvPr id="31763" name="Rectangle 31762">
                <a:extLst>
                  <a:ext uri="{FF2B5EF4-FFF2-40B4-BE49-F238E27FC236}">
                    <a16:creationId xmlns:a16="http://schemas.microsoft.com/office/drawing/2014/main" id="{D784D74E-B3DF-2D8B-91C1-047C2CF145BB}"/>
                  </a:ext>
                </a:extLst>
              </p:cNvPr>
              <p:cNvSpPr/>
              <p:nvPr/>
            </p:nvSpPr>
            <p:spPr bwMode="auto">
              <a:xfrm>
                <a:off x="3680938" y="1608869"/>
                <a:ext cx="658334"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4" name="Rectangle 31763">
                <a:extLst>
                  <a:ext uri="{FF2B5EF4-FFF2-40B4-BE49-F238E27FC236}">
                    <a16:creationId xmlns:a16="http://schemas.microsoft.com/office/drawing/2014/main" id="{9B16C541-73CB-ADF5-37E6-DB70AC79B8E8}"/>
                  </a:ext>
                </a:extLst>
              </p:cNvPr>
              <p:cNvSpPr/>
              <p:nvPr/>
            </p:nvSpPr>
            <p:spPr bwMode="auto">
              <a:xfrm>
                <a:off x="3680937" y="1702090"/>
                <a:ext cx="1268353"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5" name="Rectangle 31764">
                <a:extLst>
                  <a:ext uri="{FF2B5EF4-FFF2-40B4-BE49-F238E27FC236}">
                    <a16:creationId xmlns:a16="http://schemas.microsoft.com/office/drawing/2014/main" id="{CF8E9578-B5A5-2176-16D3-EE7E561932F2}"/>
                  </a:ext>
                </a:extLst>
              </p:cNvPr>
              <p:cNvSpPr/>
              <p:nvPr/>
            </p:nvSpPr>
            <p:spPr bwMode="auto">
              <a:xfrm>
                <a:off x="3680938" y="1792869"/>
                <a:ext cx="971014"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66" name="Group 31765">
              <a:extLst>
                <a:ext uri="{FF2B5EF4-FFF2-40B4-BE49-F238E27FC236}">
                  <a16:creationId xmlns:a16="http://schemas.microsoft.com/office/drawing/2014/main" id="{26ADEFFC-BAE8-5D7A-0064-E9B09499A4BA}"/>
                </a:ext>
              </a:extLst>
            </p:cNvPr>
            <p:cNvGrpSpPr/>
            <p:nvPr/>
          </p:nvGrpSpPr>
          <p:grpSpPr>
            <a:xfrm>
              <a:off x="3503215" y="2212747"/>
              <a:ext cx="302872" cy="274779"/>
              <a:chOff x="3680938" y="1608869"/>
              <a:chExt cx="302872" cy="274779"/>
            </a:xfrm>
          </p:grpSpPr>
          <p:sp>
            <p:nvSpPr>
              <p:cNvPr id="31767" name="Rectangle 31766">
                <a:extLst>
                  <a:ext uri="{FF2B5EF4-FFF2-40B4-BE49-F238E27FC236}">
                    <a16:creationId xmlns:a16="http://schemas.microsoft.com/office/drawing/2014/main" id="{76A57201-36A1-7F03-3605-87717BEBD462}"/>
                  </a:ext>
                </a:extLst>
              </p:cNvPr>
              <p:cNvSpPr/>
              <p:nvPr/>
            </p:nvSpPr>
            <p:spPr bwMode="auto">
              <a:xfrm>
                <a:off x="3680938" y="1608869"/>
                <a:ext cx="159898"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8" name="Rectangle 31767">
                <a:extLst>
                  <a:ext uri="{FF2B5EF4-FFF2-40B4-BE49-F238E27FC236}">
                    <a16:creationId xmlns:a16="http://schemas.microsoft.com/office/drawing/2014/main" id="{25261AC3-2702-4255-C7DE-9AAF5288E182}"/>
                  </a:ext>
                </a:extLst>
              </p:cNvPr>
              <p:cNvSpPr/>
              <p:nvPr/>
            </p:nvSpPr>
            <p:spPr bwMode="auto">
              <a:xfrm>
                <a:off x="3680938" y="1702090"/>
                <a:ext cx="302872"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9" name="Rectangle 31768">
                <a:extLst>
                  <a:ext uri="{FF2B5EF4-FFF2-40B4-BE49-F238E27FC236}">
                    <a16:creationId xmlns:a16="http://schemas.microsoft.com/office/drawing/2014/main" id="{A28583E3-B0AC-8CE2-116C-350773ED7473}"/>
                  </a:ext>
                </a:extLst>
              </p:cNvPr>
              <p:cNvSpPr/>
              <p:nvPr/>
            </p:nvSpPr>
            <p:spPr bwMode="auto">
              <a:xfrm>
                <a:off x="3680938" y="1792869"/>
                <a:ext cx="218322"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0" name="Group 31769">
              <a:extLst>
                <a:ext uri="{FF2B5EF4-FFF2-40B4-BE49-F238E27FC236}">
                  <a16:creationId xmlns:a16="http://schemas.microsoft.com/office/drawing/2014/main" id="{65DFBF9F-ED3C-B108-85D2-69E8724B228C}"/>
                </a:ext>
              </a:extLst>
            </p:cNvPr>
            <p:cNvGrpSpPr/>
            <p:nvPr/>
          </p:nvGrpSpPr>
          <p:grpSpPr>
            <a:xfrm>
              <a:off x="3503214" y="2514686"/>
              <a:ext cx="262233" cy="274779"/>
              <a:chOff x="3680937" y="1608869"/>
              <a:chExt cx="262233" cy="274779"/>
            </a:xfrm>
          </p:grpSpPr>
          <p:sp>
            <p:nvSpPr>
              <p:cNvPr id="31771" name="Rectangle 31770">
                <a:extLst>
                  <a:ext uri="{FF2B5EF4-FFF2-40B4-BE49-F238E27FC236}">
                    <a16:creationId xmlns:a16="http://schemas.microsoft.com/office/drawing/2014/main" id="{6DF079C4-7C70-2EA5-FED2-D1369C980B5A}"/>
                  </a:ext>
                </a:extLst>
              </p:cNvPr>
              <p:cNvSpPr/>
              <p:nvPr/>
            </p:nvSpPr>
            <p:spPr bwMode="auto">
              <a:xfrm>
                <a:off x="3680938" y="1608869"/>
                <a:ext cx="53925"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2" name="Rectangle 31771">
                <a:extLst>
                  <a:ext uri="{FF2B5EF4-FFF2-40B4-BE49-F238E27FC236}">
                    <a16:creationId xmlns:a16="http://schemas.microsoft.com/office/drawing/2014/main" id="{2FDEE0B1-1EAF-B7D9-54EA-6AE68045AC56}"/>
                  </a:ext>
                </a:extLst>
              </p:cNvPr>
              <p:cNvSpPr/>
              <p:nvPr/>
            </p:nvSpPr>
            <p:spPr bwMode="auto">
              <a:xfrm>
                <a:off x="3680938" y="1702090"/>
                <a:ext cx="262232"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3" name="Rectangle 31772">
                <a:extLst>
                  <a:ext uri="{FF2B5EF4-FFF2-40B4-BE49-F238E27FC236}">
                    <a16:creationId xmlns:a16="http://schemas.microsoft.com/office/drawing/2014/main" id="{0C5DDAD8-0805-C7E7-74AF-CAAC0E4E8502}"/>
                  </a:ext>
                </a:extLst>
              </p:cNvPr>
              <p:cNvSpPr/>
              <p:nvPr/>
            </p:nvSpPr>
            <p:spPr bwMode="auto">
              <a:xfrm>
                <a:off x="3680937" y="1792869"/>
                <a:ext cx="218323"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4" name="Group 31773">
              <a:extLst>
                <a:ext uri="{FF2B5EF4-FFF2-40B4-BE49-F238E27FC236}">
                  <a16:creationId xmlns:a16="http://schemas.microsoft.com/office/drawing/2014/main" id="{83FA29B2-5D6B-93B5-C3AD-CEAC856794C8}"/>
                </a:ext>
              </a:extLst>
            </p:cNvPr>
            <p:cNvGrpSpPr/>
            <p:nvPr/>
          </p:nvGrpSpPr>
          <p:grpSpPr>
            <a:xfrm>
              <a:off x="3503215" y="2816625"/>
              <a:ext cx="218324" cy="274779"/>
              <a:chOff x="3680938" y="1608869"/>
              <a:chExt cx="218324" cy="274779"/>
            </a:xfrm>
          </p:grpSpPr>
          <p:sp>
            <p:nvSpPr>
              <p:cNvPr id="31775" name="Rectangle 31774">
                <a:extLst>
                  <a:ext uri="{FF2B5EF4-FFF2-40B4-BE49-F238E27FC236}">
                    <a16:creationId xmlns:a16="http://schemas.microsoft.com/office/drawing/2014/main" id="{0D0674CB-9F76-0BBD-57A8-2CB3CF50C889}"/>
                  </a:ext>
                </a:extLst>
              </p:cNvPr>
              <p:cNvSpPr/>
              <p:nvPr/>
            </p:nvSpPr>
            <p:spPr bwMode="auto">
              <a:xfrm>
                <a:off x="3680938" y="1608869"/>
                <a:ext cx="53925"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6" name="Rectangle 31775">
                <a:extLst>
                  <a:ext uri="{FF2B5EF4-FFF2-40B4-BE49-F238E27FC236}">
                    <a16:creationId xmlns:a16="http://schemas.microsoft.com/office/drawing/2014/main" id="{4E7FE3F6-4DCE-F03E-E242-F2CC90228105}"/>
                  </a:ext>
                </a:extLst>
              </p:cNvPr>
              <p:cNvSpPr/>
              <p:nvPr/>
            </p:nvSpPr>
            <p:spPr bwMode="auto">
              <a:xfrm>
                <a:off x="3680938" y="1702090"/>
                <a:ext cx="147960"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7" name="Rectangle 31776">
                <a:extLst>
                  <a:ext uri="{FF2B5EF4-FFF2-40B4-BE49-F238E27FC236}">
                    <a16:creationId xmlns:a16="http://schemas.microsoft.com/office/drawing/2014/main" id="{CC3D4972-ABAE-5B5A-FD76-9892A8C3A362}"/>
                  </a:ext>
                </a:extLst>
              </p:cNvPr>
              <p:cNvSpPr/>
              <p:nvPr/>
            </p:nvSpPr>
            <p:spPr bwMode="auto">
              <a:xfrm>
                <a:off x="3680938" y="1792869"/>
                <a:ext cx="218324"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8" name="Group 31777">
              <a:extLst>
                <a:ext uri="{FF2B5EF4-FFF2-40B4-BE49-F238E27FC236}">
                  <a16:creationId xmlns:a16="http://schemas.microsoft.com/office/drawing/2014/main" id="{7D808998-31E5-A935-A28A-A6C4C99AC26B}"/>
                </a:ext>
              </a:extLst>
            </p:cNvPr>
            <p:cNvGrpSpPr/>
            <p:nvPr/>
          </p:nvGrpSpPr>
          <p:grpSpPr>
            <a:xfrm>
              <a:off x="3503215" y="3118564"/>
              <a:ext cx="218324" cy="274779"/>
              <a:chOff x="3680938" y="1608869"/>
              <a:chExt cx="218324" cy="274779"/>
            </a:xfrm>
          </p:grpSpPr>
          <p:sp>
            <p:nvSpPr>
              <p:cNvPr id="31779" name="Rectangle 31778">
                <a:extLst>
                  <a:ext uri="{FF2B5EF4-FFF2-40B4-BE49-F238E27FC236}">
                    <a16:creationId xmlns:a16="http://schemas.microsoft.com/office/drawing/2014/main" id="{A65C4AEA-6389-6482-6E44-C7812FA8441D}"/>
                  </a:ext>
                </a:extLst>
              </p:cNvPr>
              <p:cNvSpPr/>
              <p:nvPr/>
            </p:nvSpPr>
            <p:spPr bwMode="auto">
              <a:xfrm>
                <a:off x="3680938" y="1608869"/>
                <a:ext cx="105584"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0" name="Rectangle 31779">
                <a:extLst>
                  <a:ext uri="{FF2B5EF4-FFF2-40B4-BE49-F238E27FC236}">
                    <a16:creationId xmlns:a16="http://schemas.microsoft.com/office/drawing/2014/main" id="{16D79BD2-F02E-7CFB-4451-F9AEA17F7F94}"/>
                  </a:ext>
                </a:extLst>
              </p:cNvPr>
              <p:cNvSpPr/>
              <p:nvPr/>
            </p:nvSpPr>
            <p:spPr bwMode="auto">
              <a:xfrm>
                <a:off x="3680938" y="1702090"/>
                <a:ext cx="159898"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1" name="Rectangle 31780">
                <a:extLst>
                  <a:ext uri="{FF2B5EF4-FFF2-40B4-BE49-F238E27FC236}">
                    <a16:creationId xmlns:a16="http://schemas.microsoft.com/office/drawing/2014/main" id="{3803FAF4-C40B-1A0C-D043-FF8AC57CD685}"/>
                  </a:ext>
                </a:extLst>
              </p:cNvPr>
              <p:cNvSpPr/>
              <p:nvPr/>
            </p:nvSpPr>
            <p:spPr bwMode="auto">
              <a:xfrm>
                <a:off x="3680938" y="1792869"/>
                <a:ext cx="218324"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2" name="Group 31781">
              <a:extLst>
                <a:ext uri="{FF2B5EF4-FFF2-40B4-BE49-F238E27FC236}">
                  <a16:creationId xmlns:a16="http://schemas.microsoft.com/office/drawing/2014/main" id="{43759D66-9CA4-D0DB-7D5E-F38146C44523}"/>
                </a:ext>
              </a:extLst>
            </p:cNvPr>
            <p:cNvGrpSpPr/>
            <p:nvPr/>
          </p:nvGrpSpPr>
          <p:grpSpPr>
            <a:xfrm>
              <a:off x="3503215" y="3420503"/>
              <a:ext cx="159898" cy="274779"/>
              <a:chOff x="3680938" y="1608869"/>
              <a:chExt cx="159898" cy="274779"/>
            </a:xfrm>
          </p:grpSpPr>
          <p:sp>
            <p:nvSpPr>
              <p:cNvPr id="31783" name="Rectangle 31782">
                <a:extLst>
                  <a:ext uri="{FF2B5EF4-FFF2-40B4-BE49-F238E27FC236}">
                    <a16:creationId xmlns:a16="http://schemas.microsoft.com/office/drawing/2014/main" id="{23A074D4-8842-D743-D756-D52E62034B0F}"/>
                  </a:ext>
                </a:extLst>
              </p:cNvPr>
              <p:cNvSpPr/>
              <p:nvPr/>
            </p:nvSpPr>
            <p:spPr bwMode="auto">
              <a:xfrm>
                <a:off x="3680938" y="1608869"/>
                <a:ext cx="107277"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4" name="Rectangle 31783">
                <a:extLst>
                  <a:ext uri="{FF2B5EF4-FFF2-40B4-BE49-F238E27FC236}">
                    <a16:creationId xmlns:a16="http://schemas.microsoft.com/office/drawing/2014/main" id="{A2AB80EE-EE1F-2CBD-1CF0-5E626BF2D670}"/>
                  </a:ext>
                </a:extLst>
              </p:cNvPr>
              <p:cNvSpPr/>
              <p:nvPr/>
            </p:nvSpPr>
            <p:spPr bwMode="auto">
              <a:xfrm>
                <a:off x="3680938" y="1702090"/>
                <a:ext cx="159898"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5" name="Rectangle 31784">
                <a:extLst>
                  <a:ext uri="{FF2B5EF4-FFF2-40B4-BE49-F238E27FC236}">
                    <a16:creationId xmlns:a16="http://schemas.microsoft.com/office/drawing/2014/main" id="{0EBBEB30-6F1F-FC32-1DD9-59718D6D4F09}"/>
                  </a:ext>
                </a:extLst>
              </p:cNvPr>
              <p:cNvSpPr/>
              <p:nvPr/>
            </p:nvSpPr>
            <p:spPr bwMode="auto">
              <a:xfrm>
                <a:off x="3680938" y="1792869"/>
                <a:ext cx="159898"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6" name="Group 31785">
              <a:extLst>
                <a:ext uri="{FF2B5EF4-FFF2-40B4-BE49-F238E27FC236}">
                  <a16:creationId xmlns:a16="http://schemas.microsoft.com/office/drawing/2014/main" id="{483998CE-FCBA-6EFB-2CD5-6800A6E9FFBE}"/>
                </a:ext>
              </a:extLst>
            </p:cNvPr>
            <p:cNvGrpSpPr/>
            <p:nvPr/>
          </p:nvGrpSpPr>
          <p:grpSpPr>
            <a:xfrm>
              <a:off x="3503213" y="3722442"/>
              <a:ext cx="159148" cy="274779"/>
              <a:chOff x="3680938" y="1608869"/>
              <a:chExt cx="189445" cy="274779"/>
            </a:xfrm>
          </p:grpSpPr>
          <p:sp>
            <p:nvSpPr>
              <p:cNvPr id="31787" name="Rectangle 31786">
                <a:extLst>
                  <a:ext uri="{FF2B5EF4-FFF2-40B4-BE49-F238E27FC236}">
                    <a16:creationId xmlns:a16="http://schemas.microsoft.com/office/drawing/2014/main" id="{C0D46981-B947-5CDE-D20C-56E6653C6D15}"/>
                  </a:ext>
                </a:extLst>
              </p:cNvPr>
              <p:cNvSpPr/>
              <p:nvPr/>
            </p:nvSpPr>
            <p:spPr bwMode="auto">
              <a:xfrm>
                <a:off x="3680938" y="1608869"/>
                <a:ext cx="189445"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8" name="Rectangle 31787">
                <a:extLst>
                  <a:ext uri="{FF2B5EF4-FFF2-40B4-BE49-F238E27FC236}">
                    <a16:creationId xmlns:a16="http://schemas.microsoft.com/office/drawing/2014/main" id="{912D80CF-2B8D-3DC9-2CFE-6D9460EA6EE2}"/>
                  </a:ext>
                </a:extLst>
              </p:cNvPr>
              <p:cNvSpPr/>
              <p:nvPr/>
            </p:nvSpPr>
            <p:spPr bwMode="auto">
              <a:xfrm>
                <a:off x="3680938" y="1702090"/>
                <a:ext cx="189445"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9" name="Rectangle 31788">
                <a:extLst>
                  <a:ext uri="{FF2B5EF4-FFF2-40B4-BE49-F238E27FC236}">
                    <a16:creationId xmlns:a16="http://schemas.microsoft.com/office/drawing/2014/main" id="{07C3FFEE-FB10-C306-AE6D-55BE4D7A33A1}"/>
                  </a:ext>
                </a:extLst>
              </p:cNvPr>
              <p:cNvSpPr/>
              <p:nvPr/>
            </p:nvSpPr>
            <p:spPr bwMode="auto">
              <a:xfrm>
                <a:off x="3680938" y="1792869"/>
                <a:ext cx="189445"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90" name="Group 31789">
              <a:extLst>
                <a:ext uri="{FF2B5EF4-FFF2-40B4-BE49-F238E27FC236}">
                  <a16:creationId xmlns:a16="http://schemas.microsoft.com/office/drawing/2014/main" id="{5BFB8AB5-11A4-487D-7CFF-AAFE98500555}"/>
                </a:ext>
              </a:extLst>
            </p:cNvPr>
            <p:cNvGrpSpPr/>
            <p:nvPr/>
          </p:nvGrpSpPr>
          <p:grpSpPr>
            <a:xfrm>
              <a:off x="3503215" y="4024381"/>
              <a:ext cx="252414" cy="274779"/>
              <a:chOff x="3680938" y="1608869"/>
              <a:chExt cx="252414" cy="274779"/>
            </a:xfrm>
          </p:grpSpPr>
          <p:sp>
            <p:nvSpPr>
              <p:cNvPr id="31791" name="Rectangle 31790">
                <a:extLst>
                  <a:ext uri="{FF2B5EF4-FFF2-40B4-BE49-F238E27FC236}">
                    <a16:creationId xmlns:a16="http://schemas.microsoft.com/office/drawing/2014/main" id="{286E6F8E-0616-EBA2-4ABA-3F0D8F4A9A8A}"/>
                  </a:ext>
                </a:extLst>
              </p:cNvPr>
              <p:cNvSpPr/>
              <p:nvPr/>
            </p:nvSpPr>
            <p:spPr bwMode="auto">
              <a:xfrm>
                <a:off x="3680938" y="1608869"/>
                <a:ext cx="55611"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2" name="Rectangle 31791">
                <a:extLst>
                  <a:ext uri="{FF2B5EF4-FFF2-40B4-BE49-F238E27FC236}">
                    <a16:creationId xmlns:a16="http://schemas.microsoft.com/office/drawing/2014/main" id="{C03C76B8-AE6D-F07D-A426-594E97BDFA0A}"/>
                  </a:ext>
                </a:extLst>
              </p:cNvPr>
              <p:cNvSpPr/>
              <p:nvPr/>
            </p:nvSpPr>
            <p:spPr bwMode="auto">
              <a:xfrm>
                <a:off x="3680938" y="1702090"/>
                <a:ext cx="252414"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3" name="Rectangle 31792">
                <a:extLst>
                  <a:ext uri="{FF2B5EF4-FFF2-40B4-BE49-F238E27FC236}">
                    <a16:creationId xmlns:a16="http://schemas.microsoft.com/office/drawing/2014/main" id="{0F455400-B50B-D409-580E-FA61A968CA8B}"/>
                  </a:ext>
                </a:extLst>
              </p:cNvPr>
              <p:cNvSpPr/>
              <p:nvPr/>
            </p:nvSpPr>
            <p:spPr bwMode="auto">
              <a:xfrm>
                <a:off x="3680938" y="1792869"/>
                <a:ext cx="53925"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94" name="Group 31793">
              <a:extLst>
                <a:ext uri="{FF2B5EF4-FFF2-40B4-BE49-F238E27FC236}">
                  <a16:creationId xmlns:a16="http://schemas.microsoft.com/office/drawing/2014/main" id="{B5829DA5-9604-36C0-CC60-CDE86A7711D5}"/>
                </a:ext>
              </a:extLst>
            </p:cNvPr>
            <p:cNvGrpSpPr/>
            <p:nvPr/>
          </p:nvGrpSpPr>
          <p:grpSpPr>
            <a:xfrm>
              <a:off x="3503215" y="4419541"/>
              <a:ext cx="159898" cy="181558"/>
              <a:chOff x="3680938" y="1702090"/>
              <a:chExt cx="159898" cy="181558"/>
            </a:xfrm>
          </p:grpSpPr>
          <p:sp>
            <p:nvSpPr>
              <p:cNvPr id="31796" name="Rectangle 31795">
                <a:extLst>
                  <a:ext uri="{FF2B5EF4-FFF2-40B4-BE49-F238E27FC236}">
                    <a16:creationId xmlns:a16="http://schemas.microsoft.com/office/drawing/2014/main" id="{080D6249-5E7B-6A99-D1AB-9D3E60B60072}"/>
                  </a:ext>
                </a:extLst>
              </p:cNvPr>
              <p:cNvSpPr/>
              <p:nvPr/>
            </p:nvSpPr>
            <p:spPr bwMode="auto">
              <a:xfrm>
                <a:off x="3680938" y="1702090"/>
                <a:ext cx="92981"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7" name="Rectangle 31796">
                <a:extLst>
                  <a:ext uri="{FF2B5EF4-FFF2-40B4-BE49-F238E27FC236}">
                    <a16:creationId xmlns:a16="http://schemas.microsoft.com/office/drawing/2014/main" id="{1617FF4D-312C-16DE-0061-9F8AEF9F5503}"/>
                  </a:ext>
                </a:extLst>
              </p:cNvPr>
              <p:cNvSpPr/>
              <p:nvPr/>
            </p:nvSpPr>
            <p:spPr bwMode="auto">
              <a:xfrm>
                <a:off x="3680938" y="1792869"/>
                <a:ext cx="159898"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98" name="Group 31797">
              <a:extLst>
                <a:ext uri="{FF2B5EF4-FFF2-40B4-BE49-F238E27FC236}">
                  <a16:creationId xmlns:a16="http://schemas.microsoft.com/office/drawing/2014/main" id="{FFEBA12B-E058-DA76-B88A-901A4DDD5DD3}"/>
                </a:ext>
              </a:extLst>
            </p:cNvPr>
            <p:cNvGrpSpPr/>
            <p:nvPr/>
          </p:nvGrpSpPr>
          <p:grpSpPr>
            <a:xfrm>
              <a:off x="3503215" y="4628259"/>
              <a:ext cx="159898" cy="274779"/>
              <a:chOff x="3680938" y="1608869"/>
              <a:chExt cx="159898" cy="274779"/>
            </a:xfrm>
          </p:grpSpPr>
          <p:sp>
            <p:nvSpPr>
              <p:cNvPr id="31799" name="Rectangle 31798">
                <a:extLst>
                  <a:ext uri="{FF2B5EF4-FFF2-40B4-BE49-F238E27FC236}">
                    <a16:creationId xmlns:a16="http://schemas.microsoft.com/office/drawing/2014/main" id="{A335C38A-2CE6-8CC7-54DB-5EA98D5875C6}"/>
                  </a:ext>
                </a:extLst>
              </p:cNvPr>
              <p:cNvSpPr/>
              <p:nvPr/>
            </p:nvSpPr>
            <p:spPr bwMode="auto">
              <a:xfrm>
                <a:off x="3680938" y="1608869"/>
                <a:ext cx="53925"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0" name="Rectangle 31799">
                <a:extLst>
                  <a:ext uri="{FF2B5EF4-FFF2-40B4-BE49-F238E27FC236}">
                    <a16:creationId xmlns:a16="http://schemas.microsoft.com/office/drawing/2014/main" id="{A5B04BD8-5280-44C8-2E93-6A17B05A12AB}"/>
                  </a:ext>
                </a:extLst>
              </p:cNvPr>
              <p:cNvSpPr/>
              <p:nvPr/>
            </p:nvSpPr>
            <p:spPr bwMode="auto">
              <a:xfrm>
                <a:off x="3680938" y="1702090"/>
                <a:ext cx="159898"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1" name="Rectangle 31800">
                <a:extLst>
                  <a:ext uri="{FF2B5EF4-FFF2-40B4-BE49-F238E27FC236}">
                    <a16:creationId xmlns:a16="http://schemas.microsoft.com/office/drawing/2014/main" id="{994DABDB-7F1E-231C-915C-1F878CA4D634}"/>
                  </a:ext>
                </a:extLst>
              </p:cNvPr>
              <p:cNvSpPr/>
              <p:nvPr/>
            </p:nvSpPr>
            <p:spPr bwMode="auto">
              <a:xfrm>
                <a:off x="3680938" y="1792869"/>
                <a:ext cx="53925"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802" name="Group 31801">
              <a:extLst>
                <a:ext uri="{FF2B5EF4-FFF2-40B4-BE49-F238E27FC236}">
                  <a16:creationId xmlns:a16="http://schemas.microsoft.com/office/drawing/2014/main" id="{5A399D7E-1522-7791-C9C8-6C41DC37D5C5}"/>
                </a:ext>
              </a:extLst>
            </p:cNvPr>
            <p:cNvGrpSpPr/>
            <p:nvPr/>
          </p:nvGrpSpPr>
          <p:grpSpPr>
            <a:xfrm>
              <a:off x="3503215" y="4930198"/>
              <a:ext cx="159898" cy="274779"/>
              <a:chOff x="3680938" y="1608869"/>
              <a:chExt cx="159898" cy="274779"/>
            </a:xfrm>
          </p:grpSpPr>
          <p:sp>
            <p:nvSpPr>
              <p:cNvPr id="31803" name="Rectangle 31802">
                <a:extLst>
                  <a:ext uri="{FF2B5EF4-FFF2-40B4-BE49-F238E27FC236}">
                    <a16:creationId xmlns:a16="http://schemas.microsoft.com/office/drawing/2014/main" id="{1946CB66-32A3-BC7E-E91D-CCBEF2BC0EA6}"/>
                  </a:ext>
                </a:extLst>
              </p:cNvPr>
              <p:cNvSpPr/>
              <p:nvPr/>
            </p:nvSpPr>
            <p:spPr bwMode="auto">
              <a:xfrm>
                <a:off x="3680938" y="1608869"/>
                <a:ext cx="55611" cy="90779"/>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4" name="Rectangle 31803">
                <a:extLst>
                  <a:ext uri="{FF2B5EF4-FFF2-40B4-BE49-F238E27FC236}">
                    <a16:creationId xmlns:a16="http://schemas.microsoft.com/office/drawing/2014/main" id="{5BD804A2-61D2-7382-DC79-EA267C91769E}"/>
                  </a:ext>
                </a:extLst>
              </p:cNvPr>
              <p:cNvSpPr/>
              <p:nvPr/>
            </p:nvSpPr>
            <p:spPr bwMode="auto">
              <a:xfrm>
                <a:off x="3680938" y="1702090"/>
                <a:ext cx="55611"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5" name="Rectangle 31804">
                <a:extLst>
                  <a:ext uri="{FF2B5EF4-FFF2-40B4-BE49-F238E27FC236}">
                    <a16:creationId xmlns:a16="http://schemas.microsoft.com/office/drawing/2014/main" id="{1842EE44-8AEC-3F67-7D35-598DD30683F5}"/>
                  </a:ext>
                </a:extLst>
              </p:cNvPr>
              <p:cNvSpPr/>
              <p:nvPr/>
            </p:nvSpPr>
            <p:spPr bwMode="auto">
              <a:xfrm>
                <a:off x="3680938" y="1792869"/>
                <a:ext cx="159898"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806" name="Group 31805">
              <a:extLst>
                <a:ext uri="{FF2B5EF4-FFF2-40B4-BE49-F238E27FC236}">
                  <a16:creationId xmlns:a16="http://schemas.microsoft.com/office/drawing/2014/main" id="{9C7E78A6-A1E0-912B-744F-7293E7C3A437}"/>
                </a:ext>
              </a:extLst>
            </p:cNvPr>
            <p:cNvGrpSpPr/>
            <p:nvPr/>
          </p:nvGrpSpPr>
          <p:grpSpPr>
            <a:xfrm>
              <a:off x="3503215" y="5325358"/>
              <a:ext cx="159146" cy="181558"/>
              <a:chOff x="3680938" y="1702090"/>
              <a:chExt cx="159146" cy="181558"/>
            </a:xfrm>
          </p:grpSpPr>
          <p:sp>
            <p:nvSpPr>
              <p:cNvPr id="31808" name="Rectangle 31807">
                <a:extLst>
                  <a:ext uri="{FF2B5EF4-FFF2-40B4-BE49-F238E27FC236}">
                    <a16:creationId xmlns:a16="http://schemas.microsoft.com/office/drawing/2014/main" id="{F39C20CE-1D98-E4B7-DBE7-A1B4E1FA0F23}"/>
                  </a:ext>
                </a:extLst>
              </p:cNvPr>
              <p:cNvSpPr/>
              <p:nvPr/>
            </p:nvSpPr>
            <p:spPr bwMode="auto">
              <a:xfrm>
                <a:off x="3680938" y="1702090"/>
                <a:ext cx="97774"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9" name="Rectangle 31808">
                <a:extLst>
                  <a:ext uri="{FF2B5EF4-FFF2-40B4-BE49-F238E27FC236}">
                    <a16:creationId xmlns:a16="http://schemas.microsoft.com/office/drawing/2014/main" id="{3A90EF98-C191-0218-2848-960BDCE63592}"/>
                  </a:ext>
                </a:extLst>
              </p:cNvPr>
              <p:cNvSpPr/>
              <p:nvPr/>
            </p:nvSpPr>
            <p:spPr bwMode="auto">
              <a:xfrm>
                <a:off x="3680938" y="1792869"/>
                <a:ext cx="159146" cy="9077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1812" name="Rectangle 31811">
              <a:extLst>
                <a:ext uri="{FF2B5EF4-FFF2-40B4-BE49-F238E27FC236}">
                  <a16:creationId xmlns:a16="http://schemas.microsoft.com/office/drawing/2014/main" id="{C840A1EC-0793-7BAC-6E45-023AFC8A446A}"/>
                </a:ext>
              </a:extLst>
            </p:cNvPr>
            <p:cNvSpPr/>
            <p:nvPr/>
          </p:nvSpPr>
          <p:spPr bwMode="auto">
            <a:xfrm>
              <a:off x="3503214" y="5627299"/>
              <a:ext cx="157207" cy="90779"/>
            </a:xfrm>
            <a:prstGeom prst="rect">
              <a:avLst/>
            </a:prstGeom>
            <a:solidFill>
              <a:srgbClr val="04637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Freeform 38">
              <a:extLst>
                <a:ext uri="{FF2B5EF4-FFF2-40B4-BE49-F238E27FC236}">
                  <a16:creationId xmlns:a16="http://schemas.microsoft.com/office/drawing/2014/main" id="{582140FC-FCB9-6233-FB63-060C5BBA6587}"/>
                </a:ext>
              </a:extLst>
            </p:cNvPr>
            <p:cNvSpPr/>
            <p:nvPr/>
          </p:nvSpPr>
          <p:spPr bwMode="auto">
            <a:xfrm>
              <a:off x="3501140" y="1536036"/>
              <a:ext cx="2667871" cy="4377261"/>
            </a:xfrm>
            <a:custGeom>
              <a:avLst/>
              <a:gdLst>
                <a:gd name="connsiteX0" fmla="*/ 0 w 3100710"/>
                <a:gd name="connsiteY0" fmla="*/ 0 h 3994484"/>
                <a:gd name="connsiteX1" fmla="*/ 0 w 3100710"/>
                <a:gd name="connsiteY1" fmla="*/ 3994484 h 3994484"/>
                <a:gd name="connsiteX2" fmla="*/ 3100710 w 3100710"/>
                <a:gd name="connsiteY2" fmla="*/ 3994484 h 3994484"/>
              </a:gdLst>
              <a:ahLst/>
              <a:cxnLst>
                <a:cxn ang="0">
                  <a:pos x="connsiteX0" y="connsiteY0"/>
                </a:cxn>
                <a:cxn ang="0">
                  <a:pos x="connsiteX1" y="connsiteY1"/>
                </a:cxn>
                <a:cxn ang="0">
                  <a:pos x="connsiteX2" y="connsiteY2"/>
                </a:cxn>
              </a:cxnLst>
              <a:rect l="l" t="t" r="r" b="b"/>
              <a:pathLst>
                <a:path w="3100710" h="3994484">
                  <a:moveTo>
                    <a:pt x="0" y="0"/>
                  </a:moveTo>
                  <a:lnTo>
                    <a:pt x="0" y="3994484"/>
                  </a:lnTo>
                  <a:lnTo>
                    <a:pt x="3100710" y="3994484"/>
                  </a:lnTo>
                </a:path>
              </a:pathLst>
            </a:custGeom>
            <a:noFill/>
            <a:ln w="28575">
              <a:solidFill>
                <a:schemeClr val="bg1"/>
              </a:solidFill>
              <a:miter lim="800000"/>
              <a:headEnd/>
              <a:tailEnd/>
            </a:ln>
          </p:spPr>
          <p:txBody>
            <a:bodyPr rtlCol="0" anchor="ctr"/>
            <a:lstStyle/>
            <a:p>
              <a:pPr algn="ctr"/>
              <a:endParaRPr lang="en-US"/>
            </a:p>
          </p:txBody>
        </p:sp>
        <p:sp>
          <p:nvSpPr>
            <p:cNvPr id="52" name="TextBox 51">
              <a:extLst>
                <a:ext uri="{FF2B5EF4-FFF2-40B4-BE49-F238E27FC236}">
                  <a16:creationId xmlns:a16="http://schemas.microsoft.com/office/drawing/2014/main" id="{14FA5CB6-DCE2-2420-24AF-8EE5D1692A81}"/>
                </a:ext>
              </a:extLst>
            </p:cNvPr>
            <p:cNvSpPr txBox="1"/>
            <p:nvPr/>
          </p:nvSpPr>
          <p:spPr bwMode="auto">
            <a:xfrm>
              <a:off x="6024391" y="1620310"/>
              <a:ext cx="41870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50%</a:t>
              </a:r>
            </a:p>
          </p:txBody>
        </p:sp>
        <p:sp>
          <p:nvSpPr>
            <p:cNvPr id="53" name="TextBox 52">
              <a:extLst>
                <a:ext uri="{FF2B5EF4-FFF2-40B4-BE49-F238E27FC236}">
                  <a16:creationId xmlns:a16="http://schemas.microsoft.com/office/drawing/2014/main" id="{57A30103-1F6F-4D69-9065-65B25A70C6B1}"/>
                </a:ext>
              </a:extLst>
            </p:cNvPr>
            <p:cNvSpPr txBox="1"/>
            <p:nvPr/>
          </p:nvSpPr>
          <p:spPr bwMode="auto">
            <a:xfrm>
              <a:off x="4897100" y="1711956"/>
              <a:ext cx="41870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28%</a:t>
              </a:r>
            </a:p>
          </p:txBody>
        </p:sp>
        <p:sp>
          <p:nvSpPr>
            <p:cNvPr id="3" name="TextBox 2">
              <a:extLst>
                <a:ext uri="{FF2B5EF4-FFF2-40B4-BE49-F238E27FC236}">
                  <a16:creationId xmlns:a16="http://schemas.microsoft.com/office/drawing/2014/main" id="{3989029C-CA7A-27A8-0994-CC6D505EBDEA}"/>
                </a:ext>
              </a:extLst>
            </p:cNvPr>
            <p:cNvSpPr txBox="1"/>
            <p:nvPr/>
          </p:nvSpPr>
          <p:spPr bwMode="auto">
            <a:xfrm>
              <a:off x="4543631" y="1531479"/>
              <a:ext cx="41870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21%</a:t>
              </a:r>
            </a:p>
          </p:txBody>
        </p:sp>
        <p:sp>
          <p:nvSpPr>
            <p:cNvPr id="6" name="TextBox 5">
              <a:extLst>
                <a:ext uri="{FF2B5EF4-FFF2-40B4-BE49-F238E27FC236}">
                  <a16:creationId xmlns:a16="http://schemas.microsoft.com/office/drawing/2014/main" id="{84D598F1-EAE1-4FEA-EED4-47CD73F52B17}"/>
                </a:ext>
              </a:extLst>
            </p:cNvPr>
            <p:cNvSpPr txBox="1"/>
            <p:nvPr/>
          </p:nvSpPr>
          <p:spPr bwMode="auto">
            <a:xfrm>
              <a:off x="4728643" y="1925013"/>
              <a:ext cx="41870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25%</a:t>
              </a:r>
            </a:p>
          </p:txBody>
        </p:sp>
        <p:sp>
          <p:nvSpPr>
            <p:cNvPr id="12" name="TextBox 11">
              <a:extLst>
                <a:ext uri="{FF2B5EF4-FFF2-40B4-BE49-F238E27FC236}">
                  <a16:creationId xmlns:a16="http://schemas.microsoft.com/office/drawing/2014/main" id="{6E87B403-E6DB-97FE-6ACC-24A1E580198E}"/>
                </a:ext>
              </a:extLst>
            </p:cNvPr>
            <p:cNvSpPr txBox="1"/>
            <p:nvPr/>
          </p:nvSpPr>
          <p:spPr bwMode="auto">
            <a:xfrm>
              <a:off x="4417327" y="2016659"/>
              <a:ext cx="41870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19%</a:t>
              </a:r>
            </a:p>
          </p:txBody>
        </p:sp>
        <p:sp>
          <p:nvSpPr>
            <p:cNvPr id="13" name="TextBox 12">
              <a:extLst>
                <a:ext uri="{FF2B5EF4-FFF2-40B4-BE49-F238E27FC236}">
                  <a16:creationId xmlns:a16="http://schemas.microsoft.com/office/drawing/2014/main" id="{29A7CA03-6A71-4073-E729-1A2E8B88231C}"/>
                </a:ext>
              </a:extLst>
            </p:cNvPr>
            <p:cNvSpPr txBox="1"/>
            <p:nvPr/>
          </p:nvSpPr>
          <p:spPr bwMode="auto">
            <a:xfrm>
              <a:off x="4117833" y="1836182"/>
              <a:ext cx="41870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13%</a:t>
              </a:r>
            </a:p>
          </p:txBody>
        </p:sp>
        <p:sp>
          <p:nvSpPr>
            <p:cNvPr id="14" name="TextBox 13">
              <a:extLst>
                <a:ext uri="{FF2B5EF4-FFF2-40B4-BE49-F238E27FC236}">
                  <a16:creationId xmlns:a16="http://schemas.microsoft.com/office/drawing/2014/main" id="{76287B75-666E-096E-80B0-B7EF95547C69}"/>
                </a:ext>
              </a:extLst>
            </p:cNvPr>
            <p:cNvSpPr txBox="1"/>
            <p:nvPr/>
          </p:nvSpPr>
          <p:spPr bwMode="auto">
            <a:xfrm>
              <a:off x="3772128" y="2225387"/>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6%</a:t>
              </a:r>
            </a:p>
          </p:txBody>
        </p:sp>
        <p:sp>
          <p:nvSpPr>
            <p:cNvPr id="15" name="TextBox 14">
              <a:extLst>
                <a:ext uri="{FF2B5EF4-FFF2-40B4-BE49-F238E27FC236}">
                  <a16:creationId xmlns:a16="http://schemas.microsoft.com/office/drawing/2014/main" id="{501FD12C-93C7-C59D-BE83-B18E7D1CC917}"/>
                </a:ext>
              </a:extLst>
            </p:cNvPr>
            <p:cNvSpPr txBox="1"/>
            <p:nvPr/>
          </p:nvSpPr>
          <p:spPr bwMode="auto">
            <a:xfrm>
              <a:off x="3680309" y="2317033"/>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4%</a:t>
              </a:r>
            </a:p>
          </p:txBody>
        </p:sp>
        <p:sp>
          <p:nvSpPr>
            <p:cNvPr id="16" name="TextBox 15">
              <a:extLst>
                <a:ext uri="{FF2B5EF4-FFF2-40B4-BE49-F238E27FC236}">
                  <a16:creationId xmlns:a16="http://schemas.microsoft.com/office/drawing/2014/main" id="{01AA90B1-9AB2-60EE-5C6F-F6F63230390D}"/>
                </a:ext>
              </a:extLst>
            </p:cNvPr>
            <p:cNvSpPr txBox="1"/>
            <p:nvPr/>
          </p:nvSpPr>
          <p:spPr bwMode="auto">
            <a:xfrm>
              <a:off x="3624732" y="2136556"/>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17" name="TextBox 16">
              <a:extLst>
                <a:ext uri="{FF2B5EF4-FFF2-40B4-BE49-F238E27FC236}">
                  <a16:creationId xmlns:a16="http://schemas.microsoft.com/office/drawing/2014/main" id="{A923E073-FB38-4A8F-2D04-8779211B1A8F}"/>
                </a:ext>
              </a:extLst>
            </p:cNvPr>
            <p:cNvSpPr txBox="1"/>
            <p:nvPr/>
          </p:nvSpPr>
          <p:spPr bwMode="auto">
            <a:xfrm>
              <a:off x="3725233" y="2527287"/>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5%</a:t>
              </a:r>
            </a:p>
          </p:txBody>
        </p:sp>
        <p:sp>
          <p:nvSpPr>
            <p:cNvPr id="18" name="TextBox 17">
              <a:extLst>
                <a:ext uri="{FF2B5EF4-FFF2-40B4-BE49-F238E27FC236}">
                  <a16:creationId xmlns:a16="http://schemas.microsoft.com/office/drawing/2014/main" id="{DB2F3342-A883-DB0A-22B0-9ED0D3018168}"/>
                </a:ext>
              </a:extLst>
            </p:cNvPr>
            <p:cNvSpPr txBox="1"/>
            <p:nvPr/>
          </p:nvSpPr>
          <p:spPr bwMode="auto">
            <a:xfrm>
              <a:off x="3674647" y="2618933"/>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4%</a:t>
              </a:r>
            </a:p>
          </p:txBody>
        </p:sp>
        <p:sp>
          <p:nvSpPr>
            <p:cNvPr id="19" name="TextBox 18">
              <a:extLst>
                <a:ext uri="{FF2B5EF4-FFF2-40B4-BE49-F238E27FC236}">
                  <a16:creationId xmlns:a16="http://schemas.microsoft.com/office/drawing/2014/main" id="{99C84431-6505-A7B9-075E-A356632EF305}"/>
                </a:ext>
              </a:extLst>
            </p:cNvPr>
            <p:cNvSpPr txBox="1"/>
            <p:nvPr/>
          </p:nvSpPr>
          <p:spPr bwMode="auto">
            <a:xfrm>
              <a:off x="3511872" y="2438456"/>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a:t>
              </a:r>
            </a:p>
          </p:txBody>
        </p:sp>
        <p:sp>
          <p:nvSpPr>
            <p:cNvPr id="20" name="TextBox 19">
              <a:extLst>
                <a:ext uri="{FF2B5EF4-FFF2-40B4-BE49-F238E27FC236}">
                  <a16:creationId xmlns:a16="http://schemas.microsoft.com/office/drawing/2014/main" id="{CCA8D857-AFC1-3B74-DA43-F6D2FDDD6497}"/>
                </a:ext>
              </a:extLst>
            </p:cNvPr>
            <p:cNvSpPr txBox="1"/>
            <p:nvPr/>
          </p:nvSpPr>
          <p:spPr bwMode="auto">
            <a:xfrm>
              <a:off x="3624732" y="2825306"/>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21" name="TextBox 20">
              <a:extLst>
                <a:ext uri="{FF2B5EF4-FFF2-40B4-BE49-F238E27FC236}">
                  <a16:creationId xmlns:a16="http://schemas.microsoft.com/office/drawing/2014/main" id="{83990627-F7CA-66DB-1AC4-8C760014FBD3}"/>
                </a:ext>
              </a:extLst>
            </p:cNvPr>
            <p:cNvSpPr txBox="1"/>
            <p:nvPr/>
          </p:nvSpPr>
          <p:spPr bwMode="auto">
            <a:xfrm>
              <a:off x="3674647" y="2916952"/>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4%</a:t>
              </a:r>
            </a:p>
          </p:txBody>
        </p:sp>
        <p:sp>
          <p:nvSpPr>
            <p:cNvPr id="22" name="TextBox 21">
              <a:extLst>
                <a:ext uri="{FF2B5EF4-FFF2-40B4-BE49-F238E27FC236}">
                  <a16:creationId xmlns:a16="http://schemas.microsoft.com/office/drawing/2014/main" id="{3BDC52B4-8937-5C13-A737-0FC4ADF53B44}"/>
                </a:ext>
              </a:extLst>
            </p:cNvPr>
            <p:cNvSpPr txBox="1"/>
            <p:nvPr/>
          </p:nvSpPr>
          <p:spPr bwMode="auto">
            <a:xfrm>
              <a:off x="3511872" y="2736475"/>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a:t>
              </a:r>
            </a:p>
          </p:txBody>
        </p:sp>
        <p:sp>
          <p:nvSpPr>
            <p:cNvPr id="23" name="TextBox 22">
              <a:extLst>
                <a:ext uri="{FF2B5EF4-FFF2-40B4-BE49-F238E27FC236}">
                  <a16:creationId xmlns:a16="http://schemas.microsoft.com/office/drawing/2014/main" id="{307D3D1A-9115-DF01-2C16-5734F25B9A59}"/>
                </a:ext>
              </a:extLst>
            </p:cNvPr>
            <p:cNvSpPr txBox="1"/>
            <p:nvPr/>
          </p:nvSpPr>
          <p:spPr bwMode="auto">
            <a:xfrm>
              <a:off x="3624732" y="3130628"/>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24" name="TextBox 23">
              <a:extLst>
                <a:ext uri="{FF2B5EF4-FFF2-40B4-BE49-F238E27FC236}">
                  <a16:creationId xmlns:a16="http://schemas.microsoft.com/office/drawing/2014/main" id="{95A65E7B-F537-8418-E0C9-0C784F0A3E8D}"/>
                </a:ext>
              </a:extLst>
            </p:cNvPr>
            <p:cNvSpPr txBox="1"/>
            <p:nvPr/>
          </p:nvSpPr>
          <p:spPr bwMode="auto">
            <a:xfrm>
              <a:off x="3674647" y="3222274"/>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4%</a:t>
              </a:r>
            </a:p>
          </p:txBody>
        </p:sp>
        <p:sp>
          <p:nvSpPr>
            <p:cNvPr id="25" name="TextBox 24">
              <a:extLst>
                <a:ext uri="{FF2B5EF4-FFF2-40B4-BE49-F238E27FC236}">
                  <a16:creationId xmlns:a16="http://schemas.microsoft.com/office/drawing/2014/main" id="{F2F8BC1E-D609-647D-ED5C-31491CD3AFFB}"/>
                </a:ext>
              </a:extLst>
            </p:cNvPr>
            <p:cNvSpPr txBox="1"/>
            <p:nvPr/>
          </p:nvSpPr>
          <p:spPr bwMode="auto">
            <a:xfrm>
              <a:off x="3554213" y="3041797"/>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2%</a:t>
              </a:r>
            </a:p>
          </p:txBody>
        </p:sp>
        <p:sp>
          <p:nvSpPr>
            <p:cNvPr id="26" name="TextBox 25">
              <a:extLst>
                <a:ext uri="{FF2B5EF4-FFF2-40B4-BE49-F238E27FC236}">
                  <a16:creationId xmlns:a16="http://schemas.microsoft.com/office/drawing/2014/main" id="{A1F8FF71-AC9D-1265-1F58-B51215DB0B64}"/>
                </a:ext>
              </a:extLst>
            </p:cNvPr>
            <p:cNvSpPr txBox="1"/>
            <p:nvPr/>
          </p:nvSpPr>
          <p:spPr bwMode="auto">
            <a:xfrm>
              <a:off x="3624732" y="3432361"/>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27" name="TextBox 26">
              <a:extLst>
                <a:ext uri="{FF2B5EF4-FFF2-40B4-BE49-F238E27FC236}">
                  <a16:creationId xmlns:a16="http://schemas.microsoft.com/office/drawing/2014/main" id="{B6B2F539-6BBA-989C-3673-104FC8E11F96}"/>
                </a:ext>
              </a:extLst>
            </p:cNvPr>
            <p:cNvSpPr txBox="1"/>
            <p:nvPr/>
          </p:nvSpPr>
          <p:spPr bwMode="auto">
            <a:xfrm>
              <a:off x="3624732" y="3524007"/>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28" name="TextBox 27">
              <a:extLst>
                <a:ext uri="{FF2B5EF4-FFF2-40B4-BE49-F238E27FC236}">
                  <a16:creationId xmlns:a16="http://schemas.microsoft.com/office/drawing/2014/main" id="{BA4E10C3-7E3E-7F77-C333-A2480B833EBA}"/>
                </a:ext>
              </a:extLst>
            </p:cNvPr>
            <p:cNvSpPr txBox="1"/>
            <p:nvPr/>
          </p:nvSpPr>
          <p:spPr bwMode="auto">
            <a:xfrm>
              <a:off x="3554213" y="3343530"/>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2%</a:t>
              </a:r>
            </a:p>
          </p:txBody>
        </p:sp>
        <p:sp>
          <p:nvSpPr>
            <p:cNvPr id="29" name="TextBox 28">
              <a:extLst>
                <a:ext uri="{FF2B5EF4-FFF2-40B4-BE49-F238E27FC236}">
                  <a16:creationId xmlns:a16="http://schemas.microsoft.com/office/drawing/2014/main" id="{E8BB79DD-08EC-49ED-FEFF-EBF594FB6E2E}"/>
                </a:ext>
              </a:extLst>
            </p:cNvPr>
            <p:cNvSpPr txBox="1"/>
            <p:nvPr/>
          </p:nvSpPr>
          <p:spPr bwMode="auto">
            <a:xfrm>
              <a:off x="3624732" y="3732465"/>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30" name="TextBox 29">
              <a:extLst>
                <a:ext uri="{FF2B5EF4-FFF2-40B4-BE49-F238E27FC236}">
                  <a16:creationId xmlns:a16="http://schemas.microsoft.com/office/drawing/2014/main" id="{95DB506F-1933-A8F8-10D1-1EA848D09F5B}"/>
                </a:ext>
              </a:extLst>
            </p:cNvPr>
            <p:cNvSpPr txBox="1"/>
            <p:nvPr/>
          </p:nvSpPr>
          <p:spPr bwMode="auto">
            <a:xfrm>
              <a:off x="3624732" y="3824111"/>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31" name="TextBox 30">
              <a:extLst>
                <a:ext uri="{FF2B5EF4-FFF2-40B4-BE49-F238E27FC236}">
                  <a16:creationId xmlns:a16="http://schemas.microsoft.com/office/drawing/2014/main" id="{F9C0E967-3ABE-C945-0235-6529FD6E2778}"/>
                </a:ext>
              </a:extLst>
            </p:cNvPr>
            <p:cNvSpPr txBox="1"/>
            <p:nvPr/>
          </p:nvSpPr>
          <p:spPr bwMode="auto">
            <a:xfrm>
              <a:off x="3624732" y="3643634"/>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32" name="TextBox 31">
              <a:extLst>
                <a:ext uri="{FF2B5EF4-FFF2-40B4-BE49-F238E27FC236}">
                  <a16:creationId xmlns:a16="http://schemas.microsoft.com/office/drawing/2014/main" id="{ECB91D7F-4B6C-2D0A-A71D-28081A5C9C0B}"/>
                </a:ext>
              </a:extLst>
            </p:cNvPr>
            <p:cNvSpPr txBox="1"/>
            <p:nvPr/>
          </p:nvSpPr>
          <p:spPr bwMode="auto">
            <a:xfrm>
              <a:off x="3711946" y="4030971"/>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5%</a:t>
              </a:r>
            </a:p>
          </p:txBody>
        </p:sp>
        <p:sp>
          <p:nvSpPr>
            <p:cNvPr id="33" name="TextBox 32">
              <a:extLst>
                <a:ext uri="{FF2B5EF4-FFF2-40B4-BE49-F238E27FC236}">
                  <a16:creationId xmlns:a16="http://schemas.microsoft.com/office/drawing/2014/main" id="{0EF23B08-5190-D57D-3CAE-D04A30227B8D}"/>
                </a:ext>
              </a:extLst>
            </p:cNvPr>
            <p:cNvSpPr txBox="1"/>
            <p:nvPr/>
          </p:nvSpPr>
          <p:spPr bwMode="auto">
            <a:xfrm>
              <a:off x="3511872" y="4122617"/>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a:t>
              </a:r>
            </a:p>
          </p:txBody>
        </p:sp>
        <p:sp>
          <p:nvSpPr>
            <p:cNvPr id="34" name="TextBox 33">
              <a:extLst>
                <a:ext uri="{FF2B5EF4-FFF2-40B4-BE49-F238E27FC236}">
                  <a16:creationId xmlns:a16="http://schemas.microsoft.com/office/drawing/2014/main" id="{13A19368-4205-B637-457B-D9634E559981}"/>
                </a:ext>
              </a:extLst>
            </p:cNvPr>
            <p:cNvSpPr txBox="1"/>
            <p:nvPr/>
          </p:nvSpPr>
          <p:spPr bwMode="auto">
            <a:xfrm>
              <a:off x="3511872" y="3942140"/>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a:t>
              </a:r>
            </a:p>
          </p:txBody>
        </p:sp>
        <p:sp>
          <p:nvSpPr>
            <p:cNvPr id="35" name="TextBox 34">
              <a:extLst>
                <a:ext uri="{FF2B5EF4-FFF2-40B4-BE49-F238E27FC236}">
                  <a16:creationId xmlns:a16="http://schemas.microsoft.com/office/drawing/2014/main" id="{2185B44C-2077-737F-4269-1207BE29D6CD}"/>
                </a:ext>
              </a:extLst>
            </p:cNvPr>
            <p:cNvSpPr txBox="1"/>
            <p:nvPr/>
          </p:nvSpPr>
          <p:spPr bwMode="auto">
            <a:xfrm>
              <a:off x="3554213" y="4338785"/>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2%</a:t>
              </a:r>
            </a:p>
          </p:txBody>
        </p:sp>
        <p:sp>
          <p:nvSpPr>
            <p:cNvPr id="36" name="TextBox 35">
              <a:extLst>
                <a:ext uri="{FF2B5EF4-FFF2-40B4-BE49-F238E27FC236}">
                  <a16:creationId xmlns:a16="http://schemas.microsoft.com/office/drawing/2014/main" id="{3FD031D5-26E9-2881-8837-E5A2F92A1AAC}"/>
                </a:ext>
              </a:extLst>
            </p:cNvPr>
            <p:cNvSpPr txBox="1"/>
            <p:nvPr/>
          </p:nvSpPr>
          <p:spPr bwMode="auto">
            <a:xfrm>
              <a:off x="3624732" y="4430431"/>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37" name="TextBox 36">
              <a:extLst>
                <a:ext uri="{FF2B5EF4-FFF2-40B4-BE49-F238E27FC236}">
                  <a16:creationId xmlns:a16="http://schemas.microsoft.com/office/drawing/2014/main" id="{ABA4D39D-F760-F3BF-D102-393F829B28D3}"/>
                </a:ext>
              </a:extLst>
            </p:cNvPr>
            <p:cNvSpPr txBox="1"/>
            <p:nvPr/>
          </p:nvSpPr>
          <p:spPr bwMode="auto">
            <a:xfrm>
              <a:off x="3457944" y="4249954"/>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0%</a:t>
              </a:r>
            </a:p>
          </p:txBody>
        </p:sp>
        <p:sp>
          <p:nvSpPr>
            <p:cNvPr id="38" name="TextBox 37">
              <a:extLst>
                <a:ext uri="{FF2B5EF4-FFF2-40B4-BE49-F238E27FC236}">
                  <a16:creationId xmlns:a16="http://schemas.microsoft.com/office/drawing/2014/main" id="{4FD312D0-A8E3-AE6E-C351-CD573D3EBFA9}"/>
                </a:ext>
              </a:extLst>
            </p:cNvPr>
            <p:cNvSpPr txBox="1"/>
            <p:nvPr/>
          </p:nvSpPr>
          <p:spPr bwMode="auto">
            <a:xfrm>
              <a:off x="3624732" y="4636279"/>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40" name="TextBox 39">
              <a:extLst>
                <a:ext uri="{FF2B5EF4-FFF2-40B4-BE49-F238E27FC236}">
                  <a16:creationId xmlns:a16="http://schemas.microsoft.com/office/drawing/2014/main" id="{2219202B-9D0A-FD51-8F97-8A235BADDEF8}"/>
                </a:ext>
              </a:extLst>
            </p:cNvPr>
            <p:cNvSpPr txBox="1"/>
            <p:nvPr/>
          </p:nvSpPr>
          <p:spPr bwMode="auto">
            <a:xfrm>
              <a:off x="3511872" y="4727925"/>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a:t>
              </a:r>
            </a:p>
          </p:txBody>
        </p:sp>
        <p:sp>
          <p:nvSpPr>
            <p:cNvPr id="41" name="TextBox 40">
              <a:extLst>
                <a:ext uri="{FF2B5EF4-FFF2-40B4-BE49-F238E27FC236}">
                  <a16:creationId xmlns:a16="http://schemas.microsoft.com/office/drawing/2014/main" id="{277EDF12-A3D2-D580-DACA-E898D2D2C448}"/>
                </a:ext>
              </a:extLst>
            </p:cNvPr>
            <p:cNvSpPr txBox="1"/>
            <p:nvPr/>
          </p:nvSpPr>
          <p:spPr bwMode="auto">
            <a:xfrm>
              <a:off x="3511872" y="4547448"/>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a:t>
              </a:r>
            </a:p>
          </p:txBody>
        </p:sp>
        <p:sp>
          <p:nvSpPr>
            <p:cNvPr id="42" name="TextBox 41">
              <a:extLst>
                <a:ext uri="{FF2B5EF4-FFF2-40B4-BE49-F238E27FC236}">
                  <a16:creationId xmlns:a16="http://schemas.microsoft.com/office/drawing/2014/main" id="{8B108DA1-F3D2-050E-AEC9-8485171019EF}"/>
                </a:ext>
              </a:extLst>
            </p:cNvPr>
            <p:cNvSpPr txBox="1"/>
            <p:nvPr/>
          </p:nvSpPr>
          <p:spPr bwMode="auto">
            <a:xfrm>
              <a:off x="3511872" y="4941151"/>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a:t>
              </a:r>
            </a:p>
          </p:txBody>
        </p:sp>
        <p:sp>
          <p:nvSpPr>
            <p:cNvPr id="43" name="TextBox 42">
              <a:extLst>
                <a:ext uri="{FF2B5EF4-FFF2-40B4-BE49-F238E27FC236}">
                  <a16:creationId xmlns:a16="http://schemas.microsoft.com/office/drawing/2014/main" id="{B087BA97-8B09-78E2-0AAF-36EE452255CF}"/>
                </a:ext>
              </a:extLst>
            </p:cNvPr>
            <p:cNvSpPr txBox="1"/>
            <p:nvPr/>
          </p:nvSpPr>
          <p:spPr bwMode="auto">
            <a:xfrm>
              <a:off x="3624732" y="5032797"/>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44" name="TextBox 43">
              <a:extLst>
                <a:ext uri="{FF2B5EF4-FFF2-40B4-BE49-F238E27FC236}">
                  <a16:creationId xmlns:a16="http://schemas.microsoft.com/office/drawing/2014/main" id="{1CC588F8-87B1-6857-B758-FEDF96A1E239}"/>
                </a:ext>
              </a:extLst>
            </p:cNvPr>
            <p:cNvSpPr txBox="1"/>
            <p:nvPr/>
          </p:nvSpPr>
          <p:spPr bwMode="auto">
            <a:xfrm>
              <a:off x="3511872" y="4852320"/>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1%</a:t>
              </a:r>
            </a:p>
          </p:txBody>
        </p:sp>
        <p:sp>
          <p:nvSpPr>
            <p:cNvPr id="45" name="TextBox 44">
              <a:extLst>
                <a:ext uri="{FF2B5EF4-FFF2-40B4-BE49-F238E27FC236}">
                  <a16:creationId xmlns:a16="http://schemas.microsoft.com/office/drawing/2014/main" id="{CE6D724B-F20A-7D30-31E4-1CB74AE22782}"/>
                </a:ext>
              </a:extLst>
            </p:cNvPr>
            <p:cNvSpPr txBox="1"/>
            <p:nvPr/>
          </p:nvSpPr>
          <p:spPr bwMode="auto">
            <a:xfrm>
              <a:off x="3515928" y="5243789"/>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2%</a:t>
              </a:r>
            </a:p>
          </p:txBody>
        </p:sp>
        <p:sp>
          <p:nvSpPr>
            <p:cNvPr id="46" name="TextBox 45">
              <a:extLst>
                <a:ext uri="{FF2B5EF4-FFF2-40B4-BE49-F238E27FC236}">
                  <a16:creationId xmlns:a16="http://schemas.microsoft.com/office/drawing/2014/main" id="{8AA26A60-F6D6-5B04-5359-5A4962BD6090}"/>
                </a:ext>
              </a:extLst>
            </p:cNvPr>
            <p:cNvSpPr txBox="1"/>
            <p:nvPr/>
          </p:nvSpPr>
          <p:spPr bwMode="auto">
            <a:xfrm>
              <a:off x="3577195" y="5331617"/>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47" name="TextBox 46">
              <a:extLst>
                <a:ext uri="{FF2B5EF4-FFF2-40B4-BE49-F238E27FC236}">
                  <a16:creationId xmlns:a16="http://schemas.microsoft.com/office/drawing/2014/main" id="{536116E4-CBB6-22B3-00DE-0E30BF0939E4}"/>
                </a:ext>
              </a:extLst>
            </p:cNvPr>
            <p:cNvSpPr txBox="1"/>
            <p:nvPr/>
          </p:nvSpPr>
          <p:spPr bwMode="auto">
            <a:xfrm>
              <a:off x="3457944" y="5157590"/>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0%</a:t>
              </a:r>
            </a:p>
          </p:txBody>
        </p:sp>
        <p:sp>
          <p:nvSpPr>
            <p:cNvPr id="48" name="TextBox 47">
              <a:extLst>
                <a:ext uri="{FF2B5EF4-FFF2-40B4-BE49-F238E27FC236}">
                  <a16:creationId xmlns:a16="http://schemas.microsoft.com/office/drawing/2014/main" id="{2F994F70-62FC-DA57-162E-9E083143C324}"/>
                </a:ext>
              </a:extLst>
            </p:cNvPr>
            <p:cNvSpPr txBox="1"/>
            <p:nvPr/>
          </p:nvSpPr>
          <p:spPr bwMode="auto">
            <a:xfrm>
              <a:off x="3577251" y="5543915"/>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3%</a:t>
              </a:r>
            </a:p>
          </p:txBody>
        </p:sp>
        <p:sp>
          <p:nvSpPr>
            <p:cNvPr id="49" name="TextBox 48">
              <a:extLst>
                <a:ext uri="{FF2B5EF4-FFF2-40B4-BE49-F238E27FC236}">
                  <a16:creationId xmlns:a16="http://schemas.microsoft.com/office/drawing/2014/main" id="{EE466CCB-FA82-9F32-D7EB-D5F013767E15}"/>
                </a:ext>
              </a:extLst>
            </p:cNvPr>
            <p:cNvSpPr txBox="1"/>
            <p:nvPr/>
          </p:nvSpPr>
          <p:spPr bwMode="auto">
            <a:xfrm>
              <a:off x="3424672" y="5695688"/>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0%</a:t>
              </a:r>
            </a:p>
          </p:txBody>
        </p:sp>
        <p:sp>
          <p:nvSpPr>
            <p:cNvPr id="50" name="TextBox 49">
              <a:extLst>
                <a:ext uri="{FF2B5EF4-FFF2-40B4-BE49-F238E27FC236}">
                  <a16:creationId xmlns:a16="http://schemas.microsoft.com/office/drawing/2014/main" id="{335C5DEA-39AC-541B-DD8A-E2EB705A9689}"/>
                </a:ext>
              </a:extLst>
            </p:cNvPr>
            <p:cNvSpPr txBox="1"/>
            <p:nvPr/>
          </p:nvSpPr>
          <p:spPr bwMode="auto">
            <a:xfrm>
              <a:off x="3422352" y="5438585"/>
              <a:ext cx="34977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50" b="0" dirty="0">
                  <a:solidFill>
                    <a:schemeClr val="bg1"/>
                  </a:solidFill>
                  <a:latin typeface="Calibri" panose="020F0502020204030204" pitchFamily="34" charset="0"/>
                </a:rPr>
                <a:t>0%</a:t>
              </a:r>
            </a:p>
          </p:txBody>
        </p:sp>
      </p:grpSp>
    </p:spTree>
    <p:extLst>
      <p:ext uri="{BB962C8B-B14F-4D97-AF65-F5344CB8AC3E}">
        <p14:creationId xmlns:p14="http://schemas.microsoft.com/office/powerpoint/2010/main" val="1135147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TRIANGLE: Cause of Death</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Dreyling. ASH 2022. Abstr 1.</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
            <a:extLst>
              <a:ext uri="{FF2B5EF4-FFF2-40B4-BE49-F238E27FC236}">
                <a16:creationId xmlns:a16="http://schemas.microsoft.com/office/drawing/2014/main" id="{CBFEC25E-7841-38E6-DE0A-8DFB4CA44E11}"/>
              </a:ext>
            </a:extLst>
          </p:cNvPr>
          <p:cNvGraphicFramePr>
            <a:graphicFrameLocks/>
          </p:cNvGraphicFramePr>
          <p:nvPr>
            <p:extLst>
              <p:ext uri="{D42A27DB-BD31-4B8C-83A1-F6EECF244321}">
                <p14:modId xmlns:p14="http://schemas.microsoft.com/office/powerpoint/2010/main" val="1039216088"/>
              </p:ext>
            </p:extLst>
          </p:nvPr>
        </p:nvGraphicFramePr>
        <p:xfrm>
          <a:off x="695139" y="1374318"/>
          <a:ext cx="10787064" cy="4480704"/>
        </p:xfrm>
        <a:graphic>
          <a:graphicData uri="http://schemas.openxmlformats.org/drawingml/2006/table">
            <a:tbl>
              <a:tblPr/>
              <a:tblGrid>
                <a:gridCol w="2663159">
                  <a:extLst>
                    <a:ext uri="{9D8B030D-6E8A-4147-A177-3AD203B41FA5}">
                      <a16:colId xmlns:a16="http://schemas.microsoft.com/office/drawing/2014/main" val="20000"/>
                    </a:ext>
                  </a:extLst>
                </a:gridCol>
                <a:gridCol w="2802193">
                  <a:extLst>
                    <a:ext uri="{9D8B030D-6E8A-4147-A177-3AD203B41FA5}">
                      <a16:colId xmlns:a16="http://schemas.microsoft.com/office/drawing/2014/main" val="20001"/>
                    </a:ext>
                  </a:extLst>
                </a:gridCol>
                <a:gridCol w="2660856">
                  <a:extLst>
                    <a:ext uri="{9D8B030D-6E8A-4147-A177-3AD203B41FA5}">
                      <a16:colId xmlns:a16="http://schemas.microsoft.com/office/drawing/2014/main" val="20002"/>
                    </a:ext>
                  </a:extLst>
                </a:gridCol>
                <a:gridCol w="2660856">
                  <a:extLst>
                    <a:ext uri="{9D8B030D-6E8A-4147-A177-3AD203B41FA5}">
                      <a16:colId xmlns:a16="http://schemas.microsoft.com/office/drawing/2014/main" val="20003"/>
                    </a:ext>
                  </a:extLst>
                </a:gridCol>
              </a:tblGrid>
              <a:tr h="3386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Cause of Death,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 + I*</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I*</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10001"/>
                  </a:ext>
                </a:extLst>
              </a:tr>
              <a:tr h="3386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All cause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 (7.9)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39 (13.5)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3386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Lymphoma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 (3.8)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3386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Concomitant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 (1.7)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 (3.8)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5925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Lymphoma and concomitant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725691002"/>
                  </a:ext>
                </a:extLst>
              </a:tr>
              <a:tr h="3386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Secondary malignancy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 (0.7)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84961465"/>
                  </a:ext>
                </a:extLst>
              </a:tr>
              <a:tr h="3386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627966690"/>
                  </a:ext>
                </a:extLst>
              </a:tr>
              <a:tr h="5925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Therapy and concomitant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90060769"/>
                  </a:ext>
                </a:extLst>
              </a:tr>
              <a:tr h="3386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582302221"/>
                  </a:ext>
                </a:extLst>
              </a:tr>
            </a:tbl>
          </a:graphicData>
        </a:graphic>
      </p:graphicFrame>
      <p:sp>
        <p:nvSpPr>
          <p:cNvPr id="3" name="TextBox 2">
            <a:extLst>
              <a:ext uri="{FF2B5EF4-FFF2-40B4-BE49-F238E27FC236}">
                <a16:creationId xmlns:a16="http://schemas.microsoft.com/office/drawing/2014/main" id="{658AC6EB-76C6-12CB-7947-B323DC6D2665}"/>
              </a:ext>
            </a:extLst>
          </p:cNvPr>
          <p:cNvSpPr txBox="1"/>
          <p:nvPr/>
        </p:nvSpPr>
        <p:spPr bwMode="auto">
          <a:xfrm>
            <a:off x="709797" y="5887900"/>
            <a:ext cx="82325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600"/>
              </a:spcBef>
              <a:spcAft>
                <a:spcPct val="0"/>
              </a:spcAft>
              <a:buClrTx/>
              <a:buFontTx/>
              <a:buNone/>
            </a:pPr>
            <a:r>
              <a:rPr lang="pt-BR" sz="1400" b="0" dirty="0">
                <a:solidFill>
                  <a:schemeClr val="bg1"/>
                </a:solidFill>
                <a:latin typeface="Calibri" panose="020F0502020204030204" pitchFamily="34" charset="0"/>
              </a:rPr>
              <a:t>*A arm: R-CHOP/R-DHAP + ASCT; A + I arm: IR-CHOP/R-DHAP + ASCT + I; I arm: IR-CHOP/R-DHAP + I. I: ibrutinib.</a:t>
            </a:r>
          </a:p>
        </p:txBody>
      </p:sp>
    </p:spTree>
    <p:extLst>
      <p:ext uri="{BB962C8B-B14F-4D97-AF65-F5344CB8AC3E}">
        <p14:creationId xmlns:p14="http://schemas.microsoft.com/office/powerpoint/2010/main" val="37257497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TRIANGLE: 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dirty="0"/>
              <a:t>In this analysis of phase III TRIANGLE study, addition of ibrutinib to standard CIT ± ASCT yielded strong efficacy with acceptable safety in younger patients with previously untreated MCL</a:t>
            </a:r>
          </a:p>
          <a:p>
            <a:r>
              <a:rPr lang="en-US" altLang="en-US" dirty="0"/>
              <a:t>Based on primary endpoint of FFS, ASCT + ibrutinib is superior to ASCT standard of care arm, and ASCT standard of care arm is not superior to ibrutinib without ASCT</a:t>
            </a:r>
          </a:p>
          <a:p>
            <a:pPr lvl="1"/>
            <a:r>
              <a:rPr lang="en-US" altLang="en-US" dirty="0"/>
              <a:t>No conclusion yet as to whether ASCT adds to ibrutinib, but safety profile favors ibrutinib-only arm</a:t>
            </a:r>
          </a:p>
          <a:p>
            <a:r>
              <a:rPr lang="en-US" altLang="en-US" dirty="0"/>
              <a:t>Numerical OS benefit observed in ibrutinib-containing arms vs control arm, but data are immature</a:t>
            </a:r>
          </a:p>
          <a:p>
            <a:pPr marL="457200" lvl="1" indent="0">
              <a:buNone/>
            </a:pP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Dreyling. ASH 2022. Abstr 1.</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2022!</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56M7VY3CDVN5-1914579595-2</_dlc_DocId>
    <_dlc_DocIdUrl xmlns="d54cbe69-32bd-412a-b004-9152f949605e">
      <Url>https://intranet.clinicaloptions.com/mews/oncology/ONC_2022_ASH_CF_(5667)/LYMPH_1_Dreyling/_layouts/15/DocIdRedir.aspx?ID=56M7VY3CDVN5-1914579595-2</Url>
      <Description>56M7VY3CDVN5-1914579595-2</Description>
    </_dlc_DocIdUrl>
    <Document_x0020_Category xmlns="1b286d41-ce75-414a-9d77-29076639efb4">Conference Capsule Slides</Document_x0020_Category>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ct:contentTypeSchema xmlns:ct="http://schemas.microsoft.com/office/2006/metadata/contentType" xmlns:ma="http://schemas.microsoft.com/office/2006/metadata/properties/metaAttributes" ct:_="" ma:_="" ma:contentTypeName="Document" ma:contentTypeID="0x010100F44EC32E4AC23C48981FC17810427D4F" ma:contentTypeVersion="1" ma:contentTypeDescription="Create a new document." ma:contentTypeScope="" ma:versionID="19c8c0db2b1c4d76acb17bfc0c61e00f">
  <xsd:schema xmlns:xsd="http://www.w3.org/2001/XMLSchema" xmlns:xs="http://www.w3.org/2001/XMLSchema" xmlns:p="http://schemas.microsoft.com/office/2006/metadata/properties" xmlns:ns2="d54cbe69-32bd-412a-b004-9152f949605e" xmlns:ns3="1b286d41-ce75-414a-9d77-29076639efb4" targetNamespace="http://schemas.microsoft.com/office/2006/metadata/properties" ma:root="true" ma:fieldsID="90ae5fbaf52e089c3786e7c1a1c308f8" ns2:_="" ns3:_="">
    <xsd:import namespace="d54cbe69-32bd-412a-b004-9152f949605e"/>
    <xsd:import namespace="1b286d41-ce75-414a-9d77-29076639efb4"/>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b286d41-ce75-414a-9d77-29076639efb4"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5BA55BC3-5A03-47C2-8EC3-D964C3B5E779}">
  <ds:schemaRefs>
    <ds:schemaRef ds:uri="http://purl.org/dc/elements/1.1/"/>
    <ds:schemaRef ds:uri="1b286d41-ce75-414a-9d77-29076639efb4"/>
    <ds:schemaRef ds:uri="http://purl.org/dc/terms/"/>
    <ds:schemaRef ds:uri="http://schemas.microsoft.com/office/2006/metadata/properties"/>
    <ds:schemaRef ds:uri="d54cbe69-32bd-412a-b004-9152f949605e"/>
    <ds:schemaRef ds:uri="http://schemas.openxmlformats.org/package/2006/metadata/core-properties"/>
    <ds:schemaRef ds:uri="http://schemas.microsoft.com/office/2006/documentManagement/types"/>
    <ds:schemaRef ds:uri="http://www.w3.org/XML/1998/namespace"/>
    <ds:schemaRef ds:uri="http://schemas.microsoft.com/office/infopath/2007/PartnerControls"/>
    <ds:schemaRef ds:uri="http://purl.org/dc/dcmitype/"/>
  </ds:schemaRefs>
</ds:datastoreItem>
</file>

<file path=customXml/itemProps4.xml><?xml version="1.0" encoding="utf-8"?>
<ds:datastoreItem xmlns:ds="http://schemas.openxmlformats.org/officeDocument/2006/customXml" ds:itemID="{7CB9A37D-DDD4-438A-A0AF-411FF8A85DD4}">
  <ds:schemaRefs>
    <ds:schemaRef ds:uri="http://schemas.microsoft.com/sharepoint/events"/>
  </ds:schemaRefs>
</ds:datastoreItem>
</file>

<file path=customXml/itemProps5.xml><?xml version="1.0" encoding="utf-8"?>
<ds:datastoreItem xmlns:ds="http://schemas.openxmlformats.org/officeDocument/2006/customXml" ds:itemID="{CD524277-5A18-451E-BC6C-8AA355031A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1b286d41-ce75-414a-9d77-29076639ef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4084</TotalTime>
  <Words>3188</Words>
  <Application>Microsoft Office PowerPoint</Application>
  <PresentationFormat>Widescreen</PresentationFormat>
  <Paragraphs>860</Paragraphs>
  <Slides>14</Slides>
  <Notes>14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14</vt:i4>
      </vt:variant>
    </vt:vector>
  </HeadingPairs>
  <TitlesOfParts>
    <vt:vector size="25" baseType="lpstr">
      <vt:lpstr>arial</vt:lpstr>
      <vt:lpstr>arial</vt:lpstr>
      <vt:lpstr>BlinkMacSystemFont</vt:lpstr>
      <vt:lpstr>Calibri</vt:lpstr>
      <vt:lpstr>Cambria</vt:lpstr>
      <vt:lpstr>Roboto</vt:lpstr>
      <vt:lpstr>System Font Regular</vt:lpstr>
      <vt:lpstr>Times</vt:lpstr>
      <vt:lpstr>Wingdings</vt:lpstr>
      <vt:lpstr>2022_CCO_Template</vt:lpstr>
      <vt:lpstr>4_2017_HTAA_Diabetes</vt:lpstr>
      <vt:lpstr>TRIANGLE: Phase III Trial of Ibrutinib + CIT  With or Without ASCT vs CIT Followed by ASCT in Younger Patients With Previously Untreated MCL</vt:lpstr>
      <vt:lpstr>About These Slides</vt:lpstr>
      <vt:lpstr>TRIANGLE: Background</vt:lpstr>
      <vt:lpstr>TRIANGLE: Study Design</vt:lpstr>
      <vt:lpstr>TRIANGLE: Baseline Characteristics and  Responses at End of Induction Therapy</vt:lpstr>
      <vt:lpstr>TRIANGLE: FFS (Primary Endpoint)</vt:lpstr>
      <vt:lpstr>TRIANGLE: FFS  </vt:lpstr>
      <vt:lpstr>TRIANGLE: OS</vt:lpstr>
      <vt:lpstr>TRIANGLE: Grade 3-5 AEs (Induction) in &gt;2% of Patients</vt:lpstr>
      <vt:lpstr>TRIANGLE: Grade 3-5 AEs (ASCT) in &gt;2% of Patients</vt:lpstr>
      <vt:lpstr>TRIANGLE: Grade 3-5 AEs (Maintenance/Follow-up) in  &gt;2% of Patients</vt:lpstr>
      <vt:lpstr>TRIANGLE: Cause of Death</vt:lpstr>
      <vt:lpstr>TRIANGLE: Investigators’ Conclusions</vt:lpstr>
      <vt:lpstr>Go Online for More CCO  Coverage of ASH 2022!</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Phase III Trial of Ibrutinib + CIT With or Without ASCT vs CIT Followed by ASCT in Younger Patients With Previously Untreated MCL</dc:title>
  <dc:creator>Preferred User</dc:creator>
  <cp:lastModifiedBy>Natalia Kolenko</cp:lastModifiedBy>
  <cp:revision>213</cp:revision>
  <cp:lastPrinted>2016-09-26T20:21:49Z</cp:lastPrinted>
  <dcterms:created xsi:type="dcterms:W3CDTF">2005-05-27T15:08:01Z</dcterms:created>
  <dcterms:modified xsi:type="dcterms:W3CDTF">2022-12-16T22:59:24Z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83573c37-1c32-4f1b-81ce-c474639f9ee3</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0x010100F44EC32E4AC23C48981FC17810427D4F</vt:lpwstr>
  </property>
  <property fmtid="{D5CDD505-2E9C-101B-9397-08002B2CF9AE}" pid="9" name="MediaServiceImageTags">
    <vt:lpwstr/>
  </property>
</Properties>
</file>