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321" r:id="rId6"/>
    <p:sldId id="308" r:id="rId7"/>
    <p:sldId id="576" r:id="rId8"/>
    <p:sldId id="569" r:id="rId9"/>
    <p:sldId id="579" r:id="rId10"/>
    <p:sldId id="570" r:id="rId11"/>
    <p:sldId id="571" r:id="rId12"/>
    <p:sldId id="572" r:id="rId13"/>
    <p:sldId id="578" r:id="rId14"/>
    <p:sldId id="5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don Kelley" initials="GK" lastIdx="1" clrIdx="0">
    <p:extLst>
      <p:ext uri="{19B8F6BF-5375-455C-9EA6-DF929625EA0E}">
        <p15:presenceInfo xmlns:p15="http://schemas.microsoft.com/office/powerpoint/2012/main" userId="S::gkelley@clinicaloptions.com::7e3d11cf-7436-4611-80d7-51121a63678e" providerId="AD"/>
      </p:ext>
    </p:extLst>
  </p:cmAuthor>
  <p:cmAuthor id="2" name="Ryan Topping" initials="RT" lastIdx="3" clrIdx="1">
    <p:extLst>
      <p:ext uri="{19B8F6BF-5375-455C-9EA6-DF929625EA0E}">
        <p15:presenceInfo xmlns:p15="http://schemas.microsoft.com/office/powerpoint/2012/main" userId="Ryan Topping" providerId="None"/>
      </p:ext>
    </p:extLst>
  </p:cmAuthor>
  <p:cmAuthor id="3" name="aboecler@clinicaloptions.com" initials="a" lastIdx="4" clrIdx="2">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13CC0F-340F-4D01-B939-D6BFD25840A0}" v="23" dt="2023-01-24T21:35:38.1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EC70D-9CCB-421C-97F9-122139060F9F}" type="datetimeFigureOut">
              <a:rPr lang="en-US" smtClean="0"/>
              <a:t>1/25/2023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CD923-5F91-44F2-9E52-9AEB6F8C08DE}" type="slidenum">
              <a:rPr lang="en-US" smtClean="0"/>
              <a:t>‹#›</a:t>
            </a:fld>
            <a:endParaRPr lang="en-US" dirty="0"/>
          </a:p>
        </p:txBody>
      </p:sp>
    </p:spTree>
    <p:extLst>
      <p:ext uri="{BB962C8B-B14F-4D97-AF65-F5344CB8AC3E}">
        <p14:creationId xmlns:p14="http://schemas.microsoft.com/office/powerpoint/2010/main" val="2505866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GEJ, gastroesophageal junction.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929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CAPOX, </a:t>
            </a:r>
            <a:r>
              <a:rPr lang="en-US" b="0" i="1" dirty="0">
                <a:solidFill>
                  <a:srgbClr val="212121"/>
                </a:solidFill>
                <a:effectLst/>
                <a:latin typeface="Cambria" panose="02040503050406030204" pitchFamily="18" charset="0"/>
              </a:rPr>
              <a:t>capecitabine/oxaliplatin; </a:t>
            </a:r>
            <a:r>
              <a:rPr lang="en-US" b="0" i="1" dirty="0"/>
              <a:t>DLT, dose-limiting toxicity; ECOG, Eastern Cooperative Oncology Group; mFOLFOX,</a:t>
            </a:r>
            <a:r>
              <a:rPr lang="en-US" b="0" i="1" dirty="0">
                <a:solidFill>
                  <a:srgbClr val="4D5156"/>
                </a:solidFill>
                <a:effectLst/>
                <a:latin typeface="Roboto" panose="02000000000000000000" pitchFamily="2" charset="0"/>
              </a:rPr>
              <a:t> modified fluorouracil/leucovorin/oxaliplatin; </a:t>
            </a:r>
            <a:r>
              <a:rPr lang="en-US" b="0" i="1" dirty="0"/>
              <a:t>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0004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CAPOX, </a:t>
            </a:r>
            <a:r>
              <a:rPr lang="en-US" b="0" i="1" dirty="0">
                <a:solidFill>
                  <a:srgbClr val="212121"/>
                </a:solidFill>
                <a:effectLst/>
                <a:latin typeface="Cambria" panose="02040503050406030204" pitchFamily="18" charset="0"/>
              </a:rPr>
              <a:t>capecitabine/oxaliplatin; </a:t>
            </a:r>
            <a:r>
              <a:rPr lang="en-US" b="0" i="1" dirty="0"/>
              <a:t>CPS, combined positive score; ECOG, Eastern Cooperative Oncology Group; GEJ, gastroesophageal junction; mFOLFOX,</a:t>
            </a:r>
            <a:r>
              <a:rPr lang="en-US" b="0" i="1" dirty="0">
                <a:solidFill>
                  <a:srgbClr val="4D5156"/>
                </a:solidFill>
                <a:effectLst/>
                <a:latin typeface="Roboto" panose="02000000000000000000" pitchFamily="2" charset="0"/>
              </a:rPr>
              <a:t> modified fluorouracil/leucovorin/oxaliplatin; </a:t>
            </a:r>
            <a:r>
              <a:rPr lang="en-US" b="0" i="1" dirty="0"/>
              <a:t>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82099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CAPOX, </a:t>
            </a:r>
            <a:r>
              <a:rPr lang="en-US" b="0" i="1" dirty="0">
                <a:solidFill>
                  <a:srgbClr val="212121"/>
                </a:solidFill>
                <a:effectLst/>
                <a:latin typeface="Cambria" panose="02040503050406030204" pitchFamily="18" charset="0"/>
              </a:rPr>
              <a:t>capecitabine/oxaliplatin; </a:t>
            </a:r>
            <a:r>
              <a:rPr lang="en-US" b="0" i="1" dirty="0"/>
              <a:t>DLT, dose-limiting toxicity; mFOLFOX,</a:t>
            </a:r>
            <a:r>
              <a:rPr lang="en-US" b="0" i="1" dirty="0">
                <a:solidFill>
                  <a:srgbClr val="4D5156"/>
                </a:solidFill>
                <a:effectLst/>
                <a:latin typeface="Roboto" panose="02000000000000000000" pitchFamily="2" charset="0"/>
              </a:rPr>
              <a:t> modified fluorouracil/leucovorin/oxaliplatin; </a:t>
            </a:r>
            <a:r>
              <a:rPr lang="en-US" b="0" i="1" dirty="0"/>
              <a:t>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2305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TRAE, treatment-related adverse event; TSH, thyroid-stimulating hormone; WBC, white blood cells.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07436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CR, complete response; DCR, disease-control rate; ORR, overall response rate; PD, progressive disease; PR, partial response; RECIST, Response Evaluation Criteria in Solid Tumors;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126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DCR, disease control rate; ORR, overall response rate;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8936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68738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5110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4185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95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4952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8843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44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1109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8339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82567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887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61276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600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16040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250013" cy="2882265"/>
          </a:xfrm>
        </p:spPr>
        <p:txBody>
          <a:bodyPr>
            <a:normAutofit/>
          </a:bodyPr>
          <a:lstStyle/>
          <a:p>
            <a:r>
              <a:rPr lang="en-US" altLang="en-US" sz="4000" dirty="0"/>
              <a:t>LEAP-015: Phase III Safety Run-in Data With Pembrolizumab + Lenvatinib + Chemotherapy for Advanced Gastroesophageal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Background</a:t>
            </a:r>
          </a:p>
        </p:txBody>
      </p:sp>
      <p:sp>
        <p:nvSpPr>
          <p:cNvPr id="2" name="Content Placeholder 1">
            <a:extLst>
              <a:ext uri="{FF2B5EF4-FFF2-40B4-BE49-F238E27FC236}">
                <a16:creationId xmlns:a16="http://schemas.microsoft.com/office/drawing/2014/main" id="{E1F39844-18EF-C893-8CE6-D12E8678FAA5}"/>
              </a:ext>
            </a:extLst>
          </p:cNvPr>
          <p:cNvSpPr>
            <a:spLocks noGrp="1"/>
          </p:cNvSpPr>
          <p:nvPr>
            <p:ph idx="1"/>
          </p:nvPr>
        </p:nvSpPr>
        <p:spPr/>
        <p:txBody>
          <a:bodyPr/>
          <a:lstStyle/>
          <a:p>
            <a:r>
              <a:rPr lang="en-US" sz="2400" dirty="0"/>
              <a:t>Fluoropyrimidine + platinum-based chemotherapy is a recommended first-line treatment for HER2-negative locally advanced or metastatic gastric cancer</a:t>
            </a:r>
            <a:r>
              <a:rPr lang="en-US" sz="2400" baseline="30000" dirty="0"/>
              <a:t>1,2</a:t>
            </a:r>
          </a:p>
          <a:p>
            <a:r>
              <a:rPr lang="en-US" sz="2400" dirty="0"/>
              <a:t>Nivolumab + fluoropyrimidine/platinum chemotherapy is now also approved as first-line therapy in this setting, per results from CheckMate 649</a:t>
            </a:r>
            <a:r>
              <a:rPr lang="en-US" sz="2400" baseline="30000" dirty="0"/>
              <a:t>3,4</a:t>
            </a:r>
          </a:p>
          <a:p>
            <a:r>
              <a:rPr lang="en-US" sz="2400" dirty="0"/>
              <a:t>Lenvatinib + pembrolizumab active and tolerable in metastatic/recurrent gastric/GEJ cancer</a:t>
            </a:r>
            <a:r>
              <a:rPr lang="en-US" sz="2400" baseline="30000" dirty="0"/>
              <a:t>5</a:t>
            </a:r>
          </a:p>
          <a:p>
            <a:r>
              <a:rPr lang="en-US" sz="2400" dirty="0"/>
              <a:t>The randomized, open-label phase III LEAP-015 study is comparing lenvatinib + pembrolizumab + chemotherapy vs chemotherapy alone as first-line therapy for patients with advanced or metastatic gastroesophageal carcinoma</a:t>
            </a:r>
            <a:r>
              <a:rPr lang="en-US" sz="2400" baseline="30000" dirty="0"/>
              <a:t>6</a:t>
            </a:r>
          </a:p>
          <a:p>
            <a:pPr lvl="1"/>
            <a:r>
              <a:rPr lang="en-US" sz="2200" dirty="0"/>
              <a:t>Current analysis: initial safety run-in data</a:t>
            </a:r>
          </a:p>
          <a:p>
            <a:endParaRPr lang="en-US" sz="24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189064"/>
            <a:ext cx="782689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Lordick. Ann Oncol. 2022;33:1005. 2. NCCN guideline: Gastric Cancer (v.2.2022). </a:t>
            </a:r>
            <a:r>
              <a:rPr lang="en-US" altLang="en-US" sz="1200" b="0" spc="-10" dirty="0">
                <a:solidFill>
                  <a:srgbClr val="455560"/>
                </a:solidFill>
                <a:latin typeface="Calibri" panose="020F0502020204030204" pitchFamily="34" charset="0"/>
                <a:cs typeface="Arial" panose="020B0604020202020204" pitchFamily="34" charset="0"/>
              </a:rPr>
              <a:t>3. Nivolumab PI. </a:t>
            </a:r>
            <a:br>
              <a:rPr lang="en-US" altLang="en-US" sz="1200" b="0" spc="-10" dirty="0">
                <a:solidFill>
                  <a:srgbClr val="455560"/>
                </a:solidFill>
                <a:latin typeface="Calibri" panose="020F0502020204030204" pitchFamily="34" charset="0"/>
                <a:cs typeface="Arial" panose="020B0604020202020204" pitchFamily="34" charset="0"/>
              </a:rPr>
            </a:br>
            <a:r>
              <a:rPr lang="en-US" altLang="en-US" sz="1200" b="0" spc="-10" dirty="0">
                <a:solidFill>
                  <a:srgbClr val="455560"/>
                </a:solidFill>
                <a:latin typeface="Calibri" panose="020F0502020204030204" pitchFamily="34" charset="0"/>
                <a:cs typeface="Arial" panose="020B0604020202020204" pitchFamily="34" charset="0"/>
              </a:rPr>
              <a:t>4. Janjigian. Lancet. 2021;398:27. 5. Kawazoe. Lancet Oncol. 2020;21:1057. 6. 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4808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Study Design</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Global, 2-part, randomized, open-label phase III trial</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a:t>
            </a:r>
            <a:r>
              <a:rPr lang="en-US" altLang="en-US" sz="1200" b="0" spc="-10" dirty="0">
                <a:solidFill>
                  <a:srgbClr val="455560"/>
                </a:solidFill>
                <a:latin typeface="Calibri" panose="020F0502020204030204" pitchFamily="34" charset="0"/>
                <a:cs typeface="Arial" panose="020B0604020202020204" pitchFamily="34" charset="0"/>
              </a:rPr>
              <a:t>411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 Box 45">
            <a:extLst>
              <a:ext uri="{FF2B5EF4-FFF2-40B4-BE49-F238E27FC236}">
                <a16:creationId xmlns:a16="http://schemas.microsoft.com/office/drawing/2014/main" id="{0F2AAA9A-43DE-4C8B-6196-6755920BAA01}"/>
              </a:ext>
            </a:extLst>
          </p:cNvPr>
          <p:cNvSpPr txBox="1">
            <a:spLocks noChangeArrowheads="1"/>
          </p:cNvSpPr>
          <p:nvPr/>
        </p:nvSpPr>
        <p:spPr bwMode="auto">
          <a:xfrm>
            <a:off x="695380" y="2692001"/>
            <a:ext cx="21199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advanced or metastatic gastroesophageal cancer; not HER2+; ECOG PS 0/1</a:t>
            </a:r>
          </a:p>
        </p:txBody>
      </p:sp>
      <p:sp>
        <p:nvSpPr>
          <p:cNvPr id="5" name="Rectangle 49">
            <a:extLst>
              <a:ext uri="{FF2B5EF4-FFF2-40B4-BE49-F238E27FC236}">
                <a16:creationId xmlns:a16="http://schemas.microsoft.com/office/drawing/2014/main" id="{384FB4CC-E630-DCF9-BF77-5846F1BDAE15}"/>
              </a:ext>
            </a:extLst>
          </p:cNvPr>
          <p:cNvSpPr>
            <a:spLocks noChangeArrowheads="1"/>
          </p:cNvSpPr>
          <p:nvPr/>
        </p:nvSpPr>
        <p:spPr bwMode="auto">
          <a:xfrm>
            <a:off x="3952531" y="2371527"/>
            <a:ext cx="3913655"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IV Q6W x 2 cycles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Lenvatinib</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8 mg PO QD +</a:t>
            </a:r>
            <a:b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(CAPOX Q3W x 4 cycles </a:t>
            </a:r>
            <a:r>
              <a:rPr kumimoji="0" lang="en-US" altLang="en-US" sz="160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mFOLFOX6 Q2W x 6 cycles)</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0">
            <a:extLst>
              <a:ext uri="{FF2B5EF4-FFF2-40B4-BE49-F238E27FC236}">
                <a16:creationId xmlns:a16="http://schemas.microsoft.com/office/drawing/2014/main" id="{2CAA9C33-FBC7-3561-ABCA-ED18C780BEA6}"/>
              </a:ext>
            </a:extLst>
          </p:cNvPr>
          <p:cNvSpPr>
            <a:spLocks noChangeArrowheads="1"/>
          </p:cNvSpPr>
          <p:nvPr/>
        </p:nvSpPr>
        <p:spPr bwMode="auto">
          <a:xfrm>
            <a:off x="3952531" y="4825317"/>
            <a:ext cx="6781095" cy="683236"/>
          </a:xfrm>
          <a:prstGeom prst="rect">
            <a:avLst/>
          </a:prstGeom>
          <a:solidFill>
            <a:schemeClr val="accent3">
              <a:alpha val="23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(CAPOX </a:t>
            </a:r>
            <a:r>
              <a:rPr kumimoji="0" lang="en-US" altLang="en-US" sz="160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mFOLFOX6)</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Line 53">
            <a:extLst>
              <a:ext uri="{FF2B5EF4-FFF2-40B4-BE49-F238E27FC236}">
                <a16:creationId xmlns:a16="http://schemas.microsoft.com/office/drawing/2014/main" id="{5828D067-95F8-08BC-A4F9-66D96E985093}"/>
              </a:ext>
            </a:extLst>
          </p:cNvPr>
          <p:cNvSpPr>
            <a:spLocks noChangeShapeType="1"/>
          </p:cNvSpPr>
          <p:nvPr/>
        </p:nvSpPr>
        <p:spPr bwMode="auto">
          <a:xfrm>
            <a:off x="3119683" y="4599614"/>
            <a:ext cx="775804" cy="5232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9DF239B3-35C8-B889-76E4-391474A4A301}"/>
              </a:ext>
            </a:extLst>
          </p:cNvPr>
          <p:cNvSpPr>
            <a:spLocks noChangeShapeType="1"/>
          </p:cNvSpPr>
          <p:nvPr/>
        </p:nvSpPr>
        <p:spPr bwMode="auto">
          <a:xfrm flipV="1">
            <a:off x="3119116" y="4410636"/>
            <a:ext cx="799976" cy="1580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1C0D48AB-9D7C-151E-C779-A2B5BD117524}"/>
              </a:ext>
            </a:extLst>
          </p:cNvPr>
          <p:cNvSpPr>
            <a:spLocks noChangeArrowheads="1"/>
          </p:cNvSpPr>
          <p:nvPr/>
        </p:nvSpPr>
        <p:spPr bwMode="auto">
          <a:xfrm>
            <a:off x="7960608" y="2371526"/>
            <a:ext cx="2773018" cy="115680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IV Q6W for ≤16 doses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Lenvatinib</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20 mg PO QD</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BD9A1CB7-1000-AA10-F185-4538BE3BB52F}"/>
              </a:ext>
            </a:extLst>
          </p:cNvPr>
          <p:cNvSpPr txBox="1">
            <a:spLocks/>
          </p:cNvSpPr>
          <p:nvPr/>
        </p:nvSpPr>
        <p:spPr bwMode="auto">
          <a:xfrm>
            <a:off x="604675" y="5605556"/>
            <a:ext cx="8446241" cy="61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(Part 1): </a:t>
            </a:r>
            <a:r>
              <a:rPr lang="en-US" sz="2000" kern="0" dirty="0">
                <a:solidFill>
                  <a:srgbClr val="000000"/>
                </a:solidFill>
              </a:rPr>
              <a:t>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afety, tolerability</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 (Part 1): </a:t>
            </a:r>
            <a:r>
              <a:rPr lang="en-US" sz="2000" kern="0" dirty="0">
                <a:solidFill>
                  <a:srgbClr val="000000"/>
                </a:solidFill>
              </a:rPr>
              <a:t>p</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reliminary efficacy</a:t>
            </a:r>
          </a:p>
        </p:txBody>
      </p:sp>
      <p:sp>
        <p:nvSpPr>
          <p:cNvPr id="4" name="Rectangle 49">
            <a:extLst>
              <a:ext uri="{FF2B5EF4-FFF2-40B4-BE49-F238E27FC236}">
                <a16:creationId xmlns:a16="http://schemas.microsoft.com/office/drawing/2014/main" id="{5611A1DF-EC36-7C6E-F6A8-87403252E438}"/>
              </a:ext>
            </a:extLst>
          </p:cNvPr>
          <p:cNvSpPr>
            <a:spLocks noChangeArrowheads="1"/>
          </p:cNvSpPr>
          <p:nvPr/>
        </p:nvSpPr>
        <p:spPr bwMode="auto">
          <a:xfrm>
            <a:off x="3952531" y="4084370"/>
            <a:ext cx="3913655" cy="683236"/>
          </a:xfrm>
          <a:prstGeom prst="rect">
            <a:avLst/>
          </a:prstGeom>
          <a:solidFill>
            <a:schemeClr val="accent1">
              <a:alpha val="23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Lenvatinib</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(CAPOX </a:t>
            </a:r>
            <a:r>
              <a:rPr kumimoji="0" lang="en-US" altLang="en-US" sz="160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mFOLFOX6)</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0DD3A403-0BEC-E8F7-F16A-1AF6031D34E8}"/>
              </a:ext>
            </a:extLst>
          </p:cNvPr>
          <p:cNvSpPr>
            <a:spLocks noChangeArrowheads="1"/>
          </p:cNvSpPr>
          <p:nvPr/>
        </p:nvSpPr>
        <p:spPr bwMode="auto">
          <a:xfrm>
            <a:off x="7960608" y="4084369"/>
            <a:ext cx="2773018" cy="683236"/>
          </a:xfrm>
          <a:prstGeom prst="rect">
            <a:avLst/>
          </a:prstGeom>
          <a:solidFill>
            <a:schemeClr val="accent1">
              <a:alpha val="23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Lenvatinib</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34589A76-4A62-4EC0-3FEF-D57C1651E8F3}"/>
              </a:ext>
            </a:extLst>
          </p:cNvPr>
          <p:cNvCxnSpPr>
            <a:cxnSpLocks/>
          </p:cNvCxnSpPr>
          <p:nvPr/>
        </p:nvCxnSpPr>
        <p:spPr bwMode="auto">
          <a:xfrm>
            <a:off x="2682929" y="3599356"/>
            <a:ext cx="42241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31E564E-4BA2-29E7-2B74-2DEDC44834B1}"/>
              </a:ext>
            </a:extLst>
          </p:cNvPr>
          <p:cNvCxnSpPr/>
          <p:nvPr/>
        </p:nvCxnSpPr>
        <p:spPr bwMode="auto">
          <a:xfrm>
            <a:off x="3105342" y="2893678"/>
            <a:ext cx="0" cy="170975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Arrow Connector 20">
            <a:extLst>
              <a:ext uri="{FF2B5EF4-FFF2-40B4-BE49-F238E27FC236}">
                <a16:creationId xmlns:a16="http://schemas.microsoft.com/office/drawing/2014/main" id="{98083936-B6F0-99CF-44E4-5712C765C745}"/>
              </a:ext>
            </a:extLst>
          </p:cNvPr>
          <p:cNvCxnSpPr/>
          <p:nvPr/>
        </p:nvCxnSpPr>
        <p:spPr bwMode="auto">
          <a:xfrm>
            <a:off x="3105342" y="2893678"/>
            <a:ext cx="799978" cy="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2D08F4B4-0465-70E2-88C0-6F468D7B2DE8}"/>
              </a:ext>
            </a:extLst>
          </p:cNvPr>
          <p:cNvSpPr txBox="1"/>
          <p:nvPr/>
        </p:nvSpPr>
        <p:spPr bwMode="auto">
          <a:xfrm>
            <a:off x="5401281" y="2087343"/>
            <a:ext cx="4308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Part 1: Open-Label Safety Run-in</a:t>
            </a:r>
          </a:p>
        </p:txBody>
      </p:sp>
      <p:sp>
        <p:nvSpPr>
          <p:cNvPr id="23" name="TextBox 22">
            <a:extLst>
              <a:ext uri="{FF2B5EF4-FFF2-40B4-BE49-F238E27FC236}">
                <a16:creationId xmlns:a16="http://schemas.microsoft.com/office/drawing/2014/main" id="{C40EAB34-56C9-9FF7-EB97-9C984FDCC004}"/>
              </a:ext>
            </a:extLst>
          </p:cNvPr>
          <p:cNvSpPr txBox="1"/>
          <p:nvPr/>
        </p:nvSpPr>
        <p:spPr bwMode="auto">
          <a:xfrm>
            <a:off x="5444351" y="3805690"/>
            <a:ext cx="4308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alpha val="40000"/>
                  </a:schemeClr>
                </a:solidFill>
                <a:latin typeface="Calibri" panose="020F0502020204030204" pitchFamily="34" charset="0"/>
              </a:rPr>
              <a:t>Part 2: Open-Label, Randomized</a:t>
            </a:r>
          </a:p>
        </p:txBody>
      </p:sp>
      <p:sp>
        <p:nvSpPr>
          <p:cNvPr id="24" name="Rectangle 23">
            <a:extLst>
              <a:ext uri="{FF2B5EF4-FFF2-40B4-BE49-F238E27FC236}">
                <a16:creationId xmlns:a16="http://schemas.microsoft.com/office/drawing/2014/main" id="{2D0E324E-9E76-05AA-53A0-3E92BA332E5F}"/>
              </a:ext>
            </a:extLst>
          </p:cNvPr>
          <p:cNvSpPr/>
          <p:nvPr/>
        </p:nvSpPr>
        <p:spPr bwMode="auto">
          <a:xfrm>
            <a:off x="3895488" y="2100648"/>
            <a:ext cx="6900331" cy="1608040"/>
          </a:xfrm>
          <a:prstGeom prst="rect">
            <a:avLst/>
          </a:prstGeom>
          <a:noFill/>
          <a:ln w="3810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091C49BC-29E2-F3C4-FFBF-4FECF47B1DBF}"/>
              </a:ext>
            </a:extLst>
          </p:cNvPr>
          <p:cNvSpPr txBox="1"/>
          <p:nvPr/>
        </p:nvSpPr>
        <p:spPr bwMode="auto">
          <a:xfrm>
            <a:off x="3094724" y="2565509"/>
            <a:ext cx="8578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EEF500CC-B23A-6CB2-9CF2-F130E846124B}"/>
              </a:ext>
            </a:extLst>
          </p:cNvPr>
          <p:cNvSpPr txBox="1"/>
          <p:nvPr/>
        </p:nvSpPr>
        <p:spPr bwMode="auto">
          <a:xfrm>
            <a:off x="3071119" y="3836944"/>
            <a:ext cx="8578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alpha val="23000"/>
                  </a:srgbClr>
                </a:solidFill>
                <a:effectLst/>
                <a:uLnTx/>
                <a:uFillTx/>
                <a:latin typeface="Calibri" panose="020F0502020204030204" pitchFamily="34" charset="0"/>
                <a:ea typeface="+mn-ea"/>
                <a:cs typeface="Arial" panose="020B0604020202020204" pitchFamily="34" charset="0"/>
              </a:rPr>
              <a:t>(PlannedN = 778)</a:t>
            </a:r>
            <a:endParaRPr kumimoji="0" lang="en-US" altLang="en-US" sz="1400" b="0" i="0" u="none" strike="noStrike" kern="1200" cap="none" spc="0" normalizeH="0" baseline="0" noProof="0" dirty="0">
              <a:ln>
                <a:noFill/>
              </a:ln>
              <a:solidFill>
                <a:srgbClr val="000000">
                  <a:alpha val="23000"/>
                </a:srgbClr>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71881B8-1C74-8FC5-C398-F7BBCE0271F9}"/>
              </a:ext>
            </a:extLst>
          </p:cNvPr>
          <p:cNvSpPr txBox="1"/>
          <p:nvPr/>
        </p:nvSpPr>
        <p:spPr bwMode="auto">
          <a:xfrm>
            <a:off x="5380998" y="1766211"/>
            <a:ext cx="4308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i="1" dirty="0">
                <a:solidFill>
                  <a:schemeClr val="accent4"/>
                </a:solidFill>
                <a:latin typeface="Calibri" panose="020F0502020204030204" pitchFamily="34" charset="0"/>
              </a:rPr>
              <a:t>Current Analysis</a:t>
            </a:r>
          </a:p>
        </p:txBody>
      </p:sp>
    </p:spTree>
    <p:extLst>
      <p:ext uri="{BB962C8B-B14F-4D97-AF65-F5344CB8AC3E}">
        <p14:creationId xmlns:p14="http://schemas.microsoft.com/office/powerpoint/2010/main" val="1522793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Baseline Characteristics</a:t>
            </a:r>
          </a:p>
        </p:txBody>
      </p:sp>
      <p:sp>
        <p:nvSpPr>
          <p:cNvPr id="4" name="Content Placeholder 3">
            <a:extLst>
              <a:ext uri="{FF2B5EF4-FFF2-40B4-BE49-F238E27FC236}">
                <a16:creationId xmlns:a16="http://schemas.microsoft.com/office/drawing/2014/main" id="{71A06ED6-FFC5-773D-C8C1-3838CFEB8991}"/>
              </a:ext>
            </a:extLst>
          </p:cNvPr>
          <p:cNvSpPr>
            <a:spLocks noGrp="1"/>
          </p:cNvSpPr>
          <p:nvPr>
            <p:ph idx="1"/>
          </p:nvPr>
        </p:nvSpPr>
        <p:spPr>
          <a:xfrm>
            <a:off x="8672052" y="1513047"/>
            <a:ext cx="2810152" cy="4650686"/>
          </a:xfrm>
        </p:spPr>
        <p:txBody>
          <a:bodyPr/>
          <a:lstStyle/>
          <a:p>
            <a:r>
              <a:rPr lang="en-US" sz="2000" dirty="0"/>
              <a:t>All patients received ≥1 dose of combination regimen</a:t>
            </a:r>
          </a:p>
          <a:p>
            <a:pPr lvl="1"/>
            <a:r>
              <a:rPr lang="en-US" sz="1800" dirty="0"/>
              <a:t>CAPOX, n = 7</a:t>
            </a:r>
          </a:p>
          <a:p>
            <a:pPr lvl="1"/>
            <a:r>
              <a:rPr lang="en-US" sz="1800" dirty="0"/>
              <a:t>mFOLFOX6, n = 8</a:t>
            </a:r>
          </a:p>
          <a:p>
            <a:r>
              <a:rPr lang="en-US" sz="2000" dirty="0"/>
              <a:t>Patients still receiving treatment at data cutoff: 8/15 (53%)</a:t>
            </a:r>
          </a:p>
          <a:p>
            <a:r>
              <a:rPr lang="en-US" sz="2000" dirty="0"/>
              <a:t>Median time from first dose to data cutoff: 7 mo </a:t>
            </a:r>
            <a:br>
              <a:rPr lang="en-US" sz="2000" dirty="0"/>
            </a:br>
            <a:r>
              <a:rPr lang="en-US" sz="2000" dirty="0"/>
              <a:t>(range: 7-9)</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2">
            <a:extLst>
              <a:ext uri="{FF2B5EF4-FFF2-40B4-BE49-F238E27FC236}">
                <a16:creationId xmlns:a16="http://schemas.microsoft.com/office/drawing/2014/main" id="{224C448E-ED30-74B3-591A-5655E7F32CDB}"/>
              </a:ext>
            </a:extLst>
          </p:cNvPr>
          <p:cNvGraphicFramePr>
            <a:graphicFrameLocks noGrp="1"/>
          </p:cNvGraphicFramePr>
          <p:nvPr>
            <p:extLst>
              <p:ext uri="{D42A27DB-BD31-4B8C-83A1-F6EECF244321}">
                <p14:modId xmlns:p14="http://schemas.microsoft.com/office/powerpoint/2010/main" val="3907162324"/>
              </p:ext>
            </p:extLst>
          </p:nvPr>
        </p:nvGraphicFramePr>
        <p:xfrm>
          <a:off x="723900" y="1592263"/>
          <a:ext cx="7917571" cy="4480672"/>
        </p:xfrm>
        <a:graphic>
          <a:graphicData uri="http://schemas.openxmlformats.org/drawingml/2006/table">
            <a:tbl>
              <a:tblPr/>
              <a:tblGrid>
                <a:gridCol w="4590711">
                  <a:extLst>
                    <a:ext uri="{9D8B030D-6E8A-4147-A177-3AD203B41FA5}">
                      <a16:colId xmlns:a16="http://schemas.microsoft.com/office/drawing/2014/main" val="20000"/>
                    </a:ext>
                  </a:extLst>
                </a:gridCol>
                <a:gridCol w="3326860">
                  <a:extLst>
                    <a:ext uri="{9D8B030D-6E8A-4147-A177-3AD203B41FA5}">
                      <a16:colId xmlns:a16="http://schemas.microsoft.com/office/drawing/2014/main" val="20001"/>
                    </a:ext>
                  </a:extLst>
                </a:gridCol>
              </a:tblGrid>
              <a:tr h="2870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708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(32-74)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70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87083">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069999">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East Asia</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North America/Western Europe/Israel/Australia</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0902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status</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&lt;1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13 (87)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809027">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location of adenocarcinoma</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GEJ</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Stomach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bl>
          </a:graphicData>
        </a:graphic>
      </p:graphicFrame>
    </p:spTree>
    <p:extLst>
      <p:ext uri="{BB962C8B-B14F-4D97-AF65-F5344CB8AC3E}">
        <p14:creationId xmlns:p14="http://schemas.microsoft.com/office/powerpoint/2010/main" val="2383872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Safety and Tolerability</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2">
            <a:extLst>
              <a:ext uri="{FF2B5EF4-FFF2-40B4-BE49-F238E27FC236}">
                <a16:creationId xmlns:a16="http://schemas.microsoft.com/office/drawing/2014/main" id="{224C448E-ED30-74B3-591A-5655E7F32CDB}"/>
              </a:ext>
            </a:extLst>
          </p:cNvPr>
          <p:cNvGraphicFramePr>
            <a:graphicFrameLocks noGrp="1"/>
          </p:cNvGraphicFramePr>
          <p:nvPr>
            <p:extLst>
              <p:ext uri="{D42A27DB-BD31-4B8C-83A1-F6EECF244321}">
                <p14:modId xmlns:p14="http://schemas.microsoft.com/office/powerpoint/2010/main" val="3696960846"/>
              </p:ext>
            </p:extLst>
          </p:nvPr>
        </p:nvGraphicFramePr>
        <p:xfrm>
          <a:off x="709796" y="1596973"/>
          <a:ext cx="5201302" cy="4206368"/>
        </p:xfrm>
        <a:graphic>
          <a:graphicData uri="http://schemas.openxmlformats.org/drawingml/2006/table">
            <a:tbl>
              <a:tblPr/>
              <a:tblGrid>
                <a:gridCol w="3285280">
                  <a:extLst>
                    <a:ext uri="{9D8B030D-6E8A-4147-A177-3AD203B41FA5}">
                      <a16:colId xmlns:a16="http://schemas.microsoft.com/office/drawing/2014/main" val="20000"/>
                    </a:ext>
                  </a:extLst>
                </a:gridCol>
                <a:gridCol w="1916022">
                  <a:extLst>
                    <a:ext uri="{9D8B030D-6E8A-4147-A177-3AD203B41FA5}">
                      <a16:colId xmlns:a16="http://schemas.microsoft.com/office/drawing/2014/main" val="20001"/>
                    </a:ext>
                  </a:extLst>
                </a:gridCol>
              </a:tblGrid>
              <a:tr h="1399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All-cause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Pembrolizumab</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Lenvatinib</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(67)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(67)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study treatment</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study treatments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237097"/>
                  </a:ext>
                </a:extLst>
              </a:tr>
            </a:tbl>
          </a:graphicData>
        </a:graphic>
      </p:graphicFrame>
      <p:graphicFrame>
        <p:nvGraphicFramePr>
          <p:cNvPr id="12" name="Group 32">
            <a:extLst>
              <a:ext uri="{FF2B5EF4-FFF2-40B4-BE49-F238E27FC236}">
                <a16:creationId xmlns:a16="http://schemas.microsoft.com/office/drawing/2014/main" id="{9A7802A9-0BF5-D7D3-174B-58C9F7F1259D}"/>
              </a:ext>
            </a:extLst>
          </p:cNvPr>
          <p:cNvGraphicFramePr>
            <a:graphicFrameLocks noGrp="1"/>
          </p:cNvGraphicFramePr>
          <p:nvPr>
            <p:extLst>
              <p:ext uri="{D42A27DB-BD31-4B8C-83A1-F6EECF244321}">
                <p14:modId xmlns:p14="http://schemas.microsoft.com/office/powerpoint/2010/main" val="1314021425"/>
              </p:ext>
            </p:extLst>
          </p:nvPr>
        </p:nvGraphicFramePr>
        <p:xfrm>
          <a:off x="6252634" y="1596654"/>
          <a:ext cx="5229570" cy="4541696"/>
        </p:xfrm>
        <a:graphic>
          <a:graphicData uri="http://schemas.openxmlformats.org/drawingml/2006/table">
            <a:tbl>
              <a:tblPr/>
              <a:tblGrid>
                <a:gridCol w="3480089">
                  <a:extLst>
                    <a:ext uri="{9D8B030D-6E8A-4147-A177-3AD203B41FA5}">
                      <a16:colId xmlns:a16="http://schemas.microsoft.com/office/drawing/2014/main" val="20000"/>
                    </a:ext>
                  </a:extLst>
                </a:gridCol>
                <a:gridCol w="1749481">
                  <a:extLst>
                    <a:ext uri="{9D8B030D-6E8A-4147-A177-3AD203B41FA5}">
                      <a16:colId xmlns:a16="http://schemas.microsoft.com/office/drawing/2014/main" val="20001"/>
                    </a:ext>
                  </a:extLst>
                </a:gridCol>
              </a:tblGrid>
              <a:tr h="2343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430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4300">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430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430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66028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a:t>
                      </a:r>
                    </a:p>
                    <a:p>
                      <a:pPr marL="742950" marR="0" lvl="1"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study treatment</a:t>
                      </a:r>
                    </a:p>
                    <a:p>
                      <a:pPr marL="742950" marR="0" lvl="1"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study treatments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404692">
                <a:tc>
                  <a:txBody>
                    <a:bodyPr/>
                    <a:lstStyle/>
                    <a:p>
                      <a:pPr marL="0" marR="0" lvl="0" indent="0" algn="l" defTabSz="914400" rtl="0" eaLnBrk="1" fontAlgn="base" latinLnBrk="0" hangingPunct="1">
                        <a:lnSpc>
                          <a:spcPct val="100000"/>
                        </a:lnSpc>
                        <a:spcBef>
                          <a:spcPct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Immune-mediated AEs or infusion reactions*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r h="234300">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237097"/>
                  </a:ext>
                </a:extLst>
              </a:tr>
              <a:tr h="23430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2428921"/>
                  </a:ext>
                </a:extLst>
              </a:tr>
              <a:tr h="234300">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079623"/>
                  </a:ext>
                </a:extLst>
              </a:tr>
              <a:tr h="279707">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any study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69005807"/>
                  </a:ext>
                </a:extLst>
              </a:tr>
            </a:tbl>
          </a:graphicData>
        </a:graphic>
      </p:graphicFrame>
      <p:sp>
        <p:nvSpPr>
          <p:cNvPr id="13" name="TextBox 12">
            <a:extLst>
              <a:ext uri="{FF2B5EF4-FFF2-40B4-BE49-F238E27FC236}">
                <a16:creationId xmlns:a16="http://schemas.microsoft.com/office/drawing/2014/main" id="{66092205-FC14-B9B5-278B-E5577E4573FD}"/>
              </a:ext>
            </a:extLst>
          </p:cNvPr>
          <p:cNvSpPr txBox="1"/>
          <p:nvPr/>
        </p:nvSpPr>
        <p:spPr bwMode="auto">
          <a:xfrm>
            <a:off x="601819" y="5796784"/>
            <a:ext cx="53092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DLTs: 1 grade 3 asthenia in CAPOX cohort, 1 grade 4 neutropenia in mFOLFOX6 cohort</a:t>
            </a:r>
          </a:p>
        </p:txBody>
      </p:sp>
      <p:sp>
        <p:nvSpPr>
          <p:cNvPr id="15" name="TextBox 14">
            <a:extLst>
              <a:ext uri="{FF2B5EF4-FFF2-40B4-BE49-F238E27FC236}">
                <a16:creationId xmlns:a16="http://schemas.microsoft.com/office/drawing/2014/main" id="{3D1780B7-EA45-7F52-54D1-C46FF7F81D89}"/>
              </a:ext>
            </a:extLst>
          </p:cNvPr>
          <p:cNvSpPr txBox="1"/>
          <p:nvPr/>
        </p:nvSpPr>
        <p:spPr bwMode="auto">
          <a:xfrm>
            <a:off x="6252632" y="6093329"/>
            <a:ext cx="4814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*Hyperthyroidism (1), hypothyroidism (2), infusion reaction (1).</a:t>
            </a:r>
          </a:p>
        </p:txBody>
      </p:sp>
    </p:spTree>
    <p:extLst>
      <p:ext uri="{BB962C8B-B14F-4D97-AF65-F5344CB8AC3E}">
        <p14:creationId xmlns:p14="http://schemas.microsoft.com/office/powerpoint/2010/main" val="1754539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2">
            <a:extLst>
              <a:ext uri="{FF2B5EF4-FFF2-40B4-BE49-F238E27FC236}">
                <a16:creationId xmlns:a16="http://schemas.microsoft.com/office/drawing/2014/main" id="{224C448E-ED30-74B3-591A-5655E7F32CDB}"/>
              </a:ext>
            </a:extLst>
          </p:cNvPr>
          <p:cNvGraphicFramePr>
            <a:graphicFrameLocks noGrp="1"/>
          </p:cNvGraphicFramePr>
          <p:nvPr>
            <p:extLst>
              <p:ext uri="{D42A27DB-BD31-4B8C-83A1-F6EECF244321}">
                <p14:modId xmlns:p14="http://schemas.microsoft.com/office/powerpoint/2010/main" val="4137804858"/>
              </p:ext>
            </p:extLst>
          </p:nvPr>
        </p:nvGraphicFramePr>
        <p:xfrm>
          <a:off x="723900" y="1601202"/>
          <a:ext cx="5187198" cy="4694144"/>
        </p:xfrm>
        <a:graphic>
          <a:graphicData uri="http://schemas.openxmlformats.org/drawingml/2006/table">
            <a:tbl>
              <a:tblPr/>
              <a:tblGrid>
                <a:gridCol w="2869940">
                  <a:extLst>
                    <a:ext uri="{9D8B030D-6E8A-4147-A177-3AD203B41FA5}">
                      <a16:colId xmlns:a16="http://schemas.microsoft.com/office/drawing/2014/main" val="20000"/>
                    </a:ext>
                  </a:extLst>
                </a:gridCol>
                <a:gridCol w="2317258">
                  <a:extLst>
                    <a:ext uri="{9D8B030D-6E8A-4147-A177-3AD203B41FA5}">
                      <a16:colId xmlns:a16="http://schemas.microsoft.com/office/drawing/2014/main" val="20001"/>
                    </a:ext>
                  </a:extLst>
                </a:gridCol>
              </a:tblGrid>
              <a:tr h="1399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All-Grade TRAE,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Hand–foot syndrome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23709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neutrophils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216283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lipase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638778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262748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923643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blood TSH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612891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78916"/>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TRAEs</a:t>
            </a:r>
          </a:p>
        </p:txBody>
      </p:sp>
      <p:sp>
        <p:nvSpPr>
          <p:cNvPr id="5" name="Content Placeholder 4">
            <a:extLst>
              <a:ext uri="{FF2B5EF4-FFF2-40B4-BE49-F238E27FC236}">
                <a16:creationId xmlns:a16="http://schemas.microsoft.com/office/drawing/2014/main" id="{45E70755-73F2-F310-CC8D-18A3DBB5CEB9}"/>
              </a:ext>
            </a:extLst>
          </p:cNvPr>
          <p:cNvSpPr>
            <a:spLocks noGrp="1"/>
          </p:cNvSpPr>
          <p:nvPr>
            <p:ph sz="half" idx="2"/>
          </p:nvPr>
        </p:nvSpPr>
        <p:spPr>
          <a:xfrm>
            <a:off x="6252634" y="4378590"/>
            <a:ext cx="5229570" cy="1858616"/>
          </a:xfrm>
        </p:spPr>
        <p:txBody>
          <a:bodyPr/>
          <a:lstStyle/>
          <a:p>
            <a:r>
              <a:rPr lang="en-US" sz="1800" dirty="0"/>
              <a:t>All TRAEs were grade 1/2, except the following grade 3/4 TRAEs: asthenia, ~10%; decreased neutrophils, ~20%; neutropenia, ~13%; fatigue, ~5%</a:t>
            </a:r>
          </a:p>
          <a:p>
            <a:endParaRPr lang="en-US" sz="18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2" name="Group 32">
            <a:extLst>
              <a:ext uri="{FF2B5EF4-FFF2-40B4-BE49-F238E27FC236}">
                <a16:creationId xmlns:a16="http://schemas.microsoft.com/office/drawing/2014/main" id="{9A7802A9-0BF5-D7D3-174B-58C9F7F1259D}"/>
              </a:ext>
            </a:extLst>
          </p:cNvPr>
          <p:cNvGraphicFramePr>
            <a:graphicFrameLocks noGrp="1"/>
          </p:cNvGraphicFramePr>
          <p:nvPr>
            <p:extLst>
              <p:ext uri="{D42A27DB-BD31-4B8C-83A1-F6EECF244321}">
                <p14:modId xmlns:p14="http://schemas.microsoft.com/office/powerpoint/2010/main" val="1815161269"/>
              </p:ext>
            </p:extLst>
          </p:nvPr>
        </p:nvGraphicFramePr>
        <p:xfrm>
          <a:off x="6252634" y="1601202"/>
          <a:ext cx="5229570" cy="2682368"/>
        </p:xfrm>
        <a:graphic>
          <a:graphicData uri="http://schemas.openxmlformats.org/drawingml/2006/table">
            <a:tbl>
              <a:tblPr/>
              <a:tblGrid>
                <a:gridCol w="2893383">
                  <a:extLst>
                    <a:ext uri="{9D8B030D-6E8A-4147-A177-3AD203B41FA5}">
                      <a16:colId xmlns:a16="http://schemas.microsoft.com/office/drawing/2014/main" val="20000"/>
                    </a:ext>
                  </a:extLst>
                </a:gridCol>
                <a:gridCol w="2336187">
                  <a:extLst>
                    <a:ext uri="{9D8B030D-6E8A-4147-A177-3AD203B41FA5}">
                      <a16:colId xmlns:a16="http://schemas.microsoft.com/office/drawing/2014/main" val="20001"/>
                    </a:ext>
                  </a:extLst>
                </a:gridCol>
              </a:tblGrid>
              <a:tr h="1399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All-Grade TRAE,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Gingivitis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Mucosal inflammation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platelet count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WBC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237097"/>
                  </a:ext>
                </a:extLst>
              </a:tr>
            </a:tbl>
          </a:graphicData>
        </a:graphic>
      </p:graphicFrame>
    </p:spTree>
    <p:extLst>
      <p:ext uri="{BB962C8B-B14F-4D97-AF65-F5344CB8AC3E}">
        <p14:creationId xmlns:p14="http://schemas.microsoft.com/office/powerpoint/2010/main" val="2660858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Preliminary Efficacy</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1" name="Group 32">
            <a:extLst>
              <a:ext uri="{FF2B5EF4-FFF2-40B4-BE49-F238E27FC236}">
                <a16:creationId xmlns:a16="http://schemas.microsoft.com/office/drawing/2014/main" id="{224C448E-ED30-74B3-591A-5655E7F32CDB}"/>
              </a:ext>
            </a:extLst>
          </p:cNvPr>
          <p:cNvGraphicFramePr>
            <a:graphicFrameLocks noGrp="1"/>
          </p:cNvGraphicFramePr>
          <p:nvPr>
            <p:extLst>
              <p:ext uri="{D42A27DB-BD31-4B8C-83A1-F6EECF244321}">
                <p14:modId xmlns:p14="http://schemas.microsoft.com/office/powerpoint/2010/main" val="3306478357"/>
              </p:ext>
            </p:extLst>
          </p:nvPr>
        </p:nvGraphicFramePr>
        <p:xfrm>
          <a:off x="723899" y="1599674"/>
          <a:ext cx="10753219" cy="4206352"/>
        </p:xfrm>
        <a:graphic>
          <a:graphicData uri="http://schemas.openxmlformats.org/drawingml/2006/table">
            <a:tbl>
              <a:tblPr/>
              <a:tblGrid>
                <a:gridCol w="4748378">
                  <a:extLst>
                    <a:ext uri="{9D8B030D-6E8A-4147-A177-3AD203B41FA5}">
                      <a16:colId xmlns:a16="http://schemas.microsoft.com/office/drawing/2014/main" val="20000"/>
                    </a:ext>
                  </a:extLst>
                </a:gridCol>
                <a:gridCol w="6004841">
                  <a:extLst>
                    <a:ext uri="{9D8B030D-6E8A-4147-A177-3AD203B41FA5}">
                      <a16:colId xmlns:a16="http://schemas.microsoft.com/office/drawing/2014/main" val="20001"/>
                    </a:ext>
                  </a:extLst>
                </a:gridCol>
              </a:tblGrid>
              <a:tr h="139954">
                <a:tc>
                  <a:txBody>
                    <a:bodyPr/>
                    <a:lstStyle/>
                    <a:p>
                      <a:pPr marL="0" marR="0" lvl="0" indent="0" algn="l"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n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0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(73)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[45-92]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342900" marR="0" lvl="0" indent="-342900" algn="l" defTabSz="914400" rtl="0" eaLnBrk="1" fontAlgn="base" latinLnBrk="0" hangingPunct="1">
                        <a:lnSpc>
                          <a:spcPct val="100000"/>
                        </a:lnSpc>
                        <a:spcBef>
                          <a:spcPts val="1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342900" marR="0" lvl="0" indent="-342900" algn="l" defTabSz="914400" rtl="0" eaLnBrk="1" fontAlgn="base" latinLnBrk="0" hangingPunct="1">
                        <a:lnSpc>
                          <a:spcPct val="100000"/>
                        </a:lnSpc>
                        <a:spcBef>
                          <a:spcPts val="1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(67)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[38-88]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ts val="10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ts val="10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(CR/PR/SD)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(93)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[68-100]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0">
                <a:tc>
                  <a:txBody>
                    <a:bodyPr/>
                    <a:lstStyle/>
                    <a:p>
                      <a:pPr marL="0" marR="0" lvl="0" indent="0" algn="l" defTabSz="914400" rtl="0" eaLnBrk="1" fontAlgn="base" latinLnBrk="0" hangingPunct="1">
                        <a:lnSpc>
                          <a:spcPct val="100000"/>
                        </a:lnSpc>
                        <a:spcBef>
                          <a:spcPts val="100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bl>
          </a:graphicData>
        </a:graphic>
      </p:graphicFrame>
      <p:sp>
        <p:nvSpPr>
          <p:cNvPr id="4" name="TextBox 3">
            <a:extLst>
              <a:ext uri="{FF2B5EF4-FFF2-40B4-BE49-F238E27FC236}">
                <a16:creationId xmlns:a16="http://schemas.microsoft.com/office/drawing/2014/main" id="{46ED0E0C-84CA-6F01-30A4-79823898846B}"/>
              </a:ext>
            </a:extLst>
          </p:cNvPr>
          <p:cNvSpPr txBox="1"/>
          <p:nvPr/>
        </p:nvSpPr>
        <p:spPr bwMode="auto">
          <a:xfrm>
            <a:off x="599590" y="5806026"/>
            <a:ext cx="4919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RECIST 1.1 by BICR.</a:t>
            </a:r>
          </a:p>
        </p:txBody>
      </p:sp>
    </p:spTree>
    <p:extLst>
      <p:ext uri="{BB962C8B-B14F-4D97-AF65-F5344CB8AC3E}">
        <p14:creationId xmlns:p14="http://schemas.microsoft.com/office/powerpoint/2010/main" val="4288486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LEAP-015 Safety Run-in: </a:t>
            </a:r>
            <a:r>
              <a:rPr lang="en-US" dirty="0"/>
              <a:t>Investigator Conclusions </a:t>
            </a:r>
            <a:endParaRPr lang="en-US" altLang="en-US" dirty="0"/>
          </a:p>
        </p:txBody>
      </p:sp>
      <p:sp>
        <p:nvSpPr>
          <p:cNvPr id="5" name="Content Placeholder 4">
            <a:extLst>
              <a:ext uri="{FF2B5EF4-FFF2-40B4-BE49-F238E27FC236}">
                <a16:creationId xmlns:a16="http://schemas.microsoft.com/office/drawing/2014/main" id="{54AFBDEC-62E3-6C8A-BFEE-DFE83C830733}"/>
              </a:ext>
            </a:extLst>
          </p:cNvPr>
          <p:cNvSpPr>
            <a:spLocks noGrp="1"/>
          </p:cNvSpPr>
          <p:nvPr>
            <p:ph idx="1"/>
          </p:nvPr>
        </p:nvSpPr>
        <p:spPr/>
        <p:txBody>
          <a:bodyPr/>
          <a:lstStyle/>
          <a:p>
            <a:r>
              <a:rPr lang="en-US" dirty="0"/>
              <a:t>In the safety run-in part of the 2-part, randomized phase III LEAP-015 study of first-line pembrolizumab + lenvatinib + chemotherapy for advanced gastroesophageal cancer, the safety profile was manageable</a:t>
            </a:r>
          </a:p>
          <a:p>
            <a:pPr lvl="1"/>
            <a:r>
              <a:rPr lang="en-US" dirty="0"/>
              <a:t>8/15 patients experienced grade 3-5 TRAEs; 4/15 discontinued a study treatment for TRAEs (none discontinued all study treatments)</a:t>
            </a:r>
          </a:p>
          <a:p>
            <a:r>
              <a:rPr lang="en-US" dirty="0"/>
              <a:t>Preliminary antitumor activity observed </a:t>
            </a:r>
          </a:p>
          <a:p>
            <a:pPr lvl="1"/>
            <a:r>
              <a:rPr lang="en-US" dirty="0"/>
              <a:t>ORR: 73%, DCR: 93%</a:t>
            </a:r>
          </a:p>
          <a:p>
            <a:r>
              <a:rPr lang="en-US" dirty="0"/>
              <a:t>LEAP-015 trial randomized Part 2 enrolling patients</a:t>
            </a:r>
          </a:p>
          <a:p>
            <a:endParaRPr lang="en-US"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383355"/>
            <a:ext cx="84462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Yanez. ASCO GI 2023. Abstr 411.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95267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F92192944A864B9511BEE5C9730D85" ma:contentTypeVersion="1" ma:contentTypeDescription="Create a new document." ma:contentTypeScope="" ma:versionID="210ba32933c63212f3352bb05dbc3121">
  <xsd:schema xmlns:xsd="http://www.w3.org/2001/XMLSchema" xmlns:xs="http://www.w3.org/2001/XMLSchema" xmlns:p="http://schemas.microsoft.com/office/2006/metadata/properties" xmlns:ns2="d54cbe69-32bd-412a-b004-9152f949605e" xmlns:ns3="66a42bdf-d2a8-4c87-a5c8-57d8f31f6b2c" targetNamespace="http://schemas.microsoft.com/office/2006/metadata/properties" ma:root="true" ma:fieldsID="045dedc95764df7ac25d83bd8cdf5ae0" ns2:_="" ns3:_="">
    <xsd:import namespace="d54cbe69-32bd-412a-b004-9152f949605e"/>
    <xsd:import namespace="66a42bdf-d2a8-4c87-a5c8-57d8f31f6b2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6a42bdf-d2a8-4c87-a5c8-57d8f31f6b2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66a42bdf-d2a8-4c87-a5c8-57d8f31f6b2c">Conference Capsule Slides</Document_x0020_Category>
    <_dlc_DocId xmlns="d54cbe69-32bd-412a-b004-9152f949605e">56M7VY3CDVN5-1412662128-1</_dlc_DocId>
    <_dlc_DocIdUrl xmlns="d54cbe69-32bd-412a-b004-9152f949605e">
      <Url>https://intranet.clinicaloptions.com/mews/oncology/ONC_2023_ASCO_GI_CF_(PRP5797)/411_Yanez/_layouts/15/DocIdRedir.aspx?ID=56M7VY3CDVN5-1412662128-1</Url>
      <Description>56M7VY3CDVN5-1412662128-1</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37E87B9-2D43-4203-8942-B1228F3D447A}">
  <ds:schemaRefs>
    <ds:schemaRef ds:uri="http://schemas.microsoft.com/sharepoint/v3/contenttype/forms"/>
  </ds:schemaRefs>
</ds:datastoreItem>
</file>

<file path=customXml/itemProps2.xml><?xml version="1.0" encoding="utf-8"?>
<ds:datastoreItem xmlns:ds="http://schemas.openxmlformats.org/officeDocument/2006/customXml" ds:itemID="{91C714BC-BD6F-40CD-B574-F52EC63CA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6a42bdf-d2a8-4c87-a5c8-57d8f31f6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FD456A1-ADDD-4B35-ACCE-539CC02AAD42}">
  <ds:schemaRefs>
    <ds:schemaRef ds:uri="http://schemas.microsoft.com/office/2006/metadata/properties"/>
    <ds:schemaRef ds:uri="http://purl.org/dc/terms/"/>
    <ds:schemaRef ds:uri="http://purl.org/dc/elements/1.1/"/>
    <ds:schemaRef ds:uri="http://www.w3.org/XML/1998/namespace"/>
    <ds:schemaRef ds:uri="66a42bdf-d2a8-4c87-a5c8-57d8f31f6b2c"/>
    <ds:schemaRef ds:uri="http://schemas.microsoft.com/office/2006/documentManagement/types"/>
    <ds:schemaRef ds:uri="d54cbe69-32bd-412a-b004-9152f949605e"/>
    <ds:schemaRef ds:uri="http://purl.org/dc/dcmitype/"/>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7110D4B0-73E2-4FF3-93B7-2AABB8D150E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3009</TotalTime>
  <Words>1443</Words>
  <Application>Microsoft Office PowerPoint</Application>
  <PresentationFormat>Widescreen</PresentationFormat>
  <Paragraphs>208</Paragraphs>
  <Slides>10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Cambria</vt:lpstr>
      <vt:lpstr>Roboto</vt:lpstr>
      <vt:lpstr>Times</vt:lpstr>
      <vt:lpstr>Wingdings</vt:lpstr>
      <vt:lpstr>2022_CCO_Template</vt:lpstr>
      <vt:lpstr>LEAP-015: Phase III Safety Run-in Data With Pembrolizumab + Lenvatinib + Chemotherapy for Advanced Gastroesophageal Cancer</vt:lpstr>
      <vt:lpstr>About These Slides</vt:lpstr>
      <vt:lpstr>LEAP-015 Safety Run-in: Background</vt:lpstr>
      <vt:lpstr>LEAP-015 Safety Run-in: Study Design</vt:lpstr>
      <vt:lpstr>LEAP-015 Safety Run-in: Baseline Characteristics</vt:lpstr>
      <vt:lpstr>LEAP-015 Safety Run-in: Safety and Tolerability</vt:lpstr>
      <vt:lpstr>LEAP-015 Safety Run-in: TRAEs</vt:lpstr>
      <vt:lpstr>LEAP-015 Safety Run-in: Preliminary Efficacy</vt:lpstr>
      <vt:lpstr>LEAP-015 Safety Run-in: Investigator Conclusions </vt:lpstr>
      <vt:lpstr>Go Online for More CCO  Coverage of ASCO GI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LEAP-015: Phase III Safety Run-in Data With Pembrolizumab + Lenvatinib + Chemotherapy for Advanced Gastroesophageal Cancer</dc:title>
  <dc:creator>Gordon Kelley</dc:creator>
  <cp:lastModifiedBy>Natalia Kolenko</cp:lastModifiedBy>
  <cp:revision>3</cp:revision>
  <dcterms:created xsi:type="dcterms:W3CDTF">2023-01-21T15:12:35Z</dcterms:created>
  <dcterms:modified xsi:type="dcterms:W3CDTF">2023-01-25T19:53:36Z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cb7ee4ec-5602-4814-97c6-6fc493eb8865</vt:lpwstr>
  </property>
  <property fmtid="{D5CDD505-2E9C-101B-9397-08002B2CF9AE}" pid="3" name="ContentTypeId">
    <vt:lpwstr>0x010100CEF92192944A864B9511BEE5C9730D85</vt:lpwstr>
  </property>
</Properties>
</file>