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1" r:id="rId5"/>
    <p:sldMasterId id="2147483680" r:id="rId6"/>
    <p:sldMasterId id="2147483692" r:id="rId7"/>
  </p:sldMasterIdLst>
  <p:notesMasterIdLst>
    <p:notesMasterId r:id="rId20"/>
  </p:notesMasterIdLst>
  <p:sldIdLst>
    <p:sldId id="2147473663" r:id="rId8"/>
    <p:sldId id="308" r:id="rId9"/>
    <p:sldId id="267" r:id="rId10"/>
    <p:sldId id="262" r:id="rId11"/>
    <p:sldId id="2147473664" r:id="rId12"/>
    <p:sldId id="2147473702" r:id="rId13"/>
    <p:sldId id="2147473704" r:id="rId14"/>
    <p:sldId id="2147473706" r:id="rId15"/>
    <p:sldId id="2147473707" r:id="rId16"/>
    <p:sldId id="2147473705" r:id="rId17"/>
    <p:sldId id="2147473668" r:id="rId18"/>
    <p:sldId id="214747369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101E41E-6C76-D344-5A65-F3B00557F242}" name="Andrea Boecler" initials="AB" userId="S::aboecler@clinicaloptions.com::28e82037-1239-4052-943b-ae184e0bc2af" providerId="AD"/>
  <p188:author id="{64B07C39-1D90-5FAD-6D40-8892F55FDE24}" name="Jennifer Eimers" initials="JE" userId="S::jeimers@clinicaloptions.com::e496f3f7-6a48-4339-9b0c-9f426a43f948" providerId="AD"/>
  <p188:author id="{503E3E40-1613-3023-7636-2C512A4307B2}" name="Ryan Topping" initials="RT" userId="S::rtopping@clinicaloptions.com::94707e26-9fc4-45d8-b0ca-0ad126bd8df5" providerId="AD"/>
  <p188:author id="{91655D6D-471A-697F-37D4-733527435F54}" name="Sharif Morsalin" initials="SM" userId="S::smorsalin@cealliance.com::f8db66a7-63db-4175-bbd5-08cb4e83d437" providerId="AD"/>
  <p188:author id="{5F08B390-73C3-6F7B-2C12-6D31CCBFC438}" name="Mindy Tanzola" initials="MT" userId="S::mindy@scienceink.com::e94da788-77e6-4b26-ae6d-484e8c0095ed" providerId="AD"/>
  <p188:author id="{97AD4CA0-9528-8830-4168-1C1B27696414}" name="Kristen Rosenthal" initials="KR" userId="S::krosenthal@clinicaloptions.com::67a58a6d-22ff-4b03-8f01-10ea3f44af5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A6C353-5609-4EDC-BA23-07756AAC5DB0}" v="77" dt="2025-12-12T20:21:10.091"/>
    <p1510:client id="{5E1B3E3F-7C04-4571-BD95-53A48A9C61A4}" v="28" dt="2025-12-12T20:51:30.958"/>
    <p1510:client id="{84FF3C2B-091A-4E11-A9BF-2586E89A7BE2}" v="21" dt="2025-12-12T17:40:55.4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1" autoAdjust="0"/>
    <p:restoredTop sz="82482" autoAdjust="0"/>
  </p:normalViewPr>
  <p:slideViewPr>
    <p:cSldViewPr snapToGrid="0">
      <p:cViewPr varScale="1">
        <p:scale>
          <a:sx n="61" d="100"/>
          <a:sy n="61" d="100"/>
        </p:scale>
        <p:origin x="6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2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04FEB-3F42-4A4A-A5AC-23FCC8786C58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01E45-F998-472B-9695-2F0E24B33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94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Decera Clinical Education website reflect the views of the authors of the Decera Clinical Education material, not those of Decera</a:t>
            </a:r>
            <a:r>
              <a:rPr lang="en-GB" altLang="en-US">
                <a:latin typeface="Arial" panose="020B0604020202020204" pitchFamily="34" charset="0"/>
              </a:rPr>
              <a:t> Clinical Education, </a:t>
            </a:r>
            <a:r>
              <a:rPr lang="en-GB" altLang="en-US" dirty="0">
                <a:latin typeface="Arial" panose="020B0604020202020204" pitchFamily="34" charset="0"/>
              </a:rPr>
              <a:t>the </a:t>
            </a:r>
            <a:r>
              <a:rPr lang="en-GB" altLang="en-US">
                <a:latin typeface="Arial" panose="020B0604020202020204" pitchFamily="34" charset="0"/>
              </a:rPr>
              <a:t>CME providers, </a:t>
            </a:r>
            <a:r>
              <a:rPr lang="en-GB" altLang="en-US" dirty="0">
                <a:latin typeface="Arial" panose="020B0604020202020204" pitchFamily="34" charset="0"/>
              </a:rPr>
              <a:t>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5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916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C5031-6E6E-ACF9-5B3C-7EEA2B75E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4ECA94-29CA-3D8A-FD6F-9C73C84D38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6F7D61-FEF7-3EDE-FE73-7F0DF9E27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8CFF1-F973-365D-D9A5-C0F5D04D60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8223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D4D27-C33F-91E1-3DB5-715B25E8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EF2DBA-6F53-6F18-15D8-1F728964B5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950A96-A413-7A4E-4E78-EA951AB6BC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2A3599-F709-E44B-4967-DE71B1B619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9420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9A355-D889-018B-AC39-8E219A341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BBCC6B-99E7-3646-3702-52388E10C9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2ACE6F-C490-1645-B56D-7B72C4EED9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96AC3D-06A9-07A5-F9C0-2C7788A83B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8939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C1483-CB5B-E602-E0FC-29302BA35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44AFFE-3905-268E-1DB0-BBA1A2412A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2E9945-2D24-2602-E2C9-AAD08F7555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4D81DB-92FB-023E-119C-4FDDC52636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43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78171-1E01-A408-DBBD-0D5F568FD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4ADE84-6FDF-F983-8B7A-7CEEBEE05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3A4FC-7C57-8941-C422-256C2C6CDC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62A087-3625-B6C9-A21B-90970B9AFE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6244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CE30C-D51F-AC72-9534-0D6A32D6D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87AD89-4892-4283-ED73-8D2E8AF62E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097A2F-2CCC-A690-CB09-5681E14CDC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A65DF0-2023-AAEA-C0EE-93E9CC2410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396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CE436-E275-DCC8-9163-80E91216D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DD30F6-6EE7-B297-42BC-483162E1B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769627-56D5-CFBB-A8CE-0B5018D1C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A3339-4A35-85FF-786C-6219382993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5710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332938"/>
            <a:ext cx="4377900" cy="5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44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768672"/>
          </a:xfrm>
        </p:spPr>
        <p:txBody>
          <a:bodyPr anchor="t" anchorCtr="0"/>
          <a:lstStyle>
            <a:lvl1pPr>
              <a:lnSpc>
                <a:spcPct val="90000"/>
              </a:lnSpc>
              <a:defRPr sz="54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5827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9E59E30-1339-BE40-0D3A-9B022781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612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5A53C0B-32AC-2FD8-0F04-3C308AB8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744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1710EFB-096E-D9FC-591D-DDC14B59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718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C3B26A1-CE9E-1E46-9E8D-3221D655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404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7449C85-D2FE-977E-FF71-0A572598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853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E9ACCAA-ABC5-E616-EC27-D1404E71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160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13C7C59-54F1-2339-7D71-54FCF391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980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DCEC576-E80A-5B13-AD83-478816D7B5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415030"/>
            <a:ext cx="3686328" cy="4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46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2917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0764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5679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008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03103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1194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325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582396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70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332938"/>
            <a:ext cx="4377900" cy="5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950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942022"/>
          </a:xfrm>
        </p:spPr>
        <p:txBody>
          <a:bodyPr anchor="t" anchorCtr="0"/>
          <a:lstStyle>
            <a:lvl1pPr>
              <a:lnSpc>
                <a:spcPct val="90000"/>
              </a:lnSpc>
              <a:defRPr sz="6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1988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997883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E07D980C-6787-1DD3-F084-BA6E418A753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525791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>
            <a:lvl1pPr>
              <a:tabLst>
                <a:tab pos="460375" algn="l"/>
              </a:tabLst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67015BB9-B9B6-761A-C9A7-5089CFB6F49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2248333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1274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05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51526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938397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DCEC576-E80A-5B13-AD83-478816D7B5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415030"/>
            <a:ext cx="3686328" cy="4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4753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998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4ABB1C22-C5E5-2F63-2B58-1128883C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09899" y="481747"/>
            <a:ext cx="6575771" cy="78339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30439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clinicaloptions.com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hyperlink" Target="http://www.clinicaloptions.com/" TargetMode="Externa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4.xml"/><Relationship Id="rId9" Type="http://schemas.openxmlformats.org/officeDocument/2006/relationships/theme" Target="../theme/theme2.xml"/><Relationship Id="rId14" Type="http://schemas.openxmlformats.org/officeDocument/2006/relationships/image" Target="../media/image6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hyperlink" Target="http://www.clinicaloptions.com/" TargetMode="Externa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2.svg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A085E223-2D42-126F-DA35-0C0FA051C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E230DDC-D713-7D06-BFA1-827E939A5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239EAC4-D901-D893-AAA9-153D33319E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</p:spTree>
    <p:extLst>
      <p:ext uri="{BB962C8B-B14F-4D97-AF65-F5344CB8AC3E}">
        <p14:creationId xmlns:p14="http://schemas.microsoft.com/office/powerpoint/2010/main" val="175431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0541521-6462-B43A-50C4-78DC5E2BE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7682C-D0AE-4CE6-AD06-802777B47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BA5435-2E17-DF21-2C23-C9D42910DC3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6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000" b="1" i="0" kern="1200" spc="100" baseline="0" dirty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5DB5460-5559-4A57-BD77-D6EEFE3E3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3B21F5-CE9A-4313-86DE-2BBAE4F19C1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</p:spTree>
    <p:extLst>
      <p:ext uri="{BB962C8B-B14F-4D97-AF65-F5344CB8AC3E}">
        <p14:creationId xmlns:p14="http://schemas.microsoft.com/office/powerpoint/2010/main" val="221166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682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488063"/>
            <a:ext cx="10707986" cy="2387600"/>
          </a:xfr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n-US" altLang="en-US" sz="4000" dirty="0"/>
              <a:t>PARADIGM: Randomized Phase II Trial of Azacitidine + Venetoclax vs Conventional Intensive Chemotherapy for Fit Patients With Newly Diagnosed AML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0051D80-7AC1-54A7-03F6-44B6AB7558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85" y="4104609"/>
            <a:ext cx="11241157" cy="599913"/>
          </a:xfrm>
        </p:spPr>
        <p:txBody>
          <a:bodyPr/>
          <a:lstStyle/>
          <a:p>
            <a:r>
              <a:rPr lang="en-US"/>
              <a:t>Bridging Discoveries to Practice: CCO’s Conference to Clinic Highlights* From the 2025 ASH Annual Meeting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B7AD7B7-781A-DD86-7E3B-F0AF54E84000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8484704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Provided by Clinical Care Options, LLC dba Decera Clinical Education in partnership with Smart Patients.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Supported by educational grants from AstraZeneca, BeOne Medicines, Genentech, Geron Corporation, Incyte, Johnson &amp; Johnson, Lilly, and Novartis Pharmaceuticals Corporation.</a:t>
            </a:r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7B072C24-784A-C0D7-F60C-E3D36200CB2C}"/>
              </a:ext>
            </a:extLst>
          </p:cNvPr>
          <p:cNvSpPr txBox="1">
            <a:spLocks/>
          </p:cNvSpPr>
          <p:nvPr/>
        </p:nvSpPr>
        <p:spPr>
          <a:xfrm>
            <a:off x="155711" y="5229512"/>
            <a:ext cx="10260497" cy="5999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5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*Clinical Care Options, LLC dba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Decera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Clinical Education is an independent medical education company that provides state-of-the-art medical information to healthcare professionals through conference coverage and other educational programs.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3BCE82-0166-5452-21C3-357068615859}"/>
              </a:ext>
            </a:extLst>
          </p:cNvPr>
          <p:cNvSpPr txBox="1"/>
          <p:nvPr/>
        </p:nvSpPr>
        <p:spPr>
          <a:xfrm>
            <a:off x="8627165" y="-43732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A1396A-93A8-93A7-5978-151FBD10B387}"/>
              </a:ext>
            </a:extLst>
          </p:cNvPr>
          <p:cNvSpPr txBox="1"/>
          <p:nvPr/>
        </p:nvSpPr>
        <p:spPr>
          <a:xfrm>
            <a:off x="5194852" y="-742122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34731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246098-E43E-6101-457F-0AFE62DDC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  <a:br>
              <a:rPr lang="en-US" altLang="en-US" sz="2200" dirty="0"/>
            </a:b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2922012"/>
            <a:ext cx="8194464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Slide credit: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deceraclinical.com/education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formerly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clinicaloptions.com</a:t>
            </a: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ontent Placeholder 12">
            <a:extLst>
              <a:ext uri="{FF2B5EF4-FFF2-40B4-BE49-F238E27FC236}">
                <a16:creationId xmlns:a16="http://schemas.microsoft.com/office/drawing/2014/main" id="{8895AD81-D23D-4BD6-9CE3-C6ABB4485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Intensive induction chemotherapy with cytarabine and an anthracycline (7+3) has been the standard of care for fit patients with AML, </a:t>
            </a:r>
            <a:r>
              <a:rPr lang="en-US" sz="2000" dirty="0"/>
              <a:t>yet clinical challenges persist, including significant toxicity and plateaued efficacy</a:t>
            </a:r>
            <a:r>
              <a:rPr lang="en-US" altLang="en-US" sz="2000" baseline="30000" dirty="0"/>
              <a:t>1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For patients not eligible for intensive chemotherapy, </a:t>
            </a:r>
            <a:r>
              <a:rPr lang="en-US" sz="2000" dirty="0"/>
              <a:t>the BCL2 inhibitor venetoclax plus azacitidine is the standard of care based on survival benefits demonstrated in the phase III VIALE-A trial</a:t>
            </a:r>
            <a:r>
              <a:rPr lang="en-US" altLang="en-US" sz="2000" baseline="30000" dirty="0"/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Retrospective data suggest azacitidine + venetoclax may possess superior efficacy vs intensive chemotherapy in fit populations, but this hypothesis had not been validated in a prospective, randomized setting</a:t>
            </a:r>
            <a:r>
              <a:rPr lang="en-US" altLang="en-US" sz="2000" baseline="30000" dirty="0"/>
              <a:t>3,4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randomized phase II PARADIGM trial was designed to prospectively compare azacitidine + venetoclax with conventional intensive chemotherapy (7+3 or CPX-351) in fit patients with newly diagnosed AML</a:t>
            </a:r>
            <a:r>
              <a:rPr lang="en-US" altLang="en-US" sz="2000" baseline="30000" dirty="0"/>
              <a:t>5</a:t>
            </a:r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F32B6906-F430-489F-9D0A-DF47C4CAA1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dirty="0"/>
              <a:t>PARADIGM: Background</a:t>
            </a:r>
            <a:endParaRPr lang="en-US" altLang="en-US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64379E87-1377-854C-2BCB-222C9B5951CC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167735"/>
            <a:ext cx="5965825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kumimoji="0" lang="en-US" altLang="en-US" b="0" i="0" u="none" strike="noStrike" kern="1200" cap="none" spc="-1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1. Okoniewski. Am Soc Clin Oncol Educ Book. 2025;45:e473646. 2. DiNardo. NEJM. 2020;383:617. </a:t>
            </a:r>
            <a:br>
              <a:rPr kumimoji="0" lang="en-US" altLang="en-US" b="0" i="0" u="none" strike="noStrike" kern="1200" cap="none" spc="-1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  <a:t>3. Cherry. Blood Adv. 2021;5:5565. 4. Matthews. Blood Adv. 2022;6:3997-4005. </a:t>
            </a:r>
            <a:b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</a:br>
            <a: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  <a:t>5. Fathi. ASH 2025. Abstr 6.</a:t>
            </a:r>
            <a:endParaRPr lang="en-US" altLang="en-US" b="0" dirty="0">
              <a:solidFill>
                <a:srgbClr val="161616"/>
              </a:solidFill>
              <a:latin typeface="Poppins" pitchFamily="2" charset="7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12">
            <a:extLst>
              <a:ext uri="{FF2B5EF4-FFF2-40B4-BE49-F238E27FC236}">
                <a16:creationId xmlns:a16="http://schemas.microsoft.com/office/drawing/2014/main" id="{341F1412-0777-41C5-B96D-0BFB8F36B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576" y="1270522"/>
            <a:ext cx="11887987" cy="4790030"/>
          </a:xfrm>
          <a:ln>
            <a:noFill/>
          </a:ln>
        </p:spPr>
        <p:txBody>
          <a:bodyPr rtlCol="0">
            <a:normAutofit fontScale="92500" lnSpcReduction="20000"/>
          </a:bodyPr>
          <a:lstStyle/>
          <a:p>
            <a:r>
              <a:rPr lang="en-US" sz="2100" dirty="0"/>
              <a:t>Randomized, multicenter phase II trial 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b="1" dirty="0"/>
          </a:p>
          <a:p>
            <a:r>
              <a:rPr lang="en-US" sz="2100" b="1" dirty="0"/>
              <a:t>Primary endpoint: </a:t>
            </a:r>
            <a:r>
              <a:rPr lang="en-US" sz="2100" dirty="0"/>
              <a:t>EFS </a:t>
            </a:r>
          </a:p>
          <a:p>
            <a:r>
              <a:rPr lang="en-US" sz="2100" b="1" dirty="0"/>
              <a:t>Secondary endpoints: </a:t>
            </a:r>
            <a:r>
              <a:rPr lang="en-US" sz="2100" dirty="0"/>
              <a:t>response, OS, toxicity, MRD, hospitalization metrics, QoL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1FE7C13-AD3B-E446-A23A-4ACC10657E36}"/>
              </a:ext>
            </a:extLst>
          </p:cNvPr>
          <p:cNvSpPr/>
          <p:nvPr/>
        </p:nvSpPr>
        <p:spPr bwMode="auto">
          <a:xfrm>
            <a:off x="4153439" y="1933185"/>
            <a:ext cx="2039131" cy="111331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>
              <a:buClr>
                <a:schemeClr val="folHlink"/>
              </a:buClr>
            </a:pPr>
            <a:r>
              <a:rPr lang="en-US" sz="1600" b="1" dirty="0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Aza/Ven</a:t>
            </a:r>
          </a:p>
          <a:p>
            <a:pPr algn="ctr">
              <a:buClr>
                <a:schemeClr val="folHlink"/>
              </a:buClr>
            </a:pPr>
            <a:r>
              <a:rPr lang="en-US" sz="1600" dirty="0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Azacitidine + venetoclax</a:t>
            </a:r>
          </a:p>
          <a:p>
            <a:pPr algn="ctr">
              <a:buClr>
                <a:schemeClr val="folHlink"/>
              </a:buClr>
            </a:pPr>
            <a:r>
              <a:rPr lang="en-US" sz="1600" dirty="0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(n = 86)</a:t>
            </a: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F65B5284-A016-40AE-8211-CECB2CF279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/>
          <a:p>
            <a:r>
              <a:rPr lang="en-US" dirty="0"/>
              <a:t>PARADIGM: </a:t>
            </a:r>
            <a:r>
              <a:rPr lang="en-US" altLang="en-US" dirty="0"/>
              <a:t>Study Design</a:t>
            </a:r>
          </a:p>
        </p:txBody>
      </p:sp>
      <p:sp>
        <p:nvSpPr>
          <p:cNvPr id="25" name="Text Box 15">
            <a:extLst>
              <a:ext uri="{FF2B5EF4-FFF2-40B4-BE49-F238E27FC236}">
                <a16:creationId xmlns:a16="http://schemas.microsoft.com/office/drawing/2014/main" id="{095A8FCD-F153-AEA7-7B23-CF10D41B43EA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2053596" y="1530399"/>
            <a:ext cx="2647034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>
              <a:spcBef>
                <a:spcPts val="0"/>
              </a:spcBef>
              <a:defRPr/>
            </a:pPr>
            <a:r>
              <a:rPr lang="en-US" altLang="en-US" sz="1200" b="0" i="1" spc="-10" dirty="0">
                <a:solidFill>
                  <a:srgbClr val="161616"/>
                </a:solidFill>
                <a:latin typeface="Poppins" pitchFamily="2" charset="77"/>
              </a:rPr>
              <a:t>Stratified by age (≥65 vs &lt;65 yr) and prerandomization selection to 7+3 or CPX-351</a:t>
            </a:r>
            <a:endParaRPr lang="en-US" altLang="en-US" sz="1200" b="0" i="1" dirty="0">
              <a:solidFill>
                <a:srgbClr val="161616"/>
              </a:solidFill>
              <a:latin typeface="Poppins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4D6A8-1A0D-113E-2DAE-83E2FD36E66F}"/>
              </a:ext>
            </a:extLst>
          </p:cNvPr>
          <p:cNvSpPr txBox="1">
            <a:spLocks/>
          </p:cNvSpPr>
          <p:nvPr/>
        </p:nvSpPr>
        <p:spPr bwMode="auto">
          <a:xfrm>
            <a:off x="231691" y="2238397"/>
            <a:ext cx="2926348" cy="247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kern="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Patients aged ≥18 yr with untreated AML eligible for intensive chemotherapy; no t(15;17), </a:t>
            </a:r>
            <a:r>
              <a:rPr lang="en-US" sz="1600" i="1" kern="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PML-RARA, </a:t>
            </a:r>
            <a:r>
              <a:rPr lang="en-US" sz="1600" kern="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CBF alteration, </a:t>
            </a:r>
            <a:r>
              <a:rPr lang="en-US" sz="1600" i="1" kern="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FLT3 </a:t>
            </a:r>
            <a:r>
              <a:rPr lang="en-US" sz="1600" kern="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ITD/TDK (≥5% VAF), </a:t>
            </a:r>
            <a:r>
              <a:rPr lang="en-US" sz="1600" i="1" kern="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NPM1 mutations</a:t>
            </a:r>
            <a:r>
              <a:rPr lang="en-US" sz="1600" kern="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 (if age &lt;60 yr), </a:t>
            </a:r>
            <a:r>
              <a:rPr lang="en-US" sz="1600" i="1" kern="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BCR::ABL1 </a:t>
            </a:r>
            <a:r>
              <a:rPr lang="en-US" sz="1600" kern="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fusion, or mixed phenotype 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kern="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(N = 172)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504F9A-099D-0032-98C9-1C3B5D59F8CF}"/>
              </a:ext>
            </a:extLst>
          </p:cNvPr>
          <p:cNvSpPr/>
          <p:nvPr/>
        </p:nvSpPr>
        <p:spPr bwMode="auto">
          <a:xfrm>
            <a:off x="4153440" y="3568108"/>
            <a:ext cx="2039130" cy="1113318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600" b="1" dirty="0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Conventional IC</a:t>
            </a: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600" dirty="0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7+3 or CPX-351</a:t>
            </a: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600" dirty="0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(n = 86)</a:t>
            </a:r>
          </a:p>
        </p:txBody>
      </p:sp>
      <p:sp>
        <p:nvSpPr>
          <p:cNvPr id="27" name="Line 53">
            <a:extLst>
              <a:ext uri="{FF2B5EF4-FFF2-40B4-BE49-F238E27FC236}">
                <a16:creationId xmlns:a16="http://schemas.microsoft.com/office/drawing/2014/main" id="{CE3E7BE8-214B-D99B-E94D-0669865132B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6197" y="3568107"/>
            <a:ext cx="914400" cy="55778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28" name="Line 54">
            <a:extLst>
              <a:ext uri="{FF2B5EF4-FFF2-40B4-BE49-F238E27FC236}">
                <a16:creationId xmlns:a16="http://schemas.microsoft.com/office/drawing/2014/main" id="{8D4CC84C-852D-66C1-8C4B-786C050EA98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74460" y="2428783"/>
            <a:ext cx="910875" cy="55399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BED888-2F09-CF39-28F6-B2065E3840C8}"/>
              </a:ext>
            </a:extLst>
          </p:cNvPr>
          <p:cNvSpPr/>
          <p:nvPr/>
        </p:nvSpPr>
        <p:spPr bwMode="auto">
          <a:xfrm>
            <a:off x="7912752" y="3390627"/>
            <a:ext cx="2647035" cy="738159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600" b="1" dirty="0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Second induction </a:t>
            </a: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600" b="1" dirty="0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(5+2 or CPX-351)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CD61D5F1-A4DE-DA97-3B6C-FE84C12B8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2186" y="2850156"/>
            <a:ext cx="970405" cy="172354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en-US" altLang="en-US" sz="1600" b="0" i="1" spc="-10" dirty="0">
                <a:solidFill>
                  <a:srgbClr val="161616"/>
                </a:solidFill>
                <a:latin typeface="Poppins" pitchFamily="2" charset="77"/>
              </a:rPr>
              <a:t>HSCT allowed at any time following disease response</a:t>
            </a:r>
            <a:endParaRPr lang="en-US" altLang="en-US" sz="1600" b="0" i="1" dirty="0">
              <a:solidFill>
                <a:srgbClr val="161616"/>
              </a:solidFill>
              <a:latin typeface="Poppins" pitchFamily="2" charset="77"/>
            </a:endParaRP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1DCF3366-767D-D311-231B-CA8769E7B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9770" y="3988404"/>
            <a:ext cx="932301" cy="4308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en-US" altLang="en-US" sz="1400" b="0" i="1" spc="-10" dirty="0">
                <a:solidFill>
                  <a:srgbClr val="161616"/>
                </a:solidFill>
                <a:latin typeface="Poppins" pitchFamily="2" charset="77"/>
              </a:rPr>
              <a:t>BM biopsy</a:t>
            </a:r>
            <a:endParaRPr lang="en-US" altLang="en-US" sz="1400" b="0" i="1" dirty="0">
              <a:solidFill>
                <a:srgbClr val="161616"/>
              </a:solidFill>
              <a:latin typeface="Poppins" pitchFamily="2" charset="77"/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altLang="en-US" sz="1400" b="0" i="1" spc="-10" dirty="0">
                <a:solidFill>
                  <a:srgbClr val="161616"/>
                </a:solidFill>
                <a:latin typeface="Poppins" pitchFamily="2" charset="77"/>
              </a:rPr>
              <a:t>D13-16</a:t>
            </a:r>
            <a:endParaRPr lang="en-US" altLang="en-US" sz="1400" b="0" i="1" dirty="0">
              <a:solidFill>
                <a:srgbClr val="161616"/>
              </a:solidFill>
              <a:latin typeface="Poppins" pitchFamily="2" charset="77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83E493-0127-9D38-7F76-693A5DE8AE17}"/>
              </a:ext>
            </a:extLst>
          </p:cNvPr>
          <p:cNvSpPr/>
          <p:nvPr/>
        </p:nvSpPr>
        <p:spPr bwMode="auto">
          <a:xfrm>
            <a:off x="7921522" y="1933185"/>
            <a:ext cx="2638265" cy="11072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>
              <a:buClr>
                <a:schemeClr val="folHlink"/>
              </a:buClr>
            </a:pPr>
            <a:r>
              <a:rPr lang="en-US" sz="1600" b="1" dirty="0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Aza/Ven</a:t>
            </a:r>
          </a:p>
          <a:p>
            <a:pPr algn="ctr">
              <a:buClr>
                <a:schemeClr val="folHlink"/>
              </a:buClr>
            </a:pPr>
            <a:r>
              <a:rPr lang="en-US" sz="1600" dirty="0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Cycle 2+</a:t>
            </a:r>
          </a:p>
        </p:txBody>
      </p:sp>
      <p:sp>
        <p:nvSpPr>
          <p:cNvPr id="11" name="Line 54">
            <a:extLst>
              <a:ext uri="{FF2B5EF4-FFF2-40B4-BE49-F238E27FC236}">
                <a16:creationId xmlns:a16="http://schemas.microsoft.com/office/drawing/2014/main" id="{469B70D4-0357-0CC2-5925-EE2C3F3CB0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19457" y="3568107"/>
            <a:ext cx="378514" cy="30134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AE39DECF-E43E-BA00-E448-A405C9A05FEC}"/>
              </a:ext>
            </a:extLst>
          </p:cNvPr>
          <p:cNvSpPr txBox="1">
            <a:spLocks/>
          </p:cNvSpPr>
          <p:nvPr/>
        </p:nvSpPr>
        <p:spPr>
          <a:xfrm>
            <a:off x="3559175" y="6302375"/>
            <a:ext cx="5732463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pc="-10">
                <a:solidFill>
                  <a:srgbClr val="161616"/>
                </a:solidFill>
              </a:rPr>
              <a:t>Fathi. ASH 2025. Abstr 6.</a:t>
            </a:r>
            <a:endParaRPr lang="en-US" altLang="en-US" dirty="0">
              <a:solidFill>
                <a:srgbClr val="161616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9FE15E-208D-7AAE-4E23-112DFAEC1946}"/>
              </a:ext>
            </a:extLst>
          </p:cNvPr>
          <p:cNvSpPr txBox="1"/>
          <p:nvPr/>
        </p:nvSpPr>
        <p:spPr>
          <a:xfrm>
            <a:off x="4956313" y="-6096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7" name="Line 32">
            <a:extLst>
              <a:ext uri="{FF2B5EF4-FFF2-40B4-BE49-F238E27FC236}">
                <a16:creationId xmlns:a16="http://schemas.microsoft.com/office/drawing/2014/main" id="{75EE3729-34D6-6FB2-8C46-D7EC93761E28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2986917" y="2514145"/>
            <a:ext cx="640080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5AA94A3E-CA6E-ECC3-15D9-CDDF809FD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7435" y="2267889"/>
            <a:ext cx="1063909" cy="4308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en-US" altLang="en-US" sz="1400" b="0" i="1" spc="-10" dirty="0">
                <a:solidFill>
                  <a:srgbClr val="161616"/>
                </a:solidFill>
                <a:latin typeface="Poppins" pitchFamily="2" charset="77"/>
              </a:rPr>
              <a:t>BM biopsy</a:t>
            </a:r>
            <a:endParaRPr lang="en-US" altLang="en-US" sz="1400" b="0" i="1" dirty="0">
              <a:solidFill>
                <a:srgbClr val="161616"/>
              </a:solidFill>
              <a:latin typeface="Poppins" pitchFamily="2" charset="77"/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altLang="en-US" sz="1400" b="0" i="1" spc="-10" dirty="0">
                <a:solidFill>
                  <a:srgbClr val="161616"/>
                </a:solidFill>
                <a:latin typeface="Poppins" pitchFamily="2" charset="77"/>
              </a:rPr>
              <a:t>D21-31</a:t>
            </a:r>
            <a:endParaRPr lang="en-US" altLang="en-US" sz="1400" b="0" i="1" dirty="0">
              <a:solidFill>
                <a:srgbClr val="161616"/>
              </a:solidFill>
              <a:latin typeface="Poppins" pitchFamily="2" charset="77"/>
            </a:endParaRPr>
          </a:p>
        </p:txBody>
      </p:sp>
      <p:sp>
        <p:nvSpPr>
          <p:cNvPr id="15" name="Line 54">
            <a:extLst>
              <a:ext uri="{FF2B5EF4-FFF2-40B4-BE49-F238E27FC236}">
                <a16:creationId xmlns:a16="http://schemas.microsoft.com/office/drawing/2014/main" id="{CA02FCA4-D19B-84A3-F794-C51631F88092}"/>
              </a:ext>
            </a:extLst>
          </p:cNvPr>
          <p:cNvSpPr>
            <a:spLocks noChangeShapeType="1"/>
          </p:cNvSpPr>
          <p:nvPr/>
        </p:nvSpPr>
        <p:spPr bwMode="auto">
          <a:xfrm>
            <a:off x="7401344" y="4465984"/>
            <a:ext cx="334806" cy="21544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3503EF35-AE33-231E-F729-4EBD6C248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9927" y="3336542"/>
            <a:ext cx="1451595" cy="4308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en-US" altLang="en-US" sz="1400" b="0" i="1" spc="-10" dirty="0">
                <a:solidFill>
                  <a:srgbClr val="161616"/>
                </a:solidFill>
                <a:latin typeface="Poppins" pitchFamily="2" charset="77"/>
              </a:rPr>
              <a:t>If residual disease</a:t>
            </a:r>
            <a:endParaRPr lang="en-US" altLang="en-US" sz="1400" b="0" i="1" dirty="0">
              <a:solidFill>
                <a:srgbClr val="161616"/>
              </a:solidFill>
              <a:latin typeface="Poppins" pitchFamily="2" charset="77"/>
            </a:endParaRP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D10C218C-43E9-4FE4-C2D2-71AE6DBBD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5542" y="4683387"/>
            <a:ext cx="1451595" cy="2154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b="1" kern="1200">
                <a:solidFill>
                  <a:schemeClr val="tx1"/>
                </a:solidFill>
                <a:latin typeface="Arial" charset="0"/>
                <a:ea typeface="+mn-ea"/>
                <a:cs typeface="Poppins" pitchFamily="2" charset="77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en-US" altLang="en-US" sz="1400" b="0" i="1" spc="-10" dirty="0">
                <a:solidFill>
                  <a:srgbClr val="161616"/>
                </a:solidFill>
                <a:latin typeface="Poppins" pitchFamily="2" charset="77"/>
              </a:rPr>
              <a:t>If ablation</a:t>
            </a:r>
            <a:endParaRPr lang="en-US" altLang="en-US" sz="1400" b="0" i="1" dirty="0">
              <a:solidFill>
                <a:srgbClr val="161616"/>
              </a:solidFill>
              <a:latin typeface="Poppins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B822D5-FDC3-E3EF-14A2-BADDC814276D}"/>
              </a:ext>
            </a:extLst>
          </p:cNvPr>
          <p:cNvSpPr/>
          <p:nvPr/>
        </p:nvSpPr>
        <p:spPr bwMode="auto">
          <a:xfrm>
            <a:off x="7912751" y="4265052"/>
            <a:ext cx="2647035" cy="1113318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600" b="1" dirty="0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Assess count recovery, then consolidation with cytarabine or CPX-351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95CA5-4273-AF46-C994-5FAF3212C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>
            <a:extLst>
              <a:ext uri="{FF2B5EF4-FFF2-40B4-BE49-F238E27FC236}">
                <a16:creationId xmlns:a16="http://schemas.microsoft.com/office/drawing/2014/main" id="{26819085-1B83-F4C3-2AC3-75546B71DF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PARADIGM: </a:t>
            </a:r>
            <a:r>
              <a:rPr lang="en-US" altLang="en-US" dirty="0"/>
              <a:t>Baseline Characteristics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0282C07-10AA-A37B-5BC8-7984D341F70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spc="-10" dirty="0">
                <a:solidFill>
                  <a:srgbClr val="161616"/>
                </a:solidFill>
              </a:rPr>
              <a:t>Fathi. ASH 2025. Abstr 6.</a:t>
            </a:r>
            <a:endParaRPr lang="en-US" altLang="en-US" dirty="0">
              <a:solidFill>
                <a:srgbClr val="161616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681939B-0B22-8E69-8A33-60F365C189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93279"/>
              </p:ext>
            </p:extLst>
          </p:nvPr>
        </p:nvGraphicFramePr>
        <p:xfrm>
          <a:off x="220661" y="1139842"/>
          <a:ext cx="11750677" cy="5155243"/>
        </p:xfrm>
        <a:graphic>
          <a:graphicData uri="http://schemas.openxmlformats.org/drawingml/2006/table">
            <a:tbl>
              <a:tblPr firstRow="1" bandRow="1"/>
              <a:tblGrid>
                <a:gridCol w="4820593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2440844">
                  <a:extLst>
                    <a:ext uri="{9D8B030D-6E8A-4147-A177-3AD203B41FA5}">
                      <a16:colId xmlns:a16="http://schemas.microsoft.com/office/drawing/2014/main" val="2595492591"/>
                    </a:ext>
                  </a:extLst>
                </a:gridCol>
                <a:gridCol w="2244620">
                  <a:extLst>
                    <a:ext uri="{9D8B030D-6E8A-4147-A177-3AD203B41FA5}">
                      <a16:colId xmlns:a16="http://schemas.microsoft.com/office/drawing/2014/main" val="4003107085"/>
                    </a:ext>
                  </a:extLst>
                </a:gridCol>
                <a:gridCol w="2244620">
                  <a:extLst>
                    <a:ext uri="{9D8B030D-6E8A-4147-A177-3AD203B41FA5}">
                      <a16:colId xmlns:a16="http://schemas.microsoft.com/office/drawing/2014/main" val="654369336"/>
                    </a:ext>
                  </a:extLst>
                </a:gridCol>
              </a:tblGrid>
              <a:tr h="231874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Characteristic</a:t>
                      </a: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All Patients (N = 172)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Aza/Ven (n = 86)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IC (n = 86)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274541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Median age, yr (range)</a:t>
                      </a:r>
                      <a:endParaRPr lang="en-US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64 (23-79)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65 (23-79)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 (28-79)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81713"/>
                  </a:ext>
                </a:extLst>
              </a:tr>
              <a:tr h="211058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Age ≤65 yr, n (%)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87 (50.6)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43 (50.0)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 (51.2)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104195"/>
                  </a:ext>
                </a:extLst>
              </a:tr>
              <a:tr h="21105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Male, n (%)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115 (66.9)</a:t>
                      </a: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55 (64.0)</a:t>
                      </a: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60 (69.98)</a:t>
                      </a: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8911583"/>
                  </a:ext>
                </a:extLst>
              </a:tr>
              <a:tr h="972018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Race, n </a:t>
                      </a:r>
                      <a:r>
                        <a:rPr lang="en-US" sz="14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White 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Black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Hispanic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Asian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134 (77.9)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10 (5.8)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13 (7.6)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15 (8.7)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65 (75.6)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5 (5.8)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6 (7.0)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10 (11.6)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69 (80.2)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5 (5.8)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7 (8.1)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5 (5.8)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501204"/>
                  </a:ext>
                </a:extLst>
              </a:tr>
              <a:tr h="59153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ECOG PS, n 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0/1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161 (93.6)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10 (5.8)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79 (91.9)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7 (8.1)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82 (95.4)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3 (3.5)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916149"/>
                  </a:ext>
                </a:extLst>
              </a:tr>
              <a:tr h="78177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ELN 2022 risk, n 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Favorable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Intermediate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Adverse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22 (12.8)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26 (15.1)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124 (72.1)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13 (15.1)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15 (17.4)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58 (67.4)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9 (10.5)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11 (12.8)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66 (76.7)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149962"/>
                  </a:ext>
                </a:extLst>
              </a:tr>
              <a:tr h="135249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Mutations, n 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NPM1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IDH1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IDH2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TP53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RUNX1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KRAS/NRAS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16 (9.3)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15 (8.7)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28 (16.3)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25 (14.5)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32 (18.6)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32 (18.6)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11 (12.8)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8 (9.3)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19 (22.1)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9 (10.5)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14 (16.3)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17 (19.8)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5 (5.8)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7 (8.1)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9 (10.5)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16 (18.6)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18 (20.9)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15 (17.5)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151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922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DE2C2-FDD0-335F-D1A5-188D7BB78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7" name="Freeform: Shape 10296">
            <a:extLst>
              <a:ext uri="{FF2B5EF4-FFF2-40B4-BE49-F238E27FC236}">
                <a16:creationId xmlns:a16="http://schemas.microsoft.com/office/drawing/2014/main" id="{B6261B47-B92D-1C4E-4AD5-786B2D898ADC}"/>
              </a:ext>
            </a:extLst>
          </p:cNvPr>
          <p:cNvSpPr/>
          <p:nvPr/>
        </p:nvSpPr>
        <p:spPr>
          <a:xfrm>
            <a:off x="1192567" y="1562470"/>
            <a:ext cx="4077810" cy="2246050"/>
          </a:xfrm>
          <a:custGeom>
            <a:avLst/>
            <a:gdLst>
              <a:gd name="csX0" fmla="*/ 0 w 4077810"/>
              <a:gd name="csY0" fmla="*/ 0 h 2246050"/>
              <a:gd name="csX1" fmla="*/ 0 w 4077810"/>
              <a:gd name="csY1" fmla="*/ 112450 h 2246050"/>
              <a:gd name="csX2" fmla="*/ 41429 w 4077810"/>
              <a:gd name="csY2" fmla="*/ 112450 h 2246050"/>
              <a:gd name="csX3" fmla="*/ 41429 w 4077810"/>
              <a:gd name="csY3" fmla="*/ 485313 h 2246050"/>
              <a:gd name="csX4" fmla="*/ 53266 w 4077810"/>
              <a:gd name="csY4" fmla="*/ 497150 h 2246050"/>
              <a:gd name="csX5" fmla="*/ 53266 w 4077810"/>
              <a:gd name="csY5" fmla="*/ 594804 h 2246050"/>
              <a:gd name="csX6" fmla="*/ 53266 w 4077810"/>
              <a:gd name="csY6" fmla="*/ 698377 h 2246050"/>
              <a:gd name="csX7" fmla="*/ 76940 w 4077810"/>
              <a:gd name="csY7" fmla="*/ 698377 h 2246050"/>
              <a:gd name="csX8" fmla="*/ 76940 w 4077810"/>
              <a:gd name="csY8" fmla="*/ 796031 h 2246050"/>
              <a:gd name="csX9" fmla="*/ 88777 w 4077810"/>
              <a:gd name="csY9" fmla="*/ 796031 h 2246050"/>
              <a:gd name="csX10" fmla="*/ 88777 w 4077810"/>
              <a:gd name="csY10" fmla="*/ 867052 h 2246050"/>
              <a:gd name="csX11" fmla="*/ 112450 w 4077810"/>
              <a:gd name="csY11" fmla="*/ 867052 h 2246050"/>
              <a:gd name="csX12" fmla="*/ 112450 w 4077810"/>
              <a:gd name="csY12" fmla="*/ 1023891 h 2246050"/>
              <a:gd name="csX13" fmla="*/ 136124 w 4077810"/>
              <a:gd name="csY13" fmla="*/ 1023891 h 2246050"/>
              <a:gd name="csX14" fmla="*/ 136124 w 4077810"/>
              <a:gd name="csY14" fmla="*/ 1136342 h 2246050"/>
              <a:gd name="csX15" fmla="*/ 165716 w 4077810"/>
              <a:gd name="csY15" fmla="*/ 1136342 h 2246050"/>
              <a:gd name="csX16" fmla="*/ 165716 w 4077810"/>
              <a:gd name="csY16" fmla="*/ 1165934 h 2246050"/>
              <a:gd name="csX17" fmla="*/ 242656 w 4077810"/>
              <a:gd name="csY17" fmla="*/ 1165934 h 2246050"/>
              <a:gd name="csX18" fmla="*/ 242656 w 4077810"/>
              <a:gd name="csY18" fmla="*/ 1225118 h 2246050"/>
              <a:gd name="csX19" fmla="*/ 272249 w 4077810"/>
              <a:gd name="csY19" fmla="*/ 1225118 h 2246050"/>
              <a:gd name="csX20" fmla="*/ 272249 w 4077810"/>
              <a:gd name="csY20" fmla="*/ 1242874 h 2246050"/>
              <a:gd name="csX21" fmla="*/ 334392 w 4077810"/>
              <a:gd name="csY21" fmla="*/ 1242874 h 2246050"/>
              <a:gd name="csX22" fmla="*/ 334392 w 4077810"/>
              <a:gd name="csY22" fmla="*/ 1284303 h 2246050"/>
              <a:gd name="csX23" fmla="*/ 396536 w 4077810"/>
              <a:gd name="csY23" fmla="*/ 1284303 h 2246050"/>
              <a:gd name="csX24" fmla="*/ 396536 w 4077810"/>
              <a:gd name="csY24" fmla="*/ 1346447 h 2246050"/>
              <a:gd name="csX25" fmla="*/ 464598 w 4077810"/>
              <a:gd name="csY25" fmla="*/ 1346447 h 2246050"/>
              <a:gd name="csX26" fmla="*/ 464598 w 4077810"/>
              <a:gd name="csY26" fmla="*/ 1384916 h 2246050"/>
              <a:gd name="csX27" fmla="*/ 532660 w 4077810"/>
              <a:gd name="csY27" fmla="*/ 1384916 h 2246050"/>
              <a:gd name="csX28" fmla="*/ 532660 w 4077810"/>
              <a:gd name="csY28" fmla="*/ 1423386 h 2246050"/>
              <a:gd name="csX29" fmla="*/ 574089 w 4077810"/>
              <a:gd name="csY29" fmla="*/ 1423386 h 2246050"/>
              <a:gd name="csX30" fmla="*/ 574089 w 4077810"/>
              <a:gd name="csY30" fmla="*/ 1464815 h 2246050"/>
              <a:gd name="csX31" fmla="*/ 597763 w 4077810"/>
              <a:gd name="csY31" fmla="*/ 1464815 h 2246050"/>
              <a:gd name="csX32" fmla="*/ 597763 w 4077810"/>
              <a:gd name="csY32" fmla="*/ 1506245 h 2246050"/>
              <a:gd name="csX33" fmla="*/ 621437 w 4077810"/>
              <a:gd name="csY33" fmla="*/ 1506245 h 2246050"/>
              <a:gd name="csX34" fmla="*/ 621437 w 4077810"/>
              <a:gd name="csY34" fmla="*/ 1544714 h 2246050"/>
              <a:gd name="csX35" fmla="*/ 668784 w 4077810"/>
              <a:gd name="csY35" fmla="*/ 1544714 h 2246050"/>
              <a:gd name="csX36" fmla="*/ 668784 w 4077810"/>
              <a:gd name="csY36" fmla="*/ 1583184 h 2246050"/>
              <a:gd name="csX37" fmla="*/ 716132 w 4077810"/>
              <a:gd name="csY37" fmla="*/ 1583184 h 2246050"/>
              <a:gd name="csX38" fmla="*/ 716132 w 4077810"/>
              <a:gd name="csY38" fmla="*/ 1618695 h 2246050"/>
              <a:gd name="csX39" fmla="*/ 772357 w 4077810"/>
              <a:gd name="csY39" fmla="*/ 1618695 h 2246050"/>
              <a:gd name="csX40" fmla="*/ 772357 w 4077810"/>
              <a:gd name="csY40" fmla="*/ 1636450 h 2246050"/>
              <a:gd name="csX41" fmla="*/ 890726 w 4077810"/>
              <a:gd name="csY41" fmla="*/ 1636450 h 2246050"/>
              <a:gd name="csX42" fmla="*/ 890726 w 4077810"/>
              <a:gd name="csY42" fmla="*/ 1669002 h 2246050"/>
              <a:gd name="csX43" fmla="*/ 908482 w 4077810"/>
              <a:gd name="csY43" fmla="*/ 1669002 h 2246050"/>
              <a:gd name="csX44" fmla="*/ 908482 w 4077810"/>
              <a:gd name="csY44" fmla="*/ 1716349 h 2246050"/>
              <a:gd name="csX45" fmla="*/ 955829 w 4077810"/>
              <a:gd name="csY45" fmla="*/ 1716349 h 2246050"/>
              <a:gd name="csX46" fmla="*/ 955829 w 4077810"/>
              <a:gd name="csY46" fmla="*/ 1766656 h 2246050"/>
              <a:gd name="csX47" fmla="*/ 994299 w 4077810"/>
              <a:gd name="csY47" fmla="*/ 1766656 h 2246050"/>
              <a:gd name="csX48" fmla="*/ 994299 w 4077810"/>
              <a:gd name="csY48" fmla="*/ 1802167 h 2246050"/>
              <a:gd name="csX49" fmla="*/ 994299 w 4077810"/>
              <a:gd name="csY49" fmla="*/ 1802167 h 2246050"/>
              <a:gd name="csX50" fmla="*/ 1009095 w 4077810"/>
              <a:gd name="csY50" fmla="*/ 1802167 h 2246050"/>
              <a:gd name="csX51" fmla="*/ 1009095 w 4077810"/>
              <a:gd name="csY51" fmla="*/ 1870229 h 2246050"/>
              <a:gd name="csX52" fmla="*/ 1100831 w 4077810"/>
              <a:gd name="csY52" fmla="*/ 1870229 h 2246050"/>
              <a:gd name="csX53" fmla="*/ 1100831 w 4077810"/>
              <a:gd name="csY53" fmla="*/ 1923495 h 2246050"/>
              <a:gd name="csX54" fmla="*/ 1157056 w 4077810"/>
              <a:gd name="csY54" fmla="*/ 1923495 h 2246050"/>
              <a:gd name="csX55" fmla="*/ 1157056 w 4077810"/>
              <a:gd name="csY55" fmla="*/ 1956047 h 2246050"/>
              <a:gd name="csX56" fmla="*/ 1225118 w 4077810"/>
              <a:gd name="csY56" fmla="*/ 1956047 h 2246050"/>
              <a:gd name="csX57" fmla="*/ 1225118 w 4077810"/>
              <a:gd name="csY57" fmla="*/ 2009313 h 2246050"/>
              <a:gd name="csX58" fmla="*/ 1376039 w 4077810"/>
              <a:gd name="csY58" fmla="*/ 2009313 h 2246050"/>
              <a:gd name="csX59" fmla="*/ 1376039 w 4077810"/>
              <a:gd name="csY59" fmla="*/ 2053701 h 2246050"/>
              <a:gd name="csX60" fmla="*/ 1532878 w 4077810"/>
              <a:gd name="csY60" fmla="*/ 2053701 h 2246050"/>
              <a:gd name="csX61" fmla="*/ 1532878 w 4077810"/>
              <a:gd name="csY61" fmla="*/ 2112885 h 2246050"/>
              <a:gd name="csX62" fmla="*/ 1828800 w 4077810"/>
              <a:gd name="csY62" fmla="*/ 2112885 h 2246050"/>
              <a:gd name="csX63" fmla="*/ 1828800 w 4077810"/>
              <a:gd name="csY63" fmla="*/ 2175029 h 2246050"/>
              <a:gd name="csX64" fmla="*/ 2207581 w 4077810"/>
              <a:gd name="csY64" fmla="*/ 2175029 h 2246050"/>
              <a:gd name="csX65" fmla="*/ 2207581 w 4077810"/>
              <a:gd name="csY65" fmla="*/ 2246050 h 2246050"/>
              <a:gd name="csX66" fmla="*/ 4077810 w 4077810"/>
              <a:gd name="csY66" fmla="*/ 2246050 h 224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4077810" h="2246050">
                <a:moveTo>
                  <a:pt x="0" y="0"/>
                </a:moveTo>
                <a:lnTo>
                  <a:pt x="0" y="112450"/>
                </a:lnTo>
                <a:lnTo>
                  <a:pt x="41429" y="112450"/>
                </a:lnTo>
                <a:lnTo>
                  <a:pt x="41429" y="485313"/>
                </a:lnTo>
                <a:lnTo>
                  <a:pt x="53266" y="497150"/>
                </a:lnTo>
                <a:lnTo>
                  <a:pt x="53266" y="594804"/>
                </a:lnTo>
                <a:lnTo>
                  <a:pt x="53266" y="698377"/>
                </a:lnTo>
                <a:lnTo>
                  <a:pt x="76940" y="698377"/>
                </a:lnTo>
                <a:lnTo>
                  <a:pt x="76940" y="796031"/>
                </a:lnTo>
                <a:lnTo>
                  <a:pt x="88777" y="796031"/>
                </a:lnTo>
                <a:lnTo>
                  <a:pt x="88777" y="867052"/>
                </a:lnTo>
                <a:lnTo>
                  <a:pt x="112450" y="867052"/>
                </a:lnTo>
                <a:lnTo>
                  <a:pt x="112450" y="1023891"/>
                </a:lnTo>
                <a:lnTo>
                  <a:pt x="136124" y="1023891"/>
                </a:lnTo>
                <a:lnTo>
                  <a:pt x="136124" y="1136342"/>
                </a:lnTo>
                <a:lnTo>
                  <a:pt x="165716" y="1136342"/>
                </a:lnTo>
                <a:lnTo>
                  <a:pt x="165716" y="1165934"/>
                </a:lnTo>
                <a:lnTo>
                  <a:pt x="242656" y="1165934"/>
                </a:lnTo>
                <a:lnTo>
                  <a:pt x="242656" y="1225118"/>
                </a:lnTo>
                <a:lnTo>
                  <a:pt x="272249" y="1225118"/>
                </a:lnTo>
                <a:lnTo>
                  <a:pt x="272249" y="1242874"/>
                </a:lnTo>
                <a:lnTo>
                  <a:pt x="334392" y="1242874"/>
                </a:lnTo>
                <a:lnTo>
                  <a:pt x="334392" y="1284303"/>
                </a:lnTo>
                <a:lnTo>
                  <a:pt x="396536" y="1284303"/>
                </a:lnTo>
                <a:lnTo>
                  <a:pt x="396536" y="1346447"/>
                </a:lnTo>
                <a:lnTo>
                  <a:pt x="464598" y="1346447"/>
                </a:lnTo>
                <a:lnTo>
                  <a:pt x="464598" y="1384916"/>
                </a:lnTo>
                <a:lnTo>
                  <a:pt x="532660" y="1384916"/>
                </a:lnTo>
                <a:lnTo>
                  <a:pt x="532660" y="1423386"/>
                </a:lnTo>
                <a:lnTo>
                  <a:pt x="574089" y="1423386"/>
                </a:lnTo>
                <a:lnTo>
                  <a:pt x="574089" y="1464815"/>
                </a:lnTo>
                <a:lnTo>
                  <a:pt x="597763" y="1464815"/>
                </a:lnTo>
                <a:lnTo>
                  <a:pt x="597763" y="1506245"/>
                </a:lnTo>
                <a:lnTo>
                  <a:pt x="621437" y="1506245"/>
                </a:lnTo>
                <a:lnTo>
                  <a:pt x="621437" y="1544714"/>
                </a:lnTo>
                <a:lnTo>
                  <a:pt x="668784" y="1544714"/>
                </a:lnTo>
                <a:lnTo>
                  <a:pt x="668784" y="1583184"/>
                </a:lnTo>
                <a:lnTo>
                  <a:pt x="716132" y="1583184"/>
                </a:lnTo>
                <a:lnTo>
                  <a:pt x="716132" y="1618695"/>
                </a:lnTo>
                <a:lnTo>
                  <a:pt x="772357" y="1618695"/>
                </a:lnTo>
                <a:lnTo>
                  <a:pt x="772357" y="1636450"/>
                </a:lnTo>
                <a:lnTo>
                  <a:pt x="890726" y="1636450"/>
                </a:lnTo>
                <a:lnTo>
                  <a:pt x="890726" y="1669002"/>
                </a:lnTo>
                <a:lnTo>
                  <a:pt x="908482" y="1669002"/>
                </a:lnTo>
                <a:lnTo>
                  <a:pt x="908482" y="1716349"/>
                </a:lnTo>
                <a:lnTo>
                  <a:pt x="955829" y="1716349"/>
                </a:lnTo>
                <a:lnTo>
                  <a:pt x="955829" y="1766656"/>
                </a:lnTo>
                <a:lnTo>
                  <a:pt x="994299" y="1766656"/>
                </a:lnTo>
                <a:lnTo>
                  <a:pt x="994299" y="1802167"/>
                </a:lnTo>
                <a:lnTo>
                  <a:pt x="994299" y="1802167"/>
                </a:lnTo>
                <a:lnTo>
                  <a:pt x="1009095" y="1802167"/>
                </a:lnTo>
                <a:lnTo>
                  <a:pt x="1009095" y="1870229"/>
                </a:lnTo>
                <a:lnTo>
                  <a:pt x="1100831" y="1870229"/>
                </a:lnTo>
                <a:lnTo>
                  <a:pt x="1100831" y="1923495"/>
                </a:lnTo>
                <a:lnTo>
                  <a:pt x="1157056" y="1923495"/>
                </a:lnTo>
                <a:lnTo>
                  <a:pt x="1157056" y="1956047"/>
                </a:lnTo>
                <a:lnTo>
                  <a:pt x="1225118" y="1956047"/>
                </a:lnTo>
                <a:lnTo>
                  <a:pt x="1225118" y="2009313"/>
                </a:lnTo>
                <a:lnTo>
                  <a:pt x="1376039" y="2009313"/>
                </a:lnTo>
                <a:lnTo>
                  <a:pt x="1376039" y="2053701"/>
                </a:lnTo>
                <a:lnTo>
                  <a:pt x="1532878" y="2053701"/>
                </a:lnTo>
                <a:lnTo>
                  <a:pt x="1532878" y="2112885"/>
                </a:lnTo>
                <a:lnTo>
                  <a:pt x="1828800" y="2112885"/>
                </a:lnTo>
                <a:lnTo>
                  <a:pt x="1828800" y="2175029"/>
                </a:lnTo>
                <a:lnTo>
                  <a:pt x="2207581" y="2175029"/>
                </a:lnTo>
                <a:lnTo>
                  <a:pt x="2207581" y="2246050"/>
                </a:lnTo>
                <a:lnTo>
                  <a:pt x="4077810" y="224605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8" name="Freeform: Shape 10297">
            <a:extLst>
              <a:ext uri="{FF2B5EF4-FFF2-40B4-BE49-F238E27FC236}">
                <a16:creationId xmlns:a16="http://schemas.microsoft.com/office/drawing/2014/main" id="{BC84E67F-EDB6-C762-985F-CEFF82CE18D7}"/>
              </a:ext>
            </a:extLst>
          </p:cNvPr>
          <p:cNvSpPr/>
          <p:nvPr/>
        </p:nvSpPr>
        <p:spPr>
          <a:xfrm>
            <a:off x="1195526" y="1568388"/>
            <a:ext cx="4181383" cy="2050742"/>
          </a:xfrm>
          <a:custGeom>
            <a:avLst/>
            <a:gdLst>
              <a:gd name="csX0" fmla="*/ 0 w 4181383"/>
              <a:gd name="csY0" fmla="*/ 0 h 2050742"/>
              <a:gd name="csX1" fmla="*/ 88777 w 4181383"/>
              <a:gd name="csY1" fmla="*/ 0 h 2050742"/>
              <a:gd name="csX2" fmla="*/ 88777 w 4181383"/>
              <a:gd name="csY2" fmla="*/ 100614 h 2050742"/>
              <a:gd name="csX3" fmla="*/ 168676 w 4181383"/>
              <a:gd name="csY3" fmla="*/ 100614 h 2050742"/>
              <a:gd name="csX4" fmla="*/ 168676 w 4181383"/>
              <a:gd name="csY4" fmla="*/ 186431 h 2050742"/>
              <a:gd name="csX5" fmla="*/ 210105 w 4181383"/>
              <a:gd name="csY5" fmla="*/ 186431 h 2050742"/>
              <a:gd name="csX6" fmla="*/ 210105 w 4181383"/>
              <a:gd name="csY6" fmla="*/ 233779 h 2050742"/>
              <a:gd name="csX7" fmla="*/ 233779 w 4181383"/>
              <a:gd name="csY7" fmla="*/ 233779 h 2050742"/>
              <a:gd name="csX8" fmla="*/ 233779 w 4181383"/>
              <a:gd name="csY8" fmla="*/ 257453 h 2050742"/>
              <a:gd name="csX9" fmla="*/ 263371 w 4181383"/>
              <a:gd name="csY9" fmla="*/ 257453 h 2050742"/>
              <a:gd name="csX10" fmla="*/ 263371 w 4181383"/>
              <a:gd name="csY10" fmla="*/ 387659 h 2050742"/>
              <a:gd name="csX11" fmla="*/ 301841 w 4181383"/>
              <a:gd name="csY11" fmla="*/ 387659 h 2050742"/>
              <a:gd name="csX12" fmla="*/ 301841 w 4181383"/>
              <a:gd name="csY12" fmla="*/ 455721 h 2050742"/>
              <a:gd name="csX13" fmla="*/ 334392 w 4181383"/>
              <a:gd name="csY13" fmla="*/ 455721 h 2050742"/>
              <a:gd name="csX14" fmla="*/ 334392 w 4181383"/>
              <a:gd name="csY14" fmla="*/ 506028 h 2050742"/>
              <a:gd name="csX15" fmla="*/ 363985 w 4181383"/>
              <a:gd name="csY15" fmla="*/ 506028 h 2050742"/>
              <a:gd name="csX16" fmla="*/ 363985 w 4181383"/>
              <a:gd name="csY16" fmla="*/ 529701 h 2050742"/>
              <a:gd name="csX17" fmla="*/ 393577 w 4181383"/>
              <a:gd name="csY17" fmla="*/ 529701 h 2050742"/>
              <a:gd name="csX18" fmla="*/ 393577 w 4181383"/>
              <a:gd name="csY18" fmla="*/ 600723 h 2050742"/>
              <a:gd name="csX19" fmla="*/ 423169 w 4181383"/>
              <a:gd name="csY19" fmla="*/ 600723 h 2050742"/>
              <a:gd name="csX20" fmla="*/ 423169 w 4181383"/>
              <a:gd name="csY20" fmla="*/ 645111 h 2050742"/>
              <a:gd name="csX21" fmla="*/ 452761 w 4181383"/>
              <a:gd name="csY21" fmla="*/ 645111 h 2050742"/>
              <a:gd name="csX22" fmla="*/ 452761 w 4181383"/>
              <a:gd name="csY22" fmla="*/ 704295 h 2050742"/>
              <a:gd name="csX23" fmla="*/ 476435 w 4181383"/>
              <a:gd name="csY23" fmla="*/ 704295 h 2050742"/>
              <a:gd name="csX24" fmla="*/ 476435 w 4181383"/>
              <a:gd name="csY24" fmla="*/ 763480 h 2050742"/>
              <a:gd name="csX25" fmla="*/ 485313 w 4181383"/>
              <a:gd name="csY25" fmla="*/ 763480 h 2050742"/>
              <a:gd name="csX26" fmla="*/ 485313 w 4181383"/>
              <a:gd name="csY26" fmla="*/ 787154 h 2050742"/>
              <a:gd name="csX27" fmla="*/ 618478 w 4181383"/>
              <a:gd name="csY27" fmla="*/ 787154 h 2050742"/>
              <a:gd name="csX28" fmla="*/ 618478 w 4181383"/>
              <a:gd name="csY28" fmla="*/ 834501 h 2050742"/>
              <a:gd name="csX29" fmla="*/ 633274 w 4181383"/>
              <a:gd name="csY29" fmla="*/ 834501 h 2050742"/>
              <a:gd name="csX30" fmla="*/ 633274 w 4181383"/>
              <a:gd name="csY30" fmla="*/ 902563 h 2050742"/>
              <a:gd name="csX31" fmla="*/ 727969 w 4181383"/>
              <a:gd name="csY31" fmla="*/ 902563 h 2050742"/>
              <a:gd name="csX32" fmla="*/ 727969 w 4181383"/>
              <a:gd name="csY32" fmla="*/ 932156 h 2050742"/>
              <a:gd name="csX33" fmla="*/ 810827 w 4181383"/>
              <a:gd name="csY33" fmla="*/ 932156 h 2050742"/>
              <a:gd name="csX34" fmla="*/ 810827 w 4181383"/>
              <a:gd name="csY34" fmla="*/ 973585 h 2050742"/>
              <a:gd name="csX35" fmla="*/ 828583 w 4181383"/>
              <a:gd name="csY35" fmla="*/ 973585 h 2050742"/>
              <a:gd name="csX36" fmla="*/ 828583 w 4181383"/>
              <a:gd name="csY36" fmla="*/ 1026851 h 2050742"/>
              <a:gd name="csX37" fmla="*/ 858175 w 4181383"/>
              <a:gd name="csY37" fmla="*/ 1026851 h 2050742"/>
              <a:gd name="csX38" fmla="*/ 858175 w 4181383"/>
              <a:gd name="csY38" fmla="*/ 1047565 h 2050742"/>
              <a:gd name="csX39" fmla="*/ 875930 w 4181383"/>
              <a:gd name="csY39" fmla="*/ 1047565 h 2050742"/>
              <a:gd name="csX40" fmla="*/ 875930 w 4181383"/>
              <a:gd name="csY40" fmla="*/ 1086035 h 2050742"/>
              <a:gd name="csX41" fmla="*/ 941033 w 4181383"/>
              <a:gd name="csY41" fmla="*/ 1086035 h 2050742"/>
              <a:gd name="csX42" fmla="*/ 941033 w 4181383"/>
              <a:gd name="csY42" fmla="*/ 1115628 h 2050742"/>
              <a:gd name="csX43" fmla="*/ 967666 w 4181383"/>
              <a:gd name="csY43" fmla="*/ 1115628 h 2050742"/>
              <a:gd name="csX44" fmla="*/ 967666 w 4181383"/>
              <a:gd name="csY44" fmla="*/ 1168894 h 2050742"/>
              <a:gd name="csX45" fmla="*/ 982462 w 4181383"/>
              <a:gd name="csY45" fmla="*/ 1168894 h 2050742"/>
              <a:gd name="csX46" fmla="*/ 982462 w 4181383"/>
              <a:gd name="csY46" fmla="*/ 1254711 h 2050742"/>
              <a:gd name="csX47" fmla="*/ 1017973 w 4181383"/>
              <a:gd name="csY47" fmla="*/ 1254711 h 2050742"/>
              <a:gd name="csX48" fmla="*/ 1017973 w 4181383"/>
              <a:gd name="csY48" fmla="*/ 1337569 h 2050742"/>
              <a:gd name="csX49" fmla="*/ 1112668 w 4181383"/>
              <a:gd name="csY49" fmla="*/ 1337569 h 2050742"/>
              <a:gd name="csX50" fmla="*/ 1112668 w 4181383"/>
              <a:gd name="csY50" fmla="*/ 1376039 h 2050742"/>
              <a:gd name="csX51" fmla="*/ 1157057 w 4181383"/>
              <a:gd name="csY51" fmla="*/ 1376039 h 2050742"/>
              <a:gd name="csX52" fmla="*/ 1157057 w 4181383"/>
              <a:gd name="csY52" fmla="*/ 1417468 h 2050742"/>
              <a:gd name="csX53" fmla="*/ 1334610 w 4181383"/>
              <a:gd name="csY53" fmla="*/ 1417468 h 2050742"/>
              <a:gd name="csX54" fmla="*/ 1334610 w 4181383"/>
              <a:gd name="csY54" fmla="*/ 1479612 h 2050742"/>
              <a:gd name="csX55" fmla="*/ 1355324 w 4181383"/>
              <a:gd name="csY55" fmla="*/ 1479612 h 2050742"/>
              <a:gd name="csX56" fmla="*/ 1355324 w 4181383"/>
              <a:gd name="csY56" fmla="*/ 1518082 h 2050742"/>
              <a:gd name="csX57" fmla="*/ 1441142 w 4181383"/>
              <a:gd name="csY57" fmla="*/ 1518082 h 2050742"/>
              <a:gd name="csX58" fmla="*/ 1441142 w 4181383"/>
              <a:gd name="csY58" fmla="*/ 1568389 h 2050742"/>
              <a:gd name="csX59" fmla="*/ 2130641 w 4181383"/>
              <a:gd name="csY59" fmla="*/ 1568389 h 2050742"/>
              <a:gd name="csX60" fmla="*/ 2130641 w 4181383"/>
              <a:gd name="csY60" fmla="*/ 1624614 h 2050742"/>
              <a:gd name="csX61" fmla="*/ 2352583 w 4181383"/>
              <a:gd name="csY61" fmla="*/ 1624614 h 2050742"/>
              <a:gd name="csX62" fmla="*/ 2352583 w 4181383"/>
              <a:gd name="csY62" fmla="*/ 1701554 h 2050742"/>
              <a:gd name="csX63" fmla="*/ 2408808 w 4181383"/>
              <a:gd name="csY63" fmla="*/ 1701554 h 2050742"/>
              <a:gd name="csX64" fmla="*/ 2408808 w 4181383"/>
              <a:gd name="csY64" fmla="*/ 1805127 h 2050742"/>
              <a:gd name="csX65" fmla="*/ 2695853 w 4181383"/>
              <a:gd name="csY65" fmla="*/ 1805127 h 2050742"/>
              <a:gd name="csX66" fmla="*/ 2695853 w 4181383"/>
              <a:gd name="csY66" fmla="*/ 1902781 h 2050742"/>
              <a:gd name="csX67" fmla="*/ 3012490 w 4181383"/>
              <a:gd name="csY67" fmla="*/ 1902781 h 2050742"/>
              <a:gd name="csX68" fmla="*/ 3012490 w 4181383"/>
              <a:gd name="csY68" fmla="*/ 2050742 h 2050742"/>
              <a:gd name="csX69" fmla="*/ 4181383 w 4181383"/>
              <a:gd name="csY69" fmla="*/ 2050742 h 20507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</a:cxnLst>
            <a:rect l="l" t="t" r="r" b="b"/>
            <a:pathLst>
              <a:path w="4181383" h="2050742">
                <a:moveTo>
                  <a:pt x="0" y="0"/>
                </a:moveTo>
                <a:lnTo>
                  <a:pt x="88777" y="0"/>
                </a:lnTo>
                <a:lnTo>
                  <a:pt x="88777" y="100614"/>
                </a:lnTo>
                <a:lnTo>
                  <a:pt x="168676" y="100614"/>
                </a:lnTo>
                <a:lnTo>
                  <a:pt x="168676" y="186431"/>
                </a:lnTo>
                <a:lnTo>
                  <a:pt x="210105" y="186431"/>
                </a:lnTo>
                <a:lnTo>
                  <a:pt x="210105" y="233779"/>
                </a:lnTo>
                <a:lnTo>
                  <a:pt x="233779" y="233779"/>
                </a:lnTo>
                <a:lnTo>
                  <a:pt x="233779" y="257453"/>
                </a:lnTo>
                <a:lnTo>
                  <a:pt x="263371" y="257453"/>
                </a:lnTo>
                <a:lnTo>
                  <a:pt x="263371" y="387659"/>
                </a:lnTo>
                <a:lnTo>
                  <a:pt x="301841" y="387659"/>
                </a:lnTo>
                <a:lnTo>
                  <a:pt x="301841" y="455721"/>
                </a:lnTo>
                <a:lnTo>
                  <a:pt x="334392" y="455721"/>
                </a:lnTo>
                <a:lnTo>
                  <a:pt x="334392" y="506028"/>
                </a:lnTo>
                <a:lnTo>
                  <a:pt x="363985" y="506028"/>
                </a:lnTo>
                <a:lnTo>
                  <a:pt x="363985" y="529701"/>
                </a:lnTo>
                <a:lnTo>
                  <a:pt x="393577" y="529701"/>
                </a:lnTo>
                <a:lnTo>
                  <a:pt x="393577" y="600723"/>
                </a:lnTo>
                <a:lnTo>
                  <a:pt x="423169" y="600723"/>
                </a:lnTo>
                <a:lnTo>
                  <a:pt x="423169" y="645111"/>
                </a:lnTo>
                <a:lnTo>
                  <a:pt x="452761" y="645111"/>
                </a:lnTo>
                <a:lnTo>
                  <a:pt x="452761" y="704295"/>
                </a:lnTo>
                <a:lnTo>
                  <a:pt x="476435" y="704295"/>
                </a:lnTo>
                <a:lnTo>
                  <a:pt x="476435" y="763480"/>
                </a:lnTo>
                <a:lnTo>
                  <a:pt x="485313" y="763480"/>
                </a:lnTo>
                <a:lnTo>
                  <a:pt x="485313" y="787154"/>
                </a:lnTo>
                <a:lnTo>
                  <a:pt x="618478" y="787154"/>
                </a:lnTo>
                <a:lnTo>
                  <a:pt x="618478" y="834501"/>
                </a:lnTo>
                <a:lnTo>
                  <a:pt x="633274" y="834501"/>
                </a:lnTo>
                <a:lnTo>
                  <a:pt x="633274" y="902563"/>
                </a:lnTo>
                <a:lnTo>
                  <a:pt x="727969" y="902563"/>
                </a:lnTo>
                <a:lnTo>
                  <a:pt x="727969" y="932156"/>
                </a:lnTo>
                <a:lnTo>
                  <a:pt x="810827" y="932156"/>
                </a:lnTo>
                <a:lnTo>
                  <a:pt x="810827" y="973585"/>
                </a:lnTo>
                <a:lnTo>
                  <a:pt x="828583" y="973585"/>
                </a:lnTo>
                <a:lnTo>
                  <a:pt x="828583" y="1026851"/>
                </a:lnTo>
                <a:lnTo>
                  <a:pt x="858175" y="1026851"/>
                </a:lnTo>
                <a:lnTo>
                  <a:pt x="858175" y="1047565"/>
                </a:lnTo>
                <a:lnTo>
                  <a:pt x="875930" y="1047565"/>
                </a:lnTo>
                <a:lnTo>
                  <a:pt x="875930" y="1086035"/>
                </a:lnTo>
                <a:lnTo>
                  <a:pt x="941033" y="1086035"/>
                </a:lnTo>
                <a:lnTo>
                  <a:pt x="941033" y="1115628"/>
                </a:lnTo>
                <a:lnTo>
                  <a:pt x="967666" y="1115628"/>
                </a:lnTo>
                <a:lnTo>
                  <a:pt x="967666" y="1168894"/>
                </a:lnTo>
                <a:lnTo>
                  <a:pt x="982462" y="1168894"/>
                </a:lnTo>
                <a:lnTo>
                  <a:pt x="982462" y="1254711"/>
                </a:lnTo>
                <a:lnTo>
                  <a:pt x="1017973" y="1254711"/>
                </a:lnTo>
                <a:lnTo>
                  <a:pt x="1017973" y="1337569"/>
                </a:lnTo>
                <a:lnTo>
                  <a:pt x="1112668" y="1337569"/>
                </a:lnTo>
                <a:lnTo>
                  <a:pt x="1112668" y="1376039"/>
                </a:lnTo>
                <a:lnTo>
                  <a:pt x="1157057" y="1376039"/>
                </a:lnTo>
                <a:lnTo>
                  <a:pt x="1157057" y="1417468"/>
                </a:lnTo>
                <a:lnTo>
                  <a:pt x="1334610" y="1417468"/>
                </a:lnTo>
                <a:lnTo>
                  <a:pt x="1334610" y="1479612"/>
                </a:lnTo>
                <a:lnTo>
                  <a:pt x="1355324" y="1479612"/>
                </a:lnTo>
                <a:lnTo>
                  <a:pt x="1355324" y="1518082"/>
                </a:lnTo>
                <a:lnTo>
                  <a:pt x="1441142" y="1518082"/>
                </a:lnTo>
                <a:lnTo>
                  <a:pt x="1441142" y="1568389"/>
                </a:lnTo>
                <a:lnTo>
                  <a:pt x="2130641" y="1568389"/>
                </a:lnTo>
                <a:lnTo>
                  <a:pt x="2130641" y="1624614"/>
                </a:lnTo>
                <a:lnTo>
                  <a:pt x="2352583" y="1624614"/>
                </a:lnTo>
                <a:lnTo>
                  <a:pt x="2352583" y="1701554"/>
                </a:lnTo>
                <a:lnTo>
                  <a:pt x="2408808" y="1701554"/>
                </a:lnTo>
                <a:lnTo>
                  <a:pt x="2408808" y="1805127"/>
                </a:lnTo>
                <a:lnTo>
                  <a:pt x="2695853" y="1805127"/>
                </a:lnTo>
                <a:lnTo>
                  <a:pt x="2695853" y="1902781"/>
                </a:lnTo>
                <a:lnTo>
                  <a:pt x="3012490" y="1902781"/>
                </a:lnTo>
                <a:lnTo>
                  <a:pt x="3012490" y="2050742"/>
                </a:lnTo>
                <a:lnTo>
                  <a:pt x="4181383" y="2050742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7713D856-CD02-2744-2C0C-EFA8B7BE99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PARADIGM: EFS</a:t>
            </a:r>
            <a:endParaRPr lang="en-US" altLang="en-US" dirty="0"/>
          </a:p>
        </p:txBody>
      </p:sp>
      <p:sp>
        <p:nvSpPr>
          <p:cNvPr id="5" name="Content Placeholder 11">
            <a:extLst>
              <a:ext uri="{FF2B5EF4-FFF2-40B4-BE49-F238E27FC236}">
                <a16:creationId xmlns:a16="http://schemas.microsoft.com/office/drawing/2014/main" id="{0DBC61BA-2935-86B2-104F-A2C4046CB9D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spc="-10" dirty="0">
                <a:solidFill>
                  <a:srgbClr val="161616"/>
                </a:solidFill>
              </a:rPr>
              <a:t>Fathi. ASH 2025. Abstr 6. Reproduced with permission.</a:t>
            </a:r>
            <a:endParaRPr lang="en-US" altLang="en-US" dirty="0">
              <a:solidFill>
                <a:srgbClr val="161616"/>
              </a:solidFill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8ED83B3-96A8-9740-67C5-73914D81D9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676443"/>
              </p:ext>
            </p:extLst>
          </p:nvPr>
        </p:nvGraphicFramePr>
        <p:xfrm>
          <a:off x="5827946" y="1351919"/>
          <a:ext cx="6143392" cy="1068750"/>
        </p:xfrm>
        <a:graphic>
          <a:graphicData uri="http://schemas.openxmlformats.org/drawingml/2006/table">
            <a:tbl>
              <a:tblPr firstRow="1" bandRow="1"/>
              <a:tblGrid>
                <a:gridCol w="1711223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1394771">
                  <a:extLst>
                    <a:ext uri="{9D8B030D-6E8A-4147-A177-3AD203B41FA5}">
                      <a16:colId xmlns:a16="http://schemas.microsoft.com/office/drawing/2014/main" val="4003107085"/>
                    </a:ext>
                  </a:extLst>
                </a:gridCol>
                <a:gridCol w="1518699">
                  <a:extLst>
                    <a:ext uri="{9D8B030D-6E8A-4147-A177-3AD203B41FA5}">
                      <a16:colId xmlns:a16="http://schemas.microsoft.com/office/drawing/2014/main" val="654369336"/>
                    </a:ext>
                  </a:extLst>
                </a:gridCol>
                <a:gridCol w="1518699">
                  <a:extLst>
                    <a:ext uri="{9D8B030D-6E8A-4147-A177-3AD203B41FA5}">
                      <a16:colId xmlns:a16="http://schemas.microsoft.com/office/drawing/2014/main" val="3437862897"/>
                    </a:ext>
                  </a:extLst>
                </a:gridCol>
              </a:tblGrid>
              <a:tr h="263169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Aza/Ven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(n = 86)</a:t>
                      </a:r>
                      <a:endParaRPr lang="en-US" sz="16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IC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(n = 86)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HR </a:t>
                      </a:r>
                      <a:b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600" b="1" i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n-US" sz="1600" b="1" i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Value</a:t>
                      </a:r>
                      <a:r>
                        <a:rPr lang="en-US" sz="1600" b="1" i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)</a:t>
                      </a:r>
                      <a:endParaRPr lang="en-US" sz="16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239543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Median EFS, mo</a:t>
                      </a:r>
                      <a:endParaRPr lang="en-US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14.6</a:t>
                      </a:r>
                      <a:endParaRPr lang="en-US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6.15</a:t>
                      </a:r>
                      <a:endParaRPr lang="en-US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0.57 (.0022)</a:t>
                      </a:r>
                      <a:endParaRPr lang="en-US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81713"/>
                  </a:ext>
                </a:extLst>
              </a:tr>
              <a:tr h="239543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1-yr EFS, %</a:t>
                      </a:r>
                      <a:endParaRPr lang="en-US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53.4</a:t>
                      </a:r>
                      <a:endParaRPr lang="en-US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36.0</a:t>
                      </a:r>
                      <a:endParaRPr lang="en-US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104195"/>
                  </a:ext>
                </a:extLst>
              </a:tr>
            </a:tbl>
          </a:graphicData>
        </a:graphic>
      </p:graphicFrame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CFE5E8A4-680F-587B-0036-6189FF9B97A7}"/>
              </a:ext>
            </a:extLst>
          </p:cNvPr>
          <p:cNvSpPr txBox="1">
            <a:spLocks/>
          </p:cNvSpPr>
          <p:nvPr/>
        </p:nvSpPr>
        <p:spPr>
          <a:xfrm>
            <a:off x="5827946" y="2558331"/>
            <a:ext cx="5869736" cy="88797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800" spc="-10" dirty="0">
                <a:solidFill>
                  <a:srgbClr val="161616"/>
                </a:solidFill>
              </a:rPr>
              <a:t>In a multivariate analysis, the adjusted HR for EFS with aza/ven vs IC remained significant (HR: 0.66; </a:t>
            </a:r>
            <a:r>
              <a:rPr lang="en-US" altLang="en-US" sz="1800" i="1" spc="-10" dirty="0">
                <a:solidFill>
                  <a:srgbClr val="161616"/>
                </a:solidFill>
              </a:rPr>
              <a:t>P </a:t>
            </a:r>
            <a:r>
              <a:rPr lang="en-US" altLang="en-US" sz="1800" spc="-10" dirty="0">
                <a:solidFill>
                  <a:srgbClr val="161616"/>
                </a:solidFill>
              </a:rPr>
              <a:t>= .0231)</a:t>
            </a:r>
            <a:endParaRPr lang="en-US" altLang="en-US" sz="1800" dirty="0">
              <a:solidFill>
                <a:srgbClr val="161616"/>
              </a:solidFill>
            </a:endParaRPr>
          </a:p>
        </p:txBody>
      </p:sp>
      <p:sp>
        <p:nvSpPr>
          <p:cNvPr id="2" name="Content Placeholder 11">
            <a:extLst>
              <a:ext uri="{FF2B5EF4-FFF2-40B4-BE49-F238E27FC236}">
                <a16:creationId xmlns:a16="http://schemas.microsoft.com/office/drawing/2014/main" id="{88289663-F50C-56C3-2D96-80D7E4CEC077}"/>
              </a:ext>
            </a:extLst>
          </p:cNvPr>
          <p:cNvSpPr txBox="1">
            <a:spLocks/>
          </p:cNvSpPr>
          <p:nvPr/>
        </p:nvSpPr>
        <p:spPr>
          <a:xfrm>
            <a:off x="494318" y="5966293"/>
            <a:ext cx="5732463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Median follow-up of 21.9 mo.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1790E1-823D-CDA8-29C5-314D852340FB}"/>
              </a:ext>
            </a:extLst>
          </p:cNvPr>
          <p:cNvGrpSpPr/>
          <p:nvPr/>
        </p:nvGrpSpPr>
        <p:grpSpPr>
          <a:xfrm>
            <a:off x="1115976" y="1575749"/>
            <a:ext cx="73305" cy="3042430"/>
            <a:chOff x="1088464" y="3089910"/>
            <a:chExt cx="69377" cy="165354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1D0D9A01-9AC4-EF43-1666-918AC0EC202B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3089910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DC4A22E-DD58-5EC4-9574-0AE1139F7767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3420618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C18DC8E-5934-32C4-D48C-A317A72717C9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3751326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83C03B0-FA9A-5C12-231C-0AD413B2D066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4082034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9B4E60D-2B9A-D5EF-A8E0-0F7A506B7EB9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4412742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A862B2-4884-7AD1-B8EF-043C610B0436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4743450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7A9146-23C0-3D67-2023-04E9FA12F4B6}"/>
              </a:ext>
            </a:extLst>
          </p:cNvPr>
          <p:cNvGrpSpPr/>
          <p:nvPr/>
        </p:nvGrpSpPr>
        <p:grpSpPr>
          <a:xfrm>
            <a:off x="593994" y="1447438"/>
            <a:ext cx="487680" cy="3418410"/>
            <a:chOff x="6430806" y="3085975"/>
            <a:chExt cx="487680" cy="186751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787B983-6F33-8D99-C16A-701D7D5E247A}"/>
                </a:ext>
              </a:extLst>
            </p:cNvPr>
            <p:cNvSpPr txBox="1"/>
            <p:nvPr/>
          </p:nvSpPr>
          <p:spPr>
            <a:xfrm>
              <a:off x="6430806" y="3085975"/>
              <a:ext cx="487680" cy="20573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100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1ABDE3D-41E0-FCFA-F6C7-594793A127B9}"/>
                </a:ext>
              </a:extLst>
            </p:cNvPr>
            <p:cNvSpPr txBox="1"/>
            <p:nvPr/>
          </p:nvSpPr>
          <p:spPr>
            <a:xfrm>
              <a:off x="6430806" y="3413635"/>
              <a:ext cx="487680" cy="20573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80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B95BB5-5B94-D372-8812-AC9471FB97C0}"/>
                </a:ext>
              </a:extLst>
            </p:cNvPr>
            <p:cNvSpPr txBox="1"/>
            <p:nvPr/>
          </p:nvSpPr>
          <p:spPr>
            <a:xfrm>
              <a:off x="6430806" y="3756269"/>
              <a:ext cx="487680" cy="20573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60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3E746E-5DFE-A66A-A579-65D4CEE51EF6}"/>
                </a:ext>
              </a:extLst>
            </p:cNvPr>
            <p:cNvSpPr txBox="1"/>
            <p:nvPr/>
          </p:nvSpPr>
          <p:spPr>
            <a:xfrm>
              <a:off x="6430806" y="4083929"/>
              <a:ext cx="487680" cy="20573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40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59FC38-32BF-2907-5DA0-5C0B77E175FC}"/>
                </a:ext>
              </a:extLst>
            </p:cNvPr>
            <p:cNvSpPr txBox="1"/>
            <p:nvPr/>
          </p:nvSpPr>
          <p:spPr>
            <a:xfrm>
              <a:off x="6430806" y="4420098"/>
              <a:ext cx="487680" cy="20573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20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552F42-C9C2-DDF5-B556-8BAF3633E140}"/>
                </a:ext>
              </a:extLst>
            </p:cNvPr>
            <p:cNvSpPr txBox="1"/>
            <p:nvPr/>
          </p:nvSpPr>
          <p:spPr>
            <a:xfrm>
              <a:off x="6430806" y="4747758"/>
              <a:ext cx="487680" cy="20573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0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C48CC2B-EE82-729A-8F26-16BC43A04CCA}"/>
              </a:ext>
            </a:extLst>
          </p:cNvPr>
          <p:cNvSpPr txBox="1"/>
          <p:nvPr/>
        </p:nvSpPr>
        <p:spPr>
          <a:xfrm rot="16200000">
            <a:off x="-245122" y="2897299"/>
            <a:ext cx="1323046" cy="34199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EFS (%)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0436BD6-E723-F815-1971-4422ECF099BC}"/>
              </a:ext>
            </a:extLst>
          </p:cNvPr>
          <p:cNvGrpSpPr/>
          <p:nvPr/>
        </p:nvGrpSpPr>
        <p:grpSpPr>
          <a:xfrm rot="5400000">
            <a:off x="2041420" y="3771828"/>
            <a:ext cx="87291" cy="1777585"/>
            <a:chOff x="1088464" y="3751326"/>
            <a:chExt cx="69377" cy="99212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FB4BA09-BBF2-2197-5F67-4E28674E92BA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3751326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9F80255-DDE5-4A7E-A390-1D54D7D667B3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4082034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0CF9D4-3099-BDC3-901A-A7A2E805708E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4412742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6C18598-9A1E-410F-BB3E-F5EF1ECF5B49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4743450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86DEADBE-A714-445C-6018-C901A450514C}"/>
              </a:ext>
            </a:extLst>
          </p:cNvPr>
          <p:cNvSpPr txBox="1"/>
          <p:nvPr/>
        </p:nvSpPr>
        <p:spPr>
          <a:xfrm>
            <a:off x="846319" y="4717205"/>
            <a:ext cx="682388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AE5171-A0FF-2231-6E5C-13887ACDD5EA}"/>
              </a:ext>
            </a:extLst>
          </p:cNvPr>
          <p:cNvSpPr txBox="1"/>
          <p:nvPr/>
        </p:nvSpPr>
        <p:spPr>
          <a:xfrm>
            <a:off x="1484914" y="4733399"/>
            <a:ext cx="607774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A86F27F-2928-A8DA-531D-7C37D8F6968A}"/>
              </a:ext>
            </a:extLst>
          </p:cNvPr>
          <p:cNvSpPr txBox="1"/>
          <p:nvPr/>
        </p:nvSpPr>
        <p:spPr>
          <a:xfrm>
            <a:off x="2072466" y="4741795"/>
            <a:ext cx="658817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/>
              <a:t>12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869BAF5-7C9D-6AC9-973E-F2C7D793175F}"/>
              </a:ext>
            </a:extLst>
          </p:cNvPr>
          <p:cNvSpPr txBox="1"/>
          <p:nvPr/>
        </p:nvSpPr>
        <p:spPr>
          <a:xfrm>
            <a:off x="2737657" y="4732738"/>
            <a:ext cx="488876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/>
              <a:t>18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3147E3E7-81B4-EA9A-E1B4-342F18B83C49}"/>
              </a:ext>
            </a:extLst>
          </p:cNvPr>
          <p:cNvSpPr/>
          <p:nvPr/>
        </p:nvSpPr>
        <p:spPr>
          <a:xfrm>
            <a:off x="1193401" y="1562300"/>
            <a:ext cx="4171522" cy="3055879"/>
          </a:xfrm>
          <a:custGeom>
            <a:avLst/>
            <a:gdLst>
              <a:gd name="csX0" fmla="*/ 0 w 4354830"/>
              <a:gd name="csY0" fmla="*/ 0 h 1657350"/>
              <a:gd name="csX1" fmla="*/ 0 w 4354830"/>
              <a:gd name="csY1" fmla="*/ 1657350 h 1657350"/>
              <a:gd name="csX2" fmla="*/ 4354830 w 4354830"/>
              <a:gd name="csY2" fmla="*/ 1657350 h 16573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354830" h="1657350">
                <a:moveTo>
                  <a:pt x="0" y="0"/>
                </a:moveTo>
                <a:lnTo>
                  <a:pt x="0" y="1657350"/>
                </a:lnTo>
                <a:lnTo>
                  <a:pt x="4354830" y="1657350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61" name="Group 10260">
            <a:extLst>
              <a:ext uri="{FF2B5EF4-FFF2-40B4-BE49-F238E27FC236}">
                <a16:creationId xmlns:a16="http://schemas.microsoft.com/office/drawing/2014/main" id="{E3F86C2E-014F-339C-E90F-600EF5EDE9D5}"/>
              </a:ext>
            </a:extLst>
          </p:cNvPr>
          <p:cNvGrpSpPr/>
          <p:nvPr/>
        </p:nvGrpSpPr>
        <p:grpSpPr>
          <a:xfrm rot="5400000">
            <a:off x="4420128" y="3771829"/>
            <a:ext cx="87291" cy="1777585"/>
            <a:chOff x="1088464" y="3751326"/>
            <a:chExt cx="69377" cy="992124"/>
          </a:xfrm>
        </p:grpSpPr>
        <p:cxnSp>
          <p:nvCxnSpPr>
            <p:cNvPr id="10262" name="Straight Connector 10261">
              <a:extLst>
                <a:ext uri="{FF2B5EF4-FFF2-40B4-BE49-F238E27FC236}">
                  <a16:creationId xmlns:a16="http://schemas.microsoft.com/office/drawing/2014/main" id="{1D5E264C-56E6-10EF-BD7E-1E6B6BC1A822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3751326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63" name="Straight Connector 10262">
              <a:extLst>
                <a:ext uri="{FF2B5EF4-FFF2-40B4-BE49-F238E27FC236}">
                  <a16:creationId xmlns:a16="http://schemas.microsoft.com/office/drawing/2014/main" id="{AB601660-A1AF-A8BD-94BA-801A9A26B1D7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4082034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64" name="Straight Connector 10263">
              <a:extLst>
                <a:ext uri="{FF2B5EF4-FFF2-40B4-BE49-F238E27FC236}">
                  <a16:creationId xmlns:a16="http://schemas.microsoft.com/office/drawing/2014/main" id="{8AA7AC46-FB78-FD3C-097A-FA983C5AFA8D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4412742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65" name="Straight Connector 10264">
              <a:extLst>
                <a:ext uri="{FF2B5EF4-FFF2-40B4-BE49-F238E27FC236}">
                  <a16:creationId xmlns:a16="http://schemas.microsoft.com/office/drawing/2014/main" id="{33B2B70D-9E46-2EF1-2217-4C166F7339C4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4743450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67" name="TextBox 10266">
            <a:extLst>
              <a:ext uri="{FF2B5EF4-FFF2-40B4-BE49-F238E27FC236}">
                <a16:creationId xmlns:a16="http://schemas.microsoft.com/office/drawing/2014/main" id="{E81DCED9-2FB0-9081-725A-D87074588C47}"/>
              </a:ext>
            </a:extLst>
          </p:cNvPr>
          <p:cNvSpPr txBox="1"/>
          <p:nvPr/>
        </p:nvSpPr>
        <p:spPr>
          <a:xfrm>
            <a:off x="3232907" y="4713320"/>
            <a:ext cx="682388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/>
              <a:t>24</a:t>
            </a:r>
          </a:p>
        </p:txBody>
      </p:sp>
      <p:sp>
        <p:nvSpPr>
          <p:cNvPr id="10268" name="TextBox 10267">
            <a:extLst>
              <a:ext uri="{FF2B5EF4-FFF2-40B4-BE49-F238E27FC236}">
                <a16:creationId xmlns:a16="http://schemas.microsoft.com/office/drawing/2014/main" id="{7125F328-A0BF-A022-9109-8C6DDA688B8E}"/>
              </a:ext>
            </a:extLst>
          </p:cNvPr>
          <p:cNvSpPr txBox="1"/>
          <p:nvPr/>
        </p:nvSpPr>
        <p:spPr>
          <a:xfrm>
            <a:off x="3871502" y="4729514"/>
            <a:ext cx="607774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/>
              <a:t>30</a:t>
            </a:r>
          </a:p>
        </p:txBody>
      </p:sp>
      <p:sp>
        <p:nvSpPr>
          <p:cNvPr id="10269" name="TextBox 10268">
            <a:extLst>
              <a:ext uri="{FF2B5EF4-FFF2-40B4-BE49-F238E27FC236}">
                <a16:creationId xmlns:a16="http://schemas.microsoft.com/office/drawing/2014/main" id="{24C4DA6A-F37F-3D03-1A27-926B27372485}"/>
              </a:ext>
            </a:extLst>
          </p:cNvPr>
          <p:cNvSpPr txBox="1"/>
          <p:nvPr/>
        </p:nvSpPr>
        <p:spPr>
          <a:xfrm>
            <a:off x="4459054" y="4737910"/>
            <a:ext cx="658817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/>
              <a:t>36</a:t>
            </a:r>
          </a:p>
        </p:txBody>
      </p:sp>
      <p:sp>
        <p:nvSpPr>
          <p:cNvPr id="10270" name="TextBox 10269">
            <a:extLst>
              <a:ext uri="{FF2B5EF4-FFF2-40B4-BE49-F238E27FC236}">
                <a16:creationId xmlns:a16="http://schemas.microsoft.com/office/drawing/2014/main" id="{BC2ED668-C5D7-C31F-90D0-1A14E8674259}"/>
              </a:ext>
            </a:extLst>
          </p:cNvPr>
          <p:cNvSpPr txBox="1"/>
          <p:nvPr/>
        </p:nvSpPr>
        <p:spPr>
          <a:xfrm>
            <a:off x="5124245" y="4728853"/>
            <a:ext cx="488876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/>
              <a:t>42</a:t>
            </a:r>
          </a:p>
        </p:txBody>
      </p:sp>
      <p:sp>
        <p:nvSpPr>
          <p:cNvPr id="10271" name="TextBox 10270">
            <a:extLst>
              <a:ext uri="{FF2B5EF4-FFF2-40B4-BE49-F238E27FC236}">
                <a16:creationId xmlns:a16="http://schemas.microsoft.com/office/drawing/2014/main" id="{9626C002-BD59-29DE-016A-DA11EF1B390E}"/>
              </a:ext>
            </a:extLst>
          </p:cNvPr>
          <p:cNvSpPr txBox="1"/>
          <p:nvPr/>
        </p:nvSpPr>
        <p:spPr>
          <a:xfrm>
            <a:off x="2636447" y="5038814"/>
            <a:ext cx="1323046" cy="34199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10280" name="TextBox 10279">
            <a:extLst>
              <a:ext uri="{FF2B5EF4-FFF2-40B4-BE49-F238E27FC236}">
                <a16:creationId xmlns:a16="http://schemas.microsoft.com/office/drawing/2014/main" id="{D84526EF-4391-7BA8-888D-F8FBD1D8AE9D}"/>
              </a:ext>
            </a:extLst>
          </p:cNvPr>
          <p:cNvSpPr txBox="1"/>
          <p:nvPr/>
        </p:nvSpPr>
        <p:spPr>
          <a:xfrm>
            <a:off x="819108" y="5350913"/>
            <a:ext cx="682388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86</a:t>
            </a:r>
          </a:p>
          <a:p>
            <a:pPr algn="ctr"/>
            <a:r>
              <a:rPr lang="en-US" sz="1600" dirty="0"/>
              <a:t>86</a:t>
            </a:r>
          </a:p>
        </p:txBody>
      </p:sp>
      <p:sp>
        <p:nvSpPr>
          <p:cNvPr id="10281" name="TextBox 10280">
            <a:extLst>
              <a:ext uri="{FF2B5EF4-FFF2-40B4-BE49-F238E27FC236}">
                <a16:creationId xmlns:a16="http://schemas.microsoft.com/office/drawing/2014/main" id="{E6EFFFD8-396E-A1AD-71E5-6679F49A4C55}"/>
              </a:ext>
            </a:extLst>
          </p:cNvPr>
          <p:cNvSpPr txBox="1"/>
          <p:nvPr/>
        </p:nvSpPr>
        <p:spPr>
          <a:xfrm>
            <a:off x="1457703" y="5367107"/>
            <a:ext cx="607774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43</a:t>
            </a:r>
          </a:p>
          <a:p>
            <a:pPr algn="ctr"/>
            <a:r>
              <a:rPr lang="en-US" sz="1600" dirty="0"/>
              <a:t>62</a:t>
            </a:r>
          </a:p>
        </p:txBody>
      </p:sp>
      <p:sp>
        <p:nvSpPr>
          <p:cNvPr id="10282" name="TextBox 10281">
            <a:extLst>
              <a:ext uri="{FF2B5EF4-FFF2-40B4-BE49-F238E27FC236}">
                <a16:creationId xmlns:a16="http://schemas.microsoft.com/office/drawing/2014/main" id="{16F42367-3C1D-9134-2066-6FC4AFD996AF}"/>
              </a:ext>
            </a:extLst>
          </p:cNvPr>
          <p:cNvSpPr txBox="1"/>
          <p:nvPr/>
        </p:nvSpPr>
        <p:spPr>
          <a:xfrm>
            <a:off x="2045255" y="5375503"/>
            <a:ext cx="658817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24</a:t>
            </a:r>
          </a:p>
          <a:p>
            <a:pPr algn="ctr"/>
            <a:r>
              <a:rPr lang="en-US" sz="1600" dirty="0"/>
              <a:t>38</a:t>
            </a:r>
          </a:p>
        </p:txBody>
      </p:sp>
      <p:sp>
        <p:nvSpPr>
          <p:cNvPr id="10283" name="TextBox 10282">
            <a:extLst>
              <a:ext uri="{FF2B5EF4-FFF2-40B4-BE49-F238E27FC236}">
                <a16:creationId xmlns:a16="http://schemas.microsoft.com/office/drawing/2014/main" id="{650BE640-E8E2-B027-FA65-4418EBA751B9}"/>
              </a:ext>
            </a:extLst>
          </p:cNvPr>
          <p:cNvSpPr txBox="1"/>
          <p:nvPr/>
        </p:nvSpPr>
        <p:spPr>
          <a:xfrm>
            <a:off x="2710446" y="5366446"/>
            <a:ext cx="488876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15</a:t>
            </a:r>
          </a:p>
          <a:p>
            <a:pPr algn="ctr"/>
            <a:r>
              <a:rPr lang="en-US" sz="1600" dirty="0"/>
              <a:t>23</a:t>
            </a:r>
          </a:p>
        </p:txBody>
      </p:sp>
      <p:sp>
        <p:nvSpPr>
          <p:cNvPr id="10284" name="TextBox 10283">
            <a:extLst>
              <a:ext uri="{FF2B5EF4-FFF2-40B4-BE49-F238E27FC236}">
                <a16:creationId xmlns:a16="http://schemas.microsoft.com/office/drawing/2014/main" id="{F678D44C-5BE2-B8BB-EDFB-857594D4C8B2}"/>
              </a:ext>
            </a:extLst>
          </p:cNvPr>
          <p:cNvSpPr txBox="1"/>
          <p:nvPr/>
        </p:nvSpPr>
        <p:spPr>
          <a:xfrm>
            <a:off x="3205696" y="5347028"/>
            <a:ext cx="682388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11</a:t>
            </a:r>
          </a:p>
          <a:p>
            <a:pPr algn="ctr"/>
            <a:r>
              <a:rPr lang="en-US" sz="1600" dirty="0"/>
              <a:t>17</a:t>
            </a:r>
          </a:p>
        </p:txBody>
      </p:sp>
      <p:sp>
        <p:nvSpPr>
          <p:cNvPr id="10285" name="TextBox 10284">
            <a:extLst>
              <a:ext uri="{FF2B5EF4-FFF2-40B4-BE49-F238E27FC236}">
                <a16:creationId xmlns:a16="http://schemas.microsoft.com/office/drawing/2014/main" id="{E0D8E656-38CC-AE6E-7FCC-DD8A65F51D07}"/>
              </a:ext>
            </a:extLst>
          </p:cNvPr>
          <p:cNvSpPr txBox="1"/>
          <p:nvPr/>
        </p:nvSpPr>
        <p:spPr>
          <a:xfrm>
            <a:off x="3844291" y="5363222"/>
            <a:ext cx="607774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7</a:t>
            </a:r>
          </a:p>
          <a:p>
            <a:pPr algn="ctr"/>
            <a:r>
              <a:rPr lang="en-US" sz="1600" dirty="0"/>
              <a:t>8</a:t>
            </a:r>
          </a:p>
        </p:txBody>
      </p:sp>
      <p:sp>
        <p:nvSpPr>
          <p:cNvPr id="10286" name="TextBox 10285">
            <a:extLst>
              <a:ext uri="{FF2B5EF4-FFF2-40B4-BE49-F238E27FC236}">
                <a16:creationId xmlns:a16="http://schemas.microsoft.com/office/drawing/2014/main" id="{2E0C8347-9FE7-5A1A-63CA-0E74D7D1FA3B}"/>
              </a:ext>
            </a:extLst>
          </p:cNvPr>
          <p:cNvSpPr txBox="1"/>
          <p:nvPr/>
        </p:nvSpPr>
        <p:spPr>
          <a:xfrm>
            <a:off x="4431843" y="5371618"/>
            <a:ext cx="658817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2</a:t>
            </a:r>
          </a:p>
          <a:p>
            <a:pPr algn="ctr"/>
            <a:r>
              <a:rPr lang="en-US" sz="1600" dirty="0"/>
              <a:t>3</a:t>
            </a:r>
          </a:p>
        </p:txBody>
      </p:sp>
      <p:sp>
        <p:nvSpPr>
          <p:cNvPr id="10287" name="TextBox 10286">
            <a:extLst>
              <a:ext uri="{FF2B5EF4-FFF2-40B4-BE49-F238E27FC236}">
                <a16:creationId xmlns:a16="http://schemas.microsoft.com/office/drawing/2014/main" id="{889AFE8C-84A1-8B8F-6713-B41AD54C162A}"/>
              </a:ext>
            </a:extLst>
          </p:cNvPr>
          <p:cNvSpPr txBox="1"/>
          <p:nvPr/>
        </p:nvSpPr>
        <p:spPr>
          <a:xfrm>
            <a:off x="5097034" y="5362561"/>
            <a:ext cx="488876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0</a:t>
            </a:r>
          </a:p>
          <a:p>
            <a:pPr algn="ctr"/>
            <a:r>
              <a:rPr lang="en-US" sz="1600" dirty="0"/>
              <a:t>1</a:t>
            </a:r>
          </a:p>
        </p:txBody>
      </p:sp>
      <p:sp>
        <p:nvSpPr>
          <p:cNvPr id="10289" name="Freeform: Shape 10288">
            <a:extLst>
              <a:ext uri="{FF2B5EF4-FFF2-40B4-BE49-F238E27FC236}">
                <a16:creationId xmlns:a16="http://schemas.microsoft.com/office/drawing/2014/main" id="{6E80397A-8DF9-4C37-EBB0-1C75893A87BF}"/>
              </a:ext>
            </a:extLst>
          </p:cNvPr>
          <p:cNvSpPr/>
          <p:nvPr/>
        </p:nvSpPr>
        <p:spPr>
          <a:xfrm>
            <a:off x="1187420" y="3094226"/>
            <a:ext cx="1443105" cy="1525444"/>
          </a:xfrm>
          <a:custGeom>
            <a:avLst/>
            <a:gdLst>
              <a:gd name="csX0" fmla="*/ 0 w 1443105"/>
              <a:gd name="csY0" fmla="*/ 0 h 1525444"/>
              <a:gd name="csX1" fmla="*/ 1443105 w 1443105"/>
              <a:gd name="csY1" fmla="*/ 0 h 1525444"/>
              <a:gd name="csX2" fmla="*/ 1443105 w 1443105"/>
              <a:gd name="csY2" fmla="*/ 1525444 h 15254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443105" h="1525444">
                <a:moveTo>
                  <a:pt x="0" y="0"/>
                </a:moveTo>
                <a:lnTo>
                  <a:pt x="1443105" y="0"/>
                </a:lnTo>
                <a:lnTo>
                  <a:pt x="1443105" y="1525444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91" name="Straight Connector 10290">
            <a:extLst>
              <a:ext uri="{FF2B5EF4-FFF2-40B4-BE49-F238E27FC236}">
                <a16:creationId xmlns:a16="http://schemas.microsoft.com/office/drawing/2014/main" id="{59AFFA79-0414-3506-BA7F-3E47886BCBA6}"/>
              </a:ext>
            </a:extLst>
          </p:cNvPr>
          <p:cNvCxnSpPr/>
          <p:nvPr/>
        </p:nvCxnSpPr>
        <p:spPr>
          <a:xfrm>
            <a:off x="1806137" y="3089892"/>
            <a:ext cx="0" cy="1528287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2" name="TextBox 10291">
            <a:extLst>
              <a:ext uri="{FF2B5EF4-FFF2-40B4-BE49-F238E27FC236}">
                <a16:creationId xmlns:a16="http://schemas.microsoft.com/office/drawing/2014/main" id="{07BCDB48-D22B-8A15-A127-06D47B3DDA88}"/>
              </a:ext>
            </a:extLst>
          </p:cNvPr>
          <p:cNvSpPr txBox="1"/>
          <p:nvPr/>
        </p:nvSpPr>
        <p:spPr>
          <a:xfrm>
            <a:off x="275349" y="5352438"/>
            <a:ext cx="682388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600" dirty="0"/>
              <a:t>IC</a:t>
            </a:r>
          </a:p>
          <a:p>
            <a:pPr algn="r"/>
            <a:r>
              <a:rPr lang="en-US" sz="1600" dirty="0"/>
              <a:t>Aza/Ven</a:t>
            </a:r>
          </a:p>
        </p:txBody>
      </p:sp>
      <p:grpSp>
        <p:nvGrpSpPr>
          <p:cNvPr id="10296" name="Group 10295">
            <a:extLst>
              <a:ext uri="{FF2B5EF4-FFF2-40B4-BE49-F238E27FC236}">
                <a16:creationId xmlns:a16="http://schemas.microsoft.com/office/drawing/2014/main" id="{3D1B480B-85B4-D314-2060-B25827CBFCF4}"/>
              </a:ext>
            </a:extLst>
          </p:cNvPr>
          <p:cNvGrpSpPr/>
          <p:nvPr/>
        </p:nvGrpSpPr>
        <p:grpSpPr>
          <a:xfrm>
            <a:off x="3939362" y="1684523"/>
            <a:ext cx="1425562" cy="631837"/>
            <a:chOff x="3939362" y="1684523"/>
            <a:chExt cx="1425562" cy="63183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60A89DB-3CBD-D0B6-834F-426A5DA6520E}"/>
                </a:ext>
              </a:extLst>
            </p:cNvPr>
            <p:cNvSpPr txBox="1"/>
            <p:nvPr/>
          </p:nvSpPr>
          <p:spPr>
            <a:xfrm>
              <a:off x="4245447" y="1684523"/>
              <a:ext cx="1119477" cy="631837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dirty="0"/>
                <a:t>IC</a:t>
              </a:r>
            </a:p>
            <a:p>
              <a:r>
                <a:rPr lang="en-US" dirty="0"/>
                <a:t>Aza/Ven</a:t>
              </a:r>
            </a:p>
          </p:txBody>
        </p:sp>
        <p:cxnSp>
          <p:nvCxnSpPr>
            <p:cNvPr id="10294" name="Straight Connector 10293">
              <a:extLst>
                <a:ext uri="{FF2B5EF4-FFF2-40B4-BE49-F238E27FC236}">
                  <a16:creationId xmlns:a16="http://schemas.microsoft.com/office/drawing/2014/main" id="{5DBED5E8-12EA-4975-CDED-C4369E516AB8}"/>
                </a:ext>
              </a:extLst>
            </p:cNvPr>
            <p:cNvCxnSpPr/>
            <p:nvPr/>
          </p:nvCxnSpPr>
          <p:spPr>
            <a:xfrm>
              <a:off x="3939362" y="1824025"/>
              <a:ext cx="236027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95" name="Straight Connector 10294">
              <a:extLst>
                <a:ext uri="{FF2B5EF4-FFF2-40B4-BE49-F238E27FC236}">
                  <a16:creationId xmlns:a16="http://schemas.microsoft.com/office/drawing/2014/main" id="{0AB43D09-A77F-A1BA-6AB9-1E100129CB48}"/>
                </a:ext>
              </a:extLst>
            </p:cNvPr>
            <p:cNvCxnSpPr/>
            <p:nvPr/>
          </p:nvCxnSpPr>
          <p:spPr>
            <a:xfrm>
              <a:off x="3950825" y="2097767"/>
              <a:ext cx="236027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23" name="Group 10322">
            <a:extLst>
              <a:ext uri="{FF2B5EF4-FFF2-40B4-BE49-F238E27FC236}">
                <a16:creationId xmlns:a16="http://schemas.microsoft.com/office/drawing/2014/main" id="{A05E4DFF-0A85-1A7D-E80E-74883C790B8F}"/>
              </a:ext>
            </a:extLst>
          </p:cNvPr>
          <p:cNvGrpSpPr/>
          <p:nvPr/>
        </p:nvGrpSpPr>
        <p:grpSpPr>
          <a:xfrm>
            <a:off x="1792240" y="2321329"/>
            <a:ext cx="3560325" cy="1361136"/>
            <a:chOff x="1792240" y="2321329"/>
            <a:chExt cx="3560325" cy="1361136"/>
          </a:xfrm>
        </p:grpSpPr>
        <p:cxnSp>
          <p:nvCxnSpPr>
            <p:cNvPr id="10300" name="Straight Connector 10299">
              <a:extLst>
                <a:ext uri="{FF2B5EF4-FFF2-40B4-BE49-F238E27FC236}">
                  <a16:creationId xmlns:a16="http://schemas.microsoft.com/office/drawing/2014/main" id="{D5009AEC-0A9B-FCC8-92CB-AECD20A42088}"/>
                </a:ext>
              </a:extLst>
            </p:cNvPr>
            <p:cNvCxnSpPr/>
            <p:nvPr/>
          </p:nvCxnSpPr>
          <p:spPr>
            <a:xfrm>
              <a:off x="2023109" y="2499435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01" name="Straight Connector 10300">
              <a:extLst>
                <a:ext uri="{FF2B5EF4-FFF2-40B4-BE49-F238E27FC236}">
                  <a16:creationId xmlns:a16="http://schemas.microsoft.com/office/drawing/2014/main" id="{2A238496-C027-791F-6936-0510343C2B8F}"/>
                </a:ext>
              </a:extLst>
            </p:cNvPr>
            <p:cNvCxnSpPr/>
            <p:nvPr/>
          </p:nvCxnSpPr>
          <p:spPr>
            <a:xfrm>
              <a:off x="2749493" y="3089892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02" name="Straight Connector 10301">
              <a:extLst>
                <a:ext uri="{FF2B5EF4-FFF2-40B4-BE49-F238E27FC236}">
                  <a16:creationId xmlns:a16="http://schemas.microsoft.com/office/drawing/2014/main" id="{2F2184E2-7888-BEFC-CBD2-8E220BF6E3DC}"/>
                </a:ext>
              </a:extLst>
            </p:cNvPr>
            <p:cNvCxnSpPr/>
            <p:nvPr/>
          </p:nvCxnSpPr>
          <p:spPr>
            <a:xfrm>
              <a:off x="2250537" y="2841963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03" name="Straight Connector 10302">
              <a:extLst>
                <a:ext uri="{FF2B5EF4-FFF2-40B4-BE49-F238E27FC236}">
                  <a16:creationId xmlns:a16="http://schemas.microsoft.com/office/drawing/2014/main" id="{162A9060-F8BE-EA0F-0ADC-88CE7FCF3272}"/>
                </a:ext>
              </a:extLst>
            </p:cNvPr>
            <p:cNvCxnSpPr/>
            <p:nvPr/>
          </p:nvCxnSpPr>
          <p:spPr>
            <a:xfrm>
              <a:off x="2401922" y="2933178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04" name="Straight Connector 10303">
              <a:extLst>
                <a:ext uri="{FF2B5EF4-FFF2-40B4-BE49-F238E27FC236}">
                  <a16:creationId xmlns:a16="http://schemas.microsoft.com/office/drawing/2014/main" id="{5F437FA9-0954-4FCB-0CE5-E5530E4154EF}"/>
                </a:ext>
              </a:extLst>
            </p:cNvPr>
            <p:cNvCxnSpPr/>
            <p:nvPr/>
          </p:nvCxnSpPr>
          <p:spPr>
            <a:xfrm>
              <a:off x="2484316" y="2933178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05" name="Straight Connector 10304">
              <a:extLst>
                <a:ext uri="{FF2B5EF4-FFF2-40B4-BE49-F238E27FC236}">
                  <a16:creationId xmlns:a16="http://schemas.microsoft.com/office/drawing/2014/main" id="{611D8FC2-167F-EE0D-1379-6F954CD3445E}"/>
                </a:ext>
              </a:extLst>
            </p:cNvPr>
            <p:cNvCxnSpPr/>
            <p:nvPr/>
          </p:nvCxnSpPr>
          <p:spPr>
            <a:xfrm>
              <a:off x="1792240" y="2321329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06" name="Straight Connector 10305">
              <a:extLst>
                <a:ext uri="{FF2B5EF4-FFF2-40B4-BE49-F238E27FC236}">
                  <a16:creationId xmlns:a16="http://schemas.microsoft.com/office/drawing/2014/main" id="{803E6BFC-03BE-9EA4-19F0-AF84F982C94D}"/>
                </a:ext>
              </a:extLst>
            </p:cNvPr>
            <p:cNvCxnSpPr/>
            <p:nvPr/>
          </p:nvCxnSpPr>
          <p:spPr>
            <a:xfrm>
              <a:off x="2830872" y="3091267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07" name="Straight Connector 10306">
              <a:extLst>
                <a:ext uri="{FF2B5EF4-FFF2-40B4-BE49-F238E27FC236}">
                  <a16:creationId xmlns:a16="http://schemas.microsoft.com/office/drawing/2014/main" id="{8F8CE146-0653-D8ED-1673-594CEC3A6145}"/>
                </a:ext>
              </a:extLst>
            </p:cNvPr>
            <p:cNvCxnSpPr/>
            <p:nvPr/>
          </p:nvCxnSpPr>
          <p:spPr>
            <a:xfrm>
              <a:off x="2900413" y="3094226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08" name="Straight Connector 10307">
              <a:extLst>
                <a:ext uri="{FF2B5EF4-FFF2-40B4-BE49-F238E27FC236}">
                  <a16:creationId xmlns:a16="http://schemas.microsoft.com/office/drawing/2014/main" id="{8A7E84FF-C083-C2FE-8737-470234D0F931}"/>
                </a:ext>
              </a:extLst>
            </p:cNvPr>
            <p:cNvCxnSpPr/>
            <p:nvPr/>
          </p:nvCxnSpPr>
          <p:spPr>
            <a:xfrm>
              <a:off x="3360947" y="3148788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09" name="Straight Connector 10308">
              <a:extLst>
                <a:ext uri="{FF2B5EF4-FFF2-40B4-BE49-F238E27FC236}">
                  <a16:creationId xmlns:a16="http://schemas.microsoft.com/office/drawing/2014/main" id="{62BEC4A0-AEA6-0303-1EA9-464CB785CD3E}"/>
                </a:ext>
              </a:extLst>
            </p:cNvPr>
            <p:cNvCxnSpPr/>
            <p:nvPr/>
          </p:nvCxnSpPr>
          <p:spPr>
            <a:xfrm>
              <a:off x="3381637" y="3148788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0" name="Straight Connector 10309">
              <a:extLst>
                <a:ext uri="{FF2B5EF4-FFF2-40B4-BE49-F238E27FC236}">
                  <a16:creationId xmlns:a16="http://schemas.microsoft.com/office/drawing/2014/main" id="{3405A272-D4B2-84C5-4C41-A72210E92167}"/>
                </a:ext>
              </a:extLst>
            </p:cNvPr>
            <p:cNvCxnSpPr/>
            <p:nvPr/>
          </p:nvCxnSpPr>
          <p:spPr>
            <a:xfrm>
              <a:off x="3508534" y="3147481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1" name="Straight Connector 10310">
              <a:extLst>
                <a:ext uri="{FF2B5EF4-FFF2-40B4-BE49-F238E27FC236}">
                  <a16:creationId xmlns:a16="http://schemas.microsoft.com/office/drawing/2014/main" id="{D7C8BA29-A3F8-E919-7E76-6443A7DE849F}"/>
                </a:ext>
              </a:extLst>
            </p:cNvPr>
            <p:cNvCxnSpPr/>
            <p:nvPr/>
          </p:nvCxnSpPr>
          <p:spPr>
            <a:xfrm>
              <a:off x="3740833" y="3311095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2" name="Straight Connector 10311">
              <a:extLst>
                <a:ext uri="{FF2B5EF4-FFF2-40B4-BE49-F238E27FC236}">
                  <a16:creationId xmlns:a16="http://schemas.microsoft.com/office/drawing/2014/main" id="{D220DAFB-E10F-B3D3-3689-1EAE35C7454C}"/>
                </a:ext>
              </a:extLst>
            </p:cNvPr>
            <p:cNvCxnSpPr/>
            <p:nvPr/>
          </p:nvCxnSpPr>
          <p:spPr>
            <a:xfrm>
              <a:off x="3804456" y="3314054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3" name="Straight Connector 10312">
              <a:extLst>
                <a:ext uri="{FF2B5EF4-FFF2-40B4-BE49-F238E27FC236}">
                  <a16:creationId xmlns:a16="http://schemas.microsoft.com/office/drawing/2014/main" id="{4852D79D-9502-A80D-3F49-9E4994605256}"/>
                </a:ext>
              </a:extLst>
            </p:cNvPr>
            <p:cNvCxnSpPr/>
            <p:nvPr/>
          </p:nvCxnSpPr>
          <p:spPr>
            <a:xfrm>
              <a:off x="3915295" y="3420010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4" name="Straight Connector 10313">
              <a:extLst>
                <a:ext uri="{FF2B5EF4-FFF2-40B4-BE49-F238E27FC236}">
                  <a16:creationId xmlns:a16="http://schemas.microsoft.com/office/drawing/2014/main" id="{B5979B0A-3E86-7F25-B7EF-FF308C5294E7}"/>
                </a:ext>
              </a:extLst>
            </p:cNvPr>
            <p:cNvCxnSpPr/>
            <p:nvPr/>
          </p:nvCxnSpPr>
          <p:spPr>
            <a:xfrm>
              <a:off x="3962452" y="3420010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5" name="Straight Connector 10314">
              <a:extLst>
                <a:ext uri="{FF2B5EF4-FFF2-40B4-BE49-F238E27FC236}">
                  <a16:creationId xmlns:a16="http://schemas.microsoft.com/office/drawing/2014/main" id="{69FC6302-1648-391B-6D33-BAE7C9511493}"/>
                </a:ext>
              </a:extLst>
            </p:cNvPr>
            <p:cNvCxnSpPr/>
            <p:nvPr/>
          </p:nvCxnSpPr>
          <p:spPr>
            <a:xfrm>
              <a:off x="4027783" y="3421829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6" name="Straight Connector 10315">
              <a:extLst>
                <a:ext uri="{FF2B5EF4-FFF2-40B4-BE49-F238E27FC236}">
                  <a16:creationId xmlns:a16="http://schemas.microsoft.com/office/drawing/2014/main" id="{42F3A80C-3268-DF5C-AF02-C79EE0AF2C49}"/>
                </a:ext>
              </a:extLst>
            </p:cNvPr>
            <p:cNvCxnSpPr/>
            <p:nvPr/>
          </p:nvCxnSpPr>
          <p:spPr>
            <a:xfrm>
              <a:off x="4405209" y="3560234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7" name="Straight Connector 10316">
              <a:extLst>
                <a:ext uri="{FF2B5EF4-FFF2-40B4-BE49-F238E27FC236}">
                  <a16:creationId xmlns:a16="http://schemas.microsoft.com/office/drawing/2014/main" id="{294C1369-2D6C-431A-41D1-0A648B2E088D}"/>
                </a:ext>
              </a:extLst>
            </p:cNvPr>
            <p:cNvCxnSpPr/>
            <p:nvPr/>
          </p:nvCxnSpPr>
          <p:spPr>
            <a:xfrm>
              <a:off x="4501383" y="3558755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8" name="Straight Connector 10317">
              <a:extLst>
                <a:ext uri="{FF2B5EF4-FFF2-40B4-BE49-F238E27FC236}">
                  <a16:creationId xmlns:a16="http://schemas.microsoft.com/office/drawing/2014/main" id="{3575B226-92DA-0DFD-2F76-0C4885FBF8C8}"/>
                </a:ext>
              </a:extLst>
            </p:cNvPr>
            <p:cNvCxnSpPr/>
            <p:nvPr/>
          </p:nvCxnSpPr>
          <p:spPr>
            <a:xfrm>
              <a:off x="4600518" y="3558755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9" name="Straight Connector 10318">
              <a:extLst>
                <a:ext uri="{FF2B5EF4-FFF2-40B4-BE49-F238E27FC236}">
                  <a16:creationId xmlns:a16="http://schemas.microsoft.com/office/drawing/2014/main" id="{4B5AB429-7CC2-BF10-A674-E322A2FFAFC4}"/>
                </a:ext>
              </a:extLst>
            </p:cNvPr>
            <p:cNvCxnSpPr/>
            <p:nvPr/>
          </p:nvCxnSpPr>
          <p:spPr>
            <a:xfrm>
              <a:off x="4667101" y="3558755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20" name="Straight Connector 10319">
              <a:extLst>
                <a:ext uri="{FF2B5EF4-FFF2-40B4-BE49-F238E27FC236}">
                  <a16:creationId xmlns:a16="http://schemas.microsoft.com/office/drawing/2014/main" id="{98A4DE33-0176-DA9B-3B0E-A0DE99C021D7}"/>
                </a:ext>
              </a:extLst>
            </p:cNvPr>
            <p:cNvCxnSpPr/>
            <p:nvPr/>
          </p:nvCxnSpPr>
          <p:spPr>
            <a:xfrm>
              <a:off x="5093619" y="3558755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21" name="Straight Connector 10320">
              <a:extLst>
                <a:ext uri="{FF2B5EF4-FFF2-40B4-BE49-F238E27FC236}">
                  <a16:creationId xmlns:a16="http://schemas.microsoft.com/office/drawing/2014/main" id="{2BB0B81F-F955-837C-7255-2FB717C1AA18}"/>
                </a:ext>
              </a:extLst>
            </p:cNvPr>
            <p:cNvCxnSpPr/>
            <p:nvPr/>
          </p:nvCxnSpPr>
          <p:spPr>
            <a:xfrm>
              <a:off x="5255582" y="3564673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22" name="Straight Connector 10321">
              <a:extLst>
                <a:ext uri="{FF2B5EF4-FFF2-40B4-BE49-F238E27FC236}">
                  <a16:creationId xmlns:a16="http://schemas.microsoft.com/office/drawing/2014/main" id="{AB83C7E8-8CBF-D927-6AEF-748127C5AEF5}"/>
                </a:ext>
              </a:extLst>
            </p:cNvPr>
            <p:cNvCxnSpPr/>
            <p:nvPr/>
          </p:nvCxnSpPr>
          <p:spPr>
            <a:xfrm>
              <a:off x="5352565" y="3561714"/>
              <a:ext cx="0" cy="11779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8" name="Group 10347">
            <a:extLst>
              <a:ext uri="{FF2B5EF4-FFF2-40B4-BE49-F238E27FC236}">
                <a16:creationId xmlns:a16="http://schemas.microsoft.com/office/drawing/2014/main" id="{0F13C4A6-916C-6E2B-B5C0-C3A6762756C6}"/>
              </a:ext>
            </a:extLst>
          </p:cNvPr>
          <p:cNvGrpSpPr/>
          <p:nvPr/>
        </p:nvGrpSpPr>
        <p:grpSpPr>
          <a:xfrm>
            <a:off x="2057091" y="3151721"/>
            <a:ext cx="3216245" cy="725641"/>
            <a:chOff x="2057091" y="3151721"/>
            <a:chExt cx="3216245" cy="725641"/>
          </a:xfrm>
        </p:grpSpPr>
        <p:cxnSp>
          <p:nvCxnSpPr>
            <p:cNvPr id="10325" name="Straight Connector 10324">
              <a:extLst>
                <a:ext uri="{FF2B5EF4-FFF2-40B4-BE49-F238E27FC236}">
                  <a16:creationId xmlns:a16="http://schemas.microsoft.com/office/drawing/2014/main" id="{5E66DA6E-F4B8-1FBC-E963-E898E45C27F0}"/>
                </a:ext>
              </a:extLst>
            </p:cNvPr>
            <p:cNvCxnSpPr/>
            <p:nvPr/>
          </p:nvCxnSpPr>
          <p:spPr>
            <a:xfrm>
              <a:off x="2084545" y="3151721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26" name="Straight Connector 10325">
              <a:extLst>
                <a:ext uri="{FF2B5EF4-FFF2-40B4-BE49-F238E27FC236}">
                  <a16:creationId xmlns:a16="http://schemas.microsoft.com/office/drawing/2014/main" id="{87B2997B-3B91-0BEA-FE18-3F407ACF067D}"/>
                </a:ext>
              </a:extLst>
            </p:cNvPr>
            <p:cNvCxnSpPr/>
            <p:nvPr/>
          </p:nvCxnSpPr>
          <p:spPr>
            <a:xfrm>
              <a:off x="2513998" y="3511119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27" name="Straight Connector 10326">
              <a:extLst>
                <a:ext uri="{FF2B5EF4-FFF2-40B4-BE49-F238E27FC236}">
                  <a16:creationId xmlns:a16="http://schemas.microsoft.com/office/drawing/2014/main" id="{043B7B0E-AFD9-68E2-3006-CAF004F10392}"/>
                </a:ext>
              </a:extLst>
            </p:cNvPr>
            <p:cNvCxnSpPr/>
            <p:nvPr/>
          </p:nvCxnSpPr>
          <p:spPr>
            <a:xfrm>
              <a:off x="2879134" y="3620034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28" name="Straight Connector 10327">
              <a:extLst>
                <a:ext uri="{FF2B5EF4-FFF2-40B4-BE49-F238E27FC236}">
                  <a16:creationId xmlns:a16="http://schemas.microsoft.com/office/drawing/2014/main" id="{F941B416-0230-1218-B1B0-8FD19B7B3C58}"/>
                </a:ext>
              </a:extLst>
            </p:cNvPr>
            <p:cNvCxnSpPr/>
            <p:nvPr/>
          </p:nvCxnSpPr>
          <p:spPr>
            <a:xfrm>
              <a:off x="2332143" y="3414445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29" name="Straight Connector 10328">
              <a:extLst>
                <a:ext uri="{FF2B5EF4-FFF2-40B4-BE49-F238E27FC236}">
                  <a16:creationId xmlns:a16="http://schemas.microsoft.com/office/drawing/2014/main" id="{A6ED1DB9-28AF-DF9A-004E-61915921D361}"/>
                </a:ext>
              </a:extLst>
            </p:cNvPr>
            <p:cNvCxnSpPr/>
            <p:nvPr/>
          </p:nvCxnSpPr>
          <p:spPr>
            <a:xfrm>
              <a:off x="2287291" y="3387409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0" name="Straight Connector 10329">
              <a:extLst>
                <a:ext uri="{FF2B5EF4-FFF2-40B4-BE49-F238E27FC236}">
                  <a16:creationId xmlns:a16="http://schemas.microsoft.com/office/drawing/2014/main" id="{C017947A-36C4-6495-5683-7DADFE14E25A}"/>
                </a:ext>
              </a:extLst>
            </p:cNvPr>
            <p:cNvCxnSpPr/>
            <p:nvPr/>
          </p:nvCxnSpPr>
          <p:spPr>
            <a:xfrm>
              <a:off x="2057091" y="3151721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1" name="Straight Connector 10330">
              <a:extLst>
                <a:ext uri="{FF2B5EF4-FFF2-40B4-BE49-F238E27FC236}">
                  <a16:creationId xmlns:a16="http://schemas.microsoft.com/office/drawing/2014/main" id="{7B7CEE1E-DE9D-D1A7-B055-21F1F9F5D1D2}"/>
                </a:ext>
              </a:extLst>
            </p:cNvPr>
            <p:cNvCxnSpPr/>
            <p:nvPr/>
          </p:nvCxnSpPr>
          <p:spPr>
            <a:xfrm>
              <a:off x="2545071" y="3511119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2" name="Straight Connector 10331">
              <a:extLst>
                <a:ext uri="{FF2B5EF4-FFF2-40B4-BE49-F238E27FC236}">
                  <a16:creationId xmlns:a16="http://schemas.microsoft.com/office/drawing/2014/main" id="{CCEED2E1-1D0A-F59E-CED2-67513B07B3BE}"/>
                </a:ext>
              </a:extLst>
            </p:cNvPr>
            <p:cNvCxnSpPr/>
            <p:nvPr/>
          </p:nvCxnSpPr>
          <p:spPr>
            <a:xfrm>
              <a:off x="2623489" y="3536571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3" name="Straight Connector 10332">
              <a:extLst>
                <a:ext uri="{FF2B5EF4-FFF2-40B4-BE49-F238E27FC236}">
                  <a16:creationId xmlns:a16="http://schemas.microsoft.com/office/drawing/2014/main" id="{C6E46134-1C84-349C-EC82-C8E5E49D6424}"/>
                </a:ext>
              </a:extLst>
            </p:cNvPr>
            <p:cNvCxnSpPr/>
            <p:nvPr/>
          </p:nvCxnSpPr>
          <p:spPr>
            <a:xfrm>
              <a:off x="3176740" y="3688498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4" name="Straight Connector 10333">
              <a:extLst>
                <a:ext uri="{FF2B5EF4-FFF2-40B4-BE49-F238E27FC236}">
                  <a16:creationId xmlns:a16="http://schemas.microsoft.com/office/drawing/2014/main" id="{31313E1A-3F94-357F-AAC9-B6D70B16084B}"/>
                </a:ext>
              </a:extLst>
            </p:cNvPr>
            <p:cNvCxnSpPr/>
            <p:nvPr/>
          </p:nvCxnSpPr>
          <p:spPr>
            <a:xfrm>
              <a:off x="2931212" y="3620034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5" name="Straight Connector 10334">
              <a:extLst>
                <a:ext uri="{FF2B5EF4-FFF2-40B4-BE49-F238E27FC236}">
                  <a16:creationId xmlns:a16="http://schemas.microsoft.com/office/drawing/2014/main" id="{C5BF37DC-9F28-4BDF-76E7-623614FD0FAF}"/>
                </a:ext>
              </a:extLst>
            </p:cNvPr>
            <p:cNvCxnSpPr/>
            <p:nvPr/>
          </p:nvCxnSpPr>
          <p:spPr>
            <a:xfrm>
              <a:off x="3232907" y="3687807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6" name="Straight Connector 10335">
              <a:extLst>
                <a:ext uri="{FF2B5EF4-FFF2-40B4-BE49-F238E27FC236}">
                  <a16:creationId xmlns:a16="http://schemas.microsoft.com/office/drawing/2014/main" id="{E260BED4-873B-36F2-5F18-F9ACD43184E7}"/>
                </a:ext>
              </a:extLst>
            </p:cNvPr>
            <p:cNvCxnSpPr/>
            <p:nvPr/>
          </p:nvCxnSpPr>
          <p:spPr>
            <a:xfrm>
              <a:off x="3785028" y="3756399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7" name="Straight Connector 10336">
              <a:extLst>
                <a:ext uri="{FF2B5EF4-FFF2-40B4-BE49-F238E27FC236}">
                  <a16:creationId xmlns:a16="http://schemas.microsoft.com/office/drawing/2014/main" id="{F9D48FAF-EC81-2D40-1F71-5781A10F6325}"/>
                </a:ext>
              </a:extLst>
            </p:cNvPr>
            <p:cNvCxnSpPr/>
            <p:nvPr/>
          </p:nvCxnSpPr>
          <p:spPr>
            <a:xfrm>
              <a:off x="3880379" y="3756399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8" name="Straight Connector 10337">
              <a:extLst>
                <a:ext uri="{FF2B5EF4-FFF2-40B4-BE49-F238E27FC236}">
                  <a16:creationId xmlns:a16="http://schemas.microsoft.com/office/drawing/2014/main" id="{1B31C40F-1215-354A-4DF4-9C0C85E2DDF6}"/>
                </a:ext>
              </a:extLst>
            </p:cNvPr>
            <p:cNvCxnSpPr/>
            <p:nvPr/>
          </p:nvCxnSpPr>
          <p:spPr>
            <a:xfrm>
              <a:off x="3902579" y="3756399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9" name="Straight Connector 10338">
              <a:extLst>
                <a:ext uri="{FF2B5EF4-FFF2-40B4-BE49-F238E27FC236}">
                  <a16:creationId xmlns:a16="http://schemas.microsoft.com/office/drawing/2014/main" id="{3A184D1C-6F97-C0DD-BA67-91DBF2298AEC}"/>
                </a:ext>
              </a:extLst>
            </p:cNvPr>
            <p:cNvCxnSpPr/>
            <p:nvPr/>
          </p:nvCxnSpPr>
          <p:spPr>
            <a:xfrm>
              <a:off x="4117574" y="3753991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0" name="Straight Connector 10339">
              <a:extLst>
                <a:ext uri="{FF2B5EF4-FFF2-40B4-BE49-F238E27FC236}">
                  <a16:creationId xmlns:a16="http://schemas.microsoft.com/office/drawing/2014/main" id="{FB4364A9-4C12-CFA0-F460-7997B0D90529}"/>
                </a:ext>
              </a:extLst>
            </p:cNvPr>
            <p:cNvCxnSpPr/>
            <p:nvPr/>
          </p:nvCxnSpPr>
          <p:spPr>
            <a:xfrm>
              <a:off x="4170994" y="3753991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1" name="Straight Connector 10340">
              <a:extLst>
                <a:ext uri="{FF2B5EF4-FFF2-40B4-BE49-F238E27FC236}">
                  <a16:creationId xmlns:a16="http://schemas.microsoft.com/office/drawing/2014/main" id="{D7107632-60C4-3D42-15BD-2D882A4B2D20}"/>
                </a:ext>
              </a:extLst>
            </p:cNvPr>
            <p:cNvCxnSpPr/>
            <p:nvPr/>
          </p:nvCxnSpPr>
          <p:spPr>
            <a:xfrm>
              <a:off x="4264409" y="3752173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2" name="Straight Connector 10341">
              <a:extLst>
                <a:ext uri="{FF2B5EF4-FFF2-40B4-BE49-F238E27FC236}">
                  <a16:creationId xmlns:a16="http://schemas.microsoft.com/office/drawing/2014/main" id="{70727C00-1D06-50FB-D212-C1F7FFA3E021}"/>
                </a:ext>
              </a:extLst>
            </p:cNvPr>
            <p:cNvCxnSpPr/>
            <p:nvPr/>
          </p:nvCxnSpPr>
          <p:spPr>
            <a:xfrm>
              <a:off x="4499906" y="3757238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3" name="Straight Connector 10342">
              <a:extLst>
                <a:ext uri="{FF2B5EF4-FFF2-40B4-BE49-F238E27FC236}">
                  <a16:creationId xmlns:a16="http://schemas.microsoft.com/office/drawing/2014/main" id="{1D130C98-04D1-68A7-8F9D-9235037E9CF4}"/>
                </a:ext>
              </a:extLst>
            </p:cNvPr>
            <p:cNvCxnSpPr/>
            <p:nvPr/>
          </p:nvCxnSpPr>
          <p:spPr>
            <a:xfrm>
              <a:off x="4643190" y="3759570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4" name="Straight Connector 10343">
              <a:extLst>
                <a:ext uri="{FF2B5EF4-FFF2-40B4-BE49-F238E27FC236}">
                  <a16:creationId xmlns:a16="http://schemas.microsoft.com/office/drawing/2014/main" id="{4BE331E4-81C2-ED9B-12B0-7F577C2FA119}"/>
                </a:ext>
              </a:extLst>
            </p:cNvPr>
            <p:cNvCxnSpPr/>
            <p:nvPr/>
          </p:nvCxnSpPr>
          <p:spPr>
            <a:xfrm>
              <a:off x="4878450" y="3752173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5" name="Straight Connector 10344">
              <a:extLst>
                <a:ext uri="{FF2B5EF4-FFF2-40B4-BE49-F238E27FC236}">
                  <a16:creationId xmlns:a16="http://schemas.microsoft.com/office/drawing/2014/main" id="{CBD30FB2-8DB8-56ED-BE07-02B6BEB6D3FC}"/>
                </a:ext>
              </a:extLst>
            </p:cNvPr>
            <p:cNvCxnSpPr/>
            <p:nvPr/>
          </p:nvCxnSpPr>
          <p:spPr>
            <a:xfrm>
              <a:off x="5273336" y="3752173"/>
              <a:ext cx="0" cy="1177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1859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2946D-CABD-0CAD-E80B-21E9EE894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>
            <a:extLst>
              <a:ext uri="{FF2B5EF4-FFF2-40B4-BE49-F238E27FC236}">
                <a16:creationId xmlns:a16="http://schemas.microsoft.com/office/drawing/2014/main" id="{FFACF337-4F11-AE5E-D34D-36CD7DE195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PARADIGM: Response</a:t>
            </a:r>
            <a:endParaRPr lang="en-US" altLang="en-US" dirty="0"/>
          </a:p>
        </p:txBody>
      </p:sp>
      <p:graphicFrame>
        <p:nvGraphicFramePr>
          <p:cNvPr id="5" name="Content Placeholder 12">
            <a:extLst>
              <a:ext uri="{FF2B5EF4-FFF2-40B4-BE49-F238E27FC236}">
                <a16:creationId xmlns:a16="http://schemas.microsoft.com/office/drawing/2014/main" id="{7BCA4565-4AC9-F2B5-B483-3F54E3B98D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5509916"/>
              </p:ext>
            </p:extLst>
          </p:nvPr>
        </p:nvGraphicFramePr>
        <p:xfrm>
          <a:off x="265044" y="1539634"/>
          <a:ext cx="4396604" cy="2712500"/>
        </p:xfrm>
        <a:graphic>
          <a:graphicData uri="http://schemas.openxmlformats.org/drawingml/2006/table">
            <a:tbl>
              <a:tblPr firstRow="1" bandRow="1"/>
              <a:tblGrid>
                <a:gridCol w="2010193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1223869">
                  <a:extLst>
                    <a:ext uri="{9D8B030D-6E8A-4147-A177-3AD203B41FA5}">
                      <a16:colId xmlns:a16="http://schemas.microsoft.com/office/drawing/2014/main" val="2595492591"/>
                    </a:ext>
                  </a:extLst>
                </a:gridCol>
                <a:gridCol w="1162542">
                  <a:extLst>
                    <a:ext uri="{9D8B030D-6E8A-4147-A177-3AD203B41FA5}">
                      <a16:colId xmlns:a16="http://schemas.microsoft.com/office/drawing/2014/main" val="654369336"/>
                    </a:ext>
                  </a:extLst>
                </a:gridCol>
              </a:tblGrid>
              <a:tr h="282120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Aza/Ven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(n = 86)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IC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(n = 86)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31397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Best response, %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81713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CR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55.8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48.8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104195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CRh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8.1</a:t>
                      </a: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1.2</a:t>
                      </a: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8911583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CRi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14.0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3.5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501204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MLFS</a:t>
                      </a:r>
                      <a:endParaRPr lang="en-US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8.1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4.7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916149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2.3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3.5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149962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Refractory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10.5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27.9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208658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28575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Not evaluable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1.2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10.5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148365"/>
                  </a:ext>
                </a:extLst>
              </a:tr>
            </a:tbl>
          </a:graphicData>
        </a:graphic>
      </p:graphicFrame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B84B395-BD3B-1BE5-BB0E-3B7E75F9688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Fathi. ASH 2025. Abstr 6.</a:t>
            </a:r>
            <a:r>
              <a:rPr lang="en-US" altLang="en-US" spc="-10" dirty="0">
                <a:solidFill>
                  <a:srgbClr val="161616"/>
                </a:solidFill>
              </a:rPr>
              <a:t> Reproduced with permission.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5164A8B-2BBE-B584-4143-1F75690A20AF}"/>
              </a:ext>
            </a:extLst>
          </p:cNvPr>
          <p:cNvGrpSpPr/>
          <p:nvPr/>
        </p:nvGrpSpPr>
        <p:grpSpPr>
          <a:xfrm>
            <a:off x="5856295" y="1856409"/>
            <a:ext cx="73307" cy="3015497"/>
            <a:chOff x="1088464" y="3089910"/>
            <a:chExt cx="69377" cy="165354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C5B167A-F66C-1289-406B-EB7E6E0A65CE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3089910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026EC34-C76E-D502-76DF-75E1E0CAE74E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3420618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628519D-6E88-F96A-7025-D5C40D997B18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3751326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11F402-5CBA-6FF4-3DEA-9C32CA285D39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4082034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BB4CA6C-F8F5-B383-FC88-D8C9C3CAC417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4412742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544788A-CCC7-20B9-EDA6-6E548A0EA2D4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4743450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3" name="Group 10342">
            <a:extLst>
              <a:ext uri="{FF2B5EF4-FFF2-40B4-BE49-F238E27FC236}">
                <a16:creationId xmlns:a16="http://schemas.microsoft.com/office/drawing/2014/main" id="{DC9AD76C-1E1A-A759-4986-77B3BE8D2F46}"/>
              </a:ext>
            </a:extLst>
          </p:cNvPr>
          <p:cNvGrpSpPr/>
          <p:nvPr/>
        </p:nvGrpSpPr>
        <p:grpSpPr>
          <a:xfrm>
            <a:off x="5230519" y="1742645"/>
            <a:ext cx="487680" cy="3367240"/>
            <a:chOff x="6430806" y="3085975"/>
            <a:chExt cx="487680" cy="186751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CC8CCE6-74C8-074B-8F04-5579D9133394}"/>
                </a:ext>
              </a:extLst>
            </p:cNvPr>
            <p:cNvSpPr txBox="1"/>
            <p:nvPr/>
          </p:nvSpPr>
          <p:spPr>
            <a:xfrm>
              <a:off x="6430806" y="3085975"/>
              <a:ext cx="487680" cy="20573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100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2BFF4BE-2EFF-4683-FB72-BB8F9EE5C9E0}"/>
                </a:ext>
              </a:extLst>
            </p:cNvPr>
            <p:cNvSpPr txBox="1"/>
            <p:nvPr/>
          </p:nvSpPr>
          <p:spPr>
            <a:xfrm>
              <a:off x="6430806" y="3413635"/>
              <a:ext cx="487680" cy="20573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80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3E9BD0A-CBF7-004D-D217-B5C4B12DFA71}"/>
                </a:ext>
              </a:extLst>
            </p:cNvPr>
            <p:cNvSpPr txBox="1"/>
            <p:nvPr/>
          </p:nvSpPr>
          <p:spPr>
            <a:xfrm>
              <a:off x="6430806" y="3756269"/>
              <a:ext cx="487680" cy="20573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60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1E73F35-AE89-DFA0-EB53-6B7736A5BF6A}"/>
                </a:ext>
              </a:extLst>
            </p:cNvPr>
            <p:cNvSpPr txBox="1"/>
            <p:nvPr/>
          </p:nvSpPr>
          <p:spPr>
            <a:xfrm>
              <a:off x="6430806" y="4083929"/>
              <a:ext cx="487680" cy="20573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40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4591BB3-1593-34F0-C1D4-C288BD93A140}"/>
                </a:ext>
              </a:extLst>
            </p:cNvPr>
            <p:cNvSpPr txBox="1"/>
            <p:nvPr/>
          </p:nvSpPr>
          <p:spPr>
            <a:xfrm>
              <a:off x="6430806" y="4420098"/>
              <a:ext cx="487680" cy="20573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20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6F819CB-3598-BC19-824F-7B4787C1E579}"/>
                </a:ext>
              </a:extLst>
            </p:cNvPr>
            <p:cNvSpPr txBox="1"/>
            <p:nvPr/>
          </p:nvSpPr>
          <p:spPr>
            <a:xfrm>
              <a:off x="6430806" y="4747758"/>
              <a:ext cx="487680" cy="20573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dirty="0"/>
                <a:t>0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FCDC1539-4A74-19FB-5393-D6C211E4761D}"/>
              </a:ext>
            </a:extLst>
          </p:cNvPr>
          <p:cNvSpPr txBox="1"/>
          <p:nvPr/>
        </p:nvSpPr>
        <p:spPr>
          <a:xfrm rot="16200000">
            <a:off x="3905854" y="3191307"/>
            <a:ext cx="2459892" cy="34199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Response Rate (%)</a:t>
            </a:r>
          </a:p>
        </p:txBody>
      </p:sp>
      <p:grpSp>
        <p:nvGrpSpPr>
          <p:cNvPr id="10344" name="Group 10343">
            <a:extLst>
              <a:ext uri="{FF2B5EF4-FFF2-40B4-BE49-F238E27FC236}">
                <a16:creationId xmlns:a16="http://schemas.microsoft.com/office/drawing/2014/main" id="{31A8EE94-FA0D-D74F-01D4-0781B9683762}"/>
              </a:ext>
            </a:extLst>
          </p:cNvPr>
          <p:cNvGrpSpPr/>
          <p:nvPr/>
        </p:nvGrpSpPr>
        <p:grpSpPr>
          <a:xfrm rot="5400000">
            <a:off x="8688190" y="2801745"/>
            <a:ext cx="93924" cy="4223533"/>
            <a:chOff x="1088464" y="3751326"/>
            <a:chExt cx="69377" cy="992124"/>
          </a:xfrm>
        </p:grpSpPr>
        <p:cxnSp>
          <p:nvCxnSpPr>
            <p:cNvPr id="10347" name="Straight Connector 10346">
              <a:extLst>
                <a:ext uri="{FF2B5EF4-FFF2-40B4-BE49-F238E27FC236}">
                  <a16:creationId xmlns:a16="http://schemas.microsoft.com/office/drawing/2014/main" id="{C1327898-0032-3762-0D6F-5700A5692D5F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3751326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8" name="Straight Connector 10347">
              <a:extLst>
                <a:ext uri="{FF2B5EF4-FFF2-40B4-BE49-F238E27FC236}">
                  <a16:creationId xmlns:a16="http://schemas.microsoft.com/office/drawing/2014/main" id="{E314AC13-B4AF-92B6-6B89-03F661C85EC5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4082034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9" name="Straight Connector 10348">
              <a:extLst>
                <a:ext uri="{FF2B5EF4-FFF2-40B4-BE49-F238E27FC236}">
                  <a16:creationId xmlns:a16="http://schemas.microsoft.com/office/drawing/2014/main" id="{CE64576F-4CD8-17C6-E69F-9F314A20D47F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4412742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50" name="Straight Connector 10349">
              <a:extLst>
                <a:ext uri="{FF2B5EF4-FFF2-40B4-BE49-F238E27FC236}">
                  <a16:creationId xmlns:a16="http://schemas.microsoft.com/office/drawing/2014/main" id="{528E7AB0-00A9-EA95-1644-B77B06065137}"/>
                </a:ext>
              </a:extLst>
            </p:cNvPr>
            <p:cNvCxnSpPr>
              <a:cxnSpLocks/>
            </p:cNvCxnSpPr>
            <p:nvPr/>
          </p:nvCxnSpPr>
          <p:spPr>
            <a:xfrm>
              <a:off x="1088464" y="4743450"/>
              <a:ext cx="6937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51" name="TextBox 10350">
            <a:extLst>
              <a:ext uri="{FF2B5EF4-FFF2-40B4-BE49-F238E27FC236}">
                <a16:creationId xmlns:a16="http://schemas.microsoft.com/office/drawing/2014/main" id="{B13601BB-2AFE-F21F-82D0-DB3F5DF37271}"/>
              </a:ext>
            </a:extLst>
          </p:cNvPr>
          <p:cNvSpPr txBox="1"/>
          <p:nvPr/>
        </p:nvSpPr>
        <p:spPr>
          <a:xfrm>
            <a:off x="6132264" y="5001907"/>
            <a:ext cx="977751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/>
              <a:t>ORR</a:t>
            </a:r>
          </a:p>
        </p:txBody>
      </p:sp>
      <p:sp>
        <p:nvSpPr>
          <p:cNvPr id="10352" name="TextBox 10351">
            <a:extLst>
              <a:ext uri="{FF2B5EF4-FFF2-40B4-BE49-F238E27FC236}">
                <a16:creationId xmlns:a16="http://schemas.microsoft.com/office/drawing/2014/main" id="{68FF2CF2-C1F2-9834-A3AC-D01EE403E360}"/>
              </a:ext>
            </a:extLst>
          </p:cNvPr>
          <p:cNvSpPr txBox="1"/>
          <p:nvPr/>
        </p:nvSpPr>
        <p:spPr>
          <a:xfrm>
            <a:off x="7555368" y="5001907"/>
            <a:ext cx="977751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/>
              <a:t>CR/</a:t>
            </a:r>
            <a:r>
              <a:rPr lang="en-US" dirty="0" err="1"/>
              <a:t>CRh</a:t>
            </a:r>
            <a:r>
              <a:rPr lang="en-US" dirty="0"/>
              <a:t>/</a:t>
            </a:r>
            <a:r>
              <a:rPr lang="en-US" dirty="0" err="1"/>
              <a:t>CRi</a:t>
            </a:r>
            <a:endParaRPr lang="en-US" dirty="0"/>
          </a:p>
        </p:txBody>
      </p:sp>
      <p:sp>
        <p:nvSpPr>
          <p:cNvPr id="10353" name="TextBox 10352">
            <a:extLst>
              <a:ext uri="{FF2B5EF4-FFF2-40B4-BE49-F238E27FC236}">
                <a16:creationId xmlns:a16="http://schemas.microsoft.com/office/drawing/2014/main" id="{68DB0BB7-A6A9-CB32-D29C-22A6A983F343}"/>
              </a:ext>
            </a:extLst>
          </p:cNvPr>
          <p:cNvSpPr txBox="1"/>
          <p:nvPr/>
        </p:nvSpPr>
        <p:spPr>
          <a:xfrm>
            <a:off x="8945946" y="5001907"/>
            <a:ext cx="977751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/>
              <a:t>CR/</a:t>
            </a:r>
            <a:r>
              <a:rPr lang="en-US" dirty="0" err="1"/>
              <a:t>CRh</a:t>
            </a:r>
            <a:endParaRPr lang="en-US" dirty="0"/>
          </a:p>
        </p:txBody>
      </p:sp>
      <p:sp>
        <p:nvSpPr>
          <p:cNvPr id="10354" name="TextBox 10353">
            <a:extLst>
              <a:ext uri="{FF2B5EF4-FFF2-40B4-BE49-F238E27FC236}">
                <a16:creationId xmlns:a16="http://schemas.microsoft.com/office/drawing/2014/main" id="{11D2E6D6-4A02-0510-8843-76B5F947C4D6}"/>
              </a:ext>
            </a:extLst>
          </p:cNvPr>
          <p:cNvSpPr txBox="1"/>
          <p:nvPr/>
        </p:nvSpPr>
        <p:spPr>
          <a:xfrm>
            <a:off x="10342500" y="4981852"/>
            <a:ext cx="977751" cy="3709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dirty="0"/>
              <a:t>CR</a:t>
            </a:r>
          </a:p>
        </p:txBody>
      </p:sp>
      <p:grpSp>
        <p:nvGrpSpPr>
          <p:cNvPr id="10358" name="Group 10357">
            <a:extLst>
              <a:ext uri="{FF2B5EF4-FFF2-40B4-BE49-F238E27FC236}">
                <a16:creationId xmlns:a16="http://schemas.microsoft.com/office/drawing/2014/main" id="{25EC3BE8-1675-4AE5-B176-EF334C95D629}"/>
              </a:ext>
            </a:extLst>
          </p:cNvPr>
          <p:cNvGrpSpPr/>
          <p:nvPr/>
        </p:nvGrpSpPr>
        <p:grpSpPr>
          <a:xfrm>
            <a:off x="10456692" y="1333500"/>
            <a:ext cx="1335975" cy="631837"/>
            <a:chOff x="10456692" y="1333500"/>
            <a:chExt cx="1335975" cy="631837"/>
          </a:xfrm>
        </p:grpSpPr>
        <p:sp>
          <p:nvSpPr>
            <p:cNvPr id="10355" name="TextBox 10354">
              <a:extLst>
                <a:ext uri="{FF2B5EF4-FFF2-40B4-BE49-F238E27FC236}">
                  <a16:creationId xmlns:a16="http://schemas.microsoft.com/office/drawing/2014/main" id="{04695375-C9B5-9487-A7C8-934D02BD5ECF}"/>
                </a:ext>
              </a:extLst>
            </p:cNvPr>
            <p:cNvSpPr txBox="1"/>
            <p:nvPr/>
          </p:nvSpPr>
          <p:spPr>
            <a:xfrm>
              <a:off x="10673190" y="1333500"/>
              <a:ext cx="1119477" cy="631837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dirty="0"/>
                <a:t>IC</a:t>
              </a:r>
            </a:p>
            <a:p>
              <a:r>
                <a:rPr lang="en-US" dirty="0"/>
                <a:t>Aza/Ven</a:t>
              </a:r>
            </a:p>
          </p:txBody>
        </p:sp>
        <p:sp>
          <p:nvSpPr>
            <p:cNvPr id="10356" name="Rectangle 10355">
              <a:extLst>
                <a:ext uri="{FF2B5EF4-FFF2-40B4-BE49-F238E27FC236}">
                  <a16:creationId xmlns:a16="http://schemas.microsoft.com/office/drawing/2014/main" id="{594FBBF6-A85A-2D9F-1594-BE958C3B7F25}"/>
                </a:ext>
              </a:extLst>
            </p:cNvPr>
            <p:cNvSpPr/>
            <p:nvPr/>
          </p:nvSpPr>
          <p:spPr>
            <a:xfrm>
              <a:off x="10461787" y="1687775"/>
              <a:ext cx="110797" cy="11079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7" name="Rectangle 10356">
              <a:extLst>
                <a:ext uri="{FF2B5EF4-FFF2-40B4-BE49-F238E27FC236}">
                  <a16:creationId xmlns:a16="http://schemas.microsoft.com/office/drawing/2014/main" id="{119D6C5C-FD6D-5DDB-74BB-72109B919E47}"/>
                </a:ext>
              </a:extLst>
            </p:cNvPr>
            <p:cNvSpPr/>
            <p:nvPr/>
          </p:nvSpPr>
          <p:spPr>
            <a:xfrm>
              <a:off x="10456692" y="1398321"/>
              <a:ext cx="110797" cy="11079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59" name="Rectangle 10358">
            <a:extLst>
              <a:ext uri="{FF2B5EF4-FFF2-40B4-BE49-F238E27FC236}">
                <a16:creationId xmlns:a16="http://schemas.microsoft.com/office/drawing/2014/main" id="{E72A3BB9-AD60-D32B-0ADC-7AA0629E1D28}"/>
              </a:ext>
            </a:extLst>
          </p:cNvPr>
          <p:cNvSpPr/>
          <p:nvPr/>
        </p:nvSpPr>
        <p:spPr>
          <a:xfrm>
            <a:off x="6132264" y="3006164"/>
            <a:ext cx="491118" cy="186038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0" name="Rectangle 10359">
            <a:extLst>
              <a:ext uri="{FF2B5EF4-FFF2-40B4-BE49-F238E27FC236}">
                <a16:creationId xmlns:a16="http://schemas.microsoft.com/office/drawing/2014/main" id="{721C105E-85CC-7859-C824-C7C6688E22B1}"/>
              </a:ext>
            </a:extLst>
          </p:cNvPr>
          <p:cNvSpPr/>
          <p:nvPr/>
        </p:nvSpPr>
        <p:spPr>
          <a:xfrm>
            <a:off x="6621139" y="2207110"/>
            <a:ext cx="491118" cy="2659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1" name="Rectangle 10360">
            <a:extLst>
              <a:ext uri="{FF2B5EF4-FFF2-40B4-BE49-F238E27FC236}">
                <a16:creationId xmlns:a16="http://schemas.microsoft.com/office/drawing/2014/main" id="{9F9D5245-C0C0-E45B-900F-2DA511200080}"/>
              </a:ext>
            </a:extLst>
          </p:cNvPr>
          <p:cNvSpPr/>
          <p:nvPr/>
        </p:nvSpPr>
        <p:spPr>
          <a:xfrm>
            <a:off x="7542350" y="3257176"/>
            <a:ext cx="491118" cy="16259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2" name="Rectangle 10361">
            <a:extLst>
              <a:ext uri="{FF2B5EF4-FFF2-40B4-BE49-F238E27FC236}">
                <a16:creationId xmlns:a16="http://schemas.microsoft.com/office/drawing/2014/main" id="{1B65E014-2A89-41DE-073B-4FE852AFD21E}"/>
              </a:ext>
            </a:extLst>
          </p:cNvPr>
          <p:cNvSpPr/>
          <p:nvPr/>
        </p:nvSpPr>
        <p:spPr>
          <a:xfrm>
            <a:off x="8031225" y="2522071"/>
            <a:ext cx="491118" cy="23444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3" name="Rectangle 10362">
            <a:extLst>
              <a:ext uri="{FF2B5EF4-FFF2-40B4-BE49-F238E27FC236}">
                <a16:creationId xmlns:a16="http://schemas.microsoft.com/office/drawing/2014/main" id="{9DB84CAF-5161-F1C6-B88A-0F58DCD23B9F}"/>
              </a:ext>
            </a:extLst>
          </p:cNvPr>
          <p:cNvSpPr/>
          <p:nvPr/>
        </p:nvSpPr>
        <p:spPr>
          <a:xfrm>
            <a:off x="8950193" y="3358777"/>
            <a:ext cx="491118" cy="15077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4" name="Rectangle 10363">
            <a:extLst>
              <a:ext uri="{FF2B5EF4-FFF2-40B4-BE49-F238E27FC236}">
                <a16:creationId xmlns:a16="http://schemas.microsoft.com/office/drawing/2014/main" id="{FD01EE63-B0BF-2786-729C-B228975B4DFC}"/>
              </a:ext>
            </a:extLst>
          </p:cNvPr>
          <p:cNvSpPr/>
          <p:nvPr/>
        </p:nvSpPr>
        <p:spPr>
          <a:xfrm>
            <a:off x="9439068" y="2945246"/>
            <a:ext cx="491118" cy="19379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5" name="Rectangle 10364">
            <a:extLst>
              <a:ext uri="{FF2B5EF4-FFF2-40B4-BE49-F238E27FC236}">
                <a16:creationId xmlns:a16="http://schemas.microsoft.com/office/drawing/2014/main" id="{39FF3B14-8575-00F3-8BB8-420ACB51DF03}"/>
              </a:ext>
            </a:extLst>
          </p:cNvPr>
          <p:cNvSpPr/>
          <p:nvPr/>
        </p:nvSpPr>
        <p:spPr>
          <a:xfrm>
            <a:off x="10358036" y="3396609"/>
            <a:ext cx="491118" cy="146993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6" name="Rectangle 10365">
            <a:extLst>
              <a:ext uri="{FF2B5EF4-FFF2-40B4-BE49-F238E27FC236}">
                <a16:creationId xmlns:a16="http://schemas.microsoft.com/office/drawing/2014/main" id="{D1F55A63-05A7-12A1-BF17-3F5C0908BFF0}"/>
              </a:ext>
            </a:extLst>
          </p:cNvPr>
          <p:cNvSpPr/>
          <p:nvPr/>
        </p:nvSpPr>
        <p:spPr>
          <a:xfrm>
            <a:off x="10846911" y="3191436"/>
            <a:ext cx="491118" cy="16751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4A23B9C-05DD-9000-6753-C30EC7DEF292}"/>
              </a:ext>
            </a:extLst>
          </p:cNvPr>
          <p:cNvSpPr/>
          <p:nvPr/>
        </p:nvSpPr>
        <p:spPr>
          <a:xfrm>
            <a:off x="5929602" y="1852707"/>
            <a:ext cx="5651662" cy="3019200"/>
          </a:xfrm>
          <a:custGeom>
            <a:avLst/>
            <a:gdLst>
              <a:gd name="csX0" fmla="*/ 0 w 4354830"/>
              <a:gd name="csY0" fmla="*/ 0 h 1657350"/>
              <a:gd name="csX1" fmla="*/ 0 w 4354830"/>
              <a:gd name="csY1" fmla="*/ 1657350 h 1657350"/>
              <a:gd name="csX2" fmla="*/ 4354830 w 4354830"/>
              <a:gd name="csY2" fmla="*/ 1657350 h 16573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354830" h="1657350">
                <a:moveTo>
                  <a:pt x="0" y="0"/>
                </a:moveTo>
                <a:lnTo>
                  <a:pt x="0" y="1657350"/>
                </a:lnTo>
                <a:lnTo>
                  <a:pt x="4354830" y="1657350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72" name="Group 10371">
            <a:extLst>
              <a:ext uri="{FF2B5EF4-FFF2-40B4-BE49-F238E27FC236}">
                <a16:creationId xmlns:a16="http://schemas.microsoft.com/office/drawing/2014/main" id="{BE555BB8-31EB-60C3-5BFB-9A6A337E39D0}"/>
              </a:ext>
            </a:extLst>
          </p:cNvPr>
          <p:cNvGrpSpPr/>
          <p:nvPr/>
        </p:nvGrpSpPr>
        <p:grpSpPr>
          <a:xfrm>
            <a:off x="6281169" y="2791012"/>
            <a:ext cx="205259" cy="218425"/>
            <a:chOff x="6281169" y="2791012"/>
            <a:chExt cx="205259" cy="218425"/>
          </a:xfrm>
        </p:grpSpPr>
        <p:cxnSp>
          <p:nvCxnSpPr>
            <p:cNvPr id="10368" name="Straight Connector 10367">
              <a:extLst>
                <a:ext uri="{FF2B5EF4-FFF2-40B4-BE49-F238E27FC236}">
                  <a16:creationId xmlns:a16="http://schemas.microsoft.com/office/drawing/2014/main" id="{17BBFBB8-EA88-4182-1E43-97BBA63A8136}"/>
                </a:ext>
              </a:extLst>
            </p:cNvPr>
            <p:cNvCxnSpPr>
              <a:cxnSpLocks/>
            </p:cNvCxnSpPr>
            <p:nvPr/>
          </p:nvCxnSpPr>
          <p:spPr>
            <a:xfrm>
              <a:off x="6383799" y="2791012"/>
              <a:ext cx="0" cy="21842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0" name="Straight Connector 10369">
              <a:extLst>
                <a:ext uri="{FF2B5EF4-FFF2-40B4-BE49-F238E27FC236}">
                  <a16:creationId xmlns:a16="http://schemas.microsoft.com/office/drawing/2014/main" id="{5619F36A-935A-4756-0C5D-C8BC6011C5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81169" y="2791012"/>
              <a:ext cx="205259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73" name="Group 10372">
            <a:extLst>
              <a:ext uri="{FF2B5EF4-FFF2-40B4-BE49-F238E27FC236}">
                <a16:creationId xmlns:a16="http://schemas.microsoft.com/office/drawing/2014/main" id="{43B6DEFF-2B8D-BDC0-2BD5-8D8E97565A12}"/>
              </a:ext>
            </a:extLst>
          </p:cNvPr>
          <p:cNvGrpSpPr/>
          <p:nvPr/>
        </p:nvGrpSpPr>
        <p:grpSpPr>
          <a:xfrm>
            <a:off x="7684158" y="3024010"/>
            <a:ext cx="205259" cy="304139"/>
            <a:chOff x="6281169" y="2791012"/>
            <a:chExt cx="205259" cy="218425"/>
          </a:xfrm>
        </p:grpSpPr>
        <p:cxnSp>
          <p:nvCxnSpPr>
            <p:cNvPr id="10374" name="Straight Connector 10373">
              <a:extLst>
                <a:ext uri="{FF2B5EF4-FFF2-40B4-BE49-F238E27FC236}">
                  <a16:creationId xmlns:a16="http://schemas.microsoft.com/office/drawing/2014/main" id="{99906841-2C46-983C-16E1-AEA824FD7D06}"/>
                </a:ext>
              </a:extLst>
            </p:cNvPr>
            <p:cNvCxnSpPr>
              <a:cxnSpLocks/>
            </p:cNvCxnSpPr>
            <p:nvPr/>
          </p:nvCxnSpPr>
          <p:spPr>
            <a:xfrm>
              <a:off x="6383799" y="2791012"/>
              <a:ext cx="0" cy="21842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5" name="Straight Connector 10374">
              <a:extLst>
                <a:ext uri="{FF2B5EF4-FFF2-40B4-BE49-F238E27FC236}">
                  <a16:creationId xmlns:a16="http://schemas.microsoft.com/office/drawing/2014/main" id="{4A1C35C3-8E37-2FE4-0B3E-64DA1AB591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81169" y="2791012"/>
              <a:ext cx="205259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76" name="Group 10375">
            <a:extLst>
              <a:ext uri="{FF2B5EF4-FFF2-40B4-BE49-F238E27FC236}">
                <a16:creationId xmlns:a16="http://schemas.microsoft.com/office/drawing/2014/main" id="{F9A582BE-FCAE-82A8-018A-FA8DB4DD92AC}"/>
              </a:ext>
            </a:extLst>
          </p:cNvPr>
          <p:cNvGrpSpPr/>
          <p:nvPr/>
        </p:nvGrpSpPr>
        <p:grpSpPr>
          <a:xfrm>
            <a:off x="9094526" y="3121828"/>
            <a:ext cx="205259" cy="304139"/>
            <a:chOff x="6281169" y="2791012"/>
            <a:chExt cx="205259" cy="218425"/>
          </a:xfrm>
        </p:grpSpPr>
        <p:cxnSp>
          <p:nvCxnSpPr>
            <p:cNvPr id="10377" name="Straight Connector 10376">
              <a:extLst>
                <a:ext uri="{FF2B5EF4-FFF2-40B4-BE49-F238E27FC236}">
                  <a16:creationId xmlns:a16="http://schemas.microsoft.com/office/drawing/2014/main" id="{DBE166B6-5A7C-642A-D606-8C1DE25DECE6}"/>
                </a:ext>
              </a:extLst>
            </p:cNvPr>
            <p:cNvCxnSpPr>
              <a:cxnSpLocks/>
            </p:cNvCxnSpPr>
            <p:nvPr/>
          </p:nvCxnSpPr>
          <p:spPr>
            <a:xfrm>
              <a:off x="6383799" y="2791012"/>
              <a:ext cx="0" cy="21842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8" name="Straight Connector 10377">
              <a:extLst>
                <a:ext uri="{FF2B5EF4-FFF2-40B4-BE49-F238E27FC236}">
                  <a16:creationId xmlns:a16="http://schemas.microsoft.com/office/drawing/2014/main" id="{CB7127D9-AAE3-8CB3-C508-0E347DECD8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81169" y="2791012"/>
              <a:ext cx="205259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79" name="Group 10378">
            <a:extLst>
              <a:ext uri="{FF2B5EF4-FFF2-40B4-BE49-F238E27FC236}">
                <a16:creationId xmlns:a16="http://schemas.microsoft.com/office/drawing/2014/main" id="{20DB1675-07B0-2AFD-0425-B6F8AD2E1E55}"/>
              </a:ext>
            </a:extLst>
          </p:cNvPr>
          <p:cNvGrpSpPr/>
          <p:nvPr/>
        </p:nvGrpSpPr>
        <p:grpSpPr>
          <a:xfrm>
            <a:off x="10496393" y="3171640"/>
            <a:ext cx="205259" cy="304139"/>
            <a:chOff x="6281169" y="2791012"/>
            <a:chExt cx="205259" cy="218425"/>
          </a:xfrm>
        </p:grpSpPr>
        <p:cxnSp>
          <p:nvCxnSpPr>
            <p:cNvPr id="10380" name="Straight Connector 10379">
              <a:extLst>
                <a:ext uri="{FF2B5EF4-FFF2-40B4-BE49-F238E27FC236}">
                  <a16:creationId xmlns:a16="http://schemas.microsoft.com/office/drawing/2014/main" id="{4BD0A208-718F-40F5-76F7-9D132AFD971C}"/>
                </a:ext>
              </a:extLst>
            </p:cNvPr>
            <p:cNvCxnSpPr>
              <a:cxnSpLocks/>
            </p:cNvCxnSpPr>
            <p:nvPr/>
          </p:nvCxnSpPr>
          <p:spPr>
            <a:xfrm>
              <a:off x="6383799" y="2791012"/>
              <a:ext cx="0" cy="21842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1" name="Straight Connector 10380">
              <a:extLst>
                <a:ext uri="{FF2B5EF4-FFF2-40B4-BE49-F238E27FC236}">
                  <a16:creationId xmlns:a16="http://schemas.microsoft.com/office/drawing/2014/main" id="{846AD9D5-165C-B7A3-A0D1-32A5738857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81169" y="2791012"/>
              <a:ext cx="205259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82" name="Group 10381">
            <a:extLst>
              <a:ext uri="{FF2B5EF4-FFF2-40B4-BE49-F238E27FC236}">
                <a16:creationId xmlns:a16="http://schemas.microsoft.com/office/drawing/2014/main" id="{28051E6C-3192-FDC7-3AD5-C4622628D4F5}"/>
              </a:ext>
            </a:extLst>
          </p:cNvPr>
          <p:cNvGrpSpPr/>
          <p:nvPr/>
        </p:nvGrpSpPr>
        <p:grpSpPr>
          <a:xfrm>
            <a:off x="6752296" y="2064567"/>
            <a:ext cx="205259" cy="218425"/>
            <a:chOff x="6281169" y="2791012"/>
            <a:chExt cx="205259" cy="218425"/>
          </a:xfrm>
        </p:grpSpPr>
        <p:cxnSp>
          <p:nvCxnSpPr>
            <p:cNvPr id="10383" name="Straight Connector 10382">
              <a:extLst>
                <a:ext uri="{FF2B5EF4-FFF2-40B4-BE49-F238E27FC236}">
                  <a16:creationId xmlns:a16="http://schemas.microsoft.com/office/drawing/2014/main" id="{47F2C9E1-E092-7221-235E-70812CF297C0}"/>
                </a:ext>
              </a:extLst>
            </p:cNvPr>
            <p:cNvCxnSpPr>
              <a:cxnSpLocks/>
            </p:cNvCxnSpPr>
            <p:nvPr/>
          </p:nvCxnSpPr>
          <p:spPr>
            <a:xfrm>
              <a:off x="6383799" y="2791012"/>
              <a:ext cx="0" cy="21842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4" name="Straight Connector 10383">
              <a:extLst>
                <a:ext uri="{FF2B5EF4-FFF2-40B4-BE49-F238E27FC236}">
                  <a16:creationId xmlns:a16="http://schemas.microsoft.com/office/drawing/2014/main" id="{FAF3F875-6029-813C-F5B3-78B30436CB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81169" y="2791012"/>
              <a:ext cx="20525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85" name="Group 10384">
            <a:extLst>
              <a:ext uri="{FF2B5EF4-FFF2-40B4-BE49-F238E27FC236}">
                <a16:creationId xmlns:a16="http://schemas.microsoft.com/office/drawing/2014/main" id="{3EA8EB11-E390-0A62-FD7A-69ED9CF1C2F0}"/>
              </a:ext>
            </a:extLst>
          </p:cNvPr>
          <p:cNvGrpSpPr/>
          <p:nvPr/>
        </p:nvGrpSpPr>
        <p:grpSpPr>
          <a:xfrm>
            <a:off x="8155285" y="2345374"/>
            <a:ext cx="205259" cy="304139"/>
            <a:chOff x="6281169" y="2791012"/>
            <a:chExt cx="205259" cy="218425"/>
          </a:xfrm>
        </p:grpSpPr>
        <p:cxnSp>
          <p:nvCxnSpPr>
            <p:cNvPr id="10386" name="Straight Connector 10385">
              <a:extLst>
                <a:ext uri="{FF2B5EF4-FFF2-40B4-BE49-F238E27FC236}">
                  <a16:creationId xmlns:a16="http://schemas.microsoft.com/office/drawing/2014/main" id="{C3F93D2F-266C-B6A8-3E9E-B1D4051596FA}"/>
                </a:ext>
              </a:extLst>
            </p:cNvPr>
            <p:cNvCxnSpPr>
              <a:cxnSpLocks/>
            </p:cNvCxnSpPr>
            <p:nvPr/>
          </p:nvCxnSpPr>
          <p:spPr>
            <a:xfrm>
              <a:off x="6383799" y="2791012"/>
              <a:ext cx="0" cy="21842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7" name="Straight Connector 10386">
              <a:extLst>
                <a:ext uri="{FF2B5EF4-FFF2-40B4-BE49-F238E27FC236}">
                  <a16:creationId xmlns:a16="http://schemas.microsoft.com/office/drawing/2014/main" id="{D264DA5B-6A58-DAE7-3F63-18DDF6644B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81169" y="2791012"/>
              <a:ext cx="20525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88" name="Group 10387">
            <a:extLst>
              <a:ext uri="{FF2B5EF4-FFF2-40B4-BE49-F238E27FC236}">
                <a16:creationId xmlns:a16="http://schemas.microsoft.com/office/drawing/2014/main" id="{00407289-94C6-C873-B322-DDC1D05B8708}"/>
              </a:ext>
            </a:extLst>
          </p:cNvPr>
          <p:cNvGrpSpPr/>
          <p:nvPr/>
        </p:nvGrpSpPr>
        <p:grpSpPr>
          <a:xfrm>
            <a:off x="9565653" y="2731862"/>
            <a:ext cx="205259" cy="304139"/>
            <a:chOff x="6281169" y="2791012"/>
            <a:chExt cx="205259" cy="218425"/>
          </a:xfrm>
        </p:grpSpPr>
        <p:cxnSp>
          <p:nvCxnSpPr>
            <p:cNvPr id="10389" name="Straight Connector 10388">
              <a:extLst>
                <a:ext uri="{FF2B5EF4-FFF2-40B4-BE49-F238E27FC236}">
                  <a16:creationId xmlns:a16="http://schemas.microsoft.com/office/drawing/2014/main" id="{B9F2CDF4-7E9F-5351-19CB-AFA7041E6E67}"/>
                </a:ext>
              </a:extLst>
            </p:cNvPr>
            <p:cNvCxnSpPr>
              <a:cxnSpLocks/>
            </p:cNvCxnSpPr>
            <p:nvPr/>
          </p:nvCxnSpPr>
          <p:spPr>
            <a:xfrm>
              <a:off x="6383799" y="2791012"/>
              <a:ext cx="0" cy="21842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0" name="Straight Connector 10389">
              <a:extLst>
                <a:ext uri="{FF2B5EF4-FFF2-40B4-BE49-F238E27FC236}">
                  <a16:creationId xmlns:a16="http://schemas.microsoft.com/office/drawing/2014/main" id="{DCBD4604-4027-C235-9144-2241F54B24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81169" y="2791012"/>
              <a:ext cx="20525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91" name="Group 10390">
            <a:extLst>
              <a:ext uri="{FF2B5EF4-FFF2-40B4-BE49-F238E27FC236}">
                <a16:creationId xmlns:a16="http://schemas.microsoft.com/office/drawing/2014/main" id="{29DB0928-5D32-E88E-AB55-95D0E30622D1}"/>
              </a:ext>
            </a:extLst>
          </p:cNvPr>
          <p:cNvGrpSpPr/>
          <p:nvPr/>
        </p:nvGrpSpPr>
        <p:grpSpPr>
          <a:xfrm>
            <a:off x="10967520" y="2972442"/>
            <a:ext cx="205259" cy="304139"/>
            <a:chOff x="6281169" y="2791012"/>
            <a:chExt cx="205259" cy="218425"/>
          </a:xfrm>
        </p:grpSpPr>
        <p:cxnSp>
          <p:nvCxnSpPr>
            <p:cNvPr id="10392" name="Straight Connector 10391">
              <a:extLst>
                <a:ext uri="{FF2B5EF4-FFF2-40B4-BE49-F238E27FC236}">
                  <a16:creationId xmlns:a16="http://schemas.microsoft.com/office/drawing/2014/main" id="{FB3C4464-1DF1-2036-F14C-BB64CC484A3B}"/>
                </a:ext>
              </a:extLst>
            </p:cNvPr>
            <p:cNvCxnSpPr>
              <a:cxnSpLocks/>
            </p:cNvCxnSpPr>
            <p:nvPr/>
          </p:nvCxnSpPr>
          <p:spPr>
            <a:xfrm>
              <a:off x="6383799" y="2791012"/>
              <a:ext cx="0" cy="21842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3" name="Straight Connector 10392">
              <a:extLst>
                <a:ext uri="{FF2B5EF4-FFF2-40B4-BE49-F238E27FC236}">
                  <a16:creationId xmlns:a16="http://schemas.microsoft.com/office/drawing/2014/main" id="{B5706A97-C28A-16F8-4D9A-18C1272661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81169" y="2791012"/>
              <a:ext cx="20525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94" name="TextBox 10393">
            <a:extLst>
              <a:ext uri="{FF2B5EF4-FFF2-40B4-BE49-F238E27FC236}">
                <a16:creationId xmlns:a16="http://schemas.microsoft.com/office/drawing/2014/main" id="{16906119-37D8-395B-AF89-9943349011BF}"/>
              </a:ext>
            </a:extLst>
          </p:cNvPr>
          <p:cNvSpPr txBox="1"/>
          <p:nvPr/>
        </p:nvSpPr>
        <p:spPr>
          <a:xfrm>
            <a:off x="6022891" y="2534266"/>
            <a:ext cx="487680" cy="25674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n = 53</a:t>
            </a:r>
          </a:p>
        </p:txBody>
      </p:sp>
      <p:sp>
        <p:nvSpPr>
          <p:cNvPr id="10396" name="TextBox 10395">
            <a:extLst>
              <a:ext uri="{FF2B5EF4-FFF2-40B4-BE49-F238E27FC236}">
                <a16:creationId xmlns:a16="http://schemas.microsoft.com/office/drawing/2014/main" id="{4A5088F3-0ED7-B0D0-7795-B84F61D9FFA8}"/>
              </a:ext>
            </a:extLst>
          </p:cNvPr>
          <p:cNvSpPr txBox="1"/>
          <p:nvPr/>
        </p:nvSpPr>
        <p:spPr>
          <a:xfrm>
            <a:off x="6605925" y="1826250"/>
            <a:ext cx="487680" cy="25674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n = 76</a:t>
            </a:r>
          </a:p>
        </p:txBody>
      </p:sp>
      <p:sp>
        <p:nvSpPr>
          <p:cNvPr id="10397" name="TextBox 10396">
            <a:extLst>
              <a:ext uri="{FF2B5EF4-FFF2-40B4-BE49-F238E27FC236}">
                <a16:creationId xmlns:a16="http://schemas.microsoft.com/office/drawing/2014/main" id="{44B54AA6-0021-B084-0F80-EFD2F14BE58D}"/>
              </a:ext>
            </a:extLst>
          </p:cNvPr>
          <p:cNvSpPr txBox="1"/>
          <p:nvPr/>
        </p:nvSpPr>
        <p:spPr>
          <a:xfrm>
            <a:off x="7413561" y="2782398"/>
            <a:ext cx="487680" cy="25674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n = 46</a:t>
            </a:r>
          </a:p>
        </p:txBody>
      </p:sp>
      <p:sp>
        <p:nvSpPr>
          <p:cNvPr id="10398" name="TextBox 10397">
            <a:extLst>
              <a:ext uri="{FF2B5EF4-FFF2-40B4-BE49-F238E27FC236}">
                <a16:creationId xmlns:a16="http://schemas.microsoft.com/office/drawing/2014/main" id="{C21BFC3D-F621-B7CD-1DBF-71C465FBF7A2}"/>
              </a:ext>
            </a:extLst>
          </p:cNvPr>
          <p:cNvSpPr txBox="1"/>
          <p:nvPr/>
        </p:nvSpPr>
        <p:spPr>
          <a:xfrm>
            <a:off x="7995658" y="2074382"/>
            <a:ext cx="487680" cy="25674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n = 67</a:t>
            </a:r>
          </a:p>
        </p:txBody>
      </p:sp>
      <p:sp>
        <p:nvSpPr>
          <p:cNvPr id="10399" name="TextBox 10398">
            <a:extLst>
              <a:ext uri="{FF2B5EF4-FFF2-40B4-BE49-F238E27FC236}">
                <a16:creationId xmlns:a16="http://schemas.microsoft.com/office/drawing/2014/main" id="{5C2729A4-ABE1-0B06-E1CF-B8309F7F1CD1}"/>
              </a:ext>
            </a:extLst>
          </p:cNvPr>
          <p:cNvSpPr txBox="1"/>
          <p:nvPr/>
        </p:nvSpPr>
        <p:spPr>
          <a:xfrm>
            <a:off x="8845483" y="2870188"/>
            <a:ext cx="487680" cy="25674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n = 43</a:t>
            </a:r>
          </a:p>
        </p:txBody>
      </p:sp>
      <p:sp>
        <p:nvSpPr>
          <p:cNvPr id="10400" name="TextBox 10399">
            <a:extLst>
              <a:ext uri="{FF2B5EF4-FFF2-40B4-BE49-F238E27FC236}">
                <a16:creationId xmlns:a16="http://schemas.microsoft.com/office/drawing/2014/main" id="{87A589F8-2088-DF22-41C0-5185C6E5D6FD}"/>
              </a:ext>
            </a:extLst>
          </p:cNvPr>
          <p:cNvSpPr txBox="1"/>
          <p:nvPr/>
        </p:nvSpPr>
        <p:spPr>
          <a:xfrm>
            <a:off x="9437886" y="2489752"/>
            <a:ext cx="487680" cy="25674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n = 55</a:t>
            </a:r>
          </a:p>
        </p:txBody>
      </p:sp>
      <p:sp>
        <p:nvSpPr>
          <p:cNvPr id="10401" name="TextBox 10400">
            <a:extLst>
              <a:ext uri="{FF2B5EF4-FFF2-40B4-BE49-F238E27FC236}">
                <a16:creationId xmlns:a16="http://schemas.microsoft.com/office/drawing/2014/main" id="{F9606871-E39A-166F-9F3E-5DF8DC08CFE1}"/>
              </a:ext>
            </a:extLst>
          </p:cNvPr>
          <p:cNvSpPr txBox="1"/>
          <p:nvPr/>
        </p:nvSpPr>
        <p:spPr>
          <a:xfrm>
            <a:off x="10358036" y="2922154"/>
            <a:ext cx="487680" cy="25674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n = 42</a:t>
            </a:r>
          </a:p>
        </p:txBody>
      </p:sp>
      <p:sp>
        <p:nvSpPr>
          <p:cNvPr id="10402" name="TextBox 10401">
            <a:extLst>
              <a:ext uri="{FF2B5EF4-FFF2-40B4-BE49-F238E27FC236}">
                <a16:creationId xmlns:a16="http://schemas.microsoft.com/office/drawing/2014/main" id="{ACF76E4F-CD76-E7FA-7B9C-8B3CC3F20AD4}"/>
              </a:ext>
            </a:extLst>
          </p:cNvPr>
          <p:cNvSpPr txBox="1"/>
          <p:nvPr/>
        </p:nvSpPr>
        <p:spPr>
          <a:xfrm>
            <a:off x="10838397" y="2709429"/>
            <a:ext cx="487680" cy="25674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dirty="0"/>
              <a:t>n = 48</a:t>
            </a:r>
          </a:p>
        </p:txBody>
      </p:sp>
      <p:sp>
        <p:nvSpPr>
          <p:cNvPr id="10403" name="Freeform: Shape 10402">
            <a:extLst>
              <a:ext uri="{FF2B5EF4-FFF2-40B4-BE49-F238E27FC236}">
                <a16:creationId xmlns:a16="http://schemas.microsoft.com/office/drawing/2014/main" id="{F3D5731E-15D4-FC5F-1249-A3BC10FCEBEA}"/>
              </a:ext>
            </a:extLst>
          </p:cNvPr>
          <p:cNvSpPr/>
          <p:nvPr/>
        </p:nvSpPr>
        <p:spPr>
          <a:xfrm>
            <a:off x="6358965" y="1697318"/>
            <a:ext cx="484094" cy="753035"/>
          </a:xfrm>
          <a:custGeom>
            <a:avLst/>
            <a:gdLst>
              <a:gd name="csX0" fmla="*/ 0 w 484094"/>
              <a:gd name="csY0" fmla="*/ 753035 h 753035"/>
              <a:gd name="csX1" fmla="*/ 0 w 484094"/>
              <a:gd name="csY1" fmla="*/ 0 h 753035"/>
              <a:gd name="csX2" fmla="*/ 484094 w 484094"/>
              <a:gd name="csY2" fmla="*/ 0 h 753035"/>
              <a:gd name="csX3" fmla="*/ 484094 w 484094"/>
              <a:gd name="csY3" fmla="*/ 101600 h 753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84094" h="753035">
                <a:moveTo>
                  <a:pt x="0" y="753035"/>
                </a:moveTo>
                <a:lnTo>
                  <a:pt x="0" y="0"/>
                </a:lnTo>
                <a:lnTo>
                  <a:pt x="484094" y="0"/>
                </a:lnTo>
                <a:lnTo>
                  <a:pt x="484094" y="101600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4" name="Freeform: Shape 10403">
            <a:extLst>
              <a:ext uri="{FF2B5EF4-FFF2-40B4-BE49-F238E27FC236}">
                <a16:creationId xmlns:a16="http://schemas.microsoft.com/office/drawing/2014/main" id="{24E4EE6F-58FF-44ED-87CB-AB386D1E5C62}"/>
              </a:ext>
            </a:extLst>
          </p:cNvPr>
          <p:cNvSpPr/>
          <p:nvPr/>
        </p:nvSpPr>
        <p:spPr>
          <a:xfrm>
            <a:off x="7798276" y="1951140"/>
            <a:ext cx="484094" cy="753035"/>
          </a:xfrm>
          <a:custGeom>
            <a:avLst/>
            <a:gdLst>
              <a:gd name="csX0" fmla="*/ 0 w 484094"/>
              <a:gd name="csY0" fmla="*/ 753035 h 753035"/>
              <a:gd name="csX1" fmla="*/ 0 w 484094"/>
              <a:gd name="csY1" fmla="*/ 0 h 753035"/>
              <a:gd name="csX2" fmla="*/ 484094 w 484094"/>
              <a:gd name="csY2" fmla="*/ 0 h 753035"/>
              <a:gd name="csX3" fmla="*/ 484094 w 484094"/>
              <a:gd name="csY3" fmla="*/ 101600 h 753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84094" h="753035">
                <a:moveTo>
                  <a:pt x="0" y="753035"/>
                </a:moveTo>
                <a:lnTo>
                  <a:pt x="0" y="0"/>
                </a:lnTo>
                <a:lnTo>
                  <a:pt x="484094" y="0"/>
                </a:lnTo>
                <a:lnTo>
                  <a:pt x="484094" y="101600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5" name="Freeform: Shape 10404">
            <a:extLst>
              <a:ext uri="{FF2B5EF4-FFF2-40B4-BE49-F238E27FC236}">
                <a16:creationId xmlns:a16="http://schemas.microsoft.com/office/drawing/2014/main" id="{B87D5FBE-2246-C722-C42E-084505D75C81}"/>
              </a:ext>
            </a:extLst>
          </p:cNvPr>
          <p:cNvSpPr/>
          <p:nvPr/>
        </p:nvSpPr>
        <p:spPr>
          <a:xfrm>
            <a:off x="9169084" y="2358885"/>
            <a:ext cx="484094" cy="529231"/>
          </a:xfrm>
          <a:custGeom>
            <a:avLst/>
            <a:gdLst>
              <a:gd name="csX0" fmla="*/ 0 w 484094"/>
              <a:gd name="csY0" fmla="*/ 753035 h 753035"/>
              <a:gd name="csX1" fmla="*/ 0 w 484094"/>
              <a:gd name="csY1" fmla="*/ 0 h 753035"/>
              <a:gd name="csX2" fmla="*/ 484094 w 484094"/>
              <a:gd name="csY2" fmla="*/ 0 h 753035"/>
              <a:gd name="csX3" fmla="*/ 484094 w 484094"/>
              <a:gd name="csY3" fmla="*/ 101600 h 753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84094" h="753035">
                <a:moveTo>
                  <a:pt x="0" y="753035"/>
                </a:moveTo>
                <a:lnTo>
                  <a:pt x="0" y="0"/>
                </a:lnTo>
                <a:lnTo>
                  <a:pt x="484094" y="0"/>
                </a:lnTo>
                <a:lnTo>
                  <a:pt x="484094" y="101600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6" name="Freeform: Shape 10405">
            <a:extLst>
              <a:ext uri="{FF2B5EF4-FFF2-40B4-BE49-F238E27FC236}">
                <a16:creationId xmlns:a16="http://schemas.microsoft.com/office/drawing/2014/main" id="{D0AE6EAD-8084-C798-EBDF-B6314B4E817C}"/>
              </a:ext>
            </a:extLst>
          </p:cNvPr>
          <p:cNvSpPr/>
          <p:nvPr/>
        </p:nvSpPr>
        <p:spPr>
          <a:xfrm>
            <a:off x="10581244" y="2619584"/>
            <a:ext cx="484094" cy="294994"/>
          </a:xfrm>
          <a:custGeom>
            <a:avLst/>
            <a:gdLst>
              <a:gd name="csX0" fmla="*/ 0 w 484094"/>
              <a:gd name="csY0" fmla="*/ 753035 h 753035"/>
              <a:gd name="csX1" fmla="*/ 0 w 484094"/>
              <a:gd name="csY1" fmla="*/ 0 h 753035"/>
              <a:gd name="csX2" fmla="*/ 484094 w 484094"/>
              <a:gd name="csY2" fmla="*/ 0 h 753035"/>
              <a:gd name="csX3" fmla="*/ 484094 w 484094"/>
              <a:gd name="csY3" fmla="*/ 101600 h 753035"/>
              <a:gd name="csX0" fmla="*/ 0 w 490070"/>
              <a:gd name="csY0" fmla="*/ 753035 h 753035"/>
              <a:gd name="csX1" fmla="*/ 0 w 490070"/>
              <a:gd name="csY1" fmla="*/ 0 h 753035"/>
              <a:gd name="csX2" fmla="*/ 484094 w 490070"/>
              <a:gd name="csY2" fmla="*/ 0 h 753035"/>
              <a:gd name="csX3" fmla="*/ 490070 w 490070"/>
              <a:gd name="csY3" fmla="*/ 330446 h 753035"/>
              <a:gd name="csX0" fmla="*/ 0 w 490070"/>
              <a:gd name="csY0" fmla="*/ 753035 h 753035"/>
              <a:gd name="csX1" fmla="*/ 0 w 490070"/>
              <a:gd name="csY1" fmla="*/ 0 h 753035"/>
              <a:gd name="csX2" fmla="*/ 484094 w 490070"/>
              <a:gd name="csY2" fmla="*/ 0 h 753035"/>
              <a:gd name="csX3" fmla="*/ 490070 w 490070"/>
              <a:gd name="csY3" fmla="*/ 284676 h 753035"/>
              <a:gd name="csX0" fmla="*/ 0 w 484094"/>
              <a:gd name="csY0" fmla="*/ 753035 h 753035"/>
              <a:gd name="csX1" fmla="*/ 0 w 484094"/>
              <a:gd name="csY1" fmla="*/ 0 h 753035"/>
              <a:gd name="csX2" fmla="*/ 484094 w 484094"/>
              <a:gd name="csY2" fmla="*/ 0 h 753035"/>
              <a:gd name="csX3" fmla="*/ 480644 w 484094"/>
              <a:gd name="csY3" fmla="*/ 252591 h 753035"/>
              <a:gd name="csX0" fmla="*/ 0 w 484094"/>
              <a:gd name="csY0" fmla="*/ 753035 h 753035"/>
              <a:gd name="csX1" fmla="*/ 0 w 484094"/>
              <a:gd name="csY1" fmla="*/ 0 h 753035"/>
              <a:gd name="csX2" fmla="*/ 484094 w 484094"/>
              <a:gd name="csY2" fmla="*/ 0 h 753035"/>
              <a:gd name="csX3" fmla="*/ 483786 w 484094"/>
              <a:gd name="csY3" fmla="*/ 252591 h 753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84094" h="753035">
                <a:moveTo>
                  <a:pt x="0" y="753035"/>
                </a:moveTo>
                <a:lnTo>
                  <a:pt x="0" y="0"/>
                </a:lnTo>
                <a:lnTo>
                  <a:pt x="484094" y="0"/>
                </a:lnTo>
                <a:cubicBezTo>
                  <a:pt x="484094" y="33867"/>
                  <a:pt x="483786" y="218724"/>
                  <a:pt x="483786" y="252591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7" name="TextBox 10406">
            <a:extLst>
              <a:ext uri="{FF2B5EF4-FFF2-40B4-BE49-F238E27FC236}">
                <a16:creationId xmlns:a16="http://schemas.microsoft.com/office/drawing/2014/main" id="{C7F1B4E7-CDE4-282A-06EF-F729A5A967B9}"/>
              </a:ext>
            </a:extLst>
          </p:cNvPr>
          <p:cNvSpPr txBox="1"/>
          <p:nvPr/>
        </p:nvSpPr>
        <p:spPr>
          <a:xfrm>
            <a:off x="6212340" y="1411262"/>
            <a:ext cx="777343" cy="25674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i="1" dirty="0"/>
              <a:t>P</a:t>
            </a:r>
            <a:r>
              <a:rPr lang="en-US" sz="1600" dirty="0"/>
              <a:t> &lt;.0001</a:t>
            </a:r>
          </a:p>
        </p:txBody>
      </p:sp>
      <p:sp>
        <p:nvSpPr>
          <p:cNvPr id="10408" name="TextBox 10407">
            <a:extLst>
              <a:ext uri="{FF2B5EF4-FFF2-40B4-BE49-F238E27FC236}">
                <a16:creationId xmlns:a16="http://schemas.microsoft.com/office/drawing/2014/main" id="{42C3F295-AD22-7F3B-C996-9DFE40C3ECC3}"/>
              </a:ext>
            </a:extLst>
          </p:cNvPr>
          <p:cNvSpPr txBox="1"/>
          <p:nvPr/>
        </p:nvSpPr>
        <p:spPr>
          <a:xfrm>
            <a:off x="7642553" y="1691418"/>
            <a:ext cx="777343" cy="25674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i="1" dirty="0"/>
              <a:t>P</a:t>
            </a:r>
            <a:r>
              <a:rPr lang="en-US" sz="1600" dirty="0"/>
              <a:t> =.0006</a:t>
            </a:r>
          </a:p>
        </p:txBody>
      </p:sp>
      <p:sp>
        <p:nvSpPr>
          <p:cNvPr id="10409" name="TextBox 10408">
            <a:extLst>
              <a:ext uri="{FF2B5EF4-FFF2-40B4-BE49-F238E27FC236}">
                <a16:creationId xmlns:a16="http://schemas.microsoft.com/office/drawing/2014/main" id="{81DAC23A-9A95-3B8E-B53F-996B2E1CCBC2}"/>
              </a:ext>
            </a:extLst>
          </p:cNvPr>
          <p:cNvSpPr txBox="1"/>
          <p:nvPr/>
        </p:nvSpPr>
        <p:spPr>
          <a:xfrm>
            <a:off x="9037262" y="2072336"/>
            <a:ext cx="777343" cy="25674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i="1" dirty="0"/>
              <a:t>P</a:t>
            </a:r>
            <a:r>
              <a:rPr lang="en-US" sz="1600" dirty="0"/>
              <a:t> =.0450</a:t>
            </a:r>
          </a:p>
        </p:txBody>
      </p:sp>
      <p:sp>
        <p:nvSpPr>
          <p:cNvPr id="10410" name="TextBox 10409">
            <a:extLst>
              <a:ext uri="{FF2B5EF4-FFF2-40B4-BE49-F238E27FC236}">
                <a16:creationId xmlns:a16="http://schemas.microsoft.com/office/drawing/2014/main" id="{C1F65526-1F60-75B1-5BFD-1B5BA8FB7F53}"/>
              </a:ext>
            </a:extLst>
          </p:cNvPr>
          <p:cNvSpPr txBox="1"/>
          <p:nvPr/>
        </p:nvSpPr>
        <p:spPr>
          <a:xfrm>
            <a:off x="10457044" y="2354504"/>
            <a:ext cx="777343" cy="25674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i="1" dirty="0"/>
              <a:t>P</a:t>
            </a:r>
            <a:r>
              <a:rPr lang="en-US" sz="1600" dirty="0"/>
              <a:t> =.2227</a:t>
            </a:r>
          </a:p>
        </p:txBody>
      </p:sp>
    </p:spTree>
    <p:extLst>
      <p:ext uri="{BB962C8B-B14F-4D97-AF65-F5344CB8AC3E}">
        <p14:creationId xmlns:p14="http://schemas.microsoft.com/office/powerpoint/2010/main" val="2955567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17C2B-3C65-B4CF-E503-A1863D171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12">
            <a:extLst>
              <a:ext uri="{FF2B5EF4-FFF2-40B4-BE49-F238E27FC236}">
                <a16:creationId xmlns:a16="http://schemas.microsoft.com/office/drawing/2014/main" id="{DEB3F8F2-8A78-DCB4-2D01-684877BA78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9477780"/>
              </p:ext>
            </p:extLst>
          </p:nvPr>
        </p:nvGraphicFramePr>
        <p:xfrm>
          <a:off x="231775" y="1335088"/>
          <a:ext cx="5643561" cy="1320418"/>
        </p:xfrm>
        <a:graphic>
          <a:graphicData uri="http://schemas.openxmlformats.org/drawingml/2006/table">
            <a:tbl>
              <a:tblPr firstRow="1" bandRow="1"/>
              <a:tblGrid>
                <a:gridCol w="2040717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1242454">
                  <a:extLst>
                    <a:ext uri="{9D8B030D-6E8A-4147-A177-3AD203B41FA5}">
                      <a16:colId xmlns:a16="http://schemas.microsoft.com/office/drawing/2014/main" val="2595492591"/>
                    </a:ext>
                  </a:extLst>
                </a:gridCol>
                <a:gridCol w="1180195">
                  <a:extLst>
                    <a:ext uri="{9D8B030D-6E8A-4147-A177-3AD203B41FA5}">
                      <a16:colId xmlns:a16="http://schemas.microsoft.com/office/drawing/2014/main" val="654369336"/>
                    </a:ext>
                  </a:extLst>
                </a:gridCol>
                <a:gridCol w="1180195">
                  <a:extLst>
                    <a:ext uri="{9D8B030D-6E8A-4147-A177-3AD203B41FA5}">
                      <a16:colId xmlns:a16="http://schemas.microsoft.com/office/drawing/2014/main" val="1859068339"/>
                    </a:ext>
                  </a:extLst>
                </a:gridCol>
              </a:tblGrid>
              <a:tr h="387826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Outcome</a:t>
                      </a:r>
                      <a:endParaRPr lang="en-US" sz="1600" b="1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Aza/Ven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(n = 86)</a:t>
                      </a:r>
                      <a:endParaRPr lang="en-US" sz="16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IC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(n = 86)</a:t>
                      </a:r>
                      <a:endParaRPr lang="en-US" sz="16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P </a:t>
                      </a:r>
                      <a:r>
                        <a:rPr lang="en-US" sz="1600" b="1" i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Value</a:t>
                      </a:r>
                      <a:endParaRPr lang="en-US" sz="1600" b="1" i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31397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Proceeding to HSCT, n</a:t>
                      </a:r>
                      <a:endParaRPr lang="en-US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52*</a:t>
                      </a:r>
                      <a:endParaRPr lang="en-US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34</a:t>
                      </a:r>
                      <a:endParaRPr lang="en-US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.009</a:t>
                      </a:r>
                      <a:endParaRPr lang="en-US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81713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Median OS, mo</a:t>
                      </a:r>
                      <a:endParaRPr lang="en-US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21.5</a:t>
                      </a:r>
                      <a:endParaRPr lang="en-US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18.6</a:t>
                      </a:r>
                      <a:endParaRPr lang="en-US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.1873</a:t>
                      </a:r>
                      <a:endParaRPr lang="en-US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104195"/>
                  </a:ext>
                </a:extLst>
              </a:tr>
            </a:tbl>
          </a:graphicData>
        </a:graphic>
      </p:graphicFrame>
      <p:sp>
        <p:nvSpPr>
          <p:cNvPr id="10243" name="Rectangle 4">
            <a:extLst>
              <a:ext uri="{FF2B5EF4-FFF2-40B4-BE49-F238E27FC236}">
                <a16:creationId xmlns:a16="http://schemas.microsoft.com/office/drawing/2014/main" id="{9AFC9E95-E204-A1D6-44B7-A64559157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PARADIGM: Additional Efficacy Outcomes</a:t>
            </a:r>
            <a:endParaRPr lang="en-US" alt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3BB6EE8-5639-A9E9-F53E-853928A12A4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Fathi. ASH 2025. Abstr 6.</a:t>
            </a:r>
          </a:p>
        </p:txBody>
      </p:sp>
      <p:sp>
        <p:nvSpPr>
          <p:cNvPr id="11" name="Content Placeholder 12">
            <a:extLst>
              <a:ext uri="{FF2B5EF4-FFF2-40B4-BE49-F238E27FC236}">
                <a16:creationId xmlns:a16="http://schemas.microsoft.com/office/drawing/2014/main" id="{84ABBEAD-F88D-B63B-BD3E-7F951D35C5E4}"/>
              </a:ext>
            </a:extLst>
          </p:cNvPr>
          <p:cNvSpPr txBox="1">
            <a:spLocks/>
          </p:cNvSpPr>
          <p:nvPr/>
        </p:nvSpPr>
        <p:spPr>
          <a:xfrm>
            <a:off x="265043" y="3419589"/>
            <a:ext cx="11740260" cy="67779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*In a multivariate analysis adjusting for HCT, the EFS benefit with aza/ven over IC remained significant (HR: 0.67; </a:t>
            </a:r>
            <a:r>
              <a:rPr lang="en-US" sz="2000" i="1" dirty="0"/>
              <a:t>P </a:t>
            </a:r>
            <a:r>
              <a:rPr lang="en-US" sz="2000" dirty="0"/>
              <a:t>= .0302)</a:t>
            </a:r>
          </a:p>
          <a:p>
            <a:endParaRPr lang="en-US" sz="2000" dirty="0"/>
          </a:p>
          <a:p>
            <a:endParaRPr lang="en-US" sz="2000" dirty="0"/>
          </a:p>
        </p:txBody>
      </p:sp>
      <p:graphicFrame>
        <p:nvGraphicFramePr>
          <p:cNvPr id="4" name="Content Placeholder 12">
            <a:extLst>
              <a:ext uri="{FF2B5EF4-FFF2-40B4-BE49-F238E27FC236}">
                <a16:creationId xmlns:a16="http://schemas.microsoft.com/office/drawing/2014/main" id="{BDC0B1E5-A00F-473E-62F6-10D0B6BADA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6776566"/>
              </p:ext>
            </p:extLst>
          </p:nvPr>
        </p:nvGraphicFramePr>
        <p:xfrm>
          <a:off x="6313268" y="1348340"/>
          <a:ext cx="4429260" cy="1509734"/>
        </p:xfrm>
        <a:graphic>
          <a:graphicData uri="http://schemas.openxmlformats.org/drawingml/2006/table">
            <a:tbl>
              <a:tblPr firstRow="1" bandRow="1"/>
              <a:tblGrid>
                <a:gridCol w="2025123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1232960">
                  <a:extLst>
                    <a:ext uri="{9D8B030D-6E8A-4147-A177-3AD203B41FA5}">
                      <a16:colId xmlns:a16="http://schemas.microsoft.com/office/drawing/2014/main" val="2595492591"/>
                    </a:ext>
                  </a:extLst>
                </a:gridCol>
                <a:gridCol w="1171177">
                  <a:extLst>
                    <a:ext uri="{9D8B030D-6E8A-4147-A177-3AD203B41FA5}">
                      <a16:colId xmlns:a16="http://schemas.microsoft.com/office/drawing/2014/main" val="654369336"/>
                    </a:ext>
                  </a:extLst>
                </a:gridCol>
              </a:tblGrid>
              <a:tr h="387826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Subsequent Therapy, n/N (%)</a:t>
                      </a:r>
                      <a:endParaRPr lang="en-US" sz="1600" b="1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Aza/Ven</a:t>
                      </a:r>
                      <a:b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(n = 86)</a:t>
                      </a:r>
                      <a:endParaRPr lang="en-US" sz="16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IC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(n = 86)</a:t>
                      </a:r>
                      <a:endParaRPr lang="en-US" sz="16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31397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HMA/ven</a:t>
                      </a:r>
                      <a:endParaRPr lang="en-US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--</a:t>
                      </a:r>
                      <a:endParaRPr lang="en-US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25/37 (67.6)</a:t>
                      </a:r>
                      <a:endParaRPr lang="en-US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81713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0" kern="1200">
                          <a:solidFill>
                            <a:schemeClr val="tx1"/>
                          </a:solidFill>
                          <a:effectLst/>
                          <a:latin typeface="Aptos" panose="02110004020202020204"/>
                          <a:ea typeface="+mn-ea"/>
                          <a:cs typeface="Arial" panose="020B0604020202020204" pitchFamily="34" charset="0"/>
                        </a:rPr>
                        <a:t>IC</a:t>
                      </a:r>
                      <a:endParaRPr lang="en-US" sz="1600" b="0" kern="12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17/36 (47.2)</a:t>
                      </a:r>
                      <a:endParaRPr lang="en-US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104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017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35645-75C9-F463-5343-2E17CE0EB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12">
            <a:extLst>
              <a:ext uri="{FF2B5EF4-FFF2-40B4-BE49-F238E27FC236}">
                <a16:creationId xmlns:a16="http://schemas.microsoft.com/office/drawing/2014/main" id="{01EF2E1F-F46F-439F-A2A0-FD39A916C0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916588"/>
              </p:ext>
            </p:extLst>
          </p:nvPr>
        </p:nvGraphicFramePr>
        <p:xfrm>
          <a:off x="231775" y="1335088"/>
          <a:ext cx="11521440" cy="1696850"/>
        </p:xfrm>
        <a:graphic>
          <a:graphicData uri="http://schemas.openxmlformats.org/drawingml/2006/table">
            <a:tbl>
              <a:tblPr firstRow="1" bandRow="1"/>
              <a:tblGrid>
                <a:gridCol w="4846320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59549259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65436933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859068339"/>
                    </a:ext>
                  </a:extLst>
                </a:gridCol>
              </a:tblGrid>
              <a:tr h="387826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Wk</a:t>
                      </a:r>
                      <a:r>
                        <a:rPr lang="en-US" sz="14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 PRO Score (95% CI)</a:t>
                      </a: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Aza/Ven</a:t>
                      </a:r>
                      <a:b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(n = 86)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IC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(n = 86)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P </a:t>
                      </a:r>
                      <a:r>
                        <a:rPr lang="en-US" sz="14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Value</a:t>
                      </a:r>
                      <a:endParaRPr lang="en-US" sz="1400" b="1" i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31397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FACT-Leukemia (QoL)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126.1 (121.9-130.3)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115.4 (110.7-120.2)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.001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81713"/>
                  </a:ext>
                </a:extLst>
              </a:tr>
              <a:tr h="35943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HADS (Anxiety) 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4.3 (3.6-5.0)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4.6 (3.8-5.4)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.565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104195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HADS (Depression) 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4.8 (4.0-5.6)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6.9 (6.0-7.9)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.0007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440327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ESAS (Symptom burden)</a:t>
                      </a:r>
                      <a:endParaRPr lang="en-US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+mn-cs"/>
                        </a:rPr>
                        <a:t>22.2 (18.7-26.6)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+mn-cs"/>
                        </a:rPr>
                        <a:t>28.6 (24.6-32.6)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.0186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444920"/>
                  </a:ext>
                </a:extLst>
              </a:tr>
            </a:tbl>
          </a:graphicData>
        </a:graphic>
      </p:graphicFrame>
      <p:sp>
        <p:nvSpPr>
          <p:cNvPr id="10243" name="Rectangle 4">
            <a:extLst>
              <a:ext uri="{FF2B5EF4-FFF2-40B4-BE49-F238E27FC236}">
                <a16:creationId xmlns:a16="http://schemas.microsoft.com/office/drawing/2014/main" id="{E1E7EBB8-F674-53E2-E5A8-D9E0E2321D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PARADIGM: PROs and Healthcare Utilization </a:t>
            </a:r>
            <a:endParaRPr lang="en-US" alt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CA7BE00-5285-1F69-22A4-5E5C69AD25A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Fathi. ASH 2025. Abstr 6.</a:t>
            </a:r>
          </a:p>
        </p:txBody>
      </p:sp>
      <p:graphicFrame>
        <p:nvGraphicFramePr>
          <p:cNvPr id="4" name="Content Placeholder 12">
            <a:extLst>
              <a:ext uri="{FF2B5EF4-FFF2-40B4-BE49-F238E27FC236}">
                <a16:creationId xmlns:a16="http://schemas.microsoft.com/office/drawing/2014/main" id="{630CCF2E-E809-5042-5B52-AD60F2A81F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4415523"/>
              </p:ext>
            </p:extLst>
          </p:nvPr>
        </p:nvGraphicFramePr>
        <p:xfrm>
          <a:off x="231078" y="3538265"/>
          <a:ext cx="11521880" cy="1337420"/>
        </p:xfrm>
        <a:graphic>
          <a:graphicData uri="http://schemas.openxmlformats.org/drawingml/2006/table">
            <a:tbl>
              <a:tblPr firstRow="1" bandRow="1"/>
              <a:tblGrid>
                <a:gridCol w="4846760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59549259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65436933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859068339"/>
                    </a:ext>
                  </a:extLst>
                </a:gridCol>
              </a:tblGrid>
              <a:tr h="387826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Healthcare Utilization Parameter</a:t>
                      </a:r>
                      <a:endParaRPr lang="en-US" sz="1400" b="1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Aza/Ven</a:t>
                      </a:r>
                      <a:b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(n = 86)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IC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(n = 86)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P </a:t>
                      </a:r>
                      <a:r>
                        <a:rPr lang="en-US" sz="14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Value</a:t>
                      </a:r>
                      <a:endParaRPr lang="en-US" sz="1400" b="1" i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31397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Index hospitalization length of stay, days</a:t>
                      </a:r>
                      <a:endParaRPr lang="en-US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14.8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35.9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&lt; .001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81713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Hospital days in first 6 mo, days</a:t>
                      </a:r>
                      <a:endParaRPr lang="en-US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41.0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58.5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&lt; .001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104195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ICU admission in first 30 days, %</a:t>
                      </a:r>
                      <a:endParaRPr lang="en-US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9.6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.003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490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7819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4A75F-E836-5E9C-A724-87D481B32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48263C07-F38B-E805-C4D5-E32286D8DE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2227416"/>
              </p:ext>
            </p:extLst>
          </p:nvPr>
        </p:nvGraphicFramePr>
        <p:xfrm>
          <a:off x="516836" y="1558880"/>
          <a:ext cx="11039061" cy="3564770"/>
        </p:xfrm>
        <a:graphic>
          <a:graphicData uri="http://schemas.openxmlformats.org/drawingml/2006/table">
            <a:tbl>
              <a:tblPr firstRow="1" bandRow="1"/>
              <a:tblGrid>
                <a:gridCol w="2804115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1372491">
                  <a:extLst>
                    <a:ext uri="{9D8B030D-6E8A-4147-A177-3AD203B41FA5}">
                      <a16:colId xmlns:a16="http://schemas.microsoft.com/office/drawing/2014/main" val="4013907771"/>
                    </a:ext>
                  </a:extLst>
                </a:gridCol>
                <a:gridCol w="1372491">
                  <a:extLst>
                    <a:ext uri="{9D8B030D-6E8A-4147-A177-3AD203B41FA5}">
                      <a16:colId xmlns:a16="http://schemas.microsoft.com/office/drawing/2014/main" val="1792622547"/>
                    </a:ext>
                  </a:extLst>
                </a:gridCol>
                <a:gridCol w="1372491">
                  <a:extLst>
                    <a:ext uri="{9D8B030D-6E8A-4147-A177-3AD203B41FA5}">
                      <a16:colId xmlns:a16="http://schemas.microsoft.com/office/drawing/2014/main" val="1687661263"/>
                    </a:ext>
                  </a:extLst>
                </a:gridCol>
                <a:gridCol w="1372491">
                  <a:extLst>
                    <a:ext uri="{9D8B030D-6E8A-4147-A177-3AD203B41FA5}">
                      <a16:colId xmlns:a16="http://schemas.microsoft.com/office/drawing/2014/main" val="134922989"/>
                    </a:ext>
                  </a:extLst>
                </a:gridCol>
                <a:gridCol w="1372491">
                  <a:extLst>
                    <a:ext uri="{9D8B030D-6E8A-4147-A177-3AD203B41FA5}">
                      <a16:colId xmlns:a16="http://schemas.microsoft.com/office/drawing/2014/main" val="1918518681"/>
                    </a:ext>
                  </a:extLst>
                </a:gridCol>
                <a:gridCol w="1372491">
                  <a:extLst>
                    <a:ext uri="{9D8B030D-6E8A-4147-A177-3AD203B41FA5}">
                      <a16:colId xmlns:a16="http://schemas.microsoft.com/office/drawing/2014/main" val="2382379428"/>
                    </a:ext>
                  </a:extLst>
                </a:gridCol>
              </a:tblGrid>
              <a:tr h="387826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Grade ≥3 AEs in ≥10% of Patients, n (%)</a:t>
                      </a: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Aza/Ven (n = 86)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IC (n = 86)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627091"/>
                  </a:ext>
                </a:extLst>
              </a:tr>
              <a:tr h="387826">
                <a:tc vMerge="1"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endParaRPr dirty="0"/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Grade 3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Grade 4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Grade 5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Grade 3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Grade 4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Grade 5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31397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Febrile neutropenia</a:t>
                      </a:r>
                      <a:endParaRPr lang="en-US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46 (53.5)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 (3.5)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51 (62.2)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 (1.2)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81713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Platelet count decreased</a:t>
                      </a:r>
                      <a:endParaRPr lang="en-US" sz="1400" b="0" kern="1200" dirty="0">
                        <a:solidFill>
                          <a:schemeClr val="tx1"/>
                        </a:solidFill>
                        <a:effectLst/>
                        <a:latin typeface="Aptos" panose="02110004020202020204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 (9.3)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38 (44.2)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 (3.7)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47 (57.3)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104195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Anemia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34 (39.5)</a:t>
                      </a: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1 (1.2)</a:t>
                      </a: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0</a:t>
                      </a: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35 (40.7)</a:t>
                      </a: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3 (3.5)</a:t>
                      </a: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0</a:t>
                      </a: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8911583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Neutrophil count decreased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 (1.2)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48 (55.8)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 (1.2)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39 (47.6)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501204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WBC decreased</a:t>
                      </a:r>
                      <a:endParaRPr lang="en-US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 (2.3)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24 (27.9)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20 (24.4)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916149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Lymphocyte count decreased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11 (12.8)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6 (7.0)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9 (11.0)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8 (9.8)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149962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Lung infection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12 (14.0)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11 (15.6)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 (2.4)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 (2.4)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683336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Sepsis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5 (5.8)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 (1.2)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10 (12.2)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 (2.4)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728013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Anorexia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4 (4.7)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12 (14.6)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101239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Hypoxia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4 (4.7)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7 (8.5)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 (2.4)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130786"/>
                  </a:ext>
                </a:extLst>
              </a:tr>
            </a:tbl>
          </a:graphicData>
        </a:graphic>
      </p:graphicFrame>
      <p:sp>
        <p:nvSpPr>
          <p:cNvPr id="10243" name="Rectangle 4">
            <a:extLst>
              <a:ext uri="{FF2B5EF4-FFF2-40B4-BE49-F238E27FC236}">
                <a16:creationId xmlns:a16="http://schemas.microsoft.com/office/drawing/2014/main" id="{033ED4D5-D324-A415-FE1F-A21ABD805C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PARADIGM: Safety </a:t>
            </a:r>
            <a:endParaRPr lang="en-US" alt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F78FA8E-6937-AD90-1689-CDB3A182D13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Fathi. ASH 2025. Abstr 6.</a:t>
            </a:r>
          </a:p>
        </p:txBody>
      </p:sp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DE6EF614-8B8F-DCBF-04E3-965B2C43A960}"/>
              </a:ext>
            </a:extLst>
          </p:cNvPr>
          <p:cNvSpPr txBox="1">
            <a:spLocks/>
          </p:cNvSpPr>
          <p:nvPr/>
        </p:nvSpPr>
        <p:spPr>
          <a:xfrm>
            <a:off x="231078" y="5222110"/>
            <a:ext cx="11740260" cy="8836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800" dirty="0"/>
              <a:t>Compared with IC, aza/ven was associated with significantly lower rates of grade ≥3 infection (15.1% vs 20.8%; OR: 0.53; </a:t>
            </a:r>
            <a:r>
              <a:rPr lang="en-US" altLang="en-US" sz="1800" i="1" dirty="0"/>
              <a:t>P </a:t>
            </a:r>
            <a:r>
              <a:rPr lang="en-US" altLang="en-US" sz="1800" dirty="0"/>
              <a:t>= .04) and bleeding (1.3% vs 6.3%; OR: 0.16; </a:t>
            </a:r>
            <a:r>
              <a:rPr lang="en-US" altLang="en-US" sz="1800" i="1" dirty="0"/>
              <a:t>P </a:t>
            </a:r>
            <a:r>
              <a:rPr lang="en-US" altLang="en-US" sz="1800" dirty="0"/>
              <a:t>= .01) and a trend toward lower 60-day mortality rate (0% vs 4.7%; </a:t>
            </a:r>
            <a:r>
              <a:rPr lang="en-US" altLang="en-US" sz="1800" i="1" dirty="0"/>
              <a:t>P </a:t>
            </a:r>
            <a:r>
              <a:rPr lang="en-US" altLang="en-US" sz="1800" dirty="0"/>
              <a:t>= .0802)</a:t>
            </a:r>
            <a:endParaRPr lang="en-US" altLang="en-US" sz="1800" baseline="30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BA29A8-435E-A9DC-4456-A0ADC57CDA50}"/>
              </a:ext>
            </a:extLst>
          </p:cNvPr>
          <p:cNvSpPr txBox="1"/>
          <p:nvPr/>
        </p:nvSpPr>
        <p:spPr>
          <a:xfrm>
            <a:off x="4810539" y="6440557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37412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82D27-337F-DFA4-A984-C006787A9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ontent Placeholder 12">
            <a:extLst>
              <a:ext uri="{FF2B5EF4-FFF2-40B4-BE49-F238E27FC236}">
                <a16:creationId xmlns:a16="http://schemas.microsoft.com/office/drawing/2014/main" id="{DB475B4E-0A9A-B301-CDBD-15C0FF465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Randomized phase II PARADIGM trial met its primary endpoint, demonstrating that azacitidine + venetoclax significantly improves EFS vs IC in fit, newly diagnosed adults with AML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Azacitidine + venetoclax induced deeper and more frequent responses than IC (ORR: 88% vs 62%) and allowed a significantly higher proportion of patients to successfully bridge to allogeneic HSCT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The investigative regimen challenged the historical toxicity burden of induction therapy, showing lower early mortality (0% vs 4.7%), reduced healthcare utilization (shorter hospital stays/ICU use), and superior PROs/QoL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The investigators suggested that these findings support the use of </a:t>
            </a:r>
            <a:r>
              <a:rPr lang="en-US" sz="2200" dirty="0"/>
              <a:t>azacitidine + venetoclax </a:t>
            </a:r>
            <a:r>
              <a:rPr lang="en-US" altLang="en-US" sz="2200" dirty="0"/>
              <a:t>in fit patients with newly diagnosed intermediate-risk or adverse-risk </a:t>
            </a:r>
            <a:r>
              <a:rPr lang="en-US" altLang="en-US" sz="2200" i="1" dirty="0"/>
              <a:t>FLT3</a:t>
            </a:r>
            <a:r>
              <a:rPr lang="en-US" altLang="en-US" sz="2200" dirty="0"/>
              <a:t>-wild type AML</a:t>
            </a:r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2026A439-8529-6B4C-B145-B93CE97EB5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4083"/>
            <a:ext cx="11740260" cy="496290"/>
          </a:xfrm>
        </p:spPr>
        <p:txBody>
          <a:bodyPr/>
          <a:lstStyle/>
          <a:p>
            <a:r>
              <a:rPr lang="en-US" dirty="0"/>
              <a:t>PARADIGM: Investigator’s Conclusions</a:t>
            </a:r>
            <a:endParaRPr lang="en-US" altLang="en-US" dirty="0"/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57608D46-C41B-8A27-DD43-164F6D6782E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Fathi. ASH 2025. Abstr 6.</a:t>
            </a:r>
          </a:p>
        </p:txBody>
      </p:sp>
    </p:spTree>
    <p:extLst>
      <p:ext uri="{BB962C8B-B14F-4D97-AF65-F5344CB8AC3E}">
        <p14:creationId xmlns:p14="http://schemas.microsoft.com/office/powerpoint/2010/main" val="2733978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 dirty="0"/>
              <a:t>Capsule Summaries of all the key data</a:t>
            </a:r>
          </a:p>
          <a:p>
            <a:pPr algn="l"/>
            <a:r>
              <a:rPr lang="en-US" sz="1800" dirty="0"/>
              <a:t>Additional CME/CE-certified slidesets with expert faculty commentary on all the key studies in: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466155"/>
            <a:ext cx="11740260" cy="492944"/>
          </a:xfrm>
        </p:spPr>
        <p:txBody>
          <a:bodyPr/>
          <a:lstStyle/>
          <a:p>
            <a:r>
              <a:rPr lang="en-US" altLang="en-US" dirty="0"/>
              <a:t>Go Online for More Coverage of ASH 2025!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1078" y="4592477"/>
            <a:ext cx="11740260" cy="369332"/>
          </a:xfrm>
        </p:spPr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1E4FA1D-BB97-6CFF-0282-9E17F043BAB6}"/>
              </a:ext>
            </a:extLst>
          </p:cNvPr>
          <p:cNvSpPr txBox="1">
            <a:spLocks noChangeArrowheads="1"/>
          </p:cNvSpPr>
          <p:nvPr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61616"/>
                </a:solidFill>
              </a:rPr>
              <a:t>Leukemias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61616"/>
                </a:solidFill>
              </a:rPr>
              <a:t>Lymphomas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MDS/MPN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DE32AA-948B-24E0-7B24-D0D9F64AAFA1}"/>
              </a:ext>
            </a:extLst>
          </p:cNvPr>
          <p:cNvSpPr txBox="1">
            <a:spLocks noChangeArrowheads="1"/>
          </p:cNvSpPr>
          <p:nvPr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l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rgbClr val="161616"/>
                </a:solidFill>
              </a:rPr>
              <a:t>Multiple myeloma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Nonmalignant blood diseases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8B8B92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CB1DC591611645837747EA43C517FC" ma:contentTypeVersion="11" ma:contentTypeDescription="Create a new document." ma:contentTypeScope="" ma:versionID="fbd8ab19b1a61ffb13b6fa070e1960e4">
  <xsd:schema xmlns:xsd="http://www.w3.org/2001/XMLSchema" xmlns:xs="http://www.w3.org/2001/XMLSchema" xmlns:p="http://schemas.microsoft.com/office/2006/metadata/properties" xmlns:ns2="b47fbc76-1bba-4b69-b54f-3a49590c7890" xmlns:ns3="22fd6914-46d4-4c7e-bbad-46e82841b69d" targetNamespace="http://schemas.microsoft.com/office/2006/metadata/properties" ma:root="true" ma:fieldsID="1f542a2d26714ab1ada2bd79b9eba71c" ns2:_="" ns3:_="">
    <xsd:import namespace="b47fbc76-1bba-4b69-b54f-3a49590c7890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7fbc76-1bba-4b69-b54f-3a49590c78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7fbc76-1bba-4b69-b54f-3a49590c7890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Props1.xml><?xml version="1.0" encoding="utf-8"?>
<ds:datastoreItem xmlns:ds="http://schemas.openxmlformats.org/officeDocument/2006/customXml" ds:itemID="{5A8E8FF7-3BE9-4D2F-8435-0CF730AC71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AF7F83B-D987-443B-862E-3614A9E3BD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7fbc76-1bba-4b69-b54f-3a49590c7890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EAEB57C-6F17-487C-892F-02E8187F3D0B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purl.org/dc/terms/"/>
    <ds:schemaRef ds:uri="http://purl.org/dc/elements/1.1/"/>
    <ds:schemaRef ds:uri="http://schemas.microsoft.com/office/infopath/2007/PartnerControls"/>
    <ds:schemaRef ds:uri="22fd6914-46d4-4c7e-bbad-46e82841b69d"/>
    <ds:schemaRef ds:uri="b47fbc76-1bba-4b69-b54f-3a49590c789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3519</TotalTime>
  <Words>1963</Words>
  <Application>Microsoft Office PowerPoint</Application>
  <PresentationFormat>Widescreen</PresentationFormat>
  <Paragraphs>429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Aptos</vt:lpstr>
      <vt:lpstr>Arial</vt:lpstr>
      <vt:lpstr>Calibri</vt:lpstr>
      <vt:lpstr>Newsreader ExtraBold</vt:lpstr>
      <vt:lpstr>Newsreader SemiBold</vt:lpstr>
      <vt:lpstr>Poppins</vt:lpstr>
      <vt:lpstr>Poppins Light</vt:lpstr>
      <vt:lpstr>Poppins Medium</vt:lpstr>
      <vt:lpstr>Times</vt:lpstr>
      <vt:lpstr>Wingdings</vt:lpstr>
      <vt:lpstr>Office</vt:lpstr>
      <vt:lpstr>4_Office</vt:lpstr>
      <vt:lpstr>3_Office</vt:lpstr>
      <vt:lpstr>2_Office</vt:lpstr>
      <vt:lpstr>PARADIGM: Randomized Phase II Trial of Azacitidine + Venetoclax vs Conventional Intensive Chemotherapy for Fit Patients With Newly Diagnosed AML</vt:lpstr>
      <vt:lpstr>About These Slides</vt:lpstr>
      <vt:lpstr>PARADIGM: Background</vt:lpstr>
      <vt:lpstr>PARADIGM: Study Design</vt:lpstr>
      <vt:lpstr>PARADIGM: Baseline Characteristics</vt:lpstr>
      <vt:lpstr>PARADIGM: EFS</vt:lpstr>
      <vt:lpstr>PARADIGM: Response</vt:lpstr>
      <vt:lpstr>PARADIGM: Additional Efficacy Outcomes</vt:lpstr>
      <vt:lpstr>PARADIGM: PROs and Healthcare Utilization </vt:lpstr>
      <vt:lpstr>PARADIGM: Safety </vt:lpstr>
      <vt:lpstr>PARADIGM: Investigator’s Conclusions</vt:lpstr>
      <vt:lpstr>Go Online for More Coverage of ASH 2025!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PARADIGM: Randomized Phase II Trial of Azacitidine + Venetoclax vs Conventional Intensive Chemotherapy for Fit Patients With Newly Diagnosed AML</dc:title>
  <dc:creator>Timothy Quill</dc:creator>
  <cp:lastModifiedBy>Valerie Wenzel</cp:lastModifiedBy>
  <cp:revision>3</cp:revision>
  <cp:lastPrinted>2025-12-08T22:10:04Z</cp:lastPrinted>
  <dcterms:created xsi:type="dcterms:W3CDTF">2025-12-04T13:55:49Z</dcterms:created>
  <dcterms:modified xsi:type="dcterms:W3CDTF">2025-12-12T21:15:04Z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0x01010036CB1DC591611645837747EA43C517FC</vt:lpwstr>
  </property>
  <property fmtid="{D5CDD505-2E9C-101B-9397-08002B2CF9AE}" pid="3" name="MediaServiceImageTags">
    <vt:lpwstr/>
  </property>
</Properties>
</file>