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9"/>
  </p:notesMasterIdLst>
  <p:sldIdLst>
    <p:sldId id="549" r:id="rId6"/>
    <p:sldId id="308" r:id="rId7"/>
    <p:sldId id="543" r:id="rId8"/>
    <p:sldId id="554" r:id="rId9"/>
    <p:sldId id="555" r:id="rId10"/>
    <p:sldId id="544" r:id="rId11"/>
    <p:sldId id="545" r:id="rId12"/>
    <p:sldId id="556" r:id="rId13"/>
    <p:sldId id="557" r:id="rId14"/>
    <p:sldId id="546" r:id="rId15"/>
    <p:sldId id="547" r:id="rId16"/>
    <p:sldId id="548" r:id="rId17"/>
    <p:sldId id="55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constanzo@clinicaloptions.com" initials="j" lastIdx="1" clrIdx="7">
    <p:extLst>
      <p:ext uri="{19B8F6BF-5375-455C-9EA6-DF929625EA0E}">
        <p15:presenceInfo xmlns:p15="http://schemas.microsoft.com/office/powerpoint/2012/main" userId="jconstanzo@clinicaloptions.com" providerId="None"/>
      </p:ext>
    </p:extLst>
  </p:cmAuthor>
  <p:cmAuthor id="2" name=" " initials="MAC" lastIdx="11" clrIdx="1"/>
  <p:cmAuthor id="9" name="CLINICALOPTIONS\tquill" initials="C" lastIdx="1" clrIdx="8">
    <p:extLst>
      <p:ext uri="{19B8F6BF-5375-455C-9EA6-DF929625EA0E}">
        <p15:presenceInfo xmlns:p15="http://schemas.microsoft.com/office/powerpoint/2012/main" userId="CLINICALOPTIONS\tquill" providerId="None"/>
      </p:ext>
    </p:extLst>
  </p:cmAuthor>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9FF8F-134F-4D45-9807-BAE15DB5ED47}" v="35" dt="2022-06-10T13:50:37.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FOLFIRI, irinotecan, leucovorin, fluorouracil; FOLFOX, oxaliplatin, leucovorin, fluorouracil; FOLFOXIRI, oxaliplatin, irinotecan, leucovorin, fluorouracil.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44923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50035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Bev, bevacizumab; FOLFIRI, irinotecan, leucovorin, fluorouracil; FOLFOX, oxaliplatin, leucovorin, fluorouracil; FOLFOXIRI, oxaliplatin, irinotecan, leucovorin, fluorouracil; LDH, lactate dehydrogenase; LV, leucovorin; mets, metastases; mCRC, metastatic colorectal cancer; pani, </a:t>
            </a:r>
            <a:r>
              <a:rPr lang="en-US" sz="1200" b="0" i="1" dirty="0">
                <a:latin typeface="Calibri" panose="020F0502020204030204" pitchFamily="34" charset="0"/>
                <a:cs typeface="Calibri" panose="020F0502020204030204" pitchFamily="34" charset="0"/>
              </a:rPr>
              <a:t>panitumumab; P</a:t>
            </a:r>
            <a:r>
              <a:rPr lang="en-US" b="0" i="1" dirty="0"/>
              <a:t>FS, progression-free survival; ORR, overall response rate; OS, overall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405539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84543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CRC, colorectal cancer; CRCLM, colorectal cancer liver metastases; FOLFIRI, irinotecan, leucovorin, fluorouracil; FOLFOX, oxaliplatin, leucovorin, fluorouracil; FOLFOXIRI, oxaliplatin, irinotecan, leucovorin, fluorouracil; LDH, lactate dehydrogenase;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833979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FOLFIRI, irinotecan, leucovorin, fluorouracil; FOLFOX, oxaliplatin, leucovorin, fluorouracil; FOLFOXIRI, oxaliplatin, irinotecan, leucovorin, fluorouracil; PFS, progression-free survival; ORR, overall response rate; OS, overall survival; WT, wild-type.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04017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FOLFIRI, irinotecan, leucovorin, fluorouracil; FOLFOX, oxaliplatin, leucovorin, fluorouracil; FOLFOXIRI, oxaliplatin, irinotecan, leucovorin, fluorouracil.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5904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FOLFIRI, irinotecan, leucovorin, fluorouracil; FOLFOX, oxaliplatin, leucovorin, fluorouracil; FOLFOXIRI, oxaliplatin, irinotecan, leucovorin, fluorouracil; PVE, portal vein embolization.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613753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FOLFIRI, irinotecan, leucovorin, fluorouracil; FOLFOX, oxaliplatin, leucovorin, fluorouracil; FOLFOXIRI</a:t>
            </a:r>
            <a:r>
              <a:rPr lang="en-US" i="1"/>
              <a:t>, oxaliplatin, </a:t>
            </a:r>
            <a:r>
              <a:rPr lang="en-US" i="1" dirty="0"/>
              <a:t>irinotecan, leucovorin, fluorouracil; PFS, progression-free survival; tx, treatment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a:p>
        </p:txBody>
      </p:sp>
    </p:spTree>
    <p:extLst>
      <p:ext uri="{BB962C8B-B14F-4D97-AF65-F5344CB8AC3E}">
        <p14:creationId xmlns:p14="http://schemas.microsoft.com/office/powerpoint/2010/main" val="3698661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a:p>
        </p:txBody>
      </p:sp>
    </p:spTree>
    <p:extLst>
      <p:ext uri="{BB962C8B-B14F-4D97-AF65-F5344CB8AC3E}">
        <p14:creationId xmlns:p14="http://schemas.microsoft.com/office/powerpoint/2010/main" val="378411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Chemo, chemotherapy; mCRC, metastatic colorectal cancer; ORR, overall response rate;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686795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fontScale="90000"/>
          </a:bodyPr>
          <a:lstStyle/>
          <a:p>
            <a:r>
              <a:rPr lang="en-US" altLang="en-US" sz="4000" dirty="0"/>
              <a:t>CAIRO5: FOLFOXIRI + Bevacizumab vs FOLFOX/FOLFIRI + Bevacizumab in Patients With Initially Unresectable Colorectal Liver Metastases and Right-Sided and/or </a:t>
            </a:r>
            <a:r>
              <a:rPr lang="en-US" altLang="en-US" sz="4000" i="1" dirty="0"/>
              <a:t>RAS/BRAF</a:t>
            </a:r>
            <a:r>
              <a:rPr lang="en-US" altLang="en-US" sz="4000" i="1" baseline="30000" dirty="0"/>
              <a:t>V600E</a:t>
            </a:r>
            <a:r>
              <a:rPr lang="en-US" altLang="en-US" sz="4000" dirty="0"/>
              <a:t>-Mutated Primary Tumors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and Daiichi Sankyo,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There is no current consensus on criteria for resectability of CRC liver metastases </a:t>
            </a:r>
            <a:br>
              <a:rPr lang="en-US" altLang="en-US" sz="2400" dirty="0"/>
            </a:br>
            <a:r>
              <a:rPr lang="en-US" altLang="en-US" sz="2400" dirty="0"/>
              <a:t>or the optimal systemic induction regimen in patients with potentially resectable liver metastases</a:t>
            </a:r>
            <a:r>
              <a:rPr lang="en-US" altLang="en-US" sz="2400" baseline="30000" dirty="0"/>
              <a:t>1</a:t>
            </a:r>
            <a:r>
              <a:rPr lang="en-US" altLang="en-US" sz="2400" dirty="0"/>
              <a:t> </a:t>
            </a:r>
          </a:p>
          <a:p>
            <a:r>
              <a:rPr lang="en-US" altLang="en-US" sz="2400" dirty="0"/>
              <a:t>Most studies have been either retrospective or prospective with limitations in study design/analysis </a:t>
            </a:r>
          </a:p>
          <a:p>
            <a:pPr lvl="1"/>
            <a:r>
              <a:rPr lang="en-US" altLang="en-US" sz="2200" dirty="0"/>
              <a:t>No or varying criteria for resectability</a:t>
            </a:r>
          </a:p>
          <a:p>
            <a:pPr lvl="1"/>
            <a:r>
              <a:rPr lang="en-US" altLang="en-US" sz="2200" dirty="0"/>
              <a:t>Long-term outcomes analyses after liver resections lacking</a:t>
            </a:r>
          </a:p>
          <a:p>
            <a:pPr lvl="1"/>
            <a:r>
              <a:rPr lang="en-US" altLang="en-US" sz="2200" dirty="0"/>
              <a:t>Heterogeneous population, study designs, or use of </a:t>
            </a:r>
            <a:r>
              <a:rPr lang="en-US" altLang="en-US" sz="2200" i="1" dirty="0"/>
              <a:t>RAS/BRAF </a:t>
            </a:r>
            <a:r>
              <a:rPr lang="en-US" altLang="en-US" sz="2200" dirty="0"/>
              <a:t>mutation status</a:t>
            </a:r>
          </a:p>
          <a:p>
            <a:r>
              <a:rPr lang="en-US" altLang="en-US" sz="2400" dirty="0"/>
              <a:t>Phase III CAIRO5 trial was designed to prospectively compare current active systemic induction regimens in patients with initially unresectable colorectal </a:t>
            </a:r>
            <a:br>
              <a:rPr lang="en-US" altLang="en-US" sz="2400" dirty="0"/>
            </a:br>
            <a:r>
              <a:rPr lang="en-US" altLang="en-US" sz="2400" dirty="0"/>
              <a:t>liver metastases based on predefined criteria by a central liver expert panel</a:t>
            </a:r>
            <a:r>
              <a:rPr lang="en-US" altLang="en-US" sz="2400" baseline="30000" dirty="0"/>
              <a:t>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Bolhuis. Eur J Cancer. 2020;141:225. 2. Punt. ASCO 2022. Abstr LBA3506.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NCT02162563. Punt. ASCO 2022. Abstr LBA3506.</a:t>
            </a:r>
            <a:endParaRPr lang="en-US" altLang="en-US" sz="1200" b="0" dirty="0">
              <a:solidFill>
                <a:schemeClr val="bg2"/>
              </a:solidFill>
              <a:latin typeface="Calibri" panose="020F0502020204030204" pitchFamily="34" charset="0"/>
            </a:endParaRPr>
          </a:p>
        </p:txBody>
      </p:sp>
      <p:sp>
        <p:nvSpPr>
          <p:cNvPr id="6" name="Content Placeholder 2">
            <a:extLst>
              <a:ext uri="{FF2B5EF4-FFF2-40B4-BE49-F238E27FC236}">
                <a16:creationId xmlns:a16="http://schemas.microsoft.com/office/drawing/2014/main" id="{1113ED2C-CC44-CC43-CFC5-6056902BF043}"/>
              </a:ext>
            </a:extLst>
          </p:cNvPr>
          <p:cNvSpPr>
            <a:spLocks noGrp="1"/>
          </p:cNvSpPr>
          <p:nvPr>
            <p:ph idx="1"/>
          </p:nvPr>
        </p:nvSpPr>
        <p:spPr>
          <a:xfrm>
            <a:off x="604675" y="1497181"/>
            <a:ext cx="10877529" cy="611467"/>
          </a:xfrm>
        </p:spPr>
        <p:txBody>
          <a:bodyPr/>
          <a:lstStyle/>
          <a:p>
            <a:r>
              <a:rPr lang="en-US" sz="2000" dirty="0"/>
              <a:t>Prospective, randomized phase III trial</a:t>
            </a:r>
          </a:p>
        </p:txBody>
      </p:sp>
      <p:sp>
        <p:nvSpPr>
          <p:cNvPr id="7" name="Text Box 45">
            <a:extLst>
              <a:ext uri="{FF2B5EF4-FFF2-40B4-BE49-F238E27FC236}">
                <a16:creationId xmlns:a16="http://schemas.microsoft.com/office/drawing/2014/main" id="{0437117C-30A9-09CA-694D-BF88FAA8B991}"/>
              </a:ext>
            </a:extLst>
          </p:cNvPr>
          <p:cNvSpPr txBox="1">
            <a:spLocks noChangeArrowheads="1"/>
          </p:cNvSpPr>
          <p:nvPr/>
        </p:nvSpPr>
        <p:spPr bwMode="auto">
          <a:xfrm>
            <a:off x="255673" y="3109457"/>
            <a:ext cx="25400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cs typeface="Calibri" panose="020F0502020204030204" pitchFamily="34" charset="0"/>
              </a:rPr>
              <a:t>Patients aged ≥18 yr with </a:t>
            </a:r>
            <a:br>
              <a:rPr lang="en-GB" altLang="en-US" sz="1400" b="0" dirty="0">
                <a:solidFill>
                  <a:schemeClr val="bg1"/>
                </a:solidFill>
                <a:latin typeface="Calibri" panose="020F0502020204030204" pitchFamily="34" charset="0"/>
                <a:cs typeface="Calibri" panose="020F0502020204030204" pitchFamily="34" charset="0"/>
              </a:rPr>
            </a:br>
            <a:r>
              <a:rPr lang="en-GB" altLang="en-US" sz="1400" b="0" dirty="0">
                <a:solidFill>
                  <a:schemeClr val="bg1"/>
                </a:solidFill>
                <a:latin typeface="Calibri" panose="020F0502020204030204" pitchFamily="34" charset="0"/>
                <a:cs typeface="Calibri" panose="020F0502020204030204" pitchFamily="34" charset="0"/>
              </a:rPr>
              <a:t>mCRC with previously untreated liver-only mets; initial unresectability confirmed by a liver expert panel; </a:t>
            </a:r>
            <a:r>
              <a:rPr lang="en-GB" altLang="en-US" sz="1400" dirty="0">
                <a:solidFill>
                  <a:schemeClr val="bg1"/>
                </a:solidFill>
                <a:latin typeface="Calibri" panose="020F0502020204030204" pitchFamily="34" charset="0"/>
                <a:cs typeface="Calibri" panose="020F0502020204030204" pitchFamily="34" charset="0"/>
              </a:rPr>
              <a:t>WHO PS 0-1;</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cs typeface="Calibri" panose="020F0502020204030204" pitchFamily="34" charset="0"/>
              </a:rPr>
              <a:t>primary tumor resectable </a:t>
            </a:r>
            <a:br>
              <a:rPr lang="en-GB" altLang="en-US" sz="1400" b="0" dirty="0">
                <a:solidFill>
                  <a:schemeClr val="bg1"/>
                </a:solidFill>
                <a:latin typeface="Calibri" panose="020F0502020204030204" pitchFamily="34" charset="0"/>
                <a:cs typeface="Calibri" panose="020F0502020204030204" pitchFamily="34" charset="0"/>
              </a:rPr>
            </a:br>
            <a:r>
              <a:rPr lang="en-GB" altLang="en-US" sz="1400" b="0" dirty="0">
                <a:solidFill>
                  <a:schemeClr val="bg1"/>
                </a:solidFill>
                <a:latin typeface="Calibri" panose="020F0502020204030204" pitchFamily="34" charset="0"/>
                <a:cs typeface="Calibri" panose="020F0502020204030204" pitchFamily="34" charset="0"/>
              </a:rPr>
              <a:t>if in situ</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cs typeface="Calibri" panose="020F0502020204030204" pitchFamily="34" charset="0"/>
              </a:rPr>
              <a:t>(N = 564)</a:t>
            </a:r>
            <a:endParaRPr lang="en-GB" altLang="en-US" sz="1400" b="0" dirty="0">
              <a:solidFill>
                <a:schemeClr val="bg1"/>
              </a:solidFill>
              <a:latin typeface="Calibri" panose="020F0502020204030204" pitchFamily="34" charset="0"/>
              <a:cs typeface="Calibri" panose="020F0502020204030204" pitchFamily="34" charset="0"/>
            </a:endParaRPr>
          </a:p>
        </p:txBody>
      </p:sp>
      <p:sp>
        <p:nvSpPr>
          <p:cNvPr id="8" name="Line 52">
            <a:extLst>
              <a:ext uri="{FF2B5EF4-FFF2-40B4-BE49-F238E27FC236}">
                <a16:creationId xmlns:a16="http://schemas.microsoft.com/office/drawing/2014/main" id="{477E4B31-FDD7-C287-D18A-4C1E3C030426}"/>
              </a:ext>
            </a:extLst>
          </p:cNvPr>
          <p:cNvSpPr>
            <a:spLocks noChangeShapeType="1"/>
          </p:cNvSpPr>
          <p:nvPr/>
        </p:nvSpPr>
        <p:spPr bwMode="auto">
          <a:xfrm flipV="1">
            <a:off x="4784019" y="2842686"/>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9" name="Line 52">
            <a:extLst>
              <a:ext uri="{FF2B5EF4-FFF2-40B4-BE49-F238E27FC236}">
                <a16:creationId xmlns:a16="http://schemas.microsoft.com/office/drawing/2014/main" id="{F7D5BC61-D80F-1575-C9C5-0386482B2044}"/>
              </a:ext>
            </a:extLst>
          </p:cNvPr>
          <p:cNvSpPr>
            <a:spLocks noChangeShapeType="1"/>
          </p:cNvSpPr>
          <p:nvPr/>
        </p:nvSpPr>
        <p:spPr bwMode="auto">
          <a:xfrm>
            <a:off x="4787344" y="3333439"/>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10" name="Rectangle 24">
            <a:extLst>
              <a:ext uri="{FF2B5EF4-FFF2-40B4-BE49-F238E27FC236}">
                <a16:creationId xmlns:a16="http://schemas.microsoft.com/office/drawing/2014/main" id="{703AABC1-2905-E7B1-DF14-59DF8F516271}"/>
              </a:ext>
            </a:extLst>
          </p:cNvPr>
          <p:cNvSpPr>
            <a:spLocks noChangeArrowheads="1"/>
          </p:cNvSpPr>
          <p:nvPr/>
        </p:nvSpPr>
        <p:spPr bwMode="auto">
          <a:xfrm>
            <a:off x="5305973" y="2434080"/>
            <a:ext cx="2103120" cy="682241"/>
          </a:xfrm>
          <a:prstGeom prst="rect">
            <a:avLst/>
          </a:prstGeom>
          <a:solidFill>
            <a:schemeClr val="accent1"/>
          </a:solidFill>
          <a:ln w="9525">
            <a:noFill/>
            <a:miter lim="800000"/>
            <a:headEnd/>
            <a:tailEnd/>
          </a:ln>
        </p:spPr>
        <p:txBody>
          <a:bodyPr wrap="none" anchor="ctr" anchorCtr="1"/>
          <a:lstStyle/>
          <a:p>
            <a:pPr algn="ctr">
              <a:defRPr/>
            </a:pPr>
            <a:r>
              <a:rPr lang="en-US" sz="1400" b="1" dirty="0">
                <a:latin typeface="Calibri" panose="020F0502020204030204" pitchFamily="34" charset="0"/>
                <a:cs typeface="Calibri" panose="020F0502020204030204" pitchFamily="34" charset="0"/>
              </a:rPr>
              <a:t>FOLFOX/FOLFIRI*</a:t>
            </a:r>
            <a:r>
              <a:rPr lang="en-US" sz="1400" b="1" baseline="300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Bev</a:t>
            </a:r>
            <a:r>
              <a:rPr lang="en-US" sz="1400" b="1" baseline="30000" dirty="0">
                <a:latin typeface="Calibri" panose="020F0502020204030204" pitchFamily="34" charset="0"/>
                <a:cs typeface="Calibri" panose="020F0502020204030204" pitchFamily="34" charset="0"/>
              </a:rPr>
              <a:t>‡</a:t>
            </a:r>
            <a:endParaRPr lang="en-US" sz="1400" b="0" baseline="30000" dirty="0">
              <a:latin typeface="Calibri" panose="020F0502020204030204" pitchFamily="34" charset="0"/>
              <a:cs typeface="Calibri" panose="020F0502020204030204" pitchFamily="34" charset="0"/>
            </a:endParaRPr>
          </a:p>
          <a:p>
            <a:pPr algn="ctr">
              <a:defRPr/>
            </a:pPr>
            <a:r>
              <a:rPr lang="en-US" sz="1400" dirty="0">
                <a:latin typeface="Calibri" panose="020F0502020204030204" pitchFamily="34" charset="0"/>
                <a:cs typeface="Calibri" panose="020F0502020204030204" pitchFamily="34" charset="0"/>
              </a:rPr>
              <a:t>(n = 147)</a:t>
            </a:r>
          </a:p>
        </p:txBody>
      </p:sp>
      <p:sp>
        <p:nvSpPr>
          <p:cNvPr id="11" name="Rectangle 24">
            <a:extLst>
              <a:ext uri="{FF2B5EF4-FFF2-40B4-BE49-F238E27FC236}">
                <a16:creationId xmlns:a16="http://schemas.microsoft.com/office/drawing/2014/main" id="{6BBD5C2F-9FBD-507E-9229-D7E9F16502C8}"/>
              </a:ext>
            </a:extLst>
          </p:cNvPr>
          <p:cNvSpPr>
            <a:spLocks noChangeArrowheads="1"/>
          </p:cNvSpPr>
          <p:nvPr/>
        </p:nvSpPr>
        <p:spPr bwMode="auto">
          <a:xfrm>
            <a:off x="5292720" y="3199476"/>
            <a:ext cx="2103120" cy="672219"/>
          </a:xfrm>
          <a:prstGeom prst="rect">
            <a:avLst/>
          </a:prstGeom>
          <a:solidFill>
            <a:schemeClr val="accent3"/>
          </a:solidFill>
          <a:ln w="9525">
            <a:noFill/>
            <a:miter lim="800000"/>
            <a:headEnd/>
            <a:tailEnd/>
          </a:ln>
        </p:spPr>
        <p:txBody>
          <a:bodyPr wrap="none" anchor="ctr" anchorCtr="1"/>
          <a:lstStyle/>
          <a:p>
            <a:pPr algn="ctr">
              <a:defRPr/>
            </a:pPr>
            <a:r>
              <a:rPr lang="en-US" sz="1400" b="1" dirty="0">
                <a:latin typeface="Calibri" panose="020F0502020204030204" pitchFamily="34" charset="0"/>
                <a:cs typeface="Calibri" panose="020F0502020204030204" pitchFamily="34" charset="0"/>
              </a:rPr>
              <a:t>FOLFOXIRI</a:t>
            </a:r>
            <a:r>
              <a:rPr lang="en-US" sz="1400" b="1" baseline="300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Bev</a:t>
            </a:r>
            <a:r>
              <a:rPr lang="en-US" sz="1400" b="1" baseline="300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a:t>
            </a:r>
          </a:p>
          <a:p>
            <a:pPr algn="ctr">
              <a:defRPr/>
            </a:pPr>
            <a:r>
              <a:rPr lang="en-US" sz="1400" dirty="0">
                <a:latin typeface="Calibri" panose="020F0502020204030204" pitchFamily="34" charset="0"/>
                <a:cs typeface="Calibri" panose="020F0502020204030204" pitchFamily="34" charset="0"/>
              </a:rPr>
              <a:t>(n = 144)</a:t>
            </a:r>
          </a:p>
        </p:txBody>
      </p:sp>
      <p:sp>
        <p:nvSpPr>
          <p:cNvPr id="12" name="Content Placeholder 2">
            <a:extLst>
              <a:ext uri="{FF2B5EF4-FFF2-40B4-BE49-F238E27FC236}">
                <a16:creationId xmlns:a16="http://schemas.microsoft.com/office/drawing/2014/main" id="{5E71E905-0AF5-1132-225D-3029073B143D}"/>
              </a:ext>
            </a:extLst>
          </p:cNvPr>
          <p:cNvSpPr txBox="1">
            <a:spLocks/>
          </p:cNvSpPr>
          <p:nvPr/>
        </p:nvSpPr>
        <p:spPr bwMode="auto">
          <a:xfrm>
            <a:off x="604674" y="5490459"/>
            <a:ext cx="11282526" cy="91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kern="0" dirty="0"/>
              <a:t>PF</a:t>
            </a:r>
            <a:r>
              <a:rPr lang="en-US" sz="2000" b="0" kern="0" dirty="0"/>
              <a:t>S</a:t>
            </a:r>
          </a:p>
          <a:p>
            <a:r>
              <a:rPr lang="en-US" sz="2000" b="1" kern="0" dirty="0"/>
              <a:t>Secondary endpoints: </a:t>
            </a:r>
            <a:r>
              <a:rPr lang="en-US" sz="2000" kern="0" dirty="0"/>
              <a:t>OS, ORR, toxicity, rates of R0/1 resection, postoperative morbidity</a:t>
            </a:r>
            <a:endParaRPr lang="en-US" sz="2000" b="0" kern="0" dirty="0"/>
          </a:p>
        </p:txBody>
      </p:sp>
      <p:cxnSp>
        <p:nvCxnSpPr>
          <p:cNvPr id="16" name="Straight Arrow Connector 15">
            <a:extLst>
              <a:ext uri="{FF2B5EF4-FFF2-40B4-BE49-F238E27FC236}">
                <a16:creationId xmlns:a16="http://schemas.microsoft.com/office/drawing/2014/main" id="{79806D8A-1862-3C66-66E3-D9AD8D40C43F}"/>
              </a:ext>
            </a:extLst>
          </p:cNvPr>
          <p:cNvCxnSpPr>
            <a:cxnSpLocks/>
          </p:cNvCxnSpPr>
          <p:nvPr/>
        </p:nvCxnSpPr>
        <p:spPr>
          <a:xfrm>
            <a:off x="7531896" y="3183027"/>
            <a:ext cx="365760" cy="0"/>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20" name="Line 52">
            <a:extLst>
              <a:ext uri="{FF2B5EF4-FFF2-40B4-BE49-F238E27FC236}">
                <a16:creationId xmlns:a16="http://schemas.microsoft.com/office/drawing/2014/main" id="{6E0131B4-80CA-AD43-53BA-3DE111FB94B7}"/>
              </a:ext>
            </a:extLst>
          </p:cNvPr>
          <p:cNvSpPr>
            <a:spLocks noChangeShapeType="1"/>
          </p:cNvSpPr>
          <p:nvPr/>
        </p:nvSpPr>
        <p:spPr bwMode="auto">
          <a:xfrm flipV="1">
            <a:off x="4764141" y="4479331"/>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21" name="Line 52">
            <a:extLst>
              <a:ext uri="{FF2B5EF4-FFF2-40B4-BE49-F238E27FC236}">
                <a16:creationId xmlns:a16="http://schemas.microsoft.com/office/drawing/2014/main" id="{D2B3405F-6AE4-435E-BC16-DD22F9DA77D9}"/>
              </a:ext>
            </a:extLst>
          </p:cNvPr>
          <p:cNvSpPr>
            <a:spLocks noChangeShapeType="1"/>
          </p:cNvSpPr>
          <p:nvPr/>
        </p:nvSpPr>
        <p:spPr bwMode="auto">
          <a:xfrm>
            <a:off x="4767466" y="4970084"/>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22" name="Rectangle 24">
            <a:extLst>
              <a:ext uri="{FF2B5EF4-FFF2-40B4-BE49-F238E27FC236}">
                <a16:creationId xmlns:a16="http://schemas.microsoft.com/office/drawing/2014/main" id="{67CF6BDE-D4CB-4515-C454-23304D417479}"/>
              </a:ext>
            </a:extLst>
          </p:cNvPr>
          <p:cNvSpPr>
            <a:spLocks noChangeArrowheads="1"/>
          </p:cNvSpPr>
          <p:nvPr/>
        </p:nvSpPr>
        <p:spPr bwMode="auto">
          <a:xfrm>
            <a:off x="5286095" y="4070725"/>
            <a:ext cx="2103120" cy="682241"/>
          </a:xfrm>
          <a:prstGeom prst="rect">
            <a:avLst/>
          </a:prstGeom>
          <a:solidFill>
            <a:schemeClr val="accent1"/>
          </a:solidFill>
          <a:ln w="9525">
            <a:noFill/>
            <a:miter lim="800000"/>
            <a:headEnd/>
            <a:tailEnd/>
          </a:ln>
        </p:spPr>
        <p:txBody>
          <a:bodyPr wrap="none" anchor="ctr" anchorCtr="1"/>
          <a:lstStyle/>
          <a:p>
            <a:pPr algn="ctr">
              <a:defRPr/>
            </a:pPr>
            <a:r>
              <a:rPr lang="en-US" sz="1400" b="1" dirty="0">
                <a:latin typeface="Calibri" panose="020F0502020204030204" pitchFamily="34" charset="0"/>
                <a:cs typeface="Calibri" panose="020F0502020204030204" pitchFamily="34" charset="0"/>
              </a:rPr>
              <a:t>FOLFOX/FOLFIRI </a:t>
            </a:r>
            <a:r>
              <a:rPr lang="en-US" sz="14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Bev</a:t>
            </a:r>
            <a:endParaRPr lang="en-US" sz="1400" b="0" dirty="0">
              <a:latin typeface="Calibri" panose="020F0502020204030204" pitchFamily="34" charset="0"/>
              <a:cs typeface="Calibri" panose="020F0502020204030204" pitchFamily="34" charset="0"/>
            </a:endParaRPr>
          </a:p>
        </p:txBody>
      </p:sp>
      <p:sp>
        <p:nvSpPr>
          <p:cNvPr id="23" name="Rectangle 24">
            <a:extLst>
              <a:ext uri="{FF2B5EF4-FFF2-40B4-BE49-F238E27FC236}">
                <a16:creationId xmlns:a16="http://schemas.microsoft.com/office/drawing/2014/main" id="{4CD05A86-E0E2-1C23-A5F4-6A0D7F155F86}"/>
              </a:ext>
            </a:extLst>
          </p:cNvPr>
          <p:cNvSpPr>
            <a:spLocks noChangeArrowheads="1"/>
          </p:cNvSpPr>
          <p:nvPr/>
        </p:nvSpPr>
        <p:spPr bwMode="auto">
          <a:xfrm>
            <a:off x="5272842" y="4836121"/>
            <a:ext cx="2103120" cy="672219"/>
          </a:xfrm>
          <a:prstGeom prst="rect">
            <a:avLst/>
          </a:prstGeom>
          <a:solidFill>
            <a:schemeClr val="accent3"/>
          </a:solidFill>
          <a:ln w="9525">
            <a:noFill/>
            <a:miter lim="800000"/>
            <a:headEnd/>
            <a:tailEnd/>
          </a:ln>
        </p:spPr>
        <p:txBody>
          <a:bodyPr wrap="none" anchor="ctr" anchorCtr="1"/>
          <a:lstStyle/>
          <a:p>
            <a:pPr algn="ctr">
              <a:defRPr/>
            </a:pPr>
            <a:r>
              <a:rPr lang="en-US" sz="1400" b="1" dirty="0">
                <a:latin typeface="Calibri" panose="020F0502020204030204" pitchFamily="34" charset="0"/>
                <a:cs typeface="Calibri" panose="020F0502020204030204" pitchFamily="34" charset="0"/>
              </a:rPr>
              <a:t>FOLFOX/FOLFOXIRI </a:t>
            </a:r>
            <a:r>
              <a:rPr lang="en-US" sz="1400" dirty="0">
                <a:latin typeface="Calibri" panose="020F0502020204030204" pitchFamily="34" charset="0"/>
                <a:cs typeface="Calibri" panose="020F0502020204030204" pitchFamily="34" charset="0"/>
              </a:rPr>
              <a:t>+</a:t>
            </a:r>
            <a:r>
              <a:rPr lang="en-US" sz="1400" b="1" dirty="0">
                <a:latin typeface="Calibri" panose="020F0502020204030204" pitchFamily="34" charset="0"/>
                <a:cs typeface="Calibri" panose="020F0502020204030204" pitchFamily="34" charset="0"/>
              </a:rPr>
              <a:t> Pani</a:t>
            </a:r>
          </a:p>
        </p:txBody>
      </p:sp>
      <p:sp>
        <p:nvSpPr>
          <p:cNvPr id="24" name="Text Box 45">
            <a:extLst>
              <a:ext uri="{FF2B5EF4-FFF2-40B4-BE49-F238E27FC236}">
                <a16:creationId xmlns:a16="http://schemas.microsoft.com/office/drawing/2014/main" id="{8AC6FD13-5746-8CB2-D48A-25AFBC2776F5}"/>
              </a:ext>
            </a:extLst>
          </p:cNvPr>
          <p:cNvSpPr txBox="1">
            <a:spLocks noChangeArrowheads="1"/>
          </p:cNvSpPr>
          <p:nvPr/>
        </p:nvSpPr>
        <p:spPr bwMode="auto">
          <a:xfrm>
            <a:off x="3385117" y="2587741"/>
            <a:ext cx="135763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cs typeface="Calibri" panose="020F0502020204030204" pitchFamily="34" charset="0"/>
              </a:rPr>
              <a:t>Patients with </a:t>
            </a:r>
            <a:r>
              <a:rPr lang="en-GB" altLang="en-US" sz="1400" b="0" i="1" dirty="0">
                <a:solidFill>
                  <a:schemeClr val="bg1"/>
                </a:solidFill>
                <a:latin typeface="Calibri" panose="020F0502020204030204" pitchFamily="34" charset="0"/>
                <a:cs typeface="Calibri" panose="020F0502020204030204" pitchFamily="34" charset="0"/>
              </a:rPr>
              <a:t>RAS/BRAFV</a:t>
            </a:r>
            <a:r>
              <a:rPr lang="en-GB" altLang="en-US" sz="1400" b="0" i="1" baseline="30000" dirty="0">
                <a:solidFill>
                  <a:schemeClr val="bg1"/>
                </a:solidFill>
                <a:latin typeface="Calibri" panose="020F0502020204030204" pitchFamily="34" charset="0"/>
                <a:cs typeface="Calibri" panose="020F0502020204030204" pitchFamily="34" charset="0"/>
              </a:rPr>
              <a:t>600E</a:t>
            </a:r>
            <a:r>
              <a:rPr lang="en-GB" altLang="en-US" sz="1400" i="1" baseline="30000" dirty="0">
                <a:solidFill>
                  <a:schemeClr val="bg1"/>
                </a:solidFill>
                <a:latin typeface="Calibri" panose="020F0502020204030204" pitchFamily="34" charset="0"/>
                <a:cs typeface="Calibri" panose="020F0502020204030204" pitchFamily="34" charset="0"/>
              </a:rPr>
              <a:t> </a:t>
            </a:r>
            <a:r>
              <a:rPr lang="en-GB" altLang="en-US" sz="1400" b="0" dirty="0">
                <a:solidFill>
                  <a:schemeClr val="bg1"/>
                </a:solidFill>
                <a:latin typeface="Calibri" panose="020F0502020204030204" pitchFamily="34" charset="0"/>
                <a:cs typeface="Calibri" panose="020F0502020204030204" pitchFamily="34" charset="0"/>
              </a:rPr>
              <a:t>mutated and/or right-sided primary</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cs typeface="Calibri" panose="020F0502020204030204" pitchFamily="34" charset="0"/>
              </a:rPr>
              <a:t>(N = 291)</a:t>
            </a:r>
            <a:endParaRPr lang="en-GB" altLang="en-US" sz="1400" b="0" dirty="0">
              <a:solidFill>
                <a:schemeClr val="bg1"/>
              </a:solidFill>
              <a:latin typeface="Calibri" panose="020F0502020204030204" pitchFamily="34" charset="0"/>
              <a:cs typeface="Calibri" panose="020F0502020204030204" pitchFamily="34" charset="0"/>
            </a:endParaRPr>
          </a:p>
        </p:txBody>
      </p:sp>
      <p:sp>
        <p:nvSpPr>
          <p:cNvPr id="25" name="Line 52">
            <a:extLst>
              <a:ext uri="{FF2B5EF4-FFF2-40B4-BE49-F238E27FC236}">
                <a16:creationId xmlns:a16="http://schemas.microsoft.com/office/drawing/2014/main" id="{825A8A5C-B785-C3ED-62F1-529D2A2867E7}"/>
              </a:ext>
            </a:extLst>
          </p:cNvPr>
          <p:cNvSpPr>
            <a:spLocks noChangeShapeType="1"/>
          </p:cNvSpPr>
          <p:nvPr/>
        </p:nvSpPr>
        <p:spPr bwMode="auto">
          <a:xfrm flipV="1">
            <a:off x="2894910" y="3258947"/>
            <a:ext cx="365760" cy="4434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26" name="Text Box 45">
            <a:extLst>
              <a:ext uri="{FF2B5EF4-FFF2-40B4-BE49-F238E27FC236}">
                <a16:creationId xmlns:a16="http://schemas.microsoft.com/office/drawing/2014/main" id="{1CC1B3D5-FA59-A9C7-2FD1-758A2F5022E8}"/>
              </a:ext>
            </a:extLst>
          </p:cNvPr>
          <p:cNvSpPr txBox="1">
            <a:spLocks noChangeArrowheads="1"/>
          </p:cNvSpPr>
          <p:nvPr/>
        </p:nvSpPr>
        <p:spPr bwMode="auto">
          <a:xfrm>
            <a:off x="3373826" y="4209634"/>
            <a:ext cx="135763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cs typeface="Calibri" panose="020F0502020204030204" pitchFamily="34" charset="0"/>
              </a:rPr>
              <a:t>Patients with </a:t>
            </a:r>
            <a:r>
              <a:rPr lang="en-GB" altLang="en-US" sz="1400" b="0" i="1" dirty="0">
                <a:solidFill>
                  <a:schemeClr val="bg1"/>
                </a:solidFill>
                <a:latin typeface="Calibri" panose="020F0502020204030204" pitchFamily="34" charset="0"/>
                <a:cs typeface="Calibri" panose="020F0502020204030204" pitchFamily="34" charset="0"/>
              </a:rPr>
              <a:t>RAS/BRAFV</a:t>
            </a:r>
            <a:r>
              <a:rPr lang="en-GB" altLang="en-US" sz="1400" b="0" i="1" baseline="30000" dirty="0">
                <a:solidFill>
                  <a:schemeClr val="bg1"/>
                </a:solidFill>
                <a:latin typeface="Calibri" panose="020F0502020204030204" pitchFamily="34" charset="0"/>
                <a:cs typeface="Calibri" panose="020F0502020204030204" pitchFamily="34" charset="0"/>
              </a:rPr>
              <a:t>600E</a:t>
            </a:r>
            <a:r>
              <a:rPr lang="en-GB" altLang="en-US" sz="1400" i="1" baseline="30000" dirty="0">
                <a:solidFill>
                  <a:schemeClr val="bg1"/>
                </a:solidFill>
                <a:latin typeface="Calibri" panose="020F0502020204030204" pitchFamily="34" charset="0"/>
                <a:cs typeface="Calibri" panose="020F0502020204030204" pitchFamily="34" charset="0"/>
              </a:rPr>
              <a:t> </a:t>
            </a:r>
            <a:r>
              <a:rPr lang="en-GB" altLang="en-US" sz="1400" b="0" dirty="0">
                <a:solidFill>
                  <a:schemeClr val="bg1"/>
                </a:solidFill>
                <a:latin typeface="Calibri" panose="020F0502020204030204" pitchFamily="34" charset="0"/>
                <a:cs typeface="Calibri" panose="020F0502020204030204" pitchFamily="34" charset="0"/>
              </a:rPr>
              <a:t>wild-type and left-sided primary</a:t>
            </a:r>
          </a:p>
        </p:txBody>
      </p:sp>
      <p:sp>
        <p:nvSpPr>
          <p:cNvPr id="27" name="Line 52">
            <a:extLst>
              <a:ext uri="{FF2B5EF4-FFF2-40B4-BE49-F238E27FC236}">
                <a16:creationId xmlns:a16="http://schemas.microsoft.com/office/drawing/2014/main" id="{E135EB15-A851-79D7-93B4-BE290CD2A534}"/>
              </a:ext>
            </a:extLst>
          </p:cNvPr>
          <p:cNvSpPr>
            <a:spLocks noChangeShapeType="1"/>
          </p:cNvSpPr>
          <p:nvPr/>
        </p:nvSpPr>
        <p:spPr bwMode="auto">
          <a:xfrm>
            <a:off x="2894909" y="4099958"/>
            <a:ext cx="365760" cy="4434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832C9C-640F-00C1-642A-373B33196442}"/>
              </a:ext>
            </a:extLst>
          </p:cNvPr>
          <p:cNvSpPr/>
          <p:nvPr/>
        </p:nvSpPr>
        <p:spPr bwMode="auto">
          <a:xfrm>
            <a:off x="3385117" y="2360948"/>
            <a:ext cx="4083719" cy="1610139"/>
          </a:xfrm>
          <a:prstGeom prst="rect">
            <a:avLst/>
          </a:prstGeom>
          <a:noFill/>
          <a:ln w="254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29" name="TextBox 28">
            <a:extLst>
              <a:ext uri="{FF2B5EF4-FFF2-40B4-BE49-F238E27FC236}">
                <a16:creationId xmlns:a16="http://schemas.microsoft.com/office/drawing/2014/main" id="{53948C8D-FE6C-E5A7-C90D-0174A351491E}"/>
              </a:ext>
            </a:extLst>
          </p:cNvPr>
          <p:cNvSpPr txBox="1"/>
          <p:nvPr/>
        </p:nvSpPr>
        <p:spPr bwMode="auto">
          <a:xfrm>
            <a:off x="7534749" y="3724646"/>
            <a:ext cx="44768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400" b="0" dirty="0">
                <a:solidFill>
                  <a:schemeClr val="bg1"/>
                </a:solidFill>
                <a:latin typeface="Calibri" panose="020F0502020204030204" pitchFamily="34" charset="0"/>
              </a:rPr>
              <a:t>*FOLFOX or FOLFIRI by patient preference; </a:t>
            </a:r>
            <a:r>
              <a:rPr lang="en-US" sz="1400" dirty="0">
                <a:solidFill>
                  <a:schemeClr val="bg1"/>
                </a:solidFill>
                <a:latin typeface="Calibri" panose="020F0502020204030204" pitchFamily="34" charset="0"/>
              </a:rPr>
              <a:t>all patients </a:t>
            </a:r>
            <a:r>
              <a:rPr lang="en-US" sz="1400" b="0" dirty="0">
                <a:solidFill>
                  <a:schemeClr val="bg1"/>
                </a:solidFill>
                <a:latin typeface="Calibri" panose="020F0502020204030204" pitchFamily="34" charset="0"/>
              </a:rPr>
              <a:t>could receive local treatments and up to 12 cycles of systemic tx without bev after local tx.</a:t>
            </a:r>
          </a:p>
          <a:p>
            <a:pPr>
              <a:lnSpc>
                <a:spcPct val="100000"/>
              </a:lnSpc>
              <a:spcAft>
                <a:spcPct val="0"/>
              </a:spcAft>
              <a:buClrTx/>
              <a:buFontTx/>
              <a:buNone/>
            </a:pP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Oxaliplatin 85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or irinotecan 180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with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LV 400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in 120 min; bolus 5-FU 400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infusional 5-FU 2400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in 46h Q2W.</a:t>
            </a:r>
          </a:p>
          <a:p>
            <a:pPr>
              <a:lnSpc>
                <a:spcPct val="100000"/>
              </a:lnSpc>
              <a:spcAft>
                <a:spcPct val="0"/>
              </a:spcAft>
              <a:buClrTx/>
              <a:buFontTx/>
              <a:buNone/>
            </a:pP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5 mg/kg IV in 15-30 min.</a:t>
            </a:r>
          </a:p>
          <a:p>
            <a:pPr>
              <a:lnSpc>
                <a:spcPct val="100000"/>
              </a:lnSpc>
              <a:spcAft>
                <a:spcPct val="0"/>
              </a:spcAft>
              <a:buClrTx/>
              <a:buFontTx/>
              <a:buNone/>
            </a:pP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Oxaliplatin 85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irinotecan 165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with LV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in 120 min; infusional 5-FU 3200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in 46h.</a:t>
            </a:r>
          </a:p>
        </p:txBody>
      </p:sp>
      <p:sp>
        <p:nvSpPr>
          <p:cNvPr id="30" name="TextBox 29">
            <a:extLst>
              <a:ext uri="{FF2B5EF4-FFF2-40B4-BE49-F238E27FC236}">
                <a16:creationId xmlns:a16="http://schemas.microsoft.com/office/drawing/2014/main" id="{0583E799-DBCE-FB84-F807-DB6746276D94}"/>
              </a:ext>
            </a:extLst>
          </p:cNvPr>
          <p:cNvSpPr txBox="1"/>
          <p:nvPr/>
        </p:nvSpPr>
        <p:spPr bwMode="auto">
          <a:xfrm>
            <a:off x="489050" y="1880687"/>
            <a:ext cx="33577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400" i="1" dirty="0">
                <a:solidFill>
                  <a:schemeClr val="bg1"/>
                </a:solidFill>
                <a:latin typeface="Calibri" panose="020F0502020204030204" pitchFamily="34" charset="0"/>
              </a:rPr>
              <a:t>Stratified by potentially vs permanently unresectable, serum LDH (normal vs abnormal), BRAF</a:t>
            </a:r>
            <a:r>
              <a:rPr lang="en-US" sz="1400" i="1" baseline="30000" dirty="0">
                <a:solidFill>
                  <a:schemeClr val="bg1"/>
                </a:solidFill>
                <a:latin typeface="Calibri" panose="020F0502020204030204" pitchFamily="34" charset="0"/>
              </a:rPr>
              <a:t>V600E </a:t>
            </a:r>
            <a:r>
              <a:rPr lang="en-US" sz="1400" i="1" dirty="0">
                <a:solidFill>
                  <a:schemeClr val="bg1"/>
                </a:solidFill>
                <a:latin typeface="Calibri" panose="020F0502020204030204" pitchFamily="34" charset="0"/>
              </a:rPr>
              <a:t>mutation status, choice of oxaliplatin vs irinotecan</a:t>
            </a:r>
            <a:endParaRPr lang="en-US" sz="1400" b="0" i="1" dirty="0">
              <a:solidFill>
                <a:schemeClr val="bg1"/>
              </a:solidFill>
              <a:latin typeface="Calibri" panose="020F0502020204030204" pitchFamily="34" charset="0"/>
            </a:endParaRPr>
          </a:p>
        </p:txBody>
      </p:sp>
      <p:cxnSp>
        <p:nvCxnSpPr>
          <p:cNvPr id="5" name="Straight Arrow Connector 4">
            <a:extLst>
              <a:ext uri="{FF2B5EF4-FFF2-40B4-BE49-F238E27FC236}">
                <a16:creationId xmlns:a16="http://schemas.microsoft.com/office/drawing/2014/main" id="{695EEBE7-85AE-E746-3045-D0C3E5F8C7D8}"/>
              </a:ext>
            </a:extLst>
          </p:cNvPr>
          <p:cNvCxnSpPr/>
          <p:nvPr/>
        </p:nvCxnSpPr>
        <p:spPr bwMode="auto">
          <a:xfrm>
            <a:off x="3026980" y="2669644"/>
            <a:ext cx="0" cy="663795"/>
          </a:xfrm>
          <a:prstGeom prst="straightConnector1">
            <a:avLst/>
          </a:prstGeom>
          <a:noFill/>
          <a:ln w="28575" cap="flat" cmpd="sng" algn="ctr">
            <a:solidFill>
              <a:schemeClr val="bg1"/>
            </a:solidFill>
            <a:prstDash val="sysDot"/>
            <a:round/>
            <a:headEnd type="none" w="med" len="med"/>
            <a:tailEnd type="triangle"/>
          </a:ln>
          <a:effectLst/>
        </p:spPr>
      </p:cxnSp>
      <p:sp>
        <p:nvSpPr>
          <p:cNvPr id="28" name="Rectangle 24">
            <a:extLst>
              <a:ext uri="{FF2B5EF4-FFF2-40B4-BE49-F238E27FC236}">
                <a16:creationId xmlns:a16="http://schemas.microsoft.com/office/drawing/2014/main" id="{4F0BDA8B-32E4-B7BB-4EB4-F79D13408E69}"/>
              </a:ext>
            </a:extLst>
          </p:cNvPr>
          <p:cNvSpPr>
            <a:spLocks noChangeArrowheads="1"/>
          </p:cNvSpPr>
          <p:nvPr/>
        </p:nvSpPr>
        <p:spPr bwMode="auto">
          <a:xfrm>
            <a:off x="7947056" y="2841906"/>
            <a:ext cx="1828800" cy="682241"/>
          </a:xfrm>
          <a:prstGeom prst="rect">
            <a:avLst/>
          </a:prstGeom>
          <a:solidFill>
            <a:schemeClr val="tx2"/>
          </a:solidFill>
          <a:ln w="9525">
            <a:noFill/>
            <a:miter lim="800000"/>
            <a:headEnd/>
            <a:tailEnd/>
          </a:ln>
        </p:spPr>
        <p:txBody>
          <a:bodyPr wrap="none" anchor="ctr" anchorCtr="1"/>
          <a:lstStyle/>
          <a:p>
            <a:pPr algn="ctr">
              <a:defRPr/>
            </a:pPr>
            <a:r>
              <a:rPr lang="en-US" altLang="en-US" sz="1400" dirty="0">
                <a:solidFill>
                  <a:schemeClr val="bg1"/>
                </a:solidFill>
              </a:rPr>
              <a:t>Maintenance</a:t>
            </a:r>
          </a:p>
          <a:p>
            <a:pPr algn="ctr">
              <a:defRPr/>
            </a:pPr>
            <a:r>
              <a:rPr lang="en-US" altLang="en-US" sz="1400" dirty="0">
                <a:solidFill>
                  <a:schemeClr val="bg1"/>
                </a:solidFill>
              </a:rPr>
              <a:t>5-FU + LV + bevacizumab</a:t>
            </a:r>
            <a:endParaRPr lang="en-US" sz="1400" dirty="0">
              <a:solidFill>
                <a:schemeClr val="bg1"/>
              </a:solidFill>
              <a:latin typeface="Calibri" panose="020F0502020204030204" pitchFamily="34" charset="0"/>
              <a:cs typeface="Calibri" panose="020F0502020204030204" pitchFamily="34" charset="0"/>
            </a:endParaRPr>
          </a:p>
        </p:txBody>
      </p:sp>
      <p:cxnSp>
        <p:nvCxnSpPr>
          <p:cNvPr id="31" name="Straight Arrow Connector 30">
            <a:extLst>
              <a:ext uri="{FF2B5EF4-FFF2-40B4-BE49-F238E27FC236}">
                <a16:creationId xmlns:a16="http://schemas.microsoft.com/office/drawing/2014/main" id="{933AB6B8-EFF2-4C31-A794-D5A9C478BCF5}"/>
              </a:ext>
            </a:extLst>
          </p:cNvPr>
          <p:cNvCxnSpPr>
            <a:cxnSpLocks/>
          </p:cNvCxnSpPr>
          <p:nvPr/>
        </p:nvCxnSpPr>
        <p:spPr>
          <a:xfrm>
            <a:off x="9798314" y="3162671"/>
            <a:ext cx="365760" cy="0"/>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005AFC6C-48F1-33D7-A9F0-5EDDBAE4F74D}"/>
              </a:ext>
            </a:extLst>
          </p:cNvPr>
          <p:cNvSpPr txBox="1"/>
          <p:nvPr/>
        </p:nvSpPr>
        <p:spPr bwMode="auto">
          <a:xfrm>
            <a:off x="10028057" y="2543083"/>
            <a:ext cx="150434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b="0" i="1" dirty="0">
                <a:solidFill>
                  <a:schemeClr val="bg1"/>
                </a:solidFill>
                <a:latin typeface="Calibri" panose="020F0502020204030204" pitchFamily="34" charset="0"/>
              </a:rPr>
              <a:t>Until PD; </a:t>
            </a:r>
            <a:r>
              <a:rPr lang="en-US" sz="1400" i="1" dirty="0">
                <a:solidFill>
                  <a:schemeClr val="bg1"/>
                </a:solidFill>
                <a:latin typeface="Calibri" panose="020F0502020204030204" pitchFamily="34" charset="0"/>
              </a:rPr>
              <a:t>panel evaluation every 2 mo for resectability assessment</a:t>
            </a:r>
            <a:endParaRPr lang="en-US" sz="1400" b="0" i="1"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35CA6C6-69D7-FAA5-339C-A0CA6BED0EF2}"/>
              </a:ext>
            </a:extLst>
          </p:cNvPr>
          <p:cNvSpPr txBox="1"/>
          <p:nvPr/>
        </p:nvSpPr>
        <p:spPr bwMode="auto">
          <a:xfrm>
            <a:off x="5143568" y="2034242"/>
            <a:ext cx="2245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Up to 12 Cycles</a:t>
            </a:r>
          </a:p>
        </p:txBody>
      </p:sp>
      <p:sp>
        <p:nvSpPr>
          <p:cNvPr id="2" name="TextBox 1">
            <a:extLst>
              <a:ext uri="{FF2B5EF4-FFF2-40B4-BE49-F238E27FC236}">
                <a16:creationId xmlns:a16="http://schemas.microsoft.com/office/drawing/2014/main" id="{C40D5C8B-E118-0C68-C4B8-5305D94F8DD8}"/>
              </a:ext>
            </a:extLst>
          </p:cNvPr>
          <p:cNvSpPr txBox="1"/>
          <p:nvPr/>
        </p:nvSpPr>
        <p:spPr bwMode="auto">
          <a:xfrm>
            <a:off x="3992984" y="2032916"/>
            <a:ext cx="13447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rgbClr val="FF0000"/>
                </a:solidFill>
                <a:latin typeface="Calibri" panose="020F0502020204030204" pitchFamily="34" charset="0"/>
              </a:rPr>
              <a:t>This analysis</a:t>
            </a:r>
          </a:p>
        </p:txBody>
      </p:sp>
    </p:spTree>
    <p:extLst>
      <p:ext uri="{BB962C8B-B14F-4D97-AF65-F5344CB8AC3E}">
        <p14:creationId xmlns:p14="http://schemas.microsoft.com/office/powerpoint/2010/main" val="305091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Protocols for Expert Panel</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Liver expert panel</a:t>
            </a:r>
          </a:p>
          <a:p>
            <a:pPr lvl="1"/>
            <a:r>
              <a:rPr lang="en-US" altLang="en-US" dirty="0"/>
              <a:t>15 liver surgeons and 3 abdominal radiologists </a:t>
            </a:r>
          </a:p>
          <a:p>
            <a:pPr lvl="1"/>
            <a:r>
              <a:rPr lang="en-US" altLang="en-US" dirty="0"/>
              <a:t>CT scans (and MRI if available) evaluated at baseline and follow-up </a:t>
            </a:r>
          </a:p>
          <a:p>
            <a:pPr lvl="1"/>
            <a:r>
              <a:rPr lang="en-US" altLang="en-US" dirty="0"/>
              <a:t>If no consensus reached with CT scan evaluation among 3 liver surgeons, 2 additional liver surgeons evaluated the scan</a:t>
            </a:r>
          </a:p>
          <a:p>
            <a:pPr lvl="2"/>
            <a:r>
              <a:rPr lang="en-US" altLang="en-US" dirty="0"/>
              <a:t>Decision made by majority vote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563178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A2652405-238B-9953-2911-B8643313762B}"/>
              </a:ext>
            </a:extLst>
          </p:cNvPr>
          <p:cNvGraphicFramePr>
            <a:graphicFrameLocks noGrp="1"/>
          </p:cNvGraphicFramePr>
          <p:nvPr>
            <p:extLst>
              <p:ext uri="{D42A27DB-BD31-4B8C-83A1-F6EECF244321}">
                <p14:modId xmlns:p14="http://schemas.microsoft.com/office/powerpoint/2010/main" val="536098745"/>
              </p:ext>
            </p:extLst>
          </p:nvPr>
        </p:nvGraphicFramePr>
        <p:xfrm>
          <a:off x="728472" y="1611987"/>
          <a:ext cx="10735056" cy="4602688"/>
        </p:xfrm>
        <a:graphic>
          <a:graphicData uri="http://schemas.openxmlformats.org/drawingml/2006/table">
            <a:tbl>
              <a:tblPr/>
              <a:tblGrid>
                <a:gridCol w="4815977">
                  <a:extLst>
                    <a:ext uri="{9D8B030D-6E8A-4147-A177-3AD203B41FA5}">
                      <a16:colId xmlns:a16="http://schemas.microsoft.com/office/drawing/2014/main" val="20000"/>
                    </a:ext>
                  </a:extLst>
                </a:gridCol>
                <a:gridCol w="3087337">
                  <a:extLst>
                    <a:ext uri="{9D8B030D-6E8A-4147-A177-3AD203B41FA5}">
                      <a16:colId xmlns:a16="http://schemas.microsoft.com/office/drawing/2014/main" val="20001"/>
                    </a:ext>
                  </a:extLst>
                </a:gridCol>
                <a:gridCol w="2831742">
                  <a:extLst>
                    <a:ext uri="{9D8B030D-6E8A-4147-A177-3AD203B41FA5}">
                      <a16:colId xmlns:a16="http://schemas.microsoft.com/office/drawing/2014/main" val="20002"/>
                    </a:ext>
                  </a:extLst>
                </a:gridCol>
              </a:tblGrid>
              <a:tr h="38795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FOLFOX/FOLFIRI + Bevacizumab (n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FOLFOXIRI + Bevacizumab (n =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(39-79)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(35-81)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46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PS 0,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Right-sided primary,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RAS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3258930"/>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V600E</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673345"/>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Synchronous metastases,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2355404"/>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adjuvant chemotherapy,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2153835"/>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CRC liver metastases,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(7-24)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0710128"/>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Normal serum LDH,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0371540"/>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Preference for oxaliplatin,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5894400"/>
                  </a:ext>
                </a:extLst>
              </a:tr>
              <a:tr h="2246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Potentially resectable CRLM (panel),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93186581"/>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Efficacy Summary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3CCA1581-0512-B2F9-F052-9F4DBD485A90}"/>
              </a:ext>
            </a:extLst>
          </p:cNvPr>
          <p:cNvGraphicFramePr>
            <a:graphicFrameLocks noGrp="1"/>
          </p:cNvGraphicFramePr>
          <p:nvPr>
            <p:extLst>
              <p:ext uri="{D42A27DB-BD31-4B8C-83A1-F6EECF244321}">
                <p14:modId xmlns:p14="http://schemas.microsoft.com/office/powerpoint/2010/main" val="809129007"/>
              </p:ext>
            </p:extLst>
          </p:nvPr>
        </p:nvGraphicFramePr>
        <p:xfrm>
          <a:off x="723900" y="1600200"/>
          <a:ext cx="10744201" cy="2606104"/>
        </p:xfrm>
        <a:graphic>
          <a:graphicData uri="http://schemas.openxmlformats.org/drawingml/2006/table">
            <a:tbl>
              <a:tblPr/>
              <a:tblGrid>
                <a:gridCol w="3871262">
                  <a:extLst>
                    <a:ext uri="{9D8B030D-6E8A-4147-A177-3AD203B41FA5}">
                      <a16:colId xmlns:a16="http://schemas.microsoft.com/office/drawing/2014/main" val="20000"/>
                    </a:ext>
                  </a:extLst>
                </a:gridCol>
                <a:gridCol w="2021453">
                  <a:extLst>
                    <a:ext uri="{9D8B030D-6E8A-4147-A177-3AD203B41FA5}">
                      <a16:colId xmlns:a16="http://schemas.microsoft.com/office/drawing/2014/main" val="20001"/>
                    </a:ext>
                  </a:extLst>
                </a:gridCol>
                <a:gridCol w="1869843">
                  <a:extLst>
                    <a:ext uri="{9D8B030D-6E8A-4147-A177-3AD203B41FA5}">
                      <a16:colId xmlns:a16="http://schemas.microsoft.com/office/drawing/2014/main" val="20002"/>
                    </a:ext>
                  </a:extLst>
                </a:gridCol>
                <a:gridCol w="1692967">
                  <a:extLst>
                    <a:ext uri="{9D8B030D-6E8A-4147-A177-3AD203B41FA5}">
                      <a16:colId xmlns:a16="http://schemas.microsoft.com/office/drawing/2014/main" val="534777851"/>
                    </a:ext>
                  </a:extLst>
                </a:gridCol>
                <a:gridCol w="1288676">
                  <a:extLst>
                    <a:ext uri="{9D8B030D-6E8A-4147-A177-3AD203B41FA5}">
                      <a16:colId xmlns:a16="http://schemas.microsoft.com/office/drawing/2014/main" val="1858962140"/>
                    </a:ext>
                  </a:extLst>
                </a:gridCol>
              </a:tblGrid>
              <a:tr h="188307">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FOLFOX/FOLFIRI + Bevacizumab </a:t>
                      </a:r>
                    </a:p>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FOLFOXIRI + Bevacizumab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002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(0.60-0.99)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no. of cycles,*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6" name="Content Placeholder 2">
            <a:extLst>
              <a:ext uri="{FF2B5EF4-FFF2-40B4-BE49-F238E27FC236}">
                <a16:creationId xmlns:a16="http://schemas.microsoft.com/office/drawing/2014/main" id="{87E182A6-3313-B9BC-A076-D7AB7C03E0D6}"/>
              </a:ext>
            </a:extLst>
          </p:cNvPr>
          <p:cNvSpPr txBox="1">
            <a:spLocks/>
          </p:cNvSpPr>
          <p:nvPr/>
        </p:nvSpPr>
        <p:spPr bwMode="auto">
          <a:xfrm>
            <a:off x="611180" y="4572367"/>
            <a:ext cx="10766089" cy="1370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At a median follow-up of 41 mo, OS data not yet mature </a:t>
            </a:r>
          </a:p>
          <a:p>
            <a:r>
              <a:rPr lang="en-US" sz="2400" kern="0" dirty="0"/>
              <a:t>PFS subgroup analyses showed no significant interaction between baseline unresectability or mutation status (</a:t>
            </a:r>
            <a:r>
              <a:rPr lang="en-US" sz="2400" i="1" kern="0" dirty="0"/>
              <a:t>RAS</a:t>
            </a:r>
            <a:r>
              <a:rPr lang="en-US" sz="2400" kern="0" dirty="0"/>
              <a:t>,</a:t>
            </a:r>
            <a:r>
              <a:rPr lang="en-US" sz="2400" i="1" kern="0" dirty="0"/>
              <a:t> BRAF</a:t>
            </a:r>
            <a:r>
              <a:rPr lang="en-US" sz="2400" i="1" kern="0" baseline="30000" dirty="0"/>
              <a:t>V600E</a:t>
            </a:r>
            <a:r>
              <a:rPr lang="en-US" sz="2400" kern="0" dirty="0"/>
              <a:t>, WT, and right-sided) and PFS</a:t>
            </a:r>
          </a:p>
          <a:p>
            <a:endParaRPr lang="en-US" sz="2400" b="0" kern="0" dirty="0"/>
          </a:p>
        </p:txBody>
      </p:sp>
      <p:sp>
        <p:nvSpPr>
          <p:cNvPr id="7" name="TextBox 6">
            <a:extLst>
              <a:ext uri="{FF2B5EF4-FFF2-40B4-BE49-F238E27FC236}">
                <a16:creationId xmlns:a16="http://schemas.microsoft.com/office/drawing/2014/main" id="{09B1A265-2CDF-0E13-E4AE-5E95131D7643}"/>
              </a:ext>
            </a:extLst>
          </p:cNvPr>
          <p:cNvSpPr txBox="1"/>
          <p:nvPr/>
        </p:nvSpPr>
        <p:spPr bwMode="auto">
          <a:xfrm>
            <a:off x="723900" y="4217749"/>
            <a:ext cx="64007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*Excluding maintenance cycles and any adjuvant chemotherapy. </a:t>
            </a:r>
          </a:p>
        </p:txBody>
      </p:sp>
    </p:spTree>
    <p:extLst>
      <p:ext uri="{BB962C8B-B14F-4D97-AF65-F5344CB8AC3E}">
        <p14:creationId xmlns:p14="http://schemas.microsoft.com/office/powerpoint/2010/main" val="413021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Safety Summary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3CCA1581-0512-B2F9-F052-9F4DBD485A90}"/>
              </a:ext>
            </a:extLst>
          </p:cNvPr>
          <p:cNvGraphicFramePr>
            <a:graphicFrameLocks noGrp="1"/>
          </p:cNvGraphicFramePr>
          <p:nvPr>
            <p:extLst>
              <p:ext uri="{D42A27DB-BD31-4B8C-83A1-F6EECF244321}">
                <p14:modId xmlns:p14="http://schemas.microsoft.com/office/powerpoint/2010/main" val="2607974390"/>
              </p:ext>
            </p:extLst>
          </p:nvPr>
        </p:nvGraphicFramePr>
        <p:xfrm>
          <a:off x="728472" y="1608090"/>
          <a:ext cx="10735056" cy="2590880"/>
        </p:xfrm>
        <a:graphic>
          <a:graphicData uri="http://schemas.openxmlformats.org/drawingml/2006/table">
            <a:tbl>
              <a:tblPr/>
              <a:tblGrid>
                <a:gridCol w="4178873">
                  <a:extLst>
                    <a:ext uri="{9D8B030D-6E8A-4147-A177-3AD203B41FA5}">
                      <a16:colId xmlns:a16="http://schemas.microsoft.com/office/drawing/2014/main" val="20000"/>
                    </a:ext>
                  </a:extLst>
                </a:gridCol>
                <a:gridCol w="2558511">
                  <a:extLst>
                    <a:ext uri="{9D8B030D-6E8A-4147-A177-3AD203B41FA5}">
                      <a16:colId xmlns:a16="http://schemas.microsoft.com/office/drawing/2014/main" val="20001"/>
                    </a:ext>
                  </a:extLst>
                </a:gridCol>
                <a:gridCol w="2366621">
                  <a:extLst>
                    <a:ext uri="{9D8B030D-6E8A-4147-A177-3AD203B41FA5}">
                      <a16:colId xmlns:a16="http://schemas.microsoft.com/office/drawing/2014/main" val="20002"/>
                    </a:ext>
                  </a:extLst>
                </a:gridCol>
                <a:gridCol w="1631051">
                  <a:extLst>
                    <a:ext uri="{9D8B030D-6E8A-4147-A177-3AD203B41FA5}">
                      <a16:colId xmlns:a16="http://schemas.microsoft.com/office/drawing/2014/main" val="1858962140"/>
                    </a:ext>
                  </a:extLst>
                </a:gridCol>
              </a:tblGrid>
              <a:tr h="732049">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Key Grade ≥3 AEs,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FOLFOX/FOLFIRI + Bevacizumab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FOLFOXIRI + Bevacizumab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83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839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883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83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89274568"/>
                  </a:ext>
                </a:extLst>
              </a:tr>
            </a:tbl>
          </a:graphicData>
        </a:graphic>
      </p:graphicFrame>
    </p:spTree>
    <p:extLst>
      <p:ext uri="{BB962C8B-B14F-4D97-AF65-F5344CB8AC3E}">
        <p14:creationId xmlns:p14="http://schemas.microsoft.com/office/powerpoint/2010/main" val="27816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Local Treatment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3CCA1581-0512-B2F9-F052-9F4DBD485A90}"/>
              </a:ext>
            </a:extLst>
          </p:cNvPr>
          <p:cNvGraphicFramePr>
            <a:graphicFrameLocks noGrp="1"/>
          </p:cNvGraphicFramePr>
          <p:nvPr>
            <p:extLst>
              <p:ext uri="{D42A27DB-BD31-4B8C-83A1-F6EECF244321}">
                <p14:modId xmlns:p14="http://schemas.microsoft.com/office/powerpoint/2010/main" val="2070657596"/>
              </p:ext>
            </p:extLst>
          </p:nvPr>
        </p:nvGraphicFramePr>
        <p:xfrm>
          <a:off x="728472" y="1613069"/>
          <a:ext cx="10735057" cy="4053952"/>
        </p:xfrm>
        <a:graphic>
          <a:graphicData uri="http://schemas.openxmlformats.org/drawingml/2006/table">
            <a:tbl>
              <a:tblPr/>
              <a:tblGrid>
                <a:gridCol w="4178873">
                  <a:extLst>
                    <a:ext uri="{9D8B030D-6E8A-4147-A177-3AD203B41FA5}">
                      <a16:colId xmlns:a16="http://schemas.microsoft.com/office/drawing/2014/main" val="20000"/>
                    </a:ext>
                  </a:extLst>
                </a:gridCol>
                <a:gridCol w="2558511">
                  <a:extLst>
                    <a:ext uri="{9D8B030D-6E8A-4147-A177-3AD203B41FA5}">
                      <a16:colId xmlns:a16="http://schemas.microsoft.com/office/drawing/2014/main" val="20001"/>
                    </a:ext>
                  </a:extLst>
                </a:gridCol>
                <a:gridCol w="2366622">
                  <a:extLst>
                    <a:ext uri="{9D8B030D-6E8A-4147-A177-3AD203B41FA5}">
                      <a16:colId xmlns:a16="http://schemas.microsoft.com/office/drawing/2014/main" val="20002"/>
                    </a:ext>
                  </a:extLst>
                </a:gridCol>
                <a:gridCol w="1631051">
                  <a:extLst>
                    <a:ext uri="{9D8B030D-6E8A-4147-A177-3AD203B41FA5}">
                      <a16:colId xmlns:a16="http://schemas.microsoft.com/office/drawing/2014/main" val="1858962140"/>
                    </a:ext>
                  </a:extLst>
                </a:gridCol>
              </a:tblGrid>
              <a:tr h="81676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FOLFOX/FOLFIRI + Bevacizumab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FOLFOXIRI + Bevacizumab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276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Resection with or without ablation,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5876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Postoperative complications,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Clavien-Dindo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276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of induction cycles,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3276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Adjuvant chemotherapy,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36460070"/>
                  </a:ext>
                </a:extLst>
              </a:tr>
              <a:tr h="33276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of adjuvant cycles,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0360852"/>
                  </a:ext>
                </a:extLst>
              </a:tr>
              <a:tr h="81676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Rate of R0/1 resection ± ablation,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2-stage surgery ± PVE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57412605"/>
                  </a:ext>
                </a:extLst>
              </a:tr>
            </a:tbl>
          </a:graphicData>
        </a:graphic>
      </p:graphicFrame>
      <p:sp>
        <p:nvSpPr>
          <p:cNvPr id="2" name="TextBox 1">
            <a:extLst>
              <a:ext uri="{FF2B5EF4-FFF2-40B4-BE49-F238E27FC236}">
                <a16:creationId xmlns:a16="http://schemas.microsoft.com/office/drawing/2014/main" id="{E3A0DA3E-690D-39F1-BFF2-47B203E59046}"/>
              </a:ext>
            </a:extLst>
          </p:cNvPr>
          <p:cNvSpPr txBox="1"/>
          <p:nvPr/>
        </p:nvSpPr>
        <p:spPr bwMode="auto">
          <a:xfrm>
            <a:off x="728471" y="5718777"/>
            <a:ext cx="18304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*Total of 3 patients.</a:t>
            </a:r>
          </a:p>
        </p:txBody>
      </p:sp>
    </p:spTree>
    <p:extLst>
      <p:ext uri="{BB962C8B-B14F-4D97-AF65-F5344CB8AC3E}">
        <p14:creationId xmlns:p14="http://schemas.microsoft.com/office/powerpoint/2010/main" val="147256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Outcomes of R0/1 Resections </a:t>
            </a:r>
            <a:br>
              <a:rPr lang="en-US" dirty="0"/>
            </a:br>
            <a:r>
              <a:rPr lang="en-US" dirty="0"/>
              <a:t>With or Without Ablation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671538E7-E939-07D1-B534-49BEAC9DFD7D}"/>
              </a:ext>
            </a:extLst>
          </p:cNvPr>
          <p:cNvGraphicFramePr>
            <a:graphicFrameLocks noGrp="1"/>
          </p:cNvGraphicFramePr>
          <p:nvPr>
            <p:extLst>
              <p:ext uri="{D42A27DB-BD31-4B8C-83A1-F6EECF244321}">
                <p14:modId xmlns:p14="http://schemas.microsoft.com/office/powerpoint/2010/main" val="2142461216"/>
              </p:ext>
            </p:extLst>
          </p:nvPr>
        </p:nvGraphicFramePr>
        <p:xfrm>
          <a:off x="723901" y="1600200"/>
          <a:ext cx="10744199" cy="2407968"/>
        </p:xfrm>
        <a:graphic>
          <a:graphicData uri="http://schemas.openxmlformats.org/drawingml/2006/table">
            <a:tbl>
              <a:tblPr/>
              <a:tblGrid>
                <a:gridCol w="1898736">
                  <a:extLst>
                    <a:ext uri="{9D8B030D-6E8A-4147-A177-3AD203B41FA5}">
                      <a16:colId xmlns:a16="http://schemas.microsoft.com/office/drawing/2014/main" val="20000"/>
                    </a:ext>
                  </a:extLst>
                </a:gridCol>
                <a:gridCol w="1595680">
                  <a:extLst>
                    <a:ext uri="{9D8B030D-6E8A-4147-A177-3AD203B41FA5}">
                      <a16:colId xmlns:a16="http://schemas.microsoft.com/office/drawing/2014/main" val="20001"/>
                    </a:ext>
                  </a:extLst>
                </a:gridCol>
                <a:gridCol w="1630392">
                  <a:extLst>
                    <a:ext uri="{9D8B030D-6E8A-4147-A177-3AD203B41FA5}">
                      <a16:colId xmlns:a16="http://schemas.microsoft.com/office/drawing/2014/main" val="20002"/>
                    </a:ext>
                  </a:extLst>
                </a:gridCol>
                <a:gridCol w="1121434">
                  <a:extLst>
                    <a:ext uri="{9D8B030D-6E8A-4147-A177-3AD203B41FA5}">
                      <a16:colId xmlns:a16="http://schemas.microsoft.com/office/drawing/2014/main" val="1858962140"/>
                    </a:ext>
                  </a:extLst>
                </a:gridCol>
                <a:gridCol w="1595887">
                  <a:extLst>
                    <a:ext uri="{9D8B030D-6E8A-4147-A177-3AD203B41FA5}">
                      <a16:colId xmlns:a16="http://schemas.microsoft.com/office/drawing/2014/main" val="1752017872"/>
                    </a:ext>
                  </a:extLst>
                </a:gridCol>
                <a:gridCol w="1647645">
                  <a:extLst>
                    <a:ext uri="{9D8B030D-6E8A-4147-A177-3AD203B41FA5}">
                      <a16:colId xmlns:a16="http://schemas.microsoft.com/office/drawing/2014/main" val="3715354880"/>
                    </a:ext>
                  </a:extLst>
                </a:gridCol>
                <a:gridCol w="1254425">
                  <a:extLst>
                    <a:ext uri="{9D8B030D-6E8A-4147-A177-3AD203B41FA5}">
                      <a16:colId xmlns:a16="http://schemas.microsoft.com/office/drawing/2014/main" val="4205031400"/>
                    </a:ext>
                  </a:extLst>
                </a:gridCol>
              </a:tblGrid>
              <a:tr h="365538">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FOLFOX/FOLFIRI + Bevacizumab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FOLFOXIRI + Bevacizumab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9320187"/>
                  </a:ext>
                </a:extLst>
              </a:tr>
              <a:tr h="1209054">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Without Successful Local Tx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With Successful Local Tx</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Without Successful Local Tx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With Successful Local Tx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4671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0.43;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Liver Expert Panel Outcomes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676 CT scans evaluated </a:t>
            </a:r>
          </a:p>
          <a:p>
            <a:r>
              <a:rPr lang="en-US" altLang="en-US" dirty="0"/>
              <a:t>Median turnaround time on CT scans: 6 days (IQR: 4-9)</a:t>
            </a:r>
          </a:p>
          <a:p>
            <a:r>
              <a:rPr lang="en-US" altLang="en-US" dirty="0"/>
              <a:t>66% rate of consensus on (un)resectability at baseline evaluations</a:t>
            </a:r>
          </a:p>
          <a:p>
            <a:r>
              <a:rPr lang="en-US" altLang="en-US" dirty="0"/>
              <a:t>41% rate of consensus on (un)resectability at follow-up evaluations</a:t>
            </a:r>
          </a:p>
          <a:p>
            <a:pPr marL="457200" lvl="1" indent="0">
              <a:buNone/>
            </a:pP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89810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CAIRO5: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This was the first prospective trial evaluating systemic induction regimens in patients with unresectable mCRC with liver-only metastases as determined by an expert panel</a:t>
            </a:r>
          </a:p>
          <a:p>
            <a:r>
              <a:rPr lang="en-US" altLang="en-US" sz="2200" dirty="0"/>
              <a:t>In patients with initially unresectable colorectal liver metastases and right-sided and/or </a:t>
            </a:r>
            <a:r>
              <a:rPr lang="en-US" altLang="en-US" sz="2200" i="1" dirty="0"/>
              <a:t>RAS/BRAF</a:t>
            </a:r>
            <a:r>
              <a:rPr lang="en-US" altLang="en-US" sz="2200" i="1" baseline="30000" dirty="0"/>
              <a:t>V600E</a:t>
            </a:r>
            <a:r>
              <a:rPr lang="en-US" altLang="en-US" sz="2200" dirty="0"/>
              <a:t>-mutated primary tumors, triplet chemo + bevacizumab was associated with efficacy improvements vs doublet chemo + bevacizumab</a:t>
            </a:r>
          </a:p>
          <a:p>
            <a:pPr lvl="1"/>
            <a:r>
              <a:rPr lang="en-US" altLang="en-US" sz="2000" dirty="0"/>
              <a:t>Including PFS, ORR, and frequency of R0/1 resection with or without ablation</a:t>
            </a:r>
          </a:p>
          <a:p>
            <a:r>
              <a:rPr lang="en-US" altLang="en-US" sz="2200" dirty="0"/>
              <a:t>Triplet chemotherapy + bevacizumab was associated with increased but manageable toxicity </a:t>
            </a:r>
          </a:p>
          <a:p>
            <a:r>
              <a:rPr lang="en-US" altLang="en-US" sz="2200" dirty="0"/>
              <a:t>Investigators concluded that this study demonstrated feasibility of using a liver expert panel, which increased the number of patients eligible for local, potentially curative treatment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Punt. ASCO 2022. Abstr LBA3506.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1A8D3AF3A87A4AAB0FFF984BB49E49" ma:contentTypeVersion="1" ma:contentTypeDescription="Create a new document." ma:contentTypeScope="" ma:versionID="f292eda3bd267299e6e60f5ccbfd71ff">
  <xsd:schema xmlns:xsd="http://www.w3.org/2001/XMLSchema" xmlns:xs="http://www.w3.org/2001/XMLSchema" xmlns:p="http://schemas.microsoft.com/office/2006/metadata/properties" xmlns:ns2="d54cbe69-32bd-412a-b004-9152f949605e" xmlns:ns3="b9fde9b4-941a-49ca-901c-aa6e20735025" targetNamespace="http://schemas.microsoft.com/office/2006/metadata/properties" ma:root="true" ma:fieldsID="03df49143e0898b7b04b07007c4d1e8a" ns2:_="" ns3:_="">
    <xsd:import namespace="d54cbe69-32bd-412a-b004-9152f949605e"/>
    <xsd:import namespace="b9fde9b4-941a-49ca-901c-aa6e2073502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9fde9b4-941a-49ca-901c-aa6e2073502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b9fde9b4-941a-49ca-901c-aa6e20735025">Conference Capsule Slides</Document_x0020_Category>
    <_dlc_DocId xmlns="d54cbe69-32bd-412a-b004-9152f949605e">56M7VY3CDVN5-1549987046-2</_dlc_DocId>
    <_dlc_DocIdUrl xmlns="d54cbe69-32bd-412a-b004-9152f949605e">
      <Url>https://intranet.clinicaloptions.com/mews/oncology/ONC_2022_ASCO_CF_(PRP5083)/GI_LBA3506_Punt/_layouts/15/DocIdRedir.aspx?ID=56M7VY3CDVN5-1549987046-2</Url>
      <Description>56M7VY3CDVN5-1549987046-2</Description>
    </_dlc_DocIdUrl>
  </documentManagement>
</p:properties>
</file>

<file path=customXml/itemProps1.xml><?xml version="1.0" encoding="utf-8"?>
<ds:datastoreItem xmlns:ds="http://schemas.openxmlformats.org/officeDocument/2006/customXml" ds:itemID="{6030BA8F-0309-4C8B-8A19-28DEFA372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9fde9b4-941a-49ca-901c-aa6e207350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6B6A8A-F588-4B10-AEDB-1E47992E3D16}">
  <ds:schemaRefs>
    <ds:schemaRef ds:uri="http://schemas.microsoft.com/sharepoint/events"/>
  </ds:schemaRefs>
</ds:datastoreItem>
</file>

<file path=customXml/itemProps3.xml><?xml version="1.0" encoding="utf-8"?>
<ds:datastoreItem xmlns:ds="http://schemas.openxmlformats.org/officeDocument/2006/customXml" ds:itemID="{4B685BD7-356B-4025-900C-97C7D3CCBD13}">
  <ds:schemaRefs>
    <ds:schemaRef ds:uri="http://schemas.microsoft.com/sharepoint/v3/contenttype/forms"/>
  </ds:schemaRefs>
</ds:datastoreItem>
</file>

<file path=customXml/itemProps4.xml><?xml version="1.0" encoding="utf-8"?>
<ds:datastoreItem xmlns:ds="http://schemas.openxmlformats.org/officeDocument/2006/customXml" ds:itemID="{CA71BDC2-F6C8-4259-953D-8DD3BDEC01AB}">
  <ds:schemaRefs>
    <ds:schemaRef ds:uri="http://schemas.microsoft.com/office/2006/documentManagement/types"/>
    <ds:schemaRef ds:uri="b9fde9b4-941a-49ca-901c-aa6e20735025"/>
    <ds:schemaRef ds:uri="http://schemas.microsoft.com/office/2006/metadata/properties"/>
    <ds:schemaRef ds:uri="http://purl.org/dc/elements/1.1/"/>
    <ds:schemaRef ds:uri="http://purl.org/dc/terms/"/>
    <ds:schemaRef ds:uri="http://schemas.microsoft.com/office/infopath/2007/PartnerControls"/>
    <ds:schemaRef ds:uri="http://schemas.openxmlformats.org/package/2006/metadata/core-properties"/>
    <ds:schemaRef ds:uri="d54cbe69-32bd-412a-b004-9152f949605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488</TotalTime>
  <Words>1842</Words>
  <Application>Microsoft Office PowerPoint</Application>
  <PresentationFormat>Widescreen</PresentationFormat>
  <Paragraphs>267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CAIRO5: FOLFOXIRI + Bevacizumab vs FOLFOX/FOLFIRI + Bevacizumab in Patients With Initially Unresectable Colorectal Liver Metastases and Right-Sided and/or RAS/BRAFV600E-Mutated Primary Tumors</vt:lpstr>
      <vt:lpstr>About These Slides</vt:lpstr>
      <vt:lpstr>CAIRO5: Background</vt:lpstr>
      <vt:lpstr>CAIRO5: Study Design</vt:lpstr>
      <vt:lpstr>CAIRO5: Protocols for Expert Panel</vt:lpstr>
      <vt:lpstr>CAIRO5: Baseline Characteristics</vt:lpstr>
      <vt:lpstr>CAIRO5: Efficacy Summary</vt:lpstr>
      <vt:lpstr>CAIRO5: Safety Summary</vt:lpstr>
      <vt:lpstr>CAIRO5: Local Treatment </vt:lpstr>
      <vt:lpstr>CAIRO5: Outcomes of R0/1 Resections  With or Without Ablation</vt:lpstr>
      <vt:lpstr>CAIRO5: Liver Expert Panel Outcomes</vt:lpstr>
      <vt:lpstr>CAIRO5: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CAIRO5: FOLFOXIRI + Bevacizumab vs FOLFOX/FOLFIRI + Bevacizumab in Patients With Initially Unresectable Colorectal Liver Metastases and Right-Sided and/or RAS/BRAFV600E-Mutated Primary Tumors</dc:title>
  <dc:creator>Timothy Quill</dc:creator>
  <cp:lastModifiedBy>Natalia Kolenko</cp:lastModifiedBy>
  <cp:revision>16</cp:revision>
  <dcterms:created xsi:type="dcterms:W3CDTF">2022-06-02T23:20:10Z</dcterms:created>
  <dcterms:modified xsi:type="dcterms:W3CDTF">2022-06-10T16:50:26Z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0x010100151A8D3AF3A87A4AAB0FFF984BB49E49</vt:lpwstr>
  </property>
  <property fmtid="{D5CDD505-2E9C-101B-9397-08002B2CF9AE}" pid="3" name="_dlc_DocIdItemGuid">
    <vt:lpwstr>92e3b7e9-e68d-4efe-a275-7e2484843b6c</vt:lpwstr>
  </property>
</Properties>
</file>