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20"/>
  </p:notesMasterIdLst>
  <p:handoutMasterIdLst>
    <p:handoutMasterId r:id="rId21"/>
  </p:handoutMasterIdLst>
  <p:sldIdLst>
    <p:sldId id="562" r:id="rId7"/>
    <p:sldId id="563" r:id="rId8"/>
    <p:sldId id="541" r:id="rId9"/>
    <p:sldId id="556" r:id="rId10"/>
    <p:sldId id="557" r:id="rId11"/>
    <p:sldId id="565" r:id="rId12"/>
    <p:sldId id="558" r:id="rId13"/>
    <p:sldId id="567" r:id="rId14"/>
    <p:sldId id="568" r:id="rId15"/>
    <p:sldId id="561" r:id="rId16"/>
    <p:sldId id="559" r:id="rId17"/>
    <p:sldId id="560" r:id="rId18"/>
    <p:sldId id="564"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88"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8"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Kiran D. Mir-Hudgeons" initials="KDM" lastIdx="17"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2" clrIdx="12">
    <p:extLst>
      <p:ext uri="{19B8F6BF-5375-455C-9EA6-DF929625EA0E}">
        <p15:presenceInfo xmlns:p15="http://schemas.microsoft.com/office/powerpoint/2012/main" userId="S::lfowler@practicingclinicians.com::bdc4c4d6-9ded-467c-b80c-330a0ea8ffe4" providerId="AD"/>
      </p:ext>
    </p:extLst>
  </p:cmAuthor>
  <p:cmAuthor id="14" name="Mindy Tanzola" initials="MT" lastIdx="3" clrIdx="13">
    <p:extLst>
      <p:ext uri="{19B8F6BF-5375-455C-9EA6-DF929625EA0E}">
        <p15:presenceInfo xmlns:p15="http://schemas.microsoft.com/office/powerpoint/2012/main" userId="S::mindy@scienceink.com::e94da788-77e6-4b26-ae6d-484e8c0095ed" providerId="AD"/>
      </p:ext>
    </p:extLst>
  </p:cmAuthor>
  <p:cmAuthor id="15" name="CLINICALOPTIONS\tquill" initials="C" lastIdx="14" clrIdx="14">
    <p:extLst>
      <p:ext uri="{19B8F6BF-5375-455C-9EA6-DF929625EA0E}">
        <p15:presenceInfo xmlns:p15="http://schemas.microsoft.com/office/powerpoint/2012/main" userId="CLINICALOPTIONS\tquill" providerId="None"/>
      </p:ext>
    </p:extLst>
  </p:cmAuthor>
  <p:cmAuthor id="16" name="jstanley@clinicaloptions.com" initials="j" lastIdx="7" clrIdx="15">
    <p:extLst>
      <p:ext uri="{19B8F6BF-5375-455C-9EA6-DF929625EA0E}">
        <p15:presenceInfo xmlns:p15="http://schemas.microsoft.com/office/powerpoint/2012/main" userId="jstanley@clinicaloptions.com" providerId="None"/>
      </p:ext>
    </p:extLst>
  </p:cmAuthor>
  <p:cmAuthor id="17" name="Christy Seals" initials="CS" lastIdx="5" clrIdx="16">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CC320-3AA9-47D5-9EC6-D8EC1D1A6E8A}" v="35" dt="2021-12-15T23:42:37.044"/>
    <p1510:client id="{CC2A9D74-CD07-4B75-8316-7DA489AE6C89}" v="288" dt="2021-12-16T16:23:38.46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398" autoAdjust="0"/>
  </p:normalViewPr>
  <p:slideViewPr>
    <p:cSldViewPr snapToGrid="0" showGuides="1">
      <p:cViewPr varScale="1">
        <p:scale>
          <a:sx n="103" d="100"/>
          <a:sy n="103" d="100"/>
        </p:scale>
        <p:origin x="114" y="96"/>
      </p:cViewPr>
      <p:guideLst>
        <p:guide orient="horz" pos="4128"/>
        <p:guide orient="horz" pos="1008"/>
        <p:guide orient="horz" pos="4032"/>
        <p:guide orient="horz" pos="151"/>
        <p:guide orient="horz" pos="258"/>
        <p:guide orient="horz" pos="3888"/>
        <p:guide orient="horz"/>
        <p:guide pos="329"/>
        <p:guide pos="7416"/>
        <p:guide pos="3843"/>
        <p:guide pos="453"/>
        <p:guide pos="5112"/>
        <p:guide pos="722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036"/>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9"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9"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10Sep21_Spotfire%20Templates\BMF%20vs.%20Hgb%20response%20pie%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ln>
              <a:solidFill>
                <a:srgbClr val="000000"/>
              </a:solidFill>
            </a:ln>
            <a:effectLst/>
          </c:spPr>
          <c:dPt>
            <c:idx val="0"/>
            <c:bubble3D val="0"/>
            <c:explosion val="2"/>
            <c:spPr>
              <a:solidFill>
                <a:srgbClr val="FDB338">
                  <a:lumMod val="40000"/>
                  <a:lumOff val="60000"/>
                </a:srgbClr>
              </a:solidFill>
              <a:ln>
                <a:solidFill>
                  <a:srgbClr val="000000"/>
                </a:solidFill>
              </a:ln>
              <a:effectLst/>
            </c:spPr>
            <c:extLst>
              <c:ext xmlns:c16="http://schemas.microsoft.com/office/drawing/2014/chart" uri="{C3380CC4-5D6E-409C-BE32-E72D297353CC}">
                <c16:uniqueId val="{00000001-25DE-4148-8E1D-D6C49AFAA260}"/>
              </c:ext>
            </c:extLst>
          </c:dPt>
          <c:dPt>
            <c:idx val="1"/>
            <c:bubble3D val="0"/>
            <c:spPr>
              <a:solidFill>
                <a:srgbClr val="FDB338"/>
              </a:solidFill>
              <a:ln>
                <a:solidFill>
                  <a:srgbClr val="000000"/>
                </a:solidFill>
              </a:ln>
              <a:effectLst/>
            </c:spPr>
            <c:extLst>
              <c:ext xmlns:c16="http://schemas.microsoft.com/office/drawing/2014/chart" uri="{C3380CC4-5D6E-409C-BE32-E72D297353CC}">
                <c16:uniqueId val="{00000003-25DE-4148-8E1D-D6C49AFAA260}"/>
              </c:ext>
            </c:extLst>
          </c:dPt>
          <c:dLbls>
            <c:delete val="1"/>
          </c:dLbls>
          <c:cat>
            <c:strRef>
              <c:f>Sheet1!$B$2:$B$3</c:f>
              <c:strCache>
                <c:ptCount val="2"/>
                <c:pt idx="0">
                  <c:v>w/o Hgb response</c:v>
                </c:pt>
                <c:pt idx="1">
                  <c:v>w/ Hgb response</c:v>
                </c:pt>
              </c:strCache>
            </c:strRef>
          </c:cat>
          <c:val>
            <c:numRef>
              <c:f>Sheet1!$C$2:$C$3</c:f>
              <c:numCache>
                <c:formatCode>0%</c:formatCode>
                <c:ptCount val="2"/>
                <c:pt idx="0">
                  <c:v>0.28999999999999998</c:v>
                </c:pt>
                <c:pt idx="1">
                  <c:v>0.71</c:v>
                </c:pt>
              </c:numCache>
            </c:numRef>
          </c:val>
          <c:extLst>
            <c:ext xmlns:c16="http://schemas.microsoft.com/office/drawing/2014/chart" uri="{C3380CC4-5D6E-409C-BE32-E72D297353CC}">
              <c16:uniqueId val="{00000004-25DE-4148-8E1D-D6C49AFAA260}"/>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ln>
              <a:solidFill>
                <a:srgbClr val="000000"/>
              </a:solidFill>
            </a:ln>
            <a:effectLst/>
          </c:spPr>
          <c:dPt>
            <c:idx val="0"/>
            <c:bubble3D val="0"/>
            <c:explosion val="2"/>
            <c:spPr>
              <a:solidFill>
                <a:srgbClr val="FDB338">
                  <a:lumMod val="40000"/>
                  <a:lumOff val="60000"/>
                </a:srgbClr>
              </a:solidFill>
              <a:ln>
                <a:solidFill>
                  <a:srgbClr val="000000"/>
                </a:solidFill>
              </a:ln>
              <a:effectLst/>
            </c:spPr>
            <c:extLst>
              <c:ext xmlns:c16="http://schemas.microsoft.com/office/drawing/2014/chart" uri="{C3380CC4-5D6E-409C-BE32-E72D297353CC}">
                <c16:uniqueId val="{00000001-D8B7-43A5-8875-46F24114EF08}"/>
              </c:ext>
            </c:extLst>
          </c:dPt>
          <c:dPt>
            <c:idx val="1"/>
            <c:bubble3D val="0"/>
            <c:spPr>
              <a:solidFill>
                <a:srgbClr val="FDB338"/>
              </a:solidFill>
              <a:ln>
                <a:solidFill>
                  <a:srgbClr val="000000"/>
                </a:solidFill>
              </a:ln>
              <a:effectLst/>
            </c:spPr>
            <c:extLst>
              <c:ext xmlns:c16="http://schemas.microsoft.com/office/drawing/2014/chart" uri="{C3380CC4-5D6E-409C-BE32-E72D297353CC}">
                <c16:uniqueId val="{00000003-D8B7-43A5-8875-46F24114EF08}"/>
              </c:ext>
            </c:extLst>
          </c:dPt>
          <c:dLbls>
            <c:delete val="1"/>
          </c:dLbls>
          <c:cat>
            <c:strRef>
              <c:f>Sheet1!$B$2:$B$3</c:f>
              <c:strCache>
                <c:ptCount val="2"/>
                <c:pt idx="0">
                  <c:v>w/o Hgb response</c:v>
                </c:pt>
                <c:pt idx="1">
                  <c:v>w/ Hgb response</c:v>
                </c:pt>
              </c:strCache>
            </c:strRef>
          </c:cat>
          <c:val>
            <c:numRef>
              <c:f>Sheet1!$C$25:$C$26</c:f>
              <c:numCache>
                <c:formatCode>0%</c:formatCode>
                <c:ptCount val="2"/>
                <c:pt idx="0">
                  <c:v>0.67</c:v>
                </c:pt>
                <c:pt idx="1">
                  <c:v>0.33</c:v>
                </c:pt>
              </c:numCache>
            </c:numRef>
          </c:val>
          <c:extLst>
            <c:ext xmlns:c16="http://schemas.microsoft.com/office/drawing/2014/chart" uri="{C3380CC4-5D6E-409C-BE32-E72D297353CC}">
              <c16:uniqueId val="{00000004-D8B7-43A5-8875-46F24114EF08}"/>
            </c:ext>
          </c:extLst>
        </c:ser>
        <c:dLbls>
          <c:dLblPos val="bestFit"/>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ln>
              <a:solidFill>
                <a:srgbClr val="000000"/>
              </a:solidFill>
            </a:ln>
            <a:effectLst/>
          </c:spPr>
          <c:dPt>
            <c:idx val="0"/>
            <c:bubble3D val="0"/>
            <c:spPr>
              <a:solidFill>
                <a:srgbClr val="FDB338">
                  <a:lumMod val="40000"/>
                  <a:lumOff val="60000"/>
                </a:srgbClr>
              </a:solidFill>
              <a:ln>
                <a:solidFill>
                  <a:srgbClr val="000000"/>
                </a:solidFill>
              </a:ln>
              <a:effectLst/>
            </c:spPr>
            <c:extLst>
              <c:ext xmlns:c16="http://schemas.microsoft.com/office/drawing/2014/chart" uri="{C3380CC4-5D6E-409C-BE32-E72D297353CC}">
                <c16:uniqueId val="{00000001-5CB5-474D-87D6-1BB9FA72D412}"/>
              </c:ext>
            </c:extLst>
          </c:dPt>
          <c:dPt>
            <c:idx val="1"/>
            <c:bubble3D val="0"/>
            <c:spPr>
              <a:solidFill>
                <a:srgbClr val="FDB338"/>
              </a:solidFill>
              <a:ln>
                <a:solidFill>
                  <a:srgbClr val="000000"/>
                </a:solidFill>
              </a:ln>
              <a:effectLst/>
            </c:spPr>
            <c:extLst>
              <c:ext xmlns:c16="http://schemas.microsoft.com/office/drawing/2014/chart" uri="{C3380CC4-5D6E-409C-BE32-E72D297353CC}">
                <c16:uniqueId val="{00000003-5CB5-474D-87D6-1BB9FA72D412}"/>
              </c:ext>
            </c:extLst>
          </c:dPt>
          <c:dLbls>
            <c:delete val="1"/>
          </c:dLbls>
          <c:cat>
            <c:strRef>
              <c:f>'Pie charts'!$B$2:$B$3</c:f>
              <c:strCache>
                <c:ptCount val="2"/>
                <c:pt idx="0">
                  <c:v>w/o Hgb response</c:v>
                </c:pt>
                <c:pt idx="1">
                  <c:v>w/ Hgb response</c:v>
                </c:pt>
              </c:strCache>
            </c:strRef>
          </c:cat>
          <c:val>
            <c:numRef>
              <c:f>'Pie charts'!$C$15:$C$16</c:f>
              <c:numCache>
                <c:formatCode>0%</c:formatCode>
                <c:ptCount val="2"/>
                <c:pt idx="0">
                  <c:v>0.54</c:v>
                </c:pt>
                <c:pt idx="1">
                  <c:v>0.46</c:v>
                </c:pt>
              </c:numCache>
            </c:numRef>
          </c:val>
          <c:extLst>
            <c:ext xmlns:c16="http://schemas.microsoft.com/office/drawing/2014/chart" uri="{C3380CC4-5D6E-409C-BE32-E72D297353CC}">
              <c16:uniqueId val="{00000004-5CB5-474D-87D6-1BB9FA72D412}"/>
            </c:ext>
          </c:extLst>
        </c:ser>
        <c:dLbls>
          <c:dLblPos val="bestFit"/>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0594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28863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DIPSS, Dynamic International Prognostic Scoring System; MF, myelofibrosis; RBC, red blood cell; SVR35, ≥35% reduction in spleen volume from BL after 24 weeks; TD, transfusion-dependent; TI, transfusion-independent; TSS, total symptom score; TSS50, total symptom score response defined as ≥50% total symptom score reduction from BL after 24 weeks.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80657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DIPSS, Dynamic International Prognostic Scoring System; ET, essential thrombocythemia; Int-1, intermediate-1; int-2, intermediate-2; MF, myelofibrosis; PV, polycythemia vera; TD, transfusion-dependent;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08670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JAKi, JAK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6733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Hgb, hemoglobin; JAKi, JAK inhibitor; NE, nonevaluable; TD, transfusion-dependent; TI, transfusion-independent.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54519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SVR35, ≥35% reduction in spleen volume from BL after 24 weeks; TD, transfusion-dependent.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04319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TSS, total symptom score; TSS50, total symptom score response defined as ≥50% total symptom score reduction from BL after 24 weeks.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45079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BMF, bone marrow fibrosis; Hgb, hemoglobin; MF, myelofibrosis; RBC, red blood cell.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3319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 SAE, serious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344402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MF, myelofibrosis;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813058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AC2291DB-6341-42AE-84E8-C6DC343D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630148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6161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6" name="Picture 5" descr="A picture containing icon&#10;&#10;Description automatically generated">
            <a:extLst>
              <a:ext uri="{FF2B5EF4-FFF2-40B4-BE49-F238E27FC236}">
                <a16:creationId xmlns:a16="http://schemas.microsoft.com/office/drawing/2014/main" id="{F49223A5-F7CB-4E35-A00E-F3913E2F9C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7" name="Rectangle 6">
            <a:extLst>
              <a:ext uri="{FF2B5EF4-FFF2-40B4-BE49-F238E27FC236}">
                <a16:creationId xmlns:a16="http://schemas.microsoft.com/office/drawing/2014/main" id="{2065E6AC-DC4E-4C0B-A665-5A9C76478FFE}"/>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6BE64D3-EE23-4EB8-8528-3DBA841959CC}"/>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4588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8541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102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74542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7058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3" name="Picture 12" descr="A picture containing icon&#10;&#10;Description automatically generated">
            <a:extLst>
              <a:ext uri="{FF2B5EF4-FFF2-40B4-BE49-F238E27FC236}">
                <a16:creationId xmlns:a16="http://schemas.microsoft.com/office/drawing/2014/main" id="{7E94CCFD-56CA-4D1B-AC71-AF04E8C904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4" name="Rectangle 13">
            <a:extLst>
              <a:ext uri="{FF2B5EF4-FFF2-40B4-BE49-F238E27FC236}">
                <a16:creationId xmlns:a16="http://schemas.microsoft.com/office/drawing/2014/main" id="{94A04097-45F0-4F98-868F-31BA5CF7FDE4}"/>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99E33A2D-3CAF-4285-B95C-4F6FE03250D0}"/>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563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6E7C772-9B63-4478-9CE6-BD83B6C786DA}"/>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1770436"/>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hyperlink" Target="http://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9947" y="409576"/>
            <a:ext cx="11032823" cy="2882265"/>
          </a:xfrm>
        </p:spPr>
        <p:txBody>
          <a:bodyPr>
            <a:normAutofit/>
          </a:bodyPr>
          <a:lstStyle/>
          <a:p>
            <a:r>
              <a:rPr lang="en-US" sz="4000" dirty="0"/>
              <a:t>MANIFEST: Pelabresib (CPI-0610) </a:t>
            </a:r>
            <a:br>
              <a:rPr lang="en-US" sz="4000" dirty="0"/>
            </a:br>
            <a:r>
              <a:rPr lang="en-US" sz="4000" dirty="0"/>
              <a:t>Monotherapy in Patients With Myelofibrosis</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65913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65913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6" name="Text Box 19">
            <a:extLst>
              <a:ext uri="{FF2B5EF4-FFF2-40B4-BE49-F238E27FC236}">
                <a16:creationId xmlns:a16="http://schemas.microsoft.com/office/drawing/2014/main" id="{866452FB-CE02-4B94-B7B5-FD78902FEE65}"/>
              </a:ext>
            </a:extLst>
          </p:cNvPr>
          <p:cNvSpPr txBox="1">
            <a:spLocks noChangeArrowheads="1"/>
          </p:cNvSpPr>
          <p:nvPr/>
        </p:nvSpPr>
        <p:spPr bwMode="auto">
          <a:xfrm>
            <a:off x="437991" y="599288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60E7B2DD-17AE-4880-9A6C-C940940A2016}"/>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A5739671-5BBF-4D5C-B72A-D1AFC7AD0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91EB4C4C-93CE-4472-8690-8E7AA7F9163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MANIFEST: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pPr>
              <a:spcBef>
                <a:spcPts val="700"/>
              </a:spcBef>
            </a:pPr>
            <a:r>
              <a:rPr lang="en-US" sz="2400" dirty="0"/>
              <a:t>Pelabresib (CPI-0610) is a novel first-in-class, selective, oral small molecule inhibitor of the BET proteins</a:t>
            </a:r>
            <a:r>
              <a:rPr lang="en-US" sz="2400" baseline="30000" dirty="0"/>
              <a:t>1</a:t>
            </a:r>
          </a:p>
          <a:p>
            <a:pPr lvl="1">
              <a:spcBef>
                <a:spcPts val="700"/>
              </a:spcBef>
            </a:pPr>
            <a:r>
              <a:rPr lang="en-US" sz="2200" dirty="0"/>
              <a:t>BET target genes regulate cytokine production, erythrocyte differentiation, and megakaryocyte differentiation</a:t>
            </a:r>
          </a:p>
          <a:p>
            <a:pPr>
              <a:spcBef>
                <a:spcPts val="700"/>
              </a:spcBef>
            </a:pPr>
            <a:r>
              <a:rPr lang="en-US" sz="2400" dirty="0"/>
              <a:t>The ongoing MANIFEST trial is evaluating the safety and efficacy of pelabresib in MF in different patient populations and cohorts</a:t>
            </a:r>
          </a:p>
          <a:p>
            <a:pPr lvl="1">
              <a:spcBef>
                <a:spcPts val="700"/>
              </a:spcBef>
            </a:pPr>
            <a:r>
              <a:rPr lang="en-US" sz="2200" dirty="0"/>
              <a:t>Current preliminary analysis is focused on arm 1, which is evaluating pelabresib monotherapy in pretreated patients with MF who are refractory to, intolerant of, or ineligible for JAK inhibitor therapy</a:t>
            </a:r>
            <a:r>
              <a:rPr lang="en-US" sz="2200" baseline="30000" dirty="0"/>
              <a:t>2</a:t>
            </a:r>
            <a:endParaRPr lang="en-US" sz="2200" dirty="0"/>
          </a:p>
          <a:p>
            <a:pPr lvl="1">
              <a:spcBef>
                <a:spcPts val="700"/>
              </a:spcBef>
            </a:pPr>
            <a:r>
              <a:rPr lang="en-US" sz="2200" dirty="0"/>
              <a:t>Arm 2 is evaluating pelabresib as an “add-on” to ruxolitinib in patients with MF with suboptimal responses to ruxolitinib or with disease progression</a:t>
            </a:r>
            <a:r>
              <a:rPr lang="en-US" sz="2200" baseline="30000" dirty="0"/>
              <a:t>3</a:t>
            </a:r>
            <a:endParaRPr lang="en-US" sz="2200" dirty="0"/>
          </a:p>
          <a:p>
            <a:pPr lvl="1">
              <a:spcBef>
                <a:spcPts val="700"/>
              </a:spcBef>
            </a:pPr>
            <a:r>
              <a:rPr lang="en-US" sz="2200" dirty="0"/>
              <a:t>Arm 3 is evaluating pelabresib + ruxolitinib as first-line therapy in patients with MF</a:t>
            </a:r>
            <a:r>
              <a:rPr lang="en-US" sz="2200" baseline="30000" dirty="0"/>
              <a:t>3</a:t>
            </a:r>
            <a:endParaRPr lang="en-US" sz="220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Albrecht. J Med Chem. 2016;59:1330. 2. Kremyanskaya. ASH 2021. Abstr 141. 3. Verstovsek. ASH 2021. Abstr 2568.</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780A8323-1E3C-4071-B1B3-47468D1757D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67BAA701-9F46-4139-80A9-55B483140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DE725FC0-C38F-42EB-8471-A1226C44384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MANIFEST (Arm 1): Study Design</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a:xfrm>
            <a:off x="604675" y="1513047"/>
            <a:ext cx="11273396" cy="4650686"/>
          </a:xfrm>
        </p:spPr>
        <p:txBody>
          <a:bodyPr/>
          <a:lstStyle/>
          <a:p>
            <a:r>
              <a:rPr lang="en-US" sz="2400" dirty="0"/>
              <a:t>Arm 1 of an ongoing global, open-label phase II trial (data cutoff: September 10, 2021)</a:t>
            </a:r>
          </a:p>
          <a:p>
            <a:endParaRPr lang="en-US" dirty="0"/>
          </a:p>
          <a:p>
            <a:endParaRPr lang="en-US" dirty="0"/>
          </a:p>
          <a:p>
            <a:endParaRPr lang="en-US" dirty="0"/>
          </a:p>
          <a:p>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313929" y="638680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Kremyanskaya. ASH 2021. Abstr 141.</a:t>
            </a:r>
            <a:endParaRPr lang="en-US" altLang="en-US" sz="1200" b="0" dirty="0">
              <a:solidFill>
                <a:schemeClr val="bg2"/>
              </a:solidFill>
              <a:latin typeface="Calibri" panose="020F0502020204030204" pitchFamily="34" charset="0"/>
            </a:endParaRPr>
          </a:p>
        </p:txBody>
      </p:sp>
      <p:sp>
        <p:nvSpPr>
          <p:cNvPr id="11" name="Rectangle 49">
            <a:extLst>
              <a:ext uri="{FF2B5EF4-FFF2-40B4-BE49-F238E27FC236}">
                <a16:creationId xmlns:a16="http://schemas.microsoft.com/office/drawing/2014/main" id="{D8B88806-16A5-704B-965A-FFD3361182FD}"/>
              </a:ext>
            </a:extLst>
          </p:cNvPr>
          <p:cNvSpPr>
            <a:spLocks noChangeArrowheads="1"/>
          </p:cNvSpPr>
          <p:nvPr/>
        </p:nvSpPr>
        <p:spPr bwMode="auto">
          <a:xfrm>
            <a:off x="5432004" y="2102762"/>
            <a:ext cx="4349612" cy="9360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 Cohort 1A (n = 36)</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Pelabresib starting dose 125 mg once daily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(14d on and 7d off)</a:t>
            </a:r>
          </a:p>
        </p:txBody>
      </p:sp>
      <p:sp>
        <p:nvSpPr>
          <p:cNvPr id="12" name="TextBox 11">
            <a:extLst>
              <a:ext uri="{FF2B5EF4-FFF2-40B4-BE49-F238E27FC236}">
                <a16:creationId xmlns:a16="http://schemas.microsoft.com/office/drawing/2014/main" id="{2424F359-9714-4648-A150-572A44E0390E}"/>
              </a:ext>
            </a:extLst>
          </p:cNvPr>
          <p:cNvSpPr txBox="1"/>
          <p:nvPr/>
        </p:nvSpPr>
        <p:spPr bwMode="auto">
          <a:xfrm>
            <a:off x="709796" y="2274838"/>
            <a:ext cx="3964831"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bg1"/>
                </a:solidFill>
                <a:latin typeface="Calibri" panose="020F0502020204030204" pitchFamily="34" charset="0"/>
              </a:rPr>
              <a:t>Patients with MF no longer on ruxolitinib; DIPSS ≥ Int-2; platelet count ≥75 x 10</a:t>
            </a:r>
            <a:r>
              <a:rPr lang="en-US" b="0" baseline="30000" dirty="0">
                <a:solidFill>
                  <a:schemeClr val="bg1"/>
                </a:solidFill>
                <a:latin typeface="Calibri" panose="020F0502020204030204" pitchFamily="34" charset="0"/>
              </a:rPr>
              <a:t>9</a:t>
            </a:r>
            <a:r>
              <a:rPr lang="en-US" b="0" dirty="0">
                <a:solidFill>
                  <a:schemeClr val="bg1"/>
                </a:solidFill>
                <a:latin typeface="Calibri" panose="020F0502020204030204" pitchFamily="34" charset="0"/>
              </a:rPr>
              <a:t>/L; TD cohort ≥2 units of RBC transfusions/mo for 12 wk; non-TD cohort with BL spleen size &gt;450 cm</a:t>
            </a:r>
            <a:r>
              <a:rPr lang="en-US" b="0" baseline="30000" dirty="0">
                <a:solidFill>
                  <a:schemeClr val="bg1"/>
                </a:solidFill>
                <a:latin typeface="Calibri" panose="020F0502020204030204" pitchFamily="34" charset="0"/>
              </a:rPr>
              <a:t>3 </a:t>
            </a:r>
          </a:p>
          <a:p>
            <a:pPr algn="ctr">
              <a:spcBef>
                <a:spcPct val="50000"/>
              </a:spcBef>
            </a:pPr>
            <a:r>
              <a:rPr lang="en-US" b="0" dirty="0">
                <a:solidFill>
                  <a:schemeClr val="bg1"/>
                </a:solidFill>
                <a:latin typeface="Calibri" panose="020F0502020204030204" pitchFamily="34" charset="0"/>
              </a:rPr>
              <a:t>(N = 86)</a:t>
            </a:r>
          </a:p>
        </p:txBody>
      </p:sp>
      <p:sp>
        <p:nvSpPr>
          <p:cNvPr id="13" name="Line 33">
            <a:extLst>
              <a:ext uri="{FF2B5EF4-FFF2-40B4-BE49-F238E27FC236}">
                <a16:creationId xmlns:a16="http://schemas.microsoft.com/office/drawing/2014/main" id="{B130BEBE-3950-9B4E-A298-D4038138BF43}"/>
              </a:ext>
            </a:extLst>
          </p:cNvPr>
          <p:cNvSpPr>
            <a:spLocks noChangeShapeType="1"/>
          </p:cNvSpPr>
          <p:nvPr/>
        </p:nvSpPr>
        <p:spPr bwMode="auto">
          <a:xfrm>
            <a:off x="4564063" y="3026183"/>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Content Placeholder 2">
            <a:extLst>
              <a:ext uri="{FF2B5EF4-FFF2-40B4-BE49-F238E27FC236}">
                <a16:creationId xmlns:a16="http://schemas.microsoft.com/office/drawing/2014/main" id="{65F8B336-A449-5849-8254-77DD00396E6D}"/>
              </a:ext>
            </a:extLst>
          </p:cNvPr>
          <p:cNvSpPr txBox="1">
            <a:spLocks/>
          </p:cNvSpPr>
          <p:nvPr/>
        </p:nvSpPr>
        <p:spPr>
          <a:xfrm>
            <a:off x="957263" y="4606202"/>
            <a:ext cx="4351885" cy="158398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endpoints:</a:t>
            </a:r>
          </a:p>
          <a:p>
            <a:pPr lvl="1"/>
            <a:r>
              <a:rPr lang="en-US" sz="1800" b="0" kern="0" dirty="0"/>
              <a:t>TD cohort 1A: TD to TI conversion</a:t>
            </a:r>
          </a:p>
          <a:p>
            <a:pPr lvl="1"/>
            <a:r>
              <a:rPr lang="en-US" sz="1800" b="0" kern="0" dirty="0"/>
              <a:t>Non-TD cohort 1B: SVR35 at 24 wk</a:t>
            </a:r>
          </a:p>
        </p:txBody>
      </p:sp>
      <p:sp>
        <p:nvSpPr>
          <p:cNvPr id="16" name="Content Placeholder 2">
            <a:extLst>
              <a:ext uri="{FF2B5EF4-FFF2-40B4-BE49-F238E27FC236}">
                <a16:creationId xmlns:a16="http://schemas.microsoft.com/office/drawing/2014/main" id="{DE68BEEE-4D40-D244-909F-D1134204E63D}"/>
              </a:ext>
            </a:extLst>
          </p:cNvPr>
          <p:cNvSpPr txBox="1">
            <a:spLocks/>
          </p:cNvSpPr>
          <p:nvPr/>
        </p:nvSpPr>
        <p:spPr>
          <a:xfrm>
            <a:off x="5219700" y="4618375"/>
            <a:ext cx="4944521" cy="158398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Secondary endpoints:</a:t>
            </a:r>
          </a:p>
          <a:p>
            <a:pPr lvl="1"/>
            <a:r>
              <a:rPr lang="en-US" sz="1800" b="0" kern="0" dirty="0"/>
              <a:t>TD cohort 1A: SVR35 and TSS50 at 24 wk</a:t>
            </a:r>
          </a:p>
          <a:p>
            <a:pPr lvl="1"/>
            <a:r>
              <a:rPr lang="en-US" sz="1800" b="0" kern="0" dirty="0"/>
              <a:t>Non-TD cohort 1B: TSS50 at 24 wk</a:t>
            </a:r>
          </a:p>
        </p:txBody>
      </p:sp>
      <p:sp>
        <p:nvSpPr>
          <p:cNvPr id="17" name="Rectangle 49">
            <a:extLst>
              <a:ext uri="{FF2B5EF4-FFF2-40B4-BE49-F238E27FC236}">
                <a16:creationId xmlns:a16="http://schemas.microsoft.com/office/drawing/2014/main" id="{B1AAAC87-4993-914B-B332-ABA6227F269C}"/>
              </a:ext>
            </a:extLst>
          </p:cNvPr>
          <p:cNvSpPr>
            <a:spLocks noChangeArrowheads="1"/>
          </p:cNvSpPr>
          <p:nvPr/>
        </p:nvSpPr>
        <p:spPr bwMode="auto">
          <a:xfrm>
            <a:off x="5413375" y="3182340"/>
            <a:ext cx="4349612" cy="9359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Non-TD Cohort 1B (n = 50)</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Pelabresib starting dose 125 mg once daily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(14d on and 7d off)</a:t>
            </a:r>
            <a:endParaRPr lang="en-US" altLang="en-US" sz="1800" dirty="0">
              <a:solidFill>
                <a:schemeClr val="tx1"/>
              </a:solidFill>
              <a:latin typeface="Calibri" panose="020F0502020204030204" pitchFamily="34" charset="0"/>
            </a:endParaRPr>
          </a:p>
        </p:txBody>
      </p:sp>
      <p:grpSp>
        <p:nvGrpSpPr>
          <p:cNvPr id="14" name="Group 13">
            <a:extLst>
              <a:ext uri="{FF2B5EF4-FFF2-40B4-BE49-F238E27FC236}">
                <a16:creationId xmlns:a16="http://schemas.microsoft.com/office/drawing/2014/main" id="{613D7BC7-5A70-4F0B-835B-90AAE83B36D1}"/>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C8EE38C7-E23A-4D00-B845-52EB59617F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18">
              <a:extLst>
                <a:ext uri="{FF2B5EF4-FFF2-40B4-BE49-F238E27FC236}">
                  <a16:creationId xmlns:a16="http://schemas.microsoft.com/office/drawing/2014/main" id="{94E3126A-6584-4883-986C-2B119E564BA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09462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MANIFEST (Arm 1): Baseline Patient Characteristics</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Kremyanskaya. ASH 2021. Abstr 141.</a:t>
            </a:r>
            <a:endParaRPr lang="en-US" altLang="en-US" sz="1200" b="0" dirty="0">
              <a:solidFill>
                <a:schemeClr val="bg2"/>
              </a:solidFill>
              <a:latin typeface="Calibri" panose="020F0502020204030204" pitchFamily="34" charset="0"/>
            </a:endParaRPr>
          </a:p>
        </p:txBody>
      </p:sp>
      <p:graphicFrame>
        <p:nvGraphicFramePr>
          <p:cNvPr id="11" name="Group 3">
            <a:extLst>
              <a:ext uri="{FF2B5EF4-FFF2-40B4-BE49-F238E27FC236}">
                <a16:creationId xmlns:a16="http://schemas.microsoft.com/office/drawing/2014/main" id="{09421E00-F6C9-CA41-9D15-A5AAE9A2F7FA}"/>
              </a:ext>
            </a:extLst>
          </p:cNvPr>
          <p:cNvGraphicFramePr>
            <a:graphicFrameLocks/>
          </p:cNvGraphicFramePr>
          <p:nvPr>
            <p:extLst>
              <p:ext uri="{D42A27DB-BD31-4B8C-83A1-F6EECF244321}">
                <p14:modId xmlns:p14="http://schemas.microsoft.com/office/powerpoint/2010/main" val="3055701004"/>
              </p:ext>
            </p:extLst>
          </p:nvPr>
        </p:nvGraphicFramePr>
        <p:xfrm>
          <a:off x="709796" y="1084902"/>
          <a:ext cx="10280673" cy="5312527"/>
        </p:xfrm>
        <a:graphic>
          <a:graphicData uri="http://schemas.openxmlformats.org/drawingml/2006/table">
            <a:tbl>
              <a:tblPr/>
              <a:tblGrid>
                <a:gridCol w="3971581">
                  <a:extLst>
                    <a:ext uri="{9D8B030D-6E8A-4147-A177-3AD203B41FA5}">
                      <a16:colId xmlns:a16="http://schemas.microsoft.com/office/drawing/2014/main" val="20000"/>
                    </a:ext>
                  </a:extLst>
                </a:gridCol>
                <a:gridCol w="2440102">
                  <a:extLst>
                    <a:ext uri="{9D8B030D-6E8A-4147-A177-3AD203B41FA5}">
                      <a16:colId xmlns:a16="http://schemas.microsoft.com/office/drawing/2014/main" val="20001"/>
                    </a:ext>
                  </a:extLst>
                </a:gridCol>
                <a:gridCol w="1800404">
                  <a:extLst>
                    <a:ext uri="{9D8B030D-6E8A-4147-A177-3AD203B41FA5}">
                      <a16:colId xmlns:a16="http://schemas.microsoft.com/office/drawing/2014/main" val="3079441204"/>
                    </a:ext>
                  </a:extLst>
                </a:gridCol>
                <a:gridCol w="2068586">
                  <a:extLst>
                    <a:ext uri="{9D8B030D-6E8A-4147-A177-3AD203B41FA5}">
                      <a16:colId xmlns:a16="http://schemas.microsoft.com/office/drawing/2014/main" val="234795744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1A (TD)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1B (Non-TD)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9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Mean age,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47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23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23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5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DIPSS,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Int-1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Int-2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7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54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22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22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7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31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10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MF type,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Primary MF</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Post PV MF</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Post ET MF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54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21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5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7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33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10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37966605"/>
                  </a:ext>
                </a:extLst>
              </a:tr>
              <a:tr h="262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911792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Median hemoglobin, n (range)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Hemoglobin &lt;10 g/dL,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9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65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9 (6-10)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31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9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34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88241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Median platelet (x 10</a:t>
                      </a:r>
                      <a:r>
                        <a:rPr kumimoji="0" lang="en-US" sz="11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100" b="0" i="0" u="none" strike="noStrike" cap="none" normalizeH="0" baseline="0" dirty="0">
                          <a:ln>
                            <a:noFill/>
                          </a:ln>
                          <a:solidFill>
                            <a:schemeClr val="bg2">
                              <a:lumMod val="10000"/>
                            </a:schemeClr>
                          </a:solidFill>
                          <a:effectLst/>
                          <a:latin typeface="Calibri" panose="020F0502020204030204" pitchFamily="34" charset="0"/>
                        </a:rPr>
                        <a:t>/L),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168 (68-1262)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163 (79-1262)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185 (68-895)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2159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Median spleen volume, cm</a:t>
                      </a:r>
                      <a:r>
                        <a:rPr kumimoji="0" lang="en-US" sz="11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1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1837 (281-9155)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1356 (281-8352)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2046 (525-9155)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45782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Median TSS, n (range)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HMR3,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21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16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25 (8-52)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18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8299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Mutations, n (%)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100" b="0" i="1" u="none" strike="noStrike" cap="none" normalizeH="0" baseline="0" dirty="0">
                          <a:ln>
                            <a:noFill/>
                          </a:ln>
                          <a:solidFill>
                            <a:schemeClr val="bg2">
                              <a:lumMod val="10000"/>
                            </a:schemeClr>
                          </a:solidFill>
                          <a:effectLst/>
                          <a:latin typeface="Calibri" panose="020F0502020204030204" pitchFamily="34" charset="0"/>
                        </a:rPr>
                        <a:t>ASXL1</a:t>
                      </a: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100" b="0" i="1" u="none" strike="noStrike" cap="none" normalizeH="0" baseline="0" dirty="0">
                          <a:ln>
                            <a:noFill/>
                          </a:ln>
                          <a:solidFill>
                            <a:schemeClr val="bg2">
                              <a:lumMod val="10000"/>
                            </a:schemeClr>
                          </a:solidFill>
                          <a:effectLst/>
                          <a:latin typeface="Calibri" panose="020F0502020204030204" pitchFamily="34" charset="0"/>
                        </a:rPr>
                        <a:t>JAK2 V617F</a:t>
                      </a: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100" b="0" i="1" u="none" strike="noStrike" cap="none" normalizeH="0" baseline="0" dirty="0">
                          <a:ln>
                            <a:noFill/>
                          </a:ln>
                          <a:solidFill>
                            <a:schemeClr val="bg2">
                              <a:lumMod val="10000"/>
                            </a:schemeClr>
                          </a:solidFill>
                          <a:effectLst/>
                          <a:latin typeface="Calibri" panose="020F0502020204030204" pitchFamily="34" charset="0"/>
                        </a:rPr>
                        <a:t>CALR</a:t>
                      </a: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100" b="0" i="1" u="none" strike="noStrike" cap="none" normalizeH="0" baseline="0" dirty="0">
                          <a:ln>
                            <a:noFill/>
                          </a:ln>
                          <a:solidFill>
                            <a:schemeClr val="bg2">
                              <a:lumMod val="10000"/>
                            </a:schemeClr>
                          </a:solidFill>
                          <a:effectLst/>
                          <a:latin typeface="Calibri" panose="020F0502020204030204" pitchFamily="34" charset="0"/>
                        </a:rPr>
                        <a:t>MPL</a:t>
                      </a: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100" b="0" i="0" u="none" strike="noStrike" cap="none" normalizeH="0" baseline="0" dirty="0">
                          <a:ln>
                            <a:noFill/>
                          </a:ln>
                          <a:solidFill>
                            <a:schemeClr val="bg2">
                              <a:lumMod val="10000"/>
                            </a:schemeClr>
                          </a:solidFill>
                          <a:effectLst/>
                          <a:latin typeface="Calibri" panose="020F0502020204030204" pitchFamily="34" charset="0"/>
                        </a:rPr>
                        <a:t>Triple 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30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52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19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7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16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22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7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1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14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30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11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100" b="0" i="0" u="none" strike="noStrike" cap="none" normalizeH="0" baseline="0" dirty="0">
                          <a:ln>
                            <a:noFill/>
                          </a:ln>
                          <a:solidFill>
                            <a:schemeClr val="bg2">
                              <a:lumMod val="10000"/>
                            </a:schemeClr>
                          </a:solidFill>
                          <a:effectLst/>
                          <a:latin typeface="Calibri" panose="020F0502020204030204" pitchFamily="34" charset="0"/>
                        </a:rPr>
                        <a:t>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0645058"/>
                  </a:ext>
                </a:extLst>
              </a:tr>
            </a:tbl>
          </a:graphicData>
        </a:graphic>
      </p:graphicFrame>
      <p:grpSp>
        <p:nvGrpSpPr>
          <p:cNvPr id="8" name="Group 7">
            <a:extLst>
              <a:ext uri="{FF2B5EF4-FFF2-40B4-BE49-F238E27FC236}">
                <a16:creationId xmlns:a16="http://schemas.microsoft.com/office/drawing/2014/main" id="{2FC6C334-B4EF-4F39-B73E-356F35D0E9B9}"/>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4D7AF159-4ADD-459E-A1CD-5BFB75C6A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03281F06-5CDE-40D7-81FE-5DC93E14A8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0272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MANIFEST (Arm 1): Patient Population</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Kremyanskaya. ASH 2021. Abstr 141.</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26BFAA57-4801-E044-B884-9EC914A41EA1}"/>
              </a:ext>
            </a:extLst>
          </p:cNvPr>
          <p:cNvGraphicFramePr>
            <a:graphicFrameLocks/>
          </p:cNvGraphicFramePr>
          <p:nvPr>
            <p:extLst>
              <p:ext uri="{D42A27DB-BD31-4B8C-83A1-F6EECF244321}">
                <p14:modId xmlns:p14="http://schemas.microsoft.com/office/powerpoint/2010/main" val="3883676732"/>
              </p:ext>
            </p:extLst>
          </p:nvPr>
        </p:nvGraphicFramePr>
        <p:xfrm>
          <a:off x="733241" y="1613354"/>
          <a:ext cx="10748962" cy="2499456"/>
        </p:xfrm>
        <a:graphic>
          <a:graphicData uri="http://schemas.openxmlformats.org/drawingml/2006/table">
            <a:tbl>
              <a:tblPr/>
              <a:tblGrid>
                <a:gridCol w="6822126">
                  <a:extLst>
                    <a:ext uri="{9D8B030D-6E8A-4147-A177-3AD203B41FA5}">
                      <a16:colId xmlns:a16="http://schemas.microsoft.com/office/drawing/2014/main" val="20000"/>
                    </a:ext>
                  </a:extLst>
                </a:gridCol>
                <a:gridCol w="39268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9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JAKi exposure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Ineligible; no prior JAKi 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513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JAKi intolerant; received ≥1 JAKi and discontinued due to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JAKi refractory/resistant: received ≥1 JAKi and had suboptimal response or progression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4237966605"/>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9117922"/>
                  </a:ext>
                </a:extLst>
              </a:tr>
            </a:tbl>
          </a:graphicData>
        </a:graphic>
      </p:graphicFrame>
      <p:grpSp>
        <p:nvGrpSpPr>
          <p:cNvPr id="8" name="Group 7">
            <a:extLst>
              <a:ext uri="{FF2B5EF4-FFF2-40B4-BE49-F238E27FC236}">
                <a16:creationId xmlns:a16="http://schemas.microsoft.com/office/drawing/2014/main" id="{B777E158-BFA3-4FFB-B867-64DC9000224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6F0059A8-4E4E-486B-96E9-1C050631F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A5A16BA7-483F-44C9-AC23-10835C507EC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14755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80" name="Group 24579">
            <a:extLst>
              <a:ext uri="{FF2B5EF4-FFF2-40B4-BE49-F238E27FC236}">
                <a16:creationId xmlns:a16="http://schemas.microsoft.com/office/drawing/2014/main" id="{0D05AB14-0CE8-403C-A233-647BD6E895D3}"/>
              </a:ext>
            </a:extLst>
          </p:cNvPr>
          <p:cNvGrpSpPr/>
          <p:nvPr/>
        </p:nvGrpSpPr>
        <p:grpSpPr>
          <a:xfrm>
            <a:off x="1336717" y="5799807"/>
            <a:ext cx="339751" cy="250220"/>
            <a:chOff x="1855438" y="2065583"/>
            <a:chExt cx="339751" cy="250220"/>
          </a:xfrm>
        </p:grpSpPr>
        <p:cxnSp>
          <p:nvCxnSpPr>
            <p:cNvPr id="392" name="Straight Connector 391">
              <a:extLst>
                <a:ext uri="{FF2B5EF4-FFF2-40B4-BE49-F238E27FC236}">
                  <a16:creationId xmlns:a16="http://schemas.microsoft.com/office/drawing/2014/main" id="{B6727FEE-0E89-44D8-99AD-E960B54BF4C3}"/>
                </a:ext>
              </a:extLst>
            </p:cNvPr>
            <p:cNvCxnSpPr>
              <a:cxnSpLocks/>
            </p:cNvCxnSpPr>
            <p:nvPr/>
          </p:nvCxnSpPr>
          <p:spPr bwMode="auto">
            <a:xfrm>
              <a:off x="1855438" y="2065583"/>
              <a:ext cx="339751" cy="0"/>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492380E6-B57C-456A-9DA5-D401F6BCEEFC}"/>
                </a:ext>
              </a:extLst>
            </p:cNvPr>
            <p:cNvCxnSpPr>
              <a:cxnSpLocks/>
            </p:cNvCxnSpPr>
            <p:nvPr/>
          </p:nvCxnSpPr>
          <p:spPr bwMode="auto">
            <a:xfrm>
              <a:off x="1855438" y="2315803"/>
              <a:ext cx="339751" cy="0"/>
            </a:xfrm>
            <a:prstGeom prst="line">
              <a:avLst/>
            </a:prstGeom>
            <a:noFill/>
            <a:ln w="28575" cap="flat" cmpd="sng" algn="ctr">
              <a:solidFill>
                <a:schemeClr val="accent1"/>
              </a:solidFill>
              <a:prstDash val="solid"/>
              <a:round/>
              <a:headEnd type="none" w="med" len="med"/>
              <a:tailEnd type="none" w="med" len="med"/>
            </a:ln>
            <a:effectLst/>
          </p:spPr>
        </p:cxnSp>
      </p:grpSp>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MANIFEST (Arm 1):</a:t>
            </a:r>
            <a:r>
              <a:rPr lang="en-US" altLang="en-US" dirty="0"/>
              <a:t> Anemia Improvement</a:t>
            </a:r>
          </a:p>
        </p:txBody>
      </p:sp>
      <p:sp>
        <p:nvSpPr>
          <p:cNvPr id="16" name="Text Box 11">
            <a:extLst>
              <a:ext uri="{FF2B5EF4-FFF2-40B4-BE49-F238E27FC236}">
                <a16:creationId xmlns:a16="http://schemas.microsoft.com/office/drawing/2014/main" id="{31B10324-8F33-4C76-8C3A-484946E25597}"/>
              </a:ext>
            </a:extLst>
          </p:cNvPr>
          <p:cNvSpPr txBox="1">
            <a:spLocks noChangeArrowheads="1"/>
          </p:cNvSpPr>
          <p:nvPr/>
        </p:nvSpPr>
        <p:spPr bwMode="auto">
          <a:xfrm>
            <a:off x="372990" y="6383439"/>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spc="-10" dirty="0">
                <a:solidFill>
                  <a:schemeClr val="bg2"/>
                </a:solidFill>
                <a:latin typeface="Calibri" panose="020F0502020204030204" pitchFamily="34" charset="0"/>
              </a:rPr>
              <a:t>Kremyanskaya. ASH 2021. Abstr 141. Reproduced with permission.</a:t>
            </a:r>
            <a:endParaRPr lang="en-US" sz="1200" dirty="0">
              <a:solidFill>
                <a:schemeClr val="bg2"/>
              </a:solidFill>
            </a:endParaRPr>
          </a:p>
        </p:txBody>
      </p:sp>
      <p:sp>
        <p:nvSpPr>
          <p:cNvPr id="20" name="TextBox 19">
            <a:extLst>
              <a:ext uri="{FF2B5EF4-FFF2-40B4-BE49-F238E27FC236}">
                <a16:creationId xmlns:a16="http://schemas.microsoft.com/office/drawing/2014/main" id="{3AC1C017-082E-4BC8-B53E-1EB874F343B4}"/>
              </a:ext>
            </a:extLst>
          </p:cNvPr>
          <p:cNvSpPr txBox="1"/>
          <p:nvPr/>
        </p:nvSpPr>
        <p:spPr>
          <a:xfrm rot="16200000">
            <a:off x="-451275" y="3214639"/>
            <a:ext cx="2631408" cy="288147"/>
          </a:xfrm>
          <a:prstGeom prst="rect">
            <a:avLst/>
          </a:prstGeom>
          <a:noFill/>
        </p:spPr>
        <p:txBody>
          <a:bodyPr wrap="none" lIns="72000" tIns="36000" rIns="72000" bIns="36000"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Mean Hemoglobin (g/dL) +/- SEM</a:t>
            </a:r>
          </a:p>
        </p:txBody>
      </p:sp>
      <p:sp>
        <p:nvSpPr>
          <p:cNvPr id="21" name="TextBox 20">
            <a:extLst>
              <a:ext uri="{FF2B5EF4-FFF2-40B4-BE49-F238E27FC236}">
                <a16:creationId xmlns:a16="http://schemas.microsoft.com/office/drawing/2014/main" id="{F09035A4-AF3C-4A12-A7F9-1C49643359FC}"/>
              </a:ext>
            </a:extLst>
          </p:cNvPr>
          <p:cNvSpPr txBox="1"/>
          <p:nvPr/>
        </p:nvSpPr>
        <p:spPr>
          <a:xfrm>
            <a:off x="1054618" y="5757863"/>
            <a:ext cx="280058" cy="318924"/>
          </a:xfrm>
          <a:prstGeom prst="rect">
            <a:avLst/>
          </a:prstGeom>
          <a:noFill/>
        </p:spPr>
        <p:txBody>
          <a:bodyPr wrap="none" lIns="72000" tIns="36000" rIns="72000" bIns="36000"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a:t>
            </a:r>
          </a:p>
        </p:txBody>
      </p:sp>
      <p:pic>
        <p:nvPicPr>
          <p:cNvPr id="22" name="Picture 21">
            <a:extLst>
              <a:ext uri="{FF2B5EF4-FFF2-40B4-BE49-F238E27FC236}">
                <a16:creationId xmlns:a16="http://schemas.microsoft.com/office/drawing/2014/main" id="{1A80F1F5-FA11-42C2-8880-6EB23334CB98}"/>
              </a:ext>
            </a:extLst>
          </p:cNvPr>
          <p:cNvPicPr>
            <a:picLocks noChangeAspect="1"/>
          </p:cNvPicPr>
          <p:nvPr/>
        </p:nvPicPr>
        <p:blipFill rotWithShape="1">
          <a:blip r:embed="rId3">
            <a:alphaModFix amt="70000"/>
          </a:blip>
          <a:srcRect l="7265" b="3763"/>
          <a:stretch/>
        </p:blipFill>
        <p:spPr>
          <a:xfrm>
            <a:off x="1491644" y="1451072"/>
            <a:ext cx="5594524" cy="3850607"/>
          </a:xfrm>
          <a:prstGeom prst="rect">
            <a:avLst/>
          </a:prstGeom>
        </p:spPr>
      </p:pic>
      <p:sp>
        <p:nvSpPr>
          <p:cNvPr id="26" name="TextBox 25">
            <a:extLst>
              <a:ext uri="{FF2B5EF4-FFF2-40B4-BE49-F238E27FC236}">
                <a16:creationId xmlns:a16="http://schemas.microsoft.com/office/drawing/2014/main" id="{5ACB4E9A-49FE-4EA7-9A05-FD1644B87CDD}"/>
              </a:ext>
            </a:extLst>
          </p:cNvPr>
          <p:cNvSpPr txBox="1"/>
          <p:nvPr/>
        </p:nvSpPr>
        <p:spPr>
          <a:xfrm>
            <a:off x="3995654" y="5438910"/>
            <a:ext cx="928748" cy="293673"/>
          </a:xfrm>
          <a:prstGeom prst="rect">
            <a:avLst/>
          </a:prstGeom>
          <a:noFill/>
        </p:spPr>
        <p:txBody>
          <a:bodyPr wrap="square" lIns="72000" tIns="36000" rIns="72000" bIns="36000"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a:t>
            </a:r>
          </a:p>
        </p:txBody>
      </p:sp>
      <p:grpSp>
        <p:nvGrpSpPr>
          <p:cNvPr id="29" name="Group 28">
            <a:extLst>
              <a:ext uri="{FF2B5EF4-FFF2-40B4-BE49-F238E27FC236}">
                <a16:creationId xmlns:a16="http://schemas.microsoft.com/office/drawing/2014/main" id="{7E678DC7-550A-43BE-8674-2E7116A18A55}"/>
              </a:ext>
            </a:extLst>
          </p:cNvPr>
          <p:cNvGrpSpPr/>
          <p:nvPr/>
        </p:nvGrpSpPr>
        <p:grpSpPr>
          <a:xfrm>
            <a:off x="1022799" y="1567816"/>
            <a:ext cx="375603" cy="3675958"/>
            <a:chOff x="6404502" y="1741848"/>
            <a:chExt cx="349956" cy="3659405"/>
          </a:xfrm>
          <a:noFill/>
        </p:grpSpPr>
        <p:sp>
          <p:nvSpPr>
            <p:cNvPr id="58" name="TextBox 57">
              <a:extLst>
                <a:ext uri="{FF2B5EF4-FFF2-40B4-BE49-F238E27FC236}">
                  <a16:creationId xmlns:a16="http://schemas.microsoft.com/office/drawing/2014/main" id="{8C4E3195-B099-43A9-B528-08A4CD015DD3}"/>
                </a:ext>
              </a:extLst>
            </p:cNvPr>
            <p:cNvSpPr txBox="1"/>
            <p:nvPr/>
          </p:nvSpPr>
          <p:spPr bwMode="gray">
            <a:xfrm>
              <a:off x="6404502" y="1741848"/>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15.5</a:t>
              </a:r>
            </a:p>
          </p:txBody>
        </p:sp>
        <p:sp>
          <p:nvSpPr>
            <p:cNvPr id="59" name="TextBox 58">
              <a:extLst>
                <a:ext uri="{FF2B5EF4-FFF2-40B4-BE49-F238E27FC236}">
                  <a16:creationId xmlns:a16="http://schemas.microsoft.com/office/drawing/2014/main" id="{AD6BD7E8-FB07-4F80-B1FC-5A56C4F03BB8}"/>
                </a:ext>
              </a:extLst>
            </p:cNvPr>
            <p:cNvSpPr txBox="1"/>
            <p:nvPr/>
          </p:nvSpPr>
          <p:spPr bwMode="gray">
            <a:xfrm>
              <a:off x="6404502" y="1978778"/>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15.0</a:t>
              </a:r>
            </a:p>
          </p:txBody>
        </p:sp>
        <p:sp>
          <p:nvSpPr>
            <p:cNvPr id="60" name="TextBox 59">
              <a:extLst>
                <a:ext uri="{FF2B5EF4-FFF2-40B4-BE49-F238E27FC236}">
                  <a16:creationId xmlns:a16="http://schemas.microsoft.com/office/drawing/2014/main" id="{E804F49F-CD4C-4F0B-AA66-885729D5B3BF}"/>
                </a:ext>
              </a:extLst>
            </p:cNvPr>
            <p:cNvSpPr txBox="1"/>
            <p:nvPr/>
          </p:nvSpPr>
          <p:spPr bwMode="gray">
            <a:xfrm>
              <a:off x="6404502" y="2237919"/>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14.5</a:t>
              </a:r>
            </a:p>
          </p:txBody>
        </p:sp>
        <p:sp>
          <p:nvSpPr>
            <p:cNvPr id="61" name="TextBox 60">
              <a:extLst>
                <a:ext uri="{FF2B5EF4-FFF2-40B4-BE49-F238E27FC236}">
                  <a16:creationId xmlns:a16="http://schemas.microsoft.com/office/drawing/2014/main" id="{1A50AB41-BC50-4F8B-BE8D-C3BA11643258}"/>
                </a:ext>
              </a:extLst>
            </p:cNvPr>
            <p:cNvSpPr txBox="1"/>
            <p:nvPr/>
          </p:nvSpPr>
          <p:spPr bwMode="gray">
            <a:xfrm>
              <a:off x="6404502" y="2474849"/>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14.0</a:t>
              </a:r>
            </a:p>
          </p:txBody>
        </p:sp>
        <p:sp>
          <p:nvSpPr>
            <p:cNvPr id="62" name="TextBox 61">
              <a:extLst>
                <a:ext uri="{FF2B5EF4-FFF2-40B4-BE49-F238E27FC236}">
                  <a16:creationId xmlns:a16="http://schemas.microsoft.com/office/drawing/2014/main" id="{6D245CFE-D6F3-4D92-AB85-4363C382AD3B}"/>
                </a:ext>
              </a:extLst>
            </p:cNvPr>
            <p:cNvSpPr txBox="1"/>
            <p:nvPr/>
          </p:nvSpPr>
          <p:spPr bwMode="gray">
            <a:xfrm>
              <a:off x="6404502" y="2733990"/>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13.5</a:t>
              </a:r>
            </a:p>
          </p:txBody>
        </p:sp>
        <p:sp>
          <p:nvSpPr>
            <p:cNvPr id="63" name="TextBox 62">
              <a:extLst>
                <a:ext uri="{FF2B5EF4-FFF2-40B4-BE49-F238E27FC236}">
                  <a16:creationId xmlns:a16="http://schemas.microsoft.com/office/drawing/2014/main" id="{83A1B937-DF36-433D-BAD8-76414CC3FC8F}"/>
                </a:ext>
              </a:extLst>
            </p:cNvPr>
            <p:cNvSpPr txBox="1"/>
            <p:nvPr/>
          </p:nvSpPr>
          <p:spPr bwMode="gray">
            <a:xfrm>
              <a:off x="6404502" y="2970920"/>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13.0</a:t>
              </a:r>
            </a:p>
          </p:txBody>
        </p:sp>
        <p:sp>
          <p:nvSpPr>
            <p:cNvPr id="64" name="TextBox 63">
              <a:extLst>
                <a:ext uri="{FF2B5EF4-FFF2-40B4-BE49-F238E27FC236}">
                  <a16:creationId xmlns:a16="http://schemas.microsoft.com/office/drawing/2014/main" id="{B2A21F01-5178-47DB-B976-182D7A52F8D0}"/>
                </a:ext>
              </a:extLst>
            </p:cNvPr>
            <p:cNvSpPr txBox="1"/>
            <p:nvPr/>
          </p:nvSpPr>
          <p:spPr bwMode="gray">
            <a:xfrm>
              <a:off x="6404502" y="3244870"/>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12.5</a:t>
              </a:r>
            </a:p>
          </p:txBody>
        </p:sp>
        <p:sp>
          <p:nvSpPr>
            <p:cNvPr id="65" name="TextBox 64">
              <a:extLst>
                <a:ext uri="{FF2B5EF4-FFF2-40B4-BE49-F238E27FC236}">
                  <a16:creationId xmlns:a16="http://schemas.microsoft.com/office/drawing/2014/main" id="{021A5294-2DE9-4106-B56A-F5EAA792CB7D}"/>
                </a:ext>
              </a:extLst>
            </p:cNvPr>
            <p:cNvSpPr txBox="1"/>
            <p:nvPr/>
          </p:nvSpPr>
          <p:spPr bwMode="gray">
            <a:xfrm>
              <a:off x="6404502" y="3489204"/>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12.0</a:t>
              </a:r>
            </a:p>
          </p:txBody>
        </p:sp>
        <p:sp>
          <p:nvSpPr>
            <p:cNvPr id="66" name="TextBox 65">
              <a:extLst>
                <a:ext uri="{FF2B5EF4-FFF2-40B4-BE49-F238E27FC236}">
                  <a16:creationId xmlns:a16="http://schemas.microsoft.com/office/drawing/2014/main" id="{31CCA786-F98A-416D-B23D-C14EA0B45A77}"/>
                </a:ext>
              </a:extLst>
            </p:cNvPr>
            <p:cNvSpPr txBox="1"/>
            <p:nvPr/>
          </p:nvSpPr>
          <p:spPr bwMode="gray">
            <a:xfrm>
              <a:off x="6404502" y="3748345"/>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11.5</a:t>
              </a:r>
            </a:p>
          </p:txBody>
        </p:sp>
        <p:sp>
          <p:nvSpPr>
            <p:cNvPr id="67" name="TextBox 66">
              <a:extLst>
                <a:ext uri="{FF2B5EF4-FFF2-40B4-BE49-F238E27FC236}">
                  <a16:creationId xmlns:a16="http://schemas.microsoft.com/office/drawing/2014/main" id="{A78F92F7-6D6F-40FE-A77F-4E740344FE3B}"/>
                </a:ext>
              </a:extLst>
            </p:cNvPr>
            <p:cNvSpPr txBox="1"/>
            <p:nvPr/>
          </p:nvSpPr>
          <p:spPr bwMode="gray">
            <a:xfrm>
              <a:off x="6404502" y="3992679"/>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11.0</a:t>
              </a:r>
            </a:p>
          </p:txBody>
        </p:sp>
        <p:sp>
          <p:nvSpPr>
            <p:cNvPr id="68" name="TextBox 67">
              <a:extLst>
                <a:ext uri="{FF2B5EF4-FFF2-40B4-BE49-F238E27FC236}">
                  <a16:creationId xmlns:a16="http://schemas.microsoft.com/office/drawing/2014/main" id="{5EB916BB-B678-45AC-AE07-5F0C9A556BEE}"/>
                </a:ext>
              </a:extLst>
            </p:cNvPr>
            <p:cNvSpPr txBox="1"/>
            <p:nvPr/>
          </p:nvSpPr>
          <p:spPr bwMode="gray">
            <a:xfrm>
              <a:off x="6404502" y="4259224"/>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10.5</a:t>
              </a:r>
            </a:p>
          </p:txBody>
        </p:sp>
        <p:sp>
          <p:nvSpPr>
            <p:cNvPr id="69" name="TextBox 68">
              <a:extLst>
                <a:ext uri="{FF2B5EF4-FFF2-40B4-BE49-F238E27FC236}">
                  <a16:creationId xmlns:a16="http://schemas.microsoft.com/office/drawing/2014/main" id="{8ECBEA31-86C7-4676-9BE8-2D3B4D856E93}"/>
                </a:ext>
              </a:extLst>
            </p:cNvPr>
            <p:cNvSpPr txBox="1"/>
            <p:nvPr/>
          </p:nvSpPr>
          <p:spPr bwMode="gray">
            <a:xfrm>
              <a:off x="6404502" y="4503558"/>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10.0</a:t>
              </a:r>
            </a:p>
          </p:txBody>
        </p:sp>
        <p:sp>
          <p:nvSpPr>
            <p:cNvPr id="70" name="TextBox 69">
              <a:extLst>
                <a:ext uri="{FF2B5EF4-FFF2-40B4-BE49-F238E27FC236}">
                  <a16:creationId xmlns:a16="http://schemas.microsoft.com/office/drawing/2014/main" id="{BEFABFE8-7DBD-4AD4-9C91-C7F6216C3117}"/>
                </a:ext>
              </a:extLst>
            </p:cNvPr>
            <p:cNvSpPr txBox="1"/>
            <p:nvPr/>
          </p:nvSpPr>
          <p:spPr bwMode="gray">
            <a:xfrm>
              <a:off x="6404502" y="4766402"/>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9.5</a:t>
              </a:r>
            </a:p>
          </p:txBody>
        </p:sp>
        <p:sp>
          <p:nvSpPr>
            <p:cNvPr id="71" name="TextBox 70">
              <a:extLst>
                <a:ext uri="{FF2B5EF4-FFF2-40B4-BE49-F238E27FC236}">
                  <a16:creationId xmlns:a16="http://schemas.microsoft.com/office/drawing/2014/main" id="{E837C289-F62D-47FA-A07C-B994E5E0E353}"/>
                </a:ext>
              </a:extLst>
            </p:cNvPr>
            <p:cNvSpPr txBox="1"/>
            <p:nvPr/>
          </p:nvSpPr>
          <p:spPr bwMode="gray">
            <a:xfrm>
              <a:off x="6404502" y="5010736"/>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9.0</a:t>
              </a:r>
            </a:p>
          </p:txBody>
        </p:sp>
        <p:sp>
          <p:nvSpPr>
            <p:cNvPr id="72" name="TextBox 71">
              <a:extLst>
                <a:ext uri="{FF2B5EF4-FFF2-40B4-BE49-F238E27FC236}">
                  <a16:creationId xmlns:a16="http://schemas.microsoft.com/office/drawing/2014/main" id="{287D5691-45E7-43C0-A31C-595577B62CBB}"/>
                </a:ext>
              </a:extLst>
            </p:cNvPr>
            <p:cNvSpPr txBox="1"/>
            <p:nvPr/>
          </p:nvSpPr>
          <p:spPr bwMode="gray">
            <a:xfrm>
              <a:off x="6404502" y="5266175"/>
              <a:ext cx="349956" cy="135078"/>
            </a:xfrm>
            <a:prstGeom prst="rect">
              <a:avLst/>
            </a:prstGeom>
            <a:grpFill/>
          </p:spPr>
          <p:txBody>
            <a:bodyPr wrap="none" lIns="0" tIns="0" rIns="0" bIns="0" rtlCol="0">
              <a:noAutofit/>
            </a:bodyPr>
            <a:lstStyle/>
            <a:p>
              <a:pPr marL="0" marR="0" lvl="0" indent="0" algn="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8.5</a:t>
              </a:r>
            </a:p>
          </p:txBody>
        </p:sp>
      </p:grpSp>
      <p:grpSp>
        <p:nvGrpSpPr>
          <p:cNvPr id="3" name="Group 2">
            <a:extLst>
              <a:ext uri="{FF2B5EF4-FFF2-40B4-BE49-F238E27FC236}">
                <a16:creationId xmlns:a16="http://schemas.microsoft.com/office/drawing/2014/main" id="{6860ED94-BC04-4924-A688-7DC61C6C582D}"/>
              </a:ext>
            </a:extLst>
          </p:cNvPr>
          <p:cNvGrpSpPr/>
          <p:nvPr/>
        </p:nvGrpSpPr>
        <p:grpSpPr>
          <a:xfrm>
            <a:off x="1617014" y="5374504"/>
            <a:ext cx="5568428" cy="135689"/>
            <a:chOff x="1617014" y="5298310"/>
            <a:chExt cx="5568428" cy="135689"/>
          </a:xfrm>
        </p:grpSpPr>
        <p:sp>
          <p:nvSpPr>
            <p:cNvPr id="33" name="TextBox 32">
              <a:extLst>
                <a:ext uri="{FF2B5EF4-FFF2-40B4-BE49-F238E27FC236}">
                  <a16:creationId xmlns:a16="http://schemas.microsoft.com/office/drawing/2014/main" id="{06D56E37-5525-4696-BB0D-BF3D88966033}"/>
                </a:ext>
              </a:extLst>
            </p:cNvPr>
            <p:cNvSpPr txBox="1"/>
            <p:nvPr/>
          </p:nvSpPr>
          <p:spPr bwMode="gray">
            <a:xfrm>
              <a:off x="161701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200" dirty="0">
                  <a:solidFill>
                    <a:schemeClr val="bg1"/>
                  </a:solidFill>
                  <a:latin typeface="Calibri" panose="020F0502020204030204" pitchFamily="34" charset="0"/>
                  <a:cs typeface="Calibri" panose="020F0502020204030204" pitchFamily="34" charset="0"/>
                </a:rPr>
                <a:t>1</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177A077E-CF30-4A31-AEBF-B4E398567EE6}"/>
                </a:ext>
              </a:extLst>
            </p:cNvPr>
            <p:cNvSpPr txBox="1"/>
            <p:nvPr/>
          </p:nvSpPr>
          <p:spPr bwMode="gray">
            <a:xfrm>
              <a:off x="1827716"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a:t>
              </a:r>
            </a:p>
          </p:txBody>
        </p:sp>
        <p:sp>
          <p:nvSpPr>
            <p:cNvPr id="35" name="TextBox 34">
              <a:extLst>
                <a:ext uri="{FF2B5EF4-FFF2-40B4-BE49-F238E27FC236}">
                  <a16:creationId xmlns:a16="http://schemas.microsoft.com/office/drawing/2014/main" id="{49435FED-D681-442E-8895-83549E459C07}"/>
                </a:ext>
              </a:extLst>
            </p:cNvPr>
            <p:cNvSpPr txBox="1"/>
            <p:nvPr/>
          </p:nvSpPr>
          <p:spPr bwMode="gray">
            <a:xfrm>
              <a:off x="203222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200" dirty="0">
                  <a:solidFill>
                    <a:schemeClr val="bg1"/>
                  </a:solidFill>
                  <a:latin typeface="Calibri" panose="020F0502020204030204" pitchFamily="34" charset="0"/>
                  <a:cs typeface="Calibri" panose="020F0502020204030204" pitchFamily="34" charset="0"/>
                </a:rPr>
                <a:t>7</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4CFA1A17-8EB3-431D-A781-DC6C42D16B18}"/>
                </a:ext>
              </a:extLst>
            </p:cNvPr>
            <p:cNvSpPr txBox="1"/>
            <p:nvPr/>
          </p:nvSpPr>
          <p:spPr bwMode="gray">
            <a:xfrm>
              <a:off x="245205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13</a:t>
              </a:r>
            </a:p>
          </p:txBody>
        </p:sp>
        <p:sp>
          <p:nvSpPr>
            <p:cNvPr id="37" name="TextBox 36">
              <a:extLst>
                <a:ext uri="{FF2B5EF4-FFF2-40B4-BE49-F238E27FC236}">
                  <a16:creationId xmlns:a16="http://schemas.microsoft.com/office/drawing/2014/main" id="{705EC227-2F6C-47CC-99F8-5F346C3EEC8C}"/>
                </a:ext>
              </a:extLst>
            </p:cNvPr>
            <p:cNvSpPr txBox="1"/>
            <p:nvPr/>
          </p:nvSpPr>
          <p:spPr bwMode="gray">
            <a:xfrm>
              <a:off x="266664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16</a:t>
              </a:r>
            </a:p>
          </p:txBody>
        </p:sp>
        <p:sp>
          <p:nvSpPr>
            <p:cNvPr id="38" name="TextBox 37">
              <a:extLst>
                <a:ext uri="{FF2B5EF4-FFF2-40B4-BE49-F238E27FC236}">
                  <a16:creationId xmlns:a16="http://schemas.microsoft.com/office/drawing/2014/main" id="{1798CF8A-8B4B-41BF-A2A2-A1375AF84024}"/>
                </a:ext>
              </a:extLst>
            </p:cNvPr>
            <p:cNvSpPr txBox="1"/>
            <p:nvPr/>
          </p:nvSpPr>
          <p:spPr bwMode="gray">
            <a:xfrm>
              <a:off x="287093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200" dirty="0">
                  <a:solidFill>
                    <a:schemeClr val="bg1"/>
                  </a:solidFill>
                  <a:latin typeface="Calibri" panose="020F0502020204030204" pitchFamily="34" charset="0"/>
                  <a:cs typeface="Calibri" panose="020F0502020204030204" pitchFamily="34" charset="0"/>
                </a:rPr>
                <a:t>19</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17235778-68F4-4AC4-9E91-E7AE8CD9358C}"/>
                </a:ext>
              </a:extLst>
            </p:cNvPr>
            <p:cNvSpPr txBox="1"/>
            <p:nvPr/>
          </p:nvSpPr>
          <p:spPr bwMode="gray">
            <a:xfrm>
              <a:off x="3094550"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22</a:t>
              </a:r>
            </a:p>
          </p:txBody>
        </p:sp>
        <p:sp>
          <p:nvSpPr>
            <p:cNvPr id="40" name="TextBox 39">
              <a:extLst>
                <a:ext uri="{FF2B5EF4-FFF2-40B4-BE49-F238E27FC236}">
                  <a16:creationId xmlns:a16="http://schemas.microsoft.com/office/drawing/2014/main" id="{D149AB3C-8B1A-4031-9465-8D64A4DF97C7}"/>
                </a:ext>
              </a:extLst>
            </p:cNvPr>
            <p:cNvSpPr txBox="1"/>
            <p:nvPr/>
          </p:nvSpPr>
          <p:spPr bwMode="gray">
            <a:xfrm>
              <a:off x="3302808"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25</a:t>
              </a:r>
            </a:p>
          </p:txBody>
        </p:sp>
        <p:sp>
          <p:nvSpPr>
            <p:cNvPr id="41" name="TextBox 40">
              <a:extLst>
                <a:ext uri="{FF2B5EF4-FFF2-40B4-BE49-F238E27FC236}">
                  <a16:creationId xmlns:a16="http://schemas.microsoft.com/office/drawing/2014/main" id="{FEAFA42B-644B-43F3-85A5-9F7B7DA05782}"/>
                </a:ext>
              </a:extLst>
            </p:cNvPr>
            <p:cNvSpPr txBox="1"/>
            <p:nvPr/>
          </p:nvSpPr>
          <p:spPr bwMode="gray">
            <a:xfrm>
              <a:off x="394682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34</a:t>
              </a:r>
            </a:p>
          </p:txBody>
        </p:sp>
        <p:sp>
          <p:nvSpPr>
            <p:cNvPr id="42" name="TextBox 41">
              <a:extLst>
                <a:ext uri="{FF2B5EF4-FFF2-40B4-BE49-F238E27FC236}">
                  <a16:creationId xmlns:a16="http://schemas.microsoft.com/office/drawing/2014/main" id="{575A7AA2-66D7-49A8-8E03-DBC1C9A24AD3}"/>
                </a:ext>
              </a:extLst>
            </p:cNvPr>
            <p:cNvSpPr txBox="1"/>
            <p:nvPr/>
          </p:nvSpPr>
          <p:spPr bwMode="gray">
            <a:xfrm>
              <a:off x="4176236"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37</a:t>
              </a:r>
            </a:p>
          </p:txBody>
        </p:sp>
        <p:sp>
          <p:nvSpPr>
            <p:cNvPr id="43" name="TextBox 42">
              <a:extLst>
                <a:ext uri="{FF2B5EF4-FFF2-40B4-BE49-F238E27FC236}">
                  <a16:creationId xmlns:a16="http://schemas.microsoft.com/office/drawing/2014/main" id="{3B64B54C-5B53-47C1-BFAC-E0535D3813AB}"/>
                </a:ext>
              </a:extLst>
            </p:cNvPr>
            <p:cNvSpPr txBox="1"/>
            <p:nvPr/>
          </p:nvSpPr>
          <p:spPr bwMode="gray">
            <a:xfrm>
              <a:off x="438751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40</a:t>
              </a:r>
            </a:p>
          </p:txBody>
        </p:sp>
        <p:sp>
          <p:nvSpPr>
            <p:cNvPr id="44" name="TextBox 43">
              <a:extLst>
                <a:ext uri="{FF2B5EF4-FFF2-40B4-BE49-F238E27FC236}">
                  <a16:creationId xmlns:a16="http://schemas.microsoft.com/office/drawing/2014/main" id="{0791D11F-6250-4A46-A5E7-0C36D2241018}"/>
                </a:ext>
              </a:extLst>
            </p:cNvPr>
            <p:cNvSpPr txBox="1"/>
            <p:nvPr/>
          </p:nvSpPr>
          <p:spPr bwMode="gray">
            <a:xfrm>
              <a:off x="4598185"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43</a:t>
              </a:r>
            </a:p>
          </p:txBody>
        </p:sp>
        <p:sp>
          <p:nvSpPr>
            <p:cNvPr id="45" name="TextBox 44">
              <a:extLst>
                <a:ext uri="{FF2B5EF4-FFF2-40B4-BE49-F238E27FC236}">
                  <a16:creationId xmlns:a16="http://schemas.microsoft.com/office/drawing/2014/main" id="{117680C8-475E-4721-BA1C-64AA4523DE68}"/>
                </a:ext>
              </a:extLst>
            </p:cNvPr>
            <p:cNvSpPr txBox="1"/>
            <p:nvPr/>
          </p:nvSpPr>
          <p:spPr bwMode="gray">
            <a:xfrm>
              <a:off x="5043562"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49</a:t>
              </a:r>
            </a:p>
          </p:txBody>
        </p:sp>
        <p:sp>
          <p:nvSpPr>
            <p:cNvPr id="46" name="TextBox 45">
              <a:extLst>
                <a:ext uri="{FF2B5EF4-FFF2-40B4-BE49-F238E27FC236}">
                  <a16:creationId xmlns:a16="http://schemas.microsoft.com/office/drawing/2014/main" id="{07A8344B-D7C0-4563-ACC2-32D9A0F5CBE3}"/>
                </a:ext>
              </a:extLst>
            </p:cNvPr>
            <p:cNvSpPr txBox="1"/>
            <p:nvPr/>
          </p:nvSpPr>
          <p:spPr bwMode="gray">
            <a:xfrm>
              <a:off x="5264959"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52</a:t>
              </a:r>
            </a:p>
          </p:txBody>
        </p:sp>
        <p:sp>
          <p:nvSpPr>
            <p:cNvPr id="47" name="TextBox 46">
              <a:extLst>
                <a:ext uri="{FF2B5EF4-FFF2-40B4-BE49-F238E27FC236}">
                  <a16:creationId xmlns:a16="http://schemas.microsoft.com/office/drawing/2014/main" id="{B10993A4-24B6-40DF-A29A-1A24802C542D}"/>
                </a:ext>
              </a:extLst>
            </p:cNvPr>
            <p:cNvSpPr txBox="1"/>
            <p:nvPr/>
          </p:nvSpPr>
          <p:spPr bwMode="gray">
            <a:xfrm>
              <a:off x="550240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55</a:t>
              </a:r>
            </a:p>
          </p:txBody>
        </p:sp>
        <p:sp>
          <p:nvSpPr>
            <p:cNvPr id="48" name="TextBox 47">
              <a:extLst>
                <a:ext uri="{FF2B5EF4-FFF2-40B4-BE49-F238E27FC236}">
                  <a16:creationId xmlns:a16="http://schemas.microsoft.com/office/drawing/2014/main" id="{26F5A1C7-A3BD-4040-887D-B5924BFF26F7}"/>
                </a:ext>
              </a:extLst>
            </p:cNvPr>
            <p:cNvSpPr txBox="1"/>
            <p:nvPr/>
          </p:nvSpPr>
          <p:spPr bwMode="gray">
            <a:xfrm>
              <a:off x="572858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200" dirty="0">
                  <a:solidFill>
                    <a:schemeClr val="bg1"/>
                  </a:solidFill>
                  <a:latin typeface="Calibri" panose="020F0502020204030204" pitchFamily="34" charset="0"/>
                  <a:cs typeface="Calibri" panose="020F0502020204030204" pitchFamily="34" charset="0"/>
                </a:rPr>
                <a:t>58</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E40488AB-A7CA-4629-B1F2-3A50023DF777}"/>
                </a:ext>
              </a:extLst>
            </p:cNvPr>
            <p:cNvSpPr txBox="1"/>
            <p:nvPr/>
          </p:nvSpPr>
          <p:spPr bwMode="gray">
            <a:xfrm>
              <a:off x="5941142"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61</a:t>
              </a:r>
            </a:p>
          </p:txBody>
        </p:sp>
        <p:sp>
          <p:nvSpPr>
            <p:cNvPr id="50" name="TextBox 49">
              <a:extLst>
                <a:ext uri="{FF2B5EF4-FFF2-40B4-BE49-F238E27FC236}">
                  <a16:creationId xmlns:a16="http://schemas.microsoft.com/office/drawing/2014/main" id="{5667725C-D0D6-48D5-9B7C-D0FFACE3CFCD}"/>
                </a:ext>
              </a:extLst>
            </p:cNvPr>
            <p:cNvSpPr txBox="1"/>
            <p:nvPr/>
          </p:nvSpPr>
          <p:spPr bwMode="gray">
            <a:xfrm>
              <a:off x="6401025"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200" dirty="0">
                  <a:solidFill>
                    <a:schemeClr val="bg1"/>
                  </a:solidFill>
                  <a:latin typeface="Calibri" panose="020F0502020204030204" pitchFamily="34" charset="0"/>
                  <a:cs typeface="Calibri" panose="020F0502020204030204" pitchFamily="34" charset="0"/>
                </a:rPr>
                <a:t>67</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13B94B8B-2DDD-4F3A-80E1-69CE7A36147E}"/>
                </a:ext>
              </a:extLst>
            </p:cNvPr>
            <p:cNvSpPr txBox="1"/>
            <p:nvPr/>
          </p:nvSpPr>
          <p:spPr bwMode="gray">
            <a:xfrm>
              <a:off x="659916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70</a:t>
              </a:r>
            </a:p>
          </p:txBody>
        </p:sp>
        <p:sp>
          <p:nvSpPr>
            <p:cNvPr id="52" name="TextBox 51">
              <a:extLst>
                <a:ext uri="{FF2B5EF4-FFF2-40B4-BE49-F238E27FC236}">
                  <a16:creationId xmlns:a16="http://schemas.microsoft.com/office/drawing/2014/main" id="{43F28866-5AFA-4590-9A88-D9346FD781AB}"/>
                </a:ext>
              </a:extLst>
            </p:cNvPr>
            <p:cNvSpPr txBox="1"/>
            <p:nvPr/>
          </p:nvSpPr>
          <p:spPr bwMode="gray">
            <a:xfrm>
              <a:off x="2235322" y="5298310"/>
              <a:ext cx="386512"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a:t>
              </a:r>
            </a:p>
          </p:txBody>
        </p:sp>
        <p:sp>
          <p:nvSpPr>
            <p:cNvPr id="53" name="TextBox 52">
              <a:extLst>
                <a:ext uri="{FF2B5EF4-FFF2-40B4-BE49-F238E27FC236}">
                  <a16:creationId xmlns:a16="http://schemas.microsoft.com/office/drawing/2014/main" id="{445F2A32-80B6-4F46-9236-E5D799BAF75F}"/>
                </a:ext>
              </a:extLst>
            </p:cNvPr>
            <p:cNvSpPr txBox="1"/>
            <p:nvPr/>
          </p:nvSpPr>
          <p:spPr bwMode="gray">
            <a:xfrm>
              <a:off x="352410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28</a:t>
              </a:r>
            </a:p>
          </p:txBody>
        </p:sp>
        <p:sp>
          <p:nvSpPr>
            <p:cNvPr id="54" name="TextBox 53">
              <a:extLst>
                <a:ext uri="{FF2B5EF4-FFF2-40B4-BE49-F238E27FC236}">
                  <a16:creationId xmlns:a16="http://schemas.microsoft.com/office/drawing/2014/main" id="{5D341855-D4E2-48C8-AA57-EEBF1ED9C85E}"/>
                </a:ext>
              </a:extLst>
            </p:cNvPr>
            <p:cNvSpPr txBox="1"/>
            <p:nvPr/>
          </p:nvSpPr>
          <p:spPr bwMode="gray">
            <a:xfrm>
              <a:off x="375028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31</a:t>
              </a:r>
            </a:p>
          </p:txBody>
        </p:sp>
        <p:sp>
          <p:nvSpPr>
            <p:cNvPr id="55" name="TextBox 54">
              <a:extLst>
                <a:ext uri="{FF2B5EF4-FFF2-40B4-BE49-F238E27FC236}">
                  <a16:creationId xmlns:a16="http://schemas.microsoft.com/office/drawing/2014/main" id="{9E78F772-410C-4758-A4F7-3F1202407D68}"/>
                </a:ext>
              </a:extLst>
            </p:cNvPr>
            <p:cNvSpPr txBox="1"/>
            <p:nvPr/>
          </p:nvSpPr>
          <p:spPr bwMode="gray">
            <a:xfrm>
              <a:off x="481414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46</a:t>
              </a:r>
            </a:p>
          </p:txBody>
        </p:sp>
        <p:sp>
          <p:nvSpPr>
            <p:cNvPr id="56" name="TextBox 55">
              <a:extLst>
                <a:ext uri="{FF2B5EF4-FFF2-40B4-BE49-F238E27FC236}">
                  <a16:creationId xmlns:a16="http://schemas.microsoft.com/office/drawing/2014/main" id="{B94FED20-689A-430D-AE2D-6A78956CE5C9}"/>
                </a:ext>
              </a:extLst>
            </p:cNvPr>
            <p:cNvSpPr txBox="1"/>
            <p:nvPr/>
          </p:nvSpPr>
          <p:spPr bwMode="gray">
            <a:xfrm>
              <a:off x="6156610"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200" dirty="0">
                  <a:solidFill>
                    <a:schemeClr val="bg1"/>
                  </a:solidFill>
                  <a:latin typeface="Calibri" panose="020F0502020204030204" pitchFamily="34" charset="0"/>
                  <a:cs typeface="Calibri" panose="020F0502020204030204" pitchFamily="34" charset="0"/>
                </a:rPr>
                <a:t>64</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7" name="TextBox 56">
              <a:extLst>
                <a:ext uri="{FF2B5EF4-FFF2-40B4-BE49-F238E27FC236}">
                  <a16:creationId xmlns:a16="http://schemas.microsoft.com/office/drawing/2014/main" id="{06D2768B-E042-4524-8690-6F5629F59852}"/>
                </a:ext>
              </a:extLst>
            </p:cNvPr>
            <p:cNvSpPr txBox="1"/>
            <p:nvPr/>
          </p:nvSpPr>
          <p:spPr bwMode="gray">
            <a:xfrm>
              <a:off x="6809839"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73</a:t>
              </a:r>
            </a:p>
          </p:txBody>
        </p:sp>
      </p:grpSp>
      <p:sp>
        <p:nvSpPr>
          <p:cNvPr id="2" name="TextBox 1">
            <a:extLst>
              <a:ext uri="{FF2B5EF4-FFF2-40B4-BE49-F238E27FC236}">
                <a16:creationId xmlns:a16="http://schemas.microsoft.com/office/drawing/2014/main" id="{51724CD7-4C44-4870-85FD-D27E8C2DA469}"/>
              </a:ext>
            </a:extLst>
          </p:cNvPr>
          <p:cNvSpPr txBox="1"/>
          <p:nvPr/>
        </p:nvSpPr>
        <p:spPr bwMode="auto">
          <a:xfrm>
            <a:off x="1033437" y="6106401"/>
            <a:ext cx="61520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*Hgb values within 12 wk after transfusion are excluded; 3 patients NE due to missing baseline. </a:t>
            </a:r>
          </a:p>
        </p:txBody>
      </p:sp>
      <p:graphicFrame>
        <p:nvGraphicFramePr>
          <p:cNvPr id="73" name="Group 3">
            <a:extLst>
              <a:ext uri="{FF2B5EF4-FFF2-40B4-BE49-F238E27FC236}">
                <a16:creationId xmlns:a16="http://schemas.microsoft.com/office/drawing/2014/main" id="{FE18E5AC-41D0-4AB7-AEEC-387915B56E05}"/>
              </a:ext>
            </a:extLst>
          </p:cNvPr>
          <p:cNvGraphicFramePr>
            <a:graphicFrameLocks/>
          </p:cNvGraphicFramePr>
          <p:nvPr>
            <p:extLst>
              <p:ext uri="{D42A27DB-BD31-4B8C-83A1-F6EECF244321}">
                <p14:modId xmlns:p14="http://schemas.microsoft.com/office/powerpoint/2010/main" val="3783833073"/>
              </p:ext>
            </p:extLst>
          </p:nvPr>
        </p:nvGraphicFramePr>
        <p:xfrm>
          <a:off x="7239191" y="1390164"/>
          <a:ext cx="4533709" cy="2377472"/>
        </p:xfrm>
        <a:graphic>
          <a:graphicData uri="http://schemas.openxmlformats.org/drawingml/2006/table">
            <a:tbl>
              <a:tblPr/>
              <a:tblGrid>
                <a:gridCol w="2993383">
                  <a:extLst>
                    <a:ext uri="{9D8B030D-6E8A-4147-A177-3AD203B41FA5}">
                      <a16:colId xmlns:a16="http://schemas.microsoft.com/office/drawing/2014/main" val="20000"/>
                    </a:ext>
                  </a:extLst>
                </a:gridCol>
                <a:gridCol w="154032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Non-TD Cohort 1B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9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Hemoglobin response, % (n/N)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patients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JAKi refractory/resistant</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JAKi ineligible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JAKi intolerant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(18/47)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(11/32)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aphicFrame>
        <p:nvGraphicFramePr>
          <p:cNvPr id="74" name="Group 3">
            <a:extLst>
              <a:ext uri="{FF2B5EF4-FFF2-40B4-BE49-F238E27FC236}">
                <a16:creationId xmlns:a16="http://schemas.microsoft.com/office/drawing/2014/main" id="{4838DF7C-7397-40FD-B0E8-2A3196A94198}"/>
              </a:ext>
            </a:extLst>
          </p:cNvPr>
          <p:cNvGraphicFramePr>
            <a:graphicFrameLocks/>
          </p:cNvGraphicFramePr>
          <p:nvPr>
            <p:extLst>
              <p:ext uri="{D42A27DB-BD31-4B8C-83A1-F6EECF244321}">
                <p14:modId xmlns:p14="http://schemas.microsoft.com/office/powerpoint/2010/main" val="749634677"/>
              </p:ext>
            </p:extLst>
          </p:nvPr>
        </p:nvGraphicFramePr>
        <p:xfrm>
          <a:off x="7248925" y="3840311"/>
          <a:ext cx="4533710" cy="2286064"/>
        </p:xfrm>
        <a:graphic>
          <a:graphicData uri="http://schemas.openxmlformats.org/drawingml/2006/table">
            <a:tbl>
              <a:tblPr/>
              <a:tblGrid>
                <a:gridCol w="2919327">
                  <a:extLst>
                    <a:ext uri="{9D8B030D-6E8A-4147-A177-3AD203B41FA5}">
                      <a16:colId xmlns:a16="http://schemas.microsoft.com/office/drawing/2014/main" val="20000"/>
                    </a:ext>
                  </a:extLst>
                </a:gridCol>
                <a:gridCol w="161438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 Cohort 1A        (n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9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TD to TI conversion,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 duration,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(31-53)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5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TI conversion,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8" name="Rectangle 17">
            <a:extLst>
              <a:ext uri="{FF2B5EF4-FFF2-40B4-BE49-F238E27FC236}">
                <a16:creationId xmlns:a16="http://schemas.microsoft.com/office/drawing/2014/main" id="{BF5CA9F0-00D9-4BC3-BD8D-527BD2DC4DA8}"/>
              </a:ext>
            </a:extLst>
          </p:cNvPr>
          <p:cNvSpPr/>
          <p:nvPr/>
        </p:nvSpPr>
        <p:spPr bwMode="gray">
          <a:xfrm>
            <a:off x="1515968" y="1402804"/>
            <a:ext cx="5519518" cy="28945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marL="0" marR="0" lvl="0" indent="0" algn="ctr" defTabSz="914400" rtl="0" eaLnBrk="1" fontAlgn="base" latinLnBrk="0" hangingPunct="1">
              <a:lnSpc>
                <a:spcPct val="90000"/>
              </a:lnSpc>
              <a:spcBef>
                <a:spcPts val="0"/>
              </a:spcBef>
              <a:spcAft>
                <a:spcPct val="0"/>
              </a:spcAft>
              <a:buClr>
                <a:srgbClr val="19699C"/>
              </a:buClr>
              <a:buSzPct val="90000"/>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Arm 1B Non-TD Cohort: Mean Hgb Over Time</a:t>
            </a:r>
            <a:r>
              <a:rPr lang="en-US" sz="1600" dirty="0">
                <a:solidFill>
                  <a:prstClr val="black"/>
                </a:solidFill>
                <a:latin typeface="Calibri" panose="020F0502020204030204" pitchFamily="34" charset="0"/>
                <a:cs typeface="Calibri" panose="020F0502020204030204" pitchFamily="34" charset="0"/>
              </a:rPr>
              <a:t>*</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sp>
        <p:nvSpPr>
          <p:cNvPr id="4" name="Freeform: Shape 3">
            <a:extLst>
              <a:ext uri="{FF2B5EF4-FFF2-40B4-BE49-F238E27FC236}">
                <a16:creationId xmlns:a16="http://schemas.microsoft.com/office/drawing/2014/main" id="{B04858B3-E6B5-49B3-991C-760CEDA8D1C6}"/>
              </a:ext>
            </a:extLst>
          </p:cNvPr>
          <p:cNvSpPr/>
          <p:nvPr/>
        </p:nvSpPr>
        <p:spPr bwMode="auto">
          <a:xfrm>
            <a:off x="1532468" y="1617133"/>
            <a:ext cx="5537200" cy="3640667"/>
          </a:xfrm>
          <a:custGeom>
            <a:avLst/>
            <a:gdLst>
              <a:gd name="connsiteX0" fmla="*/ 0 w 5520267"/>
              <a:gd name="connsiteY0" fmla="*/ 0 h 3640667"/>
              <a:gd name="connsiteX1" fmla="*/ 0 w 5520267"/>
              <a:gd name="connsiteY1" fmla="*/ 3640667 h 3640667"/>
              <a:gd name="connsiteX2" fmla="*/ 5520267 w 5520267"/>
              <a:gd name="connsiteY2" fmla="*/ 3640667 h 3640667"/>
            </a:gdLst>
            <a:ahLst/>
            <a:cxnLst>
              <a:cxn ang="0">
                <a:pos x="connsiteX0" y="connsiteY0"/>
              </a:cxn>
              <a:cxn ang="0">
                <a:pos x="connsiteX1" y="connsiteY1"/>
              </a:cxn>
              <a:cxn ang="0">
                <a:pos x="connsiteX2" y="connsiteY2"/>
              </a:cxn>
            </a:cxnLst>
            <a:rect l="l" t="t" r="r" b="b"/>
            <a:pathLst>
              <a:path w="5520267" h="3640667">
                <a:moveTo>
                  <a:pt x="0" y="0"/>
                </a:moveTo>
                <a:lnTo>
                  <a:pt x="0" y="3640667"/>
                </a:lnTo>
                <a:lnTo>
                  <a:pt x="5520267" y="3640667"/>
                </a:lnTo>
              </a:path>
            </a:pathLst>
          </a:custGeom>
          <a:noFill/>
          <a:ln w="28575">
            <a:solidFill>
              <a:schemeClr val="bg1"/>
            </a:solidFill>
            <a:miter lim="800000"/>
            <a:headEnd/>
            <a:tailEnd/>
          </a:ln>
        </p:spPr>
        <p:txBody>
          <a:bodyPr rtlCol="0" anchor="ctr"/>
          <a:lstStyle/>
          <a:p>
            <a:pPr algn="ctr"/>
            <a:endParaRPr lang="en-US"/>
          </a:p>
        </p:txBody>
      </p:sp>
      <p:grpSp>
        <p:nvGrpSpPr>
          <p:cNvPr id="6" name="Group 5">
            <a:extLst>
              <a:ext uri="{FF2B5EF4-FFF2-40B4-BE49-F238E27FC236}">
                <a16:creationId xmlns:a16="http://schemas.microsoft.com/office/drawing/2014/main" id="{081E6E50-BCFF-4E14-A42F-67E151747FD9}"/>
              </a:ext>
            </a:extLst>
          </p:cNvPr>
          <p:cNvGrpSpPr/>
          <p:nvPr/>
        </p:nvGrpSpPr>
        <p:grpSpPr>
          <a:xfrm>
            <a:off x="1438043" y="1633026"/>
            <a:ext cx="91112" cy="3531708"/>
            <a:chOff x="1338585" y="1633026"/>
            <a:chExt cx="2928750" cy="3531708"/>
          </a:xfrm>
        </p:grpSpPr>
        <p:grpSp>
          <p:nvGrpSpPr>
            <p:cNvPr id="5" name="Group 4">
              <a:extLst>
                <a:ext uri="{FF2B5EF4-FFF2-40B4-BE49-F238E27FC236}">
                  <a16:creationId xmlns:a16="http://schemas.microsoft.com/office/drawing/2014/main" id="{74DB78E3-11F6-4534-82B7-94E9D69424FA}"/>
                </a:ext>
              </a:extLst>
            </p:cNvPr>
            <p:cNvGrpSpPr/>
            <p:nvPr/>
          </p:nvGrpSpPr>
          <p:grpSpPr>
            <a:xfrm>
              <a:off x="1338585" y="1633026"/>
              <a:ext cx="2928750" cy="2011649"/>
              <a:chOff x="1338585" y="1633026"/>
              <a:chExt cx="2928750" cy="2011649"/>
            </a:xfrm>
          </p:grpSpPr>
          <p:cxnSp>
            <p:nvCxnSpPr>
              <p:cNvPr id="132" name="Straight Connector 131">
                <a:extLst>
                  <a:ext uri="{FF2B5EF4-FFF2-40B4-BE49-F238E27FC236}">
                    <a16:creationId xmlns:a16="http://schemas.microsoft.com/office/drawing/2014/main" id="{1A002042-F7F3-471F-8370-50F928BA75F0}"/>
                  </a:ext>
                </a:extLst>
              </p:cNvPr>
              <p:cNvCxnSpPr/>
              <p:nvPr/>
            </p:nvCxnSpPr>
            <p:spPr bwMode="auto">
              <a:xfrm>
                <a:off x="1338585" y="163302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6CB39BD-7D90-478A-8538-7EE3BE3BCA35}"/>
                  </a:ext>
                </a:extLst>
              </p:cNvPr>
              <p:cNvCxnSpPr/>
              <p:nvPr/>
            </p:nvCxnSpPr>
            <p:spPr bwMode="auto">
              <a:xfrm>
                <a:off x="1338585" y="188448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FA276D0-E21A-4A4F-A584-B9ADED8CDC73}"/>
                  </a:ext>
                </a:extLst>
              </p:cNvPr>
              <p:cNvCxnSpPr/>
              <p:nvPr/>
            </p:nvCxnSpPr>
            <p:spPr bwMode="auto">
              <a:xfrm>
                <a:off x="1338585" y="213593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577A9CC-6C25-4684-BDF6-83E6EE620057}"/>
                  </a:ext>
                </a:extLst>
              </p:cNvPr>
              <p:cNvCxnSpPr/>
              <p:nvPr/>
            </p:nvCxnSpPr>
            <p:spPr bwMode="auto">
              <a:xfrm>
                <a:off x="1338585" y="2638850"/>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1714A1B-A3DF-40BF-A6D3-26E121ADC285}"/>
                  </a:ext>
                </a:extLst>
              </p:cNvPr>
              <p:cNvCxnSpPr/>
              <p:nvPr/>
            </p:nvCxnSpPr>
            <p:spPr bwMode="auto">
              <a:xfrm>
                <a:off x="1338585" y="289030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3232FB9-1C89-4EB9-ACA7-DBB26986FDEE}"/>
                  </a:ext>
                </a:extLst>
              </p:cNvPr>
              <p:cNvCxnSpPr/>
              <p:nvPr/>
            </p:nvCxnSpPr>
            <p:spPr bwMode="auto">
              <a:xfrm>
                <a:off x="1338585" y="314176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E8C6CA6-5154-4620-B1A1-AB0EDFE41E22}"/>
                  </a:ext>
                </a:extLst>
              </p:cNvPr>
              <p:cNvCxnSpPr/>
              <p:nvPr/>
            </p:nvCxnSpPr>
            <p:spPr bwMode="auto">
              <a:xfrm>
                <a:off x="1338585" y="339321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A101D3A-8164-47FE-B9D6-CEA08DDDD269}"/>
                  </a:ext>
                </a:extLst>
              </p:cNvPr>
              <p:cNvCxnSpPr/>
              <p:nvPr/>
            </p:nvCxnSpPr>
            <p:spPr bwMode="auto">
              <a:xfrm>
                <a:off x="1338585" y="3644675"/>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D79EB62-AB1B-46EC-B8AE-ED694B7ED4E1}"/>
                  </a:ext>
                </a:extLst>
              </p:cNvPr>
              <p:cNvCxnSpPr/>
              <p:nvPr/>
            </p:nvCxnSpPr>
            <p:spPr bwMode="auto">
              <a:xfrm>
                <a:off x="1338585" y="2387394"/>
                <a:ext cx="29287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5EBA9397-4944-4899-854D-E6AE7D530D04}"/>
                </a:ext>
              </a:extLst>
            </p:cNvPr>
            <p:cNvGrpSpPr/>
            <p:nvPr/>
          </p:nvGrpSpPr>
          <p:grpSpPr>
            <a:xfrm>
              <a:off x="1338585" y="3907454"/>
              <a:ext cx="2928750" cy="1257280"/>
              <a:chOff x="1338585" y="1633026"/>
              <a:chExt cx="2928750" cy="1257280"/>
            </a:xfrm>
          </p:grpSpPr>
          <p:cxnSp>
            <p:nvCxnSpPr>
              <p:cNvPr id="142" name="Straight Connector 141">
                <a:extLst>
                  <a:ext uri="{FF2B5EF4-FFF2-40B4-BE49-F238E27FC236}">
                    <a16:creationId xmlns:a16="http://schemas.microsoft.com/office/drawing/2014/main" id="{F3DF1A1E-C3DF-4036-A099-9C34421FC4DC}"/>
                  </a:ext>
                </a:extLst>
              </p:cNvPr>
              <p:cNvCxnSpPr/>
              <p:nvPr/>
            </p:nvCxnSpPr>
            <p:spPr bwMode="auto">
              <a:xfrm>
                <a:off x="1338585" y="163302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A00A626-80ED-465A-9310-8235596FCD28}"/>
                  </a:ext>
                </a:extLst>
              </p:cNvPr>
              <p:cNvCxnSpPr/>
              <p:nvPr/>
            </p:nvCxnSpPr>
            <p:spPr bwMode="auto">
              <a:xfrm>
                <a:off x="1338585" y="188448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ED24D7D-FD9A-495C-AA5C-ECBEA10775C3}"/>
                  </a:ext>
                </a:extLst>
              </p:cNvPr>
              <p:cNvCxnSpPr/>
              <p:nvPr/>
            </p:nvCxnSpPr>
            <p:spPr bwMode="auto">
              <a:xfrm>
                <a:off x="1338585" y="213593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D012AC3D-2758-447E-B90F-830F9DB15CBC}"/>
                  </a:ext>
                </a:extLst>
              </p:cNvPr>
              <p:cNvCxnSpPr/>
              <p:nvPr/>
            </p:nvCxnSpPr>
            <p:spPr bwMode="auto">
              <a:xfrm>
                <a:off x="1338585" y="2638850"/>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45BCECC-141A-4807-BF3C-C44B7DB53E90}"/>
                  </a:ext>
                </a:extLst>
              </p:cNvPr>
              <p:cNvCxnSpPr/>
              <p:nvPr/>
            </p:nvCxnSpPr>
            <p:spPr bwMode="auto">
              <a:xfrm>
                <a:off x="1338585" y="289030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6EFD4AD-89AC-4AEE-A1E6-BC518A412711}"/>
                  </a:ext>
                </a:extLst>
              </p:cNvPr>
              <p:cNvCxnSpPr/>
              <p:nvPr/>
            </p:nvCxnSpPr>
            <p:spPr bwMode="auto">
              <a:xfrm>
                <a:off x="1338585" y="2387394"/>
                <a:ext cx="292875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 name="Group 6">
            <a:extLst>
              <a:ext uri="{FF2B5EF4-FFF2-40B4-BE49-F238E27FC236}">
                <a16:creationId xmlns:a16="http://schemas.microsoft.com/office/drawing/2014/main" id="{BD3C4B4B-98DC-41CC-8650-167FE17AA8E1}"/>
              </a:ext>
            </a:extLst>
          </p:cNvPr>
          <p:cNvGrpSpPr/>
          <p:nvPr/>
        </p:nvGrpSpPr>
        <p:grpSpPr>
          <a:xfrm>
            <a:off x="1812787" y="5255961"/>
            <a:ext cx="5193016" cy="93761"/>
            <a:chOff x="1812787" y="4649539"/>
            <a:chExt cx="5193016" cy="652142"/>
          </a:xfrm>
        </p:grpSpPr>
        <p:grpSp>
          <p:nvGrpSpPr>
            <p:cNvPr id="151" name="Group 150">
              <a:extLst>
                <a:ext uri="{FF2B5EF4-FFF2-40B4-BE49-F238E27FC236}">
                  <a16:creationId xmlns:a16="http://schemas.microsoft.com/office/drawing/2014/main" id="{ECB2A75B-C266-46AD-9EE8-4DB19357D72D}"/>
                </a:ext>
              </a:extLst>
            </p:cNvPr>
            <p:cNvGrpSpPr/>
            <p:nvPr/>
          </p:nvGrpSpPr>
          <p:grpSpPr>
            <a:xfrm rot="5400000">
              <a:off x="2961880" y="3500446"/>
              <a:ext cx="652142" cy="2950327"/>
              <a:chOff x="1338585" y="1633026"/>
              <a:chExt cx="2928750" cy="3531708"/>
            </a:xfrm>
          </p:grpSpPr>
          <p:grpSp>
            <p:nvGrpSpPr>
              <p:cNvPr id="152" name="Group 151">
                <a:extLst>
                  <a:ext uri="{FF2B5EF4-FFF2-40B4-BE49-F238E27FC236}">
                    <a16:creationId xmlns:a16="http://schemas.microsoft.com/office/drawing/2014/main" id="{8542DB70-2FF2-400D-BA6C-8A3967D7BAC5}"/>
                  </a:ext>
                </a:extLst>
              </p:cNvPr>
              <p:cNvGrpSpPr/>
              <p:nvPr/>
            </p:nvGrpSpPr>
            <p:grpSpPr>
              <a:xfrm>
                <a:off x="1338585" y="1633026"/>
                <a:ext cx="2928750" cy="2011649"/>
                <a:chOff x="1338585" y="1633026"/>
                <a:chExt cx="2928750" cy="2011649"/>
              </a:xfrm>
            </p:grpSpPr>
            <p:cxnSp>
              <p:nvCxnSpPr>
                <p:cNvPr id="160" name="Straight Connector 159">
                  <a:extLst>
                    <a:ext uri="{FF2B5EF4-FFF2-40B4-BE49-F238E27FC236}">
                      <a16:creationId xmlns:a16="http://schemas.microsoft.com/office/drawing/2014/main" id="{F855D139-EC9C-49C3-AA05-E425163F8AD2}"/>
                    </a:ext>
                  </a:extLst>
                </p:cNvPr>
                <p:cNvCxnSpPr/>
                <p:nvPr/>
              </p:nvCxnSpPr>
              <p:spPr bwMode="auto">
                <a:xfrm>
                  <a:off x="1338585" y="163302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0716B05-3F33-4BFB-B7CB-3EE252628B8F}"/>
                    </a:ext>
                  </a:extLst>
                </p:cNvPr>
                <p:cNvCxnSpPr/>
                <p:nvPr/>
              </p:nvCxnSpPr>
              <p:spPr bwMode="auto">
                <a:xfrm>
                  <a:off x="1338585" y="188448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0A1AF3B-3605-4E8D-BA1D-41A8521A24A6}"/>
                    </a:ext>
                  </a:extLst>
                </p:cNvPr>
                <p:cNvCxnSpPr/>
                <p:nvPr/>
              </p:nvCxnSpPr>
              <p:spPr bwMode="auto">
                <a:xfrm>
                  <a:off x="1338585" y="213593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9DB1EC5-3085-4826-BACD-4293E13154DA}"/>
                    </a:ext>
                  </a:extLst>
                </p:cNvPr>
                <p:cNvCxnSpPr/>
                <p:nvPr/>
              </p:nvCxnSpPr>
              <p:spPr bwMode="auto">
                <a:xfrm>
                  <a:off x="1338585" y="2638850"/>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CA5221E9-90B6-4F08-98A8-3AA976416F67}"/>
                    </a:ext>
                  </a:extLst>
                </p:cNvPr>
                <p:cNvCxnSpPr/>
                <p:nvPr/>
              </p:nvCxnSpPr>
              <p:spPr bwMode="auto">
                <a:xfrm>
                  <a:off x="1338585" y="289030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BF5B28F-67C3-4B72-82ED-F7FEF07A1F9E}"/>
                    </a:ext>
                  </a:extLst>
                </p:cNvPr>
                <p:cNvCxnSpPr/>
                <p:nvPr/>
              </p:nvCxnSpPr>
              <p:spPr bwMode="auto">
                <a:xfrm>
                  <a:off x="1338585" y="314176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25044C1-C99D-4B1C-9007-312291DF1A98}"/>
                    </a:ext>
                  </a:extLst>
                </p:cNvPr>
                <p:cNvCxnSpPr/>
                <p:nvPr/>
              </p:nvCxnSpPr>
              <p:spPr bwMode="auto">
                <a:xfrm>
                  <a:off x="1338585" y="339321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756BFC28-6848-4722-890C-92298C507C60}"/>
                    </a:ext>
                  </a:extLst>
                </p:cNvPr>
                <p:cNvCxnSpPr/>
                <p:nvPr/>
              </p:nvCxnSpPr>
              <p:spPr bwMode="auto">
                <a:xfrm>
                  <a:off x="1338585" y="3644675"/>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4E67ADF7-3935-4A83-AC4D-236B4DEF59A0}"/>
                    </a:ext>
                  </a:extLst>
                </p:cNvPr>
                <p:cNvCxnSpPr/>
                <p:nvPr/>
              </p:nvCxnSpPr>
              <p:spPr bwMode="auto">
                <a:xfrm>
                  <a:off x="1338585" y="2387394"/>
                  <a:ext cx="29287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FF1B9BDB-B47F-4CAC-993E-5B40A04A04E3}"/>
                  </a:ext>
                </a:extLst>
              </p:cNvPr>
              <p:cNvGrpSpPr/>
              <p:nvPr/>
            </p:nvGrpSpPr>
            <p:grpSpPr>
              <a:xfrm>
                <a:off x="1338585" y="3907454"/>
                <a:ext cx="2928750" cy="1257280"/>
                <a:chOff x="1338585" y="1633026"/>
                <a:chExt cx="2928750" cy="1257280"/>
              </a:xfrm>
            </p:grpSpPr>
            <p:cxnSp>
              <p:nvCxnSpPr>
                <p:cNvPr id="154" name="Straight Connector 153">
                  <a:extLst>
                    <a:ext uri="{FF2B5EF4-FFF2-40B4-BE49-F238E27FC236}">
                      <a16:creationId xmlns:a16="http://schemas.microsoft.com/office/drawing/2014/main" id="{3AD5F066-77B7-4A98-9B19-BBD6680CE1F2}"/>
                    </a:ext>
                  </a:extLst>
                </p:cNvPr>
                <p:cNvCxnSpPr/>
                <p:nvPr/>
              </p:nvCxnSpPr>
              <p:spPr bwMode="auto">
                <a:xfrm>
                  <a:off x="1338585" y="163302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D4CE588-9851-4C08-924F-4CC8D1FBF286}"/>
                    </a:ext>
                  </a:extLst>
                </p:cNvPr>
                <p:cNvCxnSpPr/>
                <p:nvPr/>
              </p:nvCxnSpPr>
              <p:spPr bwMode="auto">
                <a:xfrm>
                  <a:off x="1338585" y="188448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ABF7FF8-1FB3-47DA-8251-71C2BFAB7807}"/>
                    </a:ext>
                  </a:extLst>
                </p:cNvPr>
                <p:cNvCxnSpPr/>
                <p:nvPr/>
              </p:nvCxnSpPr>
              <p:spPr bwMode="auto">
                <a:xfrm>
                  <a:off x="1338585" y="213593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511A79D-1E94-41AC-AFEE-72171F94C500}"/>
                    </a:ext>
                  </a:extLst>
                </p:cNvPr>
                <p:cNvCxnSpPr/>
                <p:nvPr/>
              </p:nvCxnSpPr>
              <p:spPr bwMode="auto">
                <a:xfrm>
                  <a:off x="1338585" y="2638850"/>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335D23B-FD3B-44D4-BE01-C8B4E0B286F0}"/>
                    </a:ext>
                  </a:extLst>
                </p:cNvPr>
                <p:cNvCxnSpPr/>
                <p:nvPr/>
              </p:nvCxnSpPr>
              <p:spPr bwMode="auto">
                <a:xfrm>
                  <a:off x="1338585" y="289030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EFF3644-CA37-4776-BC90-B044A585C30A}"/>
                    </a:ext>
                  </a:extLst>
                </p:cNvPr>
                <p:cNvCxnSpPr/>
                <p:nvPr/>
              </p:nvCxnSpPr>
              <p:spPr bwMode="auto">
                <a:xfrm>
                  <a:off x="1338585" y="2387394"/>
                  <a:ext cx="292875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69" name="Group 168">
              <a:extLst>
                <a:ext uri="{FF2B5EF4-FFF2-40B4-BE49-F238E27FC236}">
                  <a16:creationId xmlns:a16="http://schemas.microsoft.com/office/drawing/2014/main" id="{4B07178C-6A0F-4A0C-B82B-013C46F654FA}"/>
                </a:ext>
              </a:extLst>
            </p:cNvPr>
            <p:cNvGrpSpPr/>
            <p:nvPr/>
          </p:nvGrpSpPr>
          <p:grpSpPr>
            <a:xfrm rot="5400000">
              <a:off x="5676190" y="3972067"/>
              <a:ext cx="652142" cy="2007085"/>
              <a:chOff x="1338585" y="2890306"/>
              <a:chExt cx="2928750" cy="2274428"/>
            </a:xfrm>
          </p:grpSpPr>
          <p:grpSp>
            <p:nvGrpSpPr>
              <p:cNvPr id="170" name="Group 169">
                <a:extLst>
                  <a:ext uri="{FF2B5EF4-FFF2-40B4-BE49-F238E27FC236}">
                    <a16:creationId xmlns:a16="http://schemas.microsoft.com/office/drawing/2014/main" id="{D20242F4-95A8-49A7-9216-A0A3060F0753}"/>
                  </a:ext>
                </a:extLst>
              </p:cNvPr>
              <p:cNvGrpSpPr/>
              <p:nvPr/>
            </p:nvGrpSpPr>
            <p:grpSpPr>
              <a:xfrm>
                <a:off x="1338585" y="2890306"/>
                <a:ext cx="2928750" cy="754369"/>
                <a:chOff x="1338585" y="2890306"/>
                <a:chExt cx="2928750" cy="754369"/>
              </a:xfrm>
            </p:grpSpPr>
            <p:cxnSp>
              <p:nvCxnSpPr>
                <p:cNvPr id="182" name="Straight Connector 181">
                  <a:extLst>
                    <a:ext uri="{FF2B5EF4-FFF2-40B4-BE49-F238E27FC236}">
                      <a16:creationId xmlns:a16="http://schemas.microsoft.com/office/drawing/2014/main" id="{16A185ED-BA17-477A-A0AC-511DEA0571CB}"/>
                    </a:ext>
                  </a:extLst>
                </p:cNvPr>
                <p:cNvCxnSpPr/>
                <p:nvPr/>
              </p:nvCxnSpPr>
              <p:spPr bwMode="auto">
                <a:xfrm>
                  <a:off x="1338585" y="289030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FBC2784-84FC-4D4B-AF51-E4B98927823F}"/>
                    </a:ext>
                  </a:extLst>
                </p:cNvPr>
                <p:cNvCxnSpPr/>
                <p:nvPr/>
              </p:nvCxnSpPr>
              <p:spPr bwMode="auto">
                <a:xfrm>
                  <a:off x="1338585" y="314176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A3890F8F-B95F-4825-9CBF-3EDEB6F3F937}"/>
                    </a:ext>
                  </a:extLst>
                </p:cNvPr>
                <p:cNvCxnSpPr/>
                <p:nvPr/>
              </p:nvCxnSpPr>
              <p:spPr bwMode="auto">
                <a:xfrm>
                  <a:off x="1338585" y="339321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6B9563C-3A0F-4D43-A850-A01A41528A63}"/>
                    </a:ext>
                  </a:extLst>
                </p:cNvPr>
                <p:cNvCxnSpPr/>
                <p:nvPr/>
              </p:nvCxnSpPr>
              <p:spPr bwMode="auto">
                <a:xfrm>
                  <a:off x="1338585" y="3644675"/>
                  <a:ext cx="29287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4D52C573-34E6-410E-88C2-695E35776F96}"/>
                  </a:ext>
                </a:extLst>
              </p:cNvPr>
              <p:cNvGrpSpPr/>
              <p:nvPr/>
            </p:nvGrpSpPr>
            <p:grpSpPr>
              <a:xfrm>
                <a:off x="1338585" y="3907454"/>
                <a:ext cx="2928750" cy="1257280"/>
                <a:chOff x="1338585" y="1633026"/>
                <a:chExt cx="2928750" cy="1257280"/>
              </a:xfrm>
            </p:grpSpPr>
            <p:cxnSp>
              <p:nvCxnSpPr>
                <p:cNvPr id="172" name="Straight Connector 171">
                  <a:extLst>
                    <a:ext uri="{FF2B5EF4-FFF2-40B4-BE49-F238E27FC236}">
                      <a16:creationId xmlns:a16="http://schemas.microsoft.com/office/drawing/2014/main" id="{1216C8EB-3CBA-4D90-8527-7578EA841968}"/>
                    </a:ext>
                  </a:extLst>
                </p:cNvPr>
                <p:cNvCxnSpPr/>
                <p:nvPr/>
              </p:nvCxnSpPr>
              <p:spPr bwMode="auto">
                <a:xfrm>
                  <a:off x="1338585" y="163302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B370F1E-742C-4485-A356-5D7678F319E8}"/>
                    </a:ext>
                  </a:extLst>
                </p:cNvPr>
                <p:cNvCxnSpPr/>
                <p:nvPr/>
              </p:nvCxnSpPr>
              <p:spPr bwMode="auto">
                <a:xfrm>
                  <a:off x="1338585" y="1884482"/>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29519CF-561A-4EE0-A56D-CB691EC03C5B}"/>
                    </a:ext>
                  </a:extLst>
                </p:cNvPr>
                <p:cNvCxnSpPr/>
                <p:nvPr/>
              </p:nvCxnSpPr>
              <p:spPr bwMode="auto">
                <a:xfrm>
                  <a:off x="1338585" y="2135938"/>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2AFA151-E5FF-446D-879B-4B5EEF867662}"/>
                    </a:ext>
                  </a:extLst>
                </p:cNvPr>
                <p:cNvCxnSpPr/>
                <p:nvPr/>
              </p:nvCxnSpPr>
              <p:spPr bwMode="auto">
                <a:xfrm>
                  <a:off x="1338585" y="2638850"/>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E11B185-4A61-4D6C-87CD-05E59AD35692}"/>
                    </a:ext>
                  </a:extLst>
                </p:cNvPr>
                <p:cNvCxnSpPr/>
                <p:nvPr/>
              </p:nvCxnSpPr>
              <p:spPr bwMode="auto">
                <a:xfrm>
                  <a:off x="1338585" y="2890306"/>
                  <a:ext cx="2928750"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DCCC284-7470-41C4-AB29-586E9C3DDFA3}"/>
                    </a:ext>
                  </a:extLst>
                </p:cNvPr>
                <p:cNvCxnSpPr/>
                <p:nvPr/>
              </p:nvCxnSpPr>
              <p:spPr bwMode="auto">
                <a:xfrm>
                  <a:off x="1338585" y="2387394"/>
                  <a:ext cx="2928750"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24579" name="Group 24578">
            <a:extLst>
              <a:ext uri="{FF2B5EF4-FFF2-40B4-BE49-F238E27FC236}">
                <a16:creationId xmlns:a16="http://schemas.microsoft.com/office/drawing/2014/main" id="{08AE4F1E-393C-4FDB-B43F-BAD412A92986}"/>
              </a:ext>
            </a:extLst>
          </p:cNvPr>
          <p:cNvGrpSpPr/>
          <p:nvPr/>
        </p:nvGrpSpPr>
        <p:grpSpPr>
          <a:xfrm>
            <a:off x="1703038" y="1800632"/>
            <a:ext cx="2227547" cy="451820"/>
            <a:chOff x="1920850" y="1800632"/>
            <a:chExt cx="2227547" cy="451820"/>
          </a:xfrm>
        </p:grpSpPr>
        <p:sp>
          <p:nvSpPr>
            <p:cNvPr id="23" name="TextBox 22">
              <a:extLst>
                <a:ext uri="{FF2B5EF4-FFF2-40B4-BE49-F238E27FC236}">
                  <a16:creationId xmlns:a16="http://schemas.microsoft.com/office/drawing/2014/main" id="{6B044E1E-562E-4E5A-96A0-B15B3C1931AB}"/>
                </a:ext>
              </a:extLst>
            </p:cNvPr>
            <p:cNvSpPr txBox="1"/>
            <p:nvPr/>
          </p:nvSpPr>
          <p:spPr bwMode="gray">
            <a:xfrm>
              <a:off x="2207254" y="1800632"/>
              <a:ext cx="1941143" cy="451820"/>
            </a:xfrm>
            <a:prstGeom prst="rect">
              <a:avLst/>
            </a:prstGeom>
          </p:spPr>
          <p:txBody>
            <a:bodyPr wrap="none" rtlCol="0">
              <a:noAutofit/>
            </a:bodyPr>
            <a:lstStyle/>
            <a:p>
              <a:pPr marL="0" marR="0" lvl="0" indent="0" algn="l"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Baseline Hgb &lt;10 g/dL</a:t>
              </a:r>
            </a:p>
            <a:p>
              <a:pPr marL="0" marR="0" lvl="0" indent="0" algn="l"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Baseline Hgb ≥10 g/dL </a:t>
              </a:r>
            </a:p>
          </p:txBody>
        </p:sp>
        <p:cxnSp>
          <p:nvCxnSpPr>
            <p:cNvPr id="9" name="Straight Connector 8">
              <a:extLst>
                <a:ext uri="{FF2B5EF4-FFF2-40B4-BE49-F238E27FC236}">
                  <a16:creationId xmlns:a16="http://schemas.microsoft.com/office/drawing/2014/main" id="{CE39E001-7F06-45E1-BCE7-BCE8CE43C3E7}"/>
                </a:ext>
              </a:extLst>
            </p:cNvPr>
            <p:cNvCxnSpPr>
              <a:cxnSpLocks/>
            </p:cNvCxnSpPr>
            <p:nvPr/>
          </p:nvCxnSpPr>
          <p:spPr bwMode="auto">
            <a:xfrm>
              <a:off x="1920850" y="1913183"/>
              <a:ext cx="339751" cy="0"/>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B6CBD22-7DDF-4BAC-9C26-C93C9D9D7EA7}"/>
                </a:ext>
              </a:extLst>
            </p:cNvPr>
            <p:cNvCxnSpPr>
              <a:cxnSpLocks/>
            </p:cNvCxnSpPr>
            <p:nvPr/>
          </p:nvCxnSpPr>
          <p:spPr bwMode="auto">
            <a:xfrm>
              <a:off x="1920850" y="2163403"/>
              <a:ext cx="33975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8D7725EF-211C-4E8E-82BD-CC020B73384C}"/>
              </a:ext>
            </a:extLst>
          </p:cNvPr>
          <p:cNvGrpSpPr/>
          <p:nvPr/>
        </p:nvGrpSpPr>
        <p:grpSpPr>
          <a:xfrm>
            <a:off x="1746175" y="3513379"/>
            <a:ext cx="91811" cy="154804"/>
            <a:chOff x="4460028" y="1800632"/>
            <a:chExt cx="91811" cy="594387"/>
          </a:xfrm>
        </p:grpSpPr>
        <p:cxnSp>
          <p:nvCxnSpPr>
            <p:cNvPr id="14" name="Straight Connector 13">
              <a:extLst>
                <a:ext uri="{FF2B5EF4-FFF2-40B4-BE49-F238E27FC236}">
                  <a16:creationId xmlns:a16="http://schemas.microsoft.com/office/drawing/2014/main" id="{79077DF4-05BD-425C-96D8-E466FCB1A304}"/>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8830A7E-B0E4-4F62-9E6F-652718831135}"/>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E487065-72F1-4C87-B46B-D6A7742D522F}"/>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sp>
        <p:nvSpPr>
          <p:cNvPr id="24576" name="Freeform: Shape 24575">
            <a:extLst>
              <a:ext uri="{FF2B5EF4-FFF2-40B4-BE49-F238E27FC236}">
                <a16:creationId xmlns:a16="http://schemas.microsoft.com/office/drawing/2014/main" id="{99A25E24-AA68-4D8A-8666-A8C47901EFC3}"/>
              </a:ext>
            </a:extLst>
          </p:cNvPr>
          <p:cNvSpPr/>
          <p:nvPr/>
        </p:nvSpPr>
        <p:spPr bwMode="auto">
          <a:xfrm>
            <a:off x="1790700" y="2192867"/>
            <a:ext cx="5156200" cy="1452033"/>
          </a:xfrm>
          <a:custGeom>
            <a:avLst/>
            <a:gdLst>
              <a:gd name="connsiteX0" fmla="*/ 0 w 5156200"/>
              <a:gd name="connsiteY0" fmla="*/ 1388533 h 1452033"/>
              <a:gd name="connsiteX1" fmla="*/ 207433 w 5156200"/>
              <a:gd name="connsiteY1" fmla="*/ 1388533 h 1452033"/>
              <a:gd name="connsiteX2" fmla="*/ 431800 w 5156200"/>
              <a:gd name="connsiteY2" fmla="*/ 1240366 h 1452033"/>
              <a:gd name="connsiteX3" fmla="*/ 647700 w 5156200"/>
              <a:gd name="connsiteY3" fmla="*/ 1452033 h 1452033"/>
              <a:gd name="connsiteX4" fmla="*/ 863600 w 5156200"/>
              <a:gd name="connsiteY4" fmla="*/ 1079500 h 1452033"/>
              <a:gd name="connsiteX5" fmla="*/ 1083733 w 5156200"/>
              <a:gd name="connsiteY5" fmla="*/ 880533 h 1452033"/>
              <a:gd name="connsiteX6" fmla="*/ 1291167 w 5156200"/>
              <a:gd name="connsiteY6" fmla="*/ 1113366 h 1452033"/>
              <a:gd name="connsiteX7" fmla="*/ 1507067 w 5156200"/>
              <a:gd name="connsiteY7" fmla="*/ 889000 h 1452033"/>
              <a:gd name="connsiteX8" fmla="*/ 1727200 w 5156200"/>
              <a:gd name="connsiteY8" fmla="*/ 605366 h 1452033"/>
              <a:gd name="connsiteX9" fmla="*/ 1943100 w 5156200"/>
              <a:gd name="connsiteY9" fmla="*/ 457200 h 1452033"/>
              <a:gd name="connsiteX10" fmla="*/ 2150533 w 5156200"/>
              <a:gd name="connsiteY10" fmla="*/ 419100 h 1452033"/>
              <a:gd name="connsiteX11" fmla="*/ 2366433 w 5156200"/>
              <a:gd name="connsiteY11" fmla="*/ 279400 h 1452033"/>
              <a:gd name="connsiteX12" fmla="*/ 2582333 w 5156200"/>
              <a:gd name="connsiteY12" fmla="*/ 465666 h 1452033"/>
              <a:gd name="connsiteX13" fmla="*/ 2794000 w 5156200"/>
              <a:gd name="connsiteY13" fmla="*/ 330200 h 1452033"/>
              <a:gd name="connsiteX14" fmla="*/ 3001433 w 5156200"/>
              <a:gd name="connsiteY14" fmla="*/ 215900 h 1452033"/>
              <a:gd name="connsiteX15" fmla="*/ 3225800 w 5156200"/>
              <a:gd name="connsiteY15" fmla="*/ 330200 h 1452033"/>
              <a:gd name="connsiteX16" fmla="*/ 3653367 w 5156200"/>
              <a:gd name="connsiteY16" fmla="*/ 160866 h 1452033"/>
              <a:gd name="connsiteX17" fmla="*/ 3873500 w 5156200"/>
              <a:gd name="connsiteY17" fmla="*/ 198966 h 1452033"/>
              <a:gd name="connsiteX18" fmla="*/ 4301067 w 5156200"/>
              <a:gd name="connsiteY18" fmla="*/ 80433 h 1452033"/>
              <a:gd name="connsiteX19" fmla="*/ 4512733 w 5156200"/>
              <a:gd name="connsiteY19" fmla="*/ 486833 h 1452033"/>
              <a:gd name="connsiteX20" fmla="*/ 4728633 w 5156200"/>
              <a:gd name="connsiteY20" fmla="*/ 182033 h 1452033"/>
              <a:gd name="connsiteX21" fmla="*/ 4940300 w 5156200"/>
              <a:gd name="connsiteY21" fmla="*/ 681566 h 1452033"/>
              <a:gd name="connsiteX22" fmla="*/ 5156200 w 5156200"/>
              <a:gd name="connsiteY22" fmla="*/ 0 h 1452033"/>
              <a:gd name="connsiteX23" fmla="*/ 5156200 w 5156200"/>
              <a:gd name="connsiteY23" fmla="*/ 4233 h 1452033"/>
              <a:gd name="connsiteX0" fmla="*/ 0 w 5156200"/>
              <a:gd name="connsiteY0" fmla="*/ 1388533 h 1452033"/>
              <a:gd name="connsiteX1" fmla="*/ 207433 w 5156200"/>
              <a:gd name="connsiteY1" fmla="*/ 1388533 h 1452033"/>
              <a:gd name="connsiteX2" fmla="*/ 431800 w 5156200"/>
              <a:gd name="connsiteY2" fmla="*/ 1240366 h 1452033"/>
              <a:gd name="connsiteX3" fmla="*/ 647700 w 5156200"/>
              <a:gd name="connsiteY3" fmla="*/ 1452033 h 1452033"/>
              <a:gd name="connsiteX4" fmla="*/ 861483 w 5156200"/>
              <a:gd name="connsiteY4" fmla="*/ 1098550 h 1452033"/>
              <a:gd name="connsiteX5" fmla="*/ 1083733 w 5156200"/>
              <a:gd name="connsiteY5" fmla="*/ 880533 h 1452033"/>
              <a:gd name="connsiteX6" fmla="*/ 1291167 w 5156200"/>
              <a:gd name="connsiteY6" fmla="*/ 1113366 h 1452033"/>
              <a:gd name="connsiteX7" fmla="*/ 1507067 w 5156200"/>
              <a:gd name="connsiteY7" fmla="*/ 889000 h 1452033"/>
              <a:gd name="connsiteX8" fmla="*/ 1727200 w 5156200"/>
              <a:gd name="connsiteY8" fmla="*/ 605366 h 1452033"/>
              <a:gd name="connsiteX9" fmla="*/ 1943100 w 5156200"/>
              <a:gd name="connsiteY9" fmla="*/ 457200 h 1452033"/>
              <a:gd name="connsiteX10" fmla="*/ 2150533 w 5156200"/>
              <a:gd name="connsiteY10" fmla="*/ 419100 h 1452033"/>
              <a:gd name="connsiteX11" fmla="*/ 2366433 w 5156200"/>
              <a:gd name="connsiteY11" fmla="*/ 279400 h 1452033"/>
              <a:gd name="connsiteX12" fmla="*/ 2582333 w 5156200"/>
              <a:gd name="connsiteY12" fmla="*/ 465666 h 1452033"/>
              <a:gd name="connsiteX13" fmla="*/ 2794000 w 5156200"/>
              <a:gd name="connsiteY13" fmla="*/ 330200 h 1452033"/>
              <a:gd name="connsiteX14" fmla="*/ 3001433 w 5156200"/>
              <a:gd name="connsiteY14" fmla="*/ 215900 h 1452033"/>
              <a:gd name="connsiteX15" fmla="*/ 3225800 w 5156200"/>
              <a:gd name="connsiteY15" fmla="*/ 330200 h 1452033"/>
              <a:gd name="connsiteX16" fmla="*/ 3653367 w 5156200"/>
              <a:gd name="connsiteY16" fmla="*/ 160866 h 1452033"/>
              <a:gd name="connsiteX17" fmla="*/ 3873500 w 5156200"/>
              <a:gd name="connsiteY17" fmla="*/ 198966 h 1452033"/>
              <a:gd name="connsiteX18" fmla="*/ 4301067 w 5156200"/>
              <a:gd name="connsiteY18" fmla="*/ 80433 h 1452033"/>
              <a:gd name="connsiteX19" fmla="*/ 4512733 w 5156200"/>
              <a:gd name="connsiteY19" fmla="*/ 486833 h 1452033"/>
              <a:gd name="connsiteX20" fmla="*/ 4728633 w 5156200"/>
              <a:gd name="connsiteY20" fmla="*/ 182033 h 1452033"/>
              <a:gd name="connsiteX21" fmla="*/ 4940300 w 5156200"/>
              <a:gd name="connsiteY21" fmla="*/ 681566 h 1452033"/>
              <a:gd name="connsiteX22" fmla="*/ 5156200 w 5156200"/>
              <a:gd name="connsiteY22" fmla="*/ 0 h 1452033"/>
              <a:gd name="connsiteX23" fmla="*/ 5156200 w 5156200"/>
              <a:gd name="connsiteY23" fmla="*/ 4233 h 145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56200" h="1452033">
                <a:moveTo>
                  <a:pt x="0" y="1388533"/>
                </a:moveTo>
                <a:lnTo>
                  <a:pt x="207433" y="1388533"/>
                </a:lnTo>
                <a:lnTo>
                  <a:pt x="431800" y="1240366"/>
                </a:lnTo>
                <a:lnTo>
                  <a:pt x="647700" y="1452033"/>
                </a:lnTo>
                <a:lnTo>
                  <a:pt x="861483" y="1098550"/>
                </a:lnTo>
                <a:lnTo>
                  <a:pt x="1083733" y="880533"/>
                </a:lnTo>
                <a:lnTo>
                  <a:pt x="1291167" y="1113366"/>
                </a:lnTo>
                <a:lnTo>
                  <a:pt x="1507067" y="889000"/>
                </a:lnTo>
                <a:lnTo>
                  <a:pt x="1727200" y="605366"/>
                </a:lnTo>
                <a:lnTo>
                  <a:pt x="1943100" y="457200"/>
                </a:lnTo>
                <a:lnTo>
                  <a:pt x="2150533" y="419100"/>
                </a:lnTo>
                <a:lnTo>
                  <a:pt x="2366433" y="279400"/>
                </a:lnTo>
                <a:lnTo>
                  <a:pt x="2582333" y="465666"/>
                </a:lnTo>
                <a:lnTo>
                  <a:pt x="2794000" y="330200"/>
                </a:lnTo>
                <a:lnTo>
                  <a:pt x="3001433" y="215900"/>
                </a:lnTo>
                <a:lnTo>
                  <a:pt x="3225800" y="330200"/>
                </a:lnTo>
                <a:lnTo>
                  <a:pt x="3653367" y="160866"/>
                </a:lnTo>
                <a:lnTo>
                  <a:pt x="3873500" y="198966"/>
                </a:lnTo>
                <a:lnTo>
                  <a:pt x="4301067" y="80433"/>
                </a:lnTo>
                <a:lnTo>
                  <a:pt x="4512733" y="486833"/>
                </a:lnTo>
                <a:lnTo>
                  <a:pt x="4728633" y="182033"/>
                </a:lnTo>
                <a:lnTo>
                  <a:pt x="4940300" y="681566"/>
                </a:lnTo>
                <a:lnTo>
                  <a:pt x="5156200" y="0"/>
                </a:lnTo>
                <a:lnTo>
                  <a:pt x="5156200" y="4233"/>
                </a:lnTo>
              </a:path>
            </a:pathLst>
          </a:custGeom>
          <a:noFill/>
          <a:ln w="28575">
            <a:solidFill>
              <a:schemeClr val="accent1"/>
            </a:solidFill>
            <a:miter lim="800000"/>
            <a:headEnd/>
            <a:tailEnd/>
          </a:ln>
        </p:spPr>
        <p:txBody>
          <a:bodyPr rtlCol="0" anchor="ctr"/>
          <a:lstStyle/>
          <a:p>
            <a:pPr algn="ctr"/>
            <a:endParaRPr lang="en-US"/>
          </a:p>
        </p:txBody>
      </p:sp>
      <p:sp>
        <p:nvSpPr>
          <p:cNvPr id="24577" name="Freeform: Shape 24576">
            <a:extLst>
              <a:ext uri="{FF2B5EF4-FFF2-40B4-BE49-F238E27FC236}">
                <a16:creationId xmlns:a16="http://schemas.microsoft.com/office/drawing/2014/main" id="{B84F7C58-01FF-4221-AD3B-4D46FAB47638}"/>
              </a:ext>
            </a:extLst>
          </p:cNvPr>
          <p:cNvSpPr/>
          <p:nvPr/>
        </p:nvSpPr>
        <p:spPr bwMode="auto">
          <a:xfrm>
            <a:off x="1790700" y="3699933"/>
            <a:ext cx="5160433" cy="1363134"/>
          </a:xfrm>
          <a:custGeom>
            <a:avLst/>
            <a:gdLst>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2700 w 5160433"/>
              <a:gd name="connsiteY6" fmla="*/ 254000 h 1363134"/>
              <a:gd name="connsiteX7" fmla="*/ 1507067 w 5160433"/>
              <a:gd name="connsiteY7" fmla="*/ 351367 h 1363134"/>
              <a:gd name="connsiteX8" fmla="*/ 1718733 w 5160433"/>
              <a:gd name="connsiteY8" fmla="*/ 376767 h 1363134"/>
              <a:gd name="connsiteX9" fmla="*/ 1938867 w 5160433"/>
              <a:gd name="connsiteY9" fmla="*/ 364067 h 1363134"/>
              <a:gd name="connsiteX10" fmla="*/ 2146300 w 5160433"/>
              <a:gd name="connsiteY10" fmla="*/ 32173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9050 w 5160433"/>
              <a:gd name="connsiteY6" fmla="*/ 258234 h 1363134"/>
              <a:gd name="connsiteX7" fmla="*/ 1507067 w 5160433"/>
              <a:gd name="connsiteY7" fmla="*/ 351367 h 1363134"/>
              <a:gd name="connsiteX8" fmla="*/ 1718733 w 5160433"/>
              <a:gd name="connsiteY8" fmla="*/ 376767 h 1363134"/>
              <a:gd name="connsiteX9" fmla="*/ 1938867 w 5160433"/>
              <a:gd name="connsiteY9" fmla="*/ 364067 h 1363134"/>
              <a:gd name="connsiteX10" fmla="*/ 2146300 w 5160433"/>
              <a:gd name="connsiteY10" fmla="*/ 32173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9050 w 5160433"/>
              <a:gd name="connsiteY6" fmla="*/ 258234 h 1363134"/>
              <a:gd name="connsiteX7" fmla="*/ 1507067 w 5160433"/>
              <a:gd name="connsiteY7" fmla="*/ 351367 h 1363134"/>
              <a:gd name="connsiteX8" fmla="*/ 1720850 w 5160433"/>
              <a:gd name="connsiteY8" fmla="*/ 391584 h 1363134"/>
              <a:gd name="connsiteX9" fmla="*/ 1938867 w 5160433"/>
              <a:gd name="connsiteY9" fmla="*/ 364067 h 1363134"/>
              <a:gd name="connsiteX10" fmla="*/ 2146300 w 5160433"/>
              <a:gd name="connsiteY10" fmla="*/ 32173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9050 w 5160433"/>
              <a:gd name="connsiteY6" fmla="*/ 258234 h 1363134"/>
              <a:gd name="connsiteX7" fmla="*/ 1507067 w 5160433"/>
              <a:gd name="connsiteY7" fmla="*/ 351367 h 1363134"/>
              <a:gd name="connsiteX8" fmla="*/ 1720850 w 5160433"/>
              <a:gd name="connsiteY8" fmla="*/ 391584 h 1363134"/>
              <a:gd name="connsiteX9" fmla="*/ 1938867 w 5160433"/>
              <a:gd name="connsiteY9" fmla="*/ 364067 h 1363134"/>
              <a:gd name="connsiteX10" fmla="*/ 2146300 w 5160433"/>
              <a:gd name="connsiteY10" fmla="*/ 32173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9050 w 5160433"/>
              <a:gd name="connsiteY6" fmla="*/ 258234 h 1363134"/>
              <a:gd name="connsiteX7" fmla="*/ 1507067 w 5160433"/>
              <a:gd name="connsiteY7" fmla="*/ 351367 h 1363134"/>
              <a:gd name="connsiteX8" fmla="*/ 1720850 w 5160433"/>
              <a:gd name="connsiteY8" fmla="*/ 391584 h 1363134"/>
              <a:gd name="connsiteX9" fmla="*/ 1938867 w 5160433"/>
              <a:gd name="connsiteY9" fmla="*/ 364067 h 1363134"/>
              <a:gd name="connsiteX10" fmla="*/ 2146300 w 5160433"/>
              <a:gd name="connsiteY10" fmla="*/ 32173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9050 w 5160433"/>
              <a:gd name="connsiteY6" fmla="*/ 258234 h 1363134"/>
              <a:gd name="connsiteX7" fmla="*/ 1507067 w 5160433"/>
              <a:gd name="connsiteY7" fmla="*/ 351367 h 1363134"/>
              <a:gd name="connsiteX8" fmla="*/ 1720850 w 5160433"/>
              <a:gd name="connsiteY8" fmla="*/ 391584 h 1363134"/>
              <a:gd name="connsiteX9" fmla="*/ 1936750 w 5160433"/>
              <a:gd name="connsiteY9" fmla="*/ 370417 h 1363134"/>
              <a:gd name="connsiteX10" fmla="*/ 2146300 w 5160433"/>
              <a:gd name="connsiteY10" fmla="*/ 32173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9050 w 5160433"/>
              <a:gd name="connsiteY6" fmla="*/ 258234 h 1363134"/>
              <a:gd name="connsiteX7" fmla="*/ 1507067 w 5160433"/>
              <a:gd name="connsiteY7" fmla="*/ 351367 h 1363134"/>
              <a:gd name="connsiteX8" fmla="*/ 1720850 w 5160433"/>
              <a:gd name="connsiteY8" fmla="*/ 391584 h 1363134"/>
              <a:gd name="connsiteX9" fmla="*/ 1936750 w 5160433"/>
              <a:gd name="connsiteY9" fmla="*/ 370417 h 1363134"/>
              <a:gd name="connsiteX10" fmla="*/ 2146300 w 5160433"/>
              <a:gd name="connsiteY10" fmla="*/ 32808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 name="connsiteX0" fmla="*/ 0 w 5160433"/>
              <a:gd name="connsiteY0" fmla="*/ 1363134 h 1363134"/>
              <a:gd name="connsiteX1" fmla="*/ 211667 w 5160433"/>
              <a:gd name="connsiteY1" fmla="*/ 1143000 h 1363134"/>
              <a:gd name="connsiteX2" fmla="*/ 431800 w 5160433"/>
              <a:gd name="connsiteY2" fmla="*/ 1037167 h 1363134"/>
              <a:gd name="connsiteX3" fmla="*/ 647700 w 5160433"/>
              <a:gd name="connsiteY3" fmla="*/ 778934 h 1363134"/>
              <a:gd name="connsiteX4" fmla="*/ 863600 w 5160433"/>
              <a:gd name="connsiteY4" fmla="*/ 715434 h 1363134"/>
              <a:gd name="connsiteX5" fmla="*/ 1083733 w 5160433"/>
              <a:gd name="connsiteY5" fmla="*/ 448734 h 1363134"/>
              <a:gd name="connsiteX6" fmla="*/ 1289050 w 5160433"/>
              <a:gd name="connsiteY6" fmla="*/ 258234 h 1363134"/>
              <a:gd name="connsiteX7" fmla="*/ 1507067 w 5160433"/>
              <a:gd name="connsiteY7" fmla="*/ 351367 h 1363134"/>
              <a:gd name="connsiteX8" fmla="*/ 1720850 w 5160433"/>
              <a:gd name="connsiteY8" fmla="*/ 391584 h 1363134"/>
              <a:gd name="connsiteX9" fmla="*/ 1936750 w 5160433"/>
              <a:gd name="connsiteY9" fmla="*/ 370417 h 1363134"/>
              <a:gd name="connsiteX10" fmla="*/ 2146300 w 5160433"/>
              <a:gd name="connsiteY10" fmla="*/ 328084 h 1363134"/>
              <a:gd name="connsiteX11" fmla="*/ 2370667 w 5160433"/>
              <a:gd name="connsiteY11" fmla="*/ 203200 h 1363134"/>
              <a:gd name="connsiteX12" fmla="*/ 2578100 w 5160433"/>
              <a:gd name="connsiteY12" fmla="*/ 215900 h 1363134"/>
              <a:gd name="connsiteX13" fmla="*/ 2794000 w 5160433"/>
              <a:gd name="connsiteY13" fmla="*/ 431800 h 1363134"/>
              <a:gd name="connsiteX14" fmla="*/ 3014133 w 5160433"/>
              <a:gd name="connsiteY14" fmla="*/ 520700 h 1363134"/>
              <a:gd name="connsiteX15" fmla="*/ 3230033 w 5160433"/>
              <a:gd name="connsiteY15" fmla="*/ 156634 h 1363134"/>
              <a:gd name="connsiteX16" fmla="*/ 3441700 w 5160433"/>
              <a:gd name="connsiteY16" fmla="*/ 364067 h 1363134"/>
              <a:gd name="connsiteX17" fmla="*/ 3653367 w 5160433"/>
              <a:gd name="connsiteY17" fmla="*/ 279400 h 1363134"/>
              <a:gd name="connsiteX18" fmla="*/ 3860800 w 5160433"/>
              <a:gd name="connsiteY18" fmla="*/ 478367 h 1363134"/>
              <a:gd name="connsiteX19" fmla="*/ 4089400 w 5160433"/>
              <a:gd name="connsiteY19" fmla="*/ 224367 h 1363134"/>
              <a:gd name="connsiteX20" fmla="*/ 4296833 w 5160433"/>
              <a:gd name="connsiteY20" fmla="*/ 436034 h 1363134"/>
              <a:gd name="connsiteX21" fmla="*/ 4512733 w 5160433"/>
              <a:gd name="connsiteY21" fmla="*/ 122767 h 1363134"/>
              <a:gd name="connsiteX22" fmla="*/ 4724400 w 5160433"/>
              <a:gd name="connsiteY22" fmla="*/ 406400 h 1363134"/>
              <a:gd name="connsiteX23" fmla="*/ 4944533 w 5160433"/>
              <a:gd name="connsiteY23" fmla="*/ 385234 h 1363134"/>
              <a:gd name="connsiteX24" fmla="*/ 5160433 w 5160433"/>
              <a:gd name="connsiteY24" fmla="*/ 0 h 13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60433" h="1363134">
                <a:moveTo>
                  <a:pt x="0" y="1363134"/>
                </a:moveTo>
                <a:lnTo>
                  <a:pt x="211667" y="1143000"/>
                </a:lnTo>
                <a:lnTo>
                  <a:pt x="431800" y="1037167"/>
                </a:lnTo>
                <a:lnTo>
                  <a:pt x="647700" y="778934"/>
                </a:lnTo>
                <a:lnTo>
                  <a:pt x="863600" y="715434"/>
                </a:lnTo>
                <a:lnTo>
                  <a:pt x="1083733" y="448734"/>
                </a:lnTo>
                <a:lnTo>
                  <a:pt x="1289050" y="258234"/>
                </a:lnTo>
                <a:lnTo>
                  <a:pt x="1507067" y="351367"/>
                </a:lnTo>
                <a:cubicBezTo>
                  <a:pt x="1578328" y="364773"/>
                  <a:pt x="1613606" y="373945"/>
                  <a:pt x="1720850" y="391584"/>
                </a:cubicBezTo>
                <a:lnTo>
                  <a:pt x="1936750" y="370417"/>
                </a:lnTo>
                <a:lnTo>
                  <a:pt x="2146300" y="328084"/>
                </a:lnTo>
                <a:lnTo>
                  <a:pt x="2370667" y="203200"/>
                </a:lnTo>
                <a:lnTo>
                  <a:pt x="2578100" y="215900"/>
                </a:lnTo>
                <a:lnTo>
                  <a:pt x="2794000" y="431800"/>
                </a:lnTo>
                <a:lnTo>
                  <a:pt x="3014133" y="520700"/>
                </a:lnTo>
                <a:lnTo>
                  <a:pt x="3230033" y="156634"/>
                </a:lnTo>
                <a:lnTo>
                  <a:pt x="3441700" y="364067"/>
                </a:lnTo>
                <a:lnTo>
                  <a:pt x="3653367" y="279400"/>
                </a:lnTo>
                <a:lnTo>
                  <a:pt x="3860800" y="478367"/>
                </a:lnTo>
                <a:lnTo>
                  <a:pt x="4089400" y="224367"/>
                </a:lnTo>
                <a:lnTo>
                  <a:pt x="4296833" y="436034"/>
                </a:lnTo>
                <a:lnTo>
                  <a:pt x="4512733" y="122767"/>
                </a:lnTo>
                <a:lnTo>
                  <a:pt x="4724400" y="406400"/>
                </a:lnTo>
                <a:lnTo>
                  <a:pt x="4944533" y="385234"/>
                </a:lnTo>
                <a:lnTo>
                  <a:pt x="5160433" y="0"/>
                </a:lnTo>
              </a:path>
            </a:pathLst>
          </a:custGeom>
          <a:noFill/>
          <a:ln w="28575">
            <a:solidFill>
              <a:schemeClr val="accent3"/>
            </a:solidFill>
            <a:miter lim="800000"/>
            <a:headEnd/>
            <a:tailEnd/>
          </a:ln>
        </p:spPr>
        <p:txBody>
          <a:bodyPr rtlCol="0" anchor="ctr"/>
          <a:lstStyle/>
          <a:p>
            <a:pPr algn="ctr"/>
            <a:endParaRPr lang="en-US"/>
          </a:p>
        </p:txBody>
      </p:sp>
      <p:grpSp>
        <p:nvGrpSpPr>
          <p:cNvPr id="195" name="Group 194">
            <a:extLst>
              <a:ext uri="{FF2B5EF4-FFF2-40B4-BE49-F238E27FC236}">
                <a16:creationId xmlns:a16="http://schemas.microsoft.com/office/drawing/2014/main" id="{1ABBE1AD-786F-4264-A12E-8AB44501D8A0}"/>
              </a:ext>
            </a:extLst>
          </p:cNvPr>
          <p:cNvGrpSpPr/>
          <p:nvPr/>
        </p:nvGrpSpPr>
        <p:grpSpPr>
          <a:xfrm>
            <a:off x="4329504" y="2421817"/>
            <a:ext cx="91811" cy="499184"/>
            <a:chOff x="4460028" y="1800632"/>
            <a:chExt cx="91811" cy="594387"/>
          </a:xfrm>
        </p:grpSpPr>
        <p:cxnSp>
          <p:nvCxnSpPr>
            <p:cNvPr id="196" name="Straight Connector 195">
              <a:extLst>
                <a:ext uri="{FF2B5EF4-FFF2-40B4-BE49-F238E27FC236}">
                  <a16:creationId xmlns:a16="http://schemas.microsoft.com/office/drawing/2014/main" id="{890E9666-043D-4C52-87F6-15D4B0B61963}"/>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D96CBAF5-748A-4E22-855C-C8BE51482BB6}"/>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DAD8C25-0E2A-44E4-93DD-09D6119819F4}"/>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98C3E191-A291-4152-B0DE-33261A278ABE}"/>
              </a:ext>
            </a:extLst>
          </p:cNvPr>
          <p:cNvGrpSpPr/>
          <p:nvPr/>
        </p:nvGrpSpPr>
        <p:grpSpPr>
          <a:xfrm>
            <a:off x="4109439" y="2213792"/>
            <a:ext cx="91811" cy="540241"/>
            <a:chOff x="4460028" y="1800632"/>
            <a:chExt cx="91811" cy="594387"/>
          </a:xfrm>
        </p:grpSpPr>
        <p:cxnSp>
          <p:nvCxnSpPr>
            <p:cNvPr id="200" name="Straight Connector 199">
              <a:extLst>
                <a:ext uri="{FF2B5EF4-FFF2-40B4-BE49-F238E27FC236}">
                  <a16:creationId xmlns:a16="http://schemas.microsoft.com/office/drawing/2014/main" id="{84A65264-2516-470F-BF61-06C5042BCB26}"/>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002EE5D-9C3B-4F0F-B144-9C3A5AA77591}"/>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7D0185C-A895-40C2-94DC-F865BB759AC9}"/>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F407879C-F933-49F3-A7B7-C8E678968366}"/>
              </a:ext>
            </a:extLst>
          </p:cNvPr>
          <p:cNvGrpSpPr/>
          <p:nvPr/>
        </p:nvGrpSpPr>
        <p:grpSpPr>
          <a:xfrm>
            <a:off x="3895107" y="2387394"/>
            <a:ext cx="91811" cy="438951"/>
            <a:chOff x="4460028" y="1800632"/>
            <a:chExt cx="91811" cy="594387"/>
          </a:xfrm>
        </p:grpSpPr>
        <p:cxnSp>
          <p:nvCxnSpPr>
            <p:cNvPr id="204" name="Straight Connector 203">
              <a:extLst>
                <a:ext uri="{FF2B5EF4-FFF2-40B4-BE49-F238E27FC236}">
                  <a16:creationId xmlns:a16="http://schemas.microsoft.com/office/drawing/2014/main" id="{E1EB64FA-266C-4365-A1FC-781EE91617DA}"/>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727D0D8-DC9E-4818-802F-2C23EBFD4172}"/>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DF8D142-E517-42C4-BA4F-D3BF7CF03C12}"/>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00130866-BEF1-4A36-BD24-6A3857021157}"/>
              </a:ext>
            </a:extLst>
          </p:cNvPr>
          <p:cNvGrpSpPr/>
          <p:nvPr/>
        </p:nvGrpSpPr>
        <p:grpSpPr>
          <a:xfrm>
            <a:off x="3686115" y="2429748"/>
            <a:ext cx="91811" cy="460558"/>
            <a:chOff x="4460028" y="1800632"/>
            <a:chExt cx="91811" cy="594387"/>
          </a:xfrm>
        </p:grpSpPr>
        <p:cxnSp>
          <p:nvCxnSpPr>
            <p:cNvPr id="208" name="Straight Connector 207">
              <a:extLst>
                <a:ext uri="{FF2B5EF4-FFF2-40B4-BE49-F238E27FC236}">
                  <a16:creationId xmlns:a16="http://schemas.microsoft.com/office/drawing/2014/main" id="{1FA69276-2600-459A-9363-F96AAFC6A4B3}"/>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6F635B4-893B-45DC-90A1-1A1147D0F7DE}"/>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48D94BF8-0EFF-476A-9081-C701F09A1A92}"/>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B730E40E-F9F7-480D-966B-52B271F5B2C3}"/>
              </a:ext>
            </a:extLst>
          </p:cNvPr>
          <p:cNvGrpSpPr/>
          <p:nvPr/>
        </p:nvGrpSpPr>
        <p:grpSpPr>
          <a:xfrm>
            <a:off x="3470153" y="2559050"/>
            <a:ext cx="91811" cy="506267"/>
            <a:chOff x="4460028" y="1800632"/>
            <a:chExt cx="91811" cy="594387"/>
          </a:xfrm>
        </p:grpSpPr>
        <p:cxnSp>
          <p:nvCxnSpPr>
            <p:cNvPr id="212" name="Straight Connector 211">
              <a:extLst>
                <a:ext uri="{FF2B5EF4-FFF2-40B4-BE49-F238E27FC236}">
                  <a16:creationId xmlns:a16="http://schemas.microsoft.com/office/drawing/2014/main" id="{A4A175CC-0BA5-46AB-975E-C75D251032F3}"/>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706CBEC-8893-4EE1-96EC-528B176A66F2}"/>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579324C9-C367-40E3-8EDD-C5BB4AA26C87}"/>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58B32A88-1ABE-4702-93B5-28518C1D98A5}"/>
              </a:ext>
            </a:extLst>
          </p:cNvPr>
          <p:cNvGrpSpPr/>
          <p:nvPr/>
        </p:nvGrpSpPr>
        <p:grpSpPr>
          <a:xfrm>
            <a:off x="3254118" y="2859617"/>
            <a:ext cx="91811" cy="462267"/>
            <a:chOff x="4460028" y="1800632"/>
            <a:chExt cx="91811" cy="594387"/>
          </a:xfrm>
        </p:grpSpPr>
        <p:cxnSp>
          <p:nvCxnSpPr>
            <p:cNvPr id="216" name="Straight Connector 215">
              <a:extLst>
                <a:ext uri="{FF2B5EF4-FFF2-40B4-BE49-F238E27FC236}">
                  <a16:creationId xmlns:a16="http://schemas.microsoft.com/office/drawing/2014/main" id="{0F78D873-B26B-4A23-9EF3-694DCD143AD7}"/>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C54CB199-572C-4A19-9B28-6168D681226E}"/>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CC7C5CA5-E6DA-489B-B4FF-70321805EBF7}"/>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A187F020-F9A6-479C-B720-340403F28651}"/>
              </a:ext>
            </a:extLst>
          </p:cNvPr>
          <p:cNvGrpSpPr/>
          <p:nvPr/>
        </p:nvGrpSpPr>
        <p:grpSpPr>
          <a:xfrm>
            <a:off x="1970560" y="3456723"/>
            <a:ext cx="91811" cy="252639"/>
            <a:chOff x="4460028" y="1800632"/>
            <a:chExt cx="91811" cy="594387"/>
          </a:xfrm>
        </p:grpSpPr>
        <p:cxnSp>
          <p:nvCxnSpPr>
            <p:cNvPr id="220" name="Straight Connector 219">
              <a:extLst>
                <a:ext uri="{FF2B5EF4-FFF2-40B4-BE49-F238E27FC236}">
                  <a16:creationId xmlns:a16="http://schemas.microsoft.com/office/drawing/2014/main" id="{5F3C6A70-54BE-4D4C-B21F-C3950EACBEF0}"/>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2D5716CD-61D7-408A-AA5B-6812FF8C5DAD}"/>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5216292A-2D16-4131-B4C5-F5FC0A10AE26}"/>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66E3EF5F-5FDF-4AE0-B160-E5D93700FAA8}"/>
              </a:ext>
            </a:extLst>
          </p:cNvPr>
          <p:cNvGrpSpPr/>
          <p:nvPr/>
        </p:nvGrpSpPr>
        <p:grpSpPr>
          <a:xfrm>
            <a:off x="2178337" y="3259829"/>
            <a:ext cx="91811" cy="358925"/>
            <a:chOff x="4460028" y="1800632"/>
            <a:chExt cx="91811" cy="594387"/>
          </a:xfrm>
        </p:grpSpPr>
        <p:cxnSp>
          <p:nvCxnSpPr>
            <p:cNvPr id="224" name="Straight Connector 223">
              <a:extLst>
                <a:ext uri="{FF2B5EF4-FFF2-40B4-BE49-F238E27FC236}">
                  <a16:creationId xmlns:a16="http://schemas.microsoft.com/office/drawing/2014/main" id="{3FB75DAE-D79A-430D-943A-F3398876A624}"/>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E216A1A-9E0E-4002-BEF3-D045A1FC32D3}"/>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AA1C0A11-B3E1-4514-A611-AB768B6B958B}"/>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76E69C6C-0C14-4F94-A11C-AEEBF67B3AC9}"/>
              </a:ext>
            </a:extLst>
          </p:cNvPr>
          <p:cNvGrpSpPr/>
          <p:nvPr/>
        </p:nvGrpSpPr>
        <p:grpSpPr>
          <a:xfrm>
            <a:off x="2397067" y="3465212"/>
            <a:ext cx="91811" cy="395859"/>
            <a:chOff x="4460028" y="1800632"/>
            <a:chExt cx="91811" cy="594387"/>
          </a:xfrm>
        </p:grpSpPr>
        <p:cxnSp>
          <p:nvCxnSpPr>
            <p:cNvPr id="228" name="Straight Connector 227">
              <a:extLst>
                <a:ext uri="{FF2B5EF4-FFF2-40B4-BE49-F238E27FC236}">
                  <a16:creationId xmlns:a16="http://schemas.microsoft.com/office/drawing/2014/main" id="{3281544C-45F7-4D52-A455-16E533470F48}"/>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988D617-F257-461E-8D9D-09395AA3F567}"/>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09B8D29-9603-48FD-A9BB-A12403AD7D42}"/>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E6138C85-B92B-48C0-8F79-37B7ADCA16AD}"/>
              </a:ext>
            </a:extLst>
          </p:cNvPr>
          <p:cNvGrpSpPr/>
          <p:nvPr/>
        </p:nvGrpSpPr>
        <p:grpSpPr>
          <a:xfrm>
            <a:off x="2607129" y="3111181"/>
            <a:ext cx="91811" cy="372582"/>
            <a:chOff x="4460028" y="1800632"/>
            <a:chExt cx="91811" cy="594387"/>
          </a:xfrm>
        </p:grpSpPr>
        <p:cxnSp>
          <p:nvCxnSpPr>
            <p:cNvPr id="232" name="Straight Connector 231">
              <a:extLst>
                <a:ext uri="{FF2B5EF4-FFF2-40B4-BE49-F238E27FC236}">
                  <a16:creationId xmlns:a16="http://schemas.microsoft.com/office/drawing/2014/main" id="{92B6F4EC-CADA-4FC0-AB97-5ED5B69199CA}"/>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C5E472C-E47D-4388-840E-312E6A286C8F}"/>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D0CF9AD-C06E-4D80-A35D-44B3DADFFD28}"/>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6F8E6037-E8C0-439A-8852-86830D0B855C}"/>
              </a:ext>
            </a:extLst>
          </p:cNvPr>
          <p:cNvGrpSpPr/>
          <p:nvPr/>
        </p:nvGrpSpPr>
        <p:grpSpPr>
          <a:xfrm>
            <a:off x="2825325" y="2844252"/>
            <a:ext cx="91811" cy="475119"/>
            <a:chOff x="4460028" y="1800632"/>
            <a:chExt cx="91811" cy="594387"/>
          </a:xfrm>
        </p:grpSpPr>
        <p:cxnSp>
          <p:nvCxnSpPr>
            <p:cNvPr id="236" name="Straight Connector 235">
              <a:extLst>
                <a:ext uri="{FF2B5EF4-FFF2-40B4-BE49-F238E27FC236}">
                  <a16:creationId xmlns:a16="http://schemas.microsoft.com/office/drawing/2014/main" id="{CDE59110-442B-4F95-A122-1A73C6180904}"/>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A067892-F7E2-49F3-97B9-DF7FBCD927D5}"/>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76A2922-077B-4B58-AED4-3B40DEDB329D}"/>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D7DD621A-ED67-448F-B9A3-62A5BA1C7096}"/>
              </a:ext>
            </a:extLst>
          </p:cNvPr>
          <p:cNvGrpSpPr/>
          <p:nvPr/>
        </p:nvGrpSpPr>
        <p:grpSpPr>
          <a:xfrm>
            <a:off x="3038771" y="3109281"/>
            <a:ext cx="91811" cy="415546"/>
            <a:chOff x="4460028" y="1800632"/>
            <a:chExt cx="91811" cy="594387"/>
          </a:xfrm>
        </p:grpSpPr>
        <p:cxnSp>
          <p:nvCxnSpPr>
            <p:cNvPr id="240" name="Straight Connector 239">
              <a:extLst>
                <a:ext uri="{FF2B5EF4-FFF2-40B4-BE49-F238E27FC236}">
                  <a16:creationId xmlns:a16="http://schemas.microsoft.com/office/drawing/2014/main" id="{CFAAF105-5237-4EB5-8951-0A0A051DC12B}"/>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A0B1BC75-6301-4892-A835-C1667C7D30C4}"/>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C4DC684-6AB5-4046-B89C-7ECE6D949FC1}"/>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2EF36793-FB46-47BB-8FA0-378D7E64D5A2}"/>
              </a:ext>
            </a:extLst>
          </p:cNvPr>
          <p:cNvGrpSpPr/>
          <p:nvPr/>
        </p:nvGrpSpPr>
        <p:grpSpPr>
          <a:xfrm>
            <a:off x="4533209" y="2252452"/>
            <a:ext cx="91811" cy="545886"/>
            <a:chOff x="4460028" y="1800632"/>
            <a:chExt cx="91811" cy="594387"/>
          </a:xfrm>
        </p:grpSpPr>
        <p:cxnSp>
          <p:nvCxnSpPr>
            <p:cNvPr id="244" name="Straight Connector 243">
              <a:extLst>
                <a:ext uri="{FF2B5EF4-FFF2-40B4-BE49-F238E27FC236}">
                  <a16:creationId xmlns:a16="http://schemas.microsoft.com/office/drawing/2014/main" id="{3A0E9521-029C-405A-83A8-F4D2845EB402}"/>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D9C4702-37B1-4334-9F9D-1784C55A6049}"/>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BCD5384-715A-44EA-AA49-4DAFE7D80980}"/>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7CAC877E-9CAA-46C8-B781-A565C69906F0}"/>
              </a:ext>
            </a:extLst>
          </p:cNvPr>
          <p:cNvGrpSpPr/>
          <p:nvPr/>
        </p:nvGrpSpPr>
        <p:grpSpPr>
          <a:xfrm>
            <a:off x="4754457" y="2106402"/>
            <a:ext cx="91811" cy="628955"/>
            <a:chOff x="4460028" y="1800632"/>
            <a:chExt cx="91811" cy="594387"/>
          </a:xfrm>
        </p:grpSpPr>
        <p:cxnSp>
          <p:nvCxnSpPr>
            <p:cNvPr id="248" name="Straight Connector 247">
              <a:extLst>
                <a:ext uri="{FF2B5EF4-FFF2-40B4-BE49-F238E27FC236}">
                  <a16:creationId xmlns:a16="http://schemas.microsoft.com/office/drawing/2014/main" id="{3F067D87-5E97-414E-B98C-22FF884CC75A}"/>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756A83FA-F4AA-450D-AC8F-A88B526EDCBC}"/>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A9C75A6-8FEA-46E4-8D87-B530DE89EF56}"/>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A0DCFA9E-51B9-45F8-931C-0B780D5334A0}"/>
              </a:ext>
            </a:extLst>
          </p:cNvPr>
          <p:cNvGrpSpPr/>
          <p:nvPr/>
        </p:nvGrpSpPr>
        <p:grpSpPr>
          <a:xfrm>
            <a:off x="4975637" y="2220404"/>
            <a:ext cx="91811" cy="639213"/>
            <a:chOff x="4460028" y="1800632"/>
            <a:chExt cx="91811" cy="594387"/>
          </a:xfrm>
        </p:grpSpPr>
        <p:cxnSp>
          <p:nvCxnSpPr>
            <p:cNvPr id="252" name="Straight Connector 251">
              <a:extLst>
                <a:ext uri="{FF2B5EF4-FFF2-40B4-BE49-F238E27FC236}">
                  <a16:creationId xmlns:a16="http://schemas.microsoft.com/office/drawing/2014/main" id="{9675C458-97F9-4A66-B04E-24196EEAF364}"/>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B5C5CF1D-07A0-49CA-9D6E-47CB98D3A160}"/>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C37C5305-BEA3-42CF-B10E-35D592ACC4CB}"/>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F6D6E565-995E-4EC4-BBED-7CC6DF7B87BA}"/>
              </a:ext>
            </a:extLst>
          </p:cNvPr>
          <p:cNvGrpSpPr/>
          <p:nvPr/>
        </p:nvGrpSpPr>
        <p:grpSpPr>
          <a:xfrm>
            <a:off x="5182707" y="2163403"/>
            <a:ext cx="91811" cy="562785"/>
            <a:chOff x="4460028" y="1800632"/>
            <a:chExt cx="91811" cy="594387"/>
          </a:xfrm>
        </p:grpSpPr>
        <p:cxnSp>
          <p:nvCxnSpPr>
            <p:cNvPr id="256" name="Straight Connector 255">
              <a:extLst>
                <a:ext uri="{FF2B5EF4-FFF2-40B4-BE49-F238E27FC236}">
                  <a16:creationId xmlns:a16="http://schemas.microsoft.com/office/drawing/2014/main" id="{371EC3EE-3B2D-4200-AFC2-66D878427E37}"/>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C0FA351-9286-4C9D-A85B-26EEFB82129E}"/>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ADA7EF6-6D0D-4F86-A72C-D7DB2C7D2FFF}"/>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6551616D-52CE-457F-B431-1C0C9CCFBFEA}"/>
              </a:ext>
            </a:extLst>
          </p:cNvPr>
          <p:cNvGrpSpPr/>
          <p:nvPr/>
        </p:nvGrpSpPr>
        <p:grpSpPr>
          <a:xfrm>
            <a:off x="5402772" y="2043008"/>
            <a:ext cx="91811" cy="639819"/>
            <a:chOff x="4460028" y="1800632"/>
            <a:chExt cx="91811" cy="594387"/>
          </a:xfrm>
        </p:grpSpPr>
        <p:cxnSp>
          <p:nvCxnSpPr>
            <p:cNvPr id="260" name="Straight Connector 259">
              <a:extLst>
                <a:ext uri="{FF2B5EF4-FFF2-40B4-BE49-F238E27FC236}">
                  <a16:creationId xmlns:a16="http://schemas.microsoft.com/office/drawing/2014/main" id="{7D17C68F-6BA5-4E40-8C04-183C3A34F537}"/>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F4BCF1FA-EB57-4661-B072-DE8BCDD282C5}"/>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D4D544E-983C-4510-95D6-7AE2403EF12A}"/>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83A8905B-5A9D-433F-9757-9CAFF1B58DE1}"/>
              </a:ext>
            </a:extLst>
          </p:cNvPr>
          <p:cNvGrpSpPr/>
          <p:nvPr/>
        </p:nvGrpSpPr>
        <p:grpSpPr>
          <a:xfrm>
            <a:off x="5613600" y="2106402"/>
            <a:ext cx="91811" cy="584793"/>
            <a:chOff x="4460028" y="1800632"/>
            <a:chExt cx="91811" cy="594387"/>
          </a:xfrm>
        </p:grpSpPr>
        <p:cxnSp>
          <p:nvCxnSpPr>
            <p:cNvPr id="264" name="Straight Connector 263">
              <a:extLst>
                <a:ext uri="{FF2B5EF4-FFF2-40B4-BE49-F238E27FC236}">
                  <a16:creationId xmlns:a16="http://schemas.microsoft.com/office/drawing/2014/main" id="{9767FFC8-4CE0-4F4F-AFD3-7F62CCE280A7}"/>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DDC54C4-455A-4A65-9878-159EF95C1545}"/>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445001D-0732-4E8E-B59C-BFF5EC65ABC5}"/>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3380CA0F-0712-4E4F-928B-F08F476DEE70}"/>
              </a:ext>
            </a:extLst>
          </p:cNvPr>
          <p:cNvGrpSpPr/>
          <p:nvPr/>
        </p:nvGrpSpPr>
        <p:grpSpPr>
          <a:xfrm>
            <a:off x="5831237" y="1934539"/>
            <a:ext cx="91811" cy="806897"/>
            <a:chOff x="4460028" y="1800632"/>
            <a:chExt cx="91811" cy="594387"/>
          </a:xfrm>
        </p:grpSpPr>
        <p:cxnSp>
          <p:nvCxnSpPr>
            <p:cNvPr id="268" name="Straight Connector 267">
              <a:extLst>
                <a:ext uri="{FF2B5EF4-FFF2-40B4-BE49-F238E27FC236}">
                  <a16:creationId xmlns:a16="http://schemas.microsoft.com/office/drawing/2014/main" id="{A5526F32-5C7F-4564-9793-C2F23470AA13}"/>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CE0EA0E7-21FE-4778-83A6-E44460A5E843}"/>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04D512A-8EBC-4B7B-8580-A82371DD0598}"/>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B3BFA73E-03DA-4D49-9740-BE5F5BC31CD1}"/>
              </a:ext>
            </a:extLst>
          </p:cNvPr>
          <p:cNvGrpSpPr/>
          <p:nvPr/>
        </p:nvGrpSpPr>
        <p:grpSpPr>
          <a:xfrm>
            <a:off x="6050094" y="1928807"/>
            <a:ext cx="91811" cy="704134"/>
            <a:chOff x="4460028" y="1800632"/>
            <a:chExt cx="91811" cy="594387"/>
          </a:xfrm>
        </p:grpSpPr>
        <p:cxnSp>
          <p:nvCxnSpPr>
            <p:cNvPr id="272" name="Straight Connector 271">
              <a:extLst>
                <a:ext uri="{FF2B5EF4-FFF2-40B4-BE49-F238E27FC236}">
                  <a16:creationId xmlns:a16="http://schemas.microsoft.com/office/drawing/2014/main" id="{EE02687A-3A2C-4BEE-BDD1-2DD36B5C63E3}"/>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3C16AB7B-ED49-48C1-AFA4-B8AF81EFBFEB}"/>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9FC7FF2A-5422-4722-96F7-2CC671CA5E2F}"/>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BC5CB1D6-6095-4ED6-8520-7692409E46B5}"/>
              </a:ext>
            </a:extLst>
          </p:cNvPr>
          <p:cNvGrpSpPr/>
          <p:nvPr/>
        </p:nvGrpSpPr>
        <p:grpSpPr>
          <a:xfrm>
            <a:off x="6255768" y="2387393"/>
            <a:ext cx="91811" cy="586351"/>
            <a:chOff x="4460028" y="1800632"/>
            <a:chExt cx="91811" cy="594387"/>
          </a:xfrm>
        </p:grpSpPr>
        <p:cxnSp>
          <p:nvCxnSpPr>
            <p:cNvPr id="276" name="Straight Connector 275">
              <a:extLst>
                <a:ext uri="{FF2B5EF4-FFF2-40B4-BE49-F238E27FC236}">
                  <a16:creationId xmlns:a16="http://schemas.microsoft.com/office/drawing/2014/main" id="{A1E3CCF7-84FE-4CAB-852B-C29B2CA8C2FA}"/>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773708F-D00D-4C3E-86D9-8183581E095E}"/>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12A7FC5-A148-4CC5-A559-201D7A7BAB7C}"/>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2902FD62-AA44-42AE-A414-4BDC54FA7A67}"/>
              </a:ext>
            </a:extLst>
          </p:cNvPr>
          <p:cNvGrpSpPr/>
          <p:nvPr/>
        </p:nvGrpSpPr>
        <p:grpSpPr>
          <a:xfrm>
            <a:off x="6474083" y="1900768"/>
            <a:ext cx="91811" cy="933482"/>
            <a:chOff x="4460028" y="1800632"/>
            <a:chExt cx="91811" cy="594387"/>
          </a:xfrm>
        </p:grpSpPr>
        <p:cxnSp>
          <p:nvCxnSpPr>
            <p:cNvPr id="280" name="Straight Connector 279">
              <a:extLst>
                <a:ext uri="{FF2B5EF4-FFF2-40B4-BE49-F238E27FC236}">
                  <a16:creationId xmlns:a16="http://schemas.microsoft.com/office/drawing/2014/main" id="{B0689FF7-56CA-4575-BB11-569E6E1A986A}"/>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B4D2C7B3-883A-4E7C-AA16-C22D3649AEB4}"/>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42E55973-4484-4082-81D0-A87463979286}"/>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A4F819ED-C1B6-4EC2-8145-A3400B09C6D2}"/>
              </a:ext>
            </a:extLst>
          </p:cNvPr>
          <p:cNvGrpSpPr/>
          <p:nvPr/>
        </p:nvGrpSpPr>
        <p:grpSpPr>
          <a:xfrm>
            <a:off x="6686836" y="2480732"/>
            <a:ext cx="91811" cy="808197"/>
            <a:chOff x="4460028" y="1800632"/>
            <a:chExt cx="91811" cy="594387"/>
          </a:xfrm>
        </p:grpSpPr>
        <p:cxnSp>
          <p:nvCxnSpPr>
            <p:cNvPr id="284" name="Straight Connector 283">
              <a:extLst>
                <a:ext uri="{FF2B5EF4-FFF2-40B4-BE49-F238E27FC236}">
                  <a16:creationId xmlns:a16="http://schemas.microsoft.com/office/drawing/2014/main" id="{11EB4624-42A1-47B8-889B-5D3D31C48BD7}"/>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46786618-B4CB-44A8-A248-C31571B2267F}"/>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E19BF84B-FF52-4E60-AB79-0E7638C7323F}"/>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8B5803D2-BD3D-4413-A553-95CA0E74CFFA}"/>
              </a:ext>
            </a:extLst>
          </p:cNvPr>
          <p:cNvGrpSpPr/>
          <p:nvPr/>
        </p:nvGrpSpPr>
        <p:grpSpPr>
          <a:xfrm>
            <a:off x="6900994" y="1748012"/>
            <a:ext cx="91811" cy="907616"/>
            <a:chOff x="4460028" y="1800632"/>
            <a:chExt cx="91811" cy="594387"/>
          </a:xfrm>
        </p:grpSpPr>
        <p:cxnSp>
          <p:nvCxnSpPr>
            <p:cNvPr id="288" name="Straight Connector 287">
              <a:extLst>
                <a:ext uri="{FF2B5EF4-FFF2-40B4-BE49-F238E27FC236}">
                  <a16:creationId xmlns:a16="http://schemas.microsoft.com/office/drawing/2014/main" id="{D7F04ADB-C16A-4FED-A370-6F52CD0E4E71}"/>
                </a:ext>
              </a:extLst>
            </p:cNvPr>
            <p:cNvCxnSpPr>
              <a:cxnSpLocks/>
            </p:cNvCxnSpPr>
            <p:nvPr/>
          </p:nvCxnSpPr>
          <p:spPr bwMode="auto">
            <a:xfrm>
              <a:off x="4505933" y="1800632"/>
              <a:ext cx="0" cy="594387"/>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3C4A353-A26F-4F13-BAC4-44A12669E0A1}"/>
                </a:ext>
              </a:extLst>
            </p:cNvPr>
            <p:cNvCxnSpPr>
              <a:cxnSpLocks/>
            </p:cNvCxnSpPr>
            <p:nvPr/>
          </p:nvCxnSpPr>
          <p:spPr bwMode="auto">
            <a:xfrm>
              <a:off x="4460028" y="1800632"/>
              <a:ext cx="91811" cy="0"/>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571877D9-36FE-4275-9CE6-917138D62E2E}"/>
                </a:ext>
              </a:extLst>
            </p:cNvPr>
            <p:cNvCxnSpPr>
              <a:cxnSpLocks/>
            </p:cNvCxnSpPr>
            <p:nvPr/>
          </p:nvCxnSpPr>
          <p:spPr bwMode="auto">
            <a:xfrm>
              <a:off x="4460028" y="2392827"/>
              <a:ext cx="91811"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FD004627-4FD4-4114-B39D-0E94A80C8FCF}"/>
              </a:ext>
            </a:extLst>
          </p:cNvPr>
          <p:cNvGrpSpPr/>
          <p:nvPr/>
        </p:nvGrpSpPr>
        <p:grpSpPr>
          <a:xfrm>
            <a:off x="6905171" y="3246966"/>
            <a:ext cx="91811" cy="901065"/>
            <a:chOff x="4460028" y="1800632"/>
            <a:chExt cx="91811" cy="594387"/>
          </a:xfrm>
        </p:grpSpPr>
        <p:cxnSp>
          <p:nvCxnSpPr>
            <p:cNvPr id="292" name="Straight Connector 291">
              <a:extLst>
                <a:ext uri="{FF2B5EF4-FFF2-40B4-BE49-F238E27FC236}">
                  <a16:creationId xmlns:a16="http://schemas.microsoft.com/office/drawing/2014/main" id="{3FA57B59-E89E-4082-97AF-18B472B11623}"/>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626509A-7D14-43FC-A2B0-B5B62D2962E2}"/>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7387E79-1760-41B1-A16B-4749043AED2C}"/>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817F0240-E330-48A6-834C-C060EF02C468}"/>
              </a:ext>
            </a:extLst>
          </p:cNvPr>
          <p:cNvGrpSpPr/>
          <p:nvPr/>
        </p:nvGrpSpPr>
        <p:grpSpPr>
          <a:xfrm>
            <a:off x="6691024" y="3689032"/>
            <a:ext cx="91811" cy="792943"/>
            <a:chOff x="4460028" y="1800632"/>
            <a:chExt cx="91811" cy="594387"/>
          </a:xfrm>
        </p:grpSpPr>
        <p:cxnSp>
          <p:nvCxnSpPr>
            <p:cNvPr id="296" name="Straight Connector 295">
              <a:extLst>
                <a:ext uri="{FF2B5EF4-FFF2-40B4-BE49-F238E27FC236}">
                  <a16:creationId xmlns:a16="http://schemas.microsoft.com/office/drawing/2014/main" id="{73DCA373-D627-4AA6-B2EE-4EB5BA087FB3}"/>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C55DA7F5-31B5-447A-8A90-BAD44480107D}"/>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7837CE6D-4218-4F60-82C3-554E3F7AD864}"/>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9FCF5812-673D-4155-BB06-1963F8B44523}"/>
              </a:ext>
            </a:extLst>
          </p:cNvPr>
          <p:cNvGrpSpPr/>
          <p:nvPr/>
        </p:nvGrpSpPr>
        <p:grpSpPr>
          <a:xfrm>
            <a:off x="6475824" y="3635232"/>
            <a:ext cx="91811" cy="950666"/>
            <a:chOff x="4460028" y="1800632"/>
            <a:chExt cx="91811" cy="594387"/>
          </a:xfrm>
        </p:grpSpPr>
        <p:cxnSp>
          <p:nvCxnSpPr>
            <p:cNvPr id="300" name="Straight Connector 299">
              <a:extLst>
                <a:ext uri="{FF2B5EF4-FFF2-40B4-BE49-F238E27FC236}">
                  <a16:creationId xmlns:a16="http://schemas.microsoft.com/office/drawing/2014/main" id="{2388A7A0-DDDF-4596-BFBD-59848E81A9C8}"/>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DA15A701-A03D-47FD-AD6E-205C2A0C59A3}"/>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083EB19-0DD5-4BC2-91BB-0E8F50F08FEF}"/>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3E8BE9F1-7812-453F-B263-F94EAD8F9AE3}"/>
              </a:ext>
            </a:extLst>
          </p:cNvPr>
          <p:cNvGrpSpPr/>
          <p:nvPr/>
        </p:nvGrpSpPr>
        <p:grpSpPr>
          <a:xfrm>
            <a:off x="6255799" y="3540214"/>
            <a:ext cx="91811" cy="586351"/>
            <a:chOff x="4460028" y="1800632"/>
            <a:chExt cx="91811" cy="594387"/>
          </a:xfrm>
        </p:grpSpPr>
        <p:cxnSp>
          <p:nvCxnSpPr>
            <p:cNvPr id="304" name="Straight Connector 303">
              <a:extLst>
                <a:ext uri="{FF2B5EF4-FFF2-40B4-BE49-F238E27FC236}">
                  <a16:creationId xmlns:a16="http://schemas.microsoft.com/office/drawing/2014/main" id="{13A1D625-C80A-438F-B4A1-211E9321F7BD}"/>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212E2512-0B3E-4F5B-BD5C-515157250484}"/>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5B9F549B-02A3-4947-BBBC-C7293881371A}"/>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B985556D-190D-46C2-8AD2-A0E0FB44D37D}"/>
              </a:ext>
            </a:extLst>
          </p:cNvPr>
          <p:cNvGrpSpPr/>
          <p:nvPr/>
        </p:nvGrpSpPr>
        <p:grpSpPr>
          <a:xfrm>
            <a:off x="6045860" y="3793550"/>
            <a:ext cx="91811" cy="698017"/>
            <a:chOff x="4460028" y="1800632"/>
            <a:chExt cx="91811" cy="594387"/>
          </a:xfrm>
        </p:grpSpPr>
        <p:cxnSp>
          <p:nvCxnSpPr>
            <p:cNvPr id="308" name="Straight Connector 307">
              <a:extLst>
                <a:ext uri="{FF2B5EF4-FFF2-40B4-BE49-F238E27FC236}">
                  <a16:creationId xmlns:a16="http://schemas.microsoft.com/office/drawing/2014/main" id="{4BFCAD2E-CEED-4DA7-9B03-D563C538813B}"/>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A15FE578-B60C-4363-99E5-1844F6A71432}"/>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26525DC-339B-48E6-903E-7136D3F3D8C8}"/>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B2475561-47E3-457B-9C6D-02E3A0A8A12A}"/>
              </a:ext>
            </a:extLst>
          </p:cNvPr>
          <p:cNvGrpSpPr/>
          <p:nvPr/>
        </p:nvGrpSpPr>
        <p:grpSpPr>
          <a:xfrm>
            <a:off x="5831407" y="3533863"/>
            <a:ext cx="91811" cy="795271"/>
            <a:chOff x="4460028" y="1800632"/>
            <a:chExt cx="91811" cy="594387"/>
          </a:xfrm>
        </p:grpSpPr>
        <p:cxnSp>
          <p:nvCxnSpPr>
            <p:cNvPr id="312" name="Straight Connector 311">
              <a:extLst>
                <a:ext uri="{FF2B5EF4-FFF2-40B4-BE49-F238E27FC236}">
                  <a16:creationId xmlns:a16="http://schemas.microsoft.com/office/drawing/2014/main" id="{B0FFB8A0-4AF9-431A-8CE8-5ECC683B0FEF}"/>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8EBC7B96-F946-4D2E-B3F3-CA3AFE7A9754}"/>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E19B73FA-9A94-4356-9613-A9E7373F56F1}"/>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3B999DED-FF73-486A-BDF3-3E8EEE5100E3}"/>
              </a:ext>
            </a:extLst>
          </p:cNvPr>
          <p:cNvGrpSpPr/>
          <p:nvPr/>
        </p:nvGrpSpPr>
        <p:grpSpPr>
          <a:xfrm>
            <a:off x="5611913" y="3896783"/>
            <a:ext cx="91811" cy="580924"/>
            <a:chOff x="4460028" y="1800632"/>
            <a:chExt cx="91811" cy="594387"/>
          </a:xfrm>
        </p:grpSpPr>
        <p:cxnSp>
          <p:nvCxnSpPr>
            <p:cNvPr id="316" name="Straight Connector 315">
              <a:extLst>
                <a:ext uri="{FF2B5EF4-FFF2-40B4-BE49-F238E27FC236}">
                  <a16:creationId xmlns:a16="http://schemas.microsoft.com/office/drawing/2014/main" id="{2EA684FE-7935-44A2-8C0F-DD29536F3594}"/>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5939193-9EA9-4032-987B-120552445A7F}"/>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9D3E9A72-C5A3-4270-B100-F4CA9A07D338}"/>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71F895C1-6F5B-40D2-9E79-0E4A3398F332}"/>
              </a:ext>
            </a:extLst>
          </p:cNvPr>
          <p:cNvGrpSpPr/>
          <p:nvPr/>
        </p:nvGrpSpPr>
        <p:grpSpPr>
          <a:xfrm>
            <a:off x="5400218" y="3668183"/>
            <a:ext cx="91811" cy="648848"/>
            <a:chOff x="4460028" y="1800632"/>
            <a:chExt cx="91811" cy="594387"/>
          </a:xfrm>
        </p:grpSpPr>
        <p:cxnSp>
          <p:nvCxnSpPr>
            <p:cNvPr id="320" name="Straight Connector 319">
              <a:extLst>
                <a:ext uri="{FF2B5EF4-FFF2-40B4-BE49-F238E27FC236}">
                  <a16:creationId xmlns:a16="http://schemas.microsoft.com/office/drawing/2014/main" id="{0098A166-3775-4546-9A99-496D669CB2F8}"/>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FCB2693-F31D-46D7-A87C-C8A44AFAE473}"/>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0AF55E5D-2A3C-4BB1-AAFB-19FD60648063}"/>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BF9B0EF2-74D2-4E0A-91A1-E75058D77D43}"/>
              </a:ext>
            </a:extLst>
          </p:cNvPr>
          <p:cNvGrpSpPr/>
          <p:nvPr/>
        </p:nvGrpSpPr>
        <p:grpSpPr>
          <a:xfrm>
            <a:off x="5183525" y="3801533"/>
            <a:ext cx="91811" cy="545116"/>
            <a:chOff x="4460028" y="1800632"/>
            <a:chExt cx="91811" cy="594387"/>
          </a:xfrm>
        </p:grpSpPr>
        <p:cxnSp>
          <p:nvCxnSpPr>
            <p:cNvPr id="324" name="Straight Connector 323">
              <a:extLst>
                <a:ext uri="{FF2B5EF4-FFF2-40B4-BE49-F238E27FC236}">
                  <a16:creationId xmlns:a16="http://schemas.microsoft.com/office/drawing/2014/main" id="{9FC6478B-458D-45C5-91D3-0D6AC15B3CD7}"/>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C1DD483-4E7B-4A46-8F25-4538A4C843A2}"/>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9CB1CFC2-63A4-457B-BA25-5242614A29FF}"/>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6CD3D5F0-1CDB-4EDB-8542-EFD957F9FFAD}"/>
              </a:ext>
            </a:extLst>
          </p:cNvPr>
          <p:cNvGrpSpPr/>
          <p:nvPr/>
        </p:nvGrpSpPr>
        <p:grpSpPr>
          <a:xfrm>
            <a:off x="4973710" y="3547533"/>
            <a:ext cx="91811" cy="639712"/>
            <a:chOff x="4460028" y="1800632"/>
            <a:chExt cx="91811" cy="594387"/>
          </a:xfrm>
        </p:grpSpPr>
        <p:cxnSp>
          <p:nvCxnSpPr>
            <p:cNvPr id="328" name="Straight Connector 327">
              <a:extLst>
                <a:ext uri="{FF2B5EF4-FFF2-40B4-BE49-F238E27FC236}">
                  <a16:creationId xmlns:a16="http://schemas.microsoft.com/office/drawing/2014/main" id="{533C24F1-2FAC-4663-AD4A-90926B7E2A4F}"/>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73B2B98-5B39-4F53-89AF-28AED0A285F0}"/>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AB8BDC52-B8B7-4AE8-96B5-3C7461144A11}"/>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2A57F2B0-DBFD-4DCD-96E4-59E43FFAE967}"/>
              </a:ext>
            </a:extLst>
          </p:cNvPr>
          <p:cNvGrpSpPr/>
          <p:nvPr/>
        </p:nvGrpSpPr>
        <p:grpSpPr>
          <a:xfrm>
            <a:off x="4755744" y="3894321"/>
            <a:ext cx="91811" cy="643812"/>
            <a:chOff x="4460028" y="1800632"/>
            <a:chExt cx="91811" cy="594387"/>
          </a:xfrm>
        </p:grpSpPr>
        <p:cxnSp>
          <p:nvCxnSpPr>
            <p:cNvPr id="332" name="Straight Connector 331">
              <a:extLst>
                <a:ext uri="{FF2B5EF4-FFF2-40B4-BE49-F238E27FC236}">
                  <a16:creationId xmlns:a16="http://schemas.microsoft.com/office/drawing/2014/main" id="{2A6FC816-AB00-4C74-B8C2-312FD99F8B38}"/>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1DD45481-ECA1-4040-9635-D875A5E99C68}"/>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85CFC513-95DE-497C-B5E9-F01C29E1BC80}"/>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EFE48DBC-8CF3-4329-BB54-FECEF85D33F5}"/>
              </a:ext>
            </a:extLst>
          </p:cNvPr>
          <p:cNvGrpSpPr/>
          <p:nvPr/>
        </p:nvGrpSpPr>
        <p:grpSpPr>
          <a:xfrm>
            <a:off x="4538439" y="3848100"/>
            <a:ext cx="91811" cy="563348"/>
            <a:chOff x="4460028" y="1800632"/>
            <a:chExt cx="91811" cy="594387"/>
          </a:xfrm>
        </p:grpSpPr>
        <p:cxnSp>
          <p:nvCxnSpPr>
            <p:cNvPr id="336" name="Straight Connector 335">
              <a:extLst>
                <a:ext uri="{FF2B5EF4-FFF2-40B4-BE49-F238E27FC236}">
                  <a16:creationId xmlns:a16="http://schemas.microsoft.com/office/drawing/2014/main" id="{0D4029CF-7840-466D-B2C3-9507D8AC037E}"/>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D1926EC9-27E3-4F9B-99F9-21B83627EF6B}"/>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64723ACD-EBAE-4CB6-BF7D-B8EB47CF8FAE}"/>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DE96AA96-BB09-4E6D-A6DF-EE3D43F4C631}"/>
              </a:ext>
            </a:extLst>
          </p:cNvPr>
          <p:cNvGrpSpPr/>
          <p:nvPr/>
        </p:nvGrpSpPr>
        <p:grpSpPr>
          <a:xfrm>
            <a:off x="4324555" y="3680883"/>
            <a:ext cx="91811" cy="487976"/>
            <a:chOff x="4460028" y="1800632"/>
            <a:chExt cx="91811" cy="594387"/>
          </a:xfrm>
        </p:grpSpPr>
        <p:cxnSp>
          <p:nvCxnSpPr>
            <p:cNvPr id="340" name="Straight Connector 339">
              <a:extLst>
                <a:ext uri="{FF2B5EF4-FFF2-40B4-BE49-F238E27FC236}">
                  <a16:creationId xmlns:a16="http://schemas.microsoft.com/office/drawing/2014/main" id="{594C0162-5E33-4E51-A042-7E8519BF9B28}"/>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39766213-BCF0-46BC-A36D-939A4D38D1ED}"/>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BCA3C84F-7BDD-45EB-A699-63A023860B2F}"/>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11227FF7-DA7B-451A-B13E-350B607FA93E}"/>
              </a:ext>
            </a:extLst>
          </p:cNvPr>
          <p:cNvGrpSpPr/>
          <p:nvPr/>
        </p:nvGrpSpPr>
        <p:grpSpPr>
          <a:xfrm>
            <a:off x="4111932" y="3651250"/>
            <a:ext cx="91811" cy="526777"/>
            <a:chOff x="4460028" y="1800632"/>
            <a:chExt cx="91811" cy="594387"/>
          </a:xfrm>
        </p:grpSpPr>
        <p:cxnSp>
          <p:nvCxnSpPr>
            <p:cNvPr id="344" name="Straight Connector 343">
              <a:extLst>
                <a:ext uri="{FF2B5EF4-FFF2-40B4-BE49-F238E27FC236}">
                  <a16:creationId xmlns:a16="http://schemas.microsoft.com/office/drawing/2014/main" id="{1F89593E-902E-404D-821B-02EBD67BDEFF}"/>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3FB59389-AAD4-4F6B-AF95-6B188D1E8755}"/>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A8089AB8-1A38-4DE4-B81F-F756808A9DC2}"/>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685791DF-C5B6-4488-976F-30F849624FC6}"/>
              </a:ext>
            </a:extLst>
          </p:cNvPr>
          <p:cNvGrpSpPr/>
          <p:nvPr/>
        </p:nvGrpSpPr>
        <p:grpSpPr>
          <a:xfrm>
            <a:off x="3892182" y="3820583"/>
            <a:ext cx="91811" cy="425331"/>
            <a:chOff x="4460028" y="1800632"/>
            <a:chExt cx="91811" cy="594387"/>
          </a:xfrm>
        </p:grpSpPr>
        <p:cxnSp>
          <p:nvCxnSpPr>
            <p:cNvPr id="348" name="Straight Connector 347">
              <a:extLst>
                <a:ext uri="{FF2B5EF4-FFF2-40B4-BE49-F238E27FC236}">
                  <a16:creationId xmlns:a16="http://schemas.microsoft.com/office/drawing/2014/main" id="{9D805E36-1088-46C8-AF53-DD9E146DB3F8}"/>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34473D51-798C-4CEA-8362-57CA16814E44}"/>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02FCD33-A756-4AD2-93CD-FD83F2EC7401}"/>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BBE02D52-8EA4-4051-8BA5-1EBC80D5EFD2}"/>
              </a:ext>
            </a:extLst>
          </p:cNvPr>
          <p:cNvGrpSpPr/>
          <p:nvPr/>
        </p:nvGrpSpPr>
        <p:grpSpPr>
          <a:xfrm>
            <a:off x="3682953" y="3837793"/>
            <a:ext cx="91811" cy="476843"/>
            <a:chOff x="4460028" y="1800632"/>
            <a:chExt cx="91811" cy="594387"/>
          </a:xfrm>
        </p:grpSpPr>
        <p:cxnSp>
          <p:nvCxnSpPr>
            <p:cNvPr id="352" name="Straight Connector 351">
              <a:extLst>
                <a:ext uri="{FF2B5EF4-FFF2-40B4-BE49-F238E27FC236}">
                  <a16:creationId xmlns:a16="http://schemas.microsoft.com/office/drawing/2014/main" id="{1C1101CF-3559-47EF-877C-050AA0D17D56}"/>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B5801F6-0F29-4986-B81D-80CE2DFD8CF2}"/>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7982C4AE-74C6-435E-A61D-73B9D3888B0F}"/>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76B3FFBD-34AC-44DE-8EE8-089F33608257}"/>
              </a:ext>
            </a:extLst>
          </p:cNvPr>
          <p:cNvGrpSpPr/>
          <p:nvPr/>
        </p:nvGrpSpPr>
        <p:grpSpPr>
          <a:xfrm>
            <a:off x="3463790" y="3828829"/>
            <a:ext cx="91811" cy="513190"/>
            <a:chOff x="4460028" y="1800632"/>
            <a:chExt cx="91811" cy="594387"/>
          </a:xfrm>
        </p:grpSpPr>
        <p:cxnSp>
          <p:nvCxnSpPr>
            <p:cNvPr id="356" name="Straight Connector 355">
              <a:extLst>
                <a:ext uri="{FF2B5EF4-FFF2-40B4-BE49-F238E27FC236}">
                  <a16:creationId xmlns:a16="http://schemas.microsoft.com/office/drawing/2014/main" id="{6F94F39A-017B-4EFC-96AA-68387A33D695}"/>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459A542E-957E-4FE2-AD2C-F593ECCE3BFD}"/>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3BEB4D56-7D1B-4312-ADBC-B5B91ABE3EDE}"/>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E8649D32-22BF-426D-B908-0D8A6BEB9DC4}"/>
              </a:ext>
            </a:extLst>
          </p:cNvPr>
          <p:cNvGrpSpPr/>
          <p:nvPr/>
        </p:nvGrpSpPr>
        <p:grpSpPr>
          <a:xfrm>
            <a:off x="3258561" y="3835235"/>
            <a:ext cx="91811" cy="451646"/>
            <a:chOff x="4460028" y="1800632"/>
            <a:chExt cx="91811" cy="594387"/>
          </a:xfrm>
        </p:grpSpPr>
        <p:cxnSp>
          <p:nvCxnSpPr>
            <p:cNvPr id="360" name="Straight Connector 359">
              <a:extLst>
                <a:ext uri="{FF2B5EF4-FFF2-40B4-BE49-F238E27FC236}">
                  <a16:creationId xmlns:a16="http://schemas.microsoft.com/office/drawing/2014/main" id="{ADC7DB22-C1A0-4A78-A5A9-384EB072F1F3}"/>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F794DA9E-EA74-47B7-BD6D-1692038FF0B4}"/>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ED756737-3B09-443F-BE24-C716513AFC8D}"/>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CD382419-D515-4D5D-BD91-20B59548EF70}"/>
              </a:ext>
            </a:extLst>
          </p:cNvPr>
          <p:cNvGrpSpPr/>
          <p:nvPr/>
        </p:nvGrpSpPr>
        <p:grpSpPr>
          <a:xfrm>
            <a:off x="3038406" y="3761157"/>
            <a:ext cx="91811" cy="414925"/>
            <a:chOff x="4460028" y="1800632"/>
            <a:chExt cx="91811" cy="594387"/>
          </a:xfrm>
        </p:grpSpPr>
        <p:cxnSp>
          <p:nvCxnSpPr>
            <p:cNvPr id="364" name="Straight Connector 363">
              <a:extLst>
                <a:ext uri="{FF2B5EF4-FFF2-40B4-BE49-F238E27FC236}">
                  <a16:creationId xmlns:a16="http://schemas.microsoft.com/office/drawing/2014/main" id="{D3FB64EE-9BBB-4D6E-BEF6-684533E5C13C}"/>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E6BDECDB-EEDE-44EF-BE9A-AFED93882F64}"/>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D89E3EE8-86E2-4CE1-9621-98502971ECB7}"/>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ADD77A99-C1F0-4256-A23A-F6A63C54C263}"/>
              </a:ext>
            </a:extLst>
          </p:cNvPr>
          <p:cNvGrpSpPr/>
          <p:nvPr/>
        </p:nvGrpSpPr>
        <p:grpSpPr>
          <a:xfrm>
            <a:off x="2827556" y="3937042"/>
            <a:ext cx="91811" cy="468392"/>
            <a:chOff x="4460028" y="1800632"/>
            <a:chExt cx="91811" cy="594387"/>
          </a:xfrm>
        </p:grpSpPr>
        <p:cxnSp>
          <p:nvCxnSpPr>
            <p:cNvPr id="368" name="Straight Connector 367">
              <a:extLst>
                <a:ext uri="{FF2B5EF4-FFF2-40B4-BE49-F238E27FC236}">
                  <a16:creationId xmlns:a16="http://schemas.microsoft.com/office/drawing/2014/main" id="{95F666AE-98B5-481A-B6DF-1B97B7FCFA5A}"/>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3EA11865-AE08-4996-9865-7C81D97704EE}"/>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9BD92FA-77FF-4397-98F2-7249233CC9F2}"/>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DBE8005D-CA6F-4F9C-BE66-FD2CC3F17C0B}"/>
              </a:ext>
            </a:extLst>
          </p:cNvPr>
          <p:cNvGrpSpPr/>
          <p:nvPr/>
        </p:nvGrpSpPr>
        <p:grpSpPr>
          <a:xfrm>
            <a:off x="2611216" y="4241107"/>
            <a:ext cx="91811" cy="370471"/>
            <a:chOff x="4460028" y="1800632"/>
            <a:chExt cx="91811" cy="594387"/>
          </a:xfrm>
        </p:grpSpPr>
        <p:cxnSp>
          <p:nvCxnSpPr>
            <p:cNvPr id="372" name="Straight Connector 371">
              <a:extLst>
                <a:ext uri="{FF2B5EF4-FFF2-40B4-BE49-F238E27FC236}">
                  <a16:creationId xmlns:a16="http://schemas.microsoft.com/office/drawing/2014/main" id="{48E3299E-B487-4680-9274-DB90880F6C53}"/>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BDF0B094-FBB1-47D2-B8D2-14E688820DC8}"/>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5D336E4E-DFAF-4554-ABB1-EFCCB39BFFAB}"/>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2C3B3103-4F5C-44C8-9ADB-5AE61871B791}"/>
              </a:ext>
            </a:extLst>
          </p:cNvPr>
          <p:cNvGrpSpPr/>
          <p:nvPr/>
        </p:nvGrpSpPr>
        <p:grpSpPr>
          <a:xfrm>
            <a:off x="2391116" y="4288929"/>
            <a:ext cx="91811" cy="395859"/>
            <a:chOff x="4460028" y="1800632"/>
            <a:chExt cx="91811" cy="594387"/>
          </a:xfrm>
        </p:grpSpPr>
        <p:cxnSp>
          <p:nvCxnSpPr>
            <p:cNvPr id="376" name="Straight Connector 375">
              <a:extLst>
                <a:ext uri="{FF2B5EF4-FFF2-40B4-BE49-F238E27FC236}">
                  <a16:creationId xmlns:a16="http://schemas.microsoft.com/office/drawing/2014/main" id="{D42CE731-DCA4-4C76-87CC-D7B08C687947}"/>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26F7CFD-02EC-4968-A7E6-EC96C8D9994B}"/>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7246302C-A8A4-4445-A441-DC7592BE28A3}"/>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20C06DF9-BBBB-448F-8CF2-548EDD82982B}"/>
              </a:ext>
            </a:extLst>
          </p:cNvPr>
          <p:cNvGrpSpPr/>
          <p:nvPr/>
        </p:nvGrpSpPr>
        <p:grpSpPr>
          <a:xfrm>
            <a:off x="2174889" y="4568199"/>
            <a:ext cx="91811" cy="353655"/>
            <a:chOff x="4460028" y="1800632"/>
            <a:chExt cx="91811" cy="594387"/>
          </a:xfrm>
        </p:grpSpPr>
        <p:cxnSp>
          <p:nvCxnSpPr>
            <p:cNvPr id="380" name="Straight Connector 379">
              <a:extLst>
                <a:ext uri="{FF2B5EF4-FFF2-40B4-BE49-F238E27FC236}">
                  <a16:creationId xmlns:a16="http://schemas.microsoft.com/office/drawing/2014/main" id="{516278EE-3B3C-4DE8-830D-7FE9AC769262}"/>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CDF59F28-9019-4E2A-86B3-F9A92387B398}"/>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B88F42C7-6B8E-466A-9B0B-A8E65C78F0FA}"/>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8784A851-1EDA-4ABE-8E80-ED9289BE9DF5}"/>
              </a:ext>
            </a:extLst>
          </p:cNvPr>
          <p:cNvGrpSpPr/>
          <p:nvPr/>
        </p:nvGrpSpPr>
        <p:grpSpPr>
          <a:xfrm>
            <a:off x="1966390" y="4720580"/>
            <a:ext cx="91811" cy="254845"/>
            <a:chOff x="4460028" y="1800632"/>
            <a:chExt cx="91811" cy="594387"/>
          </a:xfrm>
        </p:grpSpPr>
        <p:cxnSp>
          <p:nvCxnSpPr>
            <p:cNvPr id="384" name="Straight Connector 383">
              <a:extLst>
                <a:ext uri="{FF2B5EF4-FFF2-40B4-BE49-F238E27FC236}">
                  <a16:creationId xmlns:a16="http://schemas.microsoft.com/office/drawing/2014/main" id="{80839B97-AC67-4A58-A402-0800D795A238}"/>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8F35FB24-FF87-4668-8E15-7C975DF103FA}"/>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567215E2-FE86-44C6-A011-9FD09B080A52}"/>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369D5FDA-9D6D-4A00-BE7A-6E44F1352D49}"/>
              </a:ext>
            </a:extLst>
          </p:cNvPr>
          <p:cNvGrpSpPr/>
          <p:nvPr/>
        </p:nvGrpSpPr>
        <p:grpSpPr>
          <a:xfrm>
            <a:off x="1746175" y="4987180"/>
            <a:ext cx="91811" cy="160565"/>
            <a:chOff x="4460028" y="1800632"/>
            <a:chExt cx="91811" cy="594387"/>
          </a:xfrm>
        </p:grpSpPr>
        <p:cxnSp>
          <p:nvCxnSpPr>
            <p:cNvPr id="388" name="Straight Connector 387">
              <a:extLst>
                <a:ext uri="{FF2B5EF4-FFF2-40B4-BE49-F238E27FC236}">
                  <a16:creationId xmlns:a16="http://schemas.microsoft.com/office/drawing/2014/main" id="{D59F86FB-9FD2-4803-8BDB-CDFFE66765BC}"/>
                </a:ext>
              </a:extLst>
            </p:cNvPr>
            <p:cNvCxnSpPr>
              <a:cxnSpLocks/>
            </p:cNvCxnSpPr>
            <p:nvPr/>
          </p:nvCxnSpPr>
          <p:spPr bwMode="auto">
            <a:xfrm>
              <a:off x="4505933" y="1800632"/>
              <a:ext cx="0" cy="594387"/>
            </a:xfrm>
            <a:prstGeom prst="line">
              <a:avLst/>
            </a:prstGeom>
            <a:noFill/>
            <a:ln w="28575"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F69B2E20-4F96-4A0A-94D0-D660363AD8D1}"/>
                </a:ext>
              </a:extLst>
            </p:cNvPr>
            <p:cNvCxnSpPr>
              <a:cxnSpLocks/>
            </p:cNvCxnSpPr>
            <p:nvPr/>
          </p:nvCxnSpPr>
          <p:spPr bwMode="auto">
            <a:xfrm>
              <a:off x="4460028" y="1800632"/>
              <a:ext cx="91811" cy="0"/>
            </a:xfrm>
            <a:prstGeom prst="line">
              <a:avLst/>
            </a:prstGeom>
            <a:noFill/>
            <a:ln w="28575"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916B50C4-C2B8-4544-8A63-5B7AC16E9A93}"/>
                </a:ext>
              </a:extLst>
            </p:cNvPr>
            <p:cNvCxnSpPr>
              <a:cxnSpLocks/>
            </p:cNvCxnSpPr>
            <p:nvPr/>
          </p:nvCxnSpPr>
          <p:spPr bwMode="auto">
            <a:xfrm>
              <a:off x="4460028" y="2392827"/>
              <a:ext cx="9181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C5DBCC51-6374-4779-BB36-459648309556}"/>
              </a:ext>
            </a:extLst>
          </p:cNvPr>
          <p:cNvGrpSpPr/>
          <p:nvPr/>
        </p:nvGrpSpPr>
        <p:grpSpPr>
          <a:xfrm>
            <a:off x="1617014" y="5752936"/>
            <a:ext cx="5568428" cy="135689"/>
            <a:chOff x="1617014" y="5298310"/>
            <a:chExt cx="5568428" cy="135689"/>
          </a:xfrm>
        </p:grpSpPr>
        <p:sp>
          <p:nvSpPr>
            <p:cNvPr id="448" name="TextBox 447">
              <a:extLst>
                <a:ext uri="{FF2B5EF4-FFF2-40B4-BE49-F238E27FC236}">
                  <a16:creationId xmlns:a16="http://schemas.microsoft.com/office/drawing/2014/main" id="{BF841590-8D5D-41A8-B05B-E0C8101673ED}"/>
                </a:ext>
              </a:extLst>
            </p:cNvPr>
            <p:cNvSpPr txBox="1"/>
            <p:nvPr/>
          </p:nvSpPr>
          <p:spPr bwMode="gray">
            <a:xfrm>
              <a:off x="161701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3"/>
                  </a:solidFill>
                  <a:latin typeface="Calibri" panose="020F0502020204030204" pitchFamily="34" charset="0"/>
                  <a:cs typeface="Calibri" panose="020F0502020204030204" pitchFamily="34" charset="0"/>
                </a:rPr>
                <a:t>33</a:t>
              </a:r>
              <a:endPar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449" name="TextBox 448">
              <a:extLst>
                <a:ext uri="{FF2B5EF4-FFF2-40B4-BE49-F238E27FC236}">
                  <a16:creationId xmlns:a16="http://schemas.microsoft.com/office/drawing/2014/main" id="{CA6F3F5A-1E24-45AE-A991-C561F1E5BDEE}"/>
                </a:ext>
              </a:extLst>
            </p:cNvPr>
            <p:cNvSpPr txBox="1"/>
            <p:nvPr/>
          </p:nvSpPr>
          <p:spPr bwMode="gray">
            <a:xfrm>
              <a:off x="1827716"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23</a:t>
              </a:r>
            </a:p>
          </p:txBody>
        </p:sp>
        <p:sp>
          <p:nvSpPr>
            <p:cNvPr id="450" name="TextBox 449">
              <a:extLst>
                <a:ext uri="{FF2B5EF4-FFF2-40B4-BE49-F238E27FC236}">
                  <a16:creationId xmlns:a16="http://schemas.microsoft.com/office/drawing/2014/main" id="{D98C7F90-5BBC-4994-988F-0B945E57C59E}"/>
                </a:ext>
              </a:extLst>
            </p:cNvPr>
            <p:cNvSpPr txBox="1"/>
            <p:nvPr/>
          </p:nvSpPr>
          <p:spPr bwMode="gray">
            <a:xfrm>
              <a:off x="203222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3"/>
                  </a:solidFill>
                  <a:latin typeface="Calibri" panose="020F0502020204030204" pitchFamily="34" charset="0"/>
                  <a:cs typeface="Calibri" panose="020F0502020204030204" pitchFamily="34" charset="0"/>
                </a:rPr>
                <a:t>29</a:t>
              </a:r>
              <a:endPar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451" name="TextBox 450">
              <a:extLst>
                <a:ext uri="{FF2B5EF4-FFF2-40B4-BE49-F238E27FC236}">
                  <a16:creationId xmlns:a16="http://schemas.microsoft.com/office/drawing/2014/main" id="{349584AB-B1F1-4C4F-9EF2-C4F7CC0DF36F}"/>
                </a:ext>
              </a:extLst>
            </p:cNvPr>
            <p:cNvSpPr txBox="1"/>
            <p:nvPr/>
          </p:nvSpPr>
          <p:spPr bwMode="gray">
            <a:xfrm>
              <a:off x="245205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3"/>
                  </a:solidFill>
                  <a:latin typeface="Calibri" panose="020F0502020204030204" pitchFamily="34" charset="0"/>
                  <a:cs typeface="Calibri" panose="020F0502020204030204" pitchFamily="34" charset="0"/>
                </a:rPr>
                <a:t>26</a:t>
              </a:r>
              <a:endPar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452" name="TextBox 451">
              <a:extLst>
                <a:ext uri="{FF2B5EF4-FFF2-40B4-BE49-F238E27FC236}">
                  <a16:creationId xmlns:a16="http://schemas.microsoft.com/office/drawing/2014/main" id="{B8AEB528-2461-42BC-8126-0C75E25368EA}"/>
                </a:ext>
              </a:extLst>
            </p:cNvPr>
            <p:cNvSpPr txBox="1"/>
            <p:nvPr/>
          </p:nvSpPr>
          <p:spPr bwMode="gray">
            <a:xfrm>
              <a:off x="266664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21</a:t>
              </a:r>
            </a:p>
          </p:txBody>
        </p:sp>
        <p:sp>
          <p:nvSpPr>
            <p:cNvPr id="453" name="TextBox 452">
              <a:extLst>
                <a:ext uri="{FF2B5EF4-FFF2-40B4-BE49-F238E27FC236}">
                  <a16:creationId xmlns:a16="http://schemas.microsoft.com/office/drawing/2014/main" id="{08FA5B5A-3592-4ABC-A3A2-240B36D051B8}"/>
                </a:ext>
              </a:extLst>
            </p:cNvPr>
            <p:cNvSpPr txBox="1"/>
            <p:nvPr/>
          </p:nvSpPr>
          <p:spPr bwMode="gray">
            <a:xfrm>
              <a:off x="287093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3"/>
                  </a:solidFill>
                  <a:latin typeface="Calibri" panose="020F0502020204030204" pitchFamily="34" charset="0"/>
                  <a:cs typeface="Calibri" panose="020F0502020204030204" pitchFamily="34" charset="0"/>
                </a:rPr>
                <a:t>19</a:t>
              </a:r>
              <a:endPar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454" name="TextBox 453">
              <a:extLst>
                <a:ext uri="{FF2B5EF4-FFF2-40B4-BE49-F238E27FC236}">
                  <a16:creationId xmlns:a16="http://schemas.microsoft.com/office/drawing/2014/main" id="{AA138A69-8544-48A6-A26A-1893115B1E23}"/>
                </a:ext>
              </a:extLst>
            </p:cNvPr>
            <p:cNvSpPr txBox="1"/>
            <p:nvPr/>
          </p:nvSpPr>
          <p:spPr bwMode="gray">
            <a:xfrm>
              <a:off x="3094550"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17</a:t>
              </a:r>
            </a:p>
          </p:txBody>
        </p:sp>
        <p:sp>
          <p:nvSpPr>
            <p:cNvPr id="455" name="TextBox 454">
              <a:extLst>
                <a:ext uri="{FF2B5EF4-FFF2-40B4-BE49-F238E27FC236}">
                  <a16:creationId xmlns:a16="http://schemas.microsoft.com/office/drawing/2014/main" id="{2546FC1F-6EE5-4F03-AF38-2C99EA1FCF92}"/>
                </a:ext>
              </a:extLst>
            </p:cNvPr>
            <p:cNvSpPr txBox="1"/>
            <p:nvPr/>
          </p:nvSpPr>
          <p:spPr bwMode="gray">
            <a:xfrm>
              <a:off x="3302808"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16</a:t>
              </a:r>
            </a:p>
          </p:txBody>
        </p:sp>
        <p:sp>
          <p:nvSpPr>
            <p:cNvPr id="456" name="TextBox 455">
              <a:extLst>
                <a:ext uri="{FF2B5EF4-FFF2-40B4-BE49-F238E27FC236}">
                  <a16:creationId xmlns:a16="http://schemas.microsoft.com/office/drawing/2014/main" id="{0EA8B77C-0E43-41EC-9DE3-61BBEFFC3225}"/>
                </a:ext>
              </a:extLst>
            </p:cNvPr>
            <p:cNvSpPr txBox="1"/>
            <p:nvPr/>
          </p:nvSpPr>
          <p:spPr bwMode="gray">
            <a:xfrm>
              <a:off x="394682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14</a:t>
              </a:r>
            </a:p>
          </p:txBody>
        </p:sp>
        <p:sp>
          <p:nvSpPr>
            <p:cNvPr id="457" name="TextBox 456">
              <a:extLst>
                <a:ext uri="{FF2B5EF4-FFF2-40B4-BE49-F238E27FC236}">
                  <a16:creationId xmlns:a16="http://schemas.microsoft.com/office/drawing/2014/main" id="{C017948E-BD57-4B86-B5E7-946AD51197BF}"/>
                </a:ext>
              </a:extLst>
            </p:cNvPr>
            <p:cNvSpPr txBox="1"/>
            <p:nvPr/>
          </p:nvSpPr>
          <p:spPr bwMode="gray">
            <a:xfrm>
              <a:off x="4176236"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15</a:t>
              </a:r>
            </a:p>
          </p:txBody>
        </p:sp>
        <p:sp>
          <p:nvSpPr>
            <p:cNvPr id="458" name="TextBox 457">
              <a:extLst>
                <a:ext uri="{FF2B5EF4-FFF2-40B4-BE49-F238E27FC236}">
                  <a16:creationId xmlns:a16="http://schemas.microsoft.com/office/drawing/2014/main" id="{21689182-6E35-4EEE-933E-64E6C3DC3951}"/>
                </a:ext>
              </a:extLst>
            </p:cNvPr>
            <p:cNvSpPr txBox="1"/>
            <p:nvPr/>
          </p:nvSpPr>
          <p:spPr bwMode="gray">
            <a:xfrm>
              <a:off x="438751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13</a:t>
              </a:r>
            </a:p>
          </p:txBody>
        </p:sp>
        <p:sp>
          <p:nvSpPr>
            <p:cNvPr id="459" name="TextBox 458">
              <a:extLst>
                <a:ext uri="{FF2B5EF4-FFF2-40B4-BE49-F238E27FC236}">
                  <a16:creationId xmlns:a16="http://schemas.microsoft.com/office/drawing/2014/main" id="{6954F03F-B42E-420F-8FA6-EFB94889D320}"/>
                </a:ext>
              </a:extLst>
            </p:cNvPr>
            <p:cNvSpPr txBox="1"/>
            <p:nvPr/>
          </p:nvSpPr>
          <p:spPr bwMode="gray">
            <a:xfrm>
              <a:off x="4598185"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11</a:t>
              </a:r>
            </a:p>
          </p:txBody>
        </p:sp>
        <p:sp>
          <p:nvSpPr>
            <p:cNvPr id="460" name="TextBox 459">
              <a:extLst>
                <a:ext uri="{FF2B5EF4-FFF2-40B4-BE49-F238E27FC236}">
                  <a16:creationId xmlns:a16="http://schemas.microsoft.com/office/drawing/2014/main" id="{0C736A38-64F9-421C-A616-CD3CD56572AE}"/>
                </a:ext>
              </a:extLst>
            </p:cNvPr>
            <p:cNvSpPr txBox="1"/>
            <p:nvPr/>
          </p:nvSpPr>
          <p:spPr bwMode="gray">
            <a:xfrm>
              <a:off x="5043562"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10</a:t>
              </a:r>
            </a:p>
          </p:txBody>
        </p:sp>
        <p:sp>
          <p:nvSpPr>
            <p:cNvPr id="461" name="TextBox 460">
              <a:extLst>
                <a:ext uri="{FF2B5EF4-FFF2-40B4-BE49-F238E27FC236}">
                  <a16:creationId xmlns:a16="http://schemas.microsoft.com/office/drawing/2014/main" id="{A1210BE0-7A34-4847-BEF9-EB7723EF8BD5}"/>
                </a:ext>
              </a:extLst>
            </p:cNvPr>
            <p:cNvSpPr txBox="1"/>
            <p:nvPr/>
          </p:nvSpPr>
          <p:spPr bwMode="gray">
            <a:xfrm>
              <a:off x="5264959"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10</a:t>
              </a:r>
            </a:p>
          </p:txBody>
        </p:sp>
        <p:sp>
          <p:nvSpPr>
            <p:cNvPr id="462" name="TextBox 461">
              <a:extLst>
                <a:ext uri="{FF2B5EF4-FFF2-40B4-BE49-F238E27FC236}">
                  <a16:creationId xmlns:a16="http://schemas.microsoft.com/office/drawing/2014/main" id="{5C49A182-6420-462A-833B-64DC1B404102}"/>
                </a:ext>
              </a:extLst>
            </p:cNvPr>
            <p:cNvSpPr txBox="1"/>
            <p:nvPr/>
          </p:nvSpPr>
          <p:spPr bwMode="gray">
            <a:xfrm>
              <a:off x="550240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10</a:t>
              </a:r>
            </a:p>
          </p:txBody>
        </p:sp>
        <p:sp>
          <p:nvSpPr>
            <p:cNvPr id="463" name="TextBox 462">
              <a:extLst>
                <a:ext uri="{FF2B5EF4-FFF2-40B4-BE49-F238E27FC236}">
                  <a16:creationId xmlns:a16="http://schemas.microsoft.com/office/drawing/2014/main" id="{83ADF762-9C2A-4202-BC0F-8809700F3609}"/>
                </a:ext>
              </a:extLst>
            </p:cNvPr>
            <p:cNvSpPr txBox="1"/>
            <p:nvPr/>
          </p:nvSpPr>
          <p:spPr bwMode="gray">
            <a:xfrm>
              <a:off x="572858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3"/>
                  </a:solidFill>
                  <a:latin typeface="Calibri" panose="020F0502020204030204" pitchFamily="34" charset="0"/>
                  <a:cs typeface="Calibri" panose="020F0502020204030204" pitchFamily="34" charset="0"/>
                </a:rPr>
                <a:t>7</a:t>
              </a:r>
              <a:endPar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464" name="TextBox 463">
              <a:extLst>
                <a:ext uri="{FF2B5EF4-FFF2-40B4-BE49-F238E27FC236}">
                  <a16:creationId xmlns:a16="http://schemas.microsoft.com/office/drawing/2014/main" id="{96E8008F-F377-47CD-85D0-CD211BB63E98}"/>
                </a:ext>
              </a:extLst>
            </p:cNvPr>
            <p:cNvSpPr txBox="1"/>
            <p:nvPr/>
          </p:nvSpPr>
          <p:spPr bwMode="gray">
            <a:xfrm>
              <a:off x="5941142"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8</a:t>
              </a:r>
            </a:p>
          </p:txBody>
        </p:sp>
        <p:sp>
          <p:nvSpPr>
            <p:cNvPr id="465" name="TextBox 464">
              <a:extLst>
                <a:ext uri="{FF2B5EF4-FFF2-40B4-BE49-F238E27FC236}">
                  <a16:creationId xmlns:a16="http://schemas.microsoft.com/office/drawing/2014/main" id="{AF516FF7-1885-492C-8010-ACF049BD6B03}"/>
                </a:ext>
              </a:extLst>
            </p:cNvPr>
            <p:cNvSpPr txBox="1"/>
            <p:nvPr/>
          </p:nvSpPr>
          <p:spPr bwMode="gray">
            <a:xfrm>
              <a:off x="6401025"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3"/>
                  </a:solidFill>
                  <a:latin typeface="Calibri" panose="020F0502020204030204" pitchFamily="34" charset="0"/>
                  <a:cs typeface="Calibri" panose="020F0502020204030204" pitchFamily="34" charset="0"/>
                </a:rPr>
                <a:t>7</a:t>
              </a:r>
              <a:endPar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466" name="TextBox 465">
              <a:extLst>
                <a:ext uri="{FF2B5EF4-FFF2-40B4-BE49-F238E27FC236}">
                  <a16:creationId xmlns:a16="http://schemas.microsoft.com/office/drawing/2014/main" id="{6DB7D949-7587-404E-A4AD-4A0DA42090A6}"/>
                </a:ext>
              </a:extLst>
            </p:cNvPr>
            <p:cNvSpPr txBox="1"/>
            <p:nvPr/>
          </p:nvSpPr>
          <p:spPr bwMode="gray">
            <a:xfrm>
              <a:off x="659916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7</a:t>
              </a:r>
            </a:p>
          </p:txBody>
        </p:sp>
        <p:sp>
          <p:nvSpPr>
            <p:cNvPr id="467" name="TextBox 466">
              <a:extLst>
                <a:ext uri="{FF2B5EF4-FFF2-40B4-BE49-F238E27FC236}">
                  <a16:creationId xmlns:a16="http://schemas.microsoft.com/office/drawing/2014/main" id="{1DB9BD01-75FF-44A4-83CB-52B74412E8B0}"/>
                </a:ext>
              </a:extLst>
            </p:cNvPr>
            <p:cNvSpPr txBox="1"/>
            <p:nvPr/>
          </p:nvSpPr>
          <p:spPr bwMode="gray">
            <a:xfrm>
              <a:off x="2235322" y="5298310"/>
              <a:ext cx="386512"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26</a:t>
              </a:r>
            </a:p>
          </p:txBody>
        </p:sp>
        <p:sp>
          <p:nvSpPr>
            <p:cNvPr id="468" name="TextBox 467">
              <a:extLst>
                <a:ext uri="{FF2B5EF4-FFF2-40B4-BE49-F238E27FC236}">
                  <a16:creationId xmlns:a16="http://schemas.microsoft.com/office/drawing/2014/main" id="{0C7D0CB4-FCA9-4BBC-ABCA-E680DD4F7C18}"/>
                </a:ext>
              </a:extLst>
            </p:cNvPr>
            <p:cNvSpPr txBox="1"/>
            <p:nvPr/>
          </p:nvSpPr>
          <p:spPr bwMode="gray">
            <a:xfrm>
              <a:off x="352410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16</a:t>
              </a:r>
            </a:p>
          </p:txBody>
        </p:sp>
        <p:sp>
          <p:nvSpPr>
            <p:cNvPr id="469" name="TextBox 468">
              <a:extLst>
                <a:ext uri="{FF2B5EF4-FFF2-40B4-BE49-F238E27FC236}">
                  <a16:creationId xmlns:a16="http://schemas.microsoft.com/office/drawing/2014/main" id="{DAAFF133-BA85-4D13-9BCF-63A97EFB179A}"/>
                </a:ext>
              </a:extLst>
            </p:cNvPr>
            <p:cNvSpPr txBox="1"/>
            <p:nvPr/>
          </p:nvSpPr>
          <p:spPr bwMode="gray">
            <a:xfrm>
              <a:off x="375028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16</a:t>
              </a:r>
            </a:p>
          </p:txBody>
        </p:sp>
        <p:sp>
          <p:nvSpPr>
            <p:cNvPr id="470" name="TextBox 469">
              <a:extLst>
                <a:ext uri="{FF2B5EF4-FFF2-40B4-BE49-F238E27FC236}">
                  <a16:creationId xmlns:a16="http://schemas.microsoft.com/office/drawing/2014/main" id="{0660732A-B159-4972-8CC6-7F3B9E73A41C}"/>
                </a:ext>
              </a:extLst>
            </p:cNvPr>
            <p:cNvSpPr txBox="1"/>
            <p:nvPr/>
          </p:nvSpPr>
          <p:spPr bwMode="gray">
            <a:xfrm>
              <a:off x="481414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10</a:t>
              </a:r>
            </a:p>
          </p:txBody>
        </p:sp>
        <p:sp>
          <p:nvSpPr>
            <p:cNvPr id="471" name="TextBox 470">
              <a:extLst>
                <a:ext uri="{FF2B5EF4-FFF2-40B4-BE49-F238E27FC236}">
                  <a16:creationId xmlns:a16="http://schemas.microsoft.com/office/drawing/2014/main" id="{1A605900-DB31-4E7D-941E-F2A81C906F38}"/>
                </a:ext>
              </a:extLst>
            </p:cNvPr>
            <p:cNvSpPr txBox="1"/>
            <p:nvPr/>
          </p:nvSpPr>
          <p:spPr bwMode="gray">
            <a:xfrm>
              <a:off x="6156610"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3"/>
                  </a:solidFill>
                  <a:latin typeface="Calibri" panose="020F0502020204030204" pitchFamily="34" charset="0"/>
                  <a:cs typeface="Calibri" panose="020F0502020204030204" pitchFamily="34" charset="0"/>
                </a:rPr>
                <a:t>7</a:t>
              </a:r>
              <a:endPar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472" name="TextBox 471">
              <a:extLst>
                <a:ext uri="{FF2B5EF4-FFF2-40B4-BE49-F238E27FC236}">
                  <a16:creationId xmlns:a16="http://schemas.microsoft.com/office/drawing/2014/main" id="{9F14948A-A121-480C-BFAA-B58019594325}"/>
                </a:ext>
              </a:extLst>
            </p:cNvPr>
            <p:cNvSpPr txBox="1"/>
            <p:nvPr/>
          </p:nvSpPr>
          <p:spPr bwMode="gray">
            <a:xfrm>
              <a:off x="6809839"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5</a:t>
              </a:r>
            </a:p>
          </p:txBody>
        </p:sp>
      </p:grpSp>
      <p:grpSp>
        <p:nvGrpSpPr>
          <p:cNvPr id="473" name="Group 472">
            <a:extLst>
              <a:ext uri="{FF2B5EF4-FFF2-40B4-BE49-F238E27FC236}">
                <a16:creationId xmlns:a16="http://schemas.microsoft.com/office/drawing/2014/main" id="{6F0C2F6D-26CA-4FE9-837E-299BE9A16919}"/>
              </a:ext>
            </a:extLst>
          </p:cNvPr>
          <p:cNvGrpSpPr/>
          <p:nvPr/>
        </p:nvGrpSpPr>
        <p:grpSpPr>
          <a:xfrm>
            <a:off x="1611425" y="5990330"/>
            <a:ext cx="5568428" cy="135689"/>
            <a:chOff x="1617014" y="5298310"/>
            <a:chExt cx="5568428" cy="135689"/>
          </a:xfrm>
        </p:grpSpPr>
        <p:sp>
          <p:nvSpPr>
            <p:cNvPr id="474" name="TextBox 473">
              <a:extLst>
                <a:ext uri="{FF2B5EF4-FFF2-40B4-BE49-F238E27FC236}">
                  <a16:creationId xmlns:a16="http://schemas.microsoft.com/office/drawing/2014/main" id="{1DAF3BB9-5DD4-4FAB-8E64-8A1CB12DE823}"/>
                </a:ext>
              </a:extLst>
            </p:cNvPr>
            <p:cNvSpPr txBox="1"/>
            <p:nvPr/>
          </p:nvSpPr>
          <p:spPr bwMode="gray">
            <a:xfrm>
              <a:off x="161701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14</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75" name="TextBox 474">
              <a:extLst>
                <a:ext uri="{FF2B5EF4-FFF2-40B4-BE49-F238E27FC236}">
                  <a16:creationId xmlns:a16="http://schemas.microsoft.com/office/drawing/2014/main" id="{29296E1C-00AB-4115-86A7-2F700B7EAC61}"/>
                </a:ext>
              </a:extLst>
            </p:cNvPr>
            <p:cNvSpPr txBox="1"/>
            <p:nvPr/>
          </p:nvSpPr>
          <p:spPr bwMode="gray">
            <a:xfrm>
              <a:off x="1827716"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12</a:t>
              </a:r>
            </a:p>
          </p:txBody>
        </p:sp>
        <p:sp>
          <p:nvSpPr>
            <p:cNvPr id="476" name="TextBox 475">
              <a:extLst>
                <a:ext uri="{FF2B5EF4-FFF2-40B4-BE49-F238E27FC236}">
                  <a16:creationId xmlns:a16="http://schemas.microsoft.com/office/drawing/2014/main" id="{D7C74A44-E97C-4C54-A7CA-A3720CFBF0A1}"/>
                </a:ext>
              </a:extLst>
            </p:cNvPr>
            <p:cNvSpPr txBox="1"/>
            <p:nvPr/>
          </p:nvSpPr>
          <p:spPr bwMode="gray">
            <a:xfrm>
              <a:off x="203222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11</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77" name="TextBox 476">
              <a:extLst>
                <a:ext uri="{FF2B5EF4-FFF2-40B4-BE49-F238E27FC236}">
                  <a16:creationId xmlns:a16="http://schemas.microsoft.com/office/drawing/2014/main" id="{59E40D7A-5B70-4A75-87EF-A5E7E2986E05}"/>
                </a:ext>
              </a:extLst>
            </p:cNvPr>
            <p:cNvSpPr txBox="1"/>
            <p:nvPr/>
          </p:nvSpPr>
          <p:spPr bwMode="gray">
            <a:xfrm>
              <a:off x="245205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10</a:t>
              </a:r>
            </a:p>
          </p:txBody>
        </p:sp>
        <p:sp>
          <p:nvSpPr>
            <p:cNvPr id="478" name="TextBox 477">
              <a:extLst>
                <a:ext uri="{FF2B5EF4-FFF2-40B4-BE49-F238E27FC236}">
                  <a16:creationId xmlns:a16="http://schemas.microsoft.com/office/drawing/2014/main" id="{655446D2-8703-424D-8208-1A13A6265741}"/>
                </a:ext>
              </a:extLst>
            </p:cNvPr>
            <p:cNvSpPr txBox="1"/>
            <p:nvPr/>
          </p:nvSpPr>
          <p:spPr bwMode="gray">
            <a:xfrm>
              <a:off x="266664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479" name="TextBox 478">
              <a:extLst>
                <a:ext uri="{FF2B5EF4-FFF2-40B4-BE49-F238E27FC236}">
                  <a16:creationId xmlns:a16="http://schemas.microsoft.com/office/drawing/2014/main" id="{DA391DD8-24D5-4EA6-9A34-BE416A1FE148}"/>
                </a:ext>
              </a:extLst>
            </p:cNvPr>
            <p:cNvSpPr txBox="1"/>
            <p:nvPr/>
          </p:nvSpPr>
          <p:spPr bwMode="gray">
            <a:xfrm>
              <a:off x="287093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10</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80" name="TextBox 479">
              <a:extLst>
                <a:ext uri="{FF2B5EF4-FFF2-40B4-BE49-F238E27FC236}">
                  <a16:creationId xmlns:a16="http://schemas.microsoft.com/office/drawing/2014/main" id="{3932BB39-47EB-4415-A602-3731B84D9D77}"/>
                </a:ext>
              </a:extLst>
            </p:cNvPr>
            <p:cNvSpPr txBox="1"/>
            <p:nvPr/>
          </p:nvSpPr>
          <p:spPr bwMode="gray">
            <a:xfrm>
              <a:off x="3094550"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8</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81" name="TextBox 480">
              <a:extLst>
                <a:ext uri="{FF2B5EF4-FFF2-40B4-BE49-F238E27FC236}">
                  <a16:creationId xmlns:a16="http://schemas.microsoft.com/office/drawing/2014/main" id="{769C5C13-BE66-4CEF-A1AA-505474B7BE49}"/>
                </a:ext>
              </a:extLst>
            </p:cNvPr>
            <p:cNvSpPr txBox="1"/>
            <p:nvPr/>
          </p:nvSpPr>
          <p:spPr bwMode="gray">
            <a:xfrm>
              <a:off x="3302808"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482" name="TextBox 481">
              <a:extLst>
                <a:ext uri="{FF2B5EF4-FFF2-40B4-BE49-F238E27FC236}">
                  <a16:creationId xmlns:a16="http://schemas.microsoft.com/office/drawing/2014/main" id="{A45095E8-71D0-408C-B8A0-CF36810F4CFD}"/>
                </a:ext>
              </a:extLst>
            </p:cNvPr>
            <p:cNvSpPr txBox="1"/>
            <p:nvPr/>
          </p:nvSpPr>
          <p:spPr bwMode="gray">
            <a:xfrm>
              <a:off x="394682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6</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83" name="TextBox 482">
              <a:extLst>
                <a:ext uri="{FF2B5EF4-FFF2-40B4-BE49-F238E27FC236}">
                  <a16:creationId xmlns:a16="http://schemas.microsoft.com/office/drawing/2014/main" id="{ECD7AB68-76D2-43DE-A2CD-C473ADDE17D5}"/>
                </a:ext>
              </a:extLst>
            </p:cNvPr>
            <p:cNvSpPr txBox="1"/>
            <p:nvPr/>
          </p:nvSpPr>
          <p:spPr bwMode="gray">
            <a:xfrm>
              <a:off x="4176236"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484" name="TextBox 483">
              <a:extLst>
                <a:ext uri="{FF2B5EF4-FFF2-40B4-BE49-F238E27FC236}">
                  <a16:creationId xmlns:a16="http://schemas.microsoft.com/office/drawing/2014/main" id="{614C595F-4ECB-454A-A3C6-909C1BAEFADF}"/>
                </a:ext>
              </a:extLst>
            </p:cNvPr>
            <p:cNvSpPr txBox="1"/>
            <p:nvPr/>
          </p:nvSpPr>
          <p:spPr bwMode="gray">
            <a:xfrm>
              <a:off x="4387511"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485" name="TextBox 484">
              <a:extLst>
                <a:ext uri="{FF2B5EF4-FFF2-40B4-BE49-F238E27FC236}">
                  <a16:creationId xmlns:a16="http://schemas.microsoft.com/office/drawing/2014/main" id="{B59FEE1D-2857-4AA6-91D3-F7C9C3B75975}"/>
                </a:ext>
              </a:extLst>
            </p:cNvPr>
            <p:cNvSpPr txBox="1"/>
            <p:nvPr/>
          </p:nvSpPr>
          <p:spPr bwMode="gray">
            <a:xfrm>
              <a:off x="4598185"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486" name="TextBox 485">
              <a:extLst>
                <a:ext uri="{FF2B5EF4-FFF2-40B4-BE49-F238E27FC236}">
                  <a16:creationId xmlns:a16="http://schemas.microsoft.com/office/drawing/2014/main" id="{066A635B-D66C-4311-8556-9F644320F283}"/>
                </a:ext>
              </a:extLst>
            </p:cNvPr>
            <p:cNvSpPr txBox="1"/>
            <p:nvPr/>
          </p:nvSpPr>
          <p:spPr bwMode="gray">
            <a:xfrm>
              <a:off x="5043562"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487" name="TextBox 486">
              <a:extLst>
                <a:ext uri="{FF2B5EF4-FFF2-40B4-BE49-F238E27FC236}">
                  <a16:creationId xmlns:a16="http://schemas.microsoft.com/office/drawing/2014/main" id="{5D7B64B3-D446-4939-8CF0-A43739C31296}"/>
                </a:ext>
              </a:extLst>
            </p:cNvPr>
            <p:cNvSpPr txBox="1"/>
            <p:nvPr/>
          </p:nvSpPr>
          <p:spPr bwMode="gray">
            <a:xfrm>
              <a:off x="5264959"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488" name="TextBox 487">
              <a:extLst>
                <a:ext uri="{FF2B5EF4-FFF2-40B4-BE49-F238E27FC236}">
                  <a16:creationId xmlns:a16="http://schemas.microsoft.com/office/drawing/2014/main" id="{7FCBDFF3-B947-4271-93C9-794A0277BB4B}"/>
                </a:ext>
              </a:extLst>
            </p:cNvPr>
            <p:cNvSpPr txBox="1"/>
            <p:nvPr/>
          </p:nvSpPr>
          <p:spPr bwMode="gray">
            <a:xfrm>
              <a:off x="550240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489" name="TextBox 488">
              <a:extLst>
                <a:ext uri="{FF2B5EF4-FFF2-40B4-BE49-F238E27FC236}">
                  <a16:creationId xmlns:a16="http://schemas.microsoft.com/office/drawing/2014/main" id="{42B3937A-C378-4B0A-8730-C0955B75669C}"/>
                </a:ext>
              </a:extLst>
            </p:cNvPr>
            <p:cNvSpPr txBox="1"/>
            <p:nvPr/>
          </p:nvSpPr>
          <p:spPr bwMode="gray">
            <a:xfrm>
              <a:off x="5728583"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4</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90" name="TextBox 489">
              <a:extLst>
                <a:ext uri="{FF2B5EF4-FFF2-40B4-BE49-F238E27FC236}">
                  <a16:creationId xmlns:a16="http://schemas.microsoft.com/office/drawing/2014/main" id="{E31E9FD9-E6F1-42C4-8356-F9DAA224A0D6}"/>
                </a:ext>
              </a:extLst>
            </p:cNvPr>
            <p:cNvSpPr txBox="1"/>
            <p:nvPr/>
          </p:nvSpPr>
          <p:spPr bwMode="gray">
            <a:xfrm>
              <a:off x="5941142"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491" name="TextBox 490">
              <a:extLst>
                <a:ext uri="{FF2B5EF4-FFF2-40B4-BE49-F238E27FC236}">
                  <a16:creationId xmlns:a16="http://schemas.microsoft.com/office/drawing/2014/main" id="{6FD828D0-67BF-4E04-AB15-B5B060DF62A0}"/>
                </a:ext>
              </a:extLst>
            </p:cNvPr>
            <p:cNvSpPr txBox="1"/>
            <p:nvPr/>
          </p:nvSpPr>
          <p:spPr bwMode="gray">
            <a:xfrm>
              <a:off x="6401025"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5</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92" name="TextBox 491">
              <a:extLst>
                <a:ext uri="{FF2B5EF4-FFF2-40B4-BE49-F238E27FC236}">
                  <a16:creationId xmlns:a16="http://schemas.microsoft.com/office/drawing/2014/main" id="{2DB8FD49-E0D2-4553-9D21-EE6D88EF02CC}"/>
                </a:ext>
              </a:extLst>
            </p:cNvPr>
            <p:cNvSpPr txBox="1"/>
            <p:nvPr/>
          </p:nvSpPr>
          <p:spPr bwMode="gray">
            <a:xfrm>
              <a:off x="6599164"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493" name="TextBox 492">
              <a:extLst>
                <a:ext uri="{FF2B5EF4-FFF2-40B4-BE49-F238E27FC236}">
                  <a16:creationId xmlns:a16="http://schemas.microsoft.com/office/drawing/2014/main" id="{635D180F-7BAC-4DAD-A511-D07F06F1A66E}"/>
                </a:ext>
              </a:extLst>
            </p:cNvPr>
            <p:cNvSpPr txBox="1"/>
            <p:nvPr/>
          </p:nvSpPr>
          <p:spPr bwMode="gray">
            <a:xfrm>
              <a:off x="2235322" y="5298310"/>
              <a:ext cx="386512"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11</a:t>
              </a:r>
            </a:p>
          </p:txBody>
        </p:sp>
        <p:sp>
          <p:nvSpPr>
            <p:cNvPr id="494" name="TextBox 493">
              <a:extLst>
                <a:ext uri="{FF2B5EF4-FFF2-40B4-BE49-F238E27FC236}">
                  <a16:creationId xmlns:a16="http://schemas.microsoft.com/office/drawing/2014/main" id="{6B6AE1A0-7C74-4CCC-A1B6-F291E3EFBEDA}"/>
                </a:ext>
              </a:extLst>
            </p:cNvPr>
            <p:cNvSpPr txBox="1"/>
            <p:nvPr/>
          </p:nvSpPr>
          <p:spPr bwMode="gray">
            <a:xfrm>
              <a:off x="352410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495" name="TextBox 494">
              <a:extLst>
                <a:ext uri="{FF2B5EF4-FFF2-40B4-BE49-F238E27FC236}">
                  <a16:creationId xmlns:a16="http://schemas.microsoft.com/office/drawing/2014/main" id="{5D45D223-250C-49F0-8983-EE3608748B2A}"/>
                </a:ext>
              </a:extLst>
            </p:cNvPr>
            <p:cNvSpPr txBox="1"/>
            <p:nvPr/>
          </p:nvSpPr>
          <p:spPr bwMode="gray">
            <a:xfrm>
              <a:off x="375028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496" name="TextBox 495">
              <a:extLst>
                <a:ext uri="{FF2B5EF4-FFF2-40B4-BE49-F238E27FC236}">
                  <a16:creationId xmlns:a16="http://schemas.microsoft.com/office/drawing/2014/main" id="{E3966F99-83AA-4946-A15A-85A728676495}"/>
                </a:ext>
              </a:extLst>
            </p:cNvPr>
            <p:cNvSpPr txBox="1"/>
            <p:nvPr/>
          </p:nvSpPr>
          <p:spPr bwMode="gray">
            <a:xfrm>
              <a:off x="4814147"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497" name="TextBox 496">
              <a:extLst>
                <a:ext uri="{FF2B5EF4-FFF2-40B4-BE49-F238E27FC236}">
                  <a16:creationId xmlns:a16="http://schemas.microsoft.com/office/drawing/2014/main" id="{84E78FA7-C044-41F8-8860-3850AF201019}"/>
                </a:ext>
              </a:extLst>
            </p:cNvPr>
            <p:cNvSpPr txBox="1"/>
            <p:nvPr/>
          </p:nvSpPr>
          <p:spPr bwMode="gray">
            <a:xfrm>
              <a:off x="6156610"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lang="en-US" sz="1050" b="0" dirty="0">
                  <a:solidFill>
                    <a:schemeClr val="accent1"/>
                  </a:solidFill>
                  <a:latin typeface="Calibri" panose="020F0502020204030204" pitchFamily="34" charset="0"/>
                  <a:cs typeface="Calibri" panose="020F0502020204030204" pitchFamily="34" charset="0"/>
                </a:rPr>
                <a:t>4</a:t>
              </a:r>
              <a:endPar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98" name="TextBox 497">
              <a:extLst>
                <a:ext uri="{FF2B5EF4-FFF2-40B4-BE49-F238E27FC236}">
                  <a16:creationId xmlns:a16="http://schemas.microsoft.com/office/drawing/2014/main" id="{DB0A92B8-9192-4990-B8C7-A768A671F04F}"/>
                </a:ext>
              </a:extLst>
            </p:cNvPr>
            <p:cNvSpPr txBox="1"/>
            <p:nvPr/>
          </p:nvSpPr>
          <p:spPr bwMode="gray">
            <a:xfrm>
              <a:off x="6809839" y="5298310"/>
              <a:ext cx="375603" cy="135689"/>
            </a:xfrm>
            <a:prstGeom prst="rect">
              <a:avLst/>
            </a:prstGeom>
            <a:noFill/>
          </p:spPr>
          <p:txBody>
            <a:bodyPr wrap="none" lIns="0" tIns="0" rIns="0" bIns="0" rtlCol="0">
              <a:noAutofit/>
            </a:bodyPr>
            <a:lstStyle/>
            <a:p>
              <a:pPr marL="0" marR="0" lvl="0" indent="0" algn="ctr" defTabSz="414683" rtl="0" eaLnBrk="1" fontAlgn="auto" latinLnBrk="0" hangingPunct="1">
                <a:lnSpc>
                  <a:spcPct val="80000"/>
                </a:lnSpc>
                <a:spcBef>
                  <a:spcPts val="600"/>
                </a:spcBef>
                <a:spcAft>
                  <a:spcPts val="0"/>
                </a:spcAft>
                <a:buClr>
                  <a:srgbClr val="F26535"/>
                </a:buClr>
                <a:buSzPct val="100000"/>
                <a:buFontTx/>
                <a:buNone/>
                <a:tabLst/>
                <a:defRPr/>
              </a:pPr>
              <a:r>
                <a:rPr kumimoji="0" lang="en-US" sz="105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grpSp>
      <p:grpSp>
        <p:nvGrpSpPr>
          <p:cNvPr id="391" name="Group 390">
            <a:extLst>
              <a:ext uri="{FF2B5EF4-FFF2-40B4-BE49-F238E27FC236}">
                <a16:creationId xmlns:a16="http://schemas.microsoft.com/office/drawing/2014/main" id="{49F60537-8B8E-40F1-A71A-6D8976E36F7A}"/>
              </a:ext>
            </a:extLst>
          </p:cNvPr>
          <p:cNvGrpSpPr/>
          <p:nvPr/>
        </p:nvGrpSpPr>
        <p:grpSpPr>
          <a:xfrm>
            <a:off x="9392911" y="6207927"/>
            <a:ext cx="2488502" cy="454909"/>
            <a:chOff x="9392911" y="6207927"/>
            <a:chExt cx="2488502" cy="454909"/>
          </a:xfrm>
        </p:grpSpPr>
        <p:pic>
          <p:nvPicPr>
            <p:cNvPr id="394" name="Picture 393" descr="A picture containing text, ax, wheel&#10;&#10;Description automatically generated">
              <a:extLst>
                <a:ext uri="{FF2B5EF4-FFF2-40B4-BE49-F238E27FC236}">
                  <a16:creationId xmlns:a16="http://schemas.microsoft.com/office/drawing/2014/main" id="{2CA6EBE1-B8AC-44A0-A126-E26CD0E648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95" name="Rectangle 394">
              <a:extLst>
                <a:ext uri="{FF2B5EF4-FFF2-40B4-BE49-F238E27FC236}">
                  <a16:creationId xmlns:a16="http://schemas.microsoft.com/office/drawing/2014/main" id="{65990207-B9E1-49C4-9544-B5EA3694BFE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1325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MANIFEST (Arm 1):</a:t>
            </a:r>
            <a:r>
              <a:rPr lang="en-US" altLang="en-US" dirty="0"/>
              <a:t> SVR Percentage Change at Wk 24</a:t>
            </a:r>
          </a:p>
        </p:txBody>
      </p:sp>
      <p:sp>
        <p:nvSpPr>
          <p:cNvPr id="16" name="Text Box 11">
            <a:extLst>
              <a:ext uri="{FF2B5EF4-FFF2-40B4-BE49-F238E27FC236}">
                <a16:creationId xmlns:a16="http://schemas.microsoft.com/office/drawing/2014/main" id="{31B10324-8F33-4C76-8C3A-484946E25597}"/>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spc="-10" dirty="0">
                <a:solidFill>
                  <a:schemeClr val="bg2"/>
                </a:solidFill>
                <a:latin typeface="Calibri" panose="020F0502020204030204" pitchFamily="34" charset="0"/>
              </a:rPr>
              <a:t>Kremyanskaya. ASH 2021. Abstr 141. Reproduced with permission.</a:t>
            </a:r>
            <a:endParaRPr lang="en-US" sz="1200" dirty="0">
              <a:solidFill>
                <a:schemeClr val="bg2"/>
              </a:solidFill>
            </a:endParaRPr>
          </a:p>
        </p:txBody>
      </p:sp>
      <p:sp>
        <p:nvSpPr>
          <p:cNvPr id="76" name="TextBox 75">
            <a:extLst>
              <a:ext uri="{FF2B5EF4-FFF2-40B4-BE49-F238E27FC236}">
                <a16:creationId xmlns:a16="http://schemas.microsoft.com/office/drawing/2014/main" id="{CB7F3D87-A265-4836-A630-B0DFF215F04B}"/>
              </a:ext>
            </a:extLst>
          </p:cNvPr>
          <p:cNvSpPr txBox="1"/>
          <p:nvPr/>
        </p:nvSpPr>
        <p:spPr bwMode="gray">
          <a:xfrm rot="16200000">
            <a:off x="-589487" y="3611909"/>
            <a:ext cx="2752436" cy="353943"/>
          </a:xfrm>
          <a:prstGeom prst="rect">
            <a:avLst/>
          </a:prstGeom>
        </p:spPr>
        <p:txBody>
          <a:bodyPr wrap="none" rtlCol="0">
            <a:noAutofit/>
          </a:bodyPr>
          <a:lstStyle/>
          <a:p>
            <a:pPr marL="0" marR="0" lvl="0" indent="0" algn="ctr" defTabSz="914400" eaLnBrk="1" fontAlgn="auto" latinLnBrk="0" hangingPunct="1">
              <a:lnSpc>
                <a:spcPct val="90000"/>
              </a:lnSpc>
              <a:spcBef>
                <a:spcPts val="600"/>
              </a:spcBef>
              <a:spcAft>
                <a:spcPts val="0"/>
              </a:spcAft>
              <a:buClr>
                <a:srgbClr val="F26535"/>
              </a:buClr>
              <a:buSzPct val="100000"/>
              <a:buFontTx/>
              <a:buNone/>
              <a:tabLst/>
              <a:defRPr/>
            </a:pPr>
            <a:r>
              <a:rPr kumimoji="0" lang="en-US" sz="160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 Change From Baseline</a:t>
            </a:r>
          </a:p>
        </p:txBody>
      </p:sp>
      <p:grpSp>
        <p:nvGrpSpPr>
          <p:cNvPr id="9" name="Group 8">
            <a:extLst>
              <a:ext uri="{FF2B5EF4-FFF2-40B4-BE49-F238E27FC236}">
                <a16:creationId xmlns:a16="http://schemas.microsoft.com/office/drawing/2014/main" id="{421281D4-800D-49EE-8334-CF8B0AA58BC1}"/>
              </a:ext>
            </a:extLst>
          </p:cNvPr>
          <p:cNvGrpSpPr/>
          <p:nvPr/>
        </p:nvGrpSpPr>
        <p:grpSpPr>
          <a:xfrm>
            <a:off x="856477" y="1687359"/>
            <a:ext cx="349956" cy="4495355"/>
            <a:chOff x="912357" y="1687359"/>
            <a:chExt cx="349956" cy="4495355"/>
          </a:xfrm>
        </p:grpSpPr>
        <p:sp>
          <p:nvSpPr>
            <p:cNvPr id="81" name="TextBox 80">
              <a:extLst>
                <a:ext uri="{FF2B5EF4-FFF2-40B4-BE49-F238E27FC236}">
                  <a16:creationId xmlns:a16="http://schemas.microsoft.com/office/drawing/2014/main" id="{A09772FA-1A80-4E67-85B9-80C5B6976E25}"/>
                </a:ext>
              </a:extLst>
            </p:cNvPr>
            <p:cNvSpPr txBox="1"/>
            <p:nvPr/>
          </p:nvSpPr>
          <p:spPr bwMode="gray">
            <a:xfrm>
              <a:off x="912357" y="1687359"/>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60</a:t>
              </a:r>
            </a:p>
          </p:txBody>
        </p:sp>
        <p:sp>
          <p:nvSpPr>
            <p:cNvPr id="83" name="TextBox 82">
              <a:extLst>
                <a:ext uri="{FF2B5EF4-FFF2-40B4-BE49-F238E27FC236}">
                  <a16:creationId xmlns:a16="http://schemas.microsoft.com/office/drawing/2014/main" id="{652ABDB1-7063-45E6-9DBE-3ED88FF92375}"/>
                </a:ext>
              </a:extLst>
            </p:cNvPr>
            <p:cNvSpPr txBox="1"/>
            <p:nvPr/>
          </p:nvSpPr>
          <p:spPr bwMode="gray">
            <a:xfrm>
              <a:off x="912357" y="2218176"/>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40</a:t>
              </a:r>
            </a:p>
          </p:txBody>
        </p:sp>
        <p:sp>
          <p:nvSpPr>
            <p:cNvPr id="86" name="TextBox 85">
              <a:extLst>
                <a:ext uri="{FF2B5EF4-FFF2-40B4-BE49-F238E27FC236}">
                  <a16:creationId xmlns:a16="http://schemas.microsoft.com/office/drawing/2014/main" id="{452F3114-298A-47B8-8511-C483D5C235B8}"/>
                </a:ext>
              </a:extLst>
            </p:cNvPr>
            <p:cNvSpPr txBox="1"/>
            <p:nvPr/>
          </p:nvSpPr>
          <p:spPr bwMode="gray">
            <a:xfrm>
              <a:off x="912357" y="3859061"/>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-20</a:t>
              </a:r>
            </a:p>
          </p:txBody>
        </p:sp>
        <p:sp>
          <p:nvSpPr>
            <p:cNvPr id="88" name="TextBox 87">
              <a:extLst>
                <a:ext uri="{FF2B5EF4-FFF2-40B4-BE49-F238E27FC236}">
                  <a16:creationId xmlns:a16="http://schemas.microsoft.com/office/drawing/2014/main" id="{89D512B7-286A-48F4-A38D-0BCBEFDB1063}"/>
                </a:ext>
              </a:extLst>
            </p:cNvPr>
            <p:cNvSpPr txBox="1"/>
            <p:nvPr/>
          </p:nvSpPr>
          <p:spPr bwMode="gray">
            <a:xfrm>
              <a:off x="912357" y="4405376"/>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-40</a:t>
              </a:r>
            </a:p>
          </p:txBody>
        </p:sp>
        <p:sp>
          <p:nvSpPr>
            <p:cNvPr id="90" name="TextBox 89">
              <a:extLst>
                <a:ext uri="{FF2B5EF4-FFF2-40B4-BE49-F238E27FC236}">
                  <a16:creationId xmlns:a16="http://schemas.microsoft.com/office/drawing/2014/main" id="{81CD39A9-E35E-4EB5-AECE-344A466EE521}"/>
                </a:ext>
              </a:extLst>
            </p:cNvPr>
            <p:cNvSpPr txBox="1"/>
            <p:nvPr/>
          </p:nvSpPr>
          <p:spPr bwMode="gray">
            <a:xfrm>
              <a:off x="912357" y="4947817"/>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-60</a:t>
              </a:r>
            </a:p>
          </p:txBody>
        </p:sp>
        <p:sp>
          <p:nvSpPr>
            <p:cNvPr id="92" name="TextBox 91">
              <a:extLst>
                <a:ext uri="{FF2B5EF4-FFF2-40B4-BE49-F238E27FC236}">
                  <a16:creationId xmlns:a16="http://schemas.microsoft.com/office/drawing/2014/main" id="{D364A717-2AE5-46AE-9AD7-46C6E3881B55}"/>
                </a:ext>
              </a:extLst>
            </p:cNvPr>
            <p:cNvSpPr txBox="1"/>
            <p:nvPr/>
          </p:nvSpPr>
          <p:spPr bwMode="gray">
            <a:xfrm>
              <a:off x="912357" y="6047636"/>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-100</a:t>
              </a:r>
            </a:p>
          </p:txBody>
        </p:sp>
        <p:sp>
          <p:nvSpPr>
            <p:cNvPr id="93" name="TextBox 92">
              <a:extLst>
                <a:ext uri="{FF2B5EF4-FFF2-40B4-BE49-F238E27FC236}">
                  <a16:creationId xmlns:a16="http://schemas.microsoft.com/office/drawing/2014/main" id="{838F326A-9572-46EE-8BB6-238207243041}"/>
                </a:ext>
              </a:extLst>
            </p:cNvPr>
            <p:cNvSpPr txBox="1"/>
            <p:nvPr/>
          </p:nvSpPr>
          <p:spPr bwMode="gray">
            <a:xfrm>
              <a:off x="912357" y="2778544"/>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20</a:t>
              </a:r>
            </a:p>
          </p:txBody>
        </p:sp>
        <p:sp>
          <p:nvSpPr>
            <p:cNvPr id="94" name="TextBox 93">
              <a:extLst>
                <a:ext uri="{FF2B5EF4-FFF2-40B4-BE49-F238E27FC236}">
                  <a16:creationId xmlns:a16="http://schemas.microsoft.com/office/drawing/2014/main" id="{89975C31-1E4A-4E3A-A16E-9C598963B912}"/>
                </a:ext>
              </a:extLst>
            </p:cNvPr>
            <p:cNvSpPr txBox="1"/>
            <p:nvPr/>
          </p:nvSpPr>
          <p:spPr bwMode="gray">
            <a:xfrm>
              <a:off x="912357" y="3311733"/>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0</a:t>
              </a:r>
            </a:p>
          </p:txBody>
        </p:sp>
        <p:sp>
          <p:nvSpPr>
            <p:cNvPr id="96" name="TextBox 95">
              <a:extLst>
                <a:ext uri="{FF2B5EF4-FFF2-40B4-BE49-F238E27FC236}">
                  <a16:creationId xmlns:a16="http://schemas.microsoft.com/office/drawing/2014/main" id="{E4732751-F028-479D-8881-314697AAE47E}"/>
                </a:ext>
              </a:extLst>
            </p:cNvPr>
            <p:cNvSpPr txBox="1"/>
            <p:nvPr/>
          </p:nvSpPr>
          <p:spPr bwMode="gray">
            <a:xfrm>
              <a:off x="912357" y="5501098"/>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-80</a:t>
              </a:r>
            </a:p>
          </p:txBody>
        </p:sp>
      </p:grpSp>
      <p:graphicFrame>
        <p:nvGraphicFramePr>
          <p:cNvPr id="97" name="Group 3">
            <a:extLst>
              <a:ext uri="{FF2B5EF4-FFF2-40B4-BE49-F238E27FC236}">
                <a16:creationId xmlns:a16="http://schemas.microsoft.com/office/drawing/2014/main" id="{B5C730D5-64DE-45FE-92BC-9C6A16D0BB80}"/>
              </a:ext>
            </a:extLst>
          </p:cNvPr>
          <p:cNvGraphicFramePr>
            <a:graphicFrameLocks/>
          </p:cNvGraphicFramePr>
          <p:nvPr>
            <p:extLst>
              <p:ext uri="{D42A27DB-BD31-4B8C-83A1-F6EECF244321}">
                <p14:modId xmlns:p14="http://schemas.microsoft.com/office/powerpoint/2010/main" val="598534429"/>
              </p:ext>
            </p:extLst>
          </p:nvPr>
        </p:nvGraphicFramePr>
        <p:xfrm>
          <a:off x="6426109" y="1606101"/>
          <a:ext cx="5041991" cy="2911054"/>
        </p:xfrm>
        <a:graphic>
          <a:graphicData uri="http://schemas.openxmlformats.org/drawingml/2006/table">
            <a:tbl>
              <a:tblPr/>
              <a:tblGrid>
                <a:gridCol w="2580619">
                  <a:extLst>
                    <a:ext uri="{9D8B030D-6E8A-4147-A177-3AD203B41FA5}">
                      <a16:colId xmlns:a16="http://schemas.microsoft.com/office/drawing/2014/main" val="20000"/>
                    </a:ext>
                  </a:extLst>
                </a:gridCol>
                <a:gridCol w="2461372">
                  <a:extLst>
                    <a:ext uri="{9D8B030D-6E8A-4147-A177-3AD203B41FA5}">
                      <a16:colId xmlns:a16="http://schemas.microsoft.com/office/drawing/2014/main" val="20001"/>
                    </a:ext>
                  </a:extLst>
                </a:gridCol>
              </a:tblGrid>
              <a:tr h="704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Arm 1 Cohorts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1A and 1B (N =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8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SVR35,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8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SVR25,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04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spleen volume,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04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spleen volume,</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7768473"/>
                  </a:ext>
                </a:extLst>
              </a:tr>
            </a:tbl>
          </a:graphicData>
        </a:graphic>
      </p:graphicFrame>
      <p:sp>
        <p:nvSpPr>
          <p:cNvPr id="98" name="TextBox 97">
            <a:extLst>
              <a:ext uri="{FF2B5EF4-FFF2-40B4-BE49-F238E27FC236}">
                <a16:creationId xmlns:a16="http://schemas.microsoft.com/office/drawing/2014/main" id="{6D3D07F7-05EC-4F88-A5E5-72FB72DFC85A}"/>
              </a:ext>
            </a:extLst>
          </p:cNvPr>
          <p:cNvSpPr txBox="1"/>
          <p:nvPr/>
        </p:nvSpPr>
        <p:spPr bwMode="auto">
          <a:xfrm>
            <a:off x="6426109" y="4532143"/>
            <a:ext cx="52533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lvl="0" indent="-285750" eaLnBrk="1" hangingPunct="1">
              <a:buFont typeface="Wingdings" panose="05000000000000000000" pitchFamily="2" charset="2"/>
              <a:buChar char="§"/>
            </a:pPr>
            <a:r>
              <a:rPr lang="en-US" b="0" dirty="0">
                <a:solidFill>
                  <a:schemeClr val="bg2">
                    <a:lumMod val="10000"/>
                  </a:schemeClr>
                </a:solidFill>
                <a:latin typeface="Calibri" panose="020F0502020204030204" pitchFamily="34" charset="0"/>
              </a:rPr>
              <a:t>Primary endpoint of non-TD cohort </a:t>
            </a:r>
            <a:r>
              <a:rPr kumimoji="0" lang="en-US" b="0" i="0" u="none" strike="noStrike" cap="none" normalizeH="0" baseline="0" dirty="0">
                <a:ln>
                  <a:noFill/>
                </a:ln>
                <a:solidFill>
                  <a:schemeClr val="bg2">
                    <a:lumMod val="10000"/>
                  </a:schemeClr>
                </a:solidFill>
                <a:effectLst/>
                <a:latin typeface="Calibri" panose="020F0502020204030204" pitchFamily="34" charset="0"/>
              </a:rPr>
              <a:t>was SVR35 at Wk 24; 11% (7) of patients reached SVR35</a:t>
            </a:r>
          </a:p>
        </p:txBody>
      </p:sp>
      <p:grpSp>
        <p:nvGrpSpPr>
          <p:cNvPr id="20" name="Group 19">
            <a:extLst>
              <a:ext uri="{FF2B5EF4-FFF2-40B4-BE49-F238E27FC236}">
                <a16:creationId xmlns:a16="http://schemas.microsoft.com/office/drawing/2014/main" id="{DFEBD557-D32D-4CB1-A5D4-5F81D8E9BA44}"/>
              </a:ext>
            </a:extLst>
          </p:cNvPr>
          <p:cNvGrpSpPr/>
          <p:nvPr/>
        </p:nvGrpSpPr>
        <p:grpSpPr>
          <a:xfrm>
            <a:off x="1554084" y="1706079"/>
            <a:ext cx="2119701" cy="889622"/>
            <a:chOff x="1554084" y="1706079"/>
            <a:chExt cx="2119701" cy="889622"/>
          </a:xfrm>
        </p:grpSpPr>
        <p:sp>
          <p:nvSpPr>
            <p:cNvPr id="77" name="TextBox 76">
              <a:extLst>
                <a:ext uri="{FF2B5EF4-FFF2-40B4-BE49-F238E27FC236}">
                  <a16:creationId xmlns:a16="http://schemas.microsoft.com/office/drawing/2014/main" id="{5A864E78-694B-4F84-888E-FA571FD56C80}"/>
                </a:ext>
              </a:extLst>
            </p:cNvPr>
            <p:cNvSpPr txBox="1"/>
            <p:nvPr/>
          </p:nvSpPr>
          <p:spPr bwMode="gray">
            <a:xfrm>
              <a:off x="1700388" y="1706079"/>
              <a:ext cx="1973397" cy="889622"/>
            </a:xfrm>
            <a:prstGeom prst="rect">
              <a:avLst/>
            </a:prstGeom>
          </p:spPr>
          <p:txBody>
            <a:bodyPr wrap="none" rtlCol="0">
              <a:noAutofit/>
            </a:bodyPr>
            <a:lstStyle/>
            <a:p>
              <a:pPr marL="0" marR="0" lvl="0" indent="0" defTabSz="914400" eaLnBrk="1" fontAlgn="auto" latinLnBrk="0" hangingPunct="1">
                <a:lnSpc>
                  <a:spcPct val="9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Ineligible</a:t>
              </a:r>
            </a:p>
            <a:p>
              <a:pPr marL="0" marR="0" lvl="0" indent="0" defTabSz="914400" eaLnBrk="1" fontAlgn="auto" latinLnBrk="0" hangingPunct="1">
                <a:lnSpc>
                  <a:spcPct val="9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Intolerant</a:t>
              </a:r>
            </a:p>
            <a:p>
              <a:pPr marL="0" marR="0" lvl="0" indent="0" defTabSz="914400" eaLnBrk="1" fontAlgn="auto" latinLnBrk="0" hangingPunct="1">
                <a:lnSpc>
                  <a:spcPct val="9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Refractory/resistan</a:t>
              </a:r>
              <a:r>
                <a:rPr kumimoji="0" lang="en-US" sz="1400" b="0" i="0" u="none" strike="noStrike" kern="0" cap="none" spc="0" normalizeH="0" baseline="0" noProof="0" dirty="0">
                  <a:ln>
                    <a:noFill/>
                  </a:ln>
                  <a:solidFill>
                    <a:srgbClr val="363636"/>
                  </a:solidFill>
                  <a:effectLst/>
                  <a:uLnTx/>
                  <a:uFillTx/>
                  <a:latin typeface="Arial" panose="020B0604020202020204"/>
                  <a:cs typeface="+mn-cs"/>
                </a:rPr>
                <a:t>t</a:t>
              </a:r>
            </a:p>
          </p:txBody>
        </p:sp>
        <p:sp>
          <p:nvSpPr>
            <p:cNvPr id="2" name="Rectangle 1">
              <a:extLst>
                <a:ext uri="{FF2B5EF4-FFF2-40B4-BE49-F238E27FC236}">
                  <a16:creationId xmlns:a16="http://schemas.microsoft.com/office/drawing/2014/main" id="{D798D681-4D9D-47E8-A3A5-3B1B900DD864}"/>
                </a:ext>
              </a:extLst>
            </p:cNvPr>
            <p:cNvSpPr/>
            <p:nvPr/>
          </p:nvSpPr>
          <p:spPr bwMode="auto">
            <a:xfrm>
              <a:off x="1554084" y="1760511"/>
              <a:ext cx="146304" cy="14630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D8E6EBB-F7F6-4DB8-90EC-48C7F6EC2F32}"/>
                </a:ext>
              </a:extLst>
            </p:cNvPr>
            <p:cNvSpPr/>
            <p:nvPr/>
          </p:nvSpPr>
          <p:spPr bwMode="auto">
            <a:xfrm>
              <a:off x="1554084" y="2036662"/>
              <a:ext cx="146304" cy="14630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5B4B7A93-3A6B-4399-9C7C-0AB474F38038}"/>
                </a:ext>
              </a:extLst>
            </p:cNvPr>
            <p:cNvSpPr/>
            <p:nvPr/>
          </p:nvSpPr>
          <p:spPr bwMode="auto">
            <a:xfrm>
              <a:off x="1554084" y="2316097"/>
              <a:ext cx="146304" cy="14630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4" name="Straight Connector 3">
            <a:extLst>
              <a:ext uri="{FF2B5EF4-FFF2-40B4-BE49-F238E27FC236}">
                <a16:creationId xmlns:a16="http://schemas.microsoft.com/office/drawing/2014/main" id="{45F7F474-9502-41CE-87BF-73C671316929}"/>
              </a:ext>
            </a:extLst>
          </p:cNvPr>
          <p:cNvCxnSpPr>
            <a:cxnSpLocks/>
          </p:cNvCxnSpPr>
          <p:nvPr/>
        </p:nvCxnSpPr>
        <p:spPr bwMode="auto">
          <a:xfrm>
            <a:off x="1313659" y="1600200"/>
            <a:ext cx="0" cy="4514975"/>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25470AA7-1DAE-4350-82F0-C9356D6B1C58}"/>
              </a:ext>
            </a:extLst>
          </p:cNvPr>
          <p:cNvCxnSpPr>
            <a:cxnSpLocks/>
          </p:cNvCxnSpPr>
          <p:nvPr/>
        </p:nvCxnSpPr>
        <p:spPr bwMode="auto">
          <a:xfrm>
            <a:off x="1229359" y="3395132"/>
            <a:ext cx="4886654" cy="0"/>
          </a:xfrm>
          <a:prstGeom prst="line">
            <a:avLst/>
          </a:prstGeom>
          <a:noFill/>
          <a:ln w="28575" cap="flat" cmpd="sng" algn="ctr">
            <a:solidFill>
              <a:schemeClr val="bg1"/>
            </a:solidFill>
            <a:prstDash val="solid"/>
            <a:round/>
            <a:headEnd type="none" w="med" len="med"/>
            <a:tailEnd type="none" w="med" len="med"/>
          </a:ln>
          <a:effectLst/>
        </p:spPr>
      </p:cxnSp>
      <p:grpSp>
        <p:nvGrpSpPr>
          <p:cNvPr id="12" name="Group 11">
            <a:extLst>
              <a:ext uri="{FF2B5EF4-FFF2-40B4-BE49-F238E27FC236}">
                <a16:creationId xmlns:a16="http://schemas.microsoft.com/office/drawing/2014/main" id="{071F14BA-2933-44F9-900A-6D910688E33F}"/>
              </a:ext>
            </a:extLst>
          </p:cNvPr>
          <p:cNvGrpSpPr/>
          <p:nvPr/>
        </p:nvGrpSpPr>
        <p:grpSpPr>
          <a:xfrm>
            <a:off x="1229359" y="1759762"/>
            <a:ext cx="96521" cy="4345253"/>
            <a:chOff x="1197468" y="1759762"/>
            <a:chExt cx="1151467" cy="4345253"/>
          </a:xfrm>
        </p:grpSpPr>
        <p:cxnSp>
          <p:nvCxnSpPr>
            <p:cNvPr id="66" name="Straight Connector 65">
              <a:extLst>
                <a:ext uri="{FF2B5EF4-FFF2-40B4-BE49-F238E27FC236}">
                  <a16:creationId xmlns:a16="http://schemas.microsoft.com/office/drawing/2014/main" id="{DA9257A2-3847-4CA0-97EF-DD31C8B69D18}"/>
                </a:ext>
              </a:extLst>
            </p:cNvPr>
            <p:cNvCxnSpPr/>
            <p:nvPr/>
          </p:nvCxnSpPr>
          <p:spPr bwMode="auto">
            <a:xfrm>
              <a:off x="1197468" y="1759762"/>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28199FD-7766-4FE2-BE61-23F1B5C54EAD}"/>
                </a:ext>
              </a:extLst>
            </p:cNvPr>
            <p:cNvCxnSpPr/>
            <p:nvPr/>
          </p:nvCxnSpPr>
          <p:spPr bwMode="auto">
            <a:xfrm>
              <a:off x="1197468" y="2285715"/>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695722F-461E-4B9A-A53F-4BD2606C26B7}"/>
                </a:ext>
              </a:extLst>
            </p:cNvPr>
            <p:cNvCxnSpPr/>
            <p:nvPr/>
          </p:nvCxnSpPr>
          <p:spPr bwMode="auto">
            <a:xfrm>
              <a:off x="1197468" y="2846083"/>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8EDA579-47CC-4F75-8EDC-0AC16BFDE7B9}"/>
                </a:ext>
              </a:extLst>
            </p:cNvPr>
            <p:cNvCxnSpPr/>
            <p:nvPr/>
          </p:nvCxnSpPr>
          <p:spPr bwMode="auto">
            <a:xfrm>
              <a:off x="1197468" y="3933267"/>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6EE76CF-DBC7-4DE9-8203-08A7F442710A}"/>
                </a:ext>
              </a:extLst>
            </p:cNvPr>
            <p:cNvCxnSpPr/>
            <p:nvPr/>
          </p:nvCxnSpPr>
          <p:spPr bwMode="auto">
            <a:xfrm>
              <a:off x="1197468" y="4459220"/>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8DD2ED8-7E1D-4D5E-9AAB-DC9DCA6DC478}"/>
                </a:ext>
              </a:extLst>
            </p:cNvPr>
            <p:cNvCxnSpPr/>
            <p:nvPr/>
          </p:nvCxnSpPr>
          <p:spPr bwMode="auto">
            <a:xfrm>
              <a:off x="1197468" y="5019588"/>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8223296-F88C-471F-AC1C-72A792A5434D}"/>
                </a:ext>
              </a:extLst>
            </p:cNvPr>
            <p:cNvCxnSpPr/>
            <p:nvPr/>
          </p:nvCxnSpPr>
          <p:spPr bwMode="auto">
            <a:xfrm>
              <a:off x="1197468" y="5568637"/>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702DC32-ADBA-465F-8289-C11293CA6B6B}"/>
                </a:ext>
              </a:extLst>
            </p:cNvPr>
            <p:cNvCxnSpPr/>
            <p:nvPr/>
          </p:nvCxnSpPr>
          <p:spPr bwMode="auto">
            <a:xfrm>
              <a:off x="1197468" y="6105015"/>
              <a:ext cx="1151467" cy="0"/>
            </a:xfrm>
            <a:prstGeom prst="line">
              <a:avLst/>
            </a:prstGeom>
            <a:noFill/>
            <a:ln w="28575" cap="flat" cmpd="sng" algn="ctr">
              <a:solidFill>
                <a:schemeClr val="bg1"/>
              </a:solidFill>
              <a:prstDash val="solid"/>
              <a:round/>
              <a:headEnd type="none" w="med" len="med"/>
              <a:tailEnd type="none" w="med" len="med"/>
            </a:ln>
            <a:effectLst/>
          </p:spPr>
        </p:cxnSp>
      </p:grpSp>
      <p:sp>
        <p:nvSpPr>
          <p:cNvPr id="100" name="Rectangle 99">
            <a:extLst>
              <a:ext uri="{FF2B5EF4-FFF2-40B4-BE49-F238E27FC236}">
                <a16:creationId xmlns:a16="http://schemas.microsoft.com/office/drawing/2014/main" id="{F5591B7A-7225-4B0F-9799-0D78B2624082}"/>
              </a:ext>
            </a:extLst>
          </p:cNvPr>
          <p:cNvSpPr/>
          <p:nvPr/>
        </p:nvSpPr>
        <p:spPr bwMode="auto">
          <a:xfrm>
            <a:off x="1482725" y="3401482"/>
            <a:ext cx="107950" cy="190962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352B6602-38AA-4B30-BDED-FB8B1DBDC117}"/>
              </a:ext>
            </a:extLst>
          </p:cNvPr>
          <p:cNvSpPr/>
          <p:nvPr/>
        </p:nvSpPr>
        <p:spPr bwMode="auto">
          <a:xfrm>
            <a:off x="1587597" y="3401482"/>
            <a:ext cx="107950" cy="160428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EE7E682D-B85D-416C-921D-5878E96D8548}"/>
              </a:ext>
            </a:extLst>
          </p:cNvPr>
          <p:cNvSpPr/>
          <p:nvPr/>
        </p:nvSpPr>
        <p:spPr bwMode="auto">
          <a:xfrm>
            <a:off x="1700388" y="3401482"/>
            <a:ext cx="107950" cy="138430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35AB67C2-BCCD-4FA8-B404-BF005D2F9E39}"/>
              </a:ext>
            </a:extLst>
          </p:cNvPr>
          <p:cNvSpPr/>
          <p:nvPr/>
        </p:nvSpPr>
        <p:spPr bwMode="auto">
          <a:xfrm>
            <a:off x="1810243" y="3401483"/>
            <a:ext cx="107950" cy="129116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08DBF091-6468-4E8E-953B-E8137A6D43DE}"/>
              </a:ext>
            </a:extLst>
          </p:cNvPr>
          <p:cNvSpPr/>
          <p:nvPr/>
        </p:nvSpPr>
        <p:spPr bwMode="auto">
          <a:xfrm>
            <a:off x="1922215" y="3401483"/>
            <a:ext cx="107950" cy="107950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20112A9C-C217-4611-8133-5E72EB53FBFE}"/>
              </a:ext>
            </a:extLst>
          </p:cNvPr>
          <p:cNvSpPr/>
          <p:nvPr/>
        </p:nvSpPr>
        <p:spPr bwMode="auto">
          <a:xfrm>
            <a:off x="2030165" y="3401483"/>
            <a:ext cx="107950" cy="106468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37A2A254-576D-4803-A1EE-7D15D1FFC9DC}"/>
              </a:ext>
            </a:extLst>
          </p:cNvPr>
          <p:cNvSpPr/>
          <p:nvPr/>
        </p:nvSpPr>
        <p:spPr bwMode="auto">
          <a:xfrm>
            <a:off x="2140020" y="3401483"/>
            <a:ext cx="107950" cy="105410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CD06F7BC-A6CB-43FD-AA5C-FF06F702AD1F}"/>
              </a:ext>
            </a:extLst>
          </p:cNvPr>
          <p:cNvSpPr/>
          <p:nvPr/>
        </p:nvSpPr>
        <p:spPr bwMode="auto">
          <a:xfrm>
            <a:off x="2249875" y="3401482"/>
            <a:ext cx="107950" cy="9122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3B19AE0D-11D1-4865-89FD-9EC1848E67DE}"/>
              </a:ext>
            </a:extLst>
          </p:cNvPr>
          <p:cNvSpPr/>
          <p:nvPr/>
        </p:nvSpPr>
        <p:spPr bwMode="auto">
          <a:xfrm>
            <a:off x="2364782" y="3401482"/>
            <a:ext cx="107950" cy="9207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C38E40B7-D482-4F58-80E6-6B0F340C84AB}"/>
              </a:ext>
            </a:extLst>
          </p:cNvPr>
          <p:cNvSpPr/>
          <p:nvPr/>
        </p:nvSpPr>
        <p:spPr bwMode="auto">
          <a:xfrm>
            <a:off x="2472208" y="3401483"/>
            <a:ext cx="107950" cy="897467"/>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9BDF94E6-F096-4CA6-8CE8-760564070793}"/>
              </a:ext>
            </a:extLst>
          </p:cNvPr>
          <p:cNvSpPr/>
          <p:nvPr/>
        </p:nvSpPr>
        <p:spPr bwMode="auto">
          <a:xfrm>
            <a:off x="2579634" y="3401483"/>
            <a:ext cx="107950" cy="89958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47C56166-064D-401B-A02C-70518A929FD0}"/>
              </a:ext>
            </a:extLst>
          </p:cNvPr>
          <p:cNvSpPr/>
          <p:nvPr/>
        </p:nvSpPr>
        <p:spPr bwMode="auto">
          <a:xfrm>
            <a:off x="2694867" y="3401483"/>
            <a:ext cx="107950" cy="86783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9407A65F-0847-48F3-A129-F77C744B75F8}"/>
              </a:ext>
            </a:extLst>
          </p:cNvPr>
          <p:cNvSpPr/>
          <p:nvPr/>
        </p:nvSpPr>
        <p:spPr bwMode="auto">
          <a:xfrm>
            <a:off x="2804722" y="3401483"/>
            <a:ext cx="107950" cy="85090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A3EA5A49-AE3D-4D08-A3C0-F04FF249C597}"/>
              </a:ext>
            </a:extLst>
          </p:cNvPr>
          <p:cNvSpPr/>
          <p:nvPr/>
        </p:nvSpPr>
        <p:spPr bwMode="auto">
          <a:xfrm>
            <a:off x="2912672" y="3401483"/>
            <a:ext cx="107950" cy="80433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CECA6992-FC92-4333-ADFD-E37E4769265E}"/>
              </a:ext>
            </a:extLst>
          </p:cNvPr>
          <p:cNvSpPr/>
          <p:nvPr/>
        </p:nvSpPr>
        <p:spPr bwMode="auto">
          <a:xfrm>
            <a:off x="3024278" y="3401483"/>
            <a:ext cx="107950" cy="78528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7461E7BD-B266-4C26-A3A5-A04B1655B8FE}"/>
              </a:ext>
            </a:extLst>
          </p:cNvPr>
          <p:cNvSpPr/>
          <p:nvPr/>
        </p:nvSpPr>
        <p:spPr bwMode="auto">
          <a:xfrm>
            <a:off x="3135884" y="3401483"/>
            <a:ext cx="107950" cy="776817"/>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A1DD3EED-B8EE-45AE-971E-3C8F6188F5F9}"/>
              </a:ext>
            </a:extLst>
          </p:cNvPr>
          <p:cNvSpPr/>
          <p:nvPr/>
        </p:nvSpPr>
        <p:spPr bwMode="auto">
          <a:xfrm>
            <a:off x="3247257" y="3400925"/>
            <a:ext cx="107950" cy="72234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1037308C-6C1C-412A-9277-1839DCC9F304}"/>
              </a:ext>
            </a:extLst>
          </p:cNvPr>
          <p:cNvSpPr/>
          <p:nvPr/>
        </p:nvSpPr>
        <p:spPr bwMode="auto">
          <a:xfrm>
            <a:off x="3356363" y="3401483"/>
            <a:ext cx="107950" cy="70061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31EB593C-CC1A-4FBD-85D4-9F32A1561080}"/>
              </a:ext>
            </a:extLst>
          </p:cNvPr>
          <p:cNvSpPr/>
          <p:nvPr/>
        </p:nvSpPr>
        <p:spPr bwMode="auto">
          <a:xfrm>
            <a:off x="3462077" y="3401483"/>
            <a:ext cx="107950" cy="69850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9C1F4EC6-4602-41F1-B3F7-04114DB0668B}"/>
              </a:ext>
            </a:extLst>
          </p:cNvPr>
          <p:cNvSpPr/>
          <p:nvPr/>
        </p:nvSpPr>
        <p:spPr bwMode="auto">
          <a:xfrm>
            <a:off x="3576031" y="3400925"/>
            <a:ext cx="107950" cy="68847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39D9AC47-8A3D-4212-A175-1902AAAF2217}"/>
              </a:ext>
            </a:extLst>
          </p:cNvPr>
          <p:cNvSpPr/>
          <p:nvPr/>
        </p:nvSpPr>
        <p:spPr bwMode="auto">
          <a:xfrm>
            <a:off x="3688274" y="3401482"/>
            <a:ext cx="107950" cy="64558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79F7B243-6DE7-411C-AB89-2749CB629E9C}"/>
              </a:ext>
            </a:extLst>
          </p:cNvPr>
          <p:cNvSpPr/>
          <p:nvPr/>
        </p:nvSpPr>
        <p:spPr bwMode="auto">
          <a:xfrm>
            <a:off x="3798206" y="3401483"/>
            <a:ext cx="107950" cy="63500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346499CD-42EC-4ADE-A859-E5EE24222244}"/>
              </a:ext>
            </a:extLst>
          </p:cNvPr>
          <p:cNvSpPr/>
          <p:nvPr/>
        </p:nvSpPr>
        <p:spPr bwMode="auto">
          <a:xfrm>
            <a:off x="3906457" y="3400925"/>
            <a:ext cx="107950" cy="54665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F915B825-1F58-4B7A-89E6-670F1E15EFF0}"/>
              </a:ext>
            </a:extLst>
          </p:cNvPr>
          <p:cNvSpPr/>
          <p:nvPr/>
        </p:nvSpPr>
        <p:spPr bwMode="auto">
          <a:xfrm>
            <a:off x="4014407" y="3401483"/>
            <a:ext cx="107950" cy="452967"/>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D1790566-13EE-45E4-A7EF-B0164099F0C0}"/>
              </a:ext>
            </a:extLst>
          </p:cNvPr>
          <p:cNvSpPr/>
          <p:nvPr/>
        </p:nvSpPr>
        <p:spPr bwMode="auto">
          <a:xfrm>
            <a:off x="4129123" y="3401483"/>
            <a:ext cx="107950" cy="4402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7724C8B8-785E-48BB-8F44-6272907FEC8E}"/>
              </a:ext>
            </a:extLst>
          </p:cNvPr>
          <p:cNvSpPr/>
          <p:nvPr/>
        </p:nvSpPr>
        <p:spPr bwMode="auto">
          <a:xfrm>
            <a:off x="4241004" y="3400925"/>
            <a:ext cx="107950" cy="36885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811E73B8-D4FB-4215-85C9-46E158DD6874}"/>
              </a:ext>
            </a:extLst>
          </p:cNvPr>
          <p:cNvSpPr/>
          <p:nvPr/>
        </p:nvSpPr>
        <p:spPr bwMode="auto">
          <a:xfrm>
            <a:off x="4354494" y="3401483"/>
            <a:ext cx="107950" cy="34290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A76DF718-37CC-40B6-850E-B295B873CA37}"/>
              </a:ext>
            </a:extLst>
          </p:cNvPr>
          <p:cNvSpPr/>
          <p:nvPr/>
        </p:nvSpPr>
        <p:spPr bwMode="auto">
          <a:xfrm>
            <a:off x="4464586" y="3400925"/>
            <a:ext cx="107950" cy="32229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A454B495-1030-4690-B0CA-10CBD1BCC5A8}"/>
              </a:ext>
            </a:extLst>
          </p:cNvPr>
          <p:cNvSpPr/>
          <p:nvPr/>
        </p:nvSpPr>
        <p:spPr bwMode="auto">
          <a:xfrm>
            <a:off x="4574441" y="3401483"/>
            <a:ext cx="107950" cy="29210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E42737A0-1B69-4535-8730-6398B3F9436C}"/>
              </a:ext>
            </a:extLst>
          </p:cNvPr>
          <p:cNvSpPr/>
          <p:nvPr/>
        </p:nvSpPr>
        <p:spPr bwMode="auto">
          <a:xfrm>
            <a:off x="4687735" y="3400925"/>
            <a:ext cx="107950" cy="19740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740315D5-AB39-48A6-AF7F-4998303CFBE1}"/>
              </a:ext>
            </a:extLst>
          </p:cNvPr>
          <p:cNvSpPr/>
          <p:nvPr/>
        </p:nvSpPr>
        <p:spPr bwMode="auto">
          <a:xfrm>
            <a:off x="4795685" y="3330574"/>
            <a:ext cx="107950" cy="5455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8BAA0F6F-0F2C-4307-83D2-B318FBA01296}"/>
              </a:ext>
            </a:extLst>
          </p:cNvPr>
          <p:cNvSpPr/>
          <p:nvPr/>
        </p:nvSpPr>
        <p:spPr bwMode="auto">
          <a:xfrm>
            <a:off x="4906001" y="3286426"/>
            <a:ext cx="107950" cy="9870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B0A44F4D-5186-49A9-B703-B45FC71B2637}"/>
              </a:ext>
            </a:extLst>
          </p:cNvPr>
          <p:cNvSpPr/>
          <p:nvPr/>
        </p:nvSpPr>
        <p:spPr bwMode="auto">
          <a:xfrm>
            <a:off x="5678213" y="2916238"/>
            <a:ext cx="107950" cy="46889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7CDFA564-065C-4E8E-AD07-2A22B5181EB1}"/>
              </a:ext>
            </a:extLst>
          </p:cNvPr>
          <p:cNvSpPr/>
          <p:nvPr/>
        </p:nvSpPr>
        <p:spPr bwMode="auto">
          <a:xfrm>
            <a:off x="5898841" y="1628775"/>
            <a:ext cx="107950" cy="175635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BFDE1F92-857D-4A10-8F6A-7EF68E0F7158}"/>
              </a:ext>
            </a:extLst>
          </p:cNvPr>
          <p:cNvSpPr/>
          <p:nvPr/>
        </p:nvSpPr>
        <p:spPr bwMode="auto">
          <a:xfrm>
            <a:off x="5126633" y="3270250"/>
            <a:ext cx="107950" cy="11488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E2AD0004-6D13-410E-A404-997B0E23CC4F}"/>
              </a:ext>
            </a:extLst>
          </p:cNvPr>
          <p:cNvSpPr/>
          <p:nvPr/>
        </p:nvSpPr>
        <p:spPr bwMode="auto">
          <a:xfrm>
            <a:off x="5016317" y="3276424"/>
            <a:ext cx="107950" cy="108706"/>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C55EC1D9-10BF-4CA3-B781-D9F7C49B35CD}"/>
              </a:ext>
            </a:extLst>
          </p:cNvPr>
          <p:cNvSpPr/>
          <p:nvPr/>
        </p:nvSpPr>
        <p:spPr bwMode="auto">
          <a:xfrm>
            <a:off x="5236949" y="3200400"/>
            <a:ext cx="107950" cy="184729"/>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A7FB78CA-45F1-4EF7-BEF8-8EAFFA526105}"/>
              </a:ext>
            </a:extLst>
          </p:cNvPr>
          <p:cNvSpPr/>
          <p:nvPr/>
        </p:nvSpPr>
        <p:spPr bwMode="auto">
          <a:xfrm>
            <a:off x="5347265" y="3170238"/>
            <a:ext cx="107950" cy="21489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8CE7143D-FFF7-425C-A838-D8BDA346D8CE}"/>
              </a:ext>
            </a:extLst>
          </p:cNvPr>
          <p:cNvSpPr/>
          <p:nvPr/>
        </p:nvSpPr>
        <p:spPr bwMode="auto">
          <a:xfrm>
            <a:off x="5457581" y="3011488"/>
            <a:ext cx="107950" cy="37364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6ABA6040-F506-4B25-8CD3-0D97116A48FA}"/>
              </a:ext>
            </a:extLst>
          </p:cNvPr>
          <p:cNvSpPr/>
          <p:nvPr/>
        </p:nvSpPr>
        <p:spPr bwMode="auto">
          <a:xfrm>
            <a:off x="5567897" y="3000375"/>
            <a:ext cx="107950" cy="38475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139A845B-8D52-45D2-ABD2-2EFC6C438BED}"/>
              </a:ext>
            </a:extLst>
          </p:cNvPr>
          <p:cNvSpPr/>
          <p:nvPr/>
        </p:nvSpPr>
        <p:spPr bwMode="auto">
          <a:xfrm>
            <a:off x="5788529" y="2249488"/>
            <a:ext cx="107950" cy="113564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3" name="Straight Connector 142">
            <a:extLst>
              <a:ext uri="{FF2B5EF4-FFF2-40B4-BE49-F238E27FC236}">
                <a16:creationId xmlns:a16="http://schemas.microsoft.com/office/drawing/2014/main" id="{5D0A57E4-17BA-416A-89F9-C08E7578FE82}"/>
              </a:ext>
            </a:extLst>
          </p:cNvPr>
          <p:cNvCxnSpPr>
            <a:cxnSpLocks/>
          </p:cNvCxnSpPr>
          <p:nvPr/>
        </p:nvCxnSpPr>
        <p:spPr bwMode="auto">
          <a:xfrm>
            <a:off x="1325880" y="4071407"/>
            <a:ext cx="4790133" cy="0"/>
          </a:xfrm>
          <a:prstGeom prst="line">
            <a:avLst/>
          </a:prstGeom>
          <a:noFill/>
          <a:ln w="28575" cap="flat" cmpd="sng" algn="ctr">
            <a:solidFill>
              <a:schemeClr val="tx2">
                <a:lumMod val="90000"/>
              </a:schemeClr>
            </a:solidFill>
            <a:prstDash val="sysDot"/>
            <a:round/>
            <a:headEnd type="none" w="med" len="med"/>
            <a:tailEnd type="none" w="med" len="med"/>
          </a:ln>
          <a:effectLst/>
        </p:spPr>
      </p:cxnSp>
      <p:cxnSp>
        <p:nvCxnSpPr>
          <p:cNvPr id="144" name="Straight Connector 143">
            <a:extLst>
              <a:ext uri="{FF2B5EF4-FFF2-40B4-BE49-F238E27FC236}">
                <a16:creationId xmlns:a16="http://schemas.microsoft.com/office/drawing/2014/main" id="{1E829D35-332D-4B56-AB70-308BFAC1B156}"/>
              </a:ext>
            </a:extLst>
          </p:cNvPr>
          <p:cNvCxnSpPr>
            <a:cxnSpLocks/>
          </p:cNvCxnSpPr>
          <p:nvPr/>
        </p:nvCxnSpPr>
        <p:spPr bwMode="auto">
          <a:xfrm>
            <a:off x="1325880" y="4339165"/>
            <a:ext cx="4790133" cy="0"/>
          </a:xfrm>
          <a:prstGeom prst="line">
            <a:avLst/>
          </a:prstGeom>
          <a:noFill/>
          <a:ln w="28575" cap="flat" cmpd="sng" algn="ctr">
            <a:solidFill>
              <a:schemeClr val="tx2">
                <a:lumMod val="90000"/>
              </a:schemeClr>
            </a:solidFill>
            <a:prstDash val="sysDot"/>
            <a:round/>
            <a:headEnd type="none" w="med" len="med"/>
            <a:tailEnd type="none" w="med" len="med"/>
          </a:ln>
          <a:effectLst/>
        </p:spPr>
      </p:cxnSp>
      <p:grpSp>
        <p:nvGrpSpPr>
          <p:cNvPr id="79" name="Group 78">
            <a:extLst>
              <a:ext uri="{FF2B5EF4-FFF2-40B4-BE49-F238E27FC236}">
                <a16:creationId xmlns:a16="http://schemas.microsoft.com/office/drawing/2014/main" id="{94C1CDD4-8A54-4CD5-B165-C565B60576CB}"/>
              </a:ext>
            </a:extLst>
          </p:cNvPr>
          <p:cNvGrpSpPr/>
          <p:nvPr/>
        </p:nvGrpSpPr>
        <p:grpSpPr>
          <a:xfrm>
            <a:off x="9392911" y="6207927"/>
            <a:ext cx="2488502" cy="454909"/>
            <a:chOff x="9392911" y="6207927"/>
            <a:chExt cx="2488502" cy="454909"/>
          </a:xfrm>
        </p:grpSpPr>
        <p:pic>
          <p:nvPicPr>
            <p:cNvPr id="80" name="Picture 79" descr="A picture containing text, ax, wheel&#10;&#10;Description automatically generated">
              <a:extLst>
                <a:ext uri="{FF2B5EF4-FFF2-40B4-BE49-F238E27FC236}">
                  <a16:creationId xmlns:a16="http://schemas.microsoft.com/office/drawing/2014/main" id="{C11A5F57-B621-4768-8726-D60C193E40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2" name="Rectangle 81">
              <a:extLst>
                <a:ext uri="{FF2B5EF4-FFF2-40B4-BE49-F238E27FC236}">
                  <a16:creationId xmlns:a16="http://schemas.microsoft.com/office/drawing/2014/main" id="{BF08A9EA-C1F0-400F-8356-336A99AA57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20282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MANIFEST (Arm 1):</a:t>
            </a:r>
            <a:r>
              <a:rPr lang="en-US" altLang="en-US" dirty="0"/>
              <a:t> TSS Percentage Change at Wk 24</a:t>
            </a:r>
          </a:p>
        </p:txBody>
      </p:sp>
      <p:sp>
        <p:nvSpPr>
          <p:cNvPr id="16" name="Text Box 11">
            <a:extLst>
              <a:ext uri="{FF2B5EF4-FFF2-40B4-BE49-F238E27FC236}">
                <a16:creationId xmlns:a16="http://schemas.microsoft.com/office/drawing/2014/main" id="{31B10324-8F33-4C76-8C3A-484946E25597}"/>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spc="-10" dirty="0">
                <a:solidFill>
                  <a:schemeClr val="bg2"/>
                </a:solidFill>
                <a:latin typeface="Calibri" panose="020F0502020204030204" pitchFamily="34" charset="0"/>
              </a:rPr>
              <a:t>Kremyanskaya. ASH 2021. Abstr 141. Reproduced with permission. </a:t>
            </a:r>
            <a:endParaRPr lang="en-US" sz="1200" dirty="0">
              <a:solidFill>
                <a:schemeClr val="bg2"/>
              </a:solidFill>
            </a:endParaRPr>
          </a:p>
        </p:txBody>
      </p:sp>
      <p:graphicFrame>
        <p:nvGraphicFramePr>
          <p:cNvPr id="52" name="Group 3">
            <a:extLst>
              <a:ext uri="{FF2B5EF4-FFF2-40B4-BE49-F238E27FC236}">
                <a16:creationId xmlns:a16="http://schemas.microsoft.com/office/drawing/2014/main" id="{9394F455-CE49-4E7E-9FBC-7867D695B077}"/>
              </a:ext>
            </a:extLst>
          </p:cNvPr>
          <p:cNvGraphicFramePr>
            <a:graphicFrameLocks/>
          </p:cNvGraphicFramePr>
          <p:nvPr>
            <p:extLst>
              <p:ext uri="{D42A27DB-BD31-4B8C-83A1-F6EECF244321}">
                <p14:modId xmlns:p14="http://schemas.microsoft.com/office/powerpoint/2010/main" val="2611917185"/>
              </p:ext>
            </p:extLst>
          </p:nvPr>
        </p:nvGraphicFramePr>
        <p:xfrm>
          <a:off x="7087562" y="1610694"/>
          <a:ext cx="4394642" cy="2109496"/>
        </p:xfrm>
        <a:graphic>
          <a:graphicData uri="http://schemas.openxmlformats.org/drawingml/2006/table">
            <a:tbl>
              <a:tblPr/>
              <a:tblGrid>
                <a:gridCol w="2501130">
                  <a:extLst>
                    <a:ext uri="{9D8B030D-6E8A-4147-A177-3AD203B41FA5}">
                      <a16:colId xmlns:a16="http://schemas.microsoft.com/office/drawing/2014/main" val="20000"/>
                    </a:ext>
                  </a:extLst>
                </a:gridCol>
                <a:gridCol w="1893512">
                  <a:extLst>
                    <a:ext uri="{9D8B030D-6E8A-4147-A177-3AD203B41FA5}">
                      <a16:colId xmlns:a16="http://schemas.microsoft.com/office/drawing/2014/main" val="20001"/>
                    </a:ext>
                  </a:extLst>
                </a:gridCol>
              </a:tblGrid>
              <a:tr h="704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Arm 1 Cohorts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1A and 1B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8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TSS50,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6392069"/>
                  </a:ext>
                </a:extLst>
              </a:tr>
              <a:tr h="398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TSS, %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2631240"/>
                  </a:ext>
                </a:extLst>
              </a:tr>
              <a:tr h="398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TSS, %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017044"/>
                  </a:ext>
                </a:extLst>
              </a:tr>
            </a:tbl>
          </a:graphicData>
        </a:graphic>
      </p:graphicFrame>
      <p:sp>
        <p:nvSpPr>
          <p:cNvPr id="75" name="TextBox 74">
            <a:extLst>
              <a:ext uri="{FF2B5EF4-FFF2-40B4-BE49-F238E27FC236}">
                <a16:creationId xmlns:a16="http://schemas.microsoft.com/office/drawing/2014/main" id="{12429108-6FFB-4810-AC8D-28523D6EB516}"/>
              </a:ext>
            </a:extLst>
          </p:cNvPr>
          <p:cNvSpPr txBox="1"/>
          <p:nvPr/>
        </p:nvSpPr>
        <p:spPr bwMode="gray">
          <a:xfrm rot="16200000">
            <a:off x="-589487" y="3611909"/>
            <a:ext cx="2752436" cy="353943"/>
          </a:xfrm>
          <a:prstGeom prst="rect">
            <a:avLst/>
          </a:prstGeom>
        </p:spPr>
        <p:txBody>
          <a:bodyPr wrap="none" rtlCol="0">
            <a:noAutofit/>
          </a:bodyPr>
          <a:lstStyle/>
          <a:p>
            <a:pPr marL="0" marR="0" lvl="0" indent="0" algn="ctr" defTabSz="914400" eaLnBrk="1" fontAlgn="auto" latinLnBrk="0" hangingPunct="1">
              <a:lnSpc>
                <a:spcPct val="90000"/>
              </a:lnSpc>
              <a:spcBef>
                <a:spcPts val="600"/>
              </a:spcBef>
              <a:spcAft>
                <a:spcPts val="0"/>
              </a:spcAft>
              <a:buClr>
                <a:srgbClr val="F26535"/>
              </a:buClr>
              <a:buSzPct val="100000"/>
              <a:buFontTx/>
              <a:buNone/>
              <a:tabLst/>
              <a:defRPr/>
            </a:pPr>
            <a:r>
              <a:rPr kumimoji="0" lang="en-US" sz="160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 Change From Baseline</a:t>
            </a:r>
          </a:p>
        </p:txBody>
      </p:sp>
      <p:grpSp>
        <p:nvGrpSpPr>
          <p:cNvPr id="86" name="Group 85">
            <a:extLst>
              <a:ext uri="{FF2B5EF4-FFF2-40B4-BE49-F238E27FC236}">
                <a16:creationId xmlns:a16="http://schemas.microsoft.com/office/drawing/2014/main" id="{9D8FDCBD-C3FA-4BB4-BB5B-7282403AFD02}"/>
              </a:ext>
            </a:extLst>
          </p:cNvPr>
          <p:cNvGrpSpPr/>
          <p:nvPr/>
        </p:nvGrpSpPr>
        <p:grpSpPr>
          <a:xfrm>
            <a:off x="1524669" y="1706079"/>
            <a:ext cx="2119701" cy="1023364"/>
            <a:chOff x="1554084" y="1706079"/>
            <a:chExt cx="2119701" cy="1023364"/>
          </a:xfrm>
        </p:grpSpPr>
        <p:sp>
          <p:nvSpPr>
            <p:cNvPr id="87" name="TextBox 86">
              <a:extLst>
                <a:ext uri="{FF2B5EF4-FFF2-40B4-BE49-F238E27FC236}">
                  <a16:creationId xmlns:a16="http://schemas.microsoft.com/office/drawing/2014/main" id="{5BA7C0DB-4745-48DB-8885-F9689AFCA836}"/>
                </a:ext>
              </a:extLst>
            </p:cNvPr>
            <p:cNvSpPr txBox="1"/>
            <p:nvPr/>
          </p:nvSpPr>
          <p:spPr bwMode="gray">
            <a:xfrm>
              <a:off x="1700388" y="1706079"/>
              <a:ext cx="1973397" cy="889622"/>
            </a:xfrm>
            <a:prstGeom prst="rect">
              <a:avLst/>
            </a:prstGeom>
          </p:spPr>
          <p:txBody>
            <a:bodyPr wrap="none" rtlCol="0">
              <a:noAutofit/>
            </a:bodyPr>
            <a:lstStyle/>
            <a:p>
              <a:pPr marL="0" marR="0" lvl="0" indent="0" defTabSz="914400" eaLnBrk="1" fontAlgn="auto" latinLnBrk="0" hangingPunct="1">
                <a:lnSpc>
                  <a:spcPct val="9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Ineligible</a:t>
              </a:r>
            </a:p>
            <a:p>
              <a:pPr marL="0" marR="0" lvl="0" indent="0" defTabSz="914400" eaLnBrk="1" fontAlgn="auto" latinLnBrk="0" hangingPunct="1">
                <a:lnSpc>
                  <a:spcPct val="9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Intolerant</a:t>
              </a:r>
            </a:p>
            <a:p>
              <a:pPr marL="0" marR="0" lvl="0" indent="0" defTabSz="914400" eaLnBrk="1" fontAlgn="auto" latinLnBrk="0" hangingPunct="1">
                <a:lnSpc>
                  <a:spcPct val="9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Refractory/resistan</a:t>
              </a:r>
              <a:r>
                <a:rPr kumimoji="0" lang="en-US" sz="1400" b="0" i="0" u="none" strike="noStrike" kern="0" cap="none" spc="0" normalizeH="0" baseline="0" noProof="0" dirty="0">
                  <a:ln>
                    <a:noFill/>
                  </a:ln>
                  <a:solidFill>
                    <a:srgbClr val="363636"/>
                  </a:solidFill>
                  <a:effectLst/>
                  <a:uLnTx/>
                  <a:uFillTx/>
                  <a:latin typeface="Arial" panose="020B0604020202020204"/>
                  <a:cs typeface="+mn-cs"/>
                </a:rPr>
                <a:t>t</a:t>
              </a:r>
            </a:p>
            <a:p>
              <a:pPr eaLnBrk="1" fontAlgn="auto" hangingPunct="1">
                <a:lnSpc>
                  <a:spcPct val="90000"/>
                </a:lnSpc>
                <a:spcBef>
                  <a:spcPts val="600"/>
                </a:spcBef>
                <a:spcAft>
                  <a:spcPts val="0"/>
                </a:spcAft>
                <a:buClr>
                  <a:srgbClr val="F26535"/>
                </a:buClr>
                <a:buSzPct val="100000"/>
                <a:defRPr/>
              </a:pPr>
              <a:r>
                <a:rPr kumimoji="0" lang="en-US" sz="1400" b="0" i="0" u="none" strike="noStrike" kern="0" cap="none" spc="0" normalizeH="0" baseline="0" noProof="0" dirty="0">
                  <a:ln>
                    <a:noFill/>
                  </a:ln>
                  <a:solidFill>
                    <a:srgbClr val="363636"/>
                  </a:solidFill>
                  <a:effectLst/>
                  <a:uLnTx/>
                  <a:uFillTx/>
                  <a:latin typeface="Calibri" panose="020F0502020204030204" pitchFamily="34" charset="0"/>
                  <a:cs typeface="Calibri" panose="020F0502020204030204" pitchFamily="34" charset="0"/>
                </a:rPr>
                <a:t>Unknown</a:t>
              </a:r>
            </a:p>
          </p:txBody>
        </p:sp>
        <p:sp>
          <p:nvSpPr>
            <p:cNvPr id="88" name="Rectangle 87">
              <a:extLst>
                <a:ext uri="{FF2B5EF4-FFF2-40B4-BE49-F238E27FC236}">
                  <a16:creationId xmlns:a16="http://schemas.microsoft.com/office/drawing/2014/main" id="{624E50ED-7452-46FE-ADA4-700E796B3049}"/>
                </a:ext>
              </a:extLst>
            </p:cNvPr>
            <p:cNvSpPr/>
            <p:nvPr/>
          </p:nvSpPr>
          <p:spPr bwMode="auto">
            <a:xfrm>
              <a:off x="1554084" y="1760511"/>
              <a:ext cx="146304" cy="14630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C005C9FF-7AFF-47CF-8F6A-783DE5BF35AE}"/>
                </a:ext>
              </a:extLst>
            </p:cNvPr>
            <p:cNvSpPr/>
            <p:nvPr/>
          </p:nvSpPr>
          <p:spPr bwMode="auto">
            <a:xfrm>
              <a:off x="1554084" y="2036662"/>
              <a:ext cx="146304" cy="14630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E720E664-9D3F-480B-8D0E-3AD05589907C}"/>
                </a:ext>
              </a:extLst>
            </p:cNvPr>
            <p:cNvSpPr/>
            <p:nvPr/>
          </p:nvSpPr>
          <p:spPr bwMode="auto">
            <a:xfrm>
              <a:off x="1554084" y="2316097"/>
              <a:ext cx="146304" cy="14630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02ED19F9-8044-44E3-8A1D-5EE29654E71C}"/>
                </a:ext>
              </a:extLst>
            </p:cNvPr>
            <p:cNvSpPr/>
            <p:nvPr/>
          </p:nvSpPr>
          <p:spPr bwMode="auto">
            <a:xfrm>
              <a:off x="1554084" y="2583139"/>
              <a:ext cx="146304" cy="146304"/>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91" name="Straight Connector 90">
            <a:extLst>
              <a:ext uri="{FF2B5EF4-FFF2-40B4-BE49-F238E27FC236}">
                <a16:creationId xmlns:a16="http://schemas.microsoft.com/office/drawing/2014/main" id="{A06026DC-D10B-4A7E-B5B3-B9D0E6429C9A}"/>
              </a:ext>
            </a:extLst>
          </p:cNvPr>
          <p:cNvCxnSpPr>
            <a:cxnSpLocks/>
          </p:cNvCxnSpPr>
          <p:nvPr/>
        </p:nvCxnSpPr>
        <p:spPr bwMode="auto">
          <a:xfrm>
            <a:off x="1313659" y="1600200"/>
            <a:ext cx="0" cy="4514975"/>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A9C9E16-D9BC-425B-BEFA-AAED950811B1}"/>
              </a:ext>
            </a:extLst>
          </p:cNvPr>
          <p:cNvCxnSpPr>
            <a:cxnSpLocks/>
          </p:cNvCxnSpPr>
          <p:nvPr/>
        </p:nvCxnSpPr>
        <p:spPr bwMode="auto">
          <a:xfrm>
            <a:off x="1229359" y="2896342"/>
            <a:ext cx="5687650" cy="0"/>
          </a:xfrm>
          <a:prstGeom prst="line">
            <a:avLst/>
          </a:prstGeom>
          <a:noFill/>
          <a:ln w="28575" cap="flat" cmpd="sng" algn="ctr">
            <a:solidFill>
              <a:schemeClr val="bg1"/>
            </a:solidFill>
            <a:prstDash val="solid"/>
            <a:round/>
            <a:headEnd type="none" w="med" len="med"/>
            <a:tailEnd type="none" w="med" len="med"/>
          </a:ln>
          <a:effectLst/>
        </p:spPr>
      </p:cxnSp>
      <p:grpSp>
        <p:nvGrpSpPr>
          <p:cNvPr id="2" name="Group 1">
            <a:extLst>
              <a:ext uri="{FF2B5EF4-FFF2-40B4-BE49-F238E27FC236}">
                <a16:creationId xmlns:a16="http://schemas.microsoft.com/office/drawing/2014/main" id="{ED07E682-0C46-45CF-8894-AB331C850C4C}"/>
              </a:ext>
            </a:extLst>
          </p:cNvPr>
          <p:cNvGrpSpPr/>
          <p:nvPr/>
        </p:nvGrpSpPr>
        <p:grpSpPr>
          <a:xfrm>
            <a:off x="856477" y="1532241"/>
            <a:ext cx="469403" cy="4650473"/>
            <a:chOff x="856477" y="2218176"/>
            <a:chExt cx="469403" cy="3964538"/>
          </a:xfrm>
        </p:grpSpPr>
        <p:grpSp>
          <p:nvGrpSpPr>
            <p:cNvPr id="76" name="Group 75">
              <a:extLst>
                <a:ext uri="{FF2B5EF4-FFF2-40B4-BE49-F238E27FC236}">
                  <a16:creationId xmlns:a16="http://schemas.microsoft.com/office/drawing/2014/main" id="{BFDAD968-B6AB-45D3-8DF2-9697828CCE42}"/>
                </a:ext>
              </a:extLst>
            </p:cNvPr>
            <p:cNvGrpSpPr/>
            <p:nvPr/>
          </p:nvGrpSpPr>
          <p:grpSpPr>
            <a:xfrm>
              <a:off x="856477" y="2218176"/>
              <a:ext cx="349956" cy="3964538"/>
              <a:chOff x="912357" y="2218176"/>
              <a:chExt cx="349956" cy="3964538"/>
            </a:xfrm>
          </p:grpSpPr>
          <p:sp>
            <p:nvSpPr>
              <p:cNvPr id="78" name="TextBox 77">
                <a:extLst>
                  <a:ext uri="{FF2B5EF4-FFF2-40B4-BE49-F238E27FC236}">
                    <a16:creationId xmlns:a16="http://schemas.microsoft.com/office/drawing/2014/main" id="{32A4711E-1576-476B-B175-F9255C476586}"/>
                  </a:ext>
                </a:extLst>
              </p:cNvPr>
              <p:cNvSpPr txBox="1"/>
              <p:nvPr/>
            </p:nvSpPr>
            <p:spPr bwMode="gray">
              <a:xfrm>
                <a:off x="912357" y="2218176"/>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40</a:t>
                </a:r>
              </a:p>
            </p:txBody>
          </p:sp>
          <p:sp>
            <p:nvSpPr>
              <p:cNvPr id="79" name="TextBox 78">
                <a:extLst>
                  <a:ext uri="{FF2B5EF4-FFF2-40B4-BE49-F238E27FC236}">
                    <a16:creationId xmlns:a16="http://schemas.microsoft.com/office/drawing/2014/main" id="{8DD10F6F-6FC1-4D20-AF32-81FF5307A923}"/>
                  </a:ext>
                </a:extLst>
              </p:cNvPr>
              <p:cNvSpPr txBox="1"/>
              <p:nvPr/>
            </p:nvSpPr>
            <p:spPr bwMode="gray">
              <a:xfrm>
                <a:off x="912357" y="3859061"/>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-20</a:t>
                </a:r>
              </a:p>
            </p:txBody>
          </p:sp>
          <p:sp>
            <p:nvSpPr>
              <p:cNvPr id="80" name="TextBox 79">
                <a:extLst>
                  <a:ext uri="{FF2B5EF4-FFF2-40B4-BE49-F238E27FC236}">
                    <a16:creationId xmlns:a16="http://schemas.microsoft.com/office/drawing/2014/main" id="{812FD016-707A-4F51-8035-9A7F2B1FDF24}"/>
                  </a:ext>
                </a:extLst>
              </p:cNvPr>
              <p:cNvSpPr txBox="1"/>
              <p:nvPr/>
            </p:nvSpPr>
            <p:spPr bwMode="gray">
              <a:xfrm>
                <a:off x="912357" y="4405376"/>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-40</a:t>
                </a:r>
              </a:p>
            </p:txBody>
          </p:sp>
          <p:sp>
            <p:nvSpPr>
              <p:cNvPr id="81" name="TextBox 80">
                <a:extLst>
                  <a:ext uri="{FF2B5EF4-FFF2-40B4-BE49-F238E27FC236}">
                    <a16:creationId xmlns:a16="http://schemas.microsoft.com/office/drawing/2014/main" id="{FC5745F4-588D-475C-8646-BACEAA2DA96A}"/>
                  </a:ext>
                </a:extLst>
              </p:cNvPr>
              <p:cNvSpPr txBox="1"/>
              <p:nvPr/>
            </p:nvSpPr>
            <p:spPr bwMode="gray">
              <a:xfrm>
                <a:off x="912357" y="4947817"/>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-60</a:t>
                </a:r>
              </a:p>
            </p:txBody>
          </p:sp>
          <p:sp>
            <p:nvSpPr>
              <p:cNvPr id="82" name="TextBox 81">
                <a:extLst>
                  <a:ext uri="{FF2B5EF4-FFF2-40B4-BE49-F238E27FC236}">
                    <a16:creationId xmlns:a16="http://schemas.microsoft.com/office/drawing/2014/main" id="{EC4B66A0-AA53-4319-8EC3-0ADEE96EE3C1}"/>
                  </a:ext>
                </a:extLst>
              </p:cNvPr>
              <p:cNvSpPr txBox="1"/>
              <p:nvPr/>
            </p:nvSpPr>
            <p:spPr bwMode="gray">
              <a:xfrm>
                <a:off x="912357" y="6047636"/>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-100</a:t>
                </a:r>
              </a:p>
            </p:txBody>
          </p:sp>
          <p:sp>
            <p:nvSpPr>
              <p:cNvPr id="83" name="TextBox 82">
                <a:extLst>
                  <a:ext uri="{FF2B5EF4-FFF2-40B4-BE49-F238E27FC236}">
                    <a16:creationId xmlns:a16="http://schemas.microsoft.com/office/drawing/2014/main" id="{5D66C1B8-43F2-48EB-87BC-7B91958F0CBF}"/>
                  </a:ext>
                </a:extLst>
              </p:cNvPr>
              <p:cNvSpPr txBox="1"/>
              <p:nvPr/>
            </p:nvSpPr>
            <p:spPr bwMode="gray">
              <a:xfrm>
                <a:off x="912357" y="2778544"/>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20</a:t>
                </a:r>
              </a:p>
            </p:txBody>
          </p:sp>
          <p:sp>
            <p:nvSpPr>
              <p:cNvPr id="84" name="TextBox 83">
                <a:extLst>
                  <a:ext uri="{FF2B5EF4-FFF2-40B4-BE49-F238E27FC236}">
                    <a16:creationId xmlns:a16="http://schemas.microsoft.com/office/drawing/2014/main" id="{0881055D-764B-401B-88FA-F4113D30CF16}"/>
                  </a:ext>
                </a:extLst>
              </p:cNvPr>
              <p:cNvSpPr txBox="1"/>
              <p:nvPr/>
            </p:nvSpPr>
            <p:spPr bwMode="gray">
              <a:xfrm>
                <a:off x="912357" y="3311733"/>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0</a:t>
                </a:r>
              </a:p>
            </p:txBody>
          </p:sp>
          <p:sp>
            <p:nvSpPr>
              <p:cNvPr id="85" name="TextBox 84">
                <a:extLst>
                  <a:ext uri="{FF2B5EF4-FFF2-40B4-BE49-F238E27FC236}">
                    <a16:creationId xmlns:a16="http://schemas.microsoft.com/office/drawing/2014/main" id="{E35DA9D7-F1F7-4DD2-8C4D-C1E6811CF657}"/>
                  </a:ext>
                </a:extLst>
              </p:cNvPr>
              <p:cNvSpPr txBox="1"/>
              <p:nvPr/>
            </p:nvSpPr>
            <p:spPr bwMode="gray">
              <a:xfrm>
                <a:off x="912357" y="5501098"/>
                <a:ext cx="349956" cy="135078"/>
              </a:xfrm>
              <a:prstGeom prst="rect">
                <a:avLst/>
              </a:prstGeom>
              <a:solidFill>
                <a:sysClr val="window" lastClr="FFFFFF"/>
              </a:solidFill>
            </p:spPr>
            <p:txBody>
              <a:bodyPr wrap="none" lIns="0" tIns="0" rIns="0" bIns="0" rtlCol="0">
                <a:noAutofit/>
              </a:bodyPr>
              <a:lstStyle/>
              <a:p>
                <a:pPr marL="0" marR="0" lvl="0" indent="0" algn="r" defTabSz="414683" eaLnBrk="1" fontAlgn="auto" latinLnBrk="0" hangingPunct="1">
                  <a:lnSpc>
                    <a:spcPct val="80000"/>
                  </a:lnSpc>
                  <a:spcBef>
                    <a:spcPts val="600"/>
                  </a:spcBef>
                  <a:spcAft>
                    <a:spcPts val="0"/>
                  </a:spcAft>
                  <a:buClr>
                    <a:srgbClr val="F26535"/>
                  </a:buClr>
                  <a:buSzPct val="100000"/>
                  <a:buFontTx/>
                  <a:buNone/>
                  <a:tabLst/>
                  <a:defRPr/>
                </a:pPr>
                <a:r>
                  <a:rPr kumimoji="0" lang="en-US" sz="1400" b="0" i="0" u="none" strike="noStrike" kern="0" cap="none" spc="0" normalizeH="0" baseline="0" noProof="0" dirty="0">
                    <a:ln>
                      <a:noFill/>
                    </a:ln>
                    <a:solidFill>
                      <a:srgbClr val="363636"/>
                    </a:solidFill>
                    <a:effectLst/>
                    <a:uLnTx/>
                    <a:uFillTx/>
                    <a:latin typeface="Arial" panose="020B0604020202020204"/>
                    <a:cs typeface="+mn-cs"/>
                  </a:rPr>
                  <a:t>-80</a:t>
                </a:r>
              </a:p>
            </p:txBody>
          </p:sp>
        </p:grpSp>
        <p:grpSp>
          <p:nvGrpSpPr>
            <p:cNvPr id="93" name="Group 92">
              <a:extLst>
                <a:ext uri="{FF2B5EF4-FFF2-40B4-BE49-F238E27FC236}">
                  <a16:creationId xmlns:a16="http://schemas.microsoft.com/office/drawing/2014/main" id="{33B419AD-73EC-4E6D-96FD-299E426B7B55}"/>
                </a:ext>
              </a:extLst>
            </p:cNvPr>
            <p:cNvGrpSpPr/>
            <p:nvPr/>
          </p:nvGrpSpPr>
          <p:grpSpPr>
            <a:xfrm>
              <a:off x="1229359" y="2285715"/>
              <a:ext cx="96521" cy="3819300"/>
              <a:chOff x="1197468" y="2285715"/>
              <a:chExt cx="1151467" cy="3819300"/>
            </a:xfrm>
          </p:grpSpPr>
          <p:cxnSp>
            <p:nvCxnSpPr>
              <p:cNvPr id="95" name="Straight Connector 94">
                <a:extLst>
                  <a:ext uri="{FF2B5EF4-FFF2-40B4-BE49-F238E27FC236}">
                    <a16:creationId xmlns:a16="http://schemas.microsoft.com/office/drawing/2014/main" id="{4DA08ED3-E9D9-4210-BFBE-509CD848C43D}"/>
                  </a:ext>
                </a:extLst>
              </p:cNvPr>
              <p:cNvCxnSpPr/>
              <p:nvPr/>
            </p:nvCxnSpPr>
            <p:spPr bwMode="auto">
              <a:xfrm>
                <a:off x="1197468" y="2285715"/>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0319738-80B2-4332-890B-0D2F99DB0525}"/>
                  </a:ext>
                </a:extLst>
              </p:cNvPr>
              <p:cNvCxnSpPr/>
              <p:nvPr/>
            </p:nvCxnSpPr>
            <p:spPr bwMode="auto">
              <a:xfrm>
                <a:off x="1197468" y="2846083"/>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3F5CAB8-5088-46F0-B406-C6849D97D295}"/>
                  </a:ext>
                </a:extLst>
              </p:cNvPr>
              <p:cNvCxnSpPr/>
              <p:nvPr/>
            </p:nvCxnSpPr>
            <p:spPr bwMode="auto">
              <a:xfrm>
                <a:off x="1197468" y="3933267"/>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7DF6A55-F925-4F90-8601-58D91B258721}"/>
                  </a:ext>
                </a:extLst>
              </p:cNvPr>
              <p:cNvCxnSpPr/>
              <p:nvPr/>
            </p:nvCxnSpPr>
            <p:spPr bwMode="auto">
              <a:xfrm>
                <a:off x="1197468" y="4459220"/>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84EA5D7-012D-4BF0-9D85-06DE94617267}"/>
                  </a:ext>
                </a:extLst>
              </p:cNvPr>
              <p:cNvCxnSpPr/>
              <p:nvPr/>
            </p:nvCxnSpPr>
            <p:spPr bwMode="auto">
              <a:xfrm>
                <a:off x="1197468" y="5019588"/>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8051A6A-DD20-4AE8-A3E9-D58832104F04}"/>
                  </a:ext>
                </a:extLst>
              </p:cNvPr>
              <p:cNvCxnSpPr/>
              <p:nvPr/>
            </p:nvCxnSpPr>
            <p:spPr bwMode="auto">
              <a:xfrm>
                <a:off x="1197468" y="5568637"/>
                <a:ext cx="1151467"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CDF4DE0-FB79-4452-8714-85B4AE2E4736}"/>
                  </a:ext>
                </a:extLst>
              </p:cNvPr>
              <p:cNvCxnSpPr/>
              <p:nvPr/>
            </p:nvCxnSpPr>
            <p:spPr bwMode="auto">
              <a:xfrm>
                <a:off x="1197468" y="6105015"/>
                <a:ext cx="115146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03" name="Rectangle 102">
            <a:extLst>
              <a:ext uri="{FF2B5EF4-FFF2-40B4-BE49-F238E27FC236}">
                <a16:creationId xmlns:a16="http://schemas.microsoft.com/office/drawing/2014/main" id="{CCDA234F-3230-471F-B08B-DB9E01439C81}"/>
              </a:ext>
            </a:extLst>
          </p:cNvPr>
          <p:cNvSpPr/>
          <p:nvPr/>
        </p:nvSpPr>
        <p:spPr bwMode="auto">
          <a:xfrm>
            <a:off x="1633342" y="2908169"/>
            <a:ext cx="107950" cy="318340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369313DD-F9D0-4863-B950-E227684C6312}"/>
              </a:ext>
            </a:extLst>
          </p:cNvPr>
          <p:cNvSpPr/>
          <p:nvPr/>
        </p:nvSpPr>
        <p:spPr bwMode="auto">
          <a:xfrm>
            <a:off x="1513421" y="2908169"/>
            <a:ext cx="107950" cy="3183402"/>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A4E99435-D80E-43F1-B976-35E4083EC93F}"/>
              </a:ext>
            </a:extLst>
          </p:cNvPr>
          <p:cNvSpPr/>
          <p:nvPr/>
        </p:nvSpPr>
        <p:spPr bwMode="auto">
          <a:xfrm>
            <a:off x="1753263" y="2908169"/>
            <a:ext cx="107950" cy="318339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B5870DA3-3BE4-4954-82E6-8F450AE9A563}"/>
              </a:ext>
            </a:extLst>
          </p:cNvPr>
          <p:cNvSpPr/>
          <p:nvPr/>
        </p:nvSpPr>
        <p:spPr bwMode="auto">
          <a:xfrm>
            <a:off x="2113026" y="2908169"/>
            <a:ext cx="107950" cy="293158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78B46C54-E441-4B1C-AEF2-488507E8A582}"/>
              </a:ext>
            </a:extLst>
          </p:cNvPr>
          <p:cNvSpPr/>
          <p:nvPr/>
        </p:nvSpPr>
        <p:spPr bwMode="auto">
          <a:xfrm>
            <a:off x="2472789" y="2908169"/>
            <a:ext cx="107950" cy="2777197"/>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50447787-67C9-4CB6-BB91-BCCE4FEAC44D}"/>
              </a:ext>
            </a:extLst>
          </p:cNvPr>
          <p:cNvSpPr/>
          <p:nvPr/>
        </p:nvSpPr>
        <p:spPr bwMode="auto">
          <a:xfrm>
            <a:off x="1873184" y="2908169"/>
            <a:ext cx="107950" cy="3183396"/>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D18A3A59-A0EC-4355-8E51-959BCCDEC3E5}"/>
              </a:ext>
            </a:extLst>
          </p:cNvPr>
          <p:cNvSpPr/>
          <p:nvPr/>
        </p:nvSpPr>
        <p:spPr bwMode="auto">
          <a:xfrm>
            <a:off x="1993105" y="2908169"/>
            <a:ext cx="107950" cy="3073531"/>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91C21C8F-F6BA-49AA-B053-C4237315F1F7}"/>
              </a:ext>
            </a:extLst>
          </p:cNvPr>
          <p:cNvSpPr/>
          <p:nvPr/>
        </p:nvSpPr>
        <p:spPr bwMode="auto">
          <a:xfrm>
            <a:off x="2232947" y="2908170"/>
            <a:ext cx="107950" cy="292748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B2D45179-77DA-49EC-830C-C306B43F1B1B}"/>
              </a:ext>
            </a:extLst>
          </p:cNvPr>
          <p:cNvSpPr/>
          <p:nvPr/>
        </p:nvSpPr>
        <p:spPr bwMode="auto">
          <a:xfrm>
            <a:off x="2352868" y="2908170"/>
            <a:ext cx="107950" cy="286398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1C63A43F-114D-4C41-9ED5-47B658BB9B31}"/>
              </a:ext>
            </a:extLst>
          </p:cNvPr>
          <p:cNvSpPr/>
          <p:nvPr/>
        </p:nvSpPr>
        <p:spPr bwMode="auto">
          <a:xfrm>
            <a:off x="2592710" y="2908169"/>
            <a:ext cx="107950" cy="2662897"/>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7A3744E9-508E-44EE-9546-18B6E0B3BD09}"/>
              </a:ext>
            </a:extLst>
          </p:cNvPr>
          <p:cNvSpPr/>
          <p:nvPr/>
        </p:nvSpPr>
        <p:spPr bwMode="auto">
          <a:xfrm>
            <a:off x="2712631" y="2908170"/>
            <a:ext cx="107950" cy="244488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1812D2E8-1A51-47A0-B7B4-77E3D751A20E}"/>
              </a:ext>
            </a:extLst>
          </p:cNvPr>
          <p:cNvSpPr/>
          <p:nvPr/>
        </p:nvSpPr>
        <p:spPr bwMode="auto">
          <a:xfrm>
            <a:off x="2952473" y="2908169"/>
            <a:ext cx="107950" cy="222614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62D0DEAC-BFD9-4C63-9189-1BAE93BE3C7B}"/>
              </a:ext>
            </a:extLst>
          </p:cNvPr>
          <p:cNvSpPr/>
          <p:nvPr/>
        </p:nvSpPr>
        <p:spPr bwMode="auto">
          <a:xfrm>
            <a:off x="3791920" y="2908170"/>
            <a:ext cx="107950" cy="1513547"/>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BBE037F5-D011-4460-B6E8-510464D90A4C}"/>
              </a:ext>
            </a:extLst>
          </p:cNvPr>
          <p:cNvSpPr/>
          <p:nvPr/>
        </p:nvSpPr>
        <p:spPr bwMode="auto">
          <a:xfrm>
            <a:off x="5470830" y="2908170"/>
            <a:ext cx="107950" cy="82806"/>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3C65EF7E-DA8E-4A08-A14B-33736881D724}"/>
              </a:ext>
            </a:extLst>
          </p:cNvPr>
          <p:cNvSpPr/>
          <p:nvPr/>
        </p:nvSpPr>
        <p:spPr bwMode="auto">
          <a:xfrm>
            <a:off x="4631367" y="2908170"/>
            <a:ext cx="107950" cy="946279"/>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0C7C9752-3203-45A0-880B-9DC63D557DA9}"/>
              </a:ext>
            </a:extLst>
          </p:cNvPr>
          <p:cNvSpPr/>
          <p:nvPr/>
        </p:nvSpPr>
        <p:spPr bwMode="auto">
          <a:xfrm>
            <a:off x="2832552" y="2908170"/>
            <a:ext cx="107950" cy="229248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8DBA9402-BF19-4566-AE62-FE2217ED7BCD}"/>
              </a:ext>
            </a:extLst>
          </p:cNvPr>
          <p:cNvSpPr/>
          <p:nvPr/>
        </p:nvSpPr>
        <p:spPr bwMode="auto">
          <a:xfrm>
            <a:off x="3072394" y="2908169"/>
            <a:ext cx="107950" cy="2019429"/>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CEE97660-CB01-4474-B4BB-C58A30DD2357}"/>
              </a:ext>
            </a:extLst>
          </p:cNvPr>
          <p:cNvSpPr/>
          <p:nvPr/>
        </p:nvSpPr>
        <p:spPr bwMode="auto">
          <a:xfrm>
            <a:off x="3312236" y="2908170"/>
            <a:ext cx="107950" cy="1825987"/>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D9B3A8AC-D58F-4997-9AE1-5649C881C324}"/>
              </a:ext>
            </a:extLst>
          </p:cNvPr>
          <p:cNvSpPr/>
          <p:nvPr/>
        </p:nvSpPr>
        <p:spPr bwMode="auto">
          <a:xfrm>
            <a:off x="3671999" y="2908170"/>
            <a:ext cx="107950" cy="157493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C36E0248-E7AD-4983-BDE7-B0A5F0A9B908}"/>
              </a:ext>
            </a:extLst>
          </p:cNvPr>
          <p:cNvSpPr/>
          <p:nvPr/>
        </p:nvSpPr>
        <p:spPr bwMode="auto">
          <a:xfrm>
            <a:off x="4991130" y="2908170"/>
            <a:ext cx="107950" cy="32398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8F8DAA5D-F422-4B05-B00A-C7BA13C19A96}"/>
              </a:ext>
            </a:extLst>
          </p:cNvPr>
          <p:cNvSpPr/>
          <p:nvPr/>
        </p:nvSpPr>
        <p:spPr bwMode="auto">
          <a:xfrm>
            <a:off x="5350893" y="2908170"/>
            <a:ext cx="107950" cy="177419"/>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F0881562-2EB3-430F-9B4E-BF177BD104DA}"/>
              </a:ext>
            </a:extLst>
          </p:cNvPr>
          <p:cNvSpPr/>
          <p:nvPr/>
        </p:nvSpPr>
        <p:spPr bwMode="auto">
          <a:xfrm>
            <a:off x="3192315" y="2908170"/>
            <a:ext cx="107950" cy="1850097"/>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9E9918CA-1F85-4F41-BB90-DCB505541EA0}"/>
              </a:ext>
            </a:extLst>
          </p:cNvPr>
          <p:cNvSpPr/>
          <p:nvPr/>
        </p:nvSpPr>
        <p:spPr bwMode="auto">
          <a:xfrm>
            <a:off x="3432157" y="2908170"/>
            <a:ext cx="107950" cy="169981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96216F53-690A-4AEC-98D6-3E525CCA1D24}"/>
              </a:ext>
            </a:extLst>
          </p:cNvPr>
          <p:cNvSpPr/>
          <p:nvPr/>
        </p:nvSpPr>
        <p:spPr bwMode="auto">
          <a:xfrm>
            <a:off x="3552078" y="2908170"/>
            <a:ext cx="107950" cy="168266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9B9A23BB-66B5-4FB2-9F80-474E103CF498}"/>
              </a:ext>
            </a:extLst>
          </p:cNvPr>
          <p:cNvSpPr/>
          <p:nvPr/>
        </p:nvSpPr>
        <p:spPr bwMode="auto">
          <a:xfrm>
            <a:off x="3911841" y="2908170"/>
            <a:ext cx="107950" cy="1513547"/>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BB42FF0B-C8FE-4566-9DB3-B8A0F64C0CEF}"/>
              </a:ext>
            </a:extLst>
          </p:cNvPr>
          <p:cNvSpPr/>
          <p:nvPr/>
        </p:nvSpPr>
        <p:spPr bwMode="auto">
          <a:xfrm>
            <a:off x="4031762" y="2908170"/>
            <a:ext cx="107950" cy="129792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C8ED44BD-9FAF-47D2-8B35-C0E318DFFBD3}"/>
              </a:ext>
            </a:extLst>
          </p:cNvPr>
          <p:cNvSpPr/>
          <p:nvPr/>
        </p:nvSpPr>
        <p:spPr bwMode="auto">
          <a:xfrm>
            <a:off x="4151683" y="2908169"/>
            <a:ext cx="107950" cy="122356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6F696795-43BD-4D53-B941-C3208193A960}"/>
              </a:ext>
            </a:extLst>
          </p:cNvPr>
          <p:cNvSpPr/>
          <p:nvPr/>
        </p:nvSpPr>
        <p:spPr bwMode="auto">
          <a:xfrm>
            <a:off x="4271604" y="2908170"/>
            <a:ext cx="107950" cy="120451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FFFFC6A5-1876-4FBC-8739-C2FDB975AF7E}"/>
              </a:ext>
            </a:extLst>
          </p:cNvPr>
          <p:cNvSpPr/>
          <p:nvPr/>
        </p:nvSpPr>
        <p:spPr bwMode="auto">
          <a:xfrm>
            <a:off x="4391525" y="2908170"/>
            <a:ext cx="107950" cy="118546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ECCCF28B-D0AC-4530-9D38-A075E1682EB1}"/>
              </a:ext>
            </a:extLst>
          </p:cNvPr>
          <p:cNvSpPr/>
          <p:nvPr/>
        </p:nvSpPr>
        <p:spPr bwMode="auto">
          <a:xfrm>
            <a:off x="4511446" y="2908170"/>
            <a:ext cx="107950" cy="973797"/>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E4EF76D7-7C79-47D3-B4DA-A7FBC2E2B2B4}"/>
              </a:ext>
            </a:extLst>
          </p:cNvPr>
          <p:cNvSpPr/>
          <p:nvPr/>
        </p:nvSpPr>
        <p:spPr bwMode="auto">
          <a:xfrm>
            <a:off x="4751288" y="2908170"/>
            <a:ext cx="107950" cy="67958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F13007DD-D0DC-4AE1-98A4-C9F487EAA336}"/>
              </a:ext>
            </a:extLst>
          </p:cNvPr>
          <p:cNvSpPr/>
          <p:nvPr/>
        </p:nvSpPr>
        <p:spPr bwMode="auto">
          <a:xfrm>
            <a:off x="4871209" y="2908170"/>
            <a:ext cx="107950" cy="60973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4EA7E7F2-4761-459B-A36B-2FEBB536EAD9}"/>
              </a:ext>
            </a:extLst>
          </p:cNvPr>
          <p:cNvSpPr/>
          <p:nvPr/>
        </p:nvSpPr>
        <p:spPr bwMode="auto">
          <a:xfrm>
            <a:off x="5111051" y="2908170"/>
            <a:ext cx="107950" cy="30916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6C5BE2DA-E76D-4428-8703-D6B0592A99EA}"/>
              </a:ext>
            </a:extLst>
          </p:cNvPr>
          <p:cNvSpPr/>
          <p:nvPr/>
        </p:nvSpPr>
        <p:spPr bwMode="auto">
          <a:xfrm>
            <a:off x="5230972" y="2908170"/>
            <a:ext cx="107950" cy="287997"/>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2F2583F9-5AB6-4B0A-BFA4-81D69F2321AB}"/>
              </a:ext>
            </a:extLst>
          </p:cNvPr>
          <p:cNvSpPr/>
          <p:nvPr/>
        </p:nvSpPr>
        <p:spPr bwMode="auto">
          <a:xfrm>
            <a:off x="5595113" y="2908170"/>
            <a:ext cx="107950" cy="1828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8D13423C-D7F5-4DD8-B1A1-B4C7C41A7D29}"/>
              </a:ext>
            </a:extLst>
          </p:cNvPr>
          <p:cNvSpPr/>
          <p:nvPr/>
        </p:nvSpPr>
        <p:spPr bwMode="auto">
          <a:xfrm>
            <a:off x="5716330" y="2803525"/>
            <a:ext cx="107950" cy="8593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048E03A9-6684-4BDE-81C4-55FC7D9D879D}"/>
              </a:ext>
            </a:extLst>
          </p:cNvPr>
          <p:cNvSpPr/>
          <p:nvPr/>
        </p:nvSpPr>
        <p:spPr bwMode="auto">
          <a:xfrm>
            <a:off x="5958154" y="2520950"/>
            <a:ext cx="107950" cy="36851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8F88A93E-0FC9-4180-A9A4-D7E1B8E1363F}"/>
              </a:ext>
            </a:extLst>
          </p:cNvPr>
          <p:cNvSpPr/>
          <p:nvPr/>
        </p:nvSpPr>
        <p:spPr bwMode="auto">
          <a:xfrm>
            <a:off x="6441806" y="2252664"/>
            <a:ext cx="107950" cy="636800"/>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A595E60B-8522-44CE-9D20-9A9A5D355DB2}"/>
              </a:ext>
            </a:extLst>
          </p:cNvPr>
          <p:cNvSpPr/>
          <p:nvPr/>
        </p:nvSpPr>
        <p:spPr bwMode="auto">
          <a:xfrm>
            <a:off x="6320893" y="2362200"/>
            <a:ext cx="107950" cy="52726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AD4D0DD5-AE6A-400C-9030-D0F1A0E4DDA0}"/>
              </a:ext>
            </a:extLst>
          </p:cNvPr>
          <p:cNvSpPr/>
          <p:nvPr/>
        </p:nvSpPr>
        <p:spPr bwMode="auto">
          <a:xfrm>
            <a:off x="6683630" y="1957388"/>
            <a:ext cx="107950" cy="93207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6F1A4FCA-9059-436F-9199-3AEB89C486E2}"/>
              </a:ext>
            </a:extLst>
          </p:cNvPr>
          <p:cNvSpPr/>
          <p:nvPr/>
        </p:nvSpPr>
        <p:spPr bwMode="auto">
          <a:xfrm>
            <a:off x="6562719" y="2116138"/>
            <a:ext cx="107950" cy="77332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1FD67CBC-BF4C-4629-85FE-BEED514DEEA4}"/>
              </a:ext>
            </a:extLst>
          </p:cNvPr>
          <p:cNvSpPr/>
          <p:nvPr/>
        </p:nvSpPr>
        <p:spPr bwMode="auto">
          <a:xfrm>
            <a:off x="6199980" y="2420938"/>
            <a:ext cx="107950" cy="46852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DC4E770D-309A-483E-B1D4-17AF97705EA0}"/>
              </a:ext>
            </a:extLst>
          </p:cNvPr>
          <p:cNvSpPr/>
          <p:nvPr/>
        </p:nvSpPr>
        <p:spPr bwMode="auto">
          <a:xfrm>
            <a:off x="6079067" y="2444750"/>
            <a:ext cx="107950" cy="444713"/>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A67BF08B-58A2-46B2-AD95-539B0381A052}"/>
              </a:ext>
            </a:extLst>
          </p:cNvPr>
          <p:cNvSpPr/>
          <p:nvPr/>
        </p:nvSpPr>
        <p:spPr bwMode="auto">
          <a:xfrm>
            <a:off x="5837242" y="2527300"/>
            <a:ext cx="107950" cy="362163"/>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7" name="Straight Connector 146">
            <a:extLst>
              <a:ext uri="{FF2B5EF4-FFF2-40B4-BE49-F238E27FC236}">
                <a16:creationId xmlns:a16="http://schemas.microsoft.com/office/drawing/2014/main" id="{F2465B7E-D4AC-4E1F-B9CF-D600C84D516B}"/>
              </a:ext>
            </a:extLst>
          </p:cNvPr>
          <p:cNvCxnSpPr>
            <a:cxnSpLocks/>
          </p:cNvCxnSpPr>
          <p:nvPr/>
        </p:nvCxnSpPr>
        <p:spPr bwMode="auto">
          <a:xfrm>
            <a:off x="1313659" y="4502150"/>
            <a:ext cx="5603350" cy="0"/>
          </a:xfrm>
          <a:prstGeom prst="line">
            <a:avLst/>
          </a:prstGeom>
          <a:noFill/>
          <a:ln w="28575" cap="flat" cmpd="sng" algn="ctr">
            <a:solidFill>
              <a:schemeClr val="tx2">
                <a:lumMod val="90000"/>
              </a:schemeClr>
            </a:solidFill>
            <a:prstDash val="sysDot"/>
            <a:round/>
            <a:headEnd type="none" w="med" len="med"/>
            <a:tailEnd type="none" w="med" len="med"/>
          </a:ln>
          <a:effectLst/>
        </p:spPr>
      </p:cxnSp>
      <p:grpSp>
        <p:nvGrpSpPr>
          <p:cNvPr id="94" name="Group 93">
            <a:extLst>
              <a:ext uri="{FF2B5EF4-FFF2-40B4-BE49-F238E27FC236}">
                <a16:creationId xmlns:a16="http://schemas.microsoft.com/office/drawing/2014/main" id="{F61E1F6A-3253-4C64-8D9E-F800D9F8A53F}"/>
              </a:ext>
            </a:extLst>
          </p:cNvPr>
          <p:cNvGrpSpPr/>
          <p:nvPr/>
        </p:nvGrpSpPr>
        <p:grpSpPr>
          <a:xfrm>
            <a:off x="9392911" y="6207927"/>
            <a:ext cx="2488502" cy="454909"/>
            <a:chOff x="9392911" y="6207927"/>
            <a:chExt cx="2488502" cy="454909"/>
          </a:xfrm>
        </p:grpSpPr>
        <p:pic>
          <p:nvPicPr>
            <p:cNvPr id="148" name="Picture 147" descr="A picture containing text, ax, wheel&#10;&#10;Description automatically generated">
              <a:extLst>
                <a:ext uri="{FF2B5EF4-FFF2-40B4-BE49-F238E27FC236}">
                  <a16:creationId xmlns:a16="http://schemas.microsoft.com/office/drawing/2014/main" id="{CE4514EE-7686-4E8E-90F9-0FCB76696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9" name="Rectangle 148">
              <a:extLst>
                <a:ext uri="{FF2B5EF4-FFF2-40B4-BE49-F238E27FC236}">
                  <a16:creationId xmlns:a16="http://schemas.microsoft.com/office/drawing/2014/main" id="{ACCC6C36-4CF4-4D69-9C54-0762FD9F219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08350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MANIFEST (Arm 1):</a:t>
            </a:r>
            <a:r>
              <a:rPr lang="en-US" altLang="en-US" dirty="0"/>
              <a:t> Secondary Outcomes</a:t>
            </a:r>
          </a:p>
        </p:txBody>
      </p:sp>
      <p:sp>
        <p:nvSpPr>
          <p:cNvPr id="2" name="Content Placeholder 1">
            <a:extLst>
              <a:ext uri="{FF2B5EF4-FFF2-40B4-BE49-F238E27FC236}">
                <a16:creationId xmlns:a16="http://schemas.microsoft.com/office/drawing/2014/main" id="{74720DC4-5CA5-1E44-8170-CD70FCAB574C}"/>
              </a:ext>
            </a:extLst>
          </p:cNvPr>
          <p:cNvSpPr>
            <a:spLocks noGrp="1"/>
          </p:cNvSpPr>
          <p:nvPr>
            <p:ph idx="1"/>
          </p:nvPr>
        </p:nvSpPr>
        <p:spPr>
          <a:xfrm>
            <a:off x="7268372" y="1513190"/>
            <a:ext cx="4504528" cy="4650686"/>
          </a:xfrm>
        </p:spPr>
        <p:txBody>
          <a:bodyPr/>
          <a:lstStyle/>
          <a:p>
            <a:r>
              <a:rPr lang="en-US" sz="2000" dirty="0"/>
              <a:t>Bone marrow fibrosis improved by </a:t>
            </a:r>
            <a:br>
              <a:rPr lang="en-US" sz="2000" dirty="0"/>
            </a:br>
            <a:r>
              <a:rPr lang="en-US" sz="2000" dirty="0"/>
              <a:t>1 grade in 16.7% of patients and </a:t>
            </a:r>
            <a:br>
              <a:rPr lang="en-US" sz="2000" dirty="0"/>
            </a:br>
            <a:r>
              <a:rPr lang="en-US" sz="2000" dirty="0"/>
              <a:t>by ≥2 grades in 6.7% of patients</a:t>
            </a:r>
          </a:p>
          <a:p>
            <a:r>
              <a:rPr lang="en-US" sz="2000" dirty="0"/>
              <a:t>71% of patients with bone marrow fibrosis improvement also had hemoglobin responses</a:t>
            </a:r>
          </a:p>
          <a:p>
            <a:r>
              <a:rPr lang="en-US" sz="2000" dirty="0"/>
              <a:t>Multiple cytokines associated with </a:t>
            </a:r>
            <a:br>
              <a:rPr lang="en-US" sz="2000" dirty="0"/>
            </a:br>
            <a:r>
              <a:rPr lang="en-US" sz="2000" dirty="0"/>
              <a:t>MF and inflammation were downregulated following pelabresib therapy</a:t>
            </a:r>
          </a:p>
          <a:p>
            <a:pPr lvl="1"/>
            <a:r>
              <a:rPr lang="en-US" sz="2000" dirty="0"/>
              <a:t>Downregulations were observed as early as day 14 and sustained through 24 wk </a:t>
            </a:r>
          </a:p>
        </p:txBody>
      </p:sp>
      <p:sp>
        <p:nvSpPr>
          <p:cNvPr id="16" name="Text Box 11">
            <a:extLst>
              <a:ext uri="{FF2B5EF4-FFF2-40B4-BE49-F238E27FC236}">
                <a16:creationId xmlns:a16="http://schemas.microsoft.com/office/drawing/2014/main" id="{31B10324-8F33-4C76-8C3A-484946E25597}"/>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spc="-10" dirty="0">
                <a:solidFill>
                  <a:schemeClr val="bg2"/>
                </a:solidFill>
                <a:latin typeface="Calibri" panose="020F0502020204030204" pitchFamily="34" charset="0"/>
              </a:rPr>
              <a:t>Kremyanskaya. ASH 2021. Abstr 141. Reproduced with permission. </a:t>
            </a:r>
            <a:endParaRPr lang="en-US" sz="1200" dirty="0">
              <a:solidFill>
                <a:schemeClr val="bg2"/>
              </a:solidFill>
            </a:endParaRPr>
          </a:p>
        </p:txBody>
      </p:sp>
      <p:grpSp>
        <p:nvGrpSpPr>
          <p:cNvPr id="12" name="Group 11">
            <a:extLst>
              <a:ext uri="{FF2B5EF4-FFF2-40B4-BE49-F238E27FC236}">
                <a16:creationId xmlns:a16="http://schemas.microsoft.com/office/drawing/2014/main" id="{20C609E6-6D0E-40BD-A946-190F7F0556B6}"/>
              </a:ext>
            </a:extLst>
          </p:cNvPr>
          <p:cNvGrpSpPr/>
          <p:nvPr/>
        </p:nvGrpSpPr>
        <p:grpSpPr>
          <a:xfrm>
            <a:off x="719138" y="2224990"/>
            <a:ext cx="1739694" cy="1643071"/>
            <a:chOff x="24285388" y="17102909"/>
            <a:chExt cx="1112504" cy="1050717"/>
          </a:xfrm>
        </p:grpSpPr>
        <p:grpSp>
          <p:nvGrpSpPr>
            <p:cNvPr id="30" name="Group 29">
              <a:extLst>
                <a:ext uri="{FF2B5EF4-FFF2-40B4-BE49-F238E27FC236}">
                  <a16:creationId xmlns:a16="http://schemas.microsoft.com/office/drawing/2014/main" id="{75B4C653-A64B-49A6-B730-40A0EC260855}"/>
                </a:ext>
              </a:extLst>
            </p:cNvPr>
            <p:cNvGrpSpPr/>
            <p:nvPr/>
          </p:nvGrpSpPr>
          <p:grpSpPr>
            <a:xfrm>
              <a:off x="24285388" y="17102909"/>
              <a:ext cx="1074487" cy="137773"/>
              <a:chOff x="24285388" y="17102909"/>
              <a:chExt cx="1074487" cy="137773"/>
            </a:xfrm>
          </p:grpSpPr>
          <p:sp>
            <p:nvSpPr>
              <p:cNvPr id="43" name="Freeform: Shape 69">
                <a:extLst>
                  <a:ext uri="{FF2B5EF4-FFF2-40B4-BE49-F238E27FC236}">
                    <a16:creationId xmlns:a16="http://schemas.microsoft.com/office/drawing/2014/main" id="{B079BD85-E6D4-49F0-AB3B-C1ED1AEDCE41}"/>
                  </a:ext>
                </a:extLst>
              </p:cNvPr>
              <p:cNvSpPr/>
              <p:nvPr/>
            </p:nvSpPr>
            <p:spPr>
              <a:xfrm>
                <a:off x="24285388" y="17106850"/>
                <a:ext cx="105157" cy="109282"/>
              </a:xfrm>
              <a:custGeom>
                <a:avLst/>
                <a:gdLst>
                  <a:gd name="connsiteX0" fmla="*/ -558 w 200027"/>
                  <a:gd name="connsiteY0" fmla="*/ -519 h 200025"/>
                  <a:gd name="connsiteX1" fmla="*/ 199470 w 200027"/>
                  <a:gd name="connsiteY1" fmla="*/ -519 h 200025"/>
                  <a:gd name="connsiteX2" fmla="*/ 199470 w 200027"/>
                  <a:gd name="connsiteY2" fmla="*/ 199506 h 200025"/>
                  <a:gd name="connsiteX3" fmla="*/ -558 w 200027"/>
                  <a:gd name="connsiteY3" fmla="*/ 199506 h 200025"/>
                </a:gdLst>
                <a:ahLst/>
                <a:cxnLst>
                  <a:cxn ang="0">
                    <a:pos x="connsiteX0" y="connsiteY0"/>
                  </a:cxn>
                  <a:cxn ang="0">
                    <a:pos x="connsiteX1" y="connsiteY1"/>
                  </a:cxn>
                  <a:cxn ang="0">
                    <a:pos x="connsiteX2" y="connsiteY2"/>
                  </a:cxn>
                  <a:cxn ang="0">
                    <a:pos x="connsiteX3" y="connsiteY3"/>
                  </a:cxn>
                </a:cxnLst>
                <a:rect l="l" t="t" r="r" b="b"/>
                <a:pathLst>
                  <a:path w="200027" h="200025">
                    <a:moveTo>
                      <a:pt x="-558" y="-519"/>
                    </a:moveTo>
                    <a:lnTo>
                      <a:pt x="199470" y="-519"/>
                    </a:lnTo>
                    <a:lnTo>
                      <a:pt x="199470" y="199506"/>
                    </a:lnTo>
                    <a:lnTo>
                      <a:pt x="-558" y="199506"/>
                    </a:lnTo>
                    <a:close/>
                  </a:path>
                </a:pathLst>
              </a:custGeom>
              <a:solidFill>
                <a:schemeClr val="accent1"/>
              </a:solidFill>
              <a:ln w="9525" cap="flat">
                <a:solidFill>
                  <a:schemeClr val="bg1"/>
                </a:solidFill>
                <a:prstDash val="solid"/>
                <a:round/>
              </a:ln>
            </p:spPr>
            <p:txBody>
              <a:bodyPr wrap="square" rtlCol="0" anchor="t"/>
              <a:lstStyle/>
              <a:p>
                <a:pPr marL="0" marR="0" lvl="0" indent="0" defTabSz="414683"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a:cs typeface="+mn-cs"/>
                </a:endParaRPr>
              </a:p>
            </p:txBody>
          </p:sp>
          <p:sp>
            <p:nvSpPr>
              <p:cNvPr id="44" name="TextBox 43">
                <a:extLst>
                  <a:ext uri="{FF2B5EF4-FFF2-40B4-BE49-F238E27FC236}">
                    <a16:creationId xmlns:a16="http://schemas.microsoft.com/office/drawing/2014/main" id="{A3870E80-1A67-44AC-95E2-2C98A3A7749C}"/>
                  </a:ext>
                </a:extLst>
              </p:cNvPr>
              <p:cNvSpPr txBox="1"/>
              <p:nvPr/>
            </p:nvSpPr>
            <p:spPr>
              <a:xfrm>
                <a:off x="24430647" y="17102909"/>
                <a:ext cx="929228" cy="137773"/>
              </a:xfrm>
              <a:prstGeom prst="rect">
                <a:avLst/>
              </a:prstGeom>
              <a:noFill/>
            </p:spPr>
            <p:txBody>
              <a:bodyPr wrap="square" lIns="0" tIns="0" rIns="0" bIns="0" rtlCol="0" anchor="t">
                <a:spAutoFit/>
              </a:bodyPr>
              <a:lstStyle/>
              <a:p>
                <a:pPr marL="0" marR="0" lvl="0" indent="0" defTabSz="414683" eaLnBrk="1" fontAlgn="auto" latinLnBrk="0" hangingPunct="1">
                  <a:lnSpc>
                    <a:spcPct val="100000"/>
                  </a:lnSpc>
                  <a:spcBef>
                    <a:spcPts val="60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t>Improved ≥2 grade</a:t>
                </a:r>
              </a:p>
            </p:txBody>
          </p:sp>
        </p:grpSp>
        <p:grpSp>
          <p:nvGrpSpPr>
            <p:cNvPr id="31" name="Group 30">
              <a:extLst>
                <a:ext uri="{FF2B5EF4-FFF2-40B4-BE49-F238E27FC236}">
                  <a16:creationId xmlns:a16="http://schemas.microsoft.com/office/drawing/2014/main" id="{1C4668EF-E6F1-4440-9512-2E2AC02416E1}"/>
                </a:ext>
              </a:extLst>
            </p:cNvPr>
            <p:cNvGrpSpPr/>
            <p:nvPr/>
          </p:nvGrpSpPr>
          <p:grpSpPr>
            <a:xfrm>
              <a:off x="24285388" y="17291664"/>
              <a:ext cx="1020527" cy="137773"/>
              <a:chOff x="24285388" y="17291664"/>
              <a:chExt cx="1020527" cy="137773"/>
            </a:xfrm>
          </p:grpSpPr>
          <p:sp>
            <p:nvSpPr>
              <p:cNvPr id="41" name="Freeform: Shape 67">
                <a:extLst>
                  <a:ext uri="{FF2B5EF4-FFF2-40B4-BE49-F238E27FC236}">
                    <a16:creationId xmlns:a16="http://schemas.microsoft.com/office/drawing/2014/main" id="{4D5CBC92-B455-422B-B38F-F6D0AD3F9C01}"/>
                  </a:ext>
                </a:extLst>
              </p:cNvPr>
              <p:cNvSpPr/>
              <p:nvPr/>
            </p:nvSpPr>
            <p:spPr>
              <a:xfrm>
                <a:off x="24285388" y="17295606"/>
                <a:ext cx="105157" cy="109282"/>
              </a:xfrm>
              <a:custGeom>
                <a:avLst/>
                <a:gdLst>
                  <a:gd name="connsiteX0" fmla="*/ -558 w 200027"/>
                  <a:gd name="connsiteY0" fmla="*/ -519 h 200025"/>
                  <a:gd name="connsiteX1" fmla="*/ 199470 w 200027"/>
                  <a:gd name="connsiteY1" fmla="*/ -519 h 200025"/>
                  <a:gd name="connsiteX2" fmla="*/ 199470 w 200027"/>
                  <a:gd name="connsiteY2" fmla="*/ 199506 h 200025"/>
                  <a:gd name="connsiteX3" fmla="*/ -558 w 200027"/>
                  <a:gd name="connsiteY3" fmla="*/ 199506 h 200025"/>
                </a:gdLst>
                <a:ahLst/>
                <a:cxnLst>
                  <a:cxn ang="0">
                    <a:pos x="connsiteX0" y="connsiteY0"/>
                  </a:cxn>
                  <a:cxn ang="0">
                    <a:pos x="connsiteX1" y="connsiteY1"/>
                  </a:cxn>
                  <a:cxn ang="0">
                    <a:pos x="connsiteX2" y="connsiteY2"/>
                  </a:cxn>
                  <a:cxn ang="0">
                    <a:pos x="connsiteX3" y="connsiteY3"/>
                  </a:cxn>
                </a:cxnLst>
                <a:rect l="l" t="t" r="r" b="b"/>
                <a:pathLst>
                  <a:path w="200027" h="200025">
                    <a:moveTo>
                      <a:pt x="-558" y="-519"/>
                    </a:moveTo>
                    <a:lnTo>
                      <a:pt x="199470" y="-519"/>
                    </a:lnTo>
                    <a:lnTo>
                      <a:pt x="199470" y="199506"/>
                    </a:lnTo>
                    <a:lnTo>
                      <a:pt x="-558" y="199506"/>
                    </a:lnTo>
                    <a:close/>
                  </a:path>
                </a:pathLst>
              </a:custGeom>
              <a:solidFill>
                <a:schemeClr val="accent2"/>
              </a:solidFill>
              <a:ln w="9525" cap="flat">
                <a:solidFill>
                  <a:schemeClr val="bg1"/>
                </a:solidFill>
                <a:prstDash val="solid"/>
                <a:round/>
              </a:ln>
            </p:spPr>
            <p:txBody>
              <a:bodyPr wrap="square" rtlCol="0" anchor="t"/>
              <a:lstStyle/>
              <a:p>
                <a:pPr marL="0" marR="0" lvl="0" indent="0" defTabSz="414683"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a:cs typeface="+mn-cs"/>
                </a:endParaRPr>
              </a:p>
            </p:txBody>
          </p:sp>
          <p:sp>
            <p:nvSpPr>
              <p:cNvPr id="42" name="TextBox 41">
                <a:extLst>
                  <a:ext uri="{FF2B5EF4-FFF2-40B4-BE49-F238E27FC236}">
                    <a16:creationId xmlns:a16="http://schemas.microsoft.com/office/drawing/2014/main" id="{C824B032-AA94-442B-AD8F-CA5503000246}"/>
                  </a:ext>
                </a:extLst>
              </p:cNvPr>
              <p:cNvSpPr txBox="1"/>
              <p:nvPr/>
            </p:nvSpPr>
            <p:spPr>
              <a:xfrm>
                <a:off x="24430647" y="17291664"/>
                <a:ext cx="875268" cy="137773"/>
              </a:xfrm>
              <a:prstGeom prst="rect">
                <a:avLst/>
              </a:prstGeom>
              <a:noFill/>
            </p:spPr>
            <p:txBody>
              <a:bodyPr wrap="square" lIns="0" tIns="0" rIns="0" bIns="0" rtlCol="0" anchor="t">
                <a:spAutoFit/>
              </a:bodyPr>
              <a:lstStyle/>
              <a:p>
                <a:pPr marL="0" marR="0" lvl="0" indent="0" defTabSz="414683" eaLnBrk="1" fontAlgn="auto" latinLnBrk="0" hangingPunct="1">
                  <a:lnSpc>
                    <a:spcPct val="100000"/>
                  </a:lnSpc>
                  <a:spcBef>
                    <a:spcPts val="60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t>Improved 1 grade</a:t>
                </a:r>
              </a:p>
            </p:txBody>
          </p:sp>
        </p:grpSp>
        <p:grpSp>
          <p:nvGrpSpPr>
            <p:cNvPr id="32" name="Group 31">
              <a:extLst>
                <a:ext uri="{FF2B5EF4-FFF2-40B4-BE49-F238E27FC236}">
                  <a16:creationId xmlns:a16="http://schemas.microsoft.com/office/drawing/2014/main" id="{51A32F67-D376-410E-9A1A-133B1E4CE06D}"/>
                </a:ext>
              </a:extLst>
            </p:cNvPr>
            <p:cNvGrpSpPr/>
            <p:nvPr/>
          </p:nvGrpSpPr>
          <p:grpSpPr>
            <a:xfrm>
              <a:off x="24285388" y="17477273"/>
              <a:ext cx="874287" cy="143356"/>
              <a:chOff x="24285388" y="17477273"/>
              <a:chExt cx="874287" cy="143356"/>
            </a:xfrm>
          </p:grpSpPr>
          <p:sp>
            <p:nvSpPr>
              <p:cNvPr id="39" name="Freeform: Shape 65">
                <a:extLst>
                  <a:ext uri="{FF2B5EF4-FFF2-40B4-BE49-F238E27FC236}">
                    <a16:creationId xmlns:a16="http://schemas.microsoft.com/office/drawing/2014/main" id="{3F5B23AE-851B-4D05-84A7-CAA314428CD8}"/>
                  </a:ext>
                </a:extLst>
              </p:cNvPr>
              <p:cNvSpPr/>
              <p:nvPr/>
            </p:nvSpPr>
            <p:spPr>
              <a:xfrm>
                <a:off x="24285388" y="17477273"/>
                <a:ext cx="105157" cy="114486"/>
              </a:xfrm>
              <a:custGeom>
                <a:avLst/>
                <a:gdLst>
                  <a:gd name="connsiteX0" fmla="*/ -558 w 200027"/>
                  <a:gd name="connsiteY0" fmla="*/ -519 h 209550"/>
                  <a:gd name="connsiteX1" fmla="*/ 199470 w 200027"/>
                  <a:gd name="connsiteY1" fmla="*/ -519 h 209550"/>
                  <a:gd name="connsiteX2" fmla="*/ 199470 w 200027"/>
                  <a:gd name="connsiteY2" fmla="*/ 209031 h 209550"/>
                  <a:gd name="connsiteX3" fmla="*/ -558 w 200027"/>
                  <a:gd name="connsiteY3" fmla="*/ 209031 h 209550"/>
                </a:gdLst>
                <a:ahLst/>
                <a:cxnLst>
                  <a:cxn ang="0">
                    <a:pos x="connsiteX0" y="connsiteY0"/>
                  </a:cxn>
                  <a:cxn ang="0">
                    <a:pos x="connsiteX1" y="connsiteY1"/>
                  </a:cxn>
                  <a:cxn ang="0">
                    <a:pos x="connsiteX2" y="connsiteY2"/>
                  </a:cxn>
                  <a:cxn ang="0">
                    <a:pos x="connsiteX3" y="connsiteY3"/>
                  </a:cxn>
                </a:cxnLst>
                <a:rect l="l" t="t" r="r" b="b"/>
                <a:pathLst>
                  <a:path w="200027" h="209550">
                    <a:moveTo>
                      <a:pt x="-558" y="-519"/>
                    </a:moveTo>
                    <a:lnTo>
                      <a:pt x="199470" y="-519"/>
                    </a:lnTo>
                    <a:lnTo>
                      <a:pt x="199470" y="209031"/>
                    </a:lnTo>
                    <a:lnTo>
                      <a:pt x="-558" y="209031"/>
                    </a:lnTo>
                    <a:close/>
                  </a:path>
                </a:pathLst>
              </a:custGeom>
              <a:solidFill>
                <a:schemeClr val="accent3"/>
              </a:solidFill>
              <a:ln w="9525" cap="flat">
                <a:solidFill>
                  <a:schemeClr val="bg1"/>
                </a:solidFill>
                <a:prstDash val="solid"/>
                <a:round/>
              </a:ln>
            </p:spPr>
            <p:txBody>
              <a:bodyPr wrap="square" rtlCol="0" anchor="t"/>
              <a:lstStyle/>
              <a:p>
                <a:pPr marL="0" marR="0" lvl="0" indent="0" defTabSz="414683"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a:cs typeface="+mn-cs"/>
                </a:endParaRPr>
              </a:p>
            </p:txBody>
          </p:sp>
          <p:sp>
            <p:nvSpPr>
              <p:cNvPr id="40" name="TextBox 39">
                <a:extLst>
                  <a:ext uri="{FF2B5EF4-FFF2-40B4-BE49-F238E27FC236}">
                    <a16:creationId xmlns:a16="http://schemas.microsoft.com/office/drawing/2014/main" id="{8DD6B75C-FD9E-481D-BC14-D7C8B9794A43}"/>
                  </a:ext>
                </a:extLst>
              </p:cNvPr>
              <p:cNvSpPr txBox="1"/>
              <p:nvPr/>
            </p:nvSpPr>
            <p:spPr>
              <a:xfrm>
                <a:off x="24430647" y="17482856"/>
                <a:ext cx="729028" cy="137773"/>
              </a:xfrm>
              <a:prstGeom prst="rect">
                <a:avLst/>
              </a:prstGeom>
              <a:noFill/>
            </p:spPr>
            <p:txBody>
              <a:bodyPr wrap="square" lIns="0" tIns="0" rIns="0" bIns="0" rtlCol="0" anchor="t">
                <a:spAutoFit/>
              </a:bodyPr>
              <a:lstStyle/>
              <a:p>
                <a:pPr marL="0" marR="0" lvl="0" indent="0" defTabSz="414683" eaLnBrk="1" fontAlgn="auto" latinLnBrk="0" hangingPunct="1">
                  <a:lnSpc>
                    <a:spcPct val="100000"/>
                  </a:lnSpc>
                  <a:spcBef>
                    <a:spcPts val="60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t>No change</a:t>
                </a:r>
              </a:p>
            </p:txBody>
          </p:sp>
        </p:grpSp>
        <p:grpSp>
          <p:nvGrpSpPr>
            <p:cNvPr id="33" name="Group 32">
              <a:extLst>
                <a:ext uri="{FF2B5EF4-FFF2-40B4-BE49-F238E27FC236}">
                  <a16:creationId xmlns:a16="http://schemas.microsoft.com/office/drawing/2014/main" id="{81F2004D-F051-4BAF-93F2-418BA45D14BB}"/>
                </a:ext>
              </a:extLst>
            </p:cNvPr>
            <p:cNvGrpSpPr/>
            <p:nvPr/>
          </p:nvGrpSpPr>
          <p:grpSpPr>
            <a:xfrm>
              <a:off x="24285388" y="17679676"/>
              <a:ext cx="1112504" cy="143356"/>
              <a:chOff x="24285388" y="17679676"/>
              <a:chExt cx="1112504" cy="143356"/>
            </a:xfrm>
          </p:grpSpPr>
          <p:sp>
            <p:nvSpPr>
              <p:cNvPr id="37" name="Freeform: Shape 63">
                <a:extLst>
                  <a:ext uri="{FF2B5EF4-FFF2-40B4-BE49-F238E27FC236}">
                    <a16:creationId xmlns:a16="http://schemas.microsoft.com/office/drawing/2014/main" id="{A8210C87-458F-4528-8CE3-30CCD1025D23}"/>
                  </a:ext>
                </a:extLst>
              </p:cNvPr>
              <p:cNvSpPr/>
              <p:nvPr/>
            </p:nvSpPr>
            <p:spPr>
              <a:xfrm>
                <a:off x="24285388" y="17679676"/>
                <a:ext cx="105157" cy="114486"/>
              </a:xfrm>
              <a:custGeom>
                <a:avLst/>
                <a:gdLst>
                  <a:gd name="connsiteX0" fmla="*/ -558 w 200027"/>
                  <a:gd name="connsiteY0" fmla="*/ -519 h 209550"/>
                  <a:gd name="connsiteX1" fmla="*/ 199470 w 200027"/>
                  <a:gd name="connsiteY1" fmla="*/ -519 h 209550"/>
                  <a:gd name="connsiteX2" fmla="*/ 199470 w 200027"/>
                  <a:gd name="connsiteY2" fmla="*/ 209031 h 209550"/>
                  <a:gd name="connsiteX3" fmla="*/ -558 w 200027"/>
                  <a:gd name="connsiteY3" fmla="*/ 209031 h 209550"/>
                </a:gdLst>
                <a:ahLst/>
                <a:cxnLst>
                  <a:cxn ang="0">
                    <a:pos x="connsiteX0" y="connsiteY0"/>
                  </a:cxn>
                  <a:cxn ang="0">
                    <a:pos x="connsiteX1" y="connsiteY1"/>
                  </a:cxn>
                  <a:cxn ang="0">
                    <a:pos x="connsiteX2" y="connsiteY2"/>
                  </a:cxn>
                  <a:cxn ang="0">
                    <a:pos x="connsiteX3" y="connsiteY3"/>
                  </a:cxn>
                </a:cxnLst>
                <a:rect l="l" t="t" r="r" b="b"/>
                <a:pathLst>
                  <a:path w="200027" h="209550">
                    <a:moveTo>
                      <a:pt x="-558" y="-519"/>
                    </a:moveTo>
                    <a:lnTo>
                      <a:pt x="199470" y="-519"/>
                    </a:lnTo>
                    <a:lnTo>
                      <a:pt x="199470" y="209031"/>
                    </a:lnTo>
                    <a:lnTo>
                      <a:pt x="-558" y="209031"/>
                    </a:lnTo>
                    <a:close/>
                  </a:path>
                </a:pathLst>
              </a:custGeom>
              <a:solidFill>
                <a:schemeClr val="accent4"/>
              </a:solidFill>
              <a:ln w="9525" cap="flat">
                <a:solidFill>
                  <a:schemeClr val="bg1"/>
                </a:solidFill>
                <a:prstDash val="solid"/>
                <a:round/>
              </a:ln>
            </p:spPr>
            <p:txBody>
              <a:bodyPr wrap="square" rtlCol="0" anchor="t"/>
              <a:lstStyle/>
              <a:p>
                <a:pPr marL="0" marR="0" lvl="0" indent="0" defTabSz="414683"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a:cs typeface="+mn-cs"/>
                </a:endParaRPr>
              </a:p>
            </p:txBody>
          </p:sp>
          <p:sp>
            <p:nvSpPr>
              <p:cNvPr id="38" name="TextBox 37">
                <a:extLst>
                  <a:ext uri="{FF2B5EF4-FFF2-40B4-BE49-F238E27FC236}">
                    <a16:creationId xmlns:a16="http://schemas.microsoft.com/office/drawing/2014/main" id="{A699C0EE-F657-4ACC-B724-7BA7AD148D9B}"/>
                  </a:ext>
                </a:extLst>
              </p:cNvPr>
              <p:cNvSpPr txBox="1"/>
              <p:nvPr/>
            </p:nvSpPr>
            <p:spPr>
              <a:xfrm>
                <a:off x="24430647" y="17685259"/>
                <a:ext cx="967245" cy="137773"/>
              </a:xfrm>
              <a:prstGeom prst="rect">
                <a:avLst/>
              </a:prstGeom>
              <a:noFill/>
            </p:spPr>
            <p:txBody>
              <a:bodyPr wrap="square" lIns="0" tIns="0" rIns="0" bIns="0" rtlCol="0" anchor="t">
                <a:spAutoFit/>
              </a:bodyPr>
              <a:lstStyle/>
              <a:p>
                <a:pPr marL="0" marR="0" lvl="0" indent="0" defTabSz="414683" eaLnBrk="1" fontAlgn="auto" latinLnBrk="0" hangingPunct="1">
                  <a:lnSpc>
                    <a:spcPct val="100000"/>
                  </a:lnSpc>
                  <a:spcBef>
                    <a:spcPts val="60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t>Worsened ≥1 grade</a:t>
                </a:r>
              </a:p>
            </p:txBody>
          </p:sp>
        </p:grpSp>
        <p:grpSp>
          <p:nvGrpSpPr>
            <p:cNvPr id="34" name="Group 33">
              <a:extLst>
                <a:ext uri="{FF2B5EF4-FFF2-40B4-BE49-F238E27FC236}">
                  <a16:creationId xmlns:a16="http://schemas.microsoft.com/office/drawing/2014/main" id="{D7DDC3B4-3B60-4FF6-8C48-B67AD969B16B}"/>
                </a:ext>
              </a:extLst>
            </p:cNvPr>
            <p:cNvGrpSpPr/>
            <p:nvPr/>
          </p:nvGrpSpPr>
          <p:grpSpPr>
            <a:xfrm>
              <a:off x="24285388" y="17878081"/>
              <a:ext cx="1074476" cy="275545"/>
              <a:chOff x="24285388" y="17878081"/>
              <a:chExt cx="1074476" cy="275545"/>
            </a:xfrm>
          </p:grpSpPr>
          <p:sp>
            <p:nvSpPr>
              <p:cNvPr id="35" name="Freeform: Shape 61">
                <a:extLst>
                  <a:ext uri="{FF2B5EF4-FFF2-40B4-BE49-F238E27FC236}">
                    <a16:creationId xmlns:a16="http://schemas.microsoft.com/office/drawing/2014/main" id="{FADB1ECA-BC79-49F1-82B2-1B7ECEB54181}"/>
                  </a:ext>
                </a:extLst>
              </p:cNvPr>
              <p:cNvSpPr/>
              <p:nvPr/>
            </p:nvSpPr>
            <p:spPr>
              <a:xfrm>
                <a:off x="24285388" y="17882025"/>
                <a:ext cx="105157" cy="109282"/>
              </a:xfrm>
              <a:custGeom>
                <a:avLst/>
                <a:gdLst>
                  <a:gd name="connsiteX0" fmla="*/ -558 w 200027"/>
                  <a:gd name="connsiteY0" fmla="*/ -519 h 200025"/>
                  <a:gd name="connsiteX1" fmla="*/ 199470 w 200027"/>
                  <a:gd name="connsiteY1" fmla="*/ -519 h 200025"/>
                  <a:gd name="connsiteX2" fmla="*/ 199470 w 200027"/>
                  <a:gd name="connsiteY2" fmla="*/ 199506 h 200025"/>
                  <a:gd name="connsiteX3" fmla="*/ -558 w 200027"/>
                  <a:gd name="connsiteY3" fmla="*/ 199506 h 200025"/>
                </a:gdLst>
                <a:ahLst/>
                <a:cxnLst>
                  <a:cxn ang="0">
                    <a:pos x="connsiteX0" y="connsiteY0"/>
                  </a:cxn>
                  <a:cxn ang="0">
                    <a:pos x="connsiteX1" y="connsiteY1"/>
                  </a:cxn>
                  <a:cxn ang="0">
                    <a:pos x="connsiteX2" y="connsiteY2"/>
                  </a:cxn>
                  <a:cxn ang="0">
                    <a:pos x="connsiteX3" y="connsiteY3"/>
                  </a:cxn>
                </a:cxnLst>
                <a:rect l="l" t="t" r="r" b="b"/>
                <a:pathLst>
                  <a:path w="200027" h="200025">
                    <a:moveTo>
                      <a:pt x="-558" y="-519"/>
                    </a:moveTo>
                    <a:lnTo>
                      <a:pt x="199470" y="-519"/>
                    </a:lnTo>
                    <a:lnTo>
                      <a:pt x="199470" y="199506"/>
                    </a:lnTo>
                    <a:lnTo>
                      <a:pt x="-558" y="199506"/>
                    </a:lnTo>
                    <a:close/>
                  </a:path>
                </a:pathLst>
              </a:custGeom>
              <a:solidFill>
                <a:schemeClr val="accent6"/>
              </a:solidFill>
              <a:ln w="9525" cap="flat">
                <a:solidFill>
                  <a:schemeClr val="bg1"/>
                </a:solidFill>
                <a:prstDash val="solid"/>
                <a:round/>
              </a:ln>
            </p:spPr>
            <p:txBody>
              <a:bodyPr wrap="square" rtlCol="0" anchor="t"/>
              <a:lstStyle/>
              <a:p>
                <a:pPr marL="0" marR="0" lvl="0" indent="0" defTabSz="414683"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a:cs typeface="+mn-cs"/>
                </a:endParaRPr>
              </a:p>
            </p:txBody>
          </p:sp>
          <p:sp>
            <p:nvSpPr>
              <p:cNvPr id="36" name="TextBox 35">
                <a:extLst>
                  <a:ext uri="{FF2B5EF4-FFF2-40B4-BE49-F238E27FC236}">
                    <a16:creationId xmlns:a16="http://schemas.microsoft.com/office/drawing/2014/main" id="{12B50682-E273-4FC5-A8A1-36834BB12AAA}"/>
                  </a:ext>
                </a:extLst>
              </p:cNvPr>
              <p:cNvSpPr txBox="1"/>
              <p:nvPr/>
            </p:nvSpPr>
            <p:spPr>
              <a:xfrm>
                <a:off x="24430634" y="17878081"/>
                <a:ext cx="929230" cy="275545"/>
              </a:xfrm>
              <a:prstGeom prst="rect">
                <a:avLst/>
              </a:prstGeom>
              <a:noFill/>
            </p:spPr>
            <p:txBody>
              <a:bodyPr wrap="square" lIns="0" tIns="0" rIns="0" bIns="0" rtlCol="0" anchor="t">
                <a:spAutoFit/>
              </a:bodyPr>
              <a:lstStyle/>
              <a:p>
                <a:pPr marL="0" marR="0" lvl="0" indent="0" defTabSz="414683" eaLnBrk="1" fontAlgn="auto" latinLnBrk="0" hangingPunct="1">
                  <a:lnSpc>
                    <a:spcPct val="100000"/>
                  </a:lnSpc>
                  <a:spcBef>
                    <a:spcPts val="60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t>Other (missing/</a:t>
                </a:r>
                <a:br>
                  <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br>
                <a:r>
                  <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t>discontinued)</a:t>
                </a:r>
              </a:p>
            </p:txBody>
          </p:sp>
        </p:grpSp>
      </p:grpSp>
      <p:sp>
        <p:nvSpPr>
          <p:cNvPr id="13" name="TextBox 12">
            <a:extLst>
              <a:ext uri="{FF2B5EF4-FFF2-40B4-BE49-F238E27FC236}">
                <a16:creationId xmlns:a16="http://schemas.microsoft.com/office/drawing/2014/main" id="{630F091D-1A7F-426F-803B-FC77CCE86928}"/>
              </a:ext>
            </a:extLst>
          </p:cNvPr>
          <p:cNvSpPr txBox="1"/>
          <p:nvPr/>
        </p:nvSpPr>
        <p:spPr>
          <a:xfrm>
            <a:off x="2986549" y="1551600"/>
            <a:ext cx="1812529" cy="318924"/>
          </a:xfrm>
          <a:prstGeom prst="rect">
            <a:avLst/>
          </a:prstGeom>
          <a:noFill/>
          <a:ln>
            <a:noFill/>
          </a:ln>
        </p:spPr>
        <p:txBody>
          <a:bodyPr vert="horz" wrap="none" lIns="72000" tIns="36000" rIns="72000" bIns="36000" rtlCol="0"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BMF improvement</a:t>
            </a:r>
            <a:r>
              <a:rPr lang="en-US" sz="1600" b="0" kern="0" dirty="0">
                <a:solidFill>
                  <a:srgbClr val="000000"/>
                </a:solidFill>
                <a:latin typeface="Calibri" panose="020F0502020204030204" pitchFamily="34" charset="0"/>
                <a:cs typeface="Calibri" panose="020F0502020204030204" pitchFamily="34" charset="0"/>
              </a:rPr>
              <a:t>*</a:t>
            </a:r>
            <a:endParaRPr kumimoji="0" lang="en-US" sz="1600" b="0" i="0" u="none" strike="noStrike" kern="0" cap="none" spc="0" normalizeH="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55F4F746-B527-4F53-B908-4FDD1938525C}"/>
              </a:ext>
            </a:extLst>
          </p:cNvPr>
          <p:cNvSpPr/>
          <p:nvPr/>
        </p:nvSpPr>
        <p:spPr>
          <a:xfrm>
            <a:off x="5146395" y="1643729"/>
            <a:ext cx="194797" cy="159492"/>
          </a:xfrm>
          <a:prstGeom prst="rect">
            <a:avLst/>
          </a:prstGeom>
          <a:solidFill>
            <a:schemeClr val="accent5"/>
          </a:solidFill>
          <a:ln w="9525"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pitchFamily="34" charset="0"/>
              <a:ea typeface="+mn-ea"/>
              <a:cs typeface="+mn-cs"/>
            </a:endParaRPr>
          </a:p>
        </p:txBody>
      </p:sp>
      <p:sp>
        <p:nvSpPr>
          <p:cNvPr id="17" name="Rectangle 16">
            <a:extLst>
              <a:ext uri="{FF2B5EF4-FFF2-40B4-BE49-F238E27FC236}">
                <a16:creationId xmlns:a16="http://schemas.microsoft.com/office/drawing/2014/main" id="{B60884A1-2688-4A76-BECC-7815409B5E90}"/>
              </a:ext>
            </a:extLst>
          </p:cNvPr>
          <p:cNvSpPr/>
          <p:nvPr/>
        </p:nvSpPr>
        <p:spPr>
          <a:xfrm>
            <a:off x="2767402" y="1635085"/>
            <a:ext cx="219147" cy="160609"/>
          </a:xfrm>
          <a:prstGeom prst="rect">
            <a:avLst/>
          </a:prstGeom>
          <a:solidFill>
            <a:schemeClr val="accent2"/>
          </a:solidFill>
          <a:ln w="9525"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pitchFamily="34" charset="0"/>
              <a:ea typeface="+mn-ea"/>
              <a:cs typeface="+mn-cs"/>
            </a:endParaRPr>
          </a:p>
        </p:txBody>
      </p:sp>
      <p:sp>
        <p:nvSpPr>
          <p:cNvPr id="18" name="Rectangle 17">
            <a:extLst>
              <a:ext uri="{FF2B5EF4-FFF2-40B4-BE49-F238E27FC236}">
                <a16:creationId xmlns:a16="http://schemas.microsoft.com/office/drawing/2014/main" id="{403F0D5F-5E08-46EF-A08D-A7D1521E7F81}"/>
              </a:ext>
            </a:extLst>
          </p:cNvPr>
          <p:cNvSpPr/>
          <p:nvPr/>
        </p:nvSpPr>
        <p:spPr>
          <a:xfrm>
            <a:off x="2555977" y="1635085"/>
            <a:ext cx="219147" cy="160609"/>
          </a:xfrm>
          <a:prstGeom prst="rect">
            <a:avLst/>
          </a:prstGeom>
          <a:solidFill>
            <a:schemeClr val="accent1"/>
          </a:solidFill>
          <a:ln w="9525" cap="flat" cmpd="sng" algn="ctr">
            <a:noFill/>
            <a:prstDash val="solid"/>
            <a:miter lim="800000"/>
          </a:ln>
          <a:effectLst/>
        </p:spPr>
        <p:txBody>
          <a:bodyPr lIns="72000" tIns="36000" rIns="7200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rebuchet MS" panose="020B0603020202020204" pitchFamily="34" charset="0"/>
              <a:ea typeface="+mn-ea"/>
              <a:cs typeface="+mn-cs"/>
            </a:endParaRPr>
          </a:p>
        </p:txBody>
      </p:sp>
      <p:sp>
        <p:nvSpPr>
          <p:cNvPr id="20" name="Right Brace 19">
            <a:extLst>
              <a:ext uri="{FF2B5EF4-FFF2-40B4-BE49-F238E27FC236}">
                <a16:creationId xmlns:a16="http://schemas.microsoft.com/office/drawing/2014/main" id="{410F0E15-A177-4A49-9AD2-9FC6A6039823}"/>
              </a:ext>
            </a:extLst>
          </p:cNvPr>
          <p:cNvSpPr/>
          <p:nvPr/>
        </p:nvSpPr>
        <p:spPr>
          <a:xfrm>
            <a:off x="4471304" y="2113355"/>
            <a:ext cx="161774" cy="855823"/>
          </a:xfrm>
          <a:prstGeom prst="rightBrace">
            <a:avLst/>
          </a:prstGeom>
          <a:noFill/>
          <a:ln w="28575"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1" name="Right Brace 20">
            <a:extLst>
              <a:ext uri="{FF2B5EF4-FFF2-40B4-BE49-F238E27FC236}">
                <a16:creationId xmlns:a16="http://schemas.microsoft.com/office/drawing/2014/main" id="{9FBB81ED-AE17-4955-B139-67CBAB0942F7}"/>
              </a:ext>
            </a:extLst>
          </p:cNvPr>
          <p:cNvSpPr/>
          <p:nvPr/>
        </p:nvSpPr>
        <p:spPr>
          <a:xfrm>
            <a:off x="4465207" y="3018260"/>
            <a:ext cx="161775" cy="1491806"/>
          </a:xfrm>
          <a:prstGeom prst="rightBrace">
            <a:avLst/>
          </a:prstGeom>
          <a:noFill/>
          <a:ln w="28575"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aphicFrame>
        <p:nvGraphicFramePr>
          <p:cNvPr id="22" name="Chart 21">
            <a:extLst>
              <a:ext uri="{FF2B5EF4-FFF2-40B4-BE49-F238E27FC236}">
                <a16:creationId xmlns:a16="http://schemas.microsoft.com/office/drawing/2014/main" id="{B456DF0F-BE5B-45E9-B190-B02F8D49FCB3}"/>
              </a:ext>
            </a:extLst>
          </p:cNvPr>
          <p:cNvGraphicFramePr>
            <a:graphicFrameLocks/>
          </p:cNvGraphicFramePr>
          <p:nvPr>
            <p:extLst>
              <p:ext uri="{D42A27DB-BD31-4B8C-83A1-F6EECF244321}">
                <p14:modId xmlns:p14="http://schemas.microsoft.com/office/powerpoint/2010/main" val="2925130318"/>
              </p:ext>
            </p:extLst>
          </p:nvPr>
        </p:nvGraphicFramePr>
        <p:xfrm>
          <a:off x="4946143" y="1822669"/>
          <a:ext cx="2177320" cy="1385604"/>
        </p:xfrm>
        <a:graphic>
          <a:graphicData uri="http://schemas.openxmlformats.org/drawingml/2006/chart">
            <c:chart xmlns:c="http://schemas.openxmlformats.org/drawingml/2006/chart" xmlns:r="http://schemas.openxmlformats.org/officeDocument/2006/relationships" r:id="rId3"/>
          </a:graphicData>
        </a:graphic>
      </p:graphicFrame>
      <p:cxnSp>
        <p:nvCxnSpPr>
          <p:cNvPr id="23" name="Straight Arrow Connector 22">
            <a:extLst>
              <a:ext uri="{FF2B5EF4-FFF2-40B4-BE49-F238E27FC236}">
                <a16:creationId xmlns:a16="http://schemas.microsoft.com/office/drawing/2014/main" id="{8FB5EA64-2F5C-4DC1-8CBD-A488F22B570F}"/>
              </a:ext>
            </a:extLst>
          </p:cNvPr>
          <p:cNvCxnSpPr/>
          <p:nvPr/>
        </p:nvCxnSpPr>
        <p:spPr>
          <a:xfrm>
            <a:off x="4712156" y="2550286"/>
            <a:ext cx="559906" cy="0"/>
          </a:xfrm>
          <a:prstGeom prst="straightConnector1">
            <a:avLst/>
          </a:prstGeom>
          <a:noFill/>
          <a:ln w="28575" cap="flat" cmpd="sng" algn="ctr">
            <a:solidFill>
              <a:schemeClr val="bg1"/>
            </a:solidFill>
            <a:prstDash val="solid"/>
            <a:miter lim="800000"/>
            <a:tailEnd type="triangle"/>
          </a:ln>
          <a:effectLst/>
        </p:spPr>
      </p:cxnSp>
      <p:cxnSp>
        <p:nvCxnSpPr>
          <p:cNvPr id="24" name="Straight Arrow Connector 23">
            <a:extLst>
              <a:ext uri="{FF2B5EF4-FFF2-40B4-BE49-F238E27FC236}">
                <a16:creationId xmlns:a16="http://schemas.microsoft.com/office/drawing/2014/main" id="{F30EB3D6-F343-452C-8530-8E176C2375C6}"/>
              </a:ext>
            </a:extLst>
          </p:cNvPr>
          <p:cNvCxnSpPr/>
          <p:nvPr/>
        </p:nvCxnSpPr>
        <p:spPr>
          <a:xfrm>
            <a:off x="4733381" y="3773080"/>
            <a:ext cx="559906" cy="0"/>
          </a:xfrm>
          <a:prstGeom prst="straightConnector1">
            <a:avLst/>
          </a:prstGeom>
          <a:noFill/>
          <a:ln w="28575" cap="flat" cmpd="sng" algn="ctr">
            <a:solidFill>
              <a:schemeClr val="bg1"/>
            </a:solidFill>
            <a:prstDash val="solid"/>
            <a:miter lim="800000"/>
            <a:tailEnd type="triangle"/>
          </a:ln>
          <a:effectLst/>
        </p:spPr>
      </p:cxnSp>
      <p:sp>
        <p:nvSpPr>
          <p:cNvPr id="25" name="Right Brace 24">
            <a:extLst>
              <a:ext uri="{FF2B5EF4-FFF2-40B4-BE49-F238E27FC236}">
                <a16:creationId xmlns:a16="http://schemas.microsoft.com/office/drawing/2014/main" id="{F315F76B-DCD3-4FF9-98FA-B30AB42C6B85}"/>
              </a:ext>
            </a:extLst>
          </p:cNvPr>
          <p:cNvSpPr/>
          <p:nvPr/>
        </p:nvSpPr>
        <p:spPr>
          <a:xfrm>
            <a:off x="4465207" y="4559297"/>
            <a:ext cx="168429" cy="343271"/>
          </a:xfrm>
          <a:prstGeom prst="rightBrace">
            <a:avLst/>
          </a:prstGeom>
          <a:noFill/>
          <a:ln w="28575"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cxnSp>
        <p:nvCxnSpPr>
          <p:cNvPr id="26" name="Straight Arrow Connector 25">
            <a:extLst>
              <a:ext uri="{FF2B5EF4-FFF2-40B4-BE49-F238E27FC236}">
                <a16:creationId xmlns:a16="http://schemas.microsoft.com/office/drawing/2014/main" id="{4FA04C6D-AF8E-4F72-880A-A1309D503D51}"/>
              </a:ext>
            </a:extLst>
          </p:cNvPr>
          <p:cNvCxnSpPr/>
          <p:nvPr/>
        </p:nvCxnSpPr>
        <p:spPr>
          <a:xfrm>
            <a:off x="4720647" y="4721697"/>
            <a:ext cx="559906" cy="0"/>
          </a:xfrm>
          <a:prstGeom prst="straightConnector1">
            <a:avLst/>
          </a:prstGeom>
          <a:noFill/>
          <a:ln w="28575" cap="flat" cmpd="sng" algn="ctr">
            <a:solidFill>
              <a:schemeClr val="bg1"/>
            </a:solidFill>
            <a:prstDash val="solid"/>
            <a:miter lim="800000"/>
            <a:tailEnd type="triangle"/>
          </a:ln>
          <a:effectLst/>
        </p:spPr>
      </p:cxnSp>
      <p:graphicFrame>
        <p:nvGraphicFramePr>
          <p:cNvPr id="27" name="Chart 26">
            <a:extLst>
              <a:ext uri="{FF2B5EF4-FFF2-40B4-BE49-F238E27FC236}">
                <a16:creationId xmlns:a16="http://schemas.microsoft.com/office/drawing/2014/main" id="{275E134C-98D9-46CC-82F6-02C07276EA0E}"/>
              </a:ext>
            </a:extLst>
          </p:cNvPr>
          <p:cNvGraphicFramePr>
            <a:graphicFrameLocks/>
          </p:cNvGraphicFramePr>
          <p:nvPr>
            <p:extLst>
              <p:ext uri="{D42A27DB-BD31-4B8C-83A1-F6EECF244321}">
                <p14:modId xmlns:p14="http://schemas.microsoft.com/office/powerpoint/2010/main" val="2287204550"/>
              </p:ext>
            </p:extLst>
          </p:nvPr>
        </p:nvGraphicFramePr>
        <p:xfrm>
          <a:off x="5089562" y="4242738"/>
          <a:ext cx="1912837" cy="1405811"/>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a:extLst>
              <a:ext uri="{FF2B5EF4-FFF2-40B4-BE49-F238E27FC236}">
                <a16:creationId xmlns:a16="http://schemas.microsoft.com/office/drawing/2014/main" id="{C9F38C7D-20CF-43E6-B4D6-96905BE95D8E}"/>
              </a:ext>
            </a:extLst>
          </p:cNvPr>
          <p:cNvSpPr txBox="1"/>
          <p:nvPr/>
        </p:nvSpPr>
        <p:spPr>
          <a:xfrm>
            <a:off x="5341192" y="1561463"/>
            <a:ext cx="1352468" cy="318924"/>
          </a:xfrm>
          <a:prstGeom prst="rect">
            <a:avLst/>
          </a:prstGeom>
          <a:noFill/>
          <a:ln>
            <a:noFill/>
          </a:ln>
        </p:spPr>
        <p:txBody>
          <a:bodyPr vert="horz" wrap="none" lIns="72000" tIns="36000" rIns="72000" bIns="36000" rtlCol="0"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Hgb response</a:t>
            </a:r>
            <a:r>
              <a:rPr lang="en-US" sz="1600" b="0" kern="0" baseline="30000" dirty="0">
                <a:solidFill>
                  <a:srgbClr val="000000"/>
                </a:solidFill>
                <a:latin typeface="Calibri" panose="020F0502020204030204" pitchFamily="34" charset="0"/>
                <a:cs typeface="Calibri" panose="020F0502020204030204" pitchFamily="34" charset="0"/>
              </a:rPr>
              <a:t>†</a:t>
            </a: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aphicFrame>
        <p:nvGraphicFramePr>
          <p:cNvPr id="29" name="Chart 28">
            <a:extLst>
              <a:ext uri="{FF2B5EF4-FFF2-40B4-BE49-F238E27FC236}">
                <a16:creationId xmlns:a16="http://schemas.microsoft.com/office/drawing/2014/main" id="{C7C2AD6D-0A56-4D49-8BCC-ECAFF2BE5DA4}"/>
              </a:ext>
            </a:extLst>
          </p:cNvPr>
          <p:cNvGraphicFramePr>
            <a:graphicFrameLocks/>
          </p:cNvGraphicFramePr>
          <p:nvPr>
            <p:extLst>
              <p:ext uri="{D42A27DB-BD31-4B8C-83A1-F6EECF244321}">
                <p14:modId xmlns:p14="http://schemas.microsoft.com/office/powerpoint/2010/main" val="4167069049"/>
              </p:ext>
            </p:extLst>
          </p:nvPr>
        </p:nvGraphicFramePr>
        <p:xfrm>
          <a:off x="5038892" y="3002404"/>
          <a:ext cx="1986026" cy="1403085"/>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a:extLst>
              <a:ext uri="{FF2B5EF4-FFF2-40B4-BE49-F238E27FC236}">
                <a16:creationId xmlns:a16="http://schemas.microsoft.com/office/drawing/2014/main" id="{03219591-7A17-4F21-8296-1AABFF8A24D6}"/>
              </a:ext>
            </a:extLst>
          </p:cNvPr>
          <p:cNvSpPr txBox="1"/>
          <p:nvPr/>
        </p:nvSpPr>
        <p:spPr bwMode="auto">
          <a:xfrm>
            <a:off x="1119773" y="5985819"/>
            <a:ext cx="71161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*Exploratory endpoint: patients evaluable if nonmissing baseline bone marrow assessment.</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Secondary endpoint: postbaseline mean Hgb increase of </a:t>
            </a:r>
            <a:r>
              <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Trebuchet MS"/>
                <a:rtl val="0"/>
              </a:rPr>
              <a:t>≥</a:t>
            </a:r>
            <a:r>
              <a:rPr lang="en-US" sz="1200" b="0" dirty="0">
                <a:solidFill>
                  <a:schemeClr val="bg1"/>
                </a:solidFill>
                <a:latin typeface="Calibri" panose="020F0502020204030204" pitchFamily="34" charset="0"/>
              </a:rPr>
              <a:t>1.5 g/dL for any 12-wk RBC transfusion–free period. </a:t>
            </a:r>
          </a:p>
        </p:txBody>
      </p:sp>
      <p:sp>
        <p:nvSpPr>
          <p:cNvPr id="4" name="TextBox 3">
            <a:extLst>
              <a:ext uri="{FF2B5EF4-FFF2-40B4-BE49-F238E27FC236}">
                <a16:creationId xmlns:a16="http://schemas.microsoft.com/office/drawing/2014/main" id="{AC4F1F02-6C33-44B2-97FB-84A79EFDA715}"/>
              </a:ext>
            </a:extLst>
          </p:cNvPr>
          <p:cNvSpPr txBox="1"/>
          <p:nvPr/>
        </p:nvSpPr>
        <p:spPr bwMode="auto">
          <a:xfrm>
            <a:off x="3245198" y="5713816"/>
            <a:ext cx="1069075"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Wk</a:t>
            </a:r>
            <a:r>
              <a:rPr lang="en-US" sz="1600" dirty="0">
                <a:solidFill>
                  <a:schemeClr val="bg1"/>
                </a:solidFill>
                <a:latin typeface="Calibri" panose="020F0502020204030204" pitchFamily="34" charset="0"/>
              </a:rPr>
              <a:t> 24</a:t>
            </a:r>
          </a:p>
        </p:txBody>
      </p:sp>
      <p:grpSp>
        <p:nvGrpSpPr>
          <p:cNvPr id="6" name="Group 5">
            <a:extLst>
              <a:ext uri="{FF2B5EF4-FFF2-40B4-BE49-F238E27FC236}">
                <a16:creationId xmlns:a16="http://schemas.microsoft.com/office/drawing/2014/main" id="{B45DD12E-F19D-4DE8-932D-4E3E18EA41B2}"/>
              </a:ext>
            </a:extLst>
          </p:cNvPr>
          <p:cNvGrpSpPr/>
          <p:nvPr/>
        </p:nvGrpSpPr>
        <p:grpSpPr>
          <a:xfrm>
            <a:off x="3109171" y="2108200"/>
            <a:ext cx="1251828" cy="3645930"/>
            <a:chOff x="3100039" y="2108200"/>
            <a:chExt cx="1251828" cy="3645930"/>
          </a:xfrm>
        </p:grpSpPr>
        <p:sp>
          <p:nvSpPr>
            <p:cNvPr id="5" name="Rectangle 4">
              <a:extLst>
                <a:ext uri="{FF2B5EF4-FFF2-40B4-BE49-F238E27FC236}">
                  <a16:creationId xmlns:a16="http://schemas.microsoft.com/office/drawing/2014/main" id="{A09EFBD6-0F2C-46D1-A35F-3960D5B850D3}"/>
                </a:ext>
              </a:extLst>
            </p:cNvPr>
            <p:cNvSpPr/>
            <p:nvPr/>
          </p:nvSpPr>
          <p:spPr bwMode="auto">
            <a:xfrm>
              <a:off x="3100039" y="2108200"/>
              <a:ext cx="1251828" cy="24553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6E1D43E-49A2-4297-833F-22FC808FC079}"/>
                </a:ext>
              </a:extLst>
            </p:cNvPr>
            <p:cNvSpPr/>
            <p:nvPr/>
          </p:nvSpPr>
          <p:spPr bwMode="auto">
            <a:xfrm>
              <a:off x="3100039" y="2353732"/>
              <a:ext cx="1251828" cy="615446"/>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7B6DCFAE-5C70-49BE-B833-ABB8518BAD9E}"/>
                </a:ext>
              </a:extLst>
            </p:cNvPr>
            <p:cNvSpPr/>
            <p:nvPr/>
          </p:nvSpPr>
          <p:spPr bwMode="auto">
            <a:xfrm>
              <a:off x="3100039" y="2964781"/>
              <a:ext cx="1251828" cy="159451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883EB1AD-4215-43CE-BF45-0582D97BE03D}"/>
                </a:ext>
              </a:extLst>
            </p:cNvPr>
            <p:cNvSpPr/>
            <p:nvPr/>
          </p:nvSpPr>
          <p:spPr bwMode="auto">
            <a:xfrm>
              <a:off x="3100039" y="4559296"/>
              <a:ext cx="1251828" cy="35430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B98A6930-1D8D-4D34-AEC4-13B73610E292}"/>
                </a:ext>
              </a:extLst>
            </p:cNvPr>
            <p:cNvSpPr/>
            <p:nvPr/>
          </p:nvSpPr>
          <p:spPr bwMode="auto">
            <a:xfrm>
              <a:off x="3100039" y="4913601"/>
              <a:ext cx="1251828" cy="840529"/>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 name="Freeform: Shape 6">
            <a:extLst>
              <a:ext uri="{FF2B5EF4-FFF2-40B4-BE49-F238E27FC236}">
                <a16:creationId xmlns:a16="http://schemas.microsoft.com/office/drawing/2014/main" id="{EF1BE0EE-CE2F-4EDE-B5FB-5EEB5E042E8A}"/>
              </a:ext>
            </a:extLst>
          </p:cNvPr>
          <p:cNvSpPr/>
          <p:nvPr/>
        </p:nvSpPr>
        <p:spPr bwMode="auto">
          <a:xfrm>
            <a:off x="2878667" y="2099733"/>
            <a:ext cx="1709805" cy="3649134"/>
          </a:xfrm>
          <a:custGeom>
            <a:avLst/>
            <a:gdLst>
              <a:gd name="connsiteX0" fmla="*/ 0 w 1905000"/>
              <a:gd name="connsiteY0" fmla="*/ 0 h 3649134"/>
              <a:gd name="connsiteX1" fmla="*/ 0 w 1905000"/>
              <a:gd name="connsiteY1" fmla="*/ 3649134 h 3649134"/>
              <a:gd name="connsiteX2" fmla="*/ 1905000 w 1905000"/>
              <a:gd name="connsiteY2" fmla="*/ 3649134 h 3649134"/>
            </a:gdLst>
            <a:ahLst/>
            <a:cxnLst>
              <a:cxn ang="0">
                <a:pos x="connsiteX0" y="connsiteY0"/>
              </a:cxn>
              <a:cxn ang="0">
                <a:pos x="connsiteX1" y="connsiteY1"/>
              </a:cxn>
              <a:cxn ang="0">
                <a:pos x="connsiteX2" y="connsiteY2"/>
              </a:cxn>
            </a:cxnLst>
            <a:rect l="l" t="t" r="r" b="b"/>
            <a:pathLst>
              <a:path w="1905000" h="3649134">
                <a:moveTo>
                  <a:pt x="0" y="0"/>
                </a:moveTo>
                <a:lnTo>
                  <a:pt x="0" y="3649134"/>
                </a:lnTo>
                <a:lnTo>
                  <a:pt x="1905000" y="3649134"/>
                </a:lnTo>
              </a:path>
            </a:pathLst>
          </a:custGeom>
          <a:noFill/>
          <a:ln w="28575">
            <a:solidFill>
              <a:schemeClr val="bg1"/>
            </a:solidFill>
            <a:miter lim="800000"/>
            <a:headEnd/>
            <a:tailEnd/>
          </a:ln>
        </p:spPr>
        <p:txBody>
          <a:bodyPr rtlCol="0" anchor="ctr"/>
          <a:lstStyle/>
          <a:p>
            <a:pPr algn="ctr"/>
            <a:endParaRPr lang="en-US"/>
          </a:p>
        </p:txBody>
      </p:sp>
      <p:sp>
        <p:nvSpPr>
          <p:cNvPr id="82" name="TextBox 81">
            <a:extLst>
              <a:ext uri="{FF2B5EF4-FFF2-40B4-BE49-F238E27FC236}">
                <a16:creationId xmlns:a16="http://schemas.microsoft.com/office/drawing/2014/main" id="{9269C1CA-D616-429E-BD26-85BA5F944CF7}"/>
              </a:ext>
            </a:extLst>
          </p:cNvPr>
          <p:cNvSpPr txBox="1"/>
          <p:nvPr/>
        </p:nvSpPr>
        <p:spPr bwMode="auto">
          <a:xfrm>
            <a:off x="3498529" y="203668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6.7</a:t>
            </a:r>
          </a:p>
        </p:txBody>
      </p:sp>
      <p:sp>
        <p:nvSpPr>
          <p:cNvPr id="84" name="TextBox 83">
            <a:extLst>
              <a:ext uri="{FF2B5EF4-FFF2-40B4-BE49-F238E27FC236}">
                <a16:creationId xmlns:a16="http://schemas.microsoft.com/office/drawing/2014/main" id="{69B0114B-E8DF-466B-B56D-8E5CE8EFEE85}"/>
              </a:ext>
            </a:extLst>
          </p:cNvPr>
          <p:cNvSpPr txBox="1"/>
          <p:nvPr/>
        </p:nvSpPr>
        <p:spPr bwMode="auto">
          <a:xfrm>
            <a:off x="3430604" y="248350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16.7</a:t>
            </a:r>
          </a:p>
        </p:txBody>
      </p:sp>
      <p:sp>
        <p:nvSpPr>
          <p:cNvPr id="85" name="TextBox 84">
            <a:extLst>
              <a:ext uri="{FF2B5EF4-FFF2-40B4-BE49-F238E27FC236}">
                <a16:creationId xmlns:a16="http://schemas.microsoft.com/office/drawing/2014/main" id="{FD050944-0D09-41DA-94E3-AC7F7F600144}"/>
              </a:ext>
            </a:extLst>
          </p:cNvPr>
          <p:cNvSpPr txBox="1"/>
          <p:nvPr/>
        </p:nvSpPr>
        <p:spPr bwMode="auto">
          <a:xfrm>
            <a:off x="3430605" y="358037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43.3</a:t>
            </a:r>
          </a:p>
        </p:txBody>
      </p:sp>
      <p:sp>
        <p:nvSpPr>
          <p:cNvPr id="86" name="TextBox 85">
            <a:extLst>
              <a:ext uri="{FF2B5EF4-FFF2-40B4-BE49-F238E27FC236}">
                <a16:creationId xmlns:a16="http://schemas.microsoft.com/office/drawing/2014/main" id="{F5F1085C-9346-4565-AF93-68DBB7622B23}"/>
              </a:ext>
            </a:extLst>
          </p:cNvPr>
          <p:cNvSpPr txBox="1"/>
          <p:nvPr/>
        </p:nvSpPr>
        <p:spPr bwMode="auto">
          <a:xfrm>
            <a:off x="3430606" y="454626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10.0</a:t>
            </a:r>
          </a:p>
        </p:txBody>
      </p:sp>
      <p:sp>
        <p:nvSpPr>
          <p:cNvPr id="87" name="TextBox 86">
            <a:extLst>
              <a:ext uri="{FF2B5EF4-FFF2-40B4-BE49-F238E27FC236}">
                <a16:creationId xmlns:a16="http://schemas.microsoft.com/office/drawing/2014/main" id="{02564F7E-1111-4EAD-95BC-977DBF17079A}"/>
              </a:ext>
            </a:extLst>
          </p:cNvPr>
          <p:cNvSpPr txBox="1"/>
          <p:nvPr/>
        </p:nvSpPr>
        <p:spPr bwMode="auto">
          <a:xfrm>
            <a:off x="3430607" y="516470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23.3</a:t>
            </a:r>
          </a:p>
        </p:txBody>
      </p:sp>
      <p:sp>
        <p:nvSpPr>
          <p:cNvPr id="88" name="TextBox 87">
            <a:extLst>
              <a:ext uri="{FF2B5EF4-FFF2-40B4-BE49-F238E27FC236}">
                <a16:creationId xmlns:a16="http://schemas.microsoft.com/office/drawing/2014/main" id="{A7B16D59-7E86-4CA4-94B7-CA2AC35E82C1}"/>
              </a:ext>
            </a:extLst>
          </p:cNvPr>
          <p:cNvSpPr txBox="1"/>
          <p:nvPr/>
        </p:nvSpPr>
        <p:spPr>
          <a:xfrm>
            <a:off x="2221335" y="5416229"/>
            <a:ext cx="613483" cy="288147"/>
          </a:xfrm>
          <a:prstGeom prst="rect">
            <a:avLst/>
          </a:prstGeom>
          <a:noFill/>
        </p:spPr>
        <p:txBody>
          <a:bodyPr vert="horz" wrap="none" lIns="72000" tIns="36000" rIns="72000" bIns="36000" rtlCol="0"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30</a:t>
            </a:r>
          </a:p>
        </p:txBody>
      </p:sp>
      <p:sp>
        <p:nvSpPr>
          <p:cNvPr id="83" name="TextBox 82">
            <a:extLst>
              <a:ext uri="{FF2B5EF4-FFF2-40B4-BE49-F238E27FC236}">
                <a16:creationId xmlns:a16="http://schemas.microsoft.com/office/drawing/2014/main" id="{9A5ECBDA-DBD1-45A3-817B-A77BA0EEFB08}"/>
              </a:ext>
            </a:extLst>
          </p:cNvPr>
          <p:cNvSpPr txBox="1"/>
          <p:nvPr/>
        </p:nvSpPr>
        <p:spPr bwMode="auto">
          <a:xfrm rot="16200000">
            <a:off x="2035351" y="3757653"/>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800" dirty="0">
                <a:solidFill>
                  <a:schemeClr val="bg1"/>
                </a:solidFill>
                <a:latin typeface="Calibri" panose="020F0502020204030204" pitchFamily="34" charset="0"/>
                <a:cs typeface="Calibri" panose="020F0502020204030204" pitchFamily="34" charset="0"/>
              </a:rPr>
              <a:t>Patients (%)</a:t>
            </a:r>
          </a:p>
        </p:txBody>
      </p:sp>
      <p:sp>
        <p:nvSpPr>
          <p:cNvPr id="90" name="TextBox 89">
            <a:extLst>
              <a:ext uri="{FF2B5EF4-FFF2-40B4-BE49-F238E27FC236}">
                <a16:creationId xmlns:a16="http://schemas.microsoft.com/office/drawing/2014/main" id="{C991C0D7-D802-42D1-814E-4300656623A2}"/>
              </a:ext>
            </a:extLst>
          </p:cNvPr>
          <p:cNvSpPr txBox="1"/>
          <p:nvPr/>
        </p:nvSpPr>
        <p:spPr bwMode="auto">
          <a:xfrm>
            <a:off x="5552364" y="245490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71%</a:t>
            </a:r>
          </a:p>
        </p:txBody>
      </p:sp>
      <p:sp>
        <p:nvSpPr>
          <p:cNvPr id="91" name="TextBox 90">
            <a:extLst>
              <a:ext uri="{FF2B5EF4-FFF2-40B4-BE49-F238E27FC236}">
                <a16:creationId xmlns:a16="http://schemas.microsoft.com/office/drawing/2014/main" id="{9BF2B320-F398-4A90-BD30-EFB9ADD59A72}"/>
              </a:ext>
            </a:extLst>
          </p:cNvPr>
          <p:cNvSpPr txBox="1"/>
          <p:nvPr/>
        </p:nvSpPr>
        <p:spPr bwMode="auto">
          <a:xfrm>
            <a:off x="5491726" y="3488322"/>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46%</a:t>
            </a:r>
          </a:p>
        </p:txBody>
      </p:sp>
      <p:sp>
        <p:nvSpPr>
          <p:cNvPr id="92" name="TextBox 91">
            <a:extLst>
              <a:ext uri="{FF2B5EF4-FFF2-40B4-BE49-F238E27FC236}">
                <a16:creationId xmlns:a16="http://schemas.microsoft.com/office/drawing/2014/main" id="{DA3ACAC5-A43F-48B8-AB30-41737B1E7905}"/>
              </a:ext>
            </a:extLst>
          </p:cNvPr>
          <p:cNvSpPr txBox="1"/>
          <p:nvPr/>
        </p:nvSpPr>
        <p:spPr bwMode="auto">
          <a:xfrm>
            <a:off x="5489736" y="4645820"/>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grpSp>
        <p:nvGrpSpPr>
          <p:cNvPr id="57" name="Group 56">
            <a:extLst>
              <a:ext uri="{FF2B5EF4-FFF2-40B4-BE49-F238E27FC236}">
                <a16:creationId xmlns:a16="http://schemas.microsoft.com/office/drawing/2014/main" id="{450BAB9B-6D61-4A83-A9C4-9C7AC2EB1099}"/>
              </a:ext>
            </a:extLst>
          </p:cNvPr>
          <p:cNvGrpSpPr/>
          <p:nvPr/>
        </p:nvGrpSpPr>
        <p:grpSpPr>
          <a:xfrm>
            <a:off x="9392911" y="6207927"/>
            <a:ext cx="2488502" cy="454909"/>
            <a:chOff x="9392911" y="6207927"/>
            <a:chExt cx="2488502" cy="454909"/>
          </a:xfrm>
        </p:grpSpPr>
        <p:pic>
          <p:nvPicPr>
            <p:cNvPr id="58" name="Picture 57" descr="A picture containing text, ax, wheel&#10;&#10;Description automatically generated">
              <a:extLst>
                <a:ext uri="{FF2B5EF4-FFF2-40B4-BE49-F238E27FC236}">
                  <a16:creationId xmlns:a16="http://schemas.microsoft.com/office/drawing/2014/main" id="{362E676C-6996-4C6B-964A-F61DCA9060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9" name="Rectangle 58">
              <a:extLst>
                <a:ext uri="{FF2B5EF4-FFF2-40B4-BE49-F238E27FC236}">
                  <a16:creationId xmlns:a16="http://schemas.microsoft.com/office/drawing/2014/main" id="{D869617A-EE24-45B8-8EC0-24ACF786ED5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7"/>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2761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MANIFEST (Arm 1):</a:t>
            </a:r>
            <a:r>
              <a:rPr lang="en-US" altLang="en-US" dirty="0"/>
              <a:t> Safety</a:t>
            </a:r>
          </a:p>
        </p:txBody>
      </p:sp>
      <p:sp>
        <p:nvSpPr>
          <p:cNvPr id="3" name="Content Placeholder 2">
            <a:extLst>
              <a:ext uri="{FF2B5EF4-FFF2-40B4-BE49-F238E27FC236}">
                <a16:creationId xmlns:a16="http://schemas.microsoft.com/office/drawing/2014/main" id="{437A2E5E-5614-BF47-9292-B33A87677513}"/>
              </a:ext>
            </a:extLst>
          </p:cNvPr>
          <p:cNvSpPr>
            <a:spLocks noGrp="1"/>
          </p:cNvSpPr>
          <p:nvPr>
            <p:ph idx="1"/>
          </p:nvPr>
        </p:nvSpPr>
        <p:spPr>
          <a:xfrm>
            <a:off x="609759" y="5263655"/>
            <a:ext cx="10877529" cy="1083402"/>
          </a:xfrm>
        </p:spPr>
        <p:txBody>
          <a:bodyPr/>
          <a:lstStyle/>
          <a:p>
            <a:pPr>
              <a:spcBef>
                <a:spcPts val="600"/>
              </a:spcBef>
              <a:spcAft>
                <a:spcPts val="0"/>
              </a:spcAft>
            </a:pPr>
            <a:r>
              <a:rPr lang="en-US" sz="1600" dirty="0"/>
              <a:t>≥1 TEAE was reported by 78 patients (91%), ≥1 SAE was reported by 21 patients (24%), and ≥1 grade ≥3 TEAE was reported by 51 patients (59%)</a:t>
            </a:r>
          </a:p>
          <a:p>
            <a:pPr>
              <a:spcBef>
                <a:spcPts val="600"/>
              </a:spcBef>
              <a:spcAft>
                <a:spcPts val="0"/>
              </a:spcAft>
            </a:pPr>
            <a:r>
              <a:rPr lang="en-US" sz="1600" dirty="0"/>
              <a:t>TEAEs leading to pelabresib discontinuation occurred in 16 patients (19%)</a:t>
            </a:r>
          </a:p>
          <a:p>
            <a:pPr>
              <a:spcBef>
                <a:spcPts val="600"/>
              </a:spcBef>
              <a:spcAft>
                <a:spcPts val="0"/>
              </a:spcAft>
            </a:pPr>
            <a:r>
              <a:rPr lang="en-US" sz="1600" dirty="0"/>
              <a:t>There were no deaths while patients were receiving treatment</a:t>
            </a:r>
          </a:p>
        </p:txBody>
      </p:sp>
      <p:sp>
        <p:nvSpPr>
          <p:cNvPr id="16" name="Text Box 11">
            <a:extLst>
              <a:ext uri="{FF2B5EF4-FFF2-40B4-BE49-F238E27FC236}">
                <a16:creationId xmlns:a16="http://schemas.microsoft.com/office/drawing/2014/main" id="{31B10324-8F33-4C76-8C3A-484946E25597}"/>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spc="-10" dirty="0">
                <a:solidFill>
                  <a:schemeClr val="bg2"/>
                </a:solidFill>
                <a:latin typeface="Calibri" panose="020F0502020204030204" pitchFamily="34" charset="0"/>
              </a:rPr>
              <a:t>Kremyanskaya. ASH 2021. Abstr 141.</a:t>
            </a:r>
            <a:endParaRPr lang="en-US" sz="1200" dirty="0">
              <a:solidFill>
                <a:schemeClr val="bg2"/>
              </a:solidFill>
            </a:endParaRPr>
          </a:p>
        </p:txBody>
      </p:sp>
      <p:graphicFrame>
        <p:nvGraphicFramePr>
          <p:cNvPr id="12" name="Group 32">
            <a:extLst>
              <a:ext uri="{FF2B5EF4-FFF2-40B4-BE49-F238E27FC236}">
                <a16:creationId xmlns:a16="http://schemas.microsoft.com/office/drawing/2014/main" id="{16EB1DE9-73A7-B240-B50F-8CD647092F1C}"/>
              </a:ext>
            </a:extLst>
          </p:cNvPr>
          <p:cNvGraphicFramePr>
            <a:graphicFrameLocks noGrp="1"/>
          </p:cNvGraphicFramePr>
          <p:nvPr>
            <p:extLst>
              <p:ext uri="{D42A27DB-BD31-4B8C-83A1-F6EECF244321}">
                <p14:modId xmlns:p14="http://schemas.microsoft.com/office/powerpoint/2010/main" val="18773247"/>
              </p:ext>
            </p:extLst>
          </p:nvPr>
        </p:nvGraphicFramePr>
        <p:xfrm>
          <a:off x="707738" y="1408193"/>
          <a:ext cx="10757980" cy="3815286"/>
        </p:xfrm>
        <a:graphic>
          <a:graphicData uri="http://schemas.openxmlformats.org/drawingml/2006/table">
            <a:tbl>
              <a:tblPr/>
              <a:tblGrid>
                <a:gridCol w="4146417">
                  <a:extLst>
                    <a:ext uri="{9D8B030D-6E8A-4147-A177-3AD203B41FA5}">
                      <a16:colId xmlns:a16="http://schemas.microsoft.com/office/drawing/2014/main" val="20000"/>
                    </a:ext>
                  </a:extLst>
                </a:gridCol>
                <a:gridCol w="2203854">
                  <a:extLst>
                    <a:ext uri="{9D8B030D-6E8A-4147-A177-3AD203B41FA5}">
                      <a16:colId xmlns:a16="http://schemas.microsoft.com/office/drawing/2014/main" val="2955659720"/>
                    </a:ext>
                  </a:extLst>
                </a:gridCol>
                <a:gridCol w="2165022">
                  <a:extLst>
                    <a:ext uri="{9D8B030D-6E8A-4147-A177-3AD203B41FA5}">
                      <a16:colId xmlns:a16="http://schemas.microsoft.com/office/drawing/2014/main" val="1699186161"/>
                    </a:ext>
                  </a:extLst>
                </a:gridCol>
                <a:gridCol w="2242687">
                  <a:extLst>
                    <a:ext uri="{9D8B030D-6E8A-4147-A177-3AD203B41FA5}">
                      <a16:colId xmlns:a16="http://schemas.microsoft.com/office/drawing/2014/main" val="1753482634"/>
                    </a:ext>
                  </a:extLst>
                </a:gridCol>
              </a:tblGrid>
              <a:tr h="52686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7486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Hematological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33 (38)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21 (24)</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16 (19)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 (15)</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 (4)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970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Nonhematological GI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29 (34)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 (33)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18 (21)</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 (6)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(1)</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r h="1346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nonhematological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Asthenic conditions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Dysgeusia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Respiratory tract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 (33)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20 (23)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20 (23)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19 (22)</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 (2)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 (5)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 (2)</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3079520"/>
                  </a:ext>
                </a:extLst>
              </a:tr>
            </a:tbl>
          </a:graphicData>
        </a:graphic>
      </p:graphicFrame>
      <p:grpSp>
        <p:nvGrpSpPr>
          <p:cNvPr id="9" name="Group 8">
            <a:extLst>
              <a:ext uri="{FF2B5EF4-FFF2-40B4-BE49-F238E27FC236}">
                <a16:creationId xmlns:a16="http://schemas.microsoft.com/office/drawing/2014/main" id="{064B168F-0FBB-4221-B4E4-08A3CEDAB196}"/>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0A12555C-71CD-4B23-BF24-AD1FB142B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FC1DD868-D1A3-4EF5-BE4C-3D8A000AFAA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600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1E42E19-8F5E-46DA-A035-446AABCFD953}"/>
              </a:ext>
            </a:extLst>
          </p:cNvPr>
          <p:cNvSpPr>
            <a:spLocks noGrp="1" noChangeArrowheads="1"/>
          </p:cNvSpPr>
          <p:nvPr>
            <p:ph type="title"/>
          </p:nvPr>
        </p:nvSpPr>
        <p:spPr/>
        <p:txBody>
          <a:bodyPr/>
          <a:lstStyle/>
          <a:p>
            <a:r>
              <a:rPr lang="en-GB" altLang="en-US" dirty="0"/>
              <a:t>MANIFEST (Arm 1): Investigators’ </a:t>
            </a:r>
            <a:r>
              <a:rPr lang="en-US" altLang="en-US" dirty="0"/>
              <a:t>Conclusions</a:t>
            </a:r>
          </a:p>
        </p:txBody>
      </p:sp>
      <p:sp>
        <p:nvSpPr>
          <p:cNvPr id="3" name="Content Placeholder 2">
            <a:extLst>
              <a:ext uri="{FF2B5EF4-FFF2-40B4-BE49-F238E27FC236}">
                <a16:creationId xmlns:a16="http://schemas.microsoft.com/office/drawing/2014/main" id="{723D86A7-90D3-6F4B-9B75-7085A758626D}"/>
              </a:ext>
            </a:extLst>
          </p:cNvPr>
          <p:cNvSpPr>
            <a:spLocks noGrp="1"/>
          </p:cNvSpPr>
          <p:nvPr>
            <p:ph idx="1"/>
          </p:nvPr>
        </p:nvSpPr>
        <p:spPr/>
        <p:txBody>
          <a:bodyPr/>
          <a:lstStyle/>
          <a:p>
            <a:r>
              <a:rPr lang="en-US" sz="2400" dirty="0"/>
              <a:t>In this preliminary analysis of pretreated patients with MF who are refractory to, intolerant of, or ineligible for JAK inhibitor therapy, pelabresib monotherapy demonstrated clinical activity</a:t>
            </a:r>
            <a:r>
              <a:rPr lang="en-US" sz="2400" baseline="30000" dirty="0"/>
              <a:t>1</a:t>
            </a:r>
            <a:endParaRPr lang="en-US" sz="2400" dirty="0"/>
          </a:p>
          <a:p>
            <a:pPr lvl="1"/>
            <a:r>
              <a:rPr lang="en-US" sz="2200" dirty="0"/>
              <a:t>Spleen volume reduction, symptom reduction, and hemoglobin benefit were observed</a:t>
            </a:r>
          </a:p>
          <a:p>
            <a:pPr lvl="1"/>
            <a:r>
              <a:rPr lang="en-US" sz="2200" dirty="0"/>
              <a:t>Exploratory analysis showed bone marrow fibrosis improvement</a:t>
            </a:r>
          </a:p>
          <a:p>
            <a:r>
              <a:rPr lang="en-US" sz="2400" dirty="0"/>
              <a:t>TEAEs were primarily low grade</a:t>
            </a:r>
            <a:endParaRPr lang="en-US" sz="2400" baseline="30000" dirty="0"/>
          </a:p>
          <a:p>
            <a:r>
              <a:rPr lang="en-US" sz="2400" dirty="0"/>
              <a:t>A global, randomized, placebo-controlled, double-blind phase III MANIFEST-2 </a:t>
            </a:r>
            <a:br>
              <a:rPr lang="en-US" sz="2400" dirty="0"/>
            </a:br>
            <a:r>
              <a:rPr lang="en-US" sz="2400" dirty="0"/>
              <a:t>trial is evaluating ruxolitinib with or without pelabresib in patients with </a:t>
            </a:r>
            <a:br>
              <a:rPr lang="en-US" sz="2400" dirty="0"/>
            </a:br>
            <a:r>
              <a:rPr lang="en-US" sz="2400" dirty="0"/>
              <a:t>JAK inhibitor–naive MF (NCT04603495)</a:t>
            </a:r>
          </a:p>
        </p:txBody>
      </p:sp>
      <p:sp>
        <p:nvSpPr>
          <p:cNvPr id="8" name="Text Box 11">
            <a:extLst>
              <a:ext uri="{FF2B5EF4-FFF2-40B4-BE49-F238E27FC236}">
                <a16:creationId xmlns:a16="http://schemas.microsoft.com/office/drawing/2014/main" id="{A5CAA74D-E40A-3D41-AD6B-E951BE4E2D1C}"/>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1. </a:t>
            </a:r>
            <a:r>
              <a:rPr lang="en-US" altLang="en-US" sz="1200" b="0" spc="-10" dirty="0">
                <a:solidFill>
                  <a:schemeClr val="bg2"/>
                </a:solidFill>
                <a:latin typeface="Calibri" panose="020F0502020204030204" pitchFamily="34" charset="0"/>
              </a:rPr>
              <a:t>Kremyanskaya. ASH 2021. Abstr 141.</a:t>
            </a:r>
            <a:endParaRPr lang="en-US" sz="1200" dirty="0">
              <a:solidFill>
                <a:schemeClr val="bg2"/>
              </a:solidFill>
            </a:endParaRPr>
          </a:p>
        </p:txBody>
      </p:sp>
      <p:grpSp>
        <p:nvGrpSpPr>
          <p:cNvPr id="9" name="Group 8">
            <a:extLst>
              <a:ext uri="{FF2B5EF4-FFF2-40B4-BE49-F238E27FC236}">
                <a16:creationId xmlns:a16="http://schemas.microsoft.com/office/drawing/2014/main" id="{E7CE82D0-9282-407A-BC14-599B0B3C04C2}"/>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FDD98DA-1985-41D7-9E6E-35D9862406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93754B79-84DD-49CF-8314-D208C64A70F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37578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0"/>
          </p:nvPr>
        </p:nvSpPr>
        <p:spPr>
          <a:xfrm>
            <a:off x="659777" y="4894040"/>
            <a:ext cx="10822425" cy="1674813"/>
          </a:xfrm>
        </p:spPr>
        <p:txBody>
          <a:bodyPr/>
          <a:lstStyle/>
          <a:p>
            <a:r>
              <a:rPr lang="en-US" sz="2400" dirty="0">
                <a:solidFill>
                  <a:srgbClr val="E1471D"/>
                </a:solidFill>
                <a:hlinkClick r:id="rId3"/>
              </a:rPr>
              <a:t>clinicaloptions.com/oncology</a:t>
            </a:r>
            <a:endParaRPr lang="en-US" sz="2400" dirty="0">
              <a:solidFill>
                <a:srgbClr val="E1471D"/>
              </a:solidFill>
            </a:endParaRPr>
          </a:p>
          <a:p>
            <a:endParaRPr lang="en-US" sz="240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Acute and chronic leukemias </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Lymphomas and chronic lymphocytic leukemia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Myelodysplastic syndromes and myeloproliferative neoplasms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Myeloma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Nonmalignant hematology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
    <a:dk1>
      <a:sysClr val="windowText" lastClr="000000"/>
    </a:dk1>
    <a:lt1>
      <a:sysClr val="window" lastClr="FFFFFF"/>
    </a:lt1>
    <a:dk2>
      <a:srgbClr val="7F7F7F"/>
    </a:dk2>
    <a:lt2>
      <a:srgbClr val="DEDEDE"/>
    </a:lt2>
    <a:accent1>
      <a:srgbClr val="0C2C81"/>
    </a:accent1>
    <a:accent2>
      <a:srgbClr val="009EE3"/>
    </a:accent2>
    <a:accent3>
      <a:srgbClr val="7FCEF1"/>
    </a:accent3>
    <a:accent4>
      <a:srgbClr val="BFE7F8"/>
    </a:accent4>
    <a:accent5>
      <a:srgbClr val="A38646"/>
    </a:accent5>
    <a:accent6>
      <a:srgbClr val="A31634"/>
    </a:accent6>
    <a:hlink>
      <a:srgbClr val="0C2C81"/>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7F7F7F"/>
    </a:dk2>
    <a:lt2>
      <a:srgbClr val="DEDEDE"/>
    </a:lt2>
    <a:accent1>
      <a:srgbClr val="0C2C81"/>
    </a:accent1>
    <a:accent2>
      <a:srgbClr val="009EE3"/>
    </a:accent2>
    <a:accent3>
      <a:srgbClr val="7FCEF1"/>
    </a:accent3>
    <a:accent4>
      <a:srgbClr val="BFE7F8"/>
    </a:accent4>
    <a:accent5>
      <a:srgbClr val="A38646"/>
    </a:accent5>
    <a:accent6>
      <a:srgbClr val="A31634"/>
    </a:accent6>
    <a:hlink>
      <a:srgbClr val="0C2C81"/>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7F7F7F"/>
    </a:dk2>
    <a:lt2>
      <a:srgbClr val="DEDEDE"/>
    </a:lt2>
    <a:accent1>
      <a:srgbClr val="0C2C81"/>
    </a:accent1>
    <a:accent2>
      <a:srgbClr val="009EE3"/>
    </a:accent2>
    <a:accent3>
      <a:srgbClr val="7FCEF1"/>
    </a:accent3>
    <a:accent4>
      <a:srgbClr val="BFE7F8"/>
    </a:accent4>
    <a:accent5>
      <a:srgbClr val="A38646"/>
    </a:accent5>
    <a:accent6>
      <a:srgbClr val="A31634"/>
    </a:accent6>
    <a:hlink>
      <a:srgbClr val="0C2C81"/>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56M7VY3CDVN5-1358460355-3</_dlc_DocId>
    <_dlc_DocIdUrl xmlns="d54cbe69-32bd-412a-b004-9152f949605e">
      <Url>https://intranet.clinicaloptions.com/mews/oncology/ONC_2021_ASH_CF_(PRP4549)/MDS_MPN_141_Kremyanskaya/_layouts/15/DocIdRedir.aspx?ID=56M7VY3CDVN5-1358460355-3</Url>
      <Description>56M7VY3CDVN5-1358460355-3</Description>
    </_dlc_DocIdUrl>
    <Document_x0020_Category xmlns="0de7cd4f-8151-4c79-b5f2-4949ae6da7c0">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5EDBD84EDB82B46964C2F1D9E8DD827" ma:contentTypeVersion="1" ma:contentTypeDescription="Create a new document." ma:contentTypeScope="" ma:versionID="dd450d425cc4a78eb4e289189b8fda0f">
  <xsd:schema xmlns:xsd="http://www.w3.org/2001/XMLSchema" xmlns:xs="http://www.w3.org/2001/XMLSchema" xmlns:p="http://schemas.microsoft.com/office/2006/metadata/properties" xmlns:ns2="d54cbe69-32bd-412a-b004-9152f949605e" xmlns:ns3="0de7cd4f-8151-4c79-b5f2-4949ae6da7c0" targetNamespace="http://schemas.microsoft.com/office/2006/metadata/properties" ma:root="true" ma:fieldsID="791d7045b54fd11938e20526565a8c39" ns2:_="" ns3:_="">
    <xsd:import namespace="d54cbe69-32bd-412a-b004-9152f949605e"/>
    <xsd:import namespace="0de7cd4f-8151-4c79-b5f2-4949ae6da7c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de7cd4f-8151-4c79-b5f2-4949ae6da7c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purl.org/dc/terms/"/>
    <ds:schemaRef ds:uri="0de7cd4f-8151-4c79-b5f2-4949ae6da7c0"/>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purl.org/dc/dcmitype/"/>
    <ds:schemaRef ds:uri="d54cbe69-32bd-412a-b004-9152f949605e"/>
    <ds:schemaRef ds:uri="http://www.w3.org/XML/1998/namespace"/>
    <ds:schemaRef ds:uri="http://purl.org/dc/elements/1.1/"/>
  </ds:schemaRefs>
</ds:datastoreItem>
</file>

<file path=customXml/itemProps2.xml><?xml version="1.0" encoding="utf-8"?>
<ds:datastoreItem xmlns:ds="http://schemas.openxmlformats.org/officeDocument/2006/customXml" ds:itemID="{739B6DB9-DA95-4867-8C4F-D3C6B925F7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de7cd4f-8151-4c79-b5f2-4949ae6da7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6964</TotalTime>
  <Words>2305</Words>
  <Application>Microsoft Office PowerPoint</Application>
  <PresentationFormat>Widescreen</PresentationFormat>
  <Paragraphs>456</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Times</vt:lpstr>
      <vt:lpstr>Trebuchet MS</vt:lpstr>
      <vt:lpstr>Wingdings</vt:lpstr>
      <vt:lpstr>4_2017_HTAA_Diabetes</vt:lpstr>
      <vt:lpstr>MANIFEST: Pelabresib (CPI-0610)  Monotherapy in Patients With Myelofibrosis</vt:lpstr>
      <vt:lpstr>About These Slides</vt:lpstr>
      <vt:lpstr>MANIFEST: Background</vt:lpstr>
      <vt:lpstr>MANIFEST (Arm 1): Study Design</vt:lpstr>
      <vt:lpstr>MANIFEST (Arm 1): Baseline Patient Characteristics</vt:lpstr>
      <vt:lpstr>MANIFEST (Arm 1): Patient Population</vt:lpstr>
      <vt:lpstr>MANIFEST (Arm 1): Anemia Improvement</vt:lpstr>
      <vt:lpstr>MANIFEST (Arm 1): SVR Percentage Change at Wk 24</vt:lpstr>
      <vt:lpstr>MANIFEST (Arm 1): TSS Percentage Change at Wk 24</vt:lpstr>
      <vt:lpstr>MANIFEST (Arm 1): Secondary Outcomes</vt:lpstr>
      <vt:lpstr>MANIFEST (Arm 1): Safety</vt:lpstr>
      <vt:lpstr>MANIFEST (Arm 1):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MANIFEST: Pelabresib (CPI-0610) Monotherapy in Patients With Myelofibrosis</dc:title>
  <dc:creator>Preferred User</dc:creator>
  <cp:lastModifiedBy>nkolenko@clinicaloptions.com</cp:lastModifiedBy>
  <cp:revision>585</cp:revision>
  <cp:lastPrinted>2016-09-26T20:21:49Z</cp:lastPrinted>
  <dcterms:created xsi:type="dcterms:W3CDTF">2005-05-27T15:08:01Z</dcterms:created>
  <dcterms:modified xsi:type="dcterms:W3CDTF">2021-12-16T20:31:54Z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832b8b30-0fe7-45f9-942a-65e95e7737a2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0x01010045EDBD84EDB82B46964C2F1D9E8DD827</vt:lpwstr>
  </property>
</Properties>
</file>