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560" r:id="rId7"/>
    <p:sldId id="308" r:id="rId8"/>
    <p:sldId id="257" r:id="rId9"/>
    <p:sldId id="561" r:id="rId10"/>
    <p:sldId id="548" r:id="rId11"/>
    <p:sldId id="562" r:id="rId12"/>
    <p:sldId id="563" r:id="rId13"/>
    <p:sldId id="564" r:id="rId14"/>
    <p:sldId id="565" r:id="rId15"/>
    <p:sldId id="566"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392" userDrawn="1">
          <p15:clr>
            <a:srgbClr val="A4A3A4"/>
          </p15:clr>
        </p15:guide>
        <p15:guide id="10" pos="3840" userDrawn="1">
          <p15:clr>
            <a:srgbClr val="A4A3A4"/>
          </p15:clr>
        </p15:guide>
        <p15:guide id="11" pos="453" userDrawn="1">
          <p15:clr>
            <a:srgbClr val="A4A3A4"/>
          </p15:clr>
        </p15:guide>
        <p15:guide id="13" pos="7224"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7"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nhanson" initials="n" lastIdx="2" clrIdx="16">
    <p:extLst>
      <p:ext uri="{19B8F6BF-5375-455C-9EA6-DF929625EA0E}">
        <p15:presenceInfo xmlns:p15="http://schemas.microsoft.com/office/powerpoint/2012/main" userId="nhanson" providerId="None"/>
      </p:ext>
    </p:extLst>
  </p:cmAuthor>
  <p:cmAuthor id="18" name="CLINICALOPTIONS\jconstanzo" initials="C" lastIdx="1" clrIdx="17">
    <p:extLst>
      <p:ext uri="{19B8F6BF-5375-455C-9EA6-DF929625EA0E}">
        <p15:presenceInfo xmlns:p15="http://schemas.microsoft.com/office/powerpoint/2012/main" userId="CLINICALOPTIONS\jconstanz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130EDC-AFE3-414F-A020-645C4568734F}" v="69" dt="2023-06-09T16:26:09.787"/>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395" autoAdjust="0"/>
  </p:normalViewPr>
  <p:slideViewPr>
    <p:cSldViewPr snapToGrid="0">
      <p:cViewPr varScale="1">
        <p:scale>
          <a:sx n="103" d="100"/>
          <a:sy n="103" d="100"/>
        </p:scale>
        <p:origin x="114" y="108"/>
      </p:cViewPr>
      <p:guideLst>
        <p:guide orient="horz" pos="4128"/>
        <p:guide orient="horz" pos="1008"/>
        <p:guide orient="horz" pos="4032"/>
        <p:guide orient="horz" pos="151"/>
        <p:guide orient="horz" pos="264"/>
        <p:guide orient="horz" pos="3912"/>
        <p:guide orient="horz"/>
        <p:guide pos="329"/>
        <p:guide pos="7392"/>
        <p:guide pos="3840"/>
        <p:guide pos="453"/>
        <p:guide pos="7224"/>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PTCL, peripheral T-cell lymphoma.</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PTCL, </a:t>
            </a:r>
            <a:r>
              <a:rPr lang="en-US" altLang="en-US" sz="1200" i="1" dirty="0"/>
              <a:t>peripheral T-cell lymphoma.</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59502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CR, complete response; DoR, duration of response; ECOG, Eastern Cooperative Oncology Group; IRC, independent review committee; ORR, objective response rate; PD, progressive disease; PFS, progression-free survival; PS, performance status; PTCL, peripheral T-cell lymphoma; R/R, relapsed/refractory. </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290695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AITL, angioimmunoblastic T-cell lymphoma; ALCL, anaplastic large-cell lymphoma; ECOG, Eastern Cooperative Oncology Group; HSCT, hematopoietic stem cell transplant; LDH, lactate dehydrogenase; NKTCL, natural killer T-cell lymphoma; NOS, not otherwise specified; PS, performance status; PTCL, peripheral T-cell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808756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DoR, duration of response; IRC, independent review committee; NE, not evaluable; ORR, objective response rate; PD, progressive disease; PR, partial response; PTCL, peripheral T-cell lymphoma; SD, stable disease.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747219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AITL, angioimmunoblastic T-cell lymphoma; ALCL, anaplastic large-cell lymphoma; ECOG, Eastern Cooperative Oncology Group; NKTCL, natural killer T-cell lymphoma; NOS, not otherwise specified; ORR, objective response rate; PS, performance status; PTCL, peripheral T-cell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298694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961085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ALT, alanine aminotransferase; AST, aspartate aminotransferase; CPK, creatine phosphokinase; LDH, lactate dehydrogenase; SAE, serious adverse event; TRAE, treatment-related adverse event; </a:t>
            </a:r>
            <a:r>
              <a:rPr kumimoji="0" lang="en-US" sz="12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WBC, white blood cell</a:t>
            </a:r>
            <a:r>
              <a:rPr lang="en-US" b="0" i="1" dirty="0"/>
              <a:t>.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41363727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ORR, objective response rate; </a:t>
            </a:r>
            <a:r>
              <a:rPr lang="en-US" b="0" i="1" dirty="0"/>
              <a:t>PTCL, peripheral T-cell lymphoma; </a:t>
            </a:r>
            <a:r>
              <a:rPr lang="en-US" i="1" dirty="0"/>
              <a:t>TRAE, treatment-related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17543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JACKPOT8 Part B: Pivotal Phase II Study of Golidocitinib, a JAK1-Selective Inhibitor, in Relapsed/Refractory PTCL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36058"/>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No consensus on standard treatment of relapsed/refractory PTCL</a:t>
            </a:r>
            <a:r>
              <a:rPr lang="en-US" altLang="en-US" sz="2400" baseline="30000" dirty="0"/>
              <a:t>1</a:t>
            </a:r>
          </a:p>
          <a:p>
            <a:pPr lvl="1"/>
            <a:r>
              <a:rPr lang="en-US" altLang="en-US" sz="2200" dirty="0"/>
              <a:t>Prognosis is poor: 5-yr survival rate &lt;30%</a:t>
            </a:r>
            <a:r>
              <a:rPr lang="en-US" altLang="en-US" sz="2200" baseline="30000" dirty="0"/>
              <a:t>2</a:t>
            </a:r>
          </a:p>
          <a:p>
            <a:r>
              <a:rPr lang="en-US" altLang="en-US" sz="2400" dirty="0"/>
              <a:t>Golidocitinib: orally available, highly selective JAK1 inhibitor</a:t>
            </a:r>
            <a:r>
              <a:rPr lang="en-US" altLang="en-US" sz="2400" baseline="30000" dirty="0"/>
              <a:t>3</a:t>
            </a:r>
          </a:p>
          <a:p>
            <a:pPr lvl="1"/>
            <a:r>
              <a:rPr lang="en-US" altLang="en-US" sz="2200" dirty="0"/>
              <a:t>&gt;200-fold selectivity for JAK1 over JAK2, JAK3, and TYK2</a:t>
            </a:r>
          </a:p>
          <a:p>
            <a:pPr lvl="1"/>
            <a:r>
              <a:rPr lang="en-US" altLang="en-US" sz="2200" dirty="0"/>
              <a:t>Favorable pharmacokinetics</a:t>
            </a:r>
          </a:p>
          <a:p>
            <a:r>
              <a:rPr lang="en-US" altLang="en-US" sz="2600" dirty="0"/>
              <a:t>Encouraging clinical activity and safety reported in phase I JACKPOT8 part A study in patients with relapsed/refractory PTCL</a:t>
            </a:r>
            <a:r>
              <a:rPr lang="en-US" altLang="en-US" sz="2600" baseline="30000" dirty="0"/>
              <a:t>4</a:t>
            </a:r>
            <a:endParaRPr lang="en-US" altLang="en-US" sz="2600" dirty="0"/>
          </a:p>
          <a:p>
            <a:r>
              <a:rPr lang="en-US" altLang="en-US" sz="2400" dirty="0"/>
              <a:t>Current analysis reports primary results from the phase II study of golidocitinib in patients with relapsed/refractory PTCL</a:t>
            </a:r>
            <a:r>
              <a:rPr lang="en-US" altLang="en-US" sz="2400" baseline="30000" dirty="0"/>
              <a:t>5</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016408"/>
            <a:ext cx="76084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NCCN. Clinical practice guidelines in oncology: T-cell lymphomas. v.1.2023. nccn.org.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2. Bellei. Haematologica. 2018;103:1191. 3. Chen. Front Immunol. 2023;14:1127935.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4. Kim. ASCO 2022. Abstr 7563. 5. Cai. ASCO 2023. Abstr 7503.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S</a:t>
            </a:r>
            <a:r>
              <a:rPr lang="en-US" dirty="0"/>
              <a:t>tudy Design</a:t>
            </a:r>
            <a:endParaRPr lang="en-US" altLang="en-US" dirty="0"/>
          </a:p>
        </p:txBody>
      </p:sp>
      <p:sp>
        <p:nvSpPr>
          <p:cNvPr id="2" name="Text Box 11">
            <a:extLst>
              <a:ext uri="{FF2B5EF4-FFF2-40B4-BE49-F238E27FC236}">
                <a16:creationId xmlns:a16="http://schemas.microsoft.com/office/drawing/2014/main" id="{C88C0E2B-41BD-03C1-1AE3-BDE28D3C740E}"/>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NCT04105010. Cai. ASCO 2023. Abstr 7503. </a:t>
            </a:r>
          </a:p>
        </p:txBody>
      </p:sp>
      <p:sp>
        <p:nvSpPr>
          <p:cNvPr id="4" name="Rectangle 3">
            <a:extLst>
              <a:ext uri="{FF2B5EF4-FFF2-40B4-BE49-F238E27FC236}">
                <a16:creationId xmlns:a16="http://schemas.microsoft.com/office/drawing/2014/main" id="{1A187C06-1F11-7BD8-58C1-03640E05297C}"/>
              </a:ext>
            </a:extLst>
          </p:cNvPr>
          <p:cNvSpPr>
            <a:spLocks noGrp="1" noChangeArrowheads="1"/>
          </p:cNvSpPr>
          <p:nvPr>
            <p:ph idx="1"/>
          </p:nvPr>
        </p:nvSpPr>
        <p:spPr>
          <a:xfrm>
            <a:off x="604675" y="1513047"/>
            <a:ext cx="10877529" cy="693810"/>
          </a:xfrm>
        </p:spPr>
        <p:txBody>
          <a:bodyPr/>
          <a:lstStyle/>
          <a:p>
            <a:r>
              <a:rPr lang="en-US" altLang="en-US" sz="2400" dirty="0"/>
              <a:t>Multinational, open-label, pivotal phase II study (data cutoff: February 23, 2023)</a:t>
            </a:r>
          </a:p>
        </p:txBody>
      </p:sp>
      <p:sp>
        <p:nvSpPr>
          <p:cNvPr id="5" name="Content Placeholder 2">
            <a:extLst>
              <a:ext uri="{FF2B5EF4-FFF2-40B4-BE49-F238E27FC236}">
                <a16:creationId xmlns:a16="http://schemas.microsoft.com/office/drawing/2014/main" id="{9876E111-D009-16B6-CA94-8F2FF5452B2D}"/>
              </a:ext>
            </a:extLst>
          </p:cNvPr>
          <p:cNvSpPr txBox="1">
            <a:spLocks/>
          </p:cNvSpPr>
          <p:nvPr/>
        </p:nvSpPr>
        <p:spPr bwMode="auto">
          <a:xfrm>
            <a:off x="615071" y="4586273"/>
            <a:ext cx="10872444" cy="101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1" dirty="0"/>
              <a:t>Primary endpoint: </a:t>
            </a:r>
            <a:r>
              <a:rPr lang="en-US" sz="2200" b="0" dirty="0"/>
              <a:t>IRC-assessed ORR based on CT images per Lugano 2014 criteria</a:t>
            </a:r>
          </a:p>
          <a:p>
            <a:r>
              <a:rPr lang="en-US" sz="2200" b="1" kern="0" dirty="0"/>
              <a:t>Secondary endpoints: </a:t>
            </a:r>
            <a:r>
              <a:rPr lang="en-US" sz="2200" b="0" kern="0" dirty="0"/>
              <a:t>IRC-assessed CR rate, DoR, and </a:t>
            </a:r>
            <a:r>
              <a:rPr lang="en-US" sz="2200" b="0" kern="0"/>
              <a:t>PFS</a:t>
            </a:r>
            <a:r>
              <a:rPr lang="en-US" sz="2200" b="0" kern="0" dirty="0"/>
              <a:t>; investigator-assessed ORR, </a:t>
            </a:r>
            <a:br>
              <a:rPr lang="en-US" sz="2200" b="0" kern="0" dirty="0"/>
            </a:br>
            <a:r>
              <a:rPr lang="en-US" sz="2200" b="0" kern="0" dirty="0"/>
              <a:t>CR rate, DoR, </a:t>
            </a:r>
            <a:r>
              <a:rPr lang="en-US" sz="2200" b="0" kern="0"/>
              <a:t>PFS</a:t>
            </a:r>
            <a:r>
              <a:rPr lang="en-US" sz="2200" b="0" kern="0" dirty="0"/>
              <a:t>, and safety</a:t>
            </a:r>
            <a:endParaRPr lang="en-US" sz="2200" b="0" kern="0" baseline="30000" dirty="0"/>
          </a:p>
        </p:txBody>
      </p:sp>
      <p:sp>
        <p:nvSpPr>
          <p:cNvPr id="6" name="Rectangle 49">
            <a:extLst>
              <a:ext uri="{FF2B5EF4-FFF2-40B4-BE49-F238E27FC236}">
                <a16:creationId xmlns:a16="http://schemas.microsoft.com/office/drawing/2014/main" id="{A9A618A7-93E8-45CC-6B21-A470E54FFABA}"/>
              </a:ext>
            </a:extLst>
          </p:cNvPr>
          <p:cNvSpPr>
            <a:spLocks noChangeArrowheads="1"/>
          </p:cNvSpPr>
          <p:nvPr/>
        </p:nvSpPr>
        <p:spPr bwMode="auto">
          <a:xfrm>
            <a:off x="5066266" y="2385746"/>
            <a:ext cx="3358598" cy="115405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Golidocitinib</a:t>
            </a:r>
            <a:br>
              <a:rPr lang="en-US" altLang="en-US" sz="1800" b="1"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150 mg QD; 21-day cycles</a:t>
            </a:r>
          </a:p>
        </p:txBody>
      </p:sp>
      <p:sp>
        <p:nvSpPr>
          <p:cNvPr id="7" name="Line 54">
            <a:extLst>
              <a:ext uri="{FF2B5EF4-FFF2-40B4-BE49-F238E27FC236}">
                <a16:creationId xmlns:a16="http://schemas.microsoft.com/office/drawing/2014/main" id="{F8CEDA7C-2310-A9AC-55F3-9891A0798BAD}"/>
              </a:ext>
            </a:extLst>
          </p:cNvPr>
          <p:cNvSpPr>
            <a:spLocks noChangeShapeType="1"/>
          </p:cNvSpPr>
          <p:nvPr/>
        </p:nvSpPr>
        <p:spPr bwMode="auto">
          <a:xfrm>
            <a:off x="4212770" y="3114511"/>
            <a:ext cx="7315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8" name="Text Box 45">
            <a:extLst>
              <a:ext uri="{FF2B5EF4-FFF2-40B4-BE49-F238E27FC236}">
                <a16:creationId xmlns:a16="http://schemas.microsoft.com/office/drawing/2014/main" id="{99EDECD4-F3FA-E79B-B7DD-3B940E784076}"/>
              </a:ext>
            </a:extLst>
          </p:cNvPr>
          <p:cNvSpPr txBox="1">
            <a:spLocks noChangeArrowheads="1"/>
          </p:cNvSpPr>
          <p:nvPr/>
        </p:nvSpPr>
        <p:spPr bwMode="auto">
          <a:xfrm>
            <a:off x="774074" y="2380015"/>
            <a:ext cx="349312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≥18 yr of age with histology-confirmed R/R PTCL; relapsed or intolerant to previous systemic therapy; measurable disease; ECOG PS ≤2 </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112)</a:t>
            </a:r>
            <a:endParaRPr lang="en-US" altLang="en-US" sz="1800" b="0" dirty="0">
              <a:solidFill>
                <a:schemeClr val="bg1"/>
              </a:solidFill>
              <a:latin typeface="Calibri" panose="020F0502020204030204" pitchFamily="34" charset="0"/>
            </a:endParaRPr>
          </a:p>
        </p:txBody>
      </p:sp>
      <p:sp>
        <p:nvSpPr>
          <p:cNvPr id="13" name="Line 54">
            <a:extLst>
              <a:ext uri="{FF2B5EF4-FFF2-40B4-BE49-F238E27FC236}">
                <a16:creationId xmlns:a16="http://schemas.microsoft.com/office/drawing/2014/main" id="{973100EC-525F-85DD-3CF5-7442E57F9E7A}"/>
              </a:ext>
            </a:extLst>
          </p:cNvPr>
          <p:cNvSpPr>
            <a:spLocks noChangeShapeType="1"/>
          </p:cNvSpPr>
          <p:nvPr/>
        </p:nvSpPr>
        <p:spPr bwMode="auto">
          <a:xfrm>
            <a:off x="8577457" y="3166696"/>
            <a:ext cx="7315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4" name="TextBox 13">
            <a:extLst>
              <a:ext uri="{FF2B5EF4-FFF2-40B4-BE49-F238E27FC236}">
                <a16:creationId xmlns:a16="http://schemas.microsoft.com/office/drawing/2014/main" id="{1AB3A9C5-6AC1-CDAB-CB16-3E10DA066E53}"/>
              </a:ext>
            </a:extLst>
          </p:cNvPr>
          <p:cNvSpPr txBox="1"/>
          <p:nvPr/>
        </p:nvSpPr>
        <p:spPr bwMode="auto">
          <a:xfrm>
            <a:off x="9123923" y="2892282"/>
            <a:ext cx="192040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Until PD, intolerance, or discontinuation</a:t>
            </a:r>
          </a:p>
        </p:txBody>
      </p:sp>
      <p:sp>
        <p:nvSpPr>
          <p:cNvPr id="3" name="Text Box 45">
            <a:extLst>
              <a:ext uri="{FF2B5EF4-FFF2-40B4-BE49-F238E27FC236}">
                <a16:creationId xmlns:a16="http://schemas.microsoft.com/office/drawing/2014/main" id="{06E145D0-6714-35B3-4CBB-36D7823EC37B}"/>
              </a:ext>
            </a:extLst>
          </p:cNvPr>
          <p:cNvSpPr txBox="1">
            <a:spLocks noChangeArrowheads="1"/>
          </p:cNvSpPr>
          <p:nvPr/>
        </p:nvSpPr>
        <p:spPr bwMode="auto">
          <a:xfrm>
            <a:off x="5066266" y="3539798"/>
            <a:ext cx="3358598" cy="461665"/>
          </a:xfrm>
          <a:prstGeom prst="rect">
            <a:avLst/>
          </a:prstGeom>
          <a:solidFill>
            <a:schemeClr val="accent2">
              <a:lumMod val="20000"/>
              <a:lumOff val="80000"/>
            </a:schemeClr>
          </a:solidFill>
          <a:ln w="9525">
            <a:solidFill>
              <a:srgbClr val="000000"/>
            </a:solidFill>
            <a:miter lim="800000"/>
            <a:headEnd/>
            <a:tailEnd/>
          </a:ln>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GB" altLang="en-US" sz="1200" b="0" dirty="0">
                <a:solidFill>
                  <a:schemeClr val="bg1"/>
                </a:solidFill>
                <a:latin typeface="Calibri" panose="020F0502020204030204" pitchFamily="34" charset="0"/>
              </a:rPr>
              <a:t>Tumor assessments: D1, C3, then Q3C until PD or study withdrawal.</a:t>
            </a:r>
            <a:endParaRPr lang="en-US" alt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978076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a:t>
            </a:r>
            <a:r>
              <a:rPr lang="en-US" dirty="0"/>
              <a:t>Baseline Characteristics</a:t>
            </a:r>
            <a:endParaRPr lang="en-US" altLang="en-US" dirty="0"/>
          </a:p>
        </p:txBody>
      </p:sp>
      <p:graphicFrame>
        <p:nvGraphicFramePr>
          <p:cNvPr id="2" name="Group 32">
            <a:extLst>
              <a:ext uri="{FF2B5EF4-FFF2-40B4-BE49-F238E27FC236}">
                <a16:creationId xmlns:a16="http://schemas.microsoft.com/office/drawing/2014/main" id="{4ABB85B0-9E51-824E-7286-E9B33744FB61}"/>
              </a:ext>
            </a:extLst>
          </p:cNvPr>
          <p:cNvGraphicFramePr>
            <a:graphicFrameLocks noGrp="1"/>
          </p:cNvGraphicFramePr>
          <p:nvPr>
            <p:extLst>
              <p:ext uri="{D42A27DB-BD31-4B8C-83A1-F6EECF244321}">
                <p14:modId xmlns:p14="http://schemas.microsoft.com/office/powerpoint/2010/main" val="3214738312"/>
              </p:ext>
            </p:extLst>
          </p:nvPr>
        </p:nvGraphicFramePr>
        <p:xfrm>
          <a:off x="727076" y="1366461"/>
          <a:ext cx="5368924" cy="4785472"/>
        </p:xfrm>
        <a:graphic>
          <a:graphicData uri="http://schemas.openxmlformats.org/drawingml/2006/table">
            <a:tbl>
              <a:tblPr/>
              <a:tblGrid>
                <a:gridCol w="3570604">
                  <a:extLst>
                    <a:ext uri="{9D8B030D-6E8A-4147-A177-3AD203B41FA5}">
                      <a16:colId xmlns:a16="http://schemas.microsoft.com/office/drawing/2014/main" val="20000"/>
                    </a:ext>
                  </a:extLst>
                </a:gridCol>
                <a:gridCol w="1798320">
                  <a:extLst>
                    <a:ext uri="{9D8B030D-6E8A-4147-A177-3AD203B41FA5}">
                      <a16:colId xmlns:a16="http://schemas.microsoft.com/office/drawing/2014/main" val="20001"/>
                    </a:ext>
                  </a:extLst>
                </a:gridCol>
              </a:tblGrid>
              <a:tr h="41802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Golidocitinib</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4201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 (20-79)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4201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770034">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100 (89.3)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 (2.7)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59402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51 (45.5)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61 (54.5)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0321">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prior lines of therapy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11868602"/>
                  </a:ext>
                </a:extLst>
              </a:tr>
              <a:tr h="94603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systemic therapy</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Chemotherapy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HDAC inhibitor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CD30-targeted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Mitoxantrone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110 (98.2)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51 (45.5)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18 (16.1)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58696448"/>
                  </a:ext>
                </a:extLst>
              </a:tr>
            </a:tbl>
          </a:graphicData>
        </a:graphic>
      </p:graphicFrame>
      <p:sp>
        <p:nvSpPr>
          <p:cNvPr id="3" name="Text Box 11">
            <a:extLst>
              <a:ext uri="{FF2B5EF4-FFF2-40B4-BE49-F238E27FC236}">
                <a16:creationId xmlns:a16="http://schemas.microsoft.com/office/drawing/2014/main" id="{6386078A-2542-9934-7953-711E70C737A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Cai. ASCO 2023. Abstr 7503.</a:t>
            </a:r>
          </a:p>
        </p:txBody>
      </p:sp>
      <p:graphicFrame>
        <p:nvGraphicFramePr>
          <p:cNvPr id="5" name="Group 32">
            <a:extLst>
              <a:ext uri="{FF2B5EF4-FFF2-40B4-BE49-F238E27FC236}">
                <a16:creationId xmlns:a16="http://schemas.microsoft.com/office/drawing/2014/main" id="{93A0D2B9-26A8-4B65-A883-2AC67F7F9AC0}"/>
              </a:ext>
            </a:extLst>
          </p:cNvPr>
          <p:cNvGraphicFramePr>
            <a:graphicFrameLocks noGrp="1"/>
          </p:cNvGraphicFramePr>
          <p:nvPr>
            <p:extLst>
              <p:ext uri="{D42A27DB-BD31-4B8C-83A1-F6EECF244321}">
                <p14:modId xmlns:p14="http://schemas.microsoft.com/office/powerpoint/2010/main" val="3698966020"/>
              </p:ext>
            </p:extLst>
          </p:nvPr>
        </p:nvGraphicFramePr>
        <p:xfrm>
          <a:off x="6230596" y="1366460"/>
          <a:ext cx="5251607" cy="3871040"/>
        </p:xfrm>
        <a:graphic>
          <a:graphicData uri="http://schemas.openxmlformats.org/drawingml/2006/table">
            <a:tbl>
              <a:tblPr/>
              <a:tblGrid>
                <a:gridCol w="3492582">
                  <a:extLst>
                    <a:ext uri="{9D8B030D-6E8A-4147-A177-3AD203B41FA5}">
                      <a16:colId xmlns:a16="http://schemas.microsoft.com/office/drawing/2014/main" val="20000"/>
                    </a:ext>
                  </a:extLst>
                </a:gridCol>
                <a:gridCol w="1759025">
                  <a:extLst>
                    <a:ext uri="{9D8B030D-6E8A-4147-A177-3AD203B41FA5}">
                      <a16:colId xmlns:a16="http://schemas.microsoft.com/office/drawing/2014/main" val="20001"/>
                    </a:ext>
                  </a:extLst>
                </a:gridCol>
              </a:tblGrid>
              <a:tr h="47824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Golidocitinib</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76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HSCT,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887777">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Histology subtypes,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PTCL, NOS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AITL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NKTCL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PTCL uncertain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Central-confirmed non-PTCL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Unable to confirm/sample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51 (45.5)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16 (14.3)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 (9.8)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 (3.6)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 (7.1)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 (3.6)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17 (15.2)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7688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Bone marrow involvement,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(19.6)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7688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LDH elevation,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(50.0)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4" name="TextBox 3">
            <a:extLst>
              <a:ext uri="{FF2B5EF4-FFF2-40B4-BE49-F238E27FC236}">
                <a16:creationId xmlns:a16="http://schemas.microsoft.com/office/drawing/2014/main" id="{F2A51DA8-AB52-8EBF-4F33-A4130183C47A}"/>
              </a:ext>
            </a:extLst>
          </p:cNvPr>
          <p:cNvSpPr txBox="1"/>
          <p:nvPr/>
        </p:nvSpPr>
        <p:spPr bwMode="auto">
          <a:xfrm>
            <a:off x="6388438" y="5312164"/>
            <a:ext cx="5211081"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Sites of enrollment: Australia, China, South Korea, and United States</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All patients received </a:t>
            </a:r>
            <a:r>
              <a:rPr lang="en-US" b="0" dirty="0">
                <a:solidFill>
                  <a:schemeClr val="bg1"/>
                </a:solidFill>
                <a:latin typeface="Calibri" panose="020F0502020204030204" pitchFamily="34" charset="0"/>
                <a:cs typeface="Calibri" panose="020F0502020204030204" pitchFamily="34" charset="0"/>
              </a:rPr>
              <a:t>≥</a:t>
            </a:r>
            <a:r>
              <a:rPr lang="en-US" b="0" dirty="0">
                <a:solidFill>
                  <a:schemeClr val="bg1"/>
                </a:solidFill>
                <a:latin typeface="Calibri" panose="020F0502020204030204" pitchFamily="34" charset="0"/>
              </a:rPr>
              <a:t>1 dose of study drug</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a:t>
            </a:r>
            <a:r>
              <a:rPr lang="en-US" dirty="0"/>
              <a:t>Response</a:t>
            </a:r>
            <a:endParaRPr lang="en-US" altLang="en-US" dirty="0"/>
          </a:p>
        </p:txBody>
      </p:sp>
      <p:graphicFrame>
        <p:nvGraphicFramePr>
          <p:cNvPr id="2" name="Group 32">
            <a:extLst>
              <a:ext uri="{FF2B5EF4-FFF2-40B4-BE49-F238E27FC236}">
                <a16:creationId xmlns:a16="http://schemas.microsoft.com/office/drawing/2014/main" id="{4ABB85B0-9E51-824E-7286-E9B33744FB61}"/>
              </a:ext>
            </a:extLst>
          </p:cNvPr>
          <p:cNvGraphicFramePr>
            <a:graphicFrameLocks noGrp="1"/>
          </p:cNvGraphicFramePr>
          <p:nvPr>
            <p:extLst>
              <p:ext uri="{D42A27DB-BD31-4B8C-83A1-F6EECF244321}">
                <p14:modId xmlns:p14="http://schemas.microsoft.com/office/powerpoint/2010/main" val="3170655512"/>
              </p:ext>
            </p:extLst>
          </p:nvPr>
        </p:nvGraphicFramePr>
        <p:xfrm>
          <a:off x="3091992" y="1600200"/>
          <a:ext cx="6466787" cy="2743248"/>
        </p:xfrm>
        <a:graphic>
          <a:graphicData uri="http://schemas.openxmlformats.org/drawingml/2006/table">
            <a:tbl>
              <a:tblPr/>
              <a:tblGrid>
                <a:gridCol w="4300738">
                  <a:extLst>
                    <a:ext uri="{9D8B030D-6E8A-4147-A177-3AD203B41FA5}">
                      <a16:colId xmlns:a16="http://schemas.microsoft.com/office/drawing/2014/main" val="20000"/>
                    </a:ext>
                  </a:extLst>
                </a:gridCol>
                <a:gridCol w="2166049">
                  <a:extLst>
                    <a:ext uri="{9D8B030D-6E8A-4147-A177-3AD203B41FA5}">
                      <a16:colId xmlns:a16="http://schemas.microsoft.com/office/drawing/2014/main" val="20001"/>
                    </a:ext>
                  </a:extLst>
                </a:gridCol>
              </a:tblGrid>
              <a:tr h="44242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Response,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Golidocitinib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7429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 (44.3)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7429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Overall response</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21 (23.9)</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18 (20.5)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17 (19.3)</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20 (22.7)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12 (13.6)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3" name="Text Box 11">
            <a:extLst>
              <a:ext uri="{FF2B5EF4-FFF2-40B4-BE49-F238E27FC236}">
                <a16:creationId xmlns:a16="http://schemas.microsoft.com/office/drawing/2014/main" id="{6386078A-2542-9934-7953-711E70C737A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Cai. ASCO 2023. Abstr 7503.</a:t>
            </a:r>
          </a:p>
        </p:txBody>
      </p:sp>
      <p:sp>
        <p:nvSpPr>
          <p:cNvPr id="4" name="Rectangle 3">
            <a:extLst>
              <a:ext uri="{FF2B5EF4-FFF2-40B4-BE49-F238E27FC236}">
                <a16:creationId xmlns:a16="http://schemas.microsoft.com/office/drawing/2014/main" id="{C0C79EC0-7350-0644-5942-2ABFB22328C7}"/>
              </a:ext>
            </a:extLst>
          </p:cNvPr>
          <p:cNvSpPr>
            <a:spLocks noGrp="1" noChangeArrowheads="1"/>
          </p:cNvSpPr>
          <p:nvPr>
            <p:ph idx="1"/>
          </p:nvPr>
        </p:nvSpPr>
        <p:spPr>
          <a:xfrm>
            <a:off x="604675" y="4750659"/>
            <a:ext cx="10877529" cy="1581685"/>
          </a:xfrm>
        </p:spPr>
        <p:txBody>
          <a:bodyPr/>
          <a:lstStyle/>
          <a:p>
            <a:r>
              <a:rPr lang="en-US" altLang="en-US" sz="2400" dirty="0"/>
              <a:t>Tumor size reduction from baseline achieved in most patients</a:t>
            </a:r>
          </a:p>
          <a:p>
            <a:r>
              <a:rPr lang="en-US" altLang="en-US" sz="2400" dirty="0"/>
              <a:t>Median DoR has not been reached (median follow-up: 6.3 mo)</a:t>
            </a:r>
          </a:p>
          <a:p>
            <a:r>
              <a:rPr lang="en-US" altLang="en-US" sz="2400" dirty="0"/>
              <a:t>Longest DoR is 16.8 mo and ongoing</a:t>
            </a:r>
          </a:p>
        </p:txBody>
      </p:sp>
      <p:sp>
        <p:nvSpPr>
          <p:cNvPr id="6" name="TextBox 5">
            <a:extLst>
              <a:ext uri="{FF2B5EF4-FFF2-40B4-BE49-F238E27FC236}">
                <a16:creationId xmlns:a16="http://schemas.microsoft.com/office/drawing/2014/main" id="{8A5A8007-EF91-EA37-5CCF-90AB70157BA2}"/>
              </a:ext>
            </a:extLst>
          </p:cNvPr>
          <p:cNvSpPr txBox="1"/>
          <p:nvPr/>
        </p:nvSpPr>
        <p:spPr bwMode="auto">
          <a:xfrm>
            <a:off x="727074" y="4374763"/>
            <a:ext cx="108724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*Patients included in efficacy analysis: received </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cs typeface="+mn-cs"/>
              </a:rPr>
              <a:t>≥1 dose, confirmed PTCL (central pathology review), and ≥1 baseline measurable lesion (IRC review).</a:t>
            </a:r>
            <a:endParaRPr 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77650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a:t>
            </a:r>
            <a:r>
              <a:rPr lang="en-US" dirty="0"/>
              <a:t>Response by Histology Subtype</a:t>
            </a:r>
            <a:endParaRPr lang="en-US" altLang="en-US" dirty="0"/>
          </a:p>
        </p:txBody>
      </p:sp>
      <p:graphicFrame>
        <p:nvGraphicFramePr>
          <p:cNvPr id="2" name="Group 32">
            <a:extLst>
              <a:ext uri="{FF2B5EF4-FFF2-40B4-BE49-F238E27FC236}">
                <a16:creationId xmlns:a16="http://schemas.microsoft.com/office/drawing/2014/main" id="{4ABB85B0-9E51-824E-7286-E9B33744FB61}"/>
              </a:ext>
            </a:extLst>
          </p:cNvPr>
          <p:cNvGraphicFramePr>
            <a:graphicFrameLocks noGrp="1"/>
          </p:cNvGraphicFramePr>
          <p:nvPr>
            <p:extLst>
              <p:ext uri="{D42A27DB-BD31-4B8C-83A1-F6EECF244321}">
                <p14:modId xmlns:p14="http://schemas.microsoft.com/office/powerpoint/2010/main" val="1869402480"/>
              </p:ext>
            </p:extLst>
          </p:nvPr>
        </p:nvGraphicFramePr>
        <p:xfrm>
          <a:off x="727075" y="1484386"/>
          <a:ext cx="10741025" cy="2926208"/>
        </p:xfrm>
        <a:graphic>
          <a:graphicData uri="http://schemas.openxmlformats.org/drawingml/2006/table">
            <a:tbl>
              <a:tblPr/>
              <a:tblGrid>
                <a:gridCol w="2548271">
                  <a:extLst>
                    <a:ext uri="{9D8B030D-6E8A-4147-A177-3AD203B41FA5}">
                      <a16:colId xmlns:a16="http://schemas.microsoft.com/office/drawing/2014/main" val="20000"/>
                    </a:ext>
                  </a:extLst>
                </a:gridCol>
                <a:gridCol w="4601595">
                  <a:extLst>
                    <a:ext uri="{9D8B030D-6E8A-4147-A177-3AD203B41FA5}">
                      <a16:colId xmlns:a16="http://schemas.microsoft.com/office/drawing/2014/main" val="4215051902"/>
                    </a:ext>
                  </a:extLst>
                </a:gridCol>
                <a:gridCol w="3591159">
                  <a:extLst>
                    <a:ext uri="{9D8B030D-6E8A-4147-A177-3AD203B41FA5}">
                      <a16:colId xmlns:a16="http://schemas.microsoft.com/office/drawing/2014/main" val="20001"/>
                    </a:ext>
                  </a:extLst>
                </a:gridCol>
              </a:tblGrid>
              <a:tr h="22121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Histologic Subtype,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Golidocitinib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ORR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21211">
                <a:tc v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Evaluable Patients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ORR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67623408"/>
                  </a:ext>
                </a:extLst>
              </a:tr>
              <a:tr h="17429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PTCL, NOS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50 (56.8)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 (46.0)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7429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AITL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 (18.2)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(56.3)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7429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ALCL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(11.4)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41337331"/>
                  </a:ext>
                </a:extLst>
              </a:tr>
              <a:tr h="17429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NKTCL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(3.4)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(66.7)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55985918"/>
                  </a:ext>
                </a:extLst>
              </a:tr>
              <a:tr h="17429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PTCL uncertain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(9.1)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(50.0)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18305120"/>
                  </a:ext>
                </a:extLst>
              </a:tr>
              <a:tr h="17429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19325540"/>
                  </a:ext>
                </a:extLst>
              </a:tr>
            </a:tbl>
          </a:graphicData>
        </a:graphic>
      </p:graphicFrame>
      <p:sp>
        <p:nvSpPr>
          <p:cNvPr id="3" name="Text Box 11">
            <a:extLst>
              <a:ext uri="{FF2B5EF4-FFF2-40B4-BE49-F238E27FC236}">
                <a16:creationId xmlns:a16="http://schemas.microsoft.com/office/drawing/2014/main" id="{6386078A-2542-9934-7953-711E70C737A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Cai. ASCO 2023. Abstr 7503.</a:t>
            </a:r>
          </a:p>
        </p:txBody>
      </p:sp>
      <p:sp>
        <p:nvSpPr>
          <p:cNvPr id="4" name="Rectangle 3">
            <a:extLst>
              <a:ext uri="{FF2B5EF4-FFF2-40B4-BE49-F238E27FC236}">
                <a16:creationId xmlns:a16="http://schemas.microsoft.com/office/drawing/2014/main" id="{C0C79EC0-7350-0644-5942-2ABFB22328C7}"/>
              </a:ext>
            </a:extLst>
          </p:cNvPr>
          <p:cNvSpPr>
            <a:spLocks noGrp="1" noChangeArrowheads="1"/>
          </p:cNvSpPr>
          <p:nvPr>
            <p:ph idx="1"/>
          </p:nvPr>
        </p:nvSpPr>
        <p:spPr>
          <a:xfrm>
            <a:off x="604675" y="4507320"/>
            <a:ext cx="10877529" cy="1934626"/>
          </a:xfrm>
        </p:spPr>
        <p:txBody>
          <a:bodyPr/>
          <a:lstStyle/>
          <a:p>
            <a:r>
              <a:rPr lang="en-US" altLang="en-US" sz="2400" dirty="0"/>
              <a:t>Antitumor efficacy seen across all subgroups examined, including age, sex, </a:t>
            </a:r>
            <a:br>
              <a:rPr lang="en-US" altLang="en-US" sz="2400" dirty="0"/>
            </a:br>
            <a:r>
              <a:rPr lang="en-US" altLang="en-US" sz="2400" dirty="0"/>
              <a:t>baseline bone marrow involvement, and ECOG PS</a:t>
            </a:r>
          </a:p>
          <a:p>
            <a:r>
              <a:rPr lang="en-US" altLang="en-US" sz="2400" dirty="0"/>
              <a:t>Histologic subtype assessed by central pathologic review</a:t>
            </a:r>
          </a:p>
          <a:p>
            <a:r>
              <a:rPr lang="en-US" altLang="en-US" sz="2400" dirty="0"/>
              <a:t>Response assessments per Lugano 2014 criteria</a:t>
            </a:r>
          </a:p>
          <a:p>
            <a:pPr marL="0" indent="0">
              <a:buNone/>
            </a:pPr>
            <a:endParaRPr lang="en-US" altLang="en-US" sz="2600" dirty="0"/>
          </a:p>
        </p:txBody>
      </p:sp>
    </p:spTree>
    <p:extLst>
      <p:ext uri="{BB962C8B-B14F-4D97-AF65-F5344CB8AC3E}">
        <p14:creationId xmlns:p14="http://schemas.microsoft.com/office/powerpoint/2010/main" val="2004329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a:t>
            </a:r>
            <a:r>
              <a:rPr lang="en-US" dirty="0"/>
              <a:t>Duration of Treatment and</a:t>
            </a:r>
            <a:br>
              <a:rPr lang="en-US" dirty="0"/>
            </a:br>
            <a:r>
              <a:rPr lang="en-US" dirty="0"/>
              <a:t>Dose Intensity</a:t>
            </a:r>
            <a:endParaRPr lang="en-US" altLang="en-US" dirty="0"/>
          </a:p>
        </p:txBody>
      </p:sp>
      <p:sp>
        <p:nvSpPr>
          <p:cNvPr id="3" name="Text Box 11">
            <a:extLst>
              <a:ext uri="{FF2B5EF4-FFF2-40B4-BE49-F238E27FC236}">
                <a16:creationId xmlns:a16="http://schemas.microsoft.com/office/drawing/2014/main" id="{6386078A-2542-9934-7953-711E70C737A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Cai. ASCO 2023. Abstr 7503.</a:t>
            </a:r>
          </a:p>
        </p:txBody>
      </p:sp>
      <p:graphicFrame>
        <p:nvGraphicFramePr>
          <p:cNvPr id="6" name="Group 32">
            <a:extLst>
              <a:ext uri="{FF2B5EF4-FFF2-40B4-BE49-F238E27FC236}">
                <a16:creationId xmlns:a16="http://schemas.microsoft.com/office/drawing/2014/main" id="{D490CAAE-0D8A-F2B1-4EA7-B10CACAFCD98}"/>
              </a:ext>
            </a:extLst>
          </p:cNvPr>
          <p:cNvGraphicFramePr>
            <a:graphicFrameLocks noGrp="1"/>
          </p:cNvGraphicFramePr>
          <p:nvPr>
            <p:extLst>
              <p:ext uri="{D42A27DB-BD31-4B8C-83A1-F6EECF244321}">
                <p14:modId xmlns:p14="http://schemas.microsoft.com/office/powerpoint/2010/main" val="2774185175"/>
              </p:ext>
            </p:extLst>
          </p:nvPr>
        </p:nvGraphicFramePr>
        <p:xfrm>
          <a:off x="727076" y="1623253"/>
          <a:ext cx="10755128" cy="3749120"/>
        </p:xfrm>
        <a:graphic>
          <a:graphicData uri="http://schemas.openxmlformats.org/drawingml/2006/table">
            <a:tbl>
              <a:tblPr/>
              <a:tblGrid>
                <a:gridCol w="7152700">
                  <a:extLst>
                    <a:ext uri="{9D8B030D-6E8A-4147-A177-3AD203B41FA5}">
                      <a16:colId xmlns:a16="http://schemas.microsoft.com/office/drawing/2014/main" val="20000"/>
                    </a:ext>
                  </a:extLst>
                </a:gridCol>
                <a:gridCol w="3602428">
                  <a:extLst>
                    <a:ext uri="{9D8B030D-6E8A-4147-A177-3AD203B41FA5}">
                      <a16:colId xmlns:a16="http://schemas.microsoft.com/office/drawing/2014/main" val="20001"/>
                    </a:ext>
                  </a:extLst>
                </a:gridCol>
              </a:tblGrid>
              <a:tr h="52013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Duration of Treatment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Golidocitinib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722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duration of,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 (0.03-18.2)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18886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Total months of tx, n (%)</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≥3-6</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69 (61.6)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13 (11.6)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20 (17.8)</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10 (8.9)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2683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actual dose intensity, mg/d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74304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relative dose intensity,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&lt;80,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≥80-100,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9 (8.0)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102 (91.1)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07916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a:t>
            </a:r>
            <a:r>
              <a:rPr lang="en-US" dirty="0"/>
              <a:t>Safety Summary</a:t>
            </a:r>
            <a:endParaRPr lang="en-US" altLang="en-US" dirty="0"/>
          </a:p>
        </p:txBody>
      </p:sp>
      <p:sp>
        <p:nvSpPr>
          <p:cNvPr id="3" name="Text Box 11">
            <a:extLst>
              <a:ext uri="{FF2B5EF4-FFF2-40B4-BE49-F238E27FC236}">
                <a16:creationId xmlns:a16="http://schemas.microsoft.com/office/drawing/2014/main" id="{6386078A-2542-9934-7953-711E70C737A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Cai. ASCO 2023. Abstr 7503.</a:t>
            </a:r>
          </a:p>
        </p:txBody>
      </p:sp>
      <p:graphicFrame>
        <p:nvGraphicFramePr>
          <p:cNvPr id="7" name="Group 32">
            <a:extLst>
              <a:ext uri="{FF2B5EF4-FFF2-40B4-BE49-F238E27FC236}">
                <a16:creationId xmlns:a16="http://schemas.microsoft.com/office/drawing/2014/main" id="{615DF2BD-A680-97C1-9A5C-4C7D0ABADEDA}"/>
              </a:ext>
            </a:extLst>
          </p:cNvPr>
          <p:cNvGraphicFramePr>
            <a:graphicFrameLocks noGrp="1"/>
          </p:cNvGraphicFramePr>
          <p:nvPr>
            <p:extLst>
              <p:ext uri="{D42A27DB-BD31-4B8C-83A1-F6EECF244321}">
                <p14:modId xmlns:p14="http://schemas.microsoft.com/office/powerpoint/2010/main" val="2924409184"/>
              </p:ext>
            </p:extLst>
          </p:nvPr>
        </p:nvGraphicFramePr>
        <p:xfrm>
          <a:off x="709798" y="1238299"/>
          <a:ext cx="5268346" cy="2789493"/>
        </p:xfrm>
        <a:graphic>
          <a:graphicData uri="http://schemas.openxmlformats.org/drawingml/2006/table">
            <a:tbl>
              <a:tblPr/>
              <a:tblGrid>
                <a:gridCol w="2712910">
                  <a:extLst>
                    <a:ext uri="{9D8B030D-6E8A-4147-A177-3AD203B41FA5}">
                      <a16:colId xmlns:a16="http://schemas.microsoft.com/office/drawing/2014/main" val="20000"/>
                    </a:ext>
                  </a:extLst>
                </a:gridCol>
                <a:gridCol w="2555436">
                  <a:extLst>
                    <a:ext uri="{9D8B030D-6E8A-4147-A177-3AD203B41FA5}">
                      <a16:colId xmlns:a16="http://schemas.microsoft.com/office/drawing/2014/main" val="20001"/>
                    </a:ext>
                  </a:extLst>
                </a:gridCol>
              </a:tblGrid>
              <a:tr h="44242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Golidocitinib (N = 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7429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 (88.4)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74293">
                <a:tc>
                  <a:txBody>
                    <a:bodyPr/>
                    <a:lstStyle/>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62 (55.4)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77011075"/>
                  </a:ext>
                </a:extLst>
              </a:tr>
              <a:tr h="174293">
                <a:tc>
                  <a:txBody>
                    <a:bodyPr/>
                    <a:lstStyle/>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(22.3)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08017255"/>
                  </a:ext>
                </a:extLst>
              </a:tr>
              <a:tr h="174293">
                <a:tc>
                  <a:txBody>
                    <a:bodyPr/>
                    <a:lstStyle/>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Leading to dose interruption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 (37.5)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86585472"/>
                  </a:ext>
                </a:extLst>
              </a:tr>
              <a:tr h="174293">
                <a:tc>
                  <a:txBody>
                    <a:bodyPr/>
                    <a:lstStyle/>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Leading to dose reduction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6770050"/>
                  </a:ext>
                </a:extLst>
              </a:tr>
              <a:tr h="174293">
                <a:tc>
                  <a:txBody>
                    <a:bodyPr/>
                    <a:lstStyle/>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Leading to discontinuation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5112868"/>
                  </a:ext>
                </a:extLst>
              </a:tr>
              <a:tr h="174293">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Leading to death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55657668"/>
                  </a:ext>
                </a:extLst>
              </a:tr>
            </a:tbl>
          </a:graphicData>
        </a:graphic>
      </p:graphicFrame>
      <p:graphicFrame>
        <p:nvGraphicFramePr>
          <p:cNvPr id="2" name="Group 32">
            <a:extLst>
              <a:ext uri="{FF2B5EF4-FFF2-40B4-BE49-F238E27FC236}">
                <a16:creationId xmlns:a16="http://schemas.microsoft.com/office/drawing/2014/main" id="{1ACF6F3D-6F94-09AF-1B36-2DEAE99FD250}"/>
              </a:ext>
            </a:extLst>
          </p:cNvPr>
          <p:cNvGraphicFramePr>
            <a:graphicFrameLocks noGrp="1"/>
          </p:cNvGraphicFramePr>
          <p:nvPr>
            <p:extLst>
              <p:ext uri="{D42A27DB-BD31-4B8C-83A1-F6EECF244321}">
                <p14:modId xmlns:p14="http://schemas.microsoft.com/office/powerpoint/2010/main" val="616613080"/>
              </p:ext>
            </p:extLst>
          </p:nvPr>
        </p:nvGraphicFramePr>
        <p:xfrm>
          <a:off x="6199755" y="1238299"/>
          <a:ext cx="5268346" cy="4694144"/>
        </p:xfrm>
        <a:graphic>
          <a:graphicData uri="http://schemas.openxmlformats.org/drawingml/2006/table">
            <a:tbl>
              <a:tblPr/>
              <a:tblGrid>
                <a:gridCol w="2930658">
                  <a:extLst>
                    <a:ext uri="{9D8B030D-6E8A-4147-A177-3AD203B41FA5}">
                      <a16:colId xmlns:a16="http://schemas.microsoft.com/office/drawing/2014/main" val="20000"/>
                    </a:ext>
                  </a:extLst>
                </a:gridCol>
                <a:gridCol w="1181570">
                  <a:extLst>
                    <a:ext uri="{9D8B030D-6E8A-4147-A177-3AD203B41FA5}">
                      <a16:colId xmlns:a16="http://schemas.microsoft.com/office/drawing/2014/main" val="20001"/>
                    </a:ext>
                  </a:extLst>
                </a:gridCol>
                <a:gridCol w="1156118">
                  <a:extLst>
                    <a:ext uri="{9D8B030D-6E8A-4147-A177-3AD203B41FA5}">
                      <a16:colId xmlns:a16="http://schemas.microsoft.com/office/drawing/2014/main" val="1278724077"/>
                    </a:ext>
                  </a:extLst>
                </a:gridCol>
              </a:tblGrid>
              <a:tr h="19069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TRAE,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Golidocitinib (N = 112)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190691">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≥3 </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599828804"/>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Neutrophil count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57 (50.9)</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27 (24.1)</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43131180"/>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WBC count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60 (53.6)</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26 (23.2)</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08075316"/>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Platelet count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67 (59.8)</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19 (17.0)</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17287288"/>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Anemia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42  (37.5)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7 (6.3)</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89600787"/>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Lymphocyte count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29 (25.9)</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18 (16.1)</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11874236"/>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ALT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24 (21.4)</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 (2.7)</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00292732"/>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Blood fibrinogen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18 (16.1)</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 (2.7)</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10518406"/>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AST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27 (24.1)</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(1.8)</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40498199"/>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Blood creatinine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19 (17.0)</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(0.9)</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50165380"/>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Blood LDH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17 (15.2)</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(0.9)</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27353060"/>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Hypertriglyceridemia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16 (14.3)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16226931"/>
                  </a:ext>
                </a:extLst>
              </a:tr>
              <a:tr h="1906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Blood CPK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12 (10.7)</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(0.9)</a:t>
                      </a:r>
                      <a:endParaRPr lang="en-US" sz="1600" dirty="0">
                        <a:latin typeface="Calibri" panose="020F0502020204030204" pitchFamily="34" charset="0"/>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32918570"/>
                  </a:ext>
                </a:extLst>
              </a:tr>
            </a:tbl>
          </a:graphicData>
        </a:graphic>
      </p:graphicFrame>
    </p:spTree>
    <p:extLst>
      <p:ext uri="{BB962C8B-B14F-4D97-AF65-F5344CB8AC3E}">
        <p14:creationId xmlns:p14="http://schemas.microsoft.com/office/powerpoint/2010/main" val="2874498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JACKPOT8 Part B: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200" dirty="0"/>
              <a:t>Pivotal trial results demonstrated durable antitumor efficacy of golidocitinib in patients with relapsed/refractory PTCL (ORR: 44.3%; CR rate: 23.9%) in line with previous report (JACKPOT8 part A)</a:t>
            </a:r>
            <a:r>
              <a:rPr lang="en-US" altLang="en-US" sz="2200" baseline="30000" dirty="0"/>
              <a:t>1,2</a:t>
            </a:r>
          </a:p>
          <a:p>
            <a:pPr lvl="1"/>
            <a:r>
              <a:rPr lang="en-US" altLang="en-US" sz="2000" dirty="0"/>
              <a:t>Median DoR not reached with 6.3 mo of follow-up; longest DoR 16.8+ mo</a:t>
            </a:r>
          </a:p>
          <a:p>
            <a:pPr lvl="1"/>
            <a:r>
              <a:rPr lang="en-US" altLang="en-US" sz="2000" dirty="0"/>
              <a:t>Responses observed across all PTCL subtypes examined</a:t>
            </a:r>
          </a:p>
          <a:p>
            <a:r>
              <a:rPr lang="en-US" altLang="en-US" sz="2200" dirty="0"/>
              <a:t>Acceptable safety profile with median relative dose intensity 100% and treatment duration up to 18 mo</a:t>
            </a:r>
            <a:r>
              <a:rPr lang="en-US" altLang="en-US" sz="2200" baseline="30000" dirty="0"/>
              <a:t>2</a:t>
            </a:r>
          </a:p>
          <a:p>
            <a:pPr lvl="1"/>
            <a:r>
              <a:rPr lang="en-US" altLang="en-US" sz="2000" dirty="0"/>
              <a:t>Most frequent grade ≥3 TRAEs were hematologic and clinically manageable</a:t>
            </a:r>
          </a:p>
          <a:p>
            <a:pPr lvl="1"/>
            <a:r>
              <a:rPr lang="en-US" altLang="en-US" sz="2000" dirty="0"/>
              <a:t>1 TRAE led to death in 1 patient</a:t>
            </a:r>
          </a:p>
          <a:p>
            <a:r>
              <a:rPr lang="en-US" altLang="en-US" sz="2200" dirty="0"/>
              <a:t>Investigators concluded that golidocitinib could be considered a treatment option for this patient population</a:t>
            </a:r>
            <a:r>
              <a:rPr lang="en-US" altLang="en-US" sz="2200" baseline="30000" dirty="0"/>
              <a:t>2</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Kim. ASCO 2022. Abstr 7563. 2. Cai. ASCO 2023. Abstr 7503.</a:t>
            </a:r>
          </a:p>
        </p:txBody>
      </p:sp>
    </p:spTree>
    <p:extLst>
      <p:ext uri="{BB962C8B-B14F-4D97-AF65-F5344CB8AC3E}">
        <p14:creationId xmlns:p14="http://schemas.microsoft.com/office/powerpoint/2010/main" val="19461891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B1176E6CD61C48837A69031B16F468" ma:contentTypeVersion="1" ma:contentTypeDescription="Create a new document." ma:contentTypeScope="" ma:versionID="af614e5532ebd1db907985f9134e556a">
  <xsd:schema xmlns:xsd="http://www.w3.org/2001/XMLSchema" xmlns:xs="http://www.w3.org/2001/XMLSchema" xmlns:p="http://schemas.microsoft.com/office/2006/metadata/properties" xmlns:ns2="d54cbe69-32bd-412a-b004-9152f949605e" xmlns:ns3="82daad6d-0d11-4399-988d-34026e24ced5" targetNamespace="http://schemas.microsoft.com/office/2006/metadata/properties" ma:root="true" ma:fieldsID="048efef9ce2e7209a2fa7efaf6243ed0" ns2:_="" ns3:_="">
    <xsd:import namespace="d54cbe69-32bd-412a-b004-9152f949605e"/>
    <xsd:import namespace="82daad6d-0d11-4399-988d-34026e24ced5"/>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2daad6d-0d11-4399-988d-34026e24ced5"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56M7VY3CDVN5-1614208587-1</_dlc_DocId>
    <_dlc_DocIdUrl xmlns="d54cbe69-32bd-412a-b004-9152f949605e">
      <Url>https://intranet.clinicaloptions.com/mews/oncology/ONC_2023_ASCO_CF_(PRP6243)/HEME_7503_Cai/_layouts/15/DocIdRedir.aspx?ID=56M7VY3CDVN5-1614208587-1</Url>
      <Description>56M7VY3CDVN5-1614208587-1</Description>
    </_dlc_DocIdUrl>
    <Document_x0020_Category xmlns="82daad6d-0d11-4399-988d-34026e24ced5">Conference Capsule Slides</Document_x0020_Category>
  </documentManagement>
</p:properties>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391623BB-3816-4339-949A-A9B60C9F0F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2daad6d-0d11-4399-988d-34026e24ced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BA55BC3-5A03-47C2-8EC3-D964C3B5E779}">
  <ds:schemaRefs>
    <ds:schemaRef ds:uri="82daad6d-0d11-4399-988d-34026e24ced5"/>
    <ds:schemaRef ds:uri="d54cbe69-32bd-412a-b004-9152f949605e"/>
    <ds:schemaRef ds:uri="http://purl.org/dc/terms/"/>
    <ds:schemaRef ds:uri="http://purl.org/dc/elements/1.1/"/>
    <ds:schemaRef ds:uri="http://www.w3.org/XML/1998/namespace"/>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1513</TotalTime>
  <Words>1829</Words>
  <Application>Microsoft Office PowerPoint</Application>
  <PresentationFormat>Widescreen</PresentationFormat>
  <Paragraphs>234</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JACKPOT8 Part B: Pivotal Phase II Study of Golidocitinib, a JAK1-Selective Inhibitor, in Relapsed/Refractory PTCL</vt:lpstr>
      <vt:lpstr>About These Slides</vt:lpstr>
      <vt:lpstr>JACKPOT8 Part B: Background</vt:lpstr>
      <vt:lpstr>JACKPOT8 Part B: Study Design</vt:lpstr>
      <vt:lpstr>JACKPOT8 Part B: Baseline Characteristics</vt:lpstr>
      <vt:lpstr>JACKPOT8 Part B: Response</vt:lpstr>
      <vt:lpstr>JACKPOT8 Part B: Response by Histology Subtype</vt:lpstr>
      <vt:lpstr>JACKPOT8 Part B: Duration of Treatment and Dose Intensity</vt:lpstr>
      <vt:lpstr>JACKPOT8 Part B: Safety Summary</vt:lpstr>
      <vt:lpstr>JACKPOT8 Part B: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JACKPOT8 Part B: Pivotal Phase II Study of Golidocitinib, a JAK1-Selective Inhibitor, in Relapsed/Refractory PTCL</dc:title>
  <dc:creator>Preferred User</dc:creator>
  <cp:lastModifiedBy>nkolenko@clinicaloptions.com</cp:lastModifiedBy>
  <cp:revision>57</cp:revision>
  <cp:lastPrinted>2016-09-26T20:21:49Z</cp:lastPrinted>
  <dcterms:created xsi:type="dcterms:W3CDTF">2005-05-27T15:08:01Z</dcterms:created>
  <dcterms:modified xsi:type="dcterms:W3CDTF">2023-06-09T21:04:39Z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1f7836ed-5544-4571-b24b-fb7690349e4c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0x01010034B1176E6CD61C48837A69031B16F468</vt:lpwstr>
  </property>
  <property fmtid="{D5CDD505-2E9C-101B-9397-08002B2CF9AE}" pid="9" name="MediaServiceImageTags">
    <vt:lpwstr/>
  </property>
</Properties>
</file>