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8" r:id="rId4"/>
    <p:sldMasterId id="2147483851" r:id="rId5"/>
    <p:sldMasterId id="2147483820" r:id="rId6"/>
    <p:sldMasterId id="2147483885" r:id="rId7"/>
    <p:sldMasterId id="2147483920" r:id="rId8"/>
  </p:sldMasterIdLst>
  <p:notesMasterIdLst>
    <p:notesMasterId r:id="rId45"/>
  </p:notesMasterIdLst>
  <p:handoutMasterIdLst>
    <p:handoutMasterId r:id="rId46"/>
  </p:handoutMasterIdLst>
  <p:sldIdLst>
    <p:sldId id="2147473663" r:id="rId9"/>
    <p:sldId id="308" r:id="rId10"/>
    <p:sldId id="2147481791" r:id="rId11"/>
    <p:sldId id="261" r:id="rId12"/>
    <p:sldId id="2147473690" r:id="rId13"/>
    <p:sldId id="2147473691" r:id="rId14"/>
    <p:sldId id="2147473985" r:id="rId15"/>
    <p:sldId id="2147474014" r:id="rId16"/>
    <p:sldId id="2147473995" r:id="rId17"/>
    <p:sldId id="2147473996" r:id="rId18"/>
    <p:sldId id="2147473997" r:id="rId19"/>
    <p:sldId id="2147481796" r:id="rId20"/>
    <p:sldId id="2147473999" r:id="rId21"/>
    <p:sldId id="2147474000" r:id="rId22"/>
    <p:sldId id="2147474001" r:id="rId23"/>
    <p:sldId id="2147473935" r:id="rId24"/>
    <p:sldId id="2147474008" r:id="rId25"/>
    <p:sldId id="2147473987" r:id="rId26"/>
    <p:sldId id="2147473961" r:id="rId27"/>
    <p:sldId id="2147473986" r:id="rId28"/>
    <p:sldId id="2147474013" r:id="rId29"/>
    <p:sldId id="2147474003" r:id="rId30"/>
    <p:sldId id="2147474004" r:id="rId31"/>
    <p:sldId id="2147481798" r:id="rId32"/>
    <p:sldId id="265" r:id="rId33"/>
    <p:sldId id="305" r:id="rId34"/>
    <p:sldId id="2147481797" r:id="rId35"/>
    <p:sldId id="2147474009" r:id="rId36"/>
    <p:sldId id="281" r:id="rId37"/>
    <p:sldId id="2147474005" r:id="rId38"/>
    <p:sldId id="2147474011" r:id="rId39"/>
    <p:sldId id="2147474006" r:id="rId40"/>
    <p:sldId id="2147473957" r:id="rId41"/>
    <p:sldId id="2147474007" r:id="rId42"/>
    <p:sldId id="2147473956" r:id="rId43"/>
    <p:sldId id="318" r:id="rId44"/>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136" userDrawn="1">
          <p15:clr>
            <a:srgbClr val="A4A3A4"/>
          </p15:clr>
        </p15:guide>
        <p15:guide id="4" orient="horz" pos="3216" userDrawn="1">
          <p15:clr>
            <a:srgbClr val="A4A3A4"/>
          </p15:clr>
        </p15:guide>
        <p15:guide id="8" pos="5616"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5959D442-554C-730C-B8FE-8F6B38CBE848}" name="Mats Jerkeman" initials="" userId="S::onk-mje@lu.se::c8b935f5-10af-43db-bad2-2bdf928708ca"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2" name=" " initials="MAC" lastIdx="17" clrIdx="1"/>
  <p:cmAuthor id="3" name="Andrew Bowser" initials="AB" lastIdx="3" clrIdx="2"/>
  <p:cmAuthor id="4" name="Melanie Couton" initials="MAC" lastIdx="1" clrIdx="3"/>
  <p:cmAuthor id="5" name="Taryn Gross" initials="TG" lastIdx="7" clrIdx="4"/>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 id="7" name="Kristen Rosenthal" initials="KR" lastIdx="2" clrIdx="6">
    <p:extLst>
      <p:ext uri="{19B8F6BF-5375-455C-9EA6-DF929625EA0E}">
        <p15:presenceInfo xmlns:p15="http://schemas.microsoft.com/office/powerpoint/2012/main" userId="S::krosenthal@clinicaloptions.com::67a58a6d-22ff-4b03-8f01-10ea3f44af52" providerId="AD"/>
      </p:ext>
    </p:extLst>
  </p:cmAuthor>
  <p:cmAuthor id="8" name="Dussadee Royal" initials="DR" lastIdx="2" clrIdx="7">
    <p:extLst>
      <p:ext uri="{19B8F6BF-5375-455C-9EA6-DF929625EA0E}">
        <p15:presenceInfo xmlns:p15="http://schemas.microsoft.com/office/powerpoint/2012/main" userId="S::droyal@clinicaloptions.com::51beead8-6fa0-4b98-aeba-37044af35e17" providerId="AD"/>
      </p:ext>
    </p:extLst>
  </p:cmAuthor>
  <p:cmAuthor id="9" name="Leo Honeywell" initials="LH" lastIdx="11" clrIdx="8">
    <p:extLst>
      <p:ext uri="{19B8F6BF-5375-455C-9EA6-DF929625EA0E}">
        <p15:presenceInfo xmlns:p15="http://schemas.microsoft.com/office/powerpoint/2012/main" userId="Leo Honeywell" providerId="None"/>
      </p:ext>
    </p:extLst>
  </p:cmAuthor>
  <p:cmAuthor id="10" name="Liz Donohue" initials="LD" lastIdx="1" clrIdx="9">
    <p:extLst>
      <p:ext uri="{19B8F6BF-5375-455C-9EA6-DF929625EA0E}">
        <p15:presenceInfo xmlns:p15="http://schemas.microsoft.com/office/powerpoint/2012/main" userId="S::ldonohue@practicingclinicians.com::1dd2b9cf-45e8-40ae-9123-4564d15e2785" providerId="AD"/>
      </p:ext>
    </p:extLst>
  </p:cmAuthor>
  <p:cmAuthor id="11" name="Kemi Obajimi" initials="KO" lastIdx="15" clrIdx="10">
    <p:extLst>
      <p:ext uri="{19B8F6BF-5375-455C-9EA6-DF929625EA0E}">
        <p15:presenceInfo xmlns:p15="http://schemas.microsoft.com/office/powerpoint/2012/main" userId="S::kobajimi@clinicaloptions.com::81894e25-3cbc-45b7-be28-dda6fb8d19a9" providerId="AD"/>
      </p:ext>
    </p:extLst>
  </p:cmAuthor>
  <p:cmAuthor id="12" name="Timothy Quill" initials="TQ" lastIdx="8" clrIdx="11">
    <p:extLst>
      <p:ext uri="{19B8F6BF-5375-455C-9EA6-DF929625EA0E}">
        <p15:presenceInfo xmlns:p15="http://schemas.microsoft.com/office/powerpoint/2012/main" userId="S::tquill@clinicaloptions.com::b1dc6efb-2995-45e7-a306-57a2c67aa886" providerId="AD"/>
      </p:ext>
    </p:extLst>
  </p:cmAuthor>
  <p:cmAuthor id="13" name="Jennifer Eimers" initials="JE" lastIdx="1" clrIdx="12">
    <p:extLst>
      <p:ext uri="{19B8F6BF-5375-455C-9EA6-DF929625EA0E}">
        <p15:presenceInfo xmlns:p15="http://schemas.microsoft.com/office/powerpoint/2012/main" userId="S::jeimers@clinicaloptions.com::e496f3f7-6a48-4339-9b0c-9f426a43f948" providerId="AD"/>
      </p:ext>
    </p:extLst>
  </p:cmAuthor>
  <p:cmAuthor id="14" name="Andrea Boecler" initials="AB" lastIdx="3" clrIdx="13">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EEE6CA"/>
    <a:srgbClr val="EEE9E0"/>
    <a:srgbClr val="F9F7F4"/>
    <a:srgbClr val="BA3000"/>
    <a:srgbClr val="992000"/>
    <a:srgbClr val="FFFFFF"/>
    <a:srgbClr val="8B8B92"/>
    <a:srgbClr val="7D7D7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1E4696-1754-4098-B88B-E8A1BD145740}" v="18" dt="2026-05-27T20:30:09.459"/>
    <p1510:client id="{C7411B23-02CD-4496-81D8-46CDE707A729}" v="14" dt="2026-05-28T12:46:21.1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92857" autoAdjust="0"/>
  </p:normalViewPr>
  <p:slideViewPr>
    <p:cSldViewPr snapToGrid="0">
      <p:cViewPr varScale="1">
        <p:scale>
          <a:sx n="103" d="100"/>
          <a:sy n="103" d="100"/>
        </p:scale>
        <p:origin x="114" y="96"/>
      </p:cViewPr>
      <p:guideLst>
        <p:guide orient="horz" pos="2136"/>
        <p:guide orient="horz" pos="3216"/>
        <p:guide pos="5616"/>
      </p:guideLst>
    </p:cSldViewPr>
  </p:slid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122" d="100"/>
          <a:sy n="122" d="100"/>
        </p:scale>
        <p:origin x="3096" y="21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notesMaster" Target="notesMasters/notesMaster1.xml"/><Relationship Id="rId53" Type="http://schemas.microsoft.com/office/2018/10/relationships/authors" Target="authors.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handoutMaster" Target="handoutMasters/handoutMaster1.xml"/><Relationship Id="rId20" Type="http://schemas.openxmlformats.org/officeDocument/2006/relationships/slide" Target="slides/slide12.xml"/><Relationship Id="rId41" Type="http://schemas.openxmlformats.org/officeDocument/2006/relationships/slide" Target="slides/slide33.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001D2224-C142-D340-8C20-FDA351C18439}" type="datetimeFigureOut">
              <a:rPr lang="en-US" smtClean="0"/>
              <a:t>5/29/2026</a:t>
            </a:fld>
            <a:endParaRPr lang="en-US" dirty="0"/>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C8196A6F-EB25-094F-87AE-1757368BFC95}" type="slidenum">
              <a:rPr lang="en-US" smtClean="0"/>
              <a:t>‹#›</a:t>
            </a:fld>
            <a:endParaRPr lang="en-US" dirty="0"/>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atin typeface="Poppins" panose="00000500000000000000" pitchFamily="2" charset="0"/>
              </a:defRPr>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atin typeface="Poppins" panose="00000500000000000000" pitchFamily="2" charset="0"/>
              </a:defRPr>
            </a:lvl1pPr>
          </a:lstStyle>
          <a:p>
            <a:fld id="{F223A16C-7964-42FA-905D-8FE7FD8AE7E7}" type="datetimeFigureOut">
              <a:rPr lang="en-US" smtClean="0"/>
              <a:pPr/>
              <a:t>5/29/2026</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atin typeface="Poppins" panose="00000500000000000000" pitchFamily="2" charset="0"/>
              </a:defRPr>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atin typeface="Poppins" panose="00000500000000000000" pitchFamily="2" charset="0"/>
              </a:defRPr>
            </a:lvl1pPr>
          </a:lstStyle>
          <a:p>
            <a:fld id="{F239CF04-E0F8-4858-A4FE-0F88DB493753}" type="slidenum">
              <a:rPr lang="en-US" smtClean="0"/>
              <a:pPr/>
              <a:t>‹#›</a:t>
            </a:fld>
            <a:endParaRPr lang="en-US" dirty="0"/>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879018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4</a:t>
            </a:fld>
            <a:endParaRPr lang="en-US" altLang="en-US" dirty="0">
              <a:solidFill>
                <a:prstClr val="black"/>
              </a:solidFill>
            </a:endParaRPr>
          </a:p>
        </p:txBody>
      </p:sp>
    </p:spTree>
    <p:extLst>
      <p:ext uri="{BB962C8B-B14F-4D97-AF65-F5344CB8AC3E}">
        <p14:creationId xmlns:p14="http://schemas.microsoft.com/office/powerpoint/2010/main" val="39989457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C9CB1-56A4-3E2E-6AC8-18F4FAFFF7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5E0928-CA8B-03A3-F503-EA8A417CEBC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F12DEF7-0668-C331-BF2E-F4AD2E1E43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823635-A446-D589-62C0-103DE43C8D80}"/>
              </a:ext>
            </a:extLst>
          </p:cNvPr>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304636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76CE2-35C3-CCD6-C89D-441989A51D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0014F-5FE3-ADFB-818C-E817EA7607C3}"/>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53173CF-A1DD-D5E2-2FF6-372F928EC8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434E44-1EEF-E498-E0E2-C19EFED76B8F}"/>
              </a:ext>
            </a:extLst>
          </p:cNvPr>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6</a:t>
            </a:fld>
            <a:endParaRPr lang="en-US" altLang="en-US" dirty="0">
              <a:solidFill>
                <a:prstClr val="black"/>
              </a:solidFill>
            </a:endParaRPr>
          </a:p>
        </p:txBody>
      </p:sp>
    </p:spTree>
    <p:extLst>
      <p:ext uri="{BB962C8B-B14F-4D97-AF65-F5344CB8AC3E}">
        <p14:creationId xmlns:p14="http://schemas.microsoft.com/office/powerpoint/2010/main" val="36118971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3950C-5684-84C5-0BE6-61DE1A7E42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818C63-A4DB-1363-A068-80BF30D87BC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FA1B75A-2252-0EFD-3D1E-FDF8B00A70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D1CE2B-7A86-EA52-DEC6-258B95ABD6E0}"/>
              </a:ext>
            </a:extLst>
          </p:cNvPr>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7</a:t>
            </a:fld>
            <a:endParaRPr lang="en-US" altLang="en-US" dirty="0">
              <a:solidFill>
                <a:prstClr val="black"/>
              </a:solidFill>
            </a:endParaRPr>
          </a:p>
        </p:txBody>
      </p:sp>
    </p:spTree>
    <p:extLst>
      <p:ext uri="{BB962C8B-B14F-4D97-AF65-F5344CB8AC3E}">
        <p14:creationId xmlns:p14="http://schemas.microsoft.com/office/powerpoint/2010/main" val="37172784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352938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A3556-D449-C97C-AF25-54FA0B500E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F4E84-B407-380E-A92E-82027357DB1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21986EE-E117-8ECE-86F7-E7AF2342C0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643F7-DF68-BE3F-6E38-743D3B44FF5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56958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3270A-1DD4-8ACD-9B99-8BFFDACD60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43C742-B417-E30B-AD90-6C522B0F763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31B3755-9DCB-0F82-2639-FB04B29387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0DFF48-7FFB-46FC-61B3-4AD293F293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6124642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541081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3850665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BB4B1-A213-CBC2-455D-A23A5C12A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B5A512-1783-0202-BCEE-C992394779F6}"/>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87900A8-B046-643D-761A-3A980B2858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F3F584-25CB-F45F-D79A-7087C5D83D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008339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90BDE-F842-0BB9-43BE-D494B8AE2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CA513-8909-31FC-4EE3-3E085ECB426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BA3D0F4-AB6D-085B-C749-552DEA5FAC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96E19E-BE94-A7DB-5C19-D643D881DE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750120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050AA-17C9-627D-10C8-DD577165C2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CB6A13-BEF7-CA07-5770-3E4EE9A8C1E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890A033-D453-3F93-5C43-73B92E55D0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92384C-2CC9-C02B-3754-D2A9A53A25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739176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43F93-D00F-6D9F-6D62-FC158BBB27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3D426A-050D-98E1-A26C-49A8A02A74E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16CCEAD1-365A-B1A6-8F68-D3F7974107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B236EF-C92B-DF6A-5625-50311CA2F056}"/>
              </a:ext>
            </a:extLst>
          </p:cNvPr>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16</a:t>
            </a:fld>
            <a:endParaRPr lang="en-US" altLang="en-US" dirty="0">
              <a:solidFill>
                <a:prstClr val="black"/>
              </a:solidFill>
            </a:endParaRPr>
          </a:p>
        </p:txBody>
      </p:sp>
    </p:spTree>
    <p:extLst>
      <p:ext uri="{BB962C8B-B14F-4D97-AF65-F5344CB8AC3E}">
        <p14:creationId xmlns:p14="http://schemas.microsoft.com/office/powerpoint/2010/main" val="29029287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76582-2B86-4EC1-2CB9-B4DCA05BFD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039F80-938C-68DE-BB50-7836D299197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91E9235-8E7A-D573-E840-429FCEAECD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8FDDC8-A8A4-6299-D64D-85FB1F25D7D1}"/>
              </a:ext>
            </a:extLst>
          </p:cNvPr>
          <p:cNvSpPr>
            <a:spLocks noGrp="1"/>
          </p:cNvSpPr>
          <p:nvPr>
            <p:ph type="sldNum" sz="quarter" idx="5"/>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a:ln>
                  <a:noFill/>
                </a:ln>
                <a:solidFill>
                  <a:prstClr val="black"/>
                </a:solidFill>
                <a:effectLst/>
                <a:uLnTx/>
                <a:uFillTx/>
                <a:latin typeface="Poppins" panose="00000500000000000000" pitchFamily="2" charset="0"/>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17</a:t>
            </a:fld>
            <a:endParaRPr kumimoji="0" lang="en-US" altLang="en-US" sz="13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29389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18</a:t>
            </a:fld>
            <a:endParaRPr lang="en-US" altLang="en-US" dirty="0">
              <a:solidFill>
                <a:prstClr val="black"/>
              </a:solidFill>
            </a:endParaRPr>
          </a:p>
        </p:txBody>
      </p:sp>
    </p:spTree>
    <p:extLst>
      <p:ext uri="{BB962C8B-B14F-4D97-AF65-F5344CB8AC3E}">
        <p14:creationId xmlns:p14="http://schemas.microsoft.com/office/powerpoint/2010/main" val="13529382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5A9E5-D7D4-39E4-C8A2-93C511AD3F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21199C-6BB1-1BA6-4B75-8730D57F97A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006D11F-9310-3BFF-7B45-0EDEEE8E97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6933A8-F2FE-F036-CB6B-55CDAC133DCC}"/>
              </a:ext>
            </a:extLst>
          </p:cNvPr>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19</a:t>
            </a:fld>
            <a:endParaRPr lang="en-US" altLang="en-US" dirty="0">
              <a:solidFill>
                <a:prstClr val="black"/>
              </a:solidFill>
            </a:endParaRPr>
          </a:p>
        </p:txBody>
      </p:sp>
    </p:spTree>
    <p:extLst>
      <p:ext uri="{BB962C8B-B14F-4D97-AF65-F5344CB8AC3E}">
        <p14:creationId xmlns:p14="http://schemas.microsoft.com/office/powerpoint/2010/main" val="2627413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BE691-2F3E-7331-DC81-AF959775A4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E416F7-2306-28CB-8238-1BA80C50933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92A966D-7F33-2D56-A50A-02C518243E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1393CA-C9C8-7578-EEAD-84BBCE07AD6A}"/>
              </a:ext>
            </a:extLst>
          </p:cNvPr>
          <p:cNvSpPr>
            <a:spLocks noGrp="1"/>
          </p:cNvSpPr>
          <p:nvPr>
            <p:ph type="sldNum" sz="quarter" idx="5"/>
          </p:nvPr>
        </p:nvSpPr>
        <p:spPr/>
        <p:txBody>
          <a:bodyPr/>
          <a:lstStyle/>
          <a:p>
            <a:pPr defTabSz="966612">
              <a:defRPr/>
            </a:pPr>
            <a:fld id="{2FB72F01-6714-4A31-8C22-8E0F1B091B56}" type="slidenum">
              <a:rPr lang="en-US" altLang="en-US">
                <a:solidFill>
                  <a:prstClr val="black"/>
                </a:solidFill>
              </a:rPr>
              <a:pPr defTabSz="966612">
                <a:defRPr/>
              </a:pPr>
              <a:t>20</a:t>
            </a:fld>
            <a:endParaRPr lang="en-US" altLang="en-US" dirty="0">
              <a:solidFill>
                <a:prstClr val="black"/>
              </a:solidFill>
            </a:endParaRPr>
          </a:p>
        </p:txBody>
      </p:sp>
    </p:spTree>
    <p:extLst>
      <p:ext uri="{BB962C8B-B14F-4D97-AF65-F5344CB8AC3E}">
        <p14:creationId xmlns:p14="http://schemas.microsoft.com/office/powerpoint/2010/main" val="15973020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422C5-F003-D813-A501-694034578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3139B1-1AD6-580B-1310-8294E7042DA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9C41FE1-3779-EAB6-6750-4277BE32B8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A5708C-2110-8679-037B-9668548652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0068806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3BE33-EAD6-02F1-A82B-2CA75F949C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E1E19C-E0D4-E1F8-FA90-FDCA48D124A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ABF3F27-BD41-3F10-A6EE-6064DA39DE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BD53C2-0EC7-28E4-56C7-DDDBA91623A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764742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605B6-AF49-E97D-8B84-42CC09D018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0B4C5-008C-BEFD-14C8-5A6562BC4C1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FDD8A3D-185D-02CD-329F-C628CF89DB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4E666E-8565-D139-74C4-E17C885050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8794656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402BA-963A-7E4F-C52A-33B2856B1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983D9B-53F1-D1C4-4C99-E38D277C794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185EE34-FDE8-0DB3-2659-F6660BD6D4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C11FF6-443B-D76C-A184-B28B477B07D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7428723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718A953-DC24-1A7B-9CB3-30CAFFB35850}"/>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03925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D014C-706E-63DB-B2FB-C318182F6B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77CB96-1F28-65C4-9617-3E866CD010F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E53E79A-0DF1-BE5E-4F45-6DE1D7651C6E}"/>
              </a:ext>
            </a:extLst>
          </p:cNvPr>
          <p:cNvSpPr>
            <a:spLocks noGrp="1"/>
          </p:cNvSpPr>
          <p:nvPr>
            <p:ph type="body" idx="1"/>
          </p:nvPr>
        </p:nvSpPr>
        <p:spPr/>
        <p:txBody>
          <a:bodyPr/>
          <a:lstStyle/>
          <a:p>
            <a:endParaRPr lang="en-US" dirty="0"/>
          </a:p>
          <a:p>
            <a:endParaRPr lang="en-US" dirty="0"/>
          </a:p>
        </p:txBody>
      </p:sp>
      <p:sp>
        <p:nvSpPr>
          <p:cNvPr id="4" name="Slide Number Placeholder 3">
            <a:extLst>
              <a:ext uri="{FF2B5EF4-FFF2-40B4-BE49-F238E27FC236}">
                <a16:creationId xmlns:a16="http://schemas.microsoft.com/office/drawing/2014/main" id="{19882D59-C606-23F4-D443-7CB9AA3F82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7294538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407D8-AD54-CCFB-841D-929463C37A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D20C08-57C1-C420-73B9-7E6DC9E7BCD6}"/>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4F9CB2F-B667-B2FF-E094-9537C9B34F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4E5697-FBE9-6117-0713-9A4DA3CDED1D}"/>
              </a:ext>
            </a:extLst>
          </p:cNvPr>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41206620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B98C6-361B-D30A-0587-2742364DFA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E50A90-A5FA-F179-1C53-C067482F2F6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1CA6E4B-B3A6-0A0A-1452-BE20C9D24A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89A66C-0371-7AD7-735A-5DA994887C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1746468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1B853-0E15-266D-D05A-3B215E2C09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16138D-16F4-5FE9-D022-8DC136CB0DCA}"/>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0009E87-D3F5-F8F6-2298-7931FF7960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BED166-86AE-5886-A076-DA957B3BCFD3}"/>
              </a:ext>
            </a:extLst>
          </p:cNvPr>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dirty="0"/>
          </a:p>
        </p:txBody>
      </p:sp>
    </p:spTree>
    <p:extLst>
      <p:ext uri="{BB962C8B-B14F-4D97-AF65-F5344CB8AC3E}">
        <p14:creationId xmlns:p14="http://schemas.microsoft.com/office/powerpoint/2010/main" val="23733307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36</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hyperlink" Target="https://www.clinicaloptions.com/" TargetMode="Externa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512008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40834791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4785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a:p>
            <a:pPr marL="1200150" lvl="4" indent="-285750">
              <a:buFont typeface="Calibri" panose="020F0502020204030204" pitchFamily="34" charset="0"/>
              <a:buChar char="─"/>
            </a:pPr>
            <a:endParaRPr lang="en-US" altLang="en-US" dirty="0"/>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72558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0652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630546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636212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10374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949184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28072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624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241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93395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1213540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4175702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dirty="0"/>
              <a:t>Click to edit Master text styles</a:t>
            </a:r>
          </a:p>
          <a:p>
            <a:pPr lvl="2">
              <a:buFont typeface="Arial" panose="020B0604020202020204" pitchFamily="34" charset="0"/>
              <a:buChar char="•"/>
            </a:pPr>
            <a:r>
              <a:rPr lang="en-US" altLang="en-US" sz="2000" dirty="0"/>
              <a:t>Second level</a:t>
            </a:r>
          </a:p>
          <a:p>
            <a:pPr lvl="3">
              <a:buFont typeface="Calibri" panose="020F0502020204030204" pitchFamily="34" charset="0"/>
              <a:buChar char="─"/>
            </a:pPr>
            <a:r>
              <a:rPr lang="en-US" altLang="en-US" sz="1800" dirty="0"/>
              <a:t>Third level</a:t>
            </a:r>
          </a:p>
          <a:p>
            <a:pPr lvl="4">
              <a:buFont typeface="Arial" panose="020B0604020202020204" pitchFamily="34" charset="0"/>
              <a:buChar char="•"/>
            </a:pPr>
            <a:r>
              <a:rPr lang="en-US" altLang="en-US" dirty="0"/>
              <a:t>Fourth level</a:t>
            </a:r>
          </a:p>
          <a:p>
            <a:pPr marL="1200150" lvl="4" indent="-285750">
              <a:buFont typeface="Calibri" panose="020F0502020204030204" pitchFamily="34" charset="0"/>
              <a:buChar char="─"/>
            </a:pPr>
            <a:r>
              <a:rPr lang="en-US" alt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6595119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Tree>
    <p:extLst>
      <p:ext uri="{BB962C8B-B14F-4D97-AF65-F5344CB8AC3E}">
        <p14:creationId xmlns:p14="http://schemas.microsoft.com/office/powerpoint/2010/main" val="1209180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988466630"/>
      </p:ext>
    </p:extLst>
  </p:cSld>
  <p:clrMapOvr>
    <a:masterClrMapping/>
  </p:clrMapOvr>
  <p:extLst>
    <p:ext uri="{DCECCB84-F9BA-43D5-87BE-67443E8EF086}">
      <p15:sldGuideLst xmlns:p15="http://schemas.microsoft.com/office/powerpoint/2012/main">
        <p15:guide id="1" pos="336"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Tree>
    <p:extLst>
      <p:ext uri="{BB962C8B-B14F-4D97-AF65-F5344CB8AC3E}">
        <p14:creationId xmlns:p14="http://schemas.microsoft.com/office/powerpoint/2010/main" val="42028574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Tree>
    <p:extLst>
      <p:ext uri="{BB962C8B-B14F-4D97-AF65-F5344CB8AC3E}">
        <p14:creationId xmlns:p14="http://schemas.microsoft.com/office/powerpoint/2010/main" val="113247418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Tree>
    <p:extLst>
      <p:ext uri="{BB962C8B-B14F-4D97-AF65-F5344CB8AC3E}">
        <p14:creationId xmlns:p14="http://schemas.microsoft.com/office/powerpoint/2010/main" val="31812385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59470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373594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3438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531715128"/>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a:t>
            </a:r>
            <a:r>
              <a:rPr lang="en-US" sz="1800" dirty="0" err="1"/>
              <a:t>slideset</a:t>
            </a:r>
            <a:r>
              <a:rPr lang="en-US" sz="1800" dirty="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dirty="0"/>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dirty="0">
                <a:hlinkClick r:id="rId4"/>
              </a:rPr>
              <a:t>deceraclinical.com/education</a:t>
            </a:r>
            <a:endParaRPr lang="en-US" dirty="0"/>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859350173"/>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0"/>
              </a:spcBef>
              <a:spcAft>
                <a:spcPts val="0"/>
              </a:spcAft>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880751366"/>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2865788114"/>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0507952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4506004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003491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29524919"/>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079949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5484831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1600754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7982870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60375907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902633326"/>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2179824315"/>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11271071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a:p>
            <a:pPr marL="1200150" lvl="4" indent="-285750">
              <a:buFont typeface="Calibri" panose="020F0502020204030204" pitchFamily="34" charset="0"/>
              <a:buChar char="─"/>
            </a:pPr>
            <a:endParaRPr lang="en-US" altLang="en-US" dirty="0"/>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8336005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1724763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8679869"/>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3894219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8310186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446622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98287897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22267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504388205"/>
      </p:ext>
    </p:extLst>
  </p:cSld>
  <p:clrMapOvr>
    <a:overrideClrMapping bg1="dk1" tx1="lt1" bg2="dk2" tx2="lt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105459469"/>
      </p:ext>
    </p:extLst>
  </p:cSld>
  <p:clrMapOvr>
    <a:overrideClrMapping bg1="dk1" tx1="lt1" bg2="dk2" tx2="lt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436007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0767925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2644037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0930891"/>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428208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38636346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83474907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dirty="0"/>
              <a:t>Click to edit Master text styles</a:t>
            </a:r>
          </a:p>
          <a:p>
            <a:pPr lvl="2">
              <a:buFont typeface="Arial" panose="020B0604020202020204" pitchFamily="34" charset="0"/>
              <a:buChar char="•"/>
            </a:pPr>
            <a:r>
              <a:rPr lang="en-US" altLang="en-US" sz="2000" dirty="0"/>
              <a:t>Second level</a:t>
            </a:r>
          </a:p>
          <a:p>
            <a:pPr lvl="3">
              <a:buFont typeface="Calibri" panose="020F0502020204030204" pitchFamily="34" charset="0"/>
              <a:buChar char="─"/>
            </a:pPr>
            <a:r>
              <a:rPr lang="en-US" altLang="en-US" sz="1800" dirty="0"/>
              <a:t>Third level</a:t>
            </a:r>
          </a:p>
          <a:p>
            <a:pPr lvl="4">
              <a:buFont typeface="Arial" panose="020B0604020202020204" pitchFamily="34" charset="0"/>
              <a:buChar char="•"/>
            </a:pPr>
            <a:r>
              <a:rPr lang="en-US" altLang="en-US" dirty="0"/>
              <a:t>Fourth level</a:t>
            </a:r>
          </a:p>
          <a:p>
            <a:pPr marL="1200150" lvl="4" indent="-285750">
              <a:buFont typeface="Calibri" panose="020F0502020204030204" pitchFamily="34" charset="0"/>
              <a:buChar char="─"/>
            </a:pPr>
            <a:r>
              <a:rPr lang="en-US" alt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948546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4.sv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sv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2.sv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image" Target="../media/image1.pn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image" Target="../media/image8.svg"/><Relationship Id="rId5" Type="http://schemas.openxmlformats.org/officeDocument/2006/relationships/slideLayout" Target="../slideLayouts/slideLayout26.xml"/><Relationship Id="rId10" Type="http://schemas.openxmlformats.org/officeDocument/2006/relationships/image" Target="../media/image7.png"/><Relationship Id="rId4" Type="http://schemas.openxmlformats.org/officeDocument/2006/relationships/slideLayout" Target="../slideLayouts/slideLayout2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6" Type="http://schemas.openxmlformats.org/officeDocument/2006/relationships/image" Target="../media/image4.sv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image" Target="../media/image3.png"/><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image" Target="../media/image9.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18" Type="http://schemas.openxmlformats.org/officeDocument/2006/relationships/slideLayout" Target="../slideLayouts/slideLayout60.xml"/><Relationship Id="rId26" Type="http://schemas.openxmlformats.org/officeDocument/2006/relationships/image" Target="../media/image4.svg"/><Relationship Id="rId3" Type="http://schemas.openxmlformats.org/officeDocument/2006/relationships/slideLayout" Target="../slideLayouts/slideLayout45.xml"/><Relationship Id="rId21" Type="http://schemas.openxmlformats.org/officeDocument/2006/relationships/slideLayout" Target="../slideLayouts/slideLayout63.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17" Type="http://schemas.openxmlformats.org/officeDocument/2006/relationships/slideLayout" Target="../slideLayouts/slideLayout59.xml"/><Relationship Id="rId25" Type="http://schemas.openxmlformats.org/officeDocument/2006/relationships/image" Target="../media/image3.png"/><Relationship Id="rId2" Type="http://schemas.openxmlformats.org/officeDocument/2006/relationships/slideLayout" Target="../slideLayouts/slideLayout44.xml"/><Relationship Id="rId16" Type="http://schemas.openxmlformats.org/officeDocument/2006/relationships/slideLayout" Target="../slideLayouts/slideLayout58.xml"/><Relationship Id="rId20" Type="http://schemas.openxmlformats.org/officeDocument/2006/relationships/slideLayout" Target="../slideLayouts/slideLayout62.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24" Type="http://schemas.openxmlformats.org/officeDocument/2006/relationships/image" Target="../media/image2.svg"/><Relationship Id="rId5" Type="http://schemas.openxmlformats.org/officeDocument/2006/relationships/slideLayout" Target="../slideLayouts/slideLayout47.xml"/><Relationship Id="rId15" Type="http://schemas.openxmlformats.org/officeDocument/2006/relationships/slideLayout" Target="../slideLayouts/slideLayout57.xml"/><Relationship Id="rId23" Type="http://schemas.openxmlformats.org/officeDocument/2006/relationships/image" Target="../media/image1.png"/><Relationship Id="rId10" Type="http://schemas.openxmlformats.org/officeDocument/2006/relationships/slideLayout" Target="../slideLayouts/slideLayout52.xml"/><Relationship Id="rId19" Type="http://schemas.openxmlformats.org/officeDocument/2006/relationships/slideLayout" Target="../slideLayouts/slideLayout61.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 Id="rId22"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dirty="0"/>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r:embed="rId23">
            <a:extLst>
              <a:ext uri="{96DAC541-7B7A-43D3-8B79-37D633B846F1}">
                <asvg:svgBlip xmlns:asvg="http://schemas.microsoft.com/office/drawing/2016/SVG/main" r:embed="rId2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7097641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9" r:id="rId10"/>
    <p:sldLayoutId id="2147483850" r:id="rId11"/>
    <p:sldLayoutId id="2147483790" r:id="rId12"/>
    <p:sldLayoutId id="2147483777" r:id="rId13"/>
    <p:sldLayoutId id="2147483776" r:id="rId14"/>
    <p:sldLayoutId id="2147483778" r:id="rId15"/>
    <p:sldLayoutId id="2147483787" r:id="rId16"/>
    <p:sldLayoutId id="2147483786" r:id="rId17"/>
    <p:sldLayoutId id="2147483785" r:id="rId18"/>
    <p:sldLayoutId id="2147483788" r:id="rId19"/>
    <p:sldLayoutId id="2147483792" r:id="rId20"/>
    <p:sldLayoutId id="2147483881" r:id="rId21"/>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r:embed="rId25">
            <a:extLst>
              <a:ext uri="{96DAC541-7B7A-43D3-8B79-37D633B846F1}">
                <asvg:svgBlip xmlns:asvg="http://schemas.microsoft.com/office/drawing/2016/SVG/main" r:embed="rId26"/>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dirty="0"/>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47001613"/>
      </p:ext>
    </p:extLst>
  </p:cSld>
  <p:clrMap bg1="lt1" tx1="dk1" bg2="lt2" tx2="dk2" accent1="accent1" accent2="accent2" accent3="accent3" accent4="accent4" accent5="accent5" accent6="accent6" hlink="hlink" folHlink="folHlink"/>
  <p:sldLayoutIdLst>
    <p:sldLayoutId id="2147483854" r:id="rId1"/>
    <p:sldLayoutId id="2147483879" r:id="rId2"/>
    <p:sldLayoutId id="2147483869" r:id="rId3"/>
    <p:sldLayoutId id="2147483880" r:id="rId4"/>
    <p:sldLayoutId id="2147483856" r:id="rId5"/>
    <p:sldLayoutId id="2147483859" r:id="rId6"/>
    <p:sldLayoutId id="2147483860" r:id="rId7"/>
    <p:sldLayoutId id="2147483861"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dirty="0"/>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7790729"/>
      </p:ext>
    </p:extLst>
  </p:cSld>
  <p:clrMap bg1="lt1" tx1="dk1" bg2="lt2" tx2="dk2" accent1="accent1" accent2="accent2" accent3="accent3" accent4="accent4" accent5="accent5" accent6="accent6" hlink="hlink" folHlink="folHlink"/>
  <p:sldLayoutIdLst>
    <p:sldLayoutId id="2147483837" r:id="rId1"/>
    <p:sldLayoutId id="2147483883"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2776101656"/>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r:embed="rId15">
            <a:extLst>
              <a:ext uri="{96DAC541-7B7A-43D3-8B79-37D633B846F1}">
                <asvg:svgBlip xmlns:asvg="http://schemas.microsoft.com/office/drawing/2016/SVG/main" r:embed="rId16"/>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dirty="0"/>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r:embed="rId23">
            <a:extLst>
              <a:ext uri="{96DAC541-7B7A-43D3-8B79-37D633B846F1}">
                <asvg:svgBlip xmlns:asvg="http://schemas.microsoft.com/office/drawing/2016/SVG/main" r:embed="rId2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36688393"/>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 id="2147483937" r:id="rId17"/>
    <p:sldLayoutId id="2147483938" r:id="rId18"/>
    <p:sldLayoutId id="2147483939" r:id="rId19"/>
    <p:sldLayoutId id="2147483940" r:id="rId20"/>
    <p:sldLayoutId id="2147483941" r:id="rId21"/>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r:embed="rId25">
            <a:extLst>
              <a:ext uri="{96DAC541-7B7A-43D3-8B79-37D633B846F1}">
                <asvg:svgBlip xmlns:asvg="http://schemas.microsoft.com/office/drawing/2016/SVG/main" r:embed="rId26"/>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5.xml"/><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4.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4.sv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7.xml"/></Relationships>
</file>

<file path=ppt/slides/_rels/slide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34.xml"/><Relationship Id="rId4" Type="http://schemas.openxmlformats.org/officeDocument/2006/relationships/image" Target="../media/image4.sv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36.xml"/><Relationship Id="rId5" Type="http://schemas.openxmlformats.org/officeDocument/2006/relationships/image" Target="../media/image14.sv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5.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4.svg"/></Relationships>
</file>

<file path=ppt/slides/_rels/slide34.xml.rels><?xml version="1.0" encoding="UTF-8" standalone="yes"?>
<Relationships xmlns="http://schemas.openxmlformats.org/package/2006/relationships"><Relationship Id="rId3" Type="http://schemas.openxmlformats.org/officeDocument/2006/relationships/hyperlink" Target="https://creativecommons.org/licenses/by/4.0/" TargetMode="External"/><Relationship Id="rId2" Type="http://schemas.openxmlformats.org/officeDocument/2006/relationships/notesSlide" Target="../notesSlides/notesSlide28.xml"/><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30.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vert="horz" lIns="0" tIns="0" rIns="0" bIns="0" rtlCol="0" anchor="b" anchorCtr="0">
            <a:normAutofit/>
          </a:bodyPr>
          <a:lstStyle/>
          <a:p>
            <a:r>
              <a:rPr lang="en-US" altLang="en-US" b="1" i="0" kern="1200" spc="0" baseline="0" dirty="0">
                <a:latin typeface="Times New Roman" panose="02020603050405020304" pitchFamily="18" charset="0"/>
                <a:ea typeface="+mj-ea"/>
                <a:cs typeface="Times New Roman" panose="02020603050405020304" pitchFamily="18" charset="0"/>
              </a:rPr>
              <a:t>Optimizing Mantle Cell Lymphoma Care: </a:t>
            </a:r>
            <a:br>
              <a:rPr lang="en-US" altLang="en-US" b="1" i="0" kern="1200" spc="0" baseline="0" dirty="0">
                <a:latin typeface="Times New Roman" panose="02020603050405020304" pitchFamily="18" charset="0"/>
                <a:ea typeface="+mj-ea"/>
                <a:cs typeface="Times New Roman" panose="02020603050405020304" pitchFamily="18" charset="0"/>
              </a:rPr>
            </a:br>
            <a:r>
              <a:rPr lang="en-US" altLang="en-US" b="1" i="0" kern="1200" spc="0" baseline="0" dirty="0">
                <a:latin typeface="Times New Roman" panose="02020603050405020304" pitchFamily="18" charset="0"/>
                <a:ea typeface="+mj-ea"/>
                <a:cs typeface="Times New Roman" panose="02020603050405020304" pitchFamily="18" charset="0"/>
              </a:rPr>
              <a:t>Case-Based Guidance From EU Experts</a:t>
            </a:r>
          </a:p>
        </p:txBody>
      </p:sp>
      <p:sp>
        <p:nvSpPr>
          <p:cNvPr id="9" name="Text Placeholder 5">
            <a:extLst>
              <a:ext uri="{FF2B5EF4-FFF2-40B4-BE49-F238E27FC236}">
                <a16:creationId xmlns:a16="http://schemas.microsoft.com/office/drawing/2014/main" id="{1E4544B7-44D0-4F03-6BA3-8943646E5716}"/>
              </a:ext>
            </a:extLst>
          </p:cNvPr>
          <p:cNvSpPr txBox="1">
            <a:spLocks/>
          </p:cNvSpPr>
          <p:nvPr/>
        </p:nvSpPr>
        <p:spPr>
          <a:xfrm>
            <a:off x="228600" y="6027576"/>
            <a:ext cx="5584371" cy="449093"/>
          </a:xfrm>
          <a:prstGeom prst="rect">
            <a:avLst/>
          </a:prstGeom>
        </p:spPr>
        <p:txBody>
          <a:bodyPr vert="horz" lIns="0" tIns="0" rIns="0" bIns="0" rtlCol="0" anchor="b" anchorCtr="0">
            <a:norm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000" dirty="0"/>
              <a:t>Provided by Clinical Care Options, LLC dba Decera Clinical Education.</a:t>
            </a:r>
          </a:p>
          <a:p>
            <a:r>
              <a:rPr lang="en-US" altLang="en-US" sz="1000" dirty="0"/>
              <a:t>Supported by an educational grant from AstraZeneca.</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a:xfrm>
            <a:off x="231079" y="531006"/>
            <a:ext cx="10115420" cy="502445"/>
          </a:xfrm>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3113901"/>
            <a:ext cx="8194464" cy="276999"/>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endPar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endParaRP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411F3-6776-8B8C-A149-26498A31DDFE}"/>
              </a:ext>
            </a:extLst>
          </p:cNvPr>
          <p:cNvSpPr>
            <a:spLocks noGrp="1"/>
          </p:cNvSpPr>
          <p:nvPr>
            <p:ph type="title"/>
          </p:nvPr>
        </p:nvSpPr>
        <p:spPr>
          <a:xfrm>
            <a:off x="231079" y="535756"/>
            <a:ext cx="10115420" cy="492944"/>
          </a:xfrm>
        </p:spPr>
        <p:txBody>
          <a:bodyPr/>
          <a:lstStyle/>
          <a:p>
            <a:r>
              <a:rPr lang="en-US" dirty="0"/>
              <a:t>Faculty</a:t>
            </a:r>
          </a:p>
        </p:txBody>
      </p:sp>
      <p:sp>
        <p:nvSpPr>
          <p:cNvPr id="3" name="Content Placeholder 2">
            <a:extLst>
              <a:ext uri="{FF2B5EF4-FFF2-40B4-BE49-F238E27FC236}">
                <a16:creationId xmlns:a16="http://schemas.microsoft.com/office/drawing/2014/main" id="{0D8AA64C-2B8E-74D0-0B90-05A9BB211B62}"/>
              </a:ext>
            </a:extLst>
          </p:cNvPr>
          <p:cNvSpPr>
            <a:spLocks noGrp="1"/>
          </p:cNvSpPr>
          <p:nvPr>
            <p:ph sz="quarter" idx="13"/>
          </p:nvPr>
        </p:nvSpPr>
        <p:spPr>
          <a:xfrm>
            <a:off x="231775" y="1333500"/>
            <a:ext cx="10113963" cy="4762500"/>
          </a:xfrm>
        </p:spPr>
        <p:txBody>
          <a:bodyPr/>
          <a:lstStyle/>
          <a:p>
            <a:pPr marL="0" indent="0">
              <a:buNone/>
            </a:pPr>
            <a:r>
              <a:rPr lang="en-US" b="1" dirty="0">
                <a:solidFill>
                  <a:schemeClr val="accent1"/>
                </a:solidFill>
              </a:rPr>
              <a:t>Mats Jerkeman, MD, PhD</a:t>
            </a:r>
            <a:br>
              <a:rPr lang="en-US" dirty="0"/>
            </a:br>
            <a:r>
              <a:rPr lang="en-US" sz="2000" dirty="0"/>
              <a:t>Senior Consultant</a:t>
            </a:r>
            <a:br>
              <a:rPr lang="en-US" sz="2000" dirty="0"/>
            </a:br>
            <a:r>
              <a:rPr lang="en-US" sz="2000" dirty="0"/>
              <a:t>Professor of Clinical Oncology</a:t>
            </a:r>
            <a:br>
              <a:rPr lang="en-US" sz="2000" dirty="0"/>
            </a:br>
            <a:r>
              <a:rPr lang="en-US" sz="2000" dirty="0"/>
              <a:t>Division of Oncology</a:t>
            </a:r>
            <a:br>
              <a:rPr lang="en-US" sz="2000" dirty="0"/>
            </a:br>
            <a:r>
              <a:rPr lang="en-US" sz="2000" dirty="0"/>
              <a:t>Skane University Hospital</a:t>
            </a:r>
            <a:br>
              <a:rPr lang="en-US" sz="2000" dirty="0"/>
            </a:br>
            <a:r>
              <a:rPr lang="en-US" sz="2000" dirty="0"/>
              <a:t>Lund University</a:t>
            </a:r>
            <a:br>
              <a:rPr lang="en-US" sz="2000" dirty="0"/>
            </a:br>
            <a:r>
              <a:rPr lang="en-US" sz="2000" dirty="0"/>
              <a:t>Lund, Sweden</a:t>
            </a:r>
            <a:endParaRPr lang="en-US" sz="2200" dirty="0"/>
          </a:p>
          <a:p>
            <a:pPr marL="0" indent="0">
              <a:buNone/>
            </a:pPr>
            <a:r>
              <a:rPr lang="en-US" sz="2200" b="1" dirty="0">
                <a:solidFill>
                  <a:schemeClr val="accent1"/>
                </a:solidFill>
              </a:rPr>
              <a:t>Mats Jerkeman, MD, PhD: </a:t>
            </a:r>
            <a:r>
              <a:rPr lang="en-US" sz="2200" i="1" dirty="0"/>
              <a:t>consultant/advisor/speaker: </a:t>
            </a:r>
            <a:r>
              <a:rPr lang="en-US" sz="2200" dirty="0"/>
              <a:t>AbbVie, AstraZeneca, BeOne, Bristol Myers Squibb, Galapagos, Johnson &amp; Johnson, Kite, Lilly, Sobi.</a:t>
            </a:r>
          </a:p>
        </p:txBody>
      </p:sp>
    </p:spTree>
    <p:extLst>
      <p:ext uri="{BB962C8B-B14F-4D97-AF65-F5344CB8AC3E}">
        <p14:creationId xmlns:p14="http://schemas.microsoft.com/office/powerpoint/2010/main" val="1479243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67970A3E-CAAC-4220-8DA6-611A0CD201C9}"/>
              </a:ext>
            </a:extLst>
          </p:cNvPr>
          <p:cNvSpPr>
            <a:spLocks noGrp="1"/>
          </p:cNvSpPr>
          <p:nvPr>
            <p:ph type="title"/>
          </p:nvPr>
        </p:nvSpPr>
        <p:spPr>
          <a:xfrm>
            <a:off x="228600" y="1601674"/>
            <a:ext cx="11742738" cy="559127"/>
          </a:xfrm>
        </p:spPr>
        <p:txBody>
          <a:bodyPr>
            <a:spAutoFit/>
          </a:bodyPr>
          <a:lstStyle/>
          <a:p>
            <a:r>
              <a:rPr lang="en-US" altLang="en-US" sz="4000" dirty="0">
                <a:latin typeface="Poppins" pitchFamily="2" charset="77"/>
              </a:rPr>
              <a:t>Overview of MCL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F2CD9-FBFE-E2D8-4143-4A55A67791DF}"/>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C05B37AC-3D1C-3A92-603A-9ABAC6882916}"/>
              </a:ext>
            </a:extLst>
          </p:cNvPr>
          <p:cNvSpPr>
            <a:spLocks noGrp="1" noChangeArrowheads="1"/>
          </p:cNvSpPr>
          <p:nvPr>
            <p:ph type="title"/>
          </p:nvPr>
        </p:nvSpPr>
        <p:spPr>
          <a:xfrm>
            <a:off x="231078" y="531006"/>
            <a:ext cx="11740260" cy="502445"/>
          </a:xfrm>
        </p:spPr>
        <p:txBody>
          <a:bodyPr/>
          <a:lstStyle/>
          <a:p>
            <a:r>
              <a:rPr lang="en-US" altLang="en-US" sz="3200" spc="0" dirty="0">
                <a:latin typeface="Times New Roman" panose="02020603050405020304" pitchFamily="18" charset="0"/>
                <a:cs typeface="Times New Roman" panose="02020603050405020304" pitchFamily="18" charset="0"/>
              </a:rPr>
              <a:t>MCL: Risk Factors</a:t>
            </a:r>
          </a:p>
        </p:txBody>
      </p:sp>
      <p:sp>
        <p:nvSpPr>
          <p:cNvPr id="5" name="Rectangle 3">
            <a:extLst>
              <a:ext uri="{FF2B5EF4-FFF2-40B4-BE49-F238E27FC236}">
                <a16:creationId xmlns:a16="http://schemas.microsoft.com/office/drawing/2014/main" id="{7DBED348-F17E-1D84-E636-6C78EC8D6F12}"/>
              </a:ext>
            </a:extLst>
          </p:cNvPr>
          <p:cNvSpPr>
            <a:spLocks noGrp="1" noChangeArrowheads="1"/>
          </p:cNvSpPr>
          <p:nvPr>
            <p:ph idx="1"/>
          </p:nvPr>
        </p:nvSpPr>
        <p:spPr>
          <a:xfrm>
            <a:off x="231078" y="1335810"/>
            <a:ext cx="11351322" cy="1407390"/>
          </a:xfrm>
        </p:spPr>
        <p:txBody>
          <a:bodyPr/>
          <a:lstStyle/>
          <a:p>
            <a:pPr marL="228600" indent="-228600">
              <a:spcAft>
                <a:spcPts val="700"/>
              </a:spcAft>
              <a:buSzPct val="75000"/>
              <a:buBlip>
                <a:blip r:embed="rId3">
                  <a:extLst>
                    <a:ext uri="{96DAC541-7B7A-43D3-8B79-37D633B846F1}">
                      <asvg:svgBlip xmlns:asvg="http://schemas.microsoft.com/office/drawing/2016/SVG/main" r:embed="rId4"/>
                    </a:ext>
                  </a:extLst>
                </a:blip>
              </a:buBlip>
            </a:pPr>
            <a:r>
              <a:rPr lang="en-US" altLang="en-US" dirty="0"/>
              <a:t>MCL is clinically and biologically heterogeneous, and risk stratification incorporates multiple biologic factors</a:t>
            </a:r>
          </a:p>
        </p:txBody>
      </p:sp>
      <p:sp>
        <p:nvSpPr>
          <p:cNvPr id="6" name="Rectangle 3">
            <a:extLst>
              <a:ext uri="{FF2B5EF4-FFF2-40B4-BE49-F238E27FC236}">
                <a16:creationId xmlns:a16="http://schemas.microsoft.com/office/drawing/2014/main" id="{C9F47C78-BCD1-D5FC-B448-7CF5B962DBE2}"/>
              </a:ext>
            </a:extLst>
          </p:cNvPr>
          <p:cNvSpPr txBox="1">
            <a:spLocks noChangeArrowheads="1"/>
          </p:cNvSpPr>
          <p:nvPr/>
        </p:nvSpPr>
        <p:spPr>
          <a:xfrm>
            <a:off x="766782" y="2875050"/>
            <a:ext cx="4821216" cy="2824710"/>
          </a:xfrm>
          <a:prstGeom prst="rect">
            <a:avLst/>
          </a:prstGeom>
          <a:solidFill>
            <a:schemeClr val="accent1">
              <a:lumMod val="20000"/>
              <a:lumOff val="80000"/>
            </a:schemeClr>
          </a:solidFill>
        </p:spPr>
        <p:txBody>
          <a:bodyPr vert="horz" lIns="91440" tIns="91440" rIns="91440" bIns="91440" rtlCol="0">
            <a:noAutofit/>
          </a:bodyPr>
          <a:lstStyle>
            <a:lvl1pPr marL="342900" indent="-342900" algn="l" defTabSz="914400" rtl="0" eaLnBrk="1" latinLnBrk="0" hangingPunct="1">
              <a:lnSpc>
                <a:spcPct val="10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0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0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10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indent="-228600"/>
            <a:r>
              <a:rPr lang="en-US" altLang="en-US" dirty="0"/>
              <a:t>Low Risk </a:t>
            </a:r>
          </a:p>
          <a:p>
            <a:pPr lvl="2"/>
            <a:r>
              <a:rPr lang="en-US" altLang="en-US" dirty="0"/>
              <a:t>Low Ki-67 (≤10%)</a:t>
            </a:r>
          </a:p>
          <a:p>
            <a:pPr lvl="2"/>
            <a:r>
              <a:rPr lang="en-US" altLang="en-US" dirty="0"/>
              <a:t>SOX-11 negative</a:t>
            </a:r>
          </a:p>
          <a:p>
            <a:pPr lvl="2"/>
            <a:r>
              <a:rPr lang="en-US" altLang="en-US" i="1" dirty="0"/>
              <a:t>IGHV </a:t>
            </a:r>
            <a:r>
              <a:rPr lang="en-US" altLang="en-US" dirty="0"/>
              <a:t>hypermutated</a:t>
            </a:r>
          </a:p>
        </p:txBody>
      </p:sp>
      <p:sp>
        <p:nvSpPr>
          <p:cNvPr id="7" name="Rectangle 3">
            <a:extLst>
              <a:ext uri="{FF2B5EF4-FFF2-40B4-BE49-F238E27FC236}">
                <a16:creationId xmlns:a16="http://schemas.microsoft.com/office/drawing/2014/main" id="{D4956F86-1A49-2A55-CF8B-3B65CAF7A544}"/>
              </a:ext>
            </a:extLst>
          </p:cNvPr>
          <p:cNvSpPr txBox="1">
            <a:spLocks noChangeArrowheads="1"/>
          </p:cNvSpPr>
          <p:nvPr/>
        </p:nvSpPr>
        <p:spPr>
          <a:xfrm>
            <a:off x="6234548" y="2875050"/>
            <a:ext cx="4821216" cy="2824710"/>
          </a:xfrm>
          <a:prstGeom prst="rect">
            <a:avLst/>
          </a:prstGeom>
          <a:solidFill>
            <a:schemeClr val="accent3">
              <a:lumMod val="20000"/>
              <a:lumOff val="80000"/>
            </a:schemeClr>
          </a:solidFill>
        </p:spPr>
        <p:txBody>
          <a:bodyPr vert="horz" lIns="91440" tIns="91440" rIns="91440" bIns="91440" rtlCol="0">
            <a:noAutofit/>
          </a:bodyPr>
          <a:lstStyle>
            <a:lvl1pPr marL="342900" indent="-342900" algn="l" defTabSz="914400" rtl="0" eaLnBrk="1" latinLnBrk="0" hangingPunct="1">
              <a:lnSpc>
                <a:spcPct val="10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0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0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10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indent="-228600"/>
            <a:r>
              <a:rPr lang="en-US" altLang="en-US" dirty="0"/>
              <a:t>High Risk</a:t>
            </a:r>
          </a:p>
          <a:p>
            <a:pPr lvl="2"/>
            <a:r>
              <a:rPr lang="en-US" altLang="en-US" dirty="0"/>
              <a:t>Blastoid/pleomorphic</a:t>
            </a:r>
          </a:p>
          <a:p>
            <a:pPr lvl="2"/>
            <a:r>
              <a:rPr lang="en-US" altLang="en-US" dirty="0"/>
              <a:t>High Ki-67 (&gt;30%)</a:t>
            </a:r>
          </a:p>
          <a:p>
            <a:pPr lvl="2"/>
            <a:r>
              <a:rPr lang="en-US" altLang="en-US" b="1" i="1" dirty="0"/>
              <a:t>TP53</a:t>
            </a:r>
            <a:r>
              <a:rPr lang="en-US" altLang="en-US" b="1" dirty="0"/>
              <a:t> mutation</a:t>
            </a:r>
          </a:p>
        </p:txBody>
      </p:sp>
      <p:sp>
        <p:nvSpPr>
          <p:cNvPr id="2" name="Content Placeholder 3">
            <a:extLst>
              <a:ext uri="{FF2B5EF4-FFF2-40B4-BE49-F238E27FC236}">
                <a16:creationId xmlns:a16="http://schemas.microsoft.com/office/drawing/2014/main" id="{8C5F47F1-4806-1F0C-1555-4568CFD06293}"/>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pc="-10" dirty="0">
                <a:solidFill>
                  <a:srgbClr val="161616"/>
                </a:solidFill>
              </a:rPr>
              <a:t>Hoster. Blood. 2008;111:558.</a:t>
            </a:r>
          </a:p>
        </p:txBody>
      </p:sp>
    </p:spTree>
    <p:extLst>
      <p:ext uri="{BB962C8B-B14F-4D97-AF65-F5344CB8AC3E}">
        <p14:creationId xmlns:p14="http://schemas.microsoft.com/office/powerpoint/2010/main" val="3949377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A1C8-0732-82E9-F631-060D2738299D}"/>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4D702A37-2BF4-2B53-182D-02710E62DCF0}"/>
              </a:ext>
            </a:extLst>
          </p:cNvPr>
          <p:cNvSpPr>
            <a:spLocks noGrp="1" noChangeArrowheads="1"/>
          </p:cNvSpPr>
          <p:nvPr>
            <p:ph type="title"/>
          </p:nvPr>
        </p:nvSpPr>
        <p:spPr>
          <a:xfrm>
            <a:off x="231078" y="531006"/>
            <a:ext cx="11740260" cy="502445"/>
          </a:xfrm>
        </p:spPr>
        <p:txBody>
          <a:bodyPr/>
          <a:lstStyle/>
          <a:p>
            <a:r>
              <a:rPr lang="en-US" altLang="en-US" sz="3200" spc="0" dirty="0">
                <a:latin typeface="Times New Roman" panose="02020603050405020304" pitchFamily="18" charset="0"/>
                <a:cs typeface="Times New Roman" panose="02020603050405020304" pitchFamily="18" charset="0"/>
              </a:rPr>
              <a:t>NCCN Guidelines: Updated Diagnostic Workup in MCL</a:t>
            </a:r>
          </a:p>
        </p:txBody>
      </p:sp>
      <p:sp>
        <p:nvSpPr>
          <p:cNvPr id="5" name="Rectangle 3">
            <a:extLst>
              <a:ext uri="{FF2B5EF4-FFF2-40B4-BE49-F238E27FC236}">
                <a16:creationId xmlns:a16="http://schemas.microsoft.com/office/drawing/2014/main" id="{1BA75E36-1C74-8038-4A62-487178905DAD}"/>
              </a:ext>
            </a:extLst>
          </p:cNvPr>
          <p:cNvSpPr>
            <a:spLocks noGrp="1" noChangeArrowheads="1"/>
          </p:cNvSpPr>
          <p:nvPr>
            <p:ph idx="1"/>
          </p:nvPr>
        </p:nvSpPr>
        <p:spPr>
          <a:xfrm>
            <a:off x="231078" y="1210169"/>
            <a:ext cx="5864922" cy="4974247"/>
          </a:xfrm>
          <a:solidFill>
            <a:schemeClr val="accent1">
              <a:lumMod val="20000"/>
              <a:lumOff val="80000"/>
            </a:schemeClr>
          </a:solidFill>
        </p:spPr>
        <p:txBody>
          <a:bodyPr lIns="91440" tIns="91440" rIns="91440" bIns="91440"/>
          <a:lstStyle/>
          <a:p>
            <a:pPr marL="228600" indent="-228600">
              <a:spcBef>
                <a:spcPts val="600"/>
              </a:spcBef>
              <a:spcAft>
                <a:spcPts val="300"/>
              </a:spcAft>
              <a:buSzPct val="75000"/>
              <a:buBlip>
                <a:blip r:embed="rId3">
                  <a:extLst>
                    <a:ext uri="{96DAC541-7B7A-43D3-8B79-37D633B846F1}">
                      <asvg:svgBlip xmlns:asvg="http://schemas.microsoft.com/office/drawing/2016/SVG/main" r:embed="rId4"/>
                    </a:ext>
                  </a:extLst>
                </a:blip>
              </a:buBlip>
            </a:pPr>
            <a:r>
              <a:rPr lang="en-US" altLang="en-US" sz="1800" b="1" dirty="0"/>
              <a:t>Essential</a:t>
            </a:r>
          </a:p>
          <a:p>
            <a:pPr lvl="2">
              <a:lnSpc>
                <a:spcPct val="100000"/>
              </a:lnSpc>
              <a:spcBef>
                <a:spcPts val="600"/>
              </a:spcBef>
              <a:spcAft>
                <a:spcPts val="300"/>
              </a:spcAft>
              <a:buFont typeface="Arial" panose="020B0604020202020204" pitchFamily="34" charset="0"/>
              <a:buChar char="•"/>
            </a:pPr>
            <a:r>
              <a:rPr lang="en-US" altLang="en-US" sz="1600" dirty="0"/>
              <a:t>Physical exam: attention to node-bearing areas (including Waldeyer’s ring), size of liver and spleen</a:t>
            </a:r>
          </a:p>
          <a:p>
            <a:pPr lvl="2">
              <a:lnSpc>
                <a:spcPct val="100000"/>
              </a:lnSpc>
              <a:spcBef>
                <a:spcPts val="600"/>
              </a:spcBef>
              <a:spcAft>
                <a:spcPts val="300"/>
              </a:spcAft>
              <a:buFont typeface="Arial" panose="020B0604020202020204" pitchFamily="34" charset="0"/>
              <a:buChar char="•"/>
            </a:pPr>
            <a:r>
              <a:rPr lang="en-US" altLang="en-US" sz="1600" dirty="0"/>
              <a:t>Performance status</a:t>
            </a:r>
          </a:p>
          <a:p>
            <a:pPr lvl="2">
              <a:lnSpc>
                <a:spcPct val="100000"/>
              </a:lnSpc>
              <a:spcBef>
                <a:spcPts val="600"/>
              </a:spcBef>
              <a:spcAft>
                <a:spcPts val="300"/>
              </a:spcAft>
              <a:buFont typeface="Arial" panose="020B0604020202020204" pitchFamily="34" charset="0"/>
              <a:buChar char="•"/>
            </a:pPr>
            <a:r>
              <a:rPr lang="en-US" altLang="en-US" sz="1600" dirty="0"/>
              <a:t>B symptoms</a:t>
            </a:r>
          </a:p>
          <a:p>
            <a:pPr lvl="2">
              <a:lnSpc>
                <a:spcPct val="100000"/>
              </a:lnSpc>
              <a:spcBef>
                <a:spcPts val="600"/>
              </a:spcBef>
              <a:spcAft>
                <a:spcPts val="300"/>
              </a:spcAft>
              <a:buFont typeface="Arial" panose="020B0604020202020204" pitchFamily="34" charset="0"/>
              <a:buChar char="•"/>
            </a:pPr>
            <a:r>
              <a:rPr lang="en-US" altLang="en-US" sz="1600" dirty="0"/>
              <a:t>CBC with differential</a:t>
            </a:r>
          </a:p>
          <a:p>
            <a:pPr lvl="2">
              <a:lnSpc>
                <a:spcPct val="100000"/>
              </a:lnSpc>
              <a:spcBef>
                <a:spcPts val="600"/>
              </a:spcBef>
              <a:spcAft>
                <a:spcPts val="300"/>
              </a:spcAft>
              <a:buFont typeface="Arial" panose="020B0604020202020204" pitchFamily="34" charset="0"/>
              <a:buChar char="•"/>
            </a:pPr>
            <a:r>
              <a:rPr lang="en-US" altLang="en-US" sz="1600" dirty="0"/>
              <a:t>Comprehensive metabolic panel</a:t>
            </a:r>
          </a:p>
          <a:p>
            <a:pPr lvl="2">
              <a:lnSpc>
                <a:spcPct val="100000"/>
              </a:lnSpc>
              <a:spcBef>
                <a:spcPts val="600"/>
              </a:spcBef>
              <a:spcAft>
                <a:spcPts val="300"/>
              </a:spcAft>
              <a:buFont typeface="Arial" panose="020B0604020202020204" pitchFamily="34" charset="0"/>
              <a:buChar char="•"/>
            </a:pPr>
            <a:r>
              <a:rPr lang="en-US" altLang="en-US" sz="1600" dirty="0"/>
              <a:t>LDH</a:t>
            </a:r>
          </a:p>
          <a:p>
            <a:pPr lvl="2">
              <a:lnSpc>
                <a:spcPct val="100000"/>
              </a:lnSpc>
              <a:spcBef>
                <a:spcPts val="600"/>
              </a:spcBef>
              <a:spcAft>
                <a:spcPts val="300"/>
              </a:spcAft>
              <a:buFont typeface="Arial" panose="020B0604020202020204" pitchFamily="34" charset="0"/>
              <a:buChar char="•"/>
            </a:pPr>
            <a:r>
              <a:rPr lang="en-US" altLang="en-US" sz="1600" dirty="0"/>
              <a:t>PET/CT scan (preferred) or C/A/P CT with contrast of diagnostic quality if systemic therapy planned</a:t>
            </a:r>
          </a:p>
          <a:p>
            <a:pPr lvl="2">
              <a:lnSpc>
                <a:spcPct val="100000"/>
              </a:lnSpc>
              <a:spcBef>
                <a:spcPts val="600"/>
              </a:spcBef>
              <a:spcAft>
                <a:spcPts val="300"/>
              </a:spcAft>
              <a:buFont typeface="Arial" panose="020B0604020202020204" pitchFamily="34" charset="0"/>
              <a:buChar char="•"/>
            </a:pPr>
            <a:r>
              <a:rPr lang="en-US" altLang="en-US" sz="1600" dirty="0"/>
              <a:t>Hepatitis B testing</a:t>
            </a:r>
          </a:p>
          <a:p>
            <a:pPr lvl="2">
              <a:lnSpc>
                <a:spcPct val="100000"/>
              </a:lnSpc>
              <a:spcBef>
                <a:spcPts val="600"/>
              </a:spcBef>
              <a:spcAft>
                <a:spcPts val="300"/>
              </a:spcAft>
              <a:buFont typeface="Arial" panose="020B0604020202020204" pitchFamily="34" charset="0"/>
              <a:buChar char="•"/>
            </a:pPr>
            <a:r>
              <a:rPr lang="en-US" altLang="en-US" sz="1600" dirty="0"/>
              <a:t>ECG or MUGA scan if anthracycline-based regimen indicated</a:t>
            </a:r>
          </a:p>
          <a:p>
            <a:pPr lvl="2">
              <a:lnSpc>
                <a:spcPct val="100000"/>
              </a:lnSpc>
              <a:spcBef>
                <a:spcPts val="600"/>
              </a:spcBef>
              <a:spcAft>
                <a:spcPts val="300"/>
              </a:spcAft>
              <a:buFont typeface="Arial" panose="020B0604020202020204" pitchFamily="34" charset="0"/>
              <a:buChar char="•"/>
            </a:pPr>
            <a:r>
              <a:rPr lang="en-US" altLang="en-US" sz="1600" dirty="0"/>
              <a:t>Pregnancy testing if of childbearing age (if chemotherapy or RT planned)</a:t>
            </a:r>
          </a:p>
          <a:p>
            <a:pPr lvl="2">
              <a:lnSpc>
                <a:spcPct val="100000"/>
              </a:lnSpc>
              <a:spcBef>
                <a:spcPts val="600"/>
              </a:spcBef>
              <a:spcAft>
                <a:spcPts val="300"/>
              </a:spcAft>
              <a:buFont typeface="Arial" panose="020B0604020202020204" pitchFamily="34" charset="0"/>
              <a:buChar char="•"/>
            </a:pPr>
            <a:endParaRPr lang="en-US" altLang="en-US" sz="2200" dirty="0"/>
          </a:p>
        </p:txBody>
      </p:sp>
      <p:sp>
        <p:nvSpPr>
          <p:cNvPr id="4" name="Content Placeholder 3">
            <a:extLst>
              <a:ext uri="{FF2B5EF4-FFF2-40B4-BE49-F238E27FC236}">
                <a16:creationId xmlns:a16="http://schemas.microsoft.com/office/drawing/2014/main" id="{A6D3F2D8-451D-AECD-BDC2-A7802AB2F4AF}"/>
              </a:ext>
            </a:extLst>
          </p:cNvPr>
          <p:cNvSpPr>
            <a:spLocks noGrp="1"/>
          </p:cNvSpPr>
          <p:nvPr>
            <p:ph idx="13"/>
          </p:nvPr>
        </p:nvSpPr>
        <p:spPr>
          <a:xfrm>
            <a:off x="6327216" y="1210170"/>
            <a:ext cx="5644122" cy="4974246"/>
          </a:xfrm>
          <a:solidFill>
            <a:schemeClr val="accent3">
              <a:lumMod val="20000"/>
              <a:lumOff val="80000"/>
            </a:schemeClr>
          </a:solidFill>
        </p:spPr>
        <p:txBody>
          <a:bodyPr lIns="91440" tIns="91440" rIns="91440" bIns="91440"/>
          <a:lstStyle/>
          <a:p>
            <a:r>
              <a:rPr lang="en-US" sz="1800" b="1" dirty="0"/>
              <a:t>Under certain circumstances</a:t>
            </a:r>
          </a:p>
          <a:p>
            <a:pPr lvl="2"/>
            <a:r>
              <a:rPr lang="en-US" altLang="en-US" sz="1600" dirty="0"/>
              <a:t>Endoscopy/colonoscopy (essential for confirming stage I-II disease)</a:t>
            </a:r>
          </a:p>
          <a:p>
            <a:pPr lvl="2"/>
            <a:r>
              <a:rPr lang="en-US" altLang="en-US" sz="1600" dirty="0"/>
              <a:t>Bone marrow biopsy ± aspirate</a:t>
            </a:r>
          </a:p>
          <a:p>
            <a:pPr lvl="2"/>
            <a:r>
              <a:rPr lang="en-US" altLang="en-US" sz="1600" dirty="0"/>
              <a:t>Neck CT with contrast</a:t>
            </a:r>
          </a:p>
          <a:p>
            <a:pPr lvl="2"/>
            <a:r>
              <a:rPr lang="en-US" altLang="en-US" sz="1600" dirty="0"/>
              <a:t>Uric acid</a:t>
            </a:r>
          </a:p>
          <a:p>
            <a:pPr lvl="2"/>
            <a:r>
              <a:rPr lang="el-GR" altLang="en-US" sz="1600" dirty="0">
                <a:latin typeface="Arial" panose="020B0604020202020204" pitchFamily="34" charset="0"/>
                <a:cs typeface="Arial" panose="020B0604020202020204" pitchFamily="34" charset="0"/>
              </a:rPr>
              <a:t>β</a:t>
            </a:r>
            <a:r>
              <a:rPr lang="en-US" altLang="en-US" sz="1600" baseline="-25000" dirty="0"/>
              <a:t>2</a:t>
            </a:r>
            <a:r>
              <a:rPr lang="en-US" altLang="en-US" sz="1600" dirty="0"/>
              <a:t>-microglobulin</a:t>
            </a:r>
          </a:p>
          <a:p>
            <a:pPr lvl="2"/>
            <a:r>
              <a:rPr lang="en-US" altLang="en-US" sz="1600" dirty="0"/>
              <a:t>Hepatitis C testing</a:t>
            </a:r>
          </a:p>
          <a:p>
            <a:pPr lvl="2"/>
            <a:r>
              <a:rPr lang="en-US" altLang="en-US" sz="1600" dirty="0"/>
              <a:t>Lumbar puncture (for blastic variant or CNS symptoms)</a:t>
            </a:r>
          </a:p>
          <a:p>
            <a:pPr lvl="2"/>
            <a:r>
              <a:rPr lang="en-US" altLang="en-US" sz="1600" dirty="0"/>
              <a:t>Discuss fertility preservation (eg, IVF, ovarian tissue/oocyte cryopreservation, sperm banking)</a:t>
            </a:r>
          </a:p>
          <a:p>
            <a:pPr marL="0" indent="0">
              <a:buNone/>
            </a:pPr>
            <a:endParaRPr lang="en-US" dirty="0"/>
          </a:p>
        </p:txBody>
      </p:sp>
      <p:sp>
        <p:nvSpPr>
          <p:cNvPr id="2" name="Content Placeholder 3">
            <a:extLst>
              <a:ext uri="{FF2B5EF4-FFF2-40B4-BE49-F238E27FC236}">
                <a16:creationId xmlns:a16="http://schemas.microsoft.com/office/drawing/2014/main" id="{F6E1B9A6-962E-D014-582C-1E998CCBF6C5}"/>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pc="-10" dirty="0">
                <a:solidFill>
                  <a:srgbClr val="161616"/>
                </a:solidFill>
              </a:rPr>
              <a:t>NCCN. Clinical practice guidelines in oncology: B-cell lymphomas. v.3.2026. nccn.org.</a:t>
            </a:r>
          </a:p>
        </p:txBody>
      </p:sp>
    </p:spTree>
    <p:extLst>
      <p:ext uri="{BB962C8B-B14F-4D97-AF65-F5344CB8AC3E}">
        <p14:creationId xmlns:p14="http://schemas.microsoft.com/office/powerpoint/2010/main" val="159597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C71E-4F3B-DBD5-97BE-C81EC2664144}"/>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A826D0B7-F952-F4F9-D9B0-70844B831ACF}"/>
              </a:ext>
            </a:extLst>
          </p:cNvPr>
          <p:cNvSpPr>
            <a:spLocks noGrp="1"/>
          </p:cNvSpPr>
          <p:nvPr>
            <p:ph type="title"/>
          </p:nvPr>
        </p:nvSpPr>
        <p:spPr>
          <a:xfrm>
            <a:off x="228600" y="1601674"/>
            <a:ext cx="11742738" cy="1113125"/>
          </a:xfrm>
        </p:spPr>
        <p:txBody>
          <a:bodyPr>
            <a:spAutoFit/>
          </a:bodyPr>
          <a:lstStyle/>
          <a:p>
            <a:r>
              <a:rPr lang="en-US" altLang="en-US" sz="4000" dirty="0">
                <a:latin typeface="Poppins" pitchFamily="2" charset="77"/>
              </a:rPr>
              <a:t>Evolving Global Standards of Care in MCL:</a:t>
            </a:r>
            <a:br>
              <a:rPr lang="en-US" altLang="en-US" sz="4000" dirty="0">
                <a:latin typeface="Poppins" pitchFamily="2" charset="77"/>
              </a:rPr>
            </a:br>
            <a:r>
              <a:rPr lang="en-US" altLang="en-US" sz="4000" dirty="0">
                <a:solidFill>
                  <a:schemeClr val="bg1"/>
                </a:solidFill>
                <a:latin typeface="Poppins" pitchFamily="2" charset="77"/>
              </a:rPr>
              <a:t>Frontline Therapy</a:t>
            </a:r>
          </a:p>
        </p:txBody>
      </p:sp>
    </p:spTree>
    <p:extLst>
      <p:ext uri="{BB962C8B-B14F-4D97-AF65-F5344CB8AC3E}">
        <p14:creationId xmlns:p14="http://schemas.microsoft.com/office/powerpoint/2010/main" val="2977854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77" name="Right Brace 9276">
            <a:extLst>
              <a:ext uri="{FF2B5EF4-FFF2-40B4-BE49-F238E27FC236}">
                <a16:creationId xmlns:a16="http://schemas.microsoft.com/office/drawing/2014/main" id="{36020890-726F-92EE-2F56-805723D797A8}"/>
              </a:ext>
            </a:extLst>
          </p:cNvPr>
          <p:cNvSpPr/>
          <p:nvPr/>
        </p:nvSpPr>
        <p:spPr>
          <a:xfrm rot="16200000">
            <a:off x="9517004" y="1600217"/>
            <a:ext cx="276125" cy="3088473"/>
          </a:xfrm>
          <a:prstGeom prst="rightBrace">
            <a:avLst>
              <a:gd name="adj1" fmla="val 0"/>
              <a:gd name="adj2" fmla="val 51151"/>
            </a:avLst>
          </a:prstGeom>
          <a:ln w="28575">
            <a:solidFill>
              <a:schemeClr val="tx1"/>
            </a:solidFill>
            <a:miter lim="800000"/>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grpSp>
        <p:nvGrpSpPr>
          <p:cNvPr id="9216" name="Group 9215">
            <a:extLst>
              <a:ext uri="{FF2B5EF4-FFF2-40B4-BE49-F238E27FC236}">
                <a16:creationId xmlns:a16="http://schemas.microsoft.com/office/drawing/2014/main" id="{D95C9438-3779-BB7D-46B4-3DBA2B3502A0}"/>
              </a:ext>
            </a:extLst>
          </p:cNvPr>
          <p:cNvGrpSpPr/>
          <p:nvPr/>
        </p:nvGrpSpPr>
        <p:grpSpPr>
          <a:xfrm>
            <a:off x="3741011" y="3209760"/>
            <a:ext cx="1672383" cy="963282"/>
            <a:chOff x="5090080" y="4375971"/>
            <a:chExt cx="1672383" cy="963282"/>
          </a:xfrm>
        </p:grpSpPr>
        <p:grpSp>
          <p:nvGrpSpPr>
            <p:cNvPr id="59" name="Group 58">
              <a:extLst>
                <a:ext uri="{FF2B5EF4-FFF2-40B4-BE49-F238E27FC236}">
                  <a16:creationId xmlns:a16="http://schemas.microsoft.com/office/drawing/2014/main" id="{0DAB0B06-E224-1F67-3BD4-89BAB0E7921A}"/>
                </a:ext>
              </a:extLst>
            </p:cNvPr>
            <p:cNvGrpSpPr/>
            <p:nvPr/>
          </p:nvGrpSpPr>
          <p:grpSpPr>
            <a:xfrm>
              <a:off x="5090080" y="4405318"/>
              <a:ext cx="1672383" cy="839111"/>
              <a:chOff x="3145190" y="1307541"/>
              <a:chExt cx="1672383" cy="839111"/>
            </a:xfrm>
          </p:grpSpPr>
          <p:sp>
            <p:nvSpPr>
              <p:cNvPr id="61" name="Rounded Rectangle 60">
                <a:extLst>
                  <a:ext uri="{FF2B5EF4-FFF2-40B4-BE49-F238E27FC236}">
                    <a16:creationId xmlns:a16="http://schemas.microsoft.com/office/drawing/2014/main" id="{8E45CF12-0E8E-6D4C-8181-EB41D1D8AFB3}"/>
                  </a:ext>
                </a:extLst>
              </p:cNvPr>
              <p:cNvSpPr/>
              <p:nvPr/>
            </p:nvSpPr>
            <p:spPr>
              <a:xfrm>
                <a:off x="3145190" y="1307541"/>
                <a:ext cx="1672383" cy="839111"/>
              </a:xfrm>
              <a:prstGeom prst="roundRect">
                <a:avLst>
                  <a:gd name="adj" fmla="val 866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62" name="TextBox 61">
                <a:extLst>
                  <a:ext uri="{FF2B5EF4-FFF2-40B4-BE49-F238E27FC236}">
                    <a16:creationId xmlns:a16="http://schemas.microsoft.com/office/drawing/2014/main" id="{DF2E6344-9319-9EEA-2A98-679039E92A63}"/>
                  </a:ext>
                </a:extLst>
              </p:cNvPr>
              <p:cNvSpPr txBox="1"/>
              <p:nvPr/>
            </p:nvSpPr>
            <p:spPr>
              <a:xfrm>
                <a:off x="3277318" y="1340838"/>
                <a:ext cx="1468789"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R-CHOP-ibrutinib</a:t>
                </a:r>
                <a:r>
                  <a:rPr kumimoji="0" lang="en-US" sz="11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t>
                </a:r>
                <a:b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R-DHAP</a:t>
                </a:r>
              </a:p>
            </p:txBody>
          </p:sp>
        </p:grpSp>
        <p:sp>
          <p:nvSpPr>
            <p:cNvPr id="60" name="Triangle 59">
              <a:extLst>
                <a:ext uri="{FF2B5EF4-FFF2-40B4-BE49-F238E27FC236}">
                  <a16:creationId xmlns:a16="http://schemas.microsoft.com/office/drawing/2014/main" id="{B6E698CF-0762-10B8-3227-A336609F15B1}"/>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63" name="Triangle 62">
              <a:extLst>
                <a:ext uri="{FF2B5EF4-FFF2-40B4-BE49-F238E27FC236}">
                  <a16:creationId xmlns:a16="http://schemas.microsoft.com/office/drawing/2014/main" id="{4D4EFCAA-3325-FED9-03A4-5F8E4FB91B2F}"/>
                </a:ext>
              </a:extLst>
            </p:cNvPr>
            <p:cNvSpPr/>
            <p:nvPr/>
          </p:nvSpPr>
          <p:spPr>
            <a:xfrm rot="10800000">
              <a:off x="5753158" y="5230347"/>
              <a:ext cx="346228" cy="108906"/>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25" name="Group 9224">
            <a:extLst>
              <a:ext uri="{FF2B5EF4-FFF2-40B4-BE49-F238E27FC236}">
                <a16:creationId xmlns:a16="http://schemas.microsoft.com/office/drawing/2014/main" id="{A8A937FC-B661-A573-8167-3A82C27FBF67}"/>
              </a:ext>
            </a:extLst>
          </p:cNvPr>
          <p:cNvGrpSpPr/>
          <p:nvPr/>
        </p:nvGrpSpPr>
        <p:grpSpPr>
          <a:xfrm>
            <a:off x="5503189" y="3209760"/>
            <a:ext cx="1672383" cy="1256377"/>
            <a:chOff x="5090080" y="4375971"/>
            <a:chExt cx="1672383" cy="1256377"/>
          </a:xfrm>
        </p:grpSpPr>
        <p:grpSp>
          <p:nvGrpSpPr>
            <p:cNvPr id="9226" name="Group 9225">
              <a:extLst>
                <a:ext uri="{FF2B5EF4-FFF2-40B4-BE49-F238E27FC236}">
                  <a16:creationId xmlns:a16="http://schemas.microsoft.com/office/drawing/2014/main" id="{C26178A3-B422-0A87-B54C-1B68CDB67CF6}"/>
                </a:ext>
              </a:extLst>
            </p:cNvPr>
            <p:cNvGrpSpPr/>
            <p:nvPr/>
          </p:nvGrpSpPr>
          <p:grpSpPr>
            <a:xfrm>
              <a:off x="5090080" y="4405318"/>
              <a:ext cx="1672383" cy="1141710"/>
              <a:chOff x="3145190" y="1307541"/>
              <a:chExt cx="1672383" cy="1141710"/>
            </a:xfrm>
          </p:grpSpPr>
          <p:sp>
            <p:nvSpPr>
              <p:cNvPr id="9229" name="Rounded Rectangle 9228">
                <a:extLst>
                  <a:ext uri="{FF2B5EF4-FFF2-40B4-BE49-F238E27FC236}">
                    <a16:creationId xmlns:a16="http://schemas.microsoft.com/office/drawing/2014/main" id="{B8306DED-5FF5-21A9-701E-64B6D031BC6E}"/>
                  </a:ext>
                </a:extLst>
              </p:cNvPr>
              <p:cNvSpPr/>
              <p:nvPr/>
            </p:nvSpPr>
            <p:spPr>
              <a:xfrm>
                <a:off x="3145190" y="1307541"/>
                <a:ext cx="1672383" cy="1141710"/>
              </a:xfrm>
              <a:prstGeom prst="roundRect">
                <a:avLst>
                  <a:gd name="adj" fmla="val 7850"/>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30" name="TextBox 9229">
                <a:extLst>
                  <a:ext uri="{FF2B5EF4-FFF2-40B4-BE49-F238E27FC236}">
                    <a16:creationId xmlns:a16="http://schemas.microsoft.com/office/drawing/2014/main" id="{314E8B3E-0575-2C01-1445-0616F7266EFC}"/>
                  </a:ext>
                </a:extLst>
              </p:cNvPr>
              <p:cNvSpPr txBox="1"/>
              <p:nvPr/>
            </p:nvSpPr>
            <p:spPr>
              <a:xfrm>
                <a:off x="3187134" y="1405641"/>
                <a:ext cx="1600917" cy="991092"/>
              </a:xfrm>
              <a:prstGeom prst="rect">
                <a:avLst/>
              </a:prstGeom>
              <a:noFill/>
            </p:spPr>
            <p:txBody>
              <a:bodyPr vert="horz" wrap="square" lIns="0" tIns="0" rIns="0" bIns="0" rtlCol="0" anchor="ctr">
                <a:noAutofit/>
              </a:bodyPr>
              <a:lstStyle/>
              <a:p>
                <a:pPr marL="7938" marR="0" lvl="1"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R-DHAP</a:t>
                </a:r>
              </a:p>
              <a:p>
                <a:pPr marL="7938" marR="0" lvl="1"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R-CHOP/R-DHAP</a:t>
                </a:r>
              </a:p>
              <a:p>
                <a:pPr marL="7938" marR="0" lvl="1"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R-maxi-CHOP/</a:t>
                </a:r>
                <a:b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R-HD-AraC</a:t>
                </a:r>
              </a:p>
              <a:p>
                <a:pPr marL="7938" marR="0" lvl="1"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R-DHAOx</a:t>
                </a:r>
              </a:p>
            </p:txBody>
          </p:sp>
        </p:grpSp>
        <p:sp>
          <p:nvSpPr>
            <p:cNvPr id="9227" name="Triangle 9226">
              <a:extLst>
                <a:ext uri="{FF2B5EF4-FFF2-40B4-BE49-F238E27FC236}">
                  <a16:creationId xmlns:a16="http://schemas.microsoft.com/office/drawing/2014/main" id="{5F18B109-98F3-D9A0-B92A-E43CC6ED8132}"/>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8" name="Triangle 9227">
              <a:extLst>
                <a:ext uri="{FF2B5EF4-FFF2-40B4-BE49-F238E27FC236}">
                  <a16:creationId xmlns:a16="http://schemas.microsoft.com/office/drawing/2014/main" id="{B8199149-BCD7-93C8-6034-A5F201C79DE8}"/>
                </a:ext>
              </a:extLst>
            </p:cNvPr>
            <p:cNvSpPr/>
            <p:nvPr/>
          </p:nvSpPr>
          <p:spPr>
            <a:xfrm rot="10800000">
              <a:off x="5753158" y="5523442"/>
              <a:ext cx="346228" cy="108906"/>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224" name="Right Brace 9223">
            <a:extLst>
              <a:ext uri="{FF2B5EF4-FFF2-40B4-BE49-F238E27FC236}">
                <a16:creationId xmlns:a16="http://schemas.microsoft.com/office/drawing/2014/main" id="{94B1E004-568E-C6C9-00B3-9218BA195CC0}"/>
              </a:ext>
            </a:extLst>
          </p:cNvPr>
          <p:cNvSpPr/>
          <p:nvPr/>
        </p:nvSpPr>
        <p:spPr>
          <a:xfrm rot="16200000">
            <a:off x="5311782" y="2230089"/>
            <a:ext cx="279429" cy="1775771"/>
          </a:xfrm>
          <a:prstGeom prst="rightBrace">
            <a:avLst>
              <a:gd name="adj1" fmla="val 0"/>
              <a:gd name="adj2" fmla="val 51722"/>
            </a:avLst>
          </a:prstGeom>
          <a:ln w="28575">
            <a:solidFill>
              <a:schemeClr val="tx1"/>
            </a:solidFill>
            <a:miter lim="800000"/>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grpSp>
        <p:nvGrpSpPr>
          <p:cNvPr id="9258" name="Group 9257">
            <a:extLst>
              <a:ext uri="{FF2B5EF4-FFF2-40B4-BE49-F238E27FC236}">
                <a16:creationId xmlns:a16="http://schemas.microsoft.com/office/drawing/2014/main" id="{3CC84735-4773-4227-E9BD-C4B7729BA344}"/>
              </a:ext>
            </a:extLst>
          </p:cNvPr>
          <p:cNvGrpSpPr/>
          <p:nvPr/>
        </p:nvGrpSpPr>
        <p:grpSpPr>
          <a:xfrm>
            <a:off x="5503189" y="5301041"/>
            <a:ext cx="1672383" cy="619252"/>
            <a:chOff x="5090080" y="4375971"/>
            <a:chExt cx="1672383" cy="619252"/>
          </a:xfrm>
        </p:grpSpPr>
        <p:grpSp>
          <p:nvGrpSpPr>
            <p:cNvPr id="9259" name="Group 9258">
              <a:extLst>
                <a:ext uri="{FF2B5EF4-FFF2-40B4-BE49-F238E27FC236}">
                  <a16:creationId xmlns:a16="http://schemas.microsoft.com/office/drawing/2014/main" id="{EE0BAD28-1E9E-9C8D-7005-CE8B54CBF5CB}"/>
                </a:ext>
              </a:extLst>
            </p:cNvPr>
            <p:cNvGrpSpPr/>
            <p:nvPr/>
          </p:nvGrpSpPr>
          <p:grpSpPr>
            <a:xfrm>
              <a:off x="5090080" y="4405318"/>
              <a:ext cx="1672383" cy="589905"/>
              <a:chOff x="3145190" y="1307541"/>
              <a:chExt cx="1672383" cy="589905"/>
            </a:xfrm>
          </p:grpSpPr>
          <p:sp>
            <p:nvSpPr>
              <p:cNvPr id="9262" name="Rounded Rectangle 9261">
                <a:extLst>
                  <a:ext uri="{FF2B5EF4-FFF2-40B4-BE49-F238E27FC236}">
                    <a16:creationId xmlns:a16="http://schemas.microsoft.com/office/drawing/2014/main" id="{B4A2FD10-0845-C437-79D4-3BC39F0888FA}"/>
                  </a:ext>
                </a:extLst>
              </p:cNvPr>
              <p:cNvSpPr/>
              <p:nvPr/>
            </p:nvSpPr>
            <p:spPr>
              <a:xfrm>
                <a:off x="3145190" y="1307541"/>
                <a:ext cx="1672383" cy="589905"/>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63" name="TextBox 9262">
                <a:extLst>
                  <a:ext uri="{FF2B5EF4-FFF2-40B4-BE49-F238E27FC236}">
                    <a16:creationId xmlns:a16="http://schemas.microsoft.com/office/drawing/2014/main" id="{127DCB4A-6BC6-59A3-894D-4F0F2260A702}"/>
                  </a:ext>
                </a:extLst>
              </p:cNvPr>
              <p:cNvSpPr txBox="1"/>
              <p:nvPr/>
            </p:nvSpPr>
            <p:spPr>
              <a:xfrm>
                <a:off x="3277318" y="1340838"/>
                <a:ext cx="1468789"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3 yr R maintenance</a:t>
                </a:r>
              </a:p>
            </p:txBody>
          </p:sp>
        </p:grpSp>
        <p:sp>
          <p:nvSpPr>
            <p:cNvPr id="9260" name="Triangle 9259">
              <a:extLst>
                <a:ext uri="{FF2B5EF4-FFF2-40B4-BE49-F238E27FC236}">
                  <a16:creationId xmlns:a16="http://schemas.microsoft.com/office/drawing/2014/main" id="{B9195CB4-C68D-00CE-DAE2-0DA8783E8A2E}"/>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64" name="Group 9263">
            <a:extLst>
              <a:ext uri="{FF2B5EF4-FFF2-40B4-BE49-F238E27FC236}">
                <a16:creationId xmlns:a16="http://schemas.microsoft.com/office/drawing/2014/main" id="{21AD5B2A-B53E-E64D-F8AC-E07AE89CEA00}"/>
              </a:ext>
            </a:extLst>
          </p:cNvPr>
          <p:cNvGrpSpPr/>
          <p:nvPr/>
        </p:nvGrpSpPr>
        <p:grpSpPr>
          <a:xfrm>
            <a:off x="5503189" y="4694901"/>
            <a:ext cx="1672383" cy="377376"/>
            <a:chOff x="5090080" y="4375971"/>
            <a:chExt cx="1672383" cy="377376"/>
          </a:xfrm>
        </p:grpSpPr>
        <p:grpSp>
          <p:nvGrpSpPr>
            <p:cNvPr id="9265" name="Group 9264">
              <a:extLst>
                <a:ext uri="{FF2B5EF4-FFF2-40B4-BE49-F238E27FC236}">
                  <a16:creationId xmlns:a16="http://schemas.microsoft.com/office/drawing/2014/main" id="{B32E1CC7-C9F3-00B2-D052-6B66581398BD}"/>
                </a:ext>
              </a:extLst>
            </p:cNvPr>
            <p:cNvGrpSpPr/>
            <p:nvPr/>
          </p:nvGrpSpPr>
          <p:grpSpPr>
            <a:xfrm>
              <a:off x="5090080" y="4405318"/>
              <a:ext cx="1672383" cy="348029"/>
              <a:chOff x="3145190" y="1307541"/>
              <a:chExt cx="1672383" cy="348029"/>
            </a:xfrm>
          </p:grpSpPr>
          <p:sp>
            <p:nvSpPr>
              <p:cNvPr id="9267" name="Rounded Rectangle 9266">
                <a:extLst>
                  <a:ext uri="{FF2B5EF4-FFF2-40B4-BE49-F238E27FC236}">
                    <a16:creationId xmlns:a16="http://schemas.microsoft.com/office/drawing/2014/main" id="{2EE25992-CE6B-31EE-A8FE-36C919138F37}"/>
                  </a:ext>
                </a:extLst>
              </p:cNvPr>
              <p:cNvSpPr/>
              <p:nvPr/>
            </p:nvSpPr>
            <p:spPr>
              <a:xfrm>
                <a:off x="3145190" y="1307541"/>
                <a:ext cx="1672383" cy="348029"/>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68" name="TextBox 9267">
                <a:extLst>
                  <a:ext uri="{FF2B5EF4-FFF2-40B4-BE49-F238E27FC236}">
                    <a16:creationId xmlns:a16="http://schemas.microsoft.com/office/drawing/2014/main" id="{D3414C8D-BFDC-1CCD-518F-4B8BC19B0823}"/>
                  </a:ext>
                </a:extLst>
              </p:cNvPr>
              <p:cNvSpPr txBox="1"/>
              <p:nvPr/>
            </p:nvSpPr>
            <p:spPr>
              <a:xfrm>
                <a:off x="3252151" y="1372598"/>
                <a:ext cx="1468789" cy="280323"/>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ASCT</a:t>
                </a:r>
                <a:r>
                  <a:rPr kumimoji="0" lang="en-US" sz="800" b="0" i="0" u="none" strike="noStrike" kern="1200" cap="none" spc="0" normalizeH="0" baseline="30000" noProof="0" dirty="0">
                    <a:ln>
                      <a:noFill/>
                    </a:ln>
                    <a:solidFill>
                      <a:schemeClr val="bg1"/>
                    </a:solidFill>
                    <a:effectLst/>
                    <a:uLnTx/>
                    <a:uFillTx/>
                    <a:latin typeface="Poppins"/>
                    <a:ea typeface="+mn-ea"/>
                    <a:cs typeface="+mn-cs"/>
                  </a:rPr>
                  <a:t>॥</a:t>
                </a:r>
                <a:endParaRPr kumimoji="0" lang="en-US" sz="1100" b="0" i="0" u="none" strike="noStrike" kern="1200" cap="none" spc="0" normalizeH="0" baseline="0" noProof="0" dirty="0">
                  <a:ln>
                    <a:noFill/>
                  </a:ln>
                  <a:solidFill>
                    <a:schemeClr val="bg1"/>
                  </a:solidFill>
                  <a:effectLst/>
                  <a:uLnTx/>
                  <a:uFillTx/>
                  <a:latin typeface="Poppins Medium" pitchFamily="2" charset="77"/>
                  <a:ea typeface="+mn-ea"/>
                  <a:cs typeface="Poppins Medium" pitchFamily="2" charset="77"/>
                </a:endParaRPr>
              </a:p>
            </p:txBody>
          </p:sp>
        </p:grpSp>
        <p:sp>
          <p:nvSpPr>
            <p:cNvPr id="9266" name="Triangle 9265">
              <a:extLst>
                <a:ext uri="{FF2B5EF4-FFF2-40B4-BE49-F238E27FC236}">
                  <a16:creationId xmlns:a16="http://schemas.microsoft.com/office/drawing/2014/main" id="{45D06259-FA65-347C-91A8-2C4B17EDD715}"/>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078" y="531006"/>
            <a:ext cx="11740260" cy="502445"/>
          </a:xfrm>
        </p:spPr>
        <p:txBody>
          <a:bodyPr/>
          <a:lstStyle/>
          <a:p>
            <a:r>
              <a:rPr lang="en-US" altLang="en-US" dirty="0"/>
              <a:t>EHA-EU MCL Network Guidelines: Untreated MCL</a:t>
            </a:r>
          </a:p>
        </p:txBody>
      </p:sp>
      <p:sp>
        <p:nvSpPr>
          <p:cNvPr id="4" name="Content Placeholder 3">
            <a:extLst>
              <a:ext uri="{FF2B5EF4-FFF2-40B4-BE49-F238E27FC236}">
                <a16:creationId xmlns:a16="http://schemas.microsoft.com/office/drawing/2014/main" id="{DF140CD0-4F97-149A-C696-A4507233C14B}"/>
              </a:ext>
            </a:extLst>
          </p:cNvPr>
          <p:cNvSpPr>
            <a:spLocks noGrp="1"/>
          </p:cNvSpPr>
          <p:nvPr>
            <p:ph sz="quarter" idx="10"/>
          </p:nvPr>
        </p:nvSpPr>
        <p:spPr/>
        <p:txBody>
          <a:bodyPr/>
          <a:lstStyle/>
          <a:p>
            <a:pPr algn="ctr"/>
            <a:r>
              <a:rPr lang="en-US" altLang="en-US" spc="-10" dirty="0">
                <a:solidFill>
                  <a:srgbClr val="161616"/>
                </a:solidFill>
              </a:rPr>
              <a:t>Jerkeman. Hemasphere. 2025;9:e70233.</a:t>
            </a:r>
          </a:p>
        </p:txBody>
      </p:sp>
      <p:grpSp>
        <p:nvGrpSpPr>
          <p:cNvPr id="15" name="Group 14">
            <a:extLst>
              <a:ext uri="{FF2B5EF4-FFF2-40B4-BE49-F238E27FC236}">
                <a16:creationId xmlns:a16="http://schemas.microsoft.com/office/drawing/2014/main" id="{84BBE0FE-9642-7A13-68DC-D1EBB7115AF5}"/>
              </a:ext>
            </a:extLst>
          </p:cNvPr>
          <p:cNvGrpSpPr/>
          <p:nvPr/>
        </p:nvGrpSpPr>
        <p:grpSpPr>
          <a:xfrm>
            <a:off x="4221576" y="1157233"/>
            <a:ext cx="2793534" cy="404454"/>
            <a:chOff x="4221576" y="1333500"/>
            <a:chExt cx="2793534" cy="404454"/>
          </a:xfrm>
        </p:grpSpPr>
        <p:grpSp>
          <p:nvGrpSpPr>
            <p:cNvPr id="8" name="Group 7">
              <a:extLst>
                <a:ext uri="{FF2B5EF4-FFF2-40B4-BE49-F238E27FC236}">
                  <a16:creationId xmlns:a16="http://schemas.microsoft.com/office/drawing/2014/main" id="{87C56836-1820-FA52-2918-3FDCF9934C8D}"/>
                </a:ext>
              </a:extLst>
            </p:cNvPr>
            <p:cNvGrpSpPr/>
            <p:nvPr/>
          </p:nvGrpSpPr>
          <p:grpSpPr>
            <a:xfrm>
              <a:off x="4221576" y="1333500"/>
              <a:ext cx="2793534" cy="336550"/>
              <a:chOff x="4221576" y="1307541"/>
              <a:chExt cx="2793534" cy="336550"/>
            </a:xfrm>
          </p:grpSpPr>
          <p:sp>
            <p:nvSpPr>
              <p:cNvPr id="7" name="Rounded Rectangle 6">
                <a:extLst>
                  <a:ext uri="{FF2B5EF4-FFF2-40B4-BE49-F238E27FC236}">
                    <a16:creationId xmlns:a16="http://schemas.microsoft.com/office/drawing/2014/main" id="{9CE470BD-6111-2E33-CFE5-B52EDBE97291}"/>
                  </a:ext>
                </a:extLst>
              </p:cNvPr>
              <p:cNvSpPr/>
              <p:nvPr/>
            </p:nvSpPr>
            <p:spPr>
              <a:xfrm>
                <a:off x="4221576" y="1307541"/>
                <a:ext cx="2793534" cy="336550"/>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5" name="TextBox 4">
                <a:extLst>
                  <a:ext uri="{FF2B5EF4-FFF2-40B4-BE49-F238E27FC236}">
                    <a16:creationId xmlns:a16="http://schemas.microsoft.com/office/drawing/2014/main" id="{BC3A6BEC-16B9-C14D-4DCB-40FE55B93AAD}"/>
                  </a:ext>
                </a:extLst>
              </p:cNvPr>
              <p:cNvSpPr txBox="1"/>
              <p:nvPr/>
            </p:nvSpPr>
            <p:spPr>
              <a:xfrm>
                <a:off x="4385162" y="1333500"/>
                <a:ext cx="2466363"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First-line treatment of MCL</a:t>
                </a:r>
              </a:p>
            </p:txBody>
          </p:sp>
        </p:grpSp>
        <p:sp>
          <p:nvSpPr>
            <p:cNvPr id="14" name="Triangle 13">
              <a:extLst>
                <a:ext uri="{FF2B5EF4-FFF2-40B4-BE49-F238E27FC236}">
                  <a16:creationId xmlns:a16="http://schemas.microsoft.com/office/drawing/2014/main" id="{3E160D86-4600-5F3A-F13C-E383B299E7BC}"/>
                </a:ext>
              </a:extLst>
            </p:cNvPr>
            <p:cNvSpPr/>
            <p:nvPr/>
          </p:nvSpPr>
          <p:spPr>
            <a:xfrm rot="10800000">
              <a:off x="5436840" y="1629048"/>
              <a:ext cx="346228" cy="108906"/>
            </a:xfrm>
            <a:prstGeom prst="triangl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16" name="Group 15">
            <a:extLst>
              <a:ext uri="{FF2B5EF4-FFF2-40B4-BE49-F238E27FC236}">
                <a16:creationId xmlns:a16="http://schemas.microsoft.com/office/drawing/2014/main" id="{10A4CBF7-0670-4E1A-8260-84DD963F8A8E}"/>
              </a:ext>
            </a:extLst>
          </p:cNvPr>
          <p:cNvGrpSpPr/>
          <p:nvPr/>
        </p:nvGrpSpPr>
        <p:grpSpPr>
          <a:xfrm>
            <a:off x="428150" y="1922029"/>
            <a:ext cx="3017279" cy="404454"/>
            <a:chOff x="4221575" y="1333500"/>
            <a:chExt cx="3017279" cy="404454"/>
          </a:xfrm>
        </p:grpSpPr>
        <p:grpSp>
          <p:nvGrpSpPr>
            <p:cNvPr id="17" name="Group 16">
              <a:extLst>
                <a:ext uri="{FF2B5EF4-FFF2-40B4-BE49-F238E27FC236}">
                  <a16:creationId xmlns:a16="http://schemas.microsoft.com/office/drawing/2014/main" id="{27AB20D1-5A28-AF30-2A6F-10108839F8EC}"/>
                </a:ext>
              </a:extLst>
            </p:cNvPr>
            <p:cNvGrpSpPr/>
            <p:nvPr/>
          </p:nvGrpSpPr>
          <p:grpSpPr>
            <a:xfrm>
              <a:off x="4221575" y="1333500"/>
              <a:ext cx="3017279" cy="336550"/>
              <a:chOff x="4221575" y="1307541"/>
              <a:chExt cx="3017279" cy="336550"/>
            </a:xfrm>
          </p:grpSpPr>
          <p:sp>
            <p:nvSpPr>
              <p:cNvPr id="19" name="Rounded Rectangle 18">
                <a:extLst>
                  <a:ext uri="{FF2B5EF4-FFF2-40B4-BE49-F238E27FC236}">
                    <a16:creationId xmlns:a16="http://schemas.microsoft.com/office/drawing/2014/main" id="{66847CCA-9B39-C892-4687-88467B1F4348}"/>
                  </a:ext>
                </a:extLst>
              </p:cNvPr>
              <p:cNvSpPr/>
              <p:nvPr/>
            </p:nvSpPr>
            <p:spPr>
              <a:xfrm>
                <a:off x="4221575" y="1307541"/>
                <a:ext cx="3017277" cy="336550"/>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0" name="TextBox 19">
                <a:extLst>
                  <a:ext uri="{FF2B5EF4-FFF2-40B4-BE49-F238E27FC236}">
                    <a16:creationId xmlns:a16="http://schemas.microsoft.com/office/drawing/2014/main" id="{84B7FE36-FB38-60E9-8218-2A6D0A731CFA}"/>
                  </a:ext>
                </a:extLst>
              </p:cNvPr>
              <p:cNvSpPr txBox="1"/>
              <p:nvPr/>
            </p:nvSpPr>
            <p:spPr>
              <a:xfrm>
                <a:off x="4221576" y="1333500"/>
                <a:ext cx="3017278"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Limited-stage or asymptomatic MCL</a:t>
                </a:r>
              </a:p>
            </p:txBody>
          </p:sp>
        </p:grpSp>
        <p:sp>
          <p:nvSpPr>
            <p:cNvPr id="18" name="Triangle 17">
              <a:extLst>
                <a:ext uri="{FF2B5EF4-FFF2-40B4-BE49-F238E27FC236}">
                  <a16:creationId xmlns:a16="http://schemas.microsoft.com/office/drawing/2014/main" id="{3AA05638-4DBE-0C82-7265-FF0285413A99}"/>
                </a:ext>
              </a:extLst>
            </p:cNvPr>
            <p:cNvSpPr/>
            <p:nvPr/>
          </p:nvSpPr>
          <p:spPr>
            <a:xfrm rot="10800000">
              <a:off x="5572480" y="1629048"/>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41" name="Group 40">
            <a:extLst>
              <a:ext uri="{FF2B5EF4-FFF2-40B4-BE49-F238E27FC236}">
                <a16:creationId xmlns:a16="http://schemas.microsoft.com/office/drawing/2014/main" id="{631566AB-7260-31BB-C461-FE84668600DF}"/>
              </a:ext>
            </a:extLst>
          </p:cNvPr>
          <p:cNvGrpSpPr/>
          <p:nvPr/>
        </p:nvGrpSpPr>
        <p:grpSpPr>
          <a:xfrm>
            <a:off x="4456105" y="2502753"/>
            <a:ext cx="2049194" cy="450579"/>
            <a:chOff x="4133493" y="2865380"/>
            <a:chExt cx="2049194" cy="450579"/>
          </a:xfrm>
        </p:grpSpPr>
        <p:grpSp>
          <p:nvGrpSpPr>
            <p:cNvPr id="26" name="Group 25">
              <a:extLst>
                <a:ext uri="{FF2B5EF4-FFF2-40B4-BE49-F238E27FC236}">
                  <a16:creationId xmlns:a16="http://schemas.microsoft.com/office/drawing/2014/main" id="{EE382BA8-D4C1-38BB-65ED-36288B966FE9}"/>
                </a:ext>
              </a:extLst>
            </p:cNvPr>
            <p:cNvGrpSpPr/>
            <p:nvPr/>
          </p:nvGrpSpPr>
          <p:grpSpPr>
            <a:xfrm>
              <a:off x="4133493" y="2911505"/>
              <a:ext cx="2049194" cy="404454"/>
              <a:chOff x="4213187" y="1333500"/>
              <a:chExt cx="2049194" cy="404454"/>
            </a:xfrm>
          </p:grpSpPr>
          <p:grpSp>
            <p:nvGrpSpPr>
              <p:cNvPr id="27" name="Group 26">
                <a:extLst>
                  <a:ext uri="{FF2B5EF4-FFF2-40B4-BE49-F238E27FC236}">
                    <a16:creationId xmlns:a16="http://schemas.microsoft.com/office/drawing/2014/main" id="{3545F099-AC4F-9C0E-B30A-3AC406730E04}"/>
                  </a:ext>
                </a:extLst>
              </p:cNvPr>
              <p:cNvGrpSpPr/>
              <p:nvPr/>
            </p:nvGrpSpPr>
            <p:grpSpPr>
              <a:xfrm>
                <a:off x="4213187" y="1333500"/>
                <a:ext cx="2049194" cy="336550"/>
                <a:chOff x="4213187" y="1307541"/>
                <a:chExt cx="2049194" cy="336550"/>
              </a:xfrm>
            </p:grpSpPr>
            <p:sp>
              <p:nvSpPr>
                <p:cNvPr id="29" name="Rounded Rectangle 28">
                  <a:extLst>
                    <a:ext uri="{FF2B5EF4-FFF2-40B4-BE49-F238E27FC236}">
                      <a16:creationId xmlns:a16="http://schemas.microsoft.com/office/drawing/2014/main" id="{C52FEB92-3438-9E50-A178-62FD11221780}"/>
                    </a:ext>
                  </a:extLst>
                </p:cNvPr>
                <p:cNvSpPr/>
                <p:nvPr/>
              </p:nvSpPr>
              <p:spPr>
                <a:xfrm>
                  <a:off x="4221576" y="1307541"/>
                  <a:ext cx="2040805" cy="336550"/>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0" name="TextBox 29">
                  <a:extLst>
                    <a:ext uri="{FF2B5EF4-FFF2-40B4-BE49-F238E27FC236}">
                      <a16:creationId xmlns:a16="http://schemas.microsoft.com/office/drawing/2014/main" id="{FF6BD81D-8BF6-B446-CCDF-F48CD7388E7E}"/>
                    </a:ext>
                  </a:extLst>
                </p:cNvPr>
                <p:cNvSpPr txBox="1"/>
                <p:nvPr/>
              </p:nvSpPr>
              <p:spPr>
                <a:xfrm>
                  <a:off x="4213187" y="1341889"/>
                  <a:ext cx="2040805"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Younger, fit patients*</a:t>
                  </a:r>
                </a:p>
              </p:txBody>
            </p:sp>
          </p:grpSp>
          <p:sp>
            <p:nvSpPr>
              <p:cNvPr id="28" name="Triangle 27">
                <a:extLst>
                  <a:ext uri="{FF2B5EF4-FFF2-40B4-BE49-F238E27FC236}">
                    <a16:creationId xmlns:a16="http://schemas.microsoft.com/office/drawing/2014/main" id="{77BA9CD9-AD20-8462-2734-3BF8A95D7246}"/>
                  </a:ext>
                </a:extLst>
              </p:cNvPr>
              <p:cNvSpPr/>
              <p:nvPr/>
            </p:nvSpPr>
            <p:spPr>
              <a:xfrm rot="10800000">
                <a:off x="5068864" y="1629048"/>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36" name="Triangle 35">
              <a:extLst>
                <a:ext uri="{FF2B5EF4-FFF2-40B4-BE49-F238E27FC236}">
                  <a16:creationId xmlns:a16="http://schemas.microsoft.com/office/drawing/2014/main" id="{73ABF0C1-9148-7857-9017-9C093913C3B8}"/>
                </a:ext>
              </a:extLst>
            </p:cNvPr>
            <p:cNvSpPr/>
            <p:nvPr/>
          </p:nvSpPr>
          <p:spPr>
            <a:xfrm rot="10800000">
              <a:off x="4989170" y="2865380"/>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42" name="Group 41">
            <a:extLst>
              <a:ext uri="{FF2B5EF4-FFF2-40B4-BE49-F238E27FC236}">
                <a16:creationId xmlns:a16="http://schemas.microsoft.com/office/drawing/2014/main" id="{428774AE-79C5-ED0F-58E2-8B75EEB98E9B}"/>
              </a:ext>
            </a:extLst>
          </p:cNvPr>
          <p:cNvGrpSpPr/>
          <p:nvPr/>
        </p:nvGrpSpPr>
        <p:grpSpPr>
          <a:xfrm>
            <a:off x="8659827" y="2502753"/>
            <a:ext cx="2040805" cy="450579"/>
            <a:chOff x="7466906" y="2865380"/>
            <a:chExt cx="2040805" cy="450579"/>
          </a:xfrm>
        </p:grpSpPr>
        <p:grpSp>
          <p:nvGrpSpPr>
            <p:cNvPr id="31" name="Group 30">
              <a:extLst>
                <a:ext uri="{FF2B5EF4-FFF2-40B4-BE49-F238E27FC236}">
                  <a16:creationId xmlns:a16="http://schemas.microsoft.com/office/drawing/2014/main" id="{004DB6A9-B360-6E3D-B2D7-1FB8CB16AF8E}"/>
                </a:ext>
              </a:extLst>
            </p:cNvPr>
            <p:cNvGrpSpPr/>
            <p:nvPr/>
          </p:nvGrpSpPr>
          <p:grpSpPr>
            <a:xfrm>
              <a:off x="7466906" y="2911505"/>
              <a:ext cx="2040805" cy="404454"/>
              <a:chOff x="4221576" y="1333500"/>
              <a:chExt cx="2040805" cy="404454"/>
            </a:xfrm>
          </p:grpSpPr>
          <p:grpSp>
            <p:nvGrpSpPr>
              <p:cNvPr id="32" name="Group 31">
                <a:extLst>
                  <a:ext uri="{FF2B5EF4-FFF2-40B4-BE49-F238E27FC236}">
                    <a16:creationId xmlns:a16="http://schemas.microsoft.com/office/drawing/2014/main" id="{7A37F9A5-A050-9ADB-2040-307263EBF0A7}"/>
                  </a:ext>
                </a:extLst>
              </p:cNvPr>
              <p:cNvGrpSpPr/>
              <p:nvPr/>
            </p:nvGrpSpPr>
            <p:grpSpPr>
              <a:xfrm>
                <a:off x="4221576" y="1333500"/>
                <a:ext cx="2040805" cy="336550"/>
                <a:chOff x="4221576" y="1307541"/>
                <a:chExt cx="2040805" cy="336550"/>
              </a:xfrm>
            </p:grpSpPr>
            <p:sp>
              <p:nvSpPr>
                <p:cNvPr id="34" name="Rounded Rectangle 33">
                  <a:extLst>
                    <a:ext uri="{FF2B5EF4-FFF2-40B4-BE49-F238E27FC236}">
                      <a16:creationId xmlns:a16="http://schemas.microsoft.com/office/drawing/2014/main" id="{4DFA5B63-210B-0C90-CA53-C4849F89BF6E}"/>
                    </a:ext>
                  </a:extLst>
                </p:cNvPr>
                <p:cNvSpPr/>
                <p:nvPr/>
              </p:nvSpPr>
              <p:spPr>
                <a:xfrm>
                  <a:off x="4221576" y="1307541"/>
                  <a:ext cx="2040805" cy="336550"/>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5" name="TextBox 34">
                  <a:extLst>
                    <a:ext uri="{FF2B5EF4-FFF2-40B4-BE49-F238E27FC236}">
                      <a16:creationId xmlns:a16="http://schemas.microsoft.com/office/drawing/2014/main" id="{B54A79B2-6A7B-598A-D0D5-DFA9578D908E}"/>
                    </a:ext>
                  </a:extLst>
                </p:cNvPr>
                <p:cNvSpPr txBox="1"/>
                <p:nvPr/>
              </p:nvSpPr>
              <p:spPr>
                <a:xfrm>
                  <a:off x="4221576" y="1333500"/>
                  <a:ext cx="2040805"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Older or unfit patients</a:t>
                  </a:r>
                </a:p>
              </p:txBody>
            </p:sp>
          </p:grpSp>
          <p:sp>
            <p:nvSpPr>
              <p:cNvPr id="33" name="Triangle 32">
                <a:extLst>
                  <a:ext uri="{FF2B5EF4-FFF2-40B4-BE49-F238E27FC236}">
                    <a16:creationId xmlns:a16="http://schemas.microsoft.com/office/drawing/2014/main" id="{B519F915-6308-47B3-089B-59BD0581122C}"/>
                  </a:ext>
                </a:extLst>
              </p:cNvPr>
              <p:cNvSpPr/>
              <p:nvPr/>
            </p:nvSpPr>
            <p:spPr>
              <a:xfrm rot="10800000">
                <a:off x="5068864" y="1629048"/>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37" name="Triangle 36">
              <a:extLst>
                <a:ext uri="{FF2B5EF4-FFF2-40B4-BE49-F238E27FC236}">
                  <a16:creationId xmlns:a16="http://schemas.microsoft.com/office/drawing/2014/main" id="{2998C510-068F-6AC9-29B5-8D094AABCEC8}"/>
                </a:ext>
              </a:extLst>
            </p:cNvPr>
            <p:cNvSpPr/>
            <p:nvPr/>
          </p:nvSpPr>
          <p:spPr>
            <a:xfrm rot="10800000">
              <a:off x="8327198" y="2865380"/>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43" name="Group 42">
            <a:extLst>
              <a:ext uri="{FF2B5EF4-FFF2-40B4-BE49-F238E27FC236}">
                <a16:creationId xmlns:a16="http://schemas.microsoft.com/office/drawing/2014/main" id="{C6105C9A-EDAE-6494-64CE-2A5500A74F49}"/>
              </a:ext>
            </a:extLst>
          </p:cNvPr>
          <p:cNvGrpSpPr/>
          <p:nvPr/>
        </p:nvGrpSpPr>
        <p:grpSpPr>
          <a:xfrm>
            <a:off x="162707" y="4326364"/>
            <a:ext cx="3548260" cy="1593369"/>
            <a:chOff x="3065496" y="2898936"/>
            <a:chExt cx="3416378" cy="1593369"/>
          </a:xfrm>
        </p:grpSpPr>
        <p:grpSp>
          <p:nvGrpSpPr>
            <p:cNvPr id="46" name="Group 45">
              <a:extLst>
                <a:ext uri="{FF2B5EF4-FFF2-40B4-BE49-F238E27FC236}">
                  <a16:creationId xmlns:a16="http://schemas.microsoft.com/office/drawing/2014/main" id="{E884623F-636B-909E-DCEA-B4BFD42E891D}"/>
                </a:ext>
              </a:extLst>
            </p:cNvPr>
            <p:cNvGrpSpPr/>
            <p:nvPr/>
          </p:nvGrpSpPr>
          <p:grpSpPr>
            <a:xfrm>
              <a:off x="3065496" y="2911505"/>
              <a:ext cx="3416378" cy="1580800"/>
              <a:chOff x="3145190" y="1307541"/>
              <a:chExt cx="3416378" cy="1580800"/>
            </a:xfrm>
          </p:grpSpPr>
          <p:sp>
            <p:nvSpPr>
              <p:cNvPr id="48" name="Rounded Rectangle 47">
                <a:extLst>
                  <a:ext uri="{FF2B5EF4-FFF2-40B4-BE49-F238E27FC236}">
                    <a16:creationId xmlns:a16="http://schemas.microsoft.com/office/drawing/2014/main" id="{1E29EC12-A299-F765-2052-6B01C5178119}"/>
                  </a:ext>
                </a:extLst>
              </p:cNvPr>
              <p:cNvSpPr/>
              <p:nvPr/>
            </p:nvSpPr>
            <p:spPr>
              <a:xfrm>
                <a:off x="3145190" y="1307541"/>
                <a:ext cx="3416378" cy="1580800"/>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49" name="TextBox 48">
                <a:extLst>
                  <a:ext uri="{FF2B5EF4-FFF2-40B4-BE49-F238E27FC236}">
                    <a16:creationId xmlns:a16="http://schemas.microsoft.com/office/drawing/2014/main" id="{3947DC04-ECB4-01F0-7C0E-0586B955EE23}"/>
                  </a:ext>
                </a:extLst>
              </p:cNvPr>
              <p:cNvSpPr txBox="1"/>
              <p:nvPr/>
            </p:nvSpPr>
            <p:spPr>
              <a:xfrm>
                <a:off x="3359006" y="1442557"/>
                <a:ext cx="3182241" cy="139235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Asymptomatic MCL with indolent clinical and biological features</a:t>
                </a:r>
                <a:r>
                  <a:rPr kumimoji="0" lang="en-US" sz="11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r>
                  <a:rPr kumimoji="0" lang="en-US" sz="11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active observation</a:t>
                </a:r>
              </a:p>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Limited-stage MCL: observation, ISRT and/or systemic treatment</a:t>
                </a:r>
              </a:p>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Limited-stage MCL with risk factors: treat as per advanced-stage disease</a:t>
                </a:r>
              </a:p>
            </p:txBody>
          </p:sp>
        </p:grpSp>
        <p:sp>
          <p:nvSpPr>
            <p:cNvPr id="45" name="Triangle 44">
              <a:extLst>
                <a:ext uri="{FF2B5EF4-FFF2-40B4-BE49-F238E27FC236}">
                  <a16:creationId xmlns:a16="http://schemas.microsoft.com/office/drawing/2014/main" id="{20E1C316-FC41-12FE-C2AB-077C3EC534A4}"/>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cxnSp>
        <p:nvCxnSpPr>
          <p:cNvPr id="51" name="Straight Arrow Connector 50">
            <a:extLst>
              <a:ext uri="{FF2B5EF4-FFF2-40B4-BE49-F238E27FC236}">
                <a16:creationId xmlns:a16="http://schemas.microsoft.com/office/drawing/2014/main" id="{8E8DAD82-FD8F-ACC5-5F80-33E286563FF4}"/>
              </a:ext>
            </a:extLst>
          </p:cNvPr>
          <p:cNvCxnSpPr/>
          <p:nvPr/>
        </p:nvCxnSpPr>
        <p:spPr>
          <a:xfrm>
            <a:off x="1942050" y="2368429"/>
            <a:ext cx="0" cy="20123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5" name="Right Brace 54">
            <a:extLst>
              <a:ext uri="{FF2B5EF4-FFF2-40B4-BE49-F238E27FC236}">
                <a16:creationId xmlns:a16="http://schemas.microsoft.com/office/drawing/2014/main" id="{C1E14F5F-25F0-E32E-08E3-5417D1552909}"/>
              </a:ext>
            </a:extLst>
          </p:cNvPr>
          <p:cNvSpPr/>
          <p:nvPr/>
        </p:nvSpPr>
        <p:spPr>
          <a:xfrm rot="16200000">
            <a:off x="7429476" y="324118"/>
            <a:ext cx="316298" cy="4185216"/>
          </a:xfrm>
          <a:prstGeom prst="rightBrace">
            <a:avLst>
              <a:gd name="adj1" fmla="val 0"/>
              <a:gd name="adj2" fmla="val 33784"/>
            </a:avLst>
          </a:prstGeom>
          <a:ln w="28575">
            <a:solidFill>
              <a:schemeClr val="tx1"/>
            </a:solidFill>
            <a:miter lim="800000"/>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grpSp>
        <p:nvGrpSpPr>
          <p:cNvPr id="40" name="Group 39">
            <a:extLst>
              <a:ext uri="{FF2B5EF4-FFF2-40B4-BE49-F238E27FC236}">
                <a16:creationId xmlns:a16="http://schemas.microsoft.com/office/drawing/2014/main" id="{3216C2F5-A70E-0E98-2349-41C653F315A1}"/>
              </a:ext>
            </a:extLst>
          </p:cNvPr>
          <p:cNvGrpSpPr/>
          <p:nvPr/>
        </p:nvGrpSpPr>
        <p:grpSpPr>
          <a:xfrm>
            <a:off x="3644978" y="1868519"/>
            <a:ext cx="6547646" cy="457964"/>
            <a:chOff x="3644978" y="2086731"/>
            <a:chExt cx="6547646" cy="457964"/>
          </a:xfrm>
        </p:grpSpPr>
        <p:grpSp>
          <p:nvGrpSpPr>
            <p:cNvPr id="21" name="Group 20">
              <a:extLst>
                <a:ext uri="{FF2B5EF4-FFF2-40B4-BE49-F238E27FC236}">
                  <a16:creationId xmlns:a16="http://schemas.microsoft.com/office/drawing/2014/main" id="{3521D7C0-787E-637B-9D9B-05CFED9EF66B}"/>
                </a:ext>
              </a:extLst>
            </p:cNvPr>
            <p:cNvGrpSpPr/>
            <p:nvPr/>
          </p:nvGrpSpPr>
          <p:grpSpPr>
            <a:xfrm>
              <a:off x="3644978" y="2140241"/>
              <a:ext cx="6547646" cy="404454"/>
              <a:chOff x="4221575" y="1333500"/>
              <a:chExt cx="6547646" cy="404454"/>
            </a:xfrm>
          </p:grpSpPr>
          <p:grpSp>
            <p:nvGrpSpPr>
              <p:cNvPr id="22" name="Group 21">
                <a:extLst>
                  <a:ext uri="{FF2B5EF4-FFF2-40B4-BE49-F238E27FC236}">
                    <a16:creationId xmlns:a16="http://schemas.microsoft.com/office/drawing/2014/main" id="{5201492F-B23B-BCAE-1DD7-F2CF67CEB26E}"/>
                  </a:ext>
                </a:extLst>
              </p:cNvPr>
              <p:cNvGrpSpPr/>
              <p:nvPr/>
            </p:nvGrpSpPr>
            <p:grpSpPr>
              <a:xfrm>
                <a:off x="4221575" y="1333500"/>
                <a:ext cx="6547646" cy="336550"/>
                <a:chOff x="4221575" y="1307541"/>
                <a:chExt cx="6547646" cy="336550"/>
              </a:xfrm>
            </p:grpSpPr>
            <p:sp>
              <p:nvSpPr>
                <p:cNvPr id="24" name="Rounded Rectangle 23">
                  <a:extLst>
                    <a:ext uri="{FF2B5EF4-FFF2-40B4-BE49-F238E27FC236}">
                      <a16:creationId xmlns:a16="http://schemas.microsoft.com/office/drawing/2014/main" id="{13738C65-25EE-F31A-0E11-A284ED0CAC87}"/>
                    </a:ext>
                  </a:extLst>
                </p:cNvPr>
                <p:cNvSpPr/>
                <p:nvPr/>
              </p:nvSpPr>
              <p:spPr>
                <a:xfrm>
                  <a:off x="4221575" y="1307541"/>
                  <a:ext cx="6547646" cy="336550"/>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5" name="TextBox 24">
                  <a:extLst>
                    <a:ext uri="{FF2B5EF4-FFF2-40B4-BE49-F238E27FC236}">
                      <a16:creationId xmlns:a16="http://schemas.microsoft.com/office/drawing/2014/main" id="{BF551648-621B-FD72-FE40-1183C3D50B6E}"/>
                    </a:ext>
                  </a:extLst>
                </p:cNvPr>
                <p:cNvSpPr txBox="1"/>
                <p:nvPr/>
              </p:nvSpPr>
              <p:spPr>
                <a:xfrm>
                  <a:off x="4221576" y="1333500"/>
                  <a:ext cx="6547645"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Symptomatic MCL</a:t>
                  </a:r>
                </a:p>
              </p:txBody>
            </p:sp>
          </p:grpSp>
          <p:sp>
            <p:nvSpPr>
              <p:cNvPr id="23" name="Triangle 22">
                <a:extLst>
                  <a:ext uri="{FF2B5EF4-FFF2-40B4-BE49-F238E27FC236}">
                    <a16:creationId xmlns:a16="http://schemas.microsoft.com/office/drawing/2014/main" id="{B973E1AC-C10C-E9C0-25CD-A4F64A67E2FB}"/>
                  </a:ext>
                </a:extLst>
              </p:cNvPr>
              <p:cNvSpPr/>
              <p:nvPr/>
            </p:nvSpPr>
            <p:spPr>
              <a:xfrm rot="10800000">
                <a:off x="5436840" y="1629048"/>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38" name="Triangle 37">
              <a:extLst>
                <a:ext uri="{FF2B5EF4-FFF2-40B4-BE49-F238E27FC236}">
                  <a16:creationId xmlns:a16="http://schemas.microsoft.com/office/drawing/2014/main" id="{52FB8F10-407B-8D83-D06A-0E89F041AC5A}"/>
                </a:ext>
              </a:extLst>
            </p:cNvPr>
            <p:cNvSpPr/>
            <p:nvPr/>
          </p:nvSpPr>
          <p:spPr>
            <a:xfrm rot="10800000">
              <a:off x="6762465" y="208673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56" name="Right Brace 55">
            <a:extLst>
              <a:ext uri="{FF2B5EF4-FFF2-40B4-BE49-F238E27FC236}">
                <a16:creationId xmlns:a16="http://schemas.microsoft.com/office/drawing/2014/main" id="{37ADD6F7-C7DF-4A63-B456-93C3195FD0C3}"/>
              </a:ext>
            </a:extLst>
          </p:cNvPr>
          <p:cNvSpPr/>
          <p:nvPr/>
        </p:nvSpPr>
        <p:spPr>
          <a:xfrm rot="16200000">
            <a:off x="4278420" y="-767329"/>
            <a:ext cx="297744" cy="5004035"/>
          </a:xfrm>
          <a:prstGeom prst="rightBrace">
            <a:avLst>
              <a:gd name="adj1" fmla="val 0"/>
              <a:gd name="adj2" fmla="val 73682"/>
            </a:avLst>
          </a:prstGeom>
          <a:ln w="28575">
            <a:solidFill>
              <a:schemeClr val="tx1"/>
            </a:solidFill>
            <a:miter lim="800000"/>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57" name="Triangle 56">
            <a:extLst>
              <a:ext uri="{FF2B5EF4-FFF2-40B4-BE49-F238E27FC236}">
                <a16:creationId xmlns:a16="http://schemas.microsoft.com/office/drawing/2014/main" id="{955E8B92-1572-B761-A160-A5869F9C5D90}"/>
              </a:ext>
            </a:extLst>
          </p:cNvPr>
          <p:cNvSpPr/>
          <p:nvPr/>
        </p:nvSpPr>
        <p:spPr>
          <a:xfrm rot="10800000">
            <a:off x="1762461" y="187833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9217" name="Group 9216">
            <a:extLst>
              <a:ext uri="{FF2B5EF4-FFF2-40B4-BE49-F238E27FC236}">
                <a16:creationId xmlns:a16="http://schemas.microsoft.com/office/drawing/2014/main" id="{95B96FD8-7F6A-B225-73C0-C8CC3DDCF036}"/>
              </a:ext>
            </a:extLst>
          </p:cNvPr>
          <p:cNvGrpSpPr/>
          <p:nvPr/>
        </p:nvGrpSpPr>
        <p:grpSpPr>
          <a:xfrm>
            <a:off x="3741011" y="4694901"/>
            <a:ext cx="1672383" cy="1224832"/>
            <a:chOff x="5090080" y="4375971"/>
            <a:chExt cx="1672383" cy="1224832"/>
          </a:xfrm>
        </p:grpSpPr>
        <p:grpSp>
          <p:nvGrpSpPr>
            <p:cNvPr id="9219" name="Group 9218">
              <a:extLst>
                <a:ext uri="{FF2B5EF4-FFF2-40B4-BE49-F238E27FC236}">
                  <a16:creationId xmlns:a16="http://schemas.microsoft.com/office/drawing/2014/main" id="{6677C6F9-5300-F15D-029D-A1A5C04C3AFC}"/>
                </a:ext>
              </a:extLst>
            </p:cNvPr>
            <p:cNvGrpSpPr/>
            <p:nvPr/>
          </p:nvGrpSpPr>
          <p:grpSpPr>
            <a:xfrm>
              <a:off x="5090080" y="4405318"/>
              <a:ext cx="1672383" cy="1195485"/>
              <a:chOff x="3145190" y="1307541"/>
              <a:chExt cx="1672383" cy="1195485"/>
            </a:xfrm>
          </p:grpSpPr>
          <p:sp>
            <p:nvSpPr>
              <p:cNvPr id="9222" name="Rounded Rectangle 9221">
                <a:extLst>
                  <a:ext uri="{FF2B5EF4-FFF2-40B4-BE49-F238E27FC236}">
                    <a16:creationId xmlns:a16="http://schemas.microsoft.com/office/drawing/2014/main" id="{0F8419FF-1BCE-EFF0-3C08-849D0FA61166}"/>
                  </a:ext>
                </a:extLst>
              </p:cNvPr>
              <p:cNvSpPr/>
              <p:nvPr/>
            </p:nvSpPr>
            <p:spPr>
              <a:xfrm>
                <a:off x="3145190" y="1307541"/>
                <a:ext cx="1672383" cy="1195485"/>
              </a:xfrm>
              <a:prstGeom prst="roundRect">
                <a:avLst>
                  <a:gd name="adj" fmla="val 7545"/>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3" name="TextBox 9222">
                <a:extLst>
                  <a:ext uri="{FF2B5EF4-FFF2-40B4-BE49-F238E27FC236}">
                    <a16:creationId xmlns:a16="http://schemas.microsoft.com/office/drawing/2014/main" id="{ACE0EE11-FF16-7A4B-72A6-C519DD7B1B4F}"/>
                  </a:ext>
                </a:extLst>
              </p:cNvPr>
              <p:cNvSpPr txBox="1"/>
              <p:nvPr/>
            </p:nvSpPr>
            <p:spPr>
              <a:xfrm>
                <a:off x="3246986" y="1466613"/>
                <a:ext cx="1468789"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2 yr ibrutinib </a:t>
                </a:r>
                <a:b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+ 3 yr R maintenance</a:t>
                </a:r>
              </a:p>
            </p:txBody>
          </p:sp>
        </p:grpSp>
        <p:sp>
          <p:nvSpPr>
            <p:cNvPr id="9220" name="Triangle 9219">
              <a:extLst>
                <a:ext uri="{FF2B5EF4-FFF2-40B4-BE49-F238E27FC236}">
                  <a16:creationId xmlns:a16="http://schemas.microsoft.com/office/drawing/2014/main" id="{EFB9F6B0-F0CC-0FAC-CA76-6907CD2DB5A7}"/>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31" name="Group 9230">
            <a:extLst>
              <a:ext uri="{FF2B5EF4-FFF2-40B4-BE49-F238E27FC236}">
                <a16:creationId xmlns:a16="http://schemas.microsoft.com/office/drawing/2014/main" id="{0780DEAE-7E98-82B9-813D-E240D913F54B}"/>
              </a:ext>
            </a:extLst>
          </p:cNvPr>
          <p:cNvGrpSpPr/>
          <p:nvPr/>
        </p:nvGrpSpPr>
        <p:grpSpPr>
          <a:xfrm>
            <a:off x="7324972" y="3261901"/>
            <a:ext cx="1598706" cy="1146871"/>
            <a:chOff x="4965144" y="4375971"/>
            <a:chExt cx="1797319" cy="1146871"/>
          </a:xfrm>
        </p:grpSpPr>
        <p:grpSp>
          <p:nvGrpSpPr>
            <p:cNvPr id="9232" name="Group 9231">
              <a:extLst>
                <a:ext uri="{FF2B5EF4-FFF2-40B4-BE49-F238E27FC236}">
                  <a16:creationId xmlns:a16="http://schemas.microsoft.com/office/drawing/2014/main" id="{8CC612D3-4547-C308-6F5C-6F86B966E20B}"/>
                </a:ext>
              </a:extLst>
            </p:cNvPr>
            <p:cNvGrpSpPr/>
            <p:nvPr/>
          </p:nvGrpSpPr>
          <p:grpSpPr>
            <a:xfrm>
              <a:off x="4965144" y="4405318"/>
              <a:ext cx="1797319" cy="1028918"/>
              <a:chOff x="3020254" y="1307541"/>
              <a:chExt cx="1797319" cy="1028918"/>
            </a:xfrm>
          </p:grpSpPr>
          <p:sp>
            <p:nvSpPr>
              <p:cNvPr id="9235" name="Rounded Rectangle 9234">
                <a:extLst>
                  <a:ext uri="{FF2B5EF4-FFF2-40B4-BE49-F238E27FC236}">
                    <a16:creationId xmlns:a16="http://schemas.microsoft.com/office/drawing/2014/main" id="{9C815EBA-2A5A-730A-2CBC-57A4AB25A975}"/>
                  </a:ext>
                </a:extLst>
              </p:cNvPr>
              <p:cNvSpPr/>
              <p:nvPr/>
            </p:nvSpPr>
            <p:spPr>
              <a:xfrm>
                <a:off x="3020254" y="1307541"/>
                <a:ext cx="1797319" cy="1028918"/>
              </a:xfrm>
              <a:prstGeom prst="roundRect">
                <a:avLst>
                  <a:gd name="adj" fmla="val 932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36" name="TextBox 9235">
                <a:extLst>
                  <a:ext uri="{FF2B5EF4-FFF2-40B4-BE49-F238E27FC236}">
                    <a16:creationId xmlns:a16="http://schemas.microsoft.com/office/drawing/2014/main" id="{10C04D06-DD53-5305-2F88-61BAB191FDA7}"/>
                  </a:ext>
                </a:extLst>
              </p:cNvPr>
              <p:cNvSpPr txBox="1"/>
              <p:nvPr/>
            </p:nvSpPr>
            <p:spPr>
              <a:xfrm>
                <a:off x="3088266" y="1369480"/>
                <a:ext cx="1638979" cy="953282"/>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BR [preferred]</a:t>
                </a:r>
              </a:p>
              <a:p>
                <a:pPr marL="0" marR="0" lvl="0"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VR-CAP</a:t>
                </a:r>
              </a:p>
              <a:p>
                <a:pPr marL="0" marR="0" lvl="0"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R-BAC</a:t>
                </a:r>
              </a:p>
              <a:p>
                <a:pPr marL="0" marR="0" lvl="0" indent="0" algn="ctr" defTabSz="914400" rtl="0" eaLnBrk="1" fontAlgn="auto" latinLnBrk="0" hangingPunct="1">
                  <a:lnSpc>
                    <a:spcPct val="100000"/>
                  </a:lnSpc>
                  <a:spcBef>
                    <a:spcPts val="3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R-CHOP</a:t>
                </a:r>
              </a:p>
            </p:txBody>
          </p:sp>
        </p:grpSp>
        <p:sp>
          <p:nvSpPr>
            <p:cNvPr id="9233" name="Triangle 9232">
              <a:extLst>
                <a:ext uri="{FF2B5EF4-FFF2-40B4-BE49-F238E27FC236}">
                  <a16:creationId xmlns:a16="http://schemas.microsoft.com/office/drawing/2014/main" id="{CC6EC0AF-9D2E-D325-3D9B-FF02DD46B8F5}"/>
                </a:ext>
              </a:extLst>
            </p:cNvPr>
            <p:cNvSpPr/>
            <p:nvPr/>
          </p:nvSpPr>
          <p:spPr>
            <a:xfrm rot="10800000">
              <a:off x="5690690"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34" name="Triangle 9233">
              <a:extLst>
                <a:ext uri="{FF2B5EF4-FFF2-40B4-BE49-F238E27FC236}">
                  <a16:creationId xmlns:a16="http://schemas.microsoft.com/office/drawing/2014/main" id="{6AA064E7-4CE0-C9DA-35D6-6140ADCF3265}"/>
                </a:ext>
              </a:extLst>
            </p:cNvPr>
            <p:cNvSpPr/>
            <p:nvPr/>
          </p:nvSpPr>
          <p:spPr>
            <a:xfrm rot="10800000">
              <a:off x="5690691" y="5413936"/>
              <a:ext cx="346228" cy="108906"/>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37" name="Group 9236">
            <a:extLst>
              <a:ext uri="{FF2B5EF4-FFF2-40B4-BE49-F238E27FC236}">
                <a16:creationId xmlns:a16="http://schemas.microsoft.com/office/drawing/2014/main" id="{F2400AA2-C66F-BB67-B7C6-B173F3256DC6}"/>
              </a:ext>
            </a:extLst>
          </p:cNvPr>
          <p:cNvGrpSpPr/>
          <p:nvPr/>
        </p:nvGrpSpPr>
        <p:grpSpPr>
          <a:xfrm>
            <a:off x="10483762" y="3244280"/>
            <a:ext cx="1487576" cy="972352"/>
            <a:chOff x="5090080" y="4375971"/>
            <a:chExt cx="1672383" cy="972352"/>
          </a:xfrm>
        </p:grpSpPr>
        <p:grpSp>
          <p:nvGrpSpPr>
            <p:cNvPr id="9238" name="Group 9237">
              <a:extLst>
                <a:ext uri="{FF2B5EF4-FFF2-40B4-BE49-F238E27FC236}">
                  <a16:creationId xmlns:a16="http://schemas.microsoft.com/office/drawing/2014/main" id="{D650E4D0-6C71-A4F1-C5D6-D18AFFA34C2B}"/>
                </a:ext>
              </a:extLst>
            </p:cNvPr>
            <p:cNvGrpSpPr/>
            <p:nvPr/>
          </p:nvGrpSpPr>
          <p:grpSpPr>
            <a:xfrm>
              <a:off x="5090080" y="4405318"/>
              <a:ext cx="1672383" cy="842210"/>
              <a:chOff x="3145190" y="1307541"/>
              <a:chExt cx="1672383" cy="842210"/>
            </a:xfrm>
          </p:grpSpPr>
          <p:sp>
            <p:nvSpPr>
              <p:cNvPr id="9241" name="Rounded Rectangle 9240">
                <a:extLst>
                  <a:ext uri="{FF2B5EF4-FFF2-40B4-BE49-F238E27FC236}">
                    <a16:creationId xmlns:a16="http://schemas.microsoft.com/office/drawing/2014/main" id="{FE3B2ABA-5DD5-C12E-FBDC-5A696427028D}"/>
                  </a:ext>
                </a:extLst>
              </p:cNvPr>
              <p:cNvSpPr/>
              <p:nvPr/>
            </p:nvSpPr>
            <p:spPr>
              <a:xfrm>
                <a:off x="3145190" y="1307541"/>
                <a:ext cx="1672383" cy="842210"/>
              </a:xfrm>
              <a:prstGeom prst="roundRect">
                <a:avLst>
                  <a:gd name="adj" fmla="val 10691"/>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2" name="TextBox 9241">
                <a:extLst>
                  <a:ext uri="{FF2B5EF4-FFF2-40B4-BE49-F238E27FC236}">
                    <a16:creationId xmlns:a16="http://schemas.microsoft.com/office/drawing/2014/main" id="{99FBA0CA-4A34-FE47-7CAD-C43A7C291B1F}"/>
                  </a:ext>
                </a:extLst>
              </p:cNvPr>
              <p:cNvSpPr txBox="1"/>
              <p:nvPr/>
            </p:nvSpPr>
            <p:spPr>
              <a:xfrm>
                <a:off x="3207965" y="1415238"/>
                <a:ext cx="1557004"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R-cBTKi</a:t>
                </a:r>
                <a:r>
                  <a:rPr kumimoji="0" lang="en-US" sz="11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a:t>
                </a:r>
                <a:b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[not EMA or </a:t>
                </a:r>
                <a:b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FDA approved]</a:t>
                </a:r>
              </a:p>
            </p:txBody>
          </p:sp>
        </p:grpSp>
        <p:sp>
          <p:nvSpPr>
            <p:cNvPr id="9239" name="Triangle 9238">
              <a:extLst>
                <a:ext uri="{FF2B5EF4-FFF2-40B4-BE49-F238E27FC236}">
                  <a16:creationId xmlns:a16="http://schemas.microsoft.com/office/drawing/2014/main" id="{BABED013-8C9C-026C-4D35-C27F096AAB8B}"/>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0" name="Triangle 9239">
              <a:extLst>
                <a:ext uri="{FF2B5EF4-FFF2-40B4-BE49-F238E27FC236}">
                  <a16:creationId xmlns:a16="http://schemas.microsoft.com/office/drawing/2014/main" id="{C2F5B334-67FC-3DD7-5411-252C04EC84F3}"/>
                </a:ext>
              </a:extLst>
            </p:cNvPr>
            <p:cNvSpPr/>
            <p:nvPr/>
          </p:nvSpPr>
          <p:spPr>
            <a:xfrm rot="10800000">
              <a:off x="5753158" y="5239417"/>
              <a:ext cx="346228" cy="108906"/>
            </a:xfrm>
            <a:prstGeom prst="triangl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43" name="Group 9242">
            <a:extLst>
              <a:ext uri="{FF2B5EF4-FFF2-40B4-BE49-F238E27FC236}">
                <a16:creationId xmlns:a16="http://schemas.microsoft.com/office/drawing/2014/main" id="{4696DED7-B7E6-6CE5-7E1A-8EA344C6B944}"/>
              </a:ext>
            </a:extLst>
          </p:cNvPr>
          <p:cNvGrpSpPr/>
          <p:nvPr/>
        </p:nvGrpSpPr>
        <p:grpSpPr>
          <a:xfrm>
            <a:off x="8959932" y="3250814"/>
            <a:ext cx="1487576" cy="962281"/>
            <a:chOff x="5090080" y="4375971"/>
            <a:chExt cx="1672383" cy="962281"/>
          </a:xfrm>
        </p:grpSpPr>
        <p:grpSp>
          <p:nvGrpSpPr>
            <p:cNvPr id="9244" name="Group 9243">
              <a:extLst>
                <a:ext uri="{FF2B5EF4-FFF2-40B4-BE49-F238E27FC236}">
                  <a16:creationId xmlns:a16="http://schemas.microsoft.com/office/drawing/2014/main" id="{7A5B923E-45B6-391F-FD8E-7A384A350B11}"/>
                </a:ext>
              </a:extLst>
            </p:cNvPr>
            <p:cNvGrpSpPr/>
            <p:nvPr/>
          </p:nvGrpSpPr>
          <p:grpSpPr>
            <a:xfrm>
              <a:off x="5090080" y="4405318"/>
              <a:ext cx="1672383" cy="835676"/>
              <a:chOff x="3145190" y="1307541"/>
              <a:chExt cx="1672383" cy="835676"/>
            </a:xfrm>
          </p:grpSpPr>
          <p:sp>
            <p:nvSpPr>
              <p:cNvPr id="9247" name="Rounded Rectangle 9246">
                <a:extLst>
                  <a:ext uri="{FF2B5EF4-FFF2-40B4-BE49-F238E27FC236}">
                    <a16:creationId xmlns:a16="http://schemas.microsoft.com/office/drawing/2014/main" id="{F5067E56-A477-6F38-4BA9-4CB4B0F16ACC}"/>
                  </a:ext>
                </a:extLst>
              </p:cNvPr>
              <p:cNvSpPr/>
              <p:nvPr/>
            </p:nvSpPr>
            <p:spPr>
              <a:xfrm>
                <a:off x="3145190" y="1307541"/>
                <a:ext cx="1672383" cy="835676"/>
              </a:xfrm>
              <a:prstGeom prst="roundRect">
                <a:avLst>
                  <a:gd name="adj" fmla="val 12652"/>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8" name="TextBox 9247">
                <a:extLst>
                  <a:ext uri="{FF2B5EF4-FFF2-40B4-BE49-F238E27FC236}">
                    <a16:creationId xmlns:a16="http://schemas.microsoft.com/office/drawing/2014/main" id="{2ECA181C-3289-5372-7C1B-4E248819E57C}"/>
                  </a:ext>
                </a:extLst>
              </p:cNvPr>
              <p:cNvSpPr txBox="1"/>
              <p:nvPr/>
            </p:nvSpPr>
            <p:spPr>
              <a:xfrm>
                <a:off x="3217697" y="1349227"/>
                <a:ext cx="1528409"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BR-acalabrutinib</a:t>
                </a:r>
              </a:p>
            </p:txBody>
          </p:sp>
        </p:grpSp>
        <p:sp>
          <p:nvSpPr>
            <p:cNvPr id="9245" name="Triangle 9244">
              <a:extLst>
                <a:ext uri="{FF2B5EF4-FFF2-40B4-BE49-F238E27FC236}">
                  <a16:creationId xmlns:a16="http://schemas.microsoft.com/office/drawing/2014/main" id="{A07BA944-1DFA-8DC6-E57A-B0D0C70DEAA9}"/>
                </a:ext>
              </a:extLst>
            </p:cNvPr>
            <p:cNvSpPr/>
            <p:nvPr/>
          </p:nvSpPr>
          <p:spPr>
            <a:xfrm rot="10800000">
              <a:off x="5753158"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6" name="Triangle 9245">
              <a:extLst>
                <a:ext uri="{FF2B5EF4-FFF2-40B4-BE49-F238E27FC236}">
                  <a16:creationId xmlns:a16="http://schemas.microsoft.com/office/drawing/2014/main" id="{7F6563E4-558E-D915-CE74-4E33BF68ACFF}"/>
                </a:ext>
              </a:extLst>
            </p:cNvPr>
            <p:cNvSpPr/>
            <p:nvPr/>
          </p:nvSpPr>
          <p:spPr>
            <a:xfrm rot="10800000">
              <a:off x="5753158" y="5229346"/>
              <a:ext cx="346228" cy="108906"/>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cxnSp>
        <p:nvCxnSpPr>
          <p:cNvPr id="9249" name="Straight Arrow Connector 9248">
            <a:extLst>
              <a:ext uri="{FF2B5EF4-FFF2-40B4-BE49-F238E27FC236}">
                <a16:creationId xmlns:a16="http://schemas.microsoft.com/office/drawing/2014/main" id="{106094B5-D465-A638-25E0-9A85B091A007}"/>
              </a:ext>
            </a:extLst>
          </p:cNvPr>
          <p:cNvCxnSpPr>
            <a:cxnSpLocks/>
          </p:cNvCxnSpPr>
          <p:nvPr/>
        </p:nvCxnSpPr>
        <p:spPr>
          <a:xfrm>
            <a:off x="6339380" y="4488428"/>
            <a:ext cx="0" cy="27447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51" name="Straight Arrow Connector 9250">
            <a:extLst>
              <a:ext uri="{FF2B5EF4-FFF2-40B4-BE49-F238E27FC236}">
                <a16:creationId xmlns:a16="http://schemas.microsoft.com/office/drawing/2014/main" id="{AE5B914A-4191-B620-F52F-D411DA42545A}"/>
              </a:ext>
            </a:extLst>
          </p:cNvPr>
          <p:cNvCxnSpPr>
            <a:cxnSpLocks/>
          </p:cNvCxnSpPr>
          <p:nvPr/>
        </p:nvCxnSpPr>
        <p:spPr>
          <a:xfrm>
            <a:off x="6339380" y="5104166"/>
            <a:ext cx="0" cy="27447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69" name="Straight Arrow Connector 9268">
            <a:extLst>
              <a:ext uri="{FF2B5EF4-FFF2-40B4-BE49-F238E27FC236}">
                <a16:creationId xmlns:a16="http://schemas.microsoft.com/office/drawing/2014/main" id="{86D2EAA1-35EF-0150-94D0-1C51D1BA1279}"/>
              </a:ext>
            </a:extLst>
          </p:cNvPr>
          <p:cNvCxnSpPr>
            <a:cxnSpLocks/>
          </p:cNvCxnSpPr>
          <p:nvPr/>
        </p:nvCxnSpPr>
        <p:spPr>
          <a:xfrm>
            <a:off x="4577202" y="4230921"/>
            <a:ext cx="0" cy="50577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9271" name="Group 9270">
            <a:extLst>
              <a:ext uri="{FF2B5EF4-FFF2-40B4-BE49-F238E27FC236}">
                <a16:creationId xmlns:a16="http://schemas.microsoft.com/office/drawing/2014/main" id="{0D04B2DD-DF38-9E85-8B31-4C43083C7A91}"/>
              </a:ext>
            </a:extLst>
          </p:cNvPr>
          <p:cNvGrpSpPr/>
          <p:nvPr/>
        </p:nvGrpSpPr>
        <p:grpSpPr>
          <a:xfrm>
            <a:off x="7321438" y="4574057"/>
            <a:ext cx="1574120" cy="1345676"/>
            <a:chOff x="5086546" y="4375971"/>
            <a:chExt cx="1574120" cy="1345676"/>
          </a:xfrm>
        </p:grpSpPr>
        <p:grpSp>
          <p:nvGrpSpPr>
            <p:cNvPr id="9272" name="Group 9271">
              <a:extLst>
                <a:ext uri="{FF2B5EF4-FFF2-40B4-BE49-F238E27FC236}">
                  <a16:creationId xmlns:a16="http://schemas.microsoft.com/office/drawing/2014/main" id="{3C8E36E9-30D8-3174-15A8-A0F0921D40FE}"/>
                </a:ext>
              </a:extLst>
            </p:cNvPr>
            <p:cNvGrpSpPr/>
            <p:nvPr/>
          </p:nvGrpSpPr>
          <p:grpSpPr>
            <a:xfrm>
              <a:off x="5086546" y="4405318"/>
              <a:ext cx="1574120" cy="1316329"/>
              <a:chOff x="3141656" y="1307541"/>
              <a:chExt cx="1574120" cy="1316329"/>
            </a:xfrm>
          </p:grpSpPr>
          <p:sp>
            <p:nvSpPr>
              <p:cNvPr id="9274" name="Rounded Rectangle 9273">
                <a:extLst>
                  <a:ext uri="{FF2B5EF4-FFF2-40B4-BE49-F238E27FC236}">
                    <a16:creationId xmlns:a16="http://schemas.microsoft.com/office/drawing/2014/main" id="{90CB35E8-89BE-0E33-D283-5C9D0C12AFA6}"/>
                  </a:ext>
                </a:extLst>
              </p:cNvPr>
              <p:cNvSpPr/>
              <p:nvPr/>
            </p:nvSpPr>
            <p:spPr>
              <a:xfrm>
                <a:off x="3141656" y="1307541"/>
                <a:ext cx="1574120" cy="1316329"/>
              </a:xfrm>
              <a:prstGeom prst="roundRect">
                <a:avLst>
                  <a:gd name="adj" fmla="val 7545"/>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75" name="TextBox 9274">
                <a:extLst>
                  <a:ext uri="{FF2B5EF4-FFF2-40B4-BE49-F238E27FC236}">
                    <a16:creationId xmlns:a16="http://schemas.microsoft.com/office/drawing/2014/main" id="{24101EA6-58E5-E439-2E38-E229F1EEA318}"/>
                  </a:ext>
                </a:extLst>
              </p:cNvPr>
              <p:cNvSpPr txBox="1"/>
              <p:nvPr/>
            </p:nvSpPr>
            <p:spPr>
              <a:xfrm>
                <a:off x="3177294" y="1466613"/>
                <a:ext cx="1492430"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R-maintenance</a:t>
                </a:r>
                <a:r>
                  <a:rPr kumimoji="0" lang="en-US" sz="1100" b="0" i="0" u="none" strike="noStrike" kern="1200" cap="none" spc="0" normalizeH="0" baseline="30000" noProof="0" dirty="0">
                    <a:ln>
                      <a:noFill/>
                    </a:ln>
                    <a:solidFill>
                      <a:srgbClr val="161616"/>
                    </a:solidFill>
                    <a:effectLst/>
                    <a:uLnTx/>
                    <a:uFillTx/>
                    <a:latin typeface="Calibri" panose="020F0502020204030204" pitchFamily="34" charset="0"/>
                    <a:ea typeface="+mn-ea"/>
                    <a:cs typeface="Calibri" panose="020F0502020204030204" pitchFamily="34" charset="0"/>
                  </a:rPr>
                  <a:t>¶</a:t>
                </a:r>
                <a:endParaRPr kumimoji="0" lang="en-US" sz="11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At least 2 yr</a:t>
                </a:r>
              </a:p>
            </p:txBody>
          </p:sp>
        </p:grpSp>
        <p:sp>
          <p:nvSpPr>
            <p:cNvPr id="9273" name="Triangle 9272">
              <a:extLst>
                <a:ext uri="{FF2B5EF4-FFF2-40B4-BE49-F238E27FC236}">
                  <a16:creationId xmlns:a16="http://schemas.microsoft.com/office/drawing/2014/main" id="{277CC7FF-99CE-303A-1399-2DA99841534E}"/>
                </a:ext>
              </a:extLst>
            </p:cNvPr>
            <p:cNvSpPr/>
            <p:nvPr/>
          </p:nvSpPr>
          <p:spPr>
            <a:xfrm rot="10800000">
              <a:off x="5700493"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cxnSp>
        <p:nvCxnSpPr>
          <p:cNvPr id="9278" name="Straight Arrow Connector 9277">
            <a:extLst>
              <a:ext uri="{FF2B5EF4-FFF2-40B4-BE49-F238E27FC236}">
                <a16:creationId xmlns:a16="http://schemas.microsoft.com/office/drawing/2014/main" id="{838C2253-3C2F-52F3-8EB7-5897C2DE0AA1}"/>
              </a:ext>
            </a:extLst>
          </p:cNvPr>
          <p:cNvCxnSpPr>
            <a:cxnSpLocks/>
          </p:cNvCxnSpPr>
          <p:nvPr/>
        </p:nvCxnSpPr>
        <p:spPr>
          <a:xfrm>
            <a:off x="9688619" y="3065779"/>
            <a:ext cx="0" cy="25288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9281" name="Group 9280">
            <a:extLst>
              <a:ext uri="{FF2B5EF4-FFF2-40B4-BE49-F238E27FC236}">
                <a16:creationId xmlns:a16="http://schemas.microsoft.com/office/drawing/2014/main" id="{EFC2ED3A-F1AA-9D22-1873-C4692653D5C1}"/>
              </a:ext>
            </a:extLst>
          </p:cNvPr>
          <p:cNvGrpSpPr/>
          <p:nvPr/>
        </p:nvGrpSpPr>
        <p:grpSpPr>
          <a:xfrm>
            <a:off x="9041422" y="4567454"/>
            <a:ext cx="2929916" cy="1345676"/>
            <a:chOff x="5090080" y="4375971"/>
            <a:chExt cx="2929916" cy="1345676"/>
          </a:xfrm>
        </p:grpSpPr>
        <p:grpSp>
          <p:nvGrpSpPr>
            <p:cNvPr id="9282" name="Group 9281">
              <a:extLst>
                <a:ext uri="{FF2B5EF4-FFF2-40B4-BE49-F238E27FC236}">
                  <a16:creationId xmlns:a16="http://schemas.microsoft.com/office/drawing/2014/main" id="{BDC0916F-475F-586E-D29D-2C6FA09AD47E}"/>
                </a:ext>
              </a:extLst>
            </p:cNvPr>
            <p:cNvGrpSpPr/>
            <p:nvPr/>
          </p:nvGrpSpPr>
          <p:grpSpPr>
            <a:xfrm>
              <a:off x="5090080" y="4405318"/>
              <a:ext cx="2929916" cy="1316329"/>
              <a:chOff x="3145190" y="1307541"/>
              <a:chExt cx="2929916" cy="1316329"/>
            </a:xfrm>
          </p:grpSpPr>
          <p:sp>
            <p:nvSpPr>
              <p:cNvPr id="9284" name="Rounded Rectangle 9283">
                <a:extLst>
                  <a:ext uri="{FF2B5EF4-FFF2-40B4-BE49-F238E27FC236}">
                    <a16:creationId xmlns:a16="http://schemas.microsoft.com/office/drawing/2014/main" id="{EC1DD662-C868-8751-2BAF-978DCAFA2CFA}"/>
                  </a:ext>
                </a:extLst>
              </p:cNvPr>
              <p:cNvSpPr/>
              <p:nvPr/>
            </p:nvSpPr>
            <p:spPr>
              <a:xfrm>
                <a:off x="3145190" y="1307541"/>
                <a:ext cx="2929916" cy="1316329"/>
              </a:xfrm>
              <a:prstGeom prst="roundRect">
                <a:avLst>
                  <a:gd name="adj" fmla="val 7545"/>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85" name="TextBox 9284">
                <a:extLst>
                  <a:ext uri="{FF2B5EF4-FFF2-40B4-BE49-F238E27FC236}">
                    <a16:creationId xmlns:a16="http://schemas.microsoft.com/office/drawing/2014/main" id="{587AD769-6F77-2E70-1B3C-03991491A749}"/>
                  </a:ext>
                </a:extLst>
              </p:cNvPr>
              <p:cNvSpPr txBox="1"/>
              <p:nvPr/>
            </p:nvSpPr>
            <p:spPr>
              <a:xfrm>
                <a:off x="3246986" y="1466613"/>
                <a:ext cx="2764551" cy="54825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1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2 yr R maintenance plus cBTKi until progression or toxicity</a:t>
                </a:r>
              </a:p>
            </p:txBody>
          </p:sp>
        </p:grpSp>
        <p:sp>
          <p:nvSpPr>
            <p:cNvPr id="9283" name="Triangle 9282">
              <a:extLst>
                <a:ext uri="{FF2B5EF4-FFF2-40B4-BE49-F238E27FC236}">
                  <a16:creationId xmlns:a16="http://schemas.microsoft.com/office/drawing/2014/main" id="{DE52DC5C-5846-FA28-65C1-565C102421DA}"/>
                </a:ext>
              </a:extLst>
            </p:cNvPr>
            <p:cNvSpPr/>
            <p:nvPr/>
          </p:nvSpPr>
          <p:spPr>
            <a:xfrm rot="10800000">
              <a:off x="6398787" y="437597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287" name="Right Bracket 9286">
            <a:extLst>
              <a:ext uri="{FF2B5EF4-FFF2-40B4-BE49-F238E27FC236}">
                <a16:creationId xmlns:a16="http://schemas.microsoft.com/office/drawing/2014/main" id="{35D01706-B248-3E7B-B335-3D680545FB6A}"/>
              </a:ext>
            </a:extLst>
          </p:cNvPr>
          <p:cNvSpPr/>
          <p:nvPr/>
        </p:nvSpPr>
        <p:spPr>
          <a:xfrm rot="5400000">
            <a:off x="10380333" y="3586304"/>
            <a:ext cx="194368" cy="1510683"/>
          </a:xfrm>
          <a:prstGeom prst="rightBracket">
            <a:avLst>
              <a:gd name="adj"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cxnSp>
        <p:nvCxnSpPr>
          <p:cNvPr id="9288" name="Straight Arrow Connector 9287">
            <a:extLst>
              <a:ext uri="{FF2B5EF4-FFF2-40B4-BE49-F238E27FC236}">
                <a16:creationId xmlns:a16="http://schemas.microsoft.com/office/drawing/2014/main" id="{CE90BDFA-4AF3-6AC6-9AC9-9F2F6138FB7F}"/>
              </a:ext>
            </a:extLst>
          </p:cNvPr>
          <p:cNvCxnSpPr>
            <a:cxnSpLocks/>
          </p:cNvCxnSpPr>
          <p:nvPr/>
        </p:nvCxnSpPr>
        <p:spPr>
          <a:xfrm>
            <a:off x="10517317" y="4429687"/>
            <a:ext cx="0" cy="22082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76" name="Straight Arrow Connector 9275">
            <a:extLst>
              <a:ext uri="{FF2B5EF4-FFF2-40B4-BE49-F238E27FC236}">
                <a16:creationId xmlns:a16="http://schemas.microsoft.com/office/drawing/2014/main" id="{61B455A0-00B2-895C-42BF-43AA4E3C4D88}"/>
              </a:ext>
            </a:extLst>
          </p:cNvPr>
          <p:cNvCxnSpPr>
            <a:cxnSpLocks/>
          </p:cNvCxnSpPr>
          <p:nvPr/>
        </p:nvCxnSpPr>
        <p:spPr>
          <a:xfrm flipH="1">
            <a:off x="8110830" y="4408771"/>
            <a:ext cx="0" cy="22860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0A80D121-81B3-157D-381F-B8E77ACA80E8}"/>
              </a:ext>
            </a:extLst>
          </p:cNvPr>
          <p:cNvSpPr txBox="1"/>
          <p:nvPr/>
        </p:nvSpPr>
        <p:spPr>
          <a:xfrm>
            <a:off x="349310" y="5934244"/>
            <a:ext cx="11214750" cy="365657"/>
          </a:xfrm>
          <a:prstGeom prst="rect">
            <a:avLst/>
          </a:prstGeom>
        </p:spPr>
        <p:txBody>
          <a:bodyPr vert="horz"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61616"/>
                </a:solidFill>
                <a:effectLst/>
                <a:uLnTx/>
                <a:uFillTx/>
                <a:latin typeface="Poppins"/>
                <a:ea typeface="+mn-ea"/>
                <a:cs typeface="+mn-cs"/>
              </a:rPr>
              <a:t>*For patients aged ≤70 yrs at physician's discretion, 1L tx with a cBTKi‐containing regimen is preferred.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Typically leukemic or nodal MCL with LNs ≤3 cm, Ki-67 ≤30%, classical or small‐cell morphology; no cytopenia, or organ compromise. ‡1L ibrutinib is not FDA approved in the US. Instead, consider other cBTKi based on availability and preference.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Evidence exists from randomized trials for R–ibrutinib only, although zanubrutinib and acalabrutinib are under investigation alongside anti‐CD20 mAb and may represent reasonable alternatives.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Not indicated after R-BAC.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Omit ASCT if MRD assessment by clonoSEQ demonstrates undetectable MRD (10</a:t>
            </a:r>
            <a:r>
              <a:rPr kumimoji="0" lang="en-US" sz="800" b="0" i="0" u="none" strike="noStrike" kern="1200" cap="none" spc="0" normalizeH="0" baseline="30000" noProof="0" dirty="0">
                <a:ln>
                  <a:noFill/>
                </a:ln>
                <a:solidFill>
                  <a:srgbClr val="161616"/>
                </a:solidFill>
                <a:effectLst/>
                <a:uLnTx/>
                <a:uFillTx/>
                <a:latin typeface="Poppins"/>
                <a:ea typeface="+mn-ea"/>
                <a:cs typeface="+mn-cs"/>
              </a:rPr>
              <a:t>-6</a:t>
            </a:r>
            <a:r>
              <a:rPr kumimoji="0" lang="en-US" sz="800" b="0" i="0" u="none" strike="noStrike" kern="1200" cap="none" spc="0" normalizeH="0" baseline="0" noProof="0" dirty="0">
                <a:ln>
                  <a:noFill/>
                </a:ln>
                <a:solidFill>
                  <a:srgbClr val="161616"/>
                </a:solidFill>
                <a:effectLst/>
                <a:uLnTx/>
                <a:uFillTx/>
                <a:latin typeface="Poppins"/>
                <a:ea typeface="+mn-ea"/>
                <a:cs typeface="+mn-cs"/>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82C35-0DE6-CED7-531C-359858173F8F}"/>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AAABEE29-B004-F72C-C7DC-8CBF915EDBA0}"/>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TRIANGLE: Randomized Phase III Trial of ASCT </a:t>
            </a:r>
            <a:br>
              <a:rPr lang="en-US" altLang="en-US" sz="3200" spc="0" dirty="0">
                <a:latin typeface="Times New Roman" panose="02020603050405020304" pitchFamily="18" charset="0"/>
                <a:cs typeface="Times New Roman" panose="02020603050405020304" pitchFamily="18" charset="0"/>
              </a:rPr>
            </a:br>
            <a:r>
              <a:rPr lang="en-US" altLang="en-US" sz="3200" spc="0" dirty="0">
                <a:latin typeface="Times New Roman" panose="02020603050405020304" pitchFamily="18" charset="0"/>
                <a:cs typeface="Times New Roman" panose="02020603050405020304" pitchFamily="18" charset="0"/>
              </a:rPr>
              <a:t>After Rituximab/Ibrutinib/Ara-C Induction in MCL</a:t>
            </a:r>
          </a:p>
        </p:txBody>
      </p:sp>
      <p:sp>
        <p:nvSpPr>
          <p:cNvPr id="19" name="Content Placeholder 18">
            <a:extLst>
              <a:ext uri="{FF2B5EF4-FFF2-40B4-BE49-F238E27FC236}">
                <a16:creationId xmlns:a16="http://schemas.microsoft.com/office/drawing/2014/main" id="{2E456102-BFBB-E6BB-C5DB-B89534278FAC}"/>
              </a:ext>
            </a:extLst>
          </p:cNvPr>
          <p:cNvSpPr>
            <a:spLocks noGrp="1"/>
          </p:cNvSpPr>
          <p:nvPr>
            <p:ph idx="1"/>
          </p:nvPr>
        </p:nvSpPr>
        <p:spPr>
          <a:xfrm>
            <a:off x="231078" y="1472906"/>
            <a:ext cx="11740260" cy="4754880"/>
          </a:xfrm>
        </p:spPr>
        <p:txBody>
          <a:bodyPr/>
          <a:lstStyle/>
          <a:p>
            <a:pPr marL="228600" lvl="0" indent="-228600">
              <a:defRPr/>
            </a:pPr>
            <a:r>
              <a:rPr lang="en-US" altLang="en-US" dirty="0">
                <a:solidFill>
                  <a:srgbClr val="161616"/>
                </a:solidFill>
              </a:rPr>
              <a:t>Randomized, open-label, 3-arm phase III trial</a:t>
            </a:r>
          </a:p>
          <a:p>
            <a:pPr marL="228600" lvl="0" indent="-228600">
              <a:defRPr/>
            </a:pPr>
            <a:endParaRPr lang="en-US" altLang="en-US" dirty="0">
              <a:solidFill>
                <a:srgbClr val="161616"/>
              </a:solidFill>
            </a:endParaRPr>
          </a:p>
          <a:p>
            <a:pPr marL="228600" lvl="0" indent="-228600">
              <a:defRPr/>
            </a:pPr>
            <a:endParaRPr lang="en-US" altLang="en-US" dirty="0">
              <a:solidFill>
                <a:srgbClr val="161616"/>
              </a:solidFill>
            </a:endParaRPr>
          </a:p>
          <a:p>
            <a:pPr marL="228600" lvl="0" indent="-228600">
              <a:defRPr/>
            </a:pPr>
            <a:endParaRPr lang="en-US" altLang="en-US" dirty="0">
              <a:solidFill>
                <a:srgbClr val="161616"/>
              </a:solidFill>
            </a:endParaRPr>
          </a:p>
          <a:p>
            <a:pPr marL="228600" lvl="0" indent="-228600">
              <a:defRPr/>
            </a:pPr>
            <a:endParaRPr lang="en-US" altLang="en-US" dirty="0">
              <a:solidFill>
                <a:srgbClr val="161616"/>
              </a:solidFill>
            </a:endParaRPr>
          </a:p>
          <a:p>
            <a:pPr marL="228600" lvl="0" indent="-228600">
              <a:defRPr/>
            </a:pPr>
            <a:endParaRPr lang="en-US" altLang="en-US" dirty="0">
              <a:solidFill>
                <a:srgbClr val="161616"/>
              </a:solidFill>
            </a:endParaRPr>
          </a:p>
          <a:p>
            <a:pPr marL="228600" lvl="0" indent="-228600">
              <a:defRPr/>
            </a:pPr>
            <a:endParaRPr lang="en-US" altLang="en-US" b="1" dirty="0">
              <a:solidFill>
                <a:srgbClr val="161616"/>
              </a:solidFill>
            </a:endParaRPr>
          </a:p>
          <a:p>
            <a:pPr marL="228600" lvl="0" indent="-228600">
              <a:defRPr/>
            </a:pPr>
            <a:r>
              <a:rPr lang="en-US" altLang="en-US" b="1" dirty="0">
                <a:solidFill>
                  <a:srgbClr val="161616"/>
                </a:solidFill>
              </a:rPr>
              <a:t>Primary endpoint: </a:t>
            </a:r>
            <a:r>
              <a:rPr lang="en-US" altLang="en-US" dirty="0">
                <a:solidFill>
                  <a:srgbClr val="161616"/>
                </a:solidFill>
              </a:rPr>
              <a:t>FFS</a:t>
            </a:r>
          </a:p>
          <a:p>
            <a:pPr marL="228600" lvl="0" indent="-228600">
              <a:defRPr/>
            </a:pPr>
            <a:r>
              <a:rPr lang="en-US" altLang="en-US" b="1" dirty="0">
                <a:solidFill>
                  <a:srgbClr val="161616"/>
                </a:solidFill>
              </a:rPr>
              <a:t>Key secondary endpoints: </a:t>
            </a:r>
            <a:r>
              <a:rPr lang="en-US" altLang="en-US" dirty="0">
                <a:solidFill>
                  <a:srgbClr val="161616"/>
                </a:solidFill>
              </a:rPr>
              <a:t>response rates, PFS, OS, safety</a:t>
            </a:r>
          </a:p>
        </p:txBody>
      </p:sp>
      <p:sp>
        <p:nvSpPr>
          <p:cNvPr id="20" name="Content Placeholder 19">
            <a:extLst>
              <a:ext uri="{FF2B5EF4-FFF2-40B4-BE49-F238E27FC236}">
                <a16:creationId xmlns:a16="http://schemas.microsoft.com/office/drawing/2014/main" id="{B4484E44-9E26-54DD-0C55-CE41FD0076E5}"/>
              </a:ext>
            </a:extLst>
          </p:cNvPr>
          <p:cNvSpPr>
            <a:spLocks noGrp="1"/>
          </p:cNvSpPr>
          <p:nvPr>
            <p:ph sz="quarter" idx="10"/>
          </p:nvPr>
        </p:nvSpPr>
        <p:spPr/>
        <p:txBody>
          <a:bodyPr/>
          <a:lstStyle/>
          <a:p>
            <a:pPr algn="ctr"/>
            <a:r>
              <a:rPr lang="en-US" altLang="en-US" spc="-10" dirty="0">
                <a:solidFill>
                  <a:srgbClr val="161616"/>
                </a:solidFill>
              </a:rPr>
              <a:t>Dreyling. ASH 2024. Abstr 240. Dreyling. Lancet. 2024;403:2293.</a:t>
            </a:r>
          </a:p>
        </p:txBody>
      </p:sp>
      <p:grpSp>
        <p:nvGrpSpPr>
          <p:cNvPr id="21" name="Group 20">
            <a:extLst>
              <a:ext uri="{FF2B5EF4-FFF2-40B4-BE49-F238E27FC236}">
                <a16:creationId xmlns:a16="http://schemas.microsoft.com/office/drawing/2014/main" id="{8D351069-B006-4D21-F0D6-B8A2EF7CD91D}"/>
              </a:ext>
            </a:extLst>
          </p:cNvPr>
          <p:cNvGrpSpPr/>
          <p:nvPr/>
        </p:nvGrpSpPr>
        <p:grpSpPr>
          <a:xfrm>
            <a:off x="220662" y="1920751"/>
            <a:ext cx="11712098" cy="3534800"/>
            <a:chOff x="220662" y="1782868"/>
            <a:chExt cx="11712098" cy="3534800"/>
          </a:xfrm>
        </p:grpSpPr>
        <p:grpSp>
          <p:nvGrpSpPr>
            <p:cNvPr id="26" name="Group 25">
              <a:extLst>
                <a:ext uri="{FF2B5EF4-FFF2-40B4-BE49-F238E27FC236}">
                  <a16:creationId xmlns:a16="http://schemas.microsoft.com/office/drawing/2014/main" id="{456AF9A2-EA69-A612-7108-6FFA82DED535}"/>
                </a:ext>
              </a:extLst>
            </p:cNvPr>
            <p:cNvGrpSpPr/>
            <p:nvPr/>
          </p:nvGrpSpPr>
          <p:grpSpPr>
            <a:xfrm>
              <a:off x="220662" y="1817837"/>
              <a:ext cx="6050203" cy="3007643"/>
              <a:chOff x="1227323" y="1876427"/>
              <a:chExt cx="6050203" cy="3007643"/>
            </a:xfrm>
          </p:grpSpPr>
          <p:sp>
            <p:nvSpPr>
              <p:cNvPr id="27" name="Text Box 23">
                <a:extLst>
                  <a:ext uri="{FF2B5EF4-FFF2-40B4-BE49-F238E27FC236}">
                    <a16:creationId xmlns:a16="http://schemas.microsoft.com/office/drawing/2014/main" id="{A55B5470-863B-9F8A-FAC3-DBD73F61ABFC}"/>
                  </a:ext>
                </a:extLst>
              </p:cNvPr>
              <p:cNvSpPr txBox="1">
                <a:spLocks noChangeArrowheads="1"/>
              </p:cNvSpPr>
              <p:nvPr/>
            </p:nvSpPr>
            <p:spPr bwMode="auto">
              <a:xfrm>
                <a:off x="1227323" y="2060792"/>
                <a:ext cx="214218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Patients with previously untreated </a:t>
                </a:r>
                <a:br>
                  <a:rPr kumimoji="0" lang="en-US" altLang="en-US" sz="16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altLang="en-US" sz="16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stage II-IV MCL; aged ≤65 yr; suitable </a:t>
                </a:r>
                <a:br>
                  <a:rPr kumimoji="0" lang="en-US" altLang="en-US" sz="16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altLang="en-US" sz="16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for high-dose cytarabine and ASCT; ECOG PS 0-2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(N = 870)</a:t>
                </a:r>
              </a:p>
            </p:txBody>
          </p:sp>
          <p:sp>
            <p:nvSpPr>
              <p:cNvPr id="28" name="Rectangle 24">
                <a:extLst>
                  <a:ext uri="{FF2B5EF4-FFF2-40B4-BE49-F238E27FC236}">
                    <a16:creationId xmlns:a16="http://schemas.microsoft.com/office/drawing/2014/main" id="{CF70BD44-9AFD-F893-4A40-FE447F08DF5D}"/>
                  </a:ext>
                </a:extLst>
              </p:cNvPr>
              <p:cNvSpPr>
                <a:spLocks noChangeArrowheads="1"/>
              </p:cNvSpPr>
              <p:nvPr/>
            </p:nvSpPr>
            <p:spPr bwMode="auto">
              <a:xfrm>
                <a:off x="4330070" y="1876427"/>
                <a:ext cx="2947456" cy="822960"/>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Arm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R-CHOP/R-DHAP x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(n = 288)</a:t>
                </a:r>
                <a:endPar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sp>
            <p:nvSpPr>
              <p:cNvPr id="29" name="Rectangle 25">
                <a:extLst>
                  <a:ext uri="{FF2B5EF4-FFF2-40B4-BE49-F238E27FC236}">
                    <a16:creationId xmlns:a16="http://schemas.microsoft.com/office/drawing/2014/main" id="{8D5EA22A-42B1-B9D3-7DD8-C55685E6842A}"/>
                  </a:ext>
                </a:extLst>
              </p:cNvPr>
              <p:cNvSpPr>
                <a:spLocks noChangeArrowheads="1"/>
              </p:cNvSpPr>
              <p:nvPr/>
            </p:nvSpPr>
            <p:spPr bwMode="auto">
              <a:xfrm>
                <a:off x="4330070" y="4061110"/>
                <a:ext cx="2947456" cy="822960"/>
              </a:xfrm>
              <a:prstGeom prst="rect">
                <a:avLst/>
              </a:prstGeom>
              <a:solidFill>
                <a:schemeClr val="accent6"/>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Arm A + 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R-CHOP + I/R-DHAP x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(n = 292)</a:t>
                </a:r>
              </a:p>
            </p:txBody>
          </p:sp>
          <p:sp>
            <p:nvSpPr>
              <p:cNvPr id="30" name="Line 26">
                <a:extLst>
                  <a:ext uri="{FF2B5EF4-FFF2-40B4-BE49-F238E27FC236}">
                    <a16:creationId xmlns:a16="http://schemas.microsoft.com/office/drawing/2014/main" id="{90DB88A3-60B1-78A0-FF9B-2E3D00E5C64C}"/>
                  </a:ext>
                </a:extLst>
              </p:cNvPr>
              <p:cNvSpPr>
                <a:spLocks noChangeShapeType="1"/>
              </p:cNvSpPr>
              <p:nvPr/>
            </p:nvSpPr>
            <p:spPr bwMode="auto">
              <a:xfrm>
                <a:off x="3341226" y="3630704"/>
                <a:ext cx="885824" cy="71726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sp>
            <p:nvSpPr>
              <p:cNvPr id="31" name="Line 27">
                <a:extLst>
                  <a:ext uri="{FF2B5EF4-FFF2-40B4-BE49-F238E27FC236}">
                    <a16:creationId xmlns:a16="http://schemas.microsoft.com/office/drawing/2014/main" id="{FD0D0DE8-2213-D398-CB3D-8CBE1C4E4AA1}"/>
                  </a:ext>
                </a:extLst>
              </p:cNvPr>
              <p:cNvSpPr>
                <a:spLocks noChangeShapeType="1"/>
              </p:cNvSpPr>
              <p:nvPr/>
            </p:nvSpPr>
            <p:spPr bwMode="auto">
              <a:xfrm flipV="1">
                <a:off x="3342814" y="2257425"/>
                <a:ext cx="885824" cy="76627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sp>
            <p:nvSpPr>
              <p:cNvPr id="32" name="Rectangle 28">
                <a:extLst>
                  <a:ext uri="{FF2B5EF4-FFF2-40B4-BE49-F238E27FC236}">
                    <a16:creationId xmlns:a16="http://schemas.microsoft.com/office/drawing/2014/main" id="{04B3E88A-B81B-170B-D4E2-6F89D9FF8B53}"/>
                  </a:ext>
                </a:extLst>
              </p:cNvPr>
              <p:cNvSpPr>
                <a:spLocks noChangeArrowheads="1"/>
              </p:cNvSpPr>
              <p:nvPr/>
            </p:nvSpPr>
            <p:spPr bwMode="auto">
              <a:xfrm>
                <a:off x="4330070" y="2978003"/>
                <a:ext cx="2947456" cy="822958"/>
              </a:xfrm>
              <a:prstGeom prst="rect">
                <a:avLst/>
              </a:prstGeom>
              <a:solidFill>
                <a:schemeClr val="accent1"/>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Arm 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R-CHOP + I/R-DHAP x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(n = 290)</a:t>
                </a:r>
              </a:p>
            </p:txBody>
          </p:sp>
          <p:sp>
            <p:nvSpPr>
              <p:cNvPr id="37" name="Line 33">
                <a:extLst>
                  <a:ext uri="{FF2B5EF4-FFF2-40B4-BE49-F238E27FC236}">
                    <a16:creationId xmlns:a16="http://schemas.microsoft.com/office/drawing/2014/main" id="{CC24CD80-813C-8B3F-07AD-7426A3E1F936}"/>
                  </a:ext>
                </a:extLst>
              </p:cNvPr>
              <p:cNvSpPr>
                <a:spLocks noChangeShapeType="1"/>
              </p:cNvSpPr>
              <p:nvPr/>
            </p:nvSpPr>
            <p:spPr bwMode="auto">
              <a:xfrm>
                <a:off x="3377738" y="3329131"/>
                <a:ext cx="84931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grpSp>
        <p:sp>
          <p:nvSpPr>
            <p:cNvPr id="2" name="Line 30">
              <a:extLst>
                <a:ext uri="{FF2B5EF4-FFF2-40B4-BE49-F238E27FC236}">
                  <a16:creationId xmlns:a16="http://schemas.microsoft.com/office/drawing/2014/main" id="{5DE6B317-C523-E9C2-664D-ED9D02299A5C}"/>
                </a:ext>
              </a:extLst>
            </p:cNvPr>
            <p:cNvSpPr>
              <a:spLocks noChangeShapeType="1"/>
            </p:cNvSpPr>
            <p:nvPr/>
          </p:nvSpPr>
          <p:spPr bwMode="auto">
            <a:xfrm rot="16200000">
              <a:off x="6543204" y="1959280"/>
              <a:ext cx="0" cy="476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3" name="Rectangle 24">
              <a:extLst>
                <a:ext uri="{FF2B5EF4-FFF2-40B4-BE49-F238E27FC236}">
                  <a16:creationId xmlns:a16="http://schemas.microsoft.com/office/drawing/2014/main" id="{15496516-5181-B5B6-E7B2-5D9BB86A5621}"/>
                </a:ext>
              </a:extLst>
            </p:cNvPr>
            <p:cNvSpPr>
              <a:spLocks noChangeArrowheads="1"/>
            </p:cNvSpPr>
            <p:nvPr/>
          </p:nvSpPr>
          <p:spPr bwMode="auto">
            <a:xfrm>
              <a:off x="8467461" y="2941941"/>
              <a:ext cx="1345850" cy="822960"/>
            </a:xfrm>
            <a:prstGeom prst="rect">
              <a:avLst/>
            </a:prstGeom>
            <a:solidFill>
              <a:schemeClr val="accent1"/>
            </a:solidFill>
            <a:ln w="9525">
              <a:solidFill>
                <a:schemeClr val="accent1"/>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2-yr I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maintenance</a:t>
              </a:r>
            </a:p>
          </p:txBody>
        </p:sp>
        <p:sp>
          <p:nvSpPr>
            <p:cNvPr id="4" name="Line 30">
              <a:extLst>
                <a:ext uri="{FF2B5EF4-FFF2-40B4-BE49-F238E27FC236}">
                  <a16:creationId xmlns:a16="http://schemas.microsoft.com/office/drawing/2014/main" id="{E3E1878E-9563-B0DE-B5D7-682AC63E8451}"/>
                </a:ext>
              </a:extLst>
            </p:cNvPr>
            <p:cNvSpPr>
              <a:spLocks noChangeShapeType="1"/>
            </p:cNvSpPr>
            <p:nvPr/>
          </p:nvSpPr>
          <p:spPr bwMode="auto">
            <a:xfrm rot="16200000">
              <a:off x="10120917" y="3113839"/>
              <a:ext cx="0" cy="476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5" name="Rectangle 24">
              <a:extLst>
                <a:ext uri="{FF2B5EF4-FFF2-40B4-BE49-F238E27FC236}">
                  <a16:creationId xmlns:a16="http://schemas.microsoft.com/office/drawing/2014/main" id="{93147408-0628-AEE2-ADAB-C140950AFF5B}"/>
                </a:ext>
              </a:extLst>
            </p:cNvPr>
            <p:cNvSpPr>
              <a:spLocks noChangeArrowheads="1"/>
            </p:cNvSpPr>
            <p:nvPr/>
          </p:nvSpPr>
          <p:spPr bwMode="auto">
            <a:xfrm>
              <a:off x="10427619" y="2940484"/>
              <a:ext cx="1505141" cy="822960"/>
            </a:xfrm>
            <a:prstGeom prst="rect">
              <a:avLst/>
            </a:prstGeom>
            <a:solidFill>
              <a:schemeClr val="accent1"/>
            </a:solidFill>
            <a:ln w="9525">
              <a:solidFill>
                <a:schemeClr val="accent1"/>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Observation</a:t>
              </a:r>
            </a:p>
          </p:txBody>
        </p:sp>
        <p:sp>
          <p:nvSpPr>
            <p:cNvPr id="6" name="Line 30">
              <a:extLst>
                <a:ext uri="{FF2B5EF4-FFF2-40B4-BE49-F238E27FC236}">
                  <a16:creationId xmlns:a16="http://schemas.microsoft.com/office/drawing/2014/main" id="{4C176101-774E-94A5-A99D-2B511A88A043}"/>
                </a:ext>
              </a:extLst>
            </p:cNvPr>
            <p:cNvSpPr>
              <a:spLocks noChangeShapeType="1"/>
            </p:cNvSpPr>
            <p:nvPr/>
          </p:nvSpPr>
          <p:spPr bwMode="auto">
            <a:xfrm rot="16200000">
              <a:off x="7351529" y="2278686"/>
              <a:ext cx="0" cy="209290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7" name="Rectangle 24">
              <a:extLst>
                <a:ext uri="{FF2B5EF4-FFF2-40B4-BE49-F238E27FC236}">
                  <a16:creationId xmlns:a16="http://schemas.microsoft.com/office/drawing/2014/main" id="{5BBF9D83-4972-A72A-1BE9-39CE67AF3E59}"/>
                </a:ext>
              </a:extLst>
            </p:cNvPr>
            <p:cNvSpPr>
              <a:spLocks noChangeArrowheads="1"/>
            </p:cNvSpPr>
            <p:nvPr/>
          </p:nvSpPr>
          <p:spPr bwMode="auto">
            <a:xfrm>
              <a:off x="6849906" y="1786737"/>
              <a:ext cx="1026450" cy="822960"/>
            </a:xfrm>
            <a:prstGeom prst="rect">
              <a:avLst/>
            </a:prstGeom>
            <a:solidFill>
              <a:schemeClr val="bg1">
                <a:lumMod val="50000"/>
              </a:schemeClr>
            </a:solidFill>
            <a:ln w="9525">
              <a:solidFill>
                <a:schemeClr val="bg1">
                  <a:lumMod val="50000"/>
                </a:schemeClr>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ASCT</a:t>
              </a:r>
            </a:p>
          </p:txBody>
        </p:sp>
        <p:sp>
          <p:nvSpPr>
            <p:cNvPr id="8" name="Line 30">
              <a:extLst>
                <a:ext uri="{FF2B5EF4-FFF2-40B4-BE49-F238E27FC236}">
                  <a16:creationId xmlns:a16="http://schemas.microsoft.com/office/drawing/2014/main" id="{A50A7C6E-AEC0-2C54-CD3B-DA785C67F5FB}"/>
                </a:ext>
              </a:extLst>
            </p:cNvPr>
            <p:cNvSpPr>
              <a:spLocks noChangeShapeType="1"/>
            </p:cNvSpPr>
            <p:nvPr/>
          </p:nvSpPr>
          <p:spPr bwMode="auto">
            <a:xfrm rot="16200000">
              <a:off x="9141595" y="976902"/>
              <a:ext cx="0" cy="2434894"/>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9" name="Rectangle 24">
              <a:extLst>
                <a:ext uri="{FF2B5EF4-FFF2-40B4-BE49-F238E27FC236}">
                  <a16:creationId xmlns:a16="http://schemas.microsoft.com/office/drawing/2014/main" id="{9362D4C1-0CCF-8F4E-A8EB-573CBF8331AB}"/>
                </a:ext>
              </a:extLst>
            </p:cNvPr>
            <p:cNvSpPr>
              <a:spLocks noChangeArrowheads="1"/>
            </p:cNvSpPr>
            <p:nvPr/>
          </p:nvSpPr>
          <p:spPr bwMode="auto">
            <a:xfrm>
              <a:off x="10427619" y="1782868"/>
              <a:ext cx="1505141" cy="822960"/>
            </a:xfrm>
            <a:prstGeom prst="rect">
              <a:avLst/>
            </a:prstGeom>
            <a:solidFill>
              <a:schemeClr val="bg1">
                <a:lumMod val="50000"/>
              </a:schemeClr>
            </a:solidFill>
            <a:ln w="9525">
              <a:solidFill>
                <a:schemeClr val="bg1">
                  <a:lumMod val="50000"/>
                </a:schemeClr>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Observation</a:t>
              </a:r>
            </a:p>
          </p:txBody>
        </p:sp>
        <p:sp>
          <p:nvSpPr>
            <p:cNvPr id="10" name="Line 30">
              <a:extLst>
                <a:ext uri="{FF2B5EF4-FFF2-40B4-BE49-F238E27FC236}">
                  <a16:creationId xmlns:a16="http://schemas.microsoft.com/office/drawing/2014/main" id="{F92FE2E7-E77C-7B41-DF81-3B5090ED26EA}"/>
                </a:ext>
              </a:extLst>
            </p:cNvPr>
            <p:cNvSpPr>
              <a:spLocks noChangeShapeType="1"/>
            </p:cNvSpPr>
            <p:nvPr/>
          </p:nvSpPr>
          <p:spPr bwMode="auto">
            <a:xfrm rot="16200000">
              <a:off x="6543204" y="4154451"/>
              <a:ext cx="0" cy="476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11" name="Rectangle 24">
              <a:extLst>
                <a:ext uri="{FF2B5EF4-FFF2-40B4-BE49-F238E27FC236}">
                  <a16:creationId xmlns:a16="http://schemas.microsoft.com/office/drawing/2014/main" id="{2F3D48C1-35E8-8D54-A7D0-786E3203CA7A}"/>
                </a:ext>
              </a:extLst>
            </p:cNvPr>
            <p:cNvSpPr>
              <a:spLocks noChangeArrowheads="1"/>
            </p:cNvSpPr>
            <p:nvPr/>
          </p:nvSpPr>
          <p:spPr bwMode="auto">
            <a:xfrm>
              <a:off x="6849907" y="3981096"/>
              <a:ext cx="1026450" cy="822960"/>
            </a:xfrm>
            <a:prstGeom prst="rect">
              <a:avLst/>
            </a:prstGeom>
            <a:solidFill>
              <a:schemeClr val="accent6"/>
            </a:solidFill>
            <a:ln w="9525">
              <a:solidFill>
                <a:schemeClr val="accent6"/>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ASCT</a:t>
              </a:r>
            </a:p>
          </p:txBody>
        </p:sp>
        <p:sp>
          <p:nvSpPr>
            <p:cNvPr id="12" name="Line 30">
              <a:extLst>
                <a:ext uri="{FF2B5EF4-FFF2-40B4-BE49-F238E27FC236}">
                  <a16:creationId xmlns:a16="http://schemas.microsoft.com/office/drawing/2014/main" id="{F58A1400-912D-6373-517B-91F44A9CD4D4}"/>
                </a:ext>
              </a:extLst>
            </p:cNvPr>
            <p:cNvSpPr>
              <a:spLocks noChangeShapeType="1"/>
            </p:cNvSpPr>
            <p:nvPr/>
          </p:nvSpPr>
          <p:spPr bwMode="auto">
            <a:xfrm rot="16200000">
              <a:off x="8160758" y="4138685"/>
              <a:ext cx="0" cy="476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13" name="Rectangle 24">
              <a:extLst>
                <a:ext uri="{FF2B5EF4-FFF2-40B4-BE49-F238E27FC236}">
                  <a16:creationId xmlns:a16="http://schemas.microsoft.com/office/drawing/2014/main" id="{A7A17A02-E947-0FED-CB2B-9080508B5DFD}"/>
                </a:ext>
              </a:extLst>
            </p:cNvPr>
            <p:cNvSpPr>
              <a:spLocks noChangeArrowheads="1"/>
            </p:cNvSpPr>
            <p:nvPr/>
          </p:nvSpPr>
          <p:spPr bwMode="auto">
            <a:xfrm>
              <a:off x="8467461" y="3965330"/>
              <a:ext cx="1345850" cy="822960"/>
            </a:xfrm>
            <a:prstGeom prst="rect">
              <a:avLst/>
            </a:prstGeom>
            <a:solidFill>
              <a:schemeClr val="accent6"/>
            </a:solidFill>
            <a:ln w="9525">
              <a:solidFill>
                <a:schemeClr val="accent6"/>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2-yr I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maintenance</a:t>
              </a:r>
            </a:p>
          </p:txBody>
        </p:sp>
        <p:sp>
          <p:nvSpPr>
            <p:cNvPr id="14" name="Line 30">
              <a:extLst>
                <a:ext uri="{FF2B5EF4-FFF2-40B4-BE49-F238E27FC236}">
                  <a16:creationId xmlns:a16="http://schemas.microsoft.com/office/drawing/2014/main" id="{B5100BA6-4648-532C-DDC0-E3C70434D6C0}"/>
                </a:ext>
              </a:extLst>
            </p:cNvPr>
            <p:cNvSpPr>
              <a:spLocks noChangeShapeType="1"/>
            </p:cNvSpPr>
            <p:nvPr/>
          </p:nvSpPr>
          <p:spPr bwMode="auto">
            <a:xfrm rot="16200000">
              <a:off x="10120917" y="4137228"/>
              <a:ext cx="0" cy="476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endParaRPr>
            </a:p>
          </p:txBody>
        </p:sp>
        <p:sp>
          <p:nvSpPr>
            <p:cNvPr id="15" name="Rectangle 24">
              <a:extLst>
                <a:ext uri="{FF2B5EF4-FFF2-40B4-BE49-F238E27FC236}">
                  <a16:creationId xmlns:a16="http://schemas.microsoft.com/office/drawing/2014/main" id="{CDDE2AF9-8534-026C-8E27-E6AF818FA07C}"/>
                </a:ext>
              </a:extLst>
            </p:cNvPr>
            <p:cNvSpPr>
              <a:spLocks noChangeArrowheads="1"/>
            </p:cNvSpPr>
            <p:nvPr/>
          </p:nvSpPr>
          <p:spPr bwMode="auto">
            <a:xfrm>
              <a:off x="10427619" y="3963873"/>
              <a:ext cx="1505141" cy="822960"/>
            </a:xfrm>
            <a:prstGeom prst="rect">
              <a:avLst/>
            </a:prstGeom>
            <a:solidFill>
              <a:schemeClr val="accent6"/>
            </a:solidFill>
            <a:ln w="9525">
              <a:solidFill>
                <a:schemeClr val="accent6"/>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Observation</a:t>
              </a:r>
            </a:p>
          </p:txBody>
        </p:sp>
        <p:sp>
          <p:nvSpPr>
            <p:cNvPr id="17" name="Text Box 30">
              <a:extLst>
                <a:ext uri="{FF2B5EF4-FFF2-40B4-BE49-F238E27FC236}">
                  <a16:creationId xmlns:a16="http://schemas.microsoft.com/office/drawing/2014/main" id="{55142A5C-6DB4-04CF-FBF5-FE1F70D87AE1}"/>
                </a:ext>
              </a:extLst>
            </p:cNvPr>
            <p:cNvSpPr txBox="1">
              <a:spLocks noChangeArrowheads="1"/>
            </p:cNvSpPr>
            <p:nvPr/>
          </p:nvSpPr>
          <p:spPr bwMode="auto">
            <a:xfrm>
              <a:off x="6677266" y="4858568"/>
              <a:ext cx="4664754"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*R maintenance was added following national guidelines in all 3 arms (arm A + I: 57%; arm I: 54%; arm A: 58%).</a:t>
              </a:r>
            </a:p>
          </p:txBody>
        </p:sp>
      </p:grpSp>
    </p:spTree>
    <p:extLst>
      <p:ext uri="{BB962C8B-B14F-4D97-AF65-F5344CB8AC3E}">
        <p14:creationId xmlns:p14="http://schemas.microsoft.com/office/powerpoint/2010/main" val="986721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1FBE5-19AF-C6FA-6A0B-A3388998EBAC}"/>
            </a:ext>
          </a:extLst>
        </p:cNvPr>
        <p:cNvGrpSpPr/>
        <p:nvPr/>
      </p:nvGrpSpPr>
      <p:grpSpPr>
        <a:xfrm>
          <a:off x="0" y="0"/>
          <a:ext cx="0" cy="0"/>
          <a:chOff x="0" y="0"/>
          <a:chExt cx="0" cy="0"/>
        </a:xfrm>
      </p:grpSpPr>
      <p:grpSp>
        <p:nvGrpSpPr>
          <p:cNvPr id="5" name="Group 4">
            <a:extLst>
              <a:ext uri="{FF2B5EF4-FFF2-40B4-BE49-F238E27FC236}">
                <a16:creationId xmlns:a16="http://schemas.microsoft.com/office/drawing/2014/main" id="{AB21F546-39BE-3BE6-5305-610305B2B467}"/>
              </a:ext>
            </a:extLst>
          </p:cNvPr>
          <p:cNvGrpSpPr/>
          <p:nvPr/>
        </p:nvGrpSpPr>
        <p:grpSpPr>
          <a:xfrm>
            <a:off x="8507559" y="1721018"/>
            <a:ext cx="3196526" cy="250565"/>
            <a:chOff x="8547315" y="1817176"/>
            <a:chExt cx="3196526" cy="239644"/>
          </a:xfrm>
        </p:grpSpPr>
        <p:sp>
          <p:nvSpPr>
            <p:cNvPr id="9217" name="Freeform 2186">
              <a:extLst>
                <a:ext uri="{FF2B5EF4-FFF2-40B4-BE49-F238E27FC236}">
                  <a16:creationId xmlns:a16="http://schemas.microsoft.com/office/drawing/2014/main" id="{D6346D47-0B65-9717-E947-4BDB21F460EC}"/>
                </a:ext>
              </a:extLst>
            </p:cNvPr>
            <p:cNvSpPr/>
            <p:nvPr/>
          </p:nvSpPr>
          <p:spPr bwMode="auto">
            <a:xfrm>
              <a:off x="8547315" y="1817176"/>
              <a:ext cx="1003516" cy="151109"/>
            </a:xfrm>
            <a:custGeom>
              <a:avLst/>
              <a:gdLst>
                <a:gd name="connsiteX0" fmla="*/ 0 w 1003516"/>
                <a:gd name="connsiteY0" fmla="*/ 0 h 151109"/>
                <a:gd name="connsiteX1" fmla="*/ 197604 w 1003516"/>
                <a:gd name="connsiteY1" fmla="*/ 0 h 151109"/>
                <a:gd name="connsiteX2" fmla="*/ 197604 w 1003516"/>
                <a:gd name="connsiteY2" fmla="*/ 54244 h 151109"/>
                <a:gd name="connsiteX3" fmla="*/ 267346 w 1003516"/>
                <a:gd name="connsiteY3" fmla="*/ 54244 h 151109"/>
                <a:gd name="connsiteX4" fmla="*/ 286719 w 1003516"/>
                <a:gd name="connsiteY4" fmla="*/ 73617 h 151109"/>
                <a:gd name="connsiteX5" fmla="*/ 309967 w 1003516"/>
                <a:gd name="connsiteY5" fmla="*/ 96865 h 151109"/>
                <a:gd name="connsiteX6" fmla="*/ 391332 w 1003516"/>
                <a:gd name="connsiteY6" fmla="*/ 96865 h 151109"/>
                <a:gd name="connsiteX7" fmla="*/ 391332 w 1003516"/>
                <a:gd name="connsiteY7" fmla="*/ 96865 h 151109"/>
                <a:gd name="connsiteX8" fmla="*/ 538566 w 1003516"/>
                <a:gd name="connsiteY8" fmla="*/ 96865 h 151109"/>
                <a:gd name="connsiteX9" fmla="*/ 546316 w 1003516"/>
                <a:gd name="connsiteY9" fmla="*/ 104615 h 151109"/>
                <a:gd name="connsiteX10" fmla="*/ 643180 w 1003516"/>
                <a:gd name="connsiteY10" fmla="*/ 104615 h 151109"/>
                <a:gd name="connsiteX11" fmla="*/ 650929 w 1003516"/>
                <a:gd name="connsiteY11" fmla="*/ 112364 h 151109"/>
                <a:gd name="connsiteX12" fmla="*/ 817536 w 1003516"/>
                <a:gd name="connsiteY12" fmla="*/ 112364 h 151109"/>
                <a:gd name="connsiteX13" fmla="*/ 817536 w 1003516"/>
                <a:gd name="connsiteY13" fmla="*/ 139485 h 151109"/>
                <a:gd name="connsiteX14" fmla="*/ 883404 w 1003516"/>
                <a:gd name="connsiteY14" fmla="*/ 139485 h 151109"/>
                <a:gd name="connsiteX15" fmla="*/ 883404 w 1003516"/>
                <a:gd name="connsiteY15" fmla="*/ 151109 h 151109"/>
                <a:gd name="connsiteX16" fmla="*/ 1003516 w 1003516"/>
                <a:gd name="connsiteY16" fmla="*/ 151109 h 151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3516" h="151109">
                  <a:moveTo>
                    <a:pt x="0" y="0"/>
                  </a:moveTo>
                  <a:lnTo>
                    <a:pt x="197604" y="0"/>
                  </a:lnTo>
                  <a:lnTo>
                    <a:pt x="197604" y="54244"/>
                  </a:lnTo>
                  <a:lnTo>
                    <a:pt x="267346" y="54244"/>
                  </a:lnTo>
                  <a:lnTo>
                    <a:pt x="286719" y="73617"/>
                  </a:lnTo>
                  <a:lnTo>
                    <a:pt x="309967" y="96865"/>
                  </a:lnTo>
                  <a:lnTo>
                    <a:pt x="391332" y="96865"/>
                  </a:lnTo>
                  <a:lnTo>
                    <a:pt x="391332" y="96865"/>
                  </a:lnTo>
                  <a:lnTo>
                    <a:pt x="538566" y="96865"/>
                  </a:lnTo>
                  <a:lnTo>
                    <a:pt x="546316" y="104615"/>
                  </a:lnTo>
                  <a:lnTo>
                    <a:pt x="643180" y="104615"/>
                  </a:lnTo>
                  <a:lnTo>
                    <a:pt x="650929" y="112364"/>
                  </a:lnTo>
                  <a:lnTo>
                    <a:pt x="817536" y="112364"/>
                  </a:lnTo>
                  <a:lnTo>
                    <a:pt x="817536" y="139485"/>
                  </a:lnTo>
                  <a:lnTo>
                    <a:pt x="883404" y="139485"/>
                  </a:lnTo>
                  <a:lnTo>
                    <a:pt x="883404" y="151109"/>
                  </a:lnTo>
                  <a:lnTo>
                    <a:pt x="1003516" y="151109"/>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endParaRPr>
            </a:p>
          </p:txBody>
        </p:sp>
        <p:sp>
          <p:nvSpPr>
            <p:cNvPr id="9219" name="Freeform 2187">
              <a:extLst>
                <a:ext uri="{FF2B5EF4-FFF2-40B4-BE49-F238E27FC236}">
                  <a16:creationId xmlns:a16="http://schemas.microsoft.com/office/drawing/2014/main" id="{6D2DC112-CBD7-25C4-2CF1-46BABAB68C2F}"/>
                </a:ext>
              </a:extLst>
            </p:cNvPr>
            <p:cNvSpPr/>
            <p:nvPr/>
          </p:nvSpPr>
          <p:spPr bwMode="auto">
            <a:xfrm>
              <a:off x="9531458" y="1979329"/>
              <a:ext cx="2212383" cy="77491"/>
            </a:xfrm>
            <a:custGeom>
              <a:avLst/>
              <a:gdLst>
                <a:gd name="connsiteX0" fmla="*/ 0 w 2212383"/>
                <a:gd name="connsiteY0" fmla="*/ 0 h 77491"/>
                <a:gd name="connsiteX1" fmla="*/ 96864 w 2212383"/>
                <a:gd name="connsiteY1" fmla="*/ 0 h 77491"/>
                <a:gd name="connsiteX2" fmla="*/ 96864 w 2212383"/>
                <a:gd name="connsiteY2" fmla="*/ 11623 h 77491"/>
                <a:gd name="connsiteX3" fmla="*/ 151108 w 2212383"/>
                <a:gd name="connsiteY3" fmla="*/ 11623 h 77491"/>
                <a:gd name="connsiteX4" fmla="*/ 162732 w 2212383"/>
                <a:gd name="connsiteY4" fmla="*/ 23247 h 77491"/>
                <a:gd name="connsiteX5" fmla="*/ 422328 w 2212383"/>
                <a:gd name="connsiteY5" fmla="*/ 23247 h 77491"/>
                <a:gd name="connsiteX6" fmla="*/ 422328 w 2212383"/>
                <a:gd name="connsiteY6" fmla="*/ 54244 h 77491"/>
                <a:gd name="connsiteX7" fmla="*/ 585061 w 2212383"/>
                <a:gd name="connsiteY7" fmla="*/ 54244 h 77491"/>
                <a:gd name="connsiteX8" fmla="*/ 585061 w 2212383"/>
                <a:gd name="connsiteY8" fmla="*/ 69742 h 77491"/>
                <a:gd name="connsiteX9" fmla="*/ 1042261 w 2212383"/>
                <a:gd name="connsiteY9" fmla="*/ 69742 h 77491"/>
                <a:gd name="connsiteX10" fmla="*/ 1050010 w 2212383"/>
                <a:gd name="connsiteY10" fmla="*/ 77491 h 77491"/>
                <a:gd name="connsiteX11" fmla="*/ 2212383 w 2212383"/>
                <a:gd name="connsiteY11" fmla="*/ 77491 h 77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2383" h="77491">
                  <a:moveTo>
                    <a:pt x="0" y="0"/>
                  </a:moveTo>
                  <a:lnTo>
                    <a:pt x="96864" y="0"/>
                  </a:lnTo>
                  <a:lnTo>
                    <a:pt x="96864" y="11623"/>
                  </a:lnTo>
                  <a:lnTo>
                    <a:pt x="151108" y="11623"/>
                  </a:lnTo>
                  <a:lnTo>
                    <a:pt x="162732" y="23247"/>
                  </a:lnTo>
                  <a:lnTo>
                    <a:pt x="422328" y="23247"/>
                  </a:lnTo>
                  <a:lnTo>
                    <a:pt x="422328" y="54244"/>
                  </a:lnTo>
                  <a:lnTo>
                    <a:pt x="585061" y="54244"/>
                  </a:lnTo>
                  <a:lnTo>
                    <a:pt x="585061" y="69742"/>
                  </a:lnTo>
                  <a:lnTo>
                    <a:pt x="1042261" y="69742"/>
                  </a:lnTo>
                  <a:lnTo>
                    <a:pt x="1050010" y="77491"/>
                  </a:lnTo>
                  <a:lnTo>
                    <a:pt x="2212383" y="77491"/>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endParaRPr>
            </a:p>
          </p:txBody>
        </p:sp>
      </p:grpSp>
      <p:grpSp>
        <p:nvGrpSpPr>
          <p:cNvPr id="6" name="Group 5">
            <a:extLst>
              <a:ext uri="{FF2B5EF4-FFF2-40B4-BE49-F238E27FC236}">
                <a16:creationId xmlns:a16="http://schemas.microsoft.com/office/drawing/2014/main" id="{7FCEE33A-0BB0-2FAB-DF48-975C887F6EBE}"/>
              </a:ext>
            </a:extLst>
          </p:cNvPr>
          <p:cNvGrpSpPr/>
          <p:nvPr/>
        </p:nvGrpSpPr>
        <p:grpSpPr>
          <a:xfrm>
            <a:off x="8625398" y="1634588"/>
            <a:ext cx="3200742" cy="488095"/>
            <a:chOff x="8665154" y="1714089"/>
            <a:chExt cx="3200742" cy="488095"/>
          </a:xfrm>
        </p:grpSpPr>
        <p:sp>
          <p:nvSpPr>
            <p:cNvPr id="7" name="TextBox 6">
              <a:extLst>
                <a:ext uri="{FF2B5EF4-FFF2-40B4-BE49-F238E27FC236}">
                  <a16:creationId xmlns:a16="http://schemas.microsoft.com/office/drawing/2014/main" id="{6AFC5498-6028-AD6D-61CC-C35C2010B2CA}"/>
                </a:ext>
              </a:extLst>
            </p:cNvPr>
            <p:cNvSpPr txBox="1"/>
            <p:nvPr/>
          </p:nvSpPr>
          <p:spPr bwMode="auto">
            <a:xfrm>
              <a:off x="8665154" y="171408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8" name="TextBox 7">
              <a:extLst>
                <a:ext uri="{FF2B5EF4-FFF2-40B4-BE49-F238E27FC236}">
                  <a16:creationId xmlns:a16="http://schemas.microsoft.com/office/drawing/2014/main" id="{1DF904D4-257F-2289-9849-7819B55BE802}"/>
                </a:ext>
              </a:extLst>
            </p:cNvPr>
            <p:cNvSpPr txBox="1"/>
            <p:nvPr/>
          </p:nvSpPr>
          <p:spPr bwMode="auto">
            <a:xfrm>
              <a:off x="8839010" y="177063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 name="TextBox 8">
              <a:extLst>
                <a:ext uri="{FF2B5EF4-FFF2-40B4-BE49-F238E27FC236}">
                  <a16:creationId xmlns:a16="http://schemas.microsoft.com/office/drawing/2014/main" id="{3035299F-126C-B696-4A67-118BEDFDD2CB}"/>
                </a:ext>
              </a:extLst>
            </p:cNvPr>
            <p:cNvSpPr txBox="1"/>
            <p:nvPr/>
          </p:nvSpPr>
          <p:spPr bwMode="auto">
            <a:xfrm>
              <a:off x="8861745" y="177381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0" name="TextBox 9">
              <a:extLst>
                <a:ext uri="{FF2B5EF4-FFF2-40B4-BE49-F238E27FC236}">
                  <a16:creationId xmlns:a16="http://schemas.microsoft.com/office/drawing/2014/main" id="{2D225529-AB9A-EDEF-546E-3B601E89E75B}"/>
                </a:ext>
              </a:extLst>
            </p:cNvPr>
            <p:cNvSpPr txBox="1"/>
            <p:nvPr/>
          </p:nvSpPr>
          <p:spPr bwMode="auto">
            <a:xfrm>
              <a:off x="9443681" y="18338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1" name="TextBox 10">
              <a:extLst>
                <a:ext uri="{FF2B5EF4-FFF2-40B4-BE49-F238E27FC236}">
                  <a16:creationId xmlns:a16="http://schemas.microsoft.com/office/drawing/2014/main" id="{B4283C35-21F0-A3FC-C742-9943E22FEAD7}"/>
                </a:ext>
              </a:extLst>
            </p:cNvPr>
            <p:cNvSpPr txBox="1"/>
            <p:nvPr/>
          </p:nvSpPr>
          <p:spPr bwMode="auto">
            <a:xfrm>
              <a:off x="9503160" y="1848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2" name="TextBox 11">
              <a:extLst>
                <a:ext uri="{FF2B5EF4-FFF2-40B4-BE49-F238E27FC236}">
                  <a16:creationId xmlns:a16="http://schemas.microsoft.com/office/drawing/2014/main" id="{767E2839-F980-8D6E-DA62-00993B65AACE}"/>
                </a:ext>
              </a:extLst>
            </p:cNvPr>
            <p:cNvSpPr txBox="1"/>
            <p:nvPr/>
          </p:nvSpPr>
          <p:spPr bwMode="auto">
            <a:xfrm>
              <a:off x="9726041" y="1874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3" name="TextBox 12">
              <a:extLst>
                <a:ext uri="{FF2B5EF4-FFF2-40B4-BE49-F238E27FC236}">
                  <a16:creationId xmlns:a16="http://schemas.microsoft.com/office/drawing/2014/main" id="{91ECB087-C77D-1E62-3A1E-840E38ACE4A7}"/>
                </a:ext>
              </a:extLst>
            </p:cNvPr>
            <p:cNvSpPr txBox="1"/>
            <p:nvPr/>
          </p:nvSpPr>
          <p:spPr bwMode="auto">
            <a:xfrm>
              <a:off x="9871460"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4" name="TextBox 13">
              <a:extLst>
                <a:ext uri="{FF2B5EF4-FFF2-40B4-BE49-F238E27FC236}">
                  <a16:creationId xmlns:a16="http://schemas.microsoft.com/office/drawing/2014/main" id="{2E18532C-02CF-4A0F-84BF-49ACB81B29C2}"/>
                </a:ext>
              </a:extLst>
            </p:cNvPr>
            <p:cNvSpPr txBox="1"/>
            <p:nvPr/>
          </p:nvSpPr>
          <p:spPr bwMode="auto">
            <a:xfrm>
              <a:off x="989808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5" name="TextBox 14">
              <a:extLst>
                <a:ext uri="{FF2B5EF4-FFF2-40B4-BE49-F238E27FC236}">
                  <a16:creationId xmlns:a16="http://schemas.microsoft.com/office/drawing/2014/main" id="{3CE5C216-59A1-51E6-5F4A-57075AFDCBC3}"/>
                </a:ext>
              </a:extLst>
            </p:cNvPr>
            <p:cNvSpPr txBox="1"/>
            <p:nvPr/>
          </p:nvSpPr>
          <p:spPr bwMode="auto">
            <a:xfrm>
              <a:off x="991713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6" name="TextBox 15">
              <a:extLst>
                <a:ext uri="{FF2B5EF4-FFF2-40B4-BE49-F238E27FC236}">
                  <a16:creationId xmlns:a16="http://schemas.microsoft.com/office/drawing/2014/main" id="{116E86FA-9B0D-CD9E-8EDC-93E80D08BD7F}"/>
                </a:ext>
              </a:extLst>
            </p:cNvPr>
            <p:cNvSpPr txBox="1"/>
            <p:nvPr/>
          </p:nvSpPr>
          <p:spPr bwMode="auto">
            <a:xfrm>
              <a:off x="995718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7" name="TextBox 16">
              <a:extLst>
                <a:ext uri="{FF2B5EF4-FFF2-40B4-BE49-F238E27FC236}">
                  <a16:creationId xmlns:a16="http://schemas.microsoft.com/office/drawing/2014/main" id="{9ECE2783-6B1D-77E9-A6D8-4C709EFB538B}"/>
                </a:ext>
              </a:extLst>
            </p:cNvPr>
            <p:cNvSpPr txBox="1"/>
            <p:nvPr/>
          </p:nvSpPr>
          <p:spPr bwMode="auto">
            <a:xfrm>
              <a:off x="9772612" y="1874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8" name="TextBox 17">
              <a:extLst>
                <a:ext uri="{FF2B5EF4-FFF2-40B4-BE49-F238E27FC236}">
                  <a16:creationId xmlns:a16="http://schemas.microsoft.com/office/drawing/2014/main" id="{DEB26EAA-663E-18C6-A78F-58C9B2E028B6}"/>
                </a:ext>
              </a:extLst>
            </p:cNvPr>
            <p:cNvSpPr txBox="1"/>
            <p:nvPr/>
          </p:nvSpPr>
          <p:spPr bwMode="auto">
            <a:xfrm>
              <a:off x="10005462" y="191124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19" name="TextBox 18">
              <a:extLst>
                <a:ext uri="{FF2B5EF4-FFF2-40B4-BE49-F238E27FC236}">
                  <a16:creationId xmlns:a16="http://schemas.microsoft.com/office/drawing/2014/main" id="{43AE7034-E983-2CA2-BDE8-1C8C91625DFA}"/>
                </a:ext>
              </a:extLst>
            </p:cNvPr>
            <p:cNvSpPr txBox="1"/>
            <p:nvPr/>
          </p:nvSpPr>
          <p:spPr bwMode="auto">
            <a:xfrm>
              <a:off x="10086614" y="192010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0" name="TextBox 19">
              <a:extLst>
                <a:ext uri="{FF2B5EF4-FFF2-40B4-BE49-F238E27FC236}">
                  <a16:creationId xmlns:a16="http://schemas.microsoft.com/office/drawing/2014/main" id="{C8437C7E-8F62-68C6-B7FC-1B93BC654E73}"/>
                </a:ext>
              </a:extLst>
            </p:cNvPr>
            <p:cNvSpPr txBox="1"/>
            <p:nvPr/>
          </p:nvSpPr>
          <p:spPr bwMode="auto">
            <a:xfrm>
              <a:off x="1163715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1" name="TextBox 20">
              <a:extLst>
                <a:ext uri="{FF2B5EF4-FFF2-40B4-BE49-F238E27FC236}">
                  <a16:creationId xmlns:a16="http://schemas.microsoft.com/office/drawing/2014/main" id="{F9B59D7F-00B3-862C-C6DF-A4860739783D}"/>
                </a:ext>
              </a:extLst>
            </p:cNvPr>
            <p:cNvSpPr txBox="1"/>
            <p:nvPr/>
          </p:nvSpPr>
          <p:spPr bwMode="auto">
            <a:xfrm>
              <a:off x="997623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2" name="TextBox 21">
              <a:extLst>
                <a:ext uri="{FF2B5EF4-FFF2-40B4-BE49-F238E27FC236}">
                  <a16:creationId xmlns:a16="http://schemas.microsoft.com/office/drawing/2014/main" id="{39995244-7F4C-D537-A63B-D02ACF557D4A}"/>
                </a:ext>
              </a:extLst>
            </p:cNvPr>
            <p:cNvSpPr txBox="1"/>
            <p:nvPr/>
          </p:nvSpPr>
          <p:spPr bwMode="auto">
            <a:xfrm>
              <a:off x="10028332" y="19193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3" name="TextBox 22">
              <a:extLst>
                <a:ext uri="{FF2B5EF4-FFF2-40B4-BE49-F238E27FC236}">
                  <a16:creationId xmlns:a16="http://schemas.microsoft.com/office/drawing/2014/main" id="{3B14DFA7-DDE6-FE06-EFFA-BE83D7CF7826}"/>
                </a:ext>
              </a:extLst>
            </p:cNvPr>
            <p:cNvSpPr txBox="1"/>
            <p:nvPr/>
          </p:nvSpPr>
          <p:spPr bwMode="auto">
            <a:xfrm>
              <a:off x="10060535" y="19193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4" name="TextBox 23">
              <a:extLst>
                <a:ext uri="{FF2B5EF4-FFF2-40B4-BE49-F238E27FC236}">
                  <a16:creationId xmlns:a16="http://schemas.microsoft.com/office/drawing/2014/main" id="{81230535-F7DD-5AD3-2423-EA351CD7C355}"/>
                </a:ext>
              </a:extLst>
            </p:cNvPr>
            <p:cNvSpPr txBox="1"/>
            <p:nvPr/>
          </p:nvSpPr>
          <p:spPr bwMode="auto">
            <a:xfrm>
              <a:off x="1011030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5" name="TextBox 24">
              <a:extLst>
                <a:ext uri="{FF2B5EF4-FFF2-40B4-BE49-F238E27FC236}">
                  <a16:creationId xmlns:a16="http://schemas.microsoft.com/office/drawing/2014/main" id="{5C70A0EF-7AB9-20A1-1099-B5694CEE43D0}"/>
                </a:ext>
              </a:extLst>
            </p:cNvPr>
            <p:cNvSpPr txBox="1"/>
            <p:nvPr/>
          </p:nvSpPr>
          <p:spPr bwMode="auto">
            <a:xfrm>
              <a:off x="1012300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6" name="TextBox 25">
              <a:extLst>
                <a:ext uri="{FF2B5EF4-FFF2-40B4-BE49-F238E27FC236}">
                  <a16:creationId xmlns:a16="http://schemas.microsoft.com/office/drawing/2014/main" id="{B86175D9-CDA6-11F4-66F4-7DEBAD5FAFD7}"/>
                </a:ext>
              </a:extLst>
            </p:cNvPr>
            <p:cNvSpPr txBox="1"/>
            <p:nvPr/>
          </p:nvSpPr>
          <p:spPr bwMode="auto">
            <a:xfrm>
              <a:off x="1015403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7" name="TextBox 26">
              <a:extLst>
                <a:ext uri="{FF2B5EF4-FFF2-40B4-BE49-F238E27FC236}">
                  <a16:creationId xmlns:a16="http://schemas.microsoft.com/office/drawing/2014/main" id="{33FB53DA-5B2C-E506-7DDF-423559CE9550}"/>
                </a:ext>
              </a:extLst>
            </p:cNvPr>
            <p:cNvSpPr txBox="1"/>
            <p:nvPr/>
          </p:nvSpPr>
          <p:spPr bwMode="auto">
            <a:xfrm>
              <a:off x="1016538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8" name="TextBox 27">
              <a:extLst>
                <a:ext uri="{FF2B5EF4-FFF2-40B4-BE49-F238E27FC236}">
                  <a16:creationId xmlns:a16="http://schemas.microsoft.com/office/drawing/2014/main" id="{397E26EA-3507-995E-B8F0-07F69EC231FB}"/>
                </a:ext>
              </a:extLst>
            </p:cNvPr>
            <p:cNvSpPr txBox="1"/>
            <p:nvPr/>
          </p:nvSpPr>
          <p:spPr bwMode="auto">
            <a:xfrm>
              <a:off x="1018443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29" name="TextBox 28">
              <a:extLst>
                <a:ext uri="{FF2B5EF4-FFF2-40B4-BE49-F238E27FC236}">
                  <a16:creationId xmlns:a16="http://schemas.microsoft.com/office/drawing/2014/main" id="{26C26DFA-4E24-95F6-8450-86FCD9CBA307}"/>
                </a:ext>
              </a:extLst>
            </p:cNvPr>
            <p:cNvSpPr txBox="1"/>
            <p:nvPr/>
          </p:nvSpPr>
          <p:spPr bwMode="auto">
            <a:xfrm>
              <a:off x="11605536"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0" name="TextBox 29">
              <a:extLst>
                <a:ext uri="{FF2B5EF4-FFF2-40B4-BE49-F238E27FC236}">
                  <a16:creationId xmlns:a16="http://schemas.microsoft.com/office/drawing/2014/main" id="{3EAD4AC1-F21F-5826-DA05-A672216CECB9}"/>
                </a:ext>
              </a:extLst>
            </p:cNvPr>
            <p:cNvSpPr txBox="1"/>
            <p:nvPr/>
          </p:nvSpPr>
          <p:spPr bwMode="auto">
            <a:xfrm>
              <a:off x="1151978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1" name="TextBox 30">
              <a:extLst>
                <a:ext uri="{FF2B5EF4-FFF2-40B4-BE49-F238E27FC236}">
                  <a16:creationId xmlns:a16="http://schemas.microsoft.com/office/drawing/2014/main" id="{8D2857F3-9B56-D915-13AE-8DD576BCA6DC}"/>
                </a:ext>
              </a:extLst>
            </p:cNvPr>
            <p:cNvSpPr txBox="1"/>
            <p:nvPr/>
          </p:nvSpPr>
          <p:spPr bwMode="auto">
            <a:xfrm>
              <a:off x="1158143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2" name="TextBox 31">
              <a:extLst>
                <a:ext uri="{FF2B5EF4-FFF2-40B4-BE49-F238E27FC236}">
                  <a16:creationId xmlns:a16="http://schemas.microsoft.com/office/drawing/2014/main" id="{E266596D-3DAB-4E8A-267A-96E7DBF7A6D6}"/>
                </a:ext>
              </a:extLst>
            </p:cNvPr>
            <p:cNvSpPr txBox="1"/>
            <p:nvPr/>
          </p:nvSpPr>
          <p:spPr bwMode="auto">
            <a:xfrm>
              <a:off x="1020665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3" name="TextBox 32">
              <a:extLst>
                <a:ext uri="{FF2B5EF4-FFF2-40B4-BE49-F238E27FC236}">
                  <a16:creationId xmlns:a16="http://schemas.microsoft.com/office/drawing/2014/main" id="{3DA19BF6-274F-2A5C-BCF7-2C392F94FCA8}"/>
                </a:ext>
              </a:extLst>
            </p:cNvPr>
            <p:cNvSpPr txBox="1"/>
            <p:nvPr/>
          </p:nvSpPr>
          <p:spPr bwMode="auto">
            <a:xfrm>
              <a:off x="1141222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4" name="TextBox 33">
              <a:extLst>
                <a:ext uri="{FF2B5EF4-FFF2-40B4-BE49-F238E27FC236}">
                  <a16:creationId xmlns:a16="http://schemas.microsoft.com/office/drawing/2014/main" id="{6859C446-9B6C-0234-2AF2-866E66826420}"/>
                </a:ext>
              </a:extLst>
            </p:cNvPr>
            <p:cNvSpPr txBox="1"/>
            <p:nvPr/>
          </p:nvSpPr>
          <p:spPr bwMode="auto">
            <a:xfrm>
              <a:off x="11393218"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5" name="TextBox 34">
              <a:extLst>
                <a:ext uri="{FF2B5EF4-FFF2-40B4-BE49-F238E27FC236}">
                  <a16:creationId xmlns:a16="http://schemas.microsoft.com/office/drawing/2014/main" id="{FF6FF913-3E44-DAC8-7612-C16110894BFB}"/>
                </a:ext>
              </a:extLst>
            </p:cNvPr>
            <p:cNvSpPr txBox="1"/>
            <p:nvPr/>
          </p:nvSpPr>
          <p:spPr bwMode="auto">
            <a:xfrm>
              <a:off x="11462764"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6" name="TextBox 35">
              <a:extLst>
                <a:ext uri="{FF2B5EF4-FFF2-40B4-BE49-F238E27FC236}">
                  <a16:creationId xmlns:a16="http://schemas.microsoft.com/office/drawing/2014/main" id="{ADEB22A5-7123-FBBE-5B2D-C2FA4D58F214}"/>
                </a:ext>
              </a:extLst>
            </p:cNvPr>
            <p:cNvSpPr txBox="1"/>
            <p:nvPr/>
          </p:nvSpPr>
          <p:spPr bwMode="auto">
            <a:xfrm>
              <a:off x="1144053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7" name="TextBox 36">
              <a:extLst>
                <a:ext uri="{FF2B5EF4-FFF2-40B4-BE49-F238E27FC236}">
                  <a16:creationId xmlns:a16="http://schemas.microsoft.com/office/drawing/2014/main" id="{BD0A8C3D-3903-00C7-EB24-41595BFC5C38}"/>
                </a:ext>
              </a:extLst>
            </p:cNvPr>
            <p:cNvSpPr txBox="1"/>
            <p:nvPr/>
          </p:nvSpPr>
          <p:spPr bwMode="auto">
            <a:xfrm>
              <a:off x="10576031"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8" name="TextBox 37">
              <a:extLst>
                <a:ext uri="{FF2B5EF4-FFF2-40B4-BE49-F238E27FC236}">
                  <a16:creationId xmlns:a16="http://schemas.microsoft.com/office/drawing/2014/main" id="{42220CA0-401B-4408-BF86-E84B998C5AC9}"/>
                </a:ext>
              </a:extLst>
            </p:cNvPr>
            <p:cNvSpPr txBox="1"/>
            <p:nvPr/>
          </p:nvSpPr>
          <p:spPr bwMode="auto">
            <a:xfrm>
              <a:off x="10607781"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39" name="TextBox 38">
              <a:extLst>
                <a:ext uri="{FF2B5EF4-FFF2-40B4-BE49-F238E27FC236}">
                  <a16:creationId xmlns:a16="http://schemas.microsoft.com/office/drawing/2014/main" id="{83A35979-F9E7-98BC-17A7-1AB562A8F445}"/>
                </a:ext>
              </a:extLst>
            </p:cNvPr>
            <p:cNvSpPr txBox="1"/>
            <p:nvPr/>
          </p:nvSpPr>
          <p:spPr bwMode="auto">
            <a:xfrm>
              <a:off x="10630006"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0" name="TextBox 39">
              <a:extLst>
                <a:ext uri="{FF2B5EF4-FFF2-40B4-BE49-F238E27FC236}">
                  <a16:creationId xmlns:a16="http://schemas.microsoft.com/office/drawing/2014/main" id="{F84119E5-D659-60E1-3DB5-703EB2F3173A}"/>
                </a:ext>
              </a:extLst>
            </p:cNvPr>
            <p:cNvSpPr txBox="1"/>
            <p:nvPr/>
          </p:nvSpPr>
          <p:spPr bwMode="auto">
            <a:xfrm>
              <a:off x="10654833"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1" name="TextBox 40">
              <a:extLst>
                <a:ext uri="{FF2B5EF4-FFF2-40B4-BE49-F238E27FC236}">
                  <a16:creationId xmlns:a16="http://schemas.microsoft.com/office/drawing/2014/main" id="{555EFE64-0833-06A8-D85F-D17E11FD8295}"/>
                </a:ext>
              </a:extLst>
            </p:cNvPr>
            <p:cNvSpPr txBox="1"/>
            <p:nvPr/>
          </p:nvSpPr>
          <p:spPr bwMode="auto">
            <a:xfrm>
              <a:off x="1067452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2" name="TextBox 41">
              <a:extLst>
                <a:ext uri="{FF2B5EF4-FFF2-40B4-BE49-F238E27FC236}">
                  <a16:creationId xmlns:a16="http://schemas.microsoft.com/office/drawing/2014/main" id="{B2643920-FA26-5890-76D1-C132B2CBDFAC}"/>
                </a:ext>
              </a:extLst>
            </p:cNvPr>
            <p:cNvSpPr txBox="1"/>
            <p:nvPr/>
          </p:nvSpPr>
          <p:spPr bwMode="auto">
            <a:xfrm>
              <a:off x="10703031"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3" name="TextBox 42">
              <a:extLst>
                <a:ext uri="{FF2B5EF4-FFF2-40B4-BE49-F238E27FC236}">
                  <a16:creationId xmlns:a16="http://schemas.microsoft.com/office/drawing/2014/main" id="{A16776BC-8D52-F804-2B14-406FF12225DD}"/>
                </a:ext>
              </a:extLst>
            </p:cNvPr>
            <p:cNvSpPr txBox="1"/>
            <p:nvPr/>
          </p:nvSpPr>
          <p:spPr bwMode="auto">
            <a:xfrm>
              <a:off x="10737956"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4" name="TextBox 43">
              <a:extLst>
                <a:ext uri="{FF2B5EF4-FFF2-40B4-BE49-F238E27FC236}">
                  <a16:creationId xmlns:a16="http://schemas.microsoft.com/office/drawing/2014/main" id="{73199089-AD16-5099-1275-00DF9F150112}"/>
                </a:ext>
              </a:extLst>
            </p:cNvPr>
            <p:cNvSpPr txBox="1"/>
            <p:nvPr/>
          </p:nvSpPr>
          <p:spPr bwMode="auto">
            <a:xfrm>
              <a:off x="1087340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5" name="TextBox 44">
              <a:extLst>
                <a:ext uri="{FF2B5EF4-FFF2-40B4-BE49-F238E27FC236}">
                  <a16:creationId xmlns:a16="http://schemas.microsoft.com/office/drawing/2014/main" id="{3DC252D0-D384-B9D7-1C02-8C80351D3563}"/>
                </a:ext>
              </a:extLst>
            </p:cNvPr>
            <p:cNvSpPr txBox="1"/>
            <p:nvPr/>
          </p:nvSpPr>
          <p:spPr bwMode="auto">
            <a:xfrm>
              <a:off x="1075650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6" name="TextBox 45">
              <a:extLst>
                <a:ext uri="{FF2B5EF4-FFF2-40B4-BE49-F238E27FC236}">
                  <a16:creationId xmlns:a16="http://schemas.microsoft.com/office/drawing/2014/main" id="{F50DA111-433D-28AB-14ED-657D6E6B7DDC}"/>
                </a:ext>
              </a:extLst>
            </p:cNvPr>
            <p:cNvSpPr txBox="1"/>
            <p:nvPr/>
          </p:nvSpPr>
          <p:spPr bwMode="auto">
            <a:xfrm>
              <a:off x="1077555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7" name="TextBox 46">
              <a:extLst>
                <a:ext uri="{FF2B5EF4-FFF2-40B4-BE49-F238E27FC236}">
                  <a16:creationId xmlns:a16="http://schemas.microsoft.com/office/drawing/2014/main" id="{9E87D02D-340B-9D65-3572-47FF22B732ED}"/>
                </a:ext>
              </a:extLst>
            </p:cNvPr>
            <p:cNvSpPr txBox="1"/>
            <p:nvPr/>
          </p:nvSpPr>
          <p:spPr bwMode="auto">
            <a:xfrm>
              <a:off x="1079460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8" name="TextBox 47">
              <a:extLst>
                <a:ext uri="{FF2B5EF4-FFF2-40B4-BE49-F238E27FC236}">
                  <a16:creationId xmlns:a16="http://schemas.microsoft.com/office/drawing/2014/main" id="{3EF08AA1-3EA4-7539-B963-5410E7F1C66E}"/>
                </a:ext>
              </a:extLst>
            </p:cNvPr>
            <p:cNvSpPr txBox="1"/>
            <p:nvPr/>
          </p:nvSpPr>
          <p:spPr bwMode="auto">
            <a:xfrm>
              <a:off x="1083588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49" name="TextBox 48">
              <a:extLst>
                <a:ext uri="{FF2B5EF4-FFF2-40B4-BE49-F238E27FC236}">
                  <a16:creationId xmlns:a16="http://schemas.microsoft.com/office/drawing/2014/main" id="{03F73CB9-B8DC-6A21-B91C-F425FD58E759}"/>
                </a:ext>
              </a:extLst>
            </p:cNvPr>
            <p:cNvSpPr txBox="1"/>
            <p:nvPr/>
          </p:nvSpPr>
          <p:spPr bwMode="auto">
            <a:xfrm>
              <a:off x="1091843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0" name="TextBox 49">
              <a:extLst>
                <a:ext uri="{FF2B5EF4-FFF2-40B4-BE49-F238E27FC236}">
                  <a16:creationId xmlns:a16="http://schemas.microsoft.com/office/drawing/2014/main" id="{718AE9E7-4D5A-B3F6-4320-FEE7123E6494}"/>
                </a:ext>
              </a:extLst>
            </p:cNvPr>
            <p:cNvSpPr txBox="1"/>
            <p:nvPr/>
          </p:nvSpPr>
          <p:spPr bwMode="auto">
            <a:xfrm>
              <a:off x="1081683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1" name="TextBox 50">
              <a:extLst>
                <a:ext uri="{FF2B5EF4-FFF2-40B4-BE49-F238E27FC236}">
                  <a16:creationId xmlns:a16="http://schemas.microsoft.com/office/drawing/2014/main" id="{2CBB23AE-797F-7C3E-4BC0-A7D63CF6C2CB}"/>
                </a:ext>
              </a:extLst>
            </p:cNvPr>
            <p:cNvSpPr txBox="1"/>
            <p:nvPr/>
          </p:nvSpPr>
          <p:spPr bwMode="auto">
            <a:xfrm>
              <a:off x="1096288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2" name="TextBox 51">
              <a:extLst>
                <a:ext uri="{FF2B5EF4-FFF2-40B4-BE49-F238E27FC236}">
                  <a16:creationId xmlns:a16="http://schemas.microsoft.com/office/drawing/2014/main" id="{DD9691D3-D36C-26D5-C153-884E80EBC919}"/>
                </a:ext>
              </a:extLst>
            </p:cNvPr>
            <p:cNvSpPr txBox="1"/>
            <p:nvPr/>
          </p:nvSpPr>
          <p:spPr bwMode="auto">
            <a:xfrm>
              <a:off x="1098142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3" name="TextBox 52">
              <a:extLst>
                <a:ext uri="{FF2B5EF4-FFF2-40B4-BE49-F238E27FC236}">
                  <a16:creationId xmlns:a16="http://schemas.microsoft.com/office/drawing/2014/main" id="{8D77DFDC-A05B-B568-A3F4-353100F1DC46}"/>
                </a:ext>
              </a:extLst>
            </p:cNvPr>
            <p:cNvSpPr txBox="1"/>
            <p:nvPr/>
          </p:nvSpPr>
          <p:spPr bwMode="auto">
            <a:xfrm>
              <a:off x="1104129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4" name="TextBox 53">
              <a:extLst>
                <a:ext uri="{FF2B5EF4-FFF2-40B4-BE49-F238E27FC236}">
                  <a16:creationId xmlns:a16="http://schemas.microsoft.com/office/drawing/2014/main" id="{2DDE54FA-FD41-0279-DAAA-4C0D87A8C500}"/>
                </a:ext>
              </a:extLst>
            </p:cNvPr>
            <p:cNvSpPr txBox="1"/>
            <p:nvPr/>
          </p:nvSpPr>
          <p:spPr bwMode="auto">
            <a:xfrm>
              <a:off x="1106448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5" name="TextBox 54">
              <a:extLst>
                <a:ext uri="{FF2B5EF4-FFF2-40B4-BE49-F238E27FC236}">
                  <a16:creationId xmlns:a16="http://schemas.microsoft.com/office/drawing/2014/main" id="{93F0F31C-9026-C38A-7FB2-184E19FF557B}"/>
                </a:ext>
              </a:extLst>
            </p:cNvPr>
            <p:cNvSpPr txBox="1"/>
            <p:nvPr/>
          </p:nvSpPr>
          <p:spPr bwMode="auto">
            <a:xfrm>
              <a:off x="1094065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6" name="TextBox 55">
              <a:extLst>
                <a:ext uri="{FF2B5EF4-FFF2-40B4-BE49-F238E27FC236}">
                  <a16:creationId xmlns:a16="http://schemas.microsoft.com/office/drawing/2014/main" id="{F3E920EE-F327-BB9E-4898-43F0EF025BBB}"/>
                </a:ext>
              </a:extLst>
            </p:cNvPr>
            <p:cNvSpPr txBox="1"/>
            <p:nvPr/>
          </p:nvSpPr>
          <p:spPr bwMode="auto">
            <a:xfrm>
              <a:off x="1108060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7" name="TextBox 56">
              <a:extLst>
                <a:ext uri="{FF2B5EF4-FFF2-40B4-BE49-F238E27FC236}">
                  <a16:creationId xmlns:a16="http://schemas.microsoft.com/office/drawing/2014/main" id="{C2ADFB9A-372B-5350-5F02-1E155D0574A0}"/>
                </a:ext>
              </a:extLst>
            </p:cNvPr>
            <p:cNvSpPr txBox="1"/>
            <p:nvPr/>
          </p:nvSpPr>
          <p:spPr bwMode="auto">
            <a:xfrm>
              <a:off x="11175348"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8" name="TextBox 57">
              <a:extLst>
                <a:ext uri="{FF2B5EF4-FFF2-40B4-BE49-F238E27FC236}">
                  <a16:creationId xmlns:a16="http://schemas.microsoft.com/office/drawing/2014/main" id="{26D05EF5-4BE7-8960-03C1-68CC8701A8A3}"/>
                </a:ext>
              </a:extLst>
            </p:cNvPr>
            <p:cNvSpPr txBox="1"/>
            <p:nvPr/>
          </p:nvSpPr>
          <p:spPr bwMode="auto">
            <a:xfrm>
              <a:off x="1111167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59" name="TextBox 58">
              <a:extLst>
                <a:ext uri="{FF2B5EF4-FFF2-40B4-BE49-F238E27FC236}">
                  <a16:creationId xmlns:a16="http://schemas.microsoft.com/office/drawing/2014/main" id="{68B63204-3ECD-0250-AF79-7E6EFA39C21B}"/>
                </a:ext>
              </a:extLst>
            </p:cNvPr>
            <p:cNvSpPr txBox="1"/>
            <p:nvPr/>
          </p:nvSpPr>
          <p:spPr bwMode="auto">
            <a:xfrm>
              <a:off x="1115494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60" name="TextBox 59">
              <a:extLst>
                <a:ext uri="{FF2B5EF4-FFF2-40B4-BE49-F238E27FC236}">
                  <a16:creationId xmlns:a16="http://schemas.microsoft.com/office/drawing/2014/main" id="{7C2B1B1E-ED7F-EA25-2475-4C359DC58BFF}"/>
                </a:ext>
              </a:extLst>
            </p:cNvPr>
            <p:cNvSpPr txBox="1"/>
            <p:nvPr/>
          </p:nvSpPr>
          <p:spPr bwMode="auto">
            <a:xfrm>
              <a:off x="1131690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61" name="TextBox 60">
              <a:extLst>
                <a:ext uri="{FF2B5EF4-FFF2-40B4-BE49-F238E27FC236}">
                  <a16:creationId xmlns:a16="http://schemas.microsoft.com/office/drawing/2014/main" id="{97CFB2FC-567D-513E-1276-88437A42FFD7}"/>
                </a:ext>
              </a:extLst>
            </p:cNvPr>
            <p:cNvSpPr txBox="1"/>
            <p:nvPr/>
          </p:nvSpPr>
          <p:spPr bwMode="auto">
            <a:xfrm>
              <a:off x="11206353"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62" name="TextBox 61">
              <a:extLst>
                <a:ext uri="{FF2B5EF4-FFF2-40B4-BE49-F238E27FC236}">
                  <a16:creationId xmlns:a16="http://schemas.microsoft.com/office/drawing/2014/main" id="{56564FAA-8441-26FC-0D3F-5BD2AE64019F}"/>
                </a:ext>
              </a:extLst>
            </p:cNvPr>
            <p:cNvSpPr txBox="1"/>
            <p:nvPr/>
          </p:nvSpPr>
          <p:spPr bwMode="auto">
            <a:xfrm>
              <a:off x="1122449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63" name="TextBox 62">
              <a:extLst>
                <a:ext uri="{FF2B5EF4-FFF2-40B4-BE49-F238E27FC236}">
                  <a16:creationId xmlns:a16="http://schemas.microsoft.com/office/drawing/2014/main" id="{CAF402B6-CACD-9817-60BE-7CCEECC48399}"/>
                </a:ext>
              </a:extLst>
            </p:cNvPr>
            <p:cNvSpPr txBox="1"/>
            <p:nvPr/>
          </p:nvSpPr>
          <p:spPr bwMode="auto">
            <a:xfrm>
              <a:off x="1133251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216" name="TextBox 9215">
              <a:extLst>
                <a:ext uri="{FF2B5EF4-FFF2-40B4-BE49-F238E27FC236}">
                  <a16:creationId xmlns:a16="http://schemas.microsoft.com/office/drawing/2014/main" id="{16FAC940-32D4-B7BD-32E2-7FF0B9618440}"/>
                </a:ext>
              </a:extLst>
            </p:cNvPr>
            <p:cNvSpPr txBox="1"/>
            <p:nvPr/>
          </p:nvSpPr>
          <p:spPr bwMode="auto">
            <a:xfrm>
              <a:off x="11242293"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grpSp>
      <p:grpSp>
        <p:nvGrpSpPr>
          <p:cNvPr id="9482" name="Group 9481">
            <a:extLst>
              <a:ext uri="{FF2B5EF4-FFF2-40B4-BE49-F238E27FC236}">
                <a16:creationId xmlns:a16="http://schemas.microsoft.com/office/drawing/2014/main" id="{AAC4B538-EDD8-B58E-9563-52E6E834A710}"/>
              </a:ext>
            </a:extLst>
          </p:cNvPr>
          <p:cNvGrpSpPr/>
          <p:nvPr/>
        </p:nvGrpSpPr>
        <p:grpSpPr>
          <a:xfrm>
            <a:off x="8480782" y="1700256"/>
            <a:ext cx="3293389" cy="290594"/>
            <a:chOff x="8535692" y="1797803"/>
            <a:chExt cx="3293389" cy="290594"/>
          </a:xfrm>
        </p:grpSpPr>
        <p:sp>
          <p:nvSpPr>
            <p:cNvPr id="9483" name="Freeform 2182">
              <a:extLst>
                <a:ext uri="{FF2B5EF4-FFF2-40B4-BE49-F238E27FC236}">
                  <a16:creationId xmlns:a16="http://schemas.microsoft.com/office/drawing/2014/main" id="{BD6A424E-930E-6899-9021-51AD29F93740}"/>
                </a:ext>
              </a:extLst>
            </p:cNvPr>
            <p:cNvSpPr/>
            <p:nvPr/>
          </p:nvSpPr>
          <p:spPr bwMode="auto">
            <a:xfrm>
              <a:off x="8535692" y="1797803"/>
              <a:ext cx="821410" cy="120112"/>
            </a:xfrm>
            <a:custGeom>
              <a:avLst/>
              <a:gdLst>
                <a:gd name="connsiteX0" fmla="*/ 0 w 821410"/>
                <a:gd name="connsiteY0" fmla="*/ 0 h 120112"/>
                <a:gd name="connsiteX1" fmla="*/ 174355 w 821410"/>
                <a:gd name="connsiteY1" fmla="*/ 0 h 120112"/>
                <a:gd name="connsiteX2" fmla="*/ 174355 w 821410"/>
                <a:gd name="connsiteY2" fmla="*/ 23248 h 120112"/>
                <a:gd name="connsiteX3" fmla="*/ 309966 w 821410"/>
                <a:gd name="connsiteY3" fmla="*/ 23248 h 120112"/>
                <a:gd name="connsiteX4" fmla="*/ 309966 w 821410"/>
                <a:gd name="connsiteY4" fmla="*/ 61994 h 120112"/>
                <a:gd name="connsiteX5" fmla="*/ 430077 w 821410"/>
                <a:gd name="connsiteY5" fmla="*/ 61994 h 120112"/>
                <a:gd name="connsiteX6" fmla="*/ 430077 w 821410"/>
                <a:gd name="connsiteY6" fmla="*/ 81366 h 120112"/>
                <a:gd name="connsiteX7" fmla="*/ 542440 w 821410"/>
                <a:gd name="connsiteY7" fmla="*/ 81366 h 120112"/>
                <a:gd name="connsiteX8" fmla="*/ 542440 w 821410"/>
                <a:gd name="connsiteY8" fmla="*/ 104614 h 120112"/>
                <a:gd name="connsiteX9" fmla="*/ 623806 w 821410"/>
                <a:gd name="connsiteY9" fmla="*/ 104614 h 120112"/>
                <a:gd name="connsiteX10" fmla="*/ 623806 w 821410"/>
                <a:gd name="connsiteY10" fmla="*/ 120112 h 120112"/>
                <a:gd name="connsiteX11" fmla="*/ 821410 w 821410"/>
                <a:gd name="connsiteY11" fmla="*/ 120112 h 120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1410" h="120112">
                  <a:moveTo>
                    <a:pt x="0" y="0"/>
                  </a:moveTo>
                  <a:lnTo>
                    <a:pt x="174355" y="0"/>
                  </a:lnTo>
                  <a:lnTo>
                    <a:pt x="174355" y="23248"/>
                  </a:lnTo>
                  <a:lnTo>
                    <a:pt x="309966" y="23248"/>
                  </a:lnTo>
                  <a:lnTo>
                    <a:pt x="309966" y="61994"/>
                  </a:lnTo>
                  <a:lnTo>
                    <a:pt x="430077" y="61994"/>
                  </a:lnTo>
                  <a:lnTo>
                    <a:pt x="430077" y="81366"/>
                  </a:lnTo>
                  <a:lnTo>
                    <a:pt x="542440" y="81366"/>
                  </a:lnTo>
                  <a:lnTo>
                    <a:pt x="542440" y="104614"/>
                  </a:lnTo>
                  <a:lnTo>
                    <a:pt x="623806" y="104614"/>
                  </a:lnTo>
                  <a:lnTo>
                    <a:pt x="623806" y="120112"/>
                  </a:lnTo>
                  <a:lnTo>
                    <a:pt x="821410" y="120112"/>
                  </a:lnTo>
                </a:path>
              </a:pathLst>
            </a:custGeom>
            <a:noFill/>
            <a:ln w="28575">
              <a:solidFill>
                <a:srgbClr val="E1471D"/>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9484" name="Freeform 2183">
              <a:extLst>
                <a:ext uri="{FF2B5EF4-FFF2-40B4-BE49-F238E27FC236}">
                  <a16:creationId xmlns:a16="http://schemas.microsoft.com/office/drawing/2014/main" id="{5A6D3948-13DE-4CA3-337B-C22B72FE721E}"/>
                </a:ext>
              </a:extLst>
            </p:cNvPr>
            <p:cNvSpPr/>
            <p:nvPr/>
          </p:nvSpPr>
          <p:spPr bwMode="auto">
            <a:xfrm>
              <a:off x="9329980" y="1925664"/>
              <a:ext cx="937647" cy="85241"/>
            </a:xfrm>
            <a:custGeom>
              <a:avLst/>
              <a:gdLst>
                <a:gd name="connsiteX0" fmla="*/ 0 w 937647"/>
                <a:gd name="connsiteY0" fmla="*/ 0 h 85241"/>
                <a:gd name="connsiteX1" fmla="*/ 162732 w 937647"/>
                <a:gd name="connsiteY1" fmla="*/ 0 h 85241"/>
                <a:gd name="connsiteX2" fmla="*/ 162732 w 937647"/>
                <a:gd name="connsiteY2" fmla="*/ 23248 h 85241"/>
                <a:gd name="connsiteX3" fmla="*/ 271220 w 937647"/>
                <a:gd name="connsiteY3" fmla="*/ 23248 h 85241"/>
                <a:gd name="connsiteX4" fmla="*/ 286718 w 937647"/>
                <a:gd name="connsiteY4" fmla="*/ 38746 h 85241"/>
                <a:gd name="connsiteX5" fmla="*/ 410705 w 937647"/>
                <a:gd name="connsiteY5" fmla="*/ 38746 h 85241"/>
                <a:gd name="connsiteX6" fmla="*/ 422328 w 937647"/>
                <a:gd name="connsiteY6" fmla="*/ 50369 h 85241"/>
                <a:gd name="connsiteX7" fmla="*/ 771040 w 937647"/>
                <a:gd name="connsiteY7" fmla="*/ 50369 h 85241"/>
                <a:gd name="connsiteX8" fmla="*/ 771040 w 937647"/>
                <a:gd name="connsiteY8" fmla="*/ 85241 h 85241"/>
                <a:gd name="connsiteX9" fmla="*/ 937647 w 937647"/>
                <a:gd name="connsiteY9" fmla="*/ 85241 h 85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47" h="85241">
                  <a:moveTo>
                    <a:pt x="0" y="0"/>
                  </a:moveTo>
                  <a:lnTo>
                    <a:pt x="162732" y="0"/>
                  </a:lnTo>
                  <a:lnTo>
                    <a:pt x="162732" y="23248"/>
                  </a:lnTo>
                  <a:lnTo>
                    <a:pt x="271220" y="23248"/>
                  </a:lnTo>
                  <a:lnTo>
                    <a:pt x="286718" y="38746"/>
                  </a:lnTo>
                  <a:lnTo>
                    <a:pt x="410705" y="38746"/>
                  </a:lnTo>
                  <a:lnTo>
                    <a:pt x="422328" y="50369"/>
                  </a:lnTo>
                  <a:lnTo>
                    <a:pt x="771040" y="50369"/>
                  </a:lnTo>
                  <a:lnTo>
                    <a:pt x="771040" y="85241"/>
                  </a:lnTo>
                  <a:lnTo>
                    <a:pt x="937647" y="85241"/>
                  </a:lnTo>
                </a:path>
              </a:pathLst>
            </a:custGeom>
            <a:noFill/>
            <a:ln w="28575">
              <a:solidFill>
                <a:srgbClr val="E1471D"/>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9485" name="Freeform 2184">
              <a:extLst>
                <a:ext uri="{FF2B5EF4-FFF2-40B4-BE49-F238E27FC236}">
                  <a16:creationId xmlns:a16="http://schemas.microsoft.com/office/drawing/2014/main" id="{BCE5ABE4-D5E9-0791-2AF3-B2ED876B3ED1}"/>
                </a:ext>
              </a:extLst>
            </p:cNvPr>
            <p:cNvSpPr/>
            <p:nvPr/>
          </p:nvSpPr>
          <p:spPr bwMode="auto">
            <a:xfrm>
              <a:off x="10263753" y="2022529"/>
              <a:ext cx="1565328" cy="65868"/>
            </a:xfrm>
            <a:custGeom>
              <a:avLst/>
              <a:gdLst>
                <a:gd name="connsiteX0" fmla="*/ 0 w 1565328"/>
                <a:gd name="connsiteY0" fmla="*/ 0 h 65868"/>
                <a:gd name="connsiteX1" fmla="*/ 89115 w 1565328"/>
                <a:gd name="connsiteY1" fmla="*/ 0 h 65868"/>
                <a:gd name="connsiteX2" fmla="*/ 89115 w 1565328"/>
                <a:gd name="connsiteY2" fmla="*/ 23247 h 65868"/>
                <a:gd name="connsiteX3" fmla="*/ 259596 w 1565328"/>
                <a:gd name="connsiteY3" fmla="*/ 23247 h 65868"/>
                <a:gd name="connsiteX4" fmla="*/ 259596 w 1565328"/>
                <a:gd name="connsiteY4" fmla="*/ 23247 h 65868"/>
                <a:gd name="connsiteX5" fmla="*/ 259596 w 1565328"/>
                <a:gd name="connsiteY5" fmla="*/ 23247 h 65868"/>
                <a:gd name="connsiteX6" fmla="*/ 259596 w 1565328"/>
                <a:gd name="connsiteY6" fmla="*/ 54244 h 65868"/>
                <a:gd name="connsiteX7" fmla="*/ 356461 w 1565328"/>
                <a:gd name="connsiteY7" fmla="*/ 54244 h 65868"/>
                <a:gd name="connsiteX8" fmla="*/ 356461 w 1565328"/>
                <a:gd name="connsiteY8" fmla="*/ 65868 h 65868"/>
                <a:gd name="connsiteX9" fmla="*/ 1565328 w 1565328"/>
                <a:gd name="connsiteY9" fmla="*/ 65868 h 65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5328" h="65868">
                  <a:moveTo>
                    <a:pt x="0" y="0"/>
                  </a:moveTo>
                  <a:lnTo>
                    <a:pt x="89115" y="0"/>
                  </a:lnTo>
                  <a:lnTo>
                    <a:pt x="89115" y="23247"/>
                  </a:lnTo>
                  <a:lnTo>
                    <a:pt x="259596" y="23247"/>
                  </a:lnTo>
                  <a:lnTo>
                    <a:pt x="259596" y="23247"/>
                  </a:lnTo>
                  <a:lnTo>
                    <a:pt x="259596" y="23247"/>
                  </a:lnTo>
                  <a:lnTo>
                    <a:pt x="259596" y="54244"/>
                  </a:lnTo>
                  <a:lnTo>
                    <a:pt x="356461" y="54244"/>
                  </a:lnTo>
                  <a:lnTo>
                    <a:pt x="356461" y="65868"/>
                  </a:lnTo>
                  <a:lnTo>
                    <a:pt x="1565328" y="65868"/>
                  </a:lnTo>
                </a:path>
              </a:pathLst>
            </a:custGeom>
            <a:noFill/>
            <a:ln w="28575">
              <a:solidFill>
                <a:srgbClr val="E1471D"/>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grpSp>
        <p:nvGrpSpPr>
          <p:cNvPr id="9800" name="Group 9799">
            <a:extLst>
              <a:ext uri="{FF2B5EF4-FFF2-40B4-BE49-F238E27FC236}">
                <a16:creationId xmlns:a16="http://schemas.microsoft.com/office/drawing/2014/main" id="{5B60E211-22EC-5B5F-D890-DFD5C2D706D1}"/>
              </a:ext>
            </a:extLst>
          </p:cNvPr>
          <p:cNvGrpSpPr/>
          <p:nvPr/>
        </p:nvGrpSpPr>
        <p:grpSpPr>
          <a:xfrm>
            <a:off x="8478107" y="1556205"/>
            <a:ext cx="3493231" cy="588884"/>
            <a:chOff x="8399790" y="902225"/>
            <a:chExt cx="3493231" cy="588884"/>
          </a:xfrm>
        </p:grpSpPr>
        <p:sp>
          <p:nvSpPr>
            <p:cNvPr id="9714" name="TextBox 9713">
              <a:extLst>
                <a:ext uri="{FF2B5EF4-FFF2-40B4-BE49-F238E27FC236}">
                  <a16:creationId xmlns:a16="http://schemas.microsoft.com/office/drawing/2014/main" id="{B89460E7-E4BF-8C1C-5025-98667B975AD9}"/>
                </a:ext>
              </a:extLst>
            </p:cNvPr>
            <p:cNvSpPr txBox="1"/>
            <p:nvPr/>
          </p:nvSpPr>
          <p:spPr bwMode="auto">
            <a:xfrm>
              <a:off x="8399790" y="9022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15" name="TextBox 9714">
              <a:extLst>
                <a:ext uri="{FF2B5EF4-FFF2-40B4-BE49-F238E27FC236}">
                  <a16:creationId xmlns:a16="http://schemas.microsoft.com/office/drawing/2014/main" id="{D34F5017-AE00-AEDB-AC07-84347D669079}"/>
                </a:ext>
              </a:extLst>
            </p:cNvPr>
            <p:cNvSpPr txBox="1"/>
            <p:nvPr/>
          </p:nvSpPr>
          <p:spPr bwMode="auto">
            <a:xfrm>
              <a:off x="8424307" y="9022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16" name="TextBox 9715">
              <a:extLst>
                <a:ext uri="{FF2B5EF4-FFF2-40B4-BE49-F238E27FC236}">
                  <a16:creationId xmlns:a16="http://schemas.microsoft.com/office/drawing/2014/main" id="{07A0C8A0-4994-EE59-199F-63251E822A47}"/>
                </a:ext>
              </a:extLst>
            </p:cNvPr>
            <p:cNvSpPr txBox="1"/>
            <p:nvPr/>
          </p:nvSpPr>
          <p:spPr bwMode="auto">
            <a:xfrm>
              <a:off x="8467437" y="9022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grpSp>
          <p:nvGrpSpPr>
            <p:cNvPr id="9797" name="Group 9796">
              <a:extLst>
                <a:ext uri="{FF2B5EF4-FFF2-40B4-BE49-F238E27FC236}">
                  <a16:creationId xmlns:a16="http://schemas.microsoft.com/office/drawing/2014/main" id="{98A6CB54-1726-6AD3-4F79-7ADD47316AAB}"/>
                </a:ext>
              </a:extLst>
            </p:cNvPr>
            <p:cNvGrpSpPr/>
            <p:nvPr/>
          </p:nvGrpSpPr>
          <p:grpSpPr>
            <a:xfrm>
              <a:off x="8684882" y="966824"/>
              <a:ext cx="3208139" cy="524285"/>
              <a:chOff x="8684882" y="1548989"/>
              <a:chExt cx="3208139" cy="524285"/>
            </a:xfrm>
          </p:grpSpPr>
          <p:sp>
            <p:nvSpPr>
              <p:cNvPr id="9717" name="TextBox 9716">
                <a:extLst>
                  <a:ext uri="{FF2B5EF4-FFF2-40B4-BE49-F238E27FC236}">
                    <a16:creationId xmlns:a16="http://schemas.microsoft.com/office/drawing/2014/main" id="{C97235A6-C420-062F-8553-71E182211B4C}"/>
                  </a:ext>
                </a:extLst>
              </p:cNvPr>
              <p:cNvSpPr txBox="1"/>
              <p:nvPr/>
            </p:nvSpPr>
            <p:spPr bwMode="auto">
              <a:xfrm>
                <a:off x="9413450" y="16581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18" name="TextBox 9717">
                <a:extLst>
                  <a:ext uri="{FF2B5EF4-FFF2-40B4-BE49-F238E27FC236}">
                    <a16:creationId xmlns:a16="http://schemas.microsoft.com/office/drawing/2014/main" id="{F16304AF-8ADB-9CC4-BD68-016AE41AF2B4}"/>
                  </a:ext>
                </a:extLst>
              </p:cNvPr>
              <p:cNvSpPr txBox="1"/>
              <p:nvPr/>
            </p:nvSpPr>
            <p:spPr bwMode="auto">
              <a:xfrm>
                <a:off x="9498890" y="167370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19" name="TextBox 9718">
                <a:extLst>
                  <a:ext uri="{FF2B5EF4-FFF2-40B4-BE49-F238E27FC236}">
                    <a16:creationId xmlns:a16="http://schemas.microsoft.com/office/drawing/2014/main" id="{CF708699-4F83-BC54-B7F0-A3AD46400BB0}"/>
                  </a:ext>
                </a:extLst>
              </p:cNvPr>
              <p:cNvSpPr txBox="1"/>
              <p:nvPr/>
            </p:nvSpPr>
            <p:spPr bwMode="auto">
              <a:xfrm>
                <a:off x="9107074" y="163042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0" name="TextBox 9719">
                <a:extLst>
                  <a:ext uri="{FF2B5EF4-FFF2-40B4-BE49-F238E27FC236}">
                    <a16:creationId xmlns:a16="http://schemas.microsoft.com/office/drawing/2014/main" id="{3DE88AA7-3B48-35A5-307F-5C5CDB49F690}"/>
                  </a:ext>
                </a:extLst>
              </p:cNvPr>
              <p:cNvSpPr txBox="1"/>
              <p:nvPr/>
            </p:nvSpPr>
            <p:spPr bwMode="auto">
              <a:xfrm>
                <a:off x="8684882" y="154898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1" name="TextBox 9720">
                <a:extLst>
                  <a:ext uri="{FF2B5EF4-FFF2-40B4-BE49-F238E27FC236}">
                    <a16:creationId xmlns:a16="http://schemas.microsoft.com/office/drawing/2014/main" id="{2BE18C35-C218-13AA-9C81-F489F4C1CF3E}"/>
                  </a:ext>
                </a:extLst>
              </p:cNvPr>
              <p:cNvSpPr txBox="1"/>
              <p:nvPr/>
            </p:nvSpPr>
            <p:spPr bwMode="auto">
              <a:xfrm>
                <a:off x="9680928" y="168229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2" name="TextBox 9721">
                <a:extLst>
                  <a:ext uri="{FF2B5EF4-FFF2-40B4-BE49-F238E27FC236}">
                    <a16:creationId xmlns:a16="http://schemas.microsoft.com/office/drawing/2014/main" id="{6388569C-0C04-242B-C370-C143E0854447}"/>
                  </a:ext>
                </a:extLst>
              </p:cNvPr>
              <p:cNvSpPr txBox="1"/>
              <p:nvPr/>
            </p:nvSpPr>
            <p:spPr bwMode="auto">
              <a:xfrm>
                <a:off x="9729681" y="16853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3" name="TextBox 9722">
                <a:extLst>
                  <a:ext uri="{FF2B5EF4-FFF2-40B4-BE49-F238E27FC236}">
                    <a16:creationId xmlns:a16="http://schemas.microsoft.com/office/drawing/2014/main" id="{70484DFB-D5A0-8655-E82A-4688AB1C2AC2}"/>
                  </a:ext>
                </a:extLst>
              </p:cNvPr>
              <p:cNvSpPr txBox="1"/>
              <p:nvPr/>
            </p:nvSpPr>
            <p:spPr bwMode="auto">
              <a:xfrm>
                <a:off x="9796189" y="16814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4" name="TextBox 9723">
                <a:extLst>
                  <a:ext uri="{FF2B5EF4-FFF2-40B4-BE49-F238E27FC236}">
                    <a16:creationId xmlns:a16="http://schemas.microsoft.com/office/drawing/2014/main" id="{EDBC4F81-BDFA-8F8B-1BA2-AD645E3B46EB}"/>
                  </a:ext>
                </a:extLst>
              </p:cNvPr>
              <p:cNvSpPr txBox="1"/>
              <p:nvPr/>
            </p:nvSpPr>
            <p:spPr bwMode="auto">
              <a:xfrm>
                <a:off x="9814350" y="16831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5" name="TextBox 9724">
                <a:extLst>
                  <a:ext uri="{FF2B5EF4-FFF2-40B4-BE49-F238E27FC236}">
                    <a16:creationId xmlns:a16="http://schemas.microsoft.com/office/drawing/2014/main" id="{461915CC-499B-0EFB-AC19-48D18CF3BF8C}"/>
                  </a:ext>
                </a:extLst>
              </p:cNvPr>
              <p:cNvSpPr txBox="1"/>
              <p:nvPr/>
            </p:nvSpPr>
            <p:spPr bwMode="auto">
              <a:xfrm>
                <a:off x="9856554" y="16814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6" name="TextBox 9725">
                <a:extLst>
                  <a:ext uri="{FF2B5EF4-FFF2-40B4-BE49-F238E27FC236}">
                    <a16:creationId xmlns:a16="http://schemas.microsoft.com/office/drawing/2014/main" id="{2FD71CA4-5A64-0696-1591-23AB0E3302A8}"/>
                  </a:ext>
                </a:extLst>
              </p:cNvPr>
              <p:cNvSpPr txBox="1"/>
              <p:nvPr/>
            </p:nvSpPr>
            <p:spPr bwMode="auto">
              <a:xfrm>
                <a:off x="9875604" y="16814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7" name="TextBox 9726">
                <a:extLst>
                  <a:ext uri="{FF2B5EF4-FFF2-40B4-BE49-F238E27FC236}">
                    <a16:creationId xmlns:a16="http://schemas.microsoft.com/office/drawing/2014/main" id="{970C88CE-5A01-B700-BB50-B42E3D7625A8}"/>
                  </a:ext>
                </a:extLst>
              </p:cNvPr>
              <p:cNvSpPr txBox="1"/>
              <p:nvPr/>
            </p:nvSpPr>
            <p:spPr bwMode="auto">
              <a:xfrm>
                <a:off x="9912847" y="168460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8" name="TextBox 9727">
                <a:extLst>
                  <a:ext uri="{FF2B5EF4-FFF2-40B4-BE49-F238E27FC236}">
                    <a16:creationId xmlns:a16="http://schemas.microsoft.com/office/drawing/2014/main" id="{7BB02EDA-3358-AF44-32B2-2184C04BA1FE}"/>
                  </a:ext>
                </a:extLst>
              </p:cNvPr>
              <p:cNvSpPr txBox="1"/>
              <p:nvPr/>
            </p:nvSpPr>
            <p:spPr bwMode="auto">
              <a:xfrm>
                <a:off x="9896733" y="168460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29" name="TextBox 9728">
                <a:extLst>
                  <a:ext uri="{FF2B5EF4-FFF2-40B4-BE49-F238E27FC236}">
                    <a16:creationId xmlns:a16="http://schemas.microsoft.com/office/drawing/2014/main" id="{69984F78-97BF-E9E7-98A8-7C256DC16C89}"/>
                  </a:ext>
                </a:extLst>
              </p:cNvPr>
              <p:cNvSpPr txBox="1"/>
              <p:nvPr/>
            </p:nvSpPr>
            <p:spPr bwMode="auto">
              <a:xfrm>
                <a:off x="9956181" y="171537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0" name="TextBox 9729">
                <a:extLst>
                  <a:ext uri="{FF2B5EF4-FFF2-40B4-BE49-F238E27FC236}">
                    <a16:creationId xmlns:a16="http://schemas.microsoft.com/office/drawing/2014/main" id="{8FFD8A45-EFB3-3438-49B8-B5425BBD5792}"/>
                  </a:ext>
                </a:extLst>
              </p:cNvPr>
              <p:cNvSpPr txBox="1"/>
              <p:nvPr/>
            </p:nvSpPr>
            <p:spPr bwMode="auto">
              <a:xfrm>
                <a:off x="9975409" y="17163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1" name="TextBox 9730">
                <a:extLst>
                  <a:ext uri="{FF2B5EF4-FFF2-40B4-BE49-F238E27FC236}">
                    <a16:creationId xmlns:a16="http://schemas.microsoft.com/office/drawing/2014/main" id="{760A8255-70FB-2CFD-E1C7-38C965A77FFD}"/>
                  </a:ext>
                </a:extLst>
              </p:cNvPr>
              <p:cNvSpPr txBox="1"/>
              <p:nvPr/>
            </p:nvSpPr>
            <p:spPr bwMode="auto">
              <a:xfrm>
                <a:off x="9997277" y="171854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2" name="TextBox 9731">
                <a:extLst>
                  <a:ext uri="{FF2B5EF4-FFF2-40B4-BE49-F238E27FC236}">
                    <a16:creationId xmlns:a16="http://schemas.microsoft.com/office/drawing/2014/main" id="{F3C82B2F-8192-923F-00F6-1FE499A945B4}"/>
                  </a:ext>
                </a:extLst>
              </p:cNvPr>
              <p:cNvSpPr txBox="1"/>
              <p:nvPr/>
            </p:nvSpPr>
            <p:spPr bwMode="auto">
              <a:xfrm>
                <a:off x="10011254" y="17182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3" name="TextBox 9732">
                <a:extLst>
                  <a:ext uri="{FF2B5EF4-FFF2-40B4-BE49-F238E27FC236}">
                    <a16:creationId xmlns:a16="http://schemas.microsoft.com/office/drawing/2014/main" id="{828BB63C-706B-2239-2CDA-FFABDD97B7ED}"/>
                  </a:ext>
                </a:extLst>
              </p:cNvPr>
              <p:cNvSpPr txBox="1"/>
              <p:nvPr/>
            </p:nvSpPr>
            <p:spPr bwMode="auto">
              <a:xfrm>
                <a:off x="10054427" y="17214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4" name="TextBox 9733">
                <a:extLst>
                  <a:ext uri="{FF2B5EF4-FFF2-40B4-BE49-F238E27FC236}">
                    <a16:creationId xmlns:a16="http://schemas.microsoft.com/office/drawing/2014/main" id="{BD086B47-8A07-E5AF-41EB-D686C3CD51CB}"/>
                  </a:ext>
                </a:extLst>
              </p:cNvPr>
              <p:cNvSpPr txBox="1"/>
              <p:nvPr/>
            </p:nvSpPr>
            <p:spPr bwMode="auto">
              <a:xfrm>
                <a:off x="10079827" y="17214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5" name="TextBox 9734">
                <a:extLst>
                  <a:ext uri="{FF2B5EF4-FFF2-40B4-BE49-F238E27FC236}">
                    <a16:creationId xmlns:a16="http://schemas.microsoft.com/office/drawing/2014/main" id="{A430D60A-71FE-B7F1-B166-260F46E35E1A}"/>
                  </a:ext>
                </a:extLst>
              </p:cNvPr>
              <p:cNvSpPr txBox="1"/>
              <p:nvPr/>
            </p:nvSpPr>
            <p:spPr bwMode="auto">
              <a:xfrm>
                <a:off x="10102303" y="17312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6" name="TextBox 9735">
                <a:extLst>
                  <a:ext uri="{FF2B5EF4-FFF2-40B4-BE49-F238E27FC236}">
                    <a16:creationId xmlns:a16="http://schemas.microsoft.com/office/drawing/2014/main" id="{DFBBB05D-2EB0-1954-4CDD-7743AC411FA4}"/>
                  </a:ext>
                </a:extLst>
              </p:cNvPr>
              <p:cNvSpPr txBox="1"/>
              <p:nvPr/>
            </p:nvSpPr>
            <p:spPr bwMode="auto">
              <a:xfrm>
                <a:off x="10135151" y="1727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7" name="TextBox 9736">
                <a:extLst>
                  <a:ext uri="{FF2B5EF4-FFF2-40B4-BE49-F238E27FC236}">
                    <a16:creationId xmlns:a16="http://schemas.microsoft.com/office/drawing/2014/main" id="{D96FE247-96B7-C190-3843-C79051F57621}"/>
                  </a:ext>
                </a:extLst>
              </p:cNvPr>
              <p:cNvSpPr txBox="1"/>
              <p:nvPr/>
            </p:nvSpPr>
            <p:spPr bwMode="auto">
              <a:xfrm>
                <a:off x="10154201" y="1727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8" name="TextBox 9737">
                <a:extLst>
                  <a:ext uri="{FF2B5EF4-FFF2-40B4-BE49-F238E27FC236}">
                    <a16:creationId xmlns:a16="http://schemas.microsoft.com/office/drawing/2014/main" id="{4CA5177D-59C8-0352-5DC1-38C929988121}"/>
                  </a:ext>
                </a:extLst>
              </p:cNvPr>
              <p:cNvSpPr txBox="1"/>
              <p:nvPr/>
            </p:nvSpPr>
            <p:spPr bwMode="auto">
              <a:xfrm>
                <a:off x="10210503" y="175490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39" name="TextBox 9738">
                <a:extLst>
                  <a:ext uri="{FF2B5EF4-FFF2-40B4-BE49-F238E27FC236}">
                    <a16:creationId xmlns:a16="http://schemas.microsoft.com/office/drawing/2014/main" id="{0A3762D8-7287-AA0F-EAC1-6A3F20FC7AD8}"/>
                  </a:ext>
                </a:extLst>
              </p:cNvPr>
              <p:cNvSpPr txBox="1"/>
              <p:nvPr/>
            </p:nvSpPr>
            <p:spPr bwMode="auto">
              <a:xfrm>
                <a:off x="10230473" y="175659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0" name="TextBox 9739">
                <a:extLst>
                  <a:ext uri="{FF2B5EF4-FFF2-40B4-BE49-F238E27FC236}">
                    <a16:creationId xmlns:a16="http://schemas.microsoft.com/office/drawing/2014/main" id="{D0562704-1A19-09F0-7D1F-D94B32D12EFE}"/>
                  </a:ext>
                </a:extLst>
              </p:cNvPr>
              <p:cNvSpPr txBox="1"/>
              <p:nvPr/>
            </p:nvSpPr>
            <p:spPr bwMode="auto">
              <a:xfrm>
                <a:off x="10246348" y="175490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1" name="TextBox 9740">
                <a:extLst>
                  <a:ext uri="{FF2B5EF4-FFF2-40B4-BE49-F238E27FC236}">
                    <a16:creationId xmlns:a16="http://schemas.microsoft.com/office/drawing/2014/main" id="{ACAE0DA9-DBA0-0DB4-7D76-A1F2FF48898E}"/>
                  </a:ext>
                </a:extLst>
              </p:cNvPr>
              <p:cNvSpPr txBox="1"/>
              <p:nvPr/>
            </p:nvSpPr>
            <p:spPr bwMode="auto">
              <a:xfrm>
                <a:off x="10295477" y="175808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2" name="TextBox 9741">
                <a:extLst>
                  <a:ext uri="{FF2B5EF4-FFF2-40B4-BE49-F238E27FC236}">
                    <a16:creationId xmlns:a16="http://schemas.microsoft.com/office/drawing/2014/main" id="{674C3755-CC52-FF03-299F-C026FA23938F}"/>
                  </a:ext>
                </a:extLst>
              </p:cNvPr>
              <p:cNvSpPr txBox="1"/>
              <p:nvPr/>
            </p:nvSpPr>
            <p:spPr bwMode="auto">
              <a:xfrm>
                <a:off x="10474948"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3" name="TextBox 9742">
                <a:extLst>
                  <a:ext uri="{FF2B5EF4-FFF2-40B4-BE49-F238E27FC236}">
                    <a16:creationId xmlns:a16="http://schemas.microsoft.com/office/drawing/2014/main" id="{7FDDF133-5751-EAEA-8908-52D56F701D39}"/>
                  </a:ext>
                </a:extLst>
              </p:cNvPr>
              <p:cNvSpPr txBox="1"/>
              <p:nvPr/>
            </p:nvSpPr>
            <p:spPr bwMode="auto">
              <a:xfrm>
                <a:off x="10317702" y="175808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4" name="TextBox 9743">
                <a:extLst>
                  <a:ext uri="{FF2B5EF4-FFF2-40B4-BE49-F238E27FC236}">
                    <a16:creationId xmlns:a16="http://schemas.microsoft.com/office/drawing/2014/main" id="{4ED96722-B3FD-2598-662D-0C71B46A4A2C}"/>
                  </a:ext>
                </a:extLst>
              </p:cNvPr>
              <p:cNvSpPr txBox="1"/>
              <p:nvPr/>
            </p:nvSpPr>
            <p:spPr bwMode="auto">
              <a:xfrm>
                <a:off x="10338423" y="175808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5" name="TextBox 9744">
                <a:extLst>
                  <a:ext uri="{FF2B5EF4-FFF2-40B4-BE49-F238E27FC236}">
                    <a16:creationId xmlns:a16="http://schemas.microsoft.com/office/drawing/2014/main" id="{B73BA4B3-62C0-C1C2-D074-FE8B16B5ED52}"/>
                  </a:ext>
                </a:extLst>
              </p:cNvPr>
              <p:cNvSpPr txBox="1"/>
              <p:nvPr/>
            </p:nvSpPr>
            <p:spPr bwMode="auto">
              <a:xfrm>
                <a:off x="10271748" y="17585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6" name="TextBox 9745">
                <a:extLst>
                  <a:ext uri="{FF2B5EF4-FFF2-40B4-BE49-F238E27FC236}">
                    <a16:creationId xmlns:a16="http://schemas.microsoft.com/office/drawing/2014/main" id="{78DFF160-414D-3D13-447A-4D034E48028A}"/>
                  </a:ext>
                </a:extLst>
              </p:cNvPr>
              <p:cNvSpPr txBox="1"/>
              <p:nvPr/>
            </p:nvSpPr>
            <p:spPr bwMode="auto">
              <a:xfrm>
                <a:off x="10497173"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7" name="TextBox 9746">
                <a:extLst>
                  <a:ext uri="{FF2B5EF4-FFF2-40B4-BE49-F238E27FC236}">
                    <a16:creationId xmlns:a16="http://schemas.microsoft.com/office/drawing/2014/main" id="{F56FED21-BD02-8EF4-5F62-24658AF7CCB3}"/>
                  </a:ext>
                </a:extLst>
              </p:cNvPr>
              <p:cNvSpPr txBox="1"/>
              <p:nvPr/>
            </p:nvSpPr>
            <p:spPr bwMode="auto">
              <a:xfrm>
                <a:off x="10529925"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8" name="TextBox 9747">
                <a:extLst>
                  <a:ext uri="{FF2B5EF4-FFF2-40B4-BE49-F238E27FC236}">
                    <a16:creationId xmlns:a16="http://schemas.microsoft.com/office/drawing/2014/main" id="{BF542B4F-2E6D-014B-2F04-72ED7D796663}"/>
                  </a:ext>
                </a:extLst>
              </p:cNvPr>
              <p:cNvSpPr txBox="1"/>
              <p:nvPr/>
            </p:nvSpPr>
            <p:spPr bwMode="auto">
              <a:xfrm>
                <a:off x="10570198"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49" name="TextBox 9748">
                <a:extLst>
                  <a:ext uri="{FF2B5EF4-FFF2-40B4-BE49-F238E27FC236}">
                    <a16:creationId xmlns:a16="http://schemas.microsoft.com/office/drawing/2014/main" id="{3FFAB3BD-1EC0-1760-80E0-FF69996315CF}"/>
                  </a:ext>
                </a:extLst>
              </p:cNvPr>
              <p:cNvSpPr txBox="1"/>
              <p:nvPr/>
            </p:nvSpPr>
            <p:spPr bwMode="auto">
              <a:xfrm>
                <a:off x="10598773"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0" name="TextBox 9749">
                <a:extLst>
                  <a:ext uri="{FF2B5EF4-FFF2-40B4-BE49-F238E27FC236}">
                    <a16:creationId xmlns:a16="http://schemas.microsoft.com/office/drawing/2014/main" id="{31F0412D-7763-C98D-625E-CAF3C9617B20}"/>
                  </a:ext>
                </a:extLst>
              </p:cNvPr>
              <p:cNvSpPr txBox="1"/>
              <p:nvPr/>
            </p:nvSpPr>
            <p:spPr bwMode="auto">
              <a:xfrm>
                <a:off x="10376130" y="178324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1" name="TextBox 9750">
                <a:extLst>
                  <a:ext uri="{FF2B5EF4-FFF2-40B4-BE49-F238E27FC236}">
                    <a16:creationId xmlns:a16="http://schemas.microsoft.com/office/drawing/2014/main" id="{2A2B4622-79D3-3C5B-140D-69A3D388146A}"/>
                  </a:ext>
                </a:extLst>
              </p:cNvPr>
              <p:cNvSpPr txBox="1"/>
              <p:nvPr/>
            </p:nvSpPr>
            <p:spPr bwMode="auto">
              <a:xfrm>
                <a:off x="10406028"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2" name="TextBox 9751">
                <a:extLst>
                  <a:ext uri="{FF2B5EF4-FFF2-40B4-BE49-F238E27FC236}">
                    <a16:creationId xmlns:a16="http://schemas.microsoft.com/office/drawing/2014/main" id="{702192C4-D779-5171-243C-F23361C67095}"/>
                  </a:ext>
                </a:extLst>
              </p:cNvPr>
              <p:cNvSpPr txBox="1"/>
              <p:nvPr/>
            </p:nvSpPr>
            <p:spPr bwMode="auto">
              <a:xfrm>
                <a:off x="10437778"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3" name="TextBox 9752">
                <a:extLst>
                  <a:ext uri="{FF2B5EF4-FFF2-40B4-BE49-F238E27FC236}">
                    <a16:creationId xmlns:a16="http://schemas.microsoft.com/office/drawing/2014/main" id="{4BD9872C-DD61-8F9E-3F49-467FCC026811}"/>
                  </a:ext>
                </a:extLst>
              </p:cNvPr>
              <p:cNvSpPr txBox="1"/>
              <p:nvPr/>
            </p:nvSpPr>
            <p:spPr bwMode="auto">
              <a:xfrm>
                <a:off x="11549905"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4" name="TextBox 9753">
                <a:extLst>
                  <a:ext uri="{FF2B5EF4-FFF2-40B4-BE49-F238E27FC236}">
                    <a16:creationId xmlns:a16="http://schemas.microsoft.com/office/drawing/2014/main" id="{40E7B891-676D-1D9C-0DDE-0C7B8897E16F}"/>
                  </a:ext>
                </a:extLst>
              </p:cNvPr>
              <p:cNvSpPr txBox="1"/>
              <p:nvPr/>
            </p:nvSpPr>
            <p:spPr bwMode="auto">
              <a:xfrm>
                <a:off x="11575305"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5" name="TextBox 9754">
                <a:extLst>
                  <a:ext uri="{FF2B5EF4-FFF2-40B4-BE49-F238E27FC236}">
                    <a16:creationId xmlns:a16="http://schemas.microsoft.com/office/drawing/2014/main" id="{C89BD1B3-5253-6DB7-07F5-EDDAD4F86541}"/>
                  </a:ext>
                </a:extLst>
              </p:cNvPr>
              <p:cNvSpPr txBox="1"/>
              <p:nvPr/>
            </p:nvSpPr>
            <p:spPr bwMode="auto">
              <a:xfrm>
                <a:off x="11530855"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6" name="TextBox 9755">
                <a:extLst>
                  <a:ext uri="{FF2B5EF4-FFF2-40B4-BE49-F238E27FC236}">
                    <a16:creationId xmlns:a16="http://schemas.microsoft.com/office/drawing/2014/main" id="{34C24173-87D5-C935-7ADA-294677A01FC1}"/>
                  </a:ext>
                </a:extLst>
              </p:cNvPr>
              <p:cNvSpPr txBox="1"/>
              <p:nvPr/>
            </p:nvSpPr>
            <p:spPr bwMode="auto">
              <a:xfrm>
                <a:off x="11631472"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7" name="TextBox 9756">
                <a:extLst>
                  <a:ext uri="{FF2B5EF4-FFF2-40B4-BE49-F238E27FC236}">
                    <a16:creationId xmlns:a16="http://schemas.microsoft.com/office/drawing/2014/main" id="{6C6188E2-D28A-E818-3D00-7118DAAC8D7B}"/>
                  </a:ext>
                </a:extLst>
              </p:cNvPr>
              <p:cNvSpPr txBox="1"/>
              <p:nvPr/>
            </p:nvSpPr>
            <p:spPr bwMode="auto">
              <a:xfrm>
                <a:off x="11664277"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8" name="TextBox 9757">
                <a:extLst>
                  <a:ext uri="{FF2B5EF4-FFF2-40B4-BE49-F238E27FC236}">
                    <a16:creationId xmlns:a16="http://schemas.microsoft.com/office/drawing/2014/main" id="{81FD88C7-040C-748A-EE2A-3ECE70BD0FF3}"/>
                  </a:ext>
                </a:extLst>
              </p:cNvPr>
              <p:cNvSpPr txBox="1"/>
              <p:nvPr/>
            </p:nvSpPr>
            <p:spPr bwMode="auto">
              <a:xfrm>
                <a:off x="11343937"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59" name="TextBox 9758">
                <a:extLst>
                  <a:ext uri="{FF2B5EF4-FFF2-40B4-BE49-F238E27FC236}">
                    <a16:creationId xmlns:a16="http://schemas.microsoft.com/office/drawing/2014/main" id="{0ECEC885-AD1A-4E3D-CD67-4075BBF10E34}"/>
                  </a:ext>
                </a:extLst>
              </p:cNvPr>
              <p:cNvSpPr txBox="1"/>
              <p:nvPr/>
            </p:nvSpPr>
            <p:spPr bwMode="auto">
              <a:xfrm>
                <a:off x="1139441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0" name="TextBox 9759">
                <a:extLst>
                  <a:ext uri="{FF2B5EF4-FFF2-40B4-BE49-F238E27FC236}">
                    <a16:creationId xmlns:a16="http://schemas.microsoft.com/office/drawing/2014/main" id="{A13FED02-1FE3-8088-9702-429067D373E3}"/>
                  </a:ext>
                </a:extLst>
              </p:cNvPr>
              <p:cNvSpPr txBox="1"/>
              <p:nvPr/>
            </p:nvSpPr>
            <p:spPr bwMode="auto">
              <a:xfrm>
                <a:off x="10708937"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1" name="TextBox 9760">
                <a:extLst>
                  <a:ext uri="{FF2B5EF4-FFF2-40B4-BE49-F238E27FC236}">
                    <a16:creationId xmlns:a16="http://schemas.microsoft.com/office/drawing/2014/main" id="{3439E633-A7D7-D7A1-2CB6-CC21FE32CE82}"/>
                  </a:ext>
                </a:extLst>
              </p:cNvPr>
              <p:cNvSpPr txBox="1"/>
              <p:nvPr/>
            </p:nvSpPr>
            <p:spPr bwMode="auto">
              <a:xfrm>
                <a:off x="10680362"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2" name="TextBox 9761">
                <a:extLst>
                  <a:ext uri="{FF2B5EF4-FFF2-40B4-BE49-F238E27FC236}">
                    <a16:creationId xmlns:a16="http://schemas.microsoft.com/office/drawing/2014/main" id="{F7B8A4C4-404C-3C7C-DE58-BE2CD9CE7C03}"/>
                  </a:ext>
                </a:extLst>
              </p:cNvPr>
              <p:cNvSpPr txBox="1"/>
              <p:nvPr/>
            </p:nvSpPr>
            <p:spPr bwMode="auto">
              <a:xfrm>
                <a:off x="10651787"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3" name="TextBox 9762">
                <a:extLst>
                  <a:ext uri="{FF2B5EF4-FFF2-40B4-BE49-F238E27FC236}">
                    <a16:creationId xmlns:a16="http://schemas.microsoft.com/office/drawing/2014/main" id="{0D42E0FD-7E4D-2A64-5AE5-A6A91EE43637}"/>
                  </a:ext>
                </a:extLst>
              </p:cNvPr>
              <p:cNvSpPr txBox="1"/>
              <p:nvPr/>
            </p:nvSpPr>
            <p:spPr bwMode="auto">
              <a:xfrm>
                <a:off x="1075484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4" name="TextBox 9763">
                <a:extLst>
                  <a:ext uri="{FF2B5EF4-FFF2-40B4-BE49-F238E27FC236}">
                    <a16:creationId xmlns:a16="http://schemas.microsoft.com/office/drawing/2014/main" id="{499F25EA-2697-15C7-7D59-D6BC1B7BD0F0}"/>
                  </a:ext>
                </a:extLst>
              </p:cNvPr>
              <p:cNvSpPr txBox="1"/>
              <p:nvPr/>
            </p:nvSpPr>
            <p:spPr bwMode="auto">
              <a:xfrm>
                <a:off x="10772437"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5" name="TextBox 9764">
                <a:extLst>
                  <a:ext uri="{FF2B5EF4-FFF2-40B4-BE49-F238E27FC236}">
                    <a16:creationId xmlns:a16="http://schemas.microsoft.com/office/drawing/2014/main" id="{EEEA720E-5EBD-D310-B5F5-CE4922D1942D}"/>
                  </a:ext>
                </a:extLst>
              </p:cNvPr>
              <p:cNvSpPr txBox="1"/>
              <p:nvPr/>
            </p:nvSpPr>
            <p:spPr bwMode="auto">
              <a:xfrm>
                <a:off x="1082226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6" name="TextBox 9765">
                <a:extLst>
                  <a:ext uri="{FF2B5EF4-FFF2-40B4-BE49-F238E27FC236}">
                    <a16:creationId xmlns:a16="http://schemas.microsoft.com/office/drawing/2014/main" id="{8212557A-AB3C-1D13-C1C0-12236B77AF7A}"/>
                  </a:ext>
                </a:extLst>
              </p:cNvPr>
              <p:cNvSpPr txBox="1"/>
              <p:nvPr/>
            </p:nvSpPr>
            <p:spPr bwMode="auto">
              <a:xfrm>
                <a:off x="1072944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7" name="TextBox 9766">
                <a:extLst>
                  <a:ext uri="{FF2B5EF4-FFF2-40B4-BE49-F238E27FC236}">
                    <a16:creationId xmlns:a16="http://schemas.microsoft.com/office/drawing/2014/main" id="{7B5011ED-9108-E401-9294-5E2752962F14}"/>
                  </a:ext>
                </a:extLst>
              </p:cNvPr>
              <p:cNvSpPr txBox="1"/>
              <p:nvPr/>
            </p:nvSpPr>
            <p:spPr bwMode="auto">
              <a:xfrm>
                <a:off x="1092386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8" name="TextBox 9767">
                <a:extLst>
                  <a:ext uri="{FF2B5EF4-FFF2-40B4-BE49-F238E27FC236}">
                    <a16:creationId xmlns:a16="http://schemas.microsoft.com/office/drawing/2014/main" id="{6D5E5AD9-0D5F-C3B2-A30C-836E514B486A}"/>
                  </a:ext>
                </a:extLst>
              </p:cNvPr>
              <p:cNvSpPr txBox="1"/>
              <p:nvPr/>
            </p:nvSpPr>
            <p:spPr bwMode="auto">
              <a:xfrm>
                <a:off x="10970248"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69" name="TextBox 9768">
                <a:extLst>
                  <a:ext uri="{FF2B5EF4-FFF2-40B4-BE49-F238E27FC236}">
                    <a16:creationId xmlns:a16="http://schemas.microsoft.com/office/drawing/2014/main" id="{1F826DCC-66FC-3742-BF5C-1A7BB218C2E4}"/>
                  </a:ext>
                </a:extLst>
              </p:cNvPr>
              <p:cNvSpPr txBox="1"/>
              <p:nvPr/>
            </p:nvSpPr>
            <p:spPr bwMode="auto">
              <a:xfrm>
                <a:off x="1090481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0" name="TextBox 9769">
                <a:extLst>
                  <a:ext uri="{FF2B5EF4-FFF2-40B4-BE49-F238E27FC236}">
                    <a16:creationId xmlns:a16="http://schemas.microsoft.com/office/drawing/2014/main" id="{9BEF797C-40DE-324A-E145-C10B5B17617A}"/>
                  </a:ext>
                </a:extLst>
              </p:cNvPr>
              <p:cNvSpPr txBox="1"/>
              <p:nvPr/>
            </p:nvSpPr>
            <p:spPr bwMode="auto">
              <a:xfrm>
                <a:off x="11043345"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1" name="TextBox 9770">
                <a:extLst>
                  <a:ext uri="{FF2B5EF4-FFF2-40B4-BE49-F238E27FC236}">
                    <a16:creationId xmlns:a16="http://schemas.microsoft.com/office/drawing/2014/main" id="{EE04BE72-516B-9B00-8D90-B1C6FBC500B0}"/>
                  </a:ext>
                </a:extLst>
              </p:cNvPr>
              <p:cNvSpPr txBox="1"/>
              <p:nvPr/>
            </p:nvSpPr>
            <p:spPr bwMode="auto">
              <a:xfrm>
                <a:off x="11084846"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2" name="TextBox 9771">
                <a:extLst>
                  <a:ext uri="{FF2B5EF4-FFF2-40B4-BE49-F238E27FC236}">
                    <a16:creationId xmlns:a16="http://schemas.microsoft.com/office/drawing/2014/main" id="{FC70A131-536F-23CB-45AD-1A537BBF9B66}"/>
                  </a:ext>
                </a:extLst>
              </p:cNvPr>
              <p:cNvSpPr txBox="1"/>
              <p:nvPr/>
            </p:nvSpPr>
            <p:spPr bwMode="auto">
              <a:xfrm>
                <a:off x="10982948"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3" name="TextBox 9772">
                <a:extLst>
                  <a:ext uri="{FF2B5EF4-FFF2-40B4-BE49-F238E27FC236}">
                    <a16:creationId xmlns:a16="http://schemas.microsoft.com/office/drawing/2014/main" id="{DB87DC9A-65CB-8E8F-C49F-561D21B00272}"/>
                  </a:ext>
                </a:extLst>
              </p:cNvPr>
              <p:cNvSpPr txBox="1"/>
              <p:nvPr/>
            </p:nvSpPr>
            <p:spPr bwMode="auto">
              <a:xfrm>
                <a:off x="11135831"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4" name="TextBox 9773">
                <a:extLst>
                  <a:ext uri="{FF2B5EF4-FFF2-40B4-BE49-F238E27FC236}">
                    <a16:creationId xmlns:a16="http://schemas.microsoft.com/office/drawing/2014/main" id="{C70B6CA7-F0E1-186C-A1A5-4B07BC1EA5C4}"/>
                  </a:ext>
                </a:extLst>
              </p:cNvPr>
              <p:cNvSpPr txBox="1"/>
              <p:nvPr/>
            </p:nvSpPr>
            <p:spPr bwMode="auto">
              <a:xfrm>
                <a:off x="11153897"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5" name="TextBox 9774">
                <a:extLst>
                  <a:ext uri="{FF2B5EF4-FFF2-40B4-BE49-F238E27FC236}">
                    <a16:creationId xmlns:a16="http://schemas.microsoft.com/office/drawing/2014/main" id="{763D50AB-B9DD-0484-A861-DB2656214F65}"/>
                  </a:ext>
                </a:extLst>
              </p:cNvPr>
              <p:cNvSpPr txBox="1"/>
              <p:nvPr/>
            </p:nvSpPr>
            <p:spPr bwMode="auto">
              <a:xfrm>
                <a:off x="1117203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6" name="TextBox 9775">
                <a:extLst>
                  <a:ext uri="{FF2B5EF4-FFF2-40B4-BE49-F238E27FC236}">
                    <a16:creationId xmlns:a16="http://schemas.microsoft.com/office/drawing/2014/main" id="{056FAA7D-4D5E-98D7-2F1D-10F233462E56}"/>
                  </a:ext>
                </a:extLst>
              </p:cNvPr>
              <p:cNvSpPr txBox="1"/>
              <p:nvPr/>
            </p:nvSpPr>
            <p:spPr bwMode="auto">
              <a:xfrm>
                <a:off x="11100332"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7" name="TextBox 9776">
                <a:extLst>
                  <a:ext uri="{FF2B5EF4-FFF2-40B4-BE49-F238E27FC236}">
                    <a16:creationId xmlns:a16="http://schemas.microsoft.com/office/drawing/2014/main" id="{DFF0ACA2-8AFB-F51E-FF73-8ABBE1B15C84}"/>
                  </a:ext>
                </a:extLst>
              </p:cNvPr>
              <p:cNvSpPr txBox="1"/>
              <p:nvPr/>
            </p:nvSpPr>
            <p:spPr bwMode="auto">
              <a:xfrm>
                <a:off x="11191089"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8" name="TextBox 9777">
                <a:extLst>
                  <a:ext uri="{FF2B5EF4-FFF2-40B4-BE49-F238E27FC236}">
                    <a16:creationId xmlns:a16="http://schemas.microsoft.com/office/drawing/2014/main" id="{98C4BB81-B255-F417-99C4-BF616F02AFBC}"/>
                  </a:ext>
                </a:extLst>
              </p:cNvPr>
              <p:cNvSpPr txBox="1"/>
              <p:nvPr/>
            </p:nvSpPr>
            <p:spPr bwMode="auto">
              <a:xfrm>
                <a:off x="11213703"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779" name="TextBox 9778">
                <a:extLst>
                  <a:ext uri="{FF2B5EF4-FFF2-40B4-BE49-F238E27FC236}">
                    <a16:creationId xmlns:a16="http://schemas.microsoft.com/office/drawing/2014/main" id="{6F8ADC33-F304-AD6E-E558-01100C1A08DF}"/>
                  </a:ext>
                </a:extLst>
              </p:cNvPr>
              <p:cNvSpPr txBox="1"/>
              <p:nvPr/>
            </p:nvSpPr>
            <p:spPr bwMode="auto">
              <a:xfrm>
                <a:off x="11230283" y="17962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grpSp>
      </p:grpSp>
      <p:cxnSp>
        <p:nvCxnSpPr>
          <p:cNvPr id="9780" name="Straight Connector 9779">
            <a:extLst>
              <a:ext uri="{FF2B5EF4-FFF2-40B4-BE49-F238E27FC236}">
                <a16:creationId xmlns:a16="http://schemas.microsoft.com/office/drawing/2014/main" id="{E5B76C83-13DF-9ABE-1FC2-84FF43AEA93A}"/>
              </a:ext>
            </a:extLst>
          </p:cNvPr>
          <p:cNvCxnSpPr>
            <a:endCxn id="9597" idx="1"/>
          </p:cNvCxnSpPr>
          <p:nvPr/>
        </p:nvCxnSpPr>
        <p:spPr bwMode="auto">
          <a:xfrm flipV="1">
            <a:off x="2527635" y="2130813"/>
            <a:ext cx="0" cy="1735813"/>
          </a:xfrm>
          <a:prstGeom prst="line">
            <a:avLst/>
          </a:prstGeom>
          <a:noFill/>
          <a:ln w="12700" cap="flat" cmpd="sng" algn="ctr">
            <a:solidFill>
              <a:srgbClr val="CDCDCF">
                <a:lumMod val="75000"/>
              </a:srgbClr>
            </a:solidFill>
            <a:prstDash val="dash"/>
            <a:round/>
            <a:headEnd type="none" w="med" len="med"/>
            <a:tailEnd type="none" w="med" len="med"/>
          </a:ln>
          <a:effectLst/>
        </p:spPr>
      </p:cxnSp>
      <p:cxnSp>
        <p:nvCxnSpPr>
          <p:cNvPr id="9783" name="Straight Connector 9782">
            <a:extLst>
              <a:ext uri="{FF2B5EF4-FFF2-40B4-BE49-F238E27FC236}">
                <a16:creationId xmlns:a16="http://schemas.microsoft.com/office/drawing/2014/main" id="{F86F4C04-6672-EB1A-EFCE-C81EA01CC9CB}"/>
              </a:ext>
            </a:extLst>
          </p:cNvPr>
          <p:cNvCxnSpPr>
            <a:cxnSpLocks/>
            <a:endCxn id="9738" idx="1"/>
          </p:cNvCxnSpPr>
          <p:nvPr/>
        </p:nvCxnSpPr>
        <p:spPr bwMode="auto">
          <a:xfrm flipV="1">
            <a:off x="10275423" y="1965223"/>
            <a:ext cx="13397" cy="1918745"/>
          </a:xfrm>
          <a:prstGeom prst="line">
            <a:avLst/>
          </a:prstGeom>
          <a:noFill/>
          <a:ln w="12700" cap="flat" cmpd="sng" algn="ctr">
            <a:solidFill>
              <a:srgbClr val="CDCDCF">
                <a:lumMod val="75000"/>
              </a:srgbClr>
            </a:solidFill>
            <a:prstDash val="dash"/>
            <a:round/>
            <a:headEnd type="none" w="med" len="med"/>
            <a:tailEnd type="none" w="med" len="med"/>
          </a:ln>
          <a:effectLst/>
        </p:spPr>
      </p:cxnSp>
      <p:cxnSp>
        <p:nvCxnSpPr>
          <p:cNvPr id="9791" name="Straight Connector 9790">
            <a:extLst>
              <a:ext uri="{FF2B5EF4-FFF2-40B4-BE49-F238E27FC236}">
                <a16:creationId xmlns:a16="http://schemas.microsoft.com/office/drawing/2014/main" id="{423F147F-886A-7295-8174-E0C7ACBA8561}"/>
              </a:ext>
            </a:extLst>
          </p:cNvPr>
          <p:cNvCxnSpPr/>
          <p:nvPr/>
        </p:nvCxnSpPr>
        <p:spPr bwMode="auto">
          <a:xfrm flipV="1">
            <a:off x="6361044" y="2127036"/>
            <a:ext cx="0" cy="1728119"/>
          </a:xfrm>
          <a:prstGeom prst="line">
            <a:avLst/>
          </a:prstGeom>
          <a:noFill/>
          <a:ln w="12700" cap="flat" cmpd="sng" algn="ctr">
            <a:solidFill>
              <a:srgbClr val="CDCDCF">
                <a:lumMod val="75000"/>
              </a:srgbClr>
            </a:solidFill>
            <a:prstDash val="dash"/>
            <a:round/>
            <a:headEnd type="none" w="med" len="med"/>
            <a:tailEnd type="none" w="med" len="med"/>
          </a:ln>
          <a:effectLst/>
        </p:spPr>
      </p:cxnSp>
      <p:sp>
        <p:nvSpPr>
          <p:cNvPr id="9218" name="Rectangle 2">
            <a:extLst>
              <a:ext uri="{FF2B5EF4-FFF2-40B4-BE49-F238E27FC236}">
                <a16:creationId xmlns:a16="http://schemas.microsoft.com/office/drawing/2014/main" id="{48DC089A-763B-B5C7-86D6-4AE203E83D2D}"/>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TRIANGLE: 4-Yr FFS and 4-Yr OS </a:t>
            </a:r>
          </a:p>
        </p:txBody>
      </p:sp>
      <p:sp>
        <p:nvSpPr>
          <p:cNvPr id="9793" name="Rectangle 3">
            <a:extLst>
              <a:ext uri="{FF2B5EF4-FFF2-40B4-BE49-F238E27FC236}">
                <a16:creationId xmlns:a16="http://schemas.microsoft.com/office/drawing/2014/main" id="{FB999F5D-0F9A-EF4E-DEDC-8FFCE6DF7075}"/>
              </a:ext>
            </a:extLst>
          </p:cNvPr>
          <p:cNvSpPr>
            <a:spLocks noGrp="1" noChangeArrowheads="1"/>
          </p:cNvSpPr>
          <p:nvPr>
            <p:ph idx="1"/>
          </p:nvPr>
        </p:nvSpPr>
        <p:spPr>
          <a:xfrm>
            <a:off x="231078" y="5278175"/>
            <a:ext cx="11740260" cy="1045368"/>
          </a:xfrm>
        </p:spPr>
        <p:txBody>
          <a:bodyPr/>
          <a:lstStyle/>
          <a:p>
            <a:pPr marL="0" indent="0">
              <a:spcBef>
                <a:spcPts val="0"/>
              </a:spcBef>
              <a:spcAft>
                <a:spcPts val="0"/>
              </a:spcAft>
              <a:buSzPct val="75000"/>
              <a:buNone/>
            </a:pPr>
            <a:r>
              <a:rPr lang="en-US" altLang="en-US" sz="1400" b="1" dirty="0"/>
              <a:t>Treatment:</a:t>
            </a:r>
          </a:p>
          <a:p>
            <a:pPr marL="173038" indent="-173038">
              <a:spcBef>
                <a:spcPts val="0"/>
              </a:spcBef>
              <a:spcAft>
                <a:spcPts val="0"/>
              </a:spcAft>
              <a:buSzPct val="75000"/>
              <a:buBlip>
                <a:blip r:embed="rId3">
                  <a:extLst>
                    <a:ext uri="{96DAC541-7B7A-43D3-8B79-37D633B846F1}">
                      <asvg:svgBlip xmlns:asvg="http://schemas.microsoft.com/office/drawing/2016/SVG/main" r:embed="rId4"/>
                    </a:ext>
                  </a:extLst>
                </a:blip>
              </a:buBlip>
            </a:pPr>
            <a:r>
              <a:rPr lang="en-US" altLang="en-US" sz="1100" b="1" dirty="0">
                <a:solidFill>
                  <a:schemeClr val="bg1">
                    <a:lumMod val="50000"/>
                  </a:schemeClr>
                </a:solidFill>
              </a:rPr>
              <a:t>Arm A (R-CHOP/R-DHAP): </a:t>
            </a:r>
            <a:r>
              <a:rPr lang="en-US" altLang="en-US" sz="1100" dirty="0"/>
              <a:t>alternating 3 cycles of R-CHOP in cycle 1, 3, 5 and 3 cycles of R-DHAP in cycle 2, 4, 6 (21-day cycles)</a:t>
            </a:r>
          </a:p>
          <a:p>
            <a:pPr marL="173038" indent="-173038">
              <a:spcBef>
                <a:spcPts val="0"/>
              </a:spcBef>
              <a:spcAft>
                <a:spcPts val="0"/>
              </a:spcAft>
              <a:buSzPct val="75000"/>
              <a:buBlip>
                <a:blip r:embed="rId3">
                  <a:extLst>
                    <a:ext uri="{96DAC541-7B7A-43D3-8B79-37D633B846F1}">
                      <asvg:svgBlip xmlns:asvg="http://schemas.microsoft.com/office/drawing/2016/SVG/main" r:embed="rId4"/>
                    </a:ext>
                  </a:extLst>
                </a:blip>
              </a:buBlip>
            </a:pPr>
            <a:r>
              <a:rPr lang="en-US" altLang="en-US" sz="1100" b="1" dirty="0">
                <a:solidFill>
                  <a:schemeClr val="accent6"/>
                </a:solidFill>
              </a:rPr>
              <a:t>Arm A + I (R-CHOP + ibrutinib/R-DHAP): </a:t>
            </a:r>
            <a:r>
              <a:rPr lang="en-US" altLang="en-US" sz="1100" dirty="0"/>
              <a:t>alternating 3 cycles of R-CHOP + ibrutinib on Days 1-19 in cycle 1, 3, 5 and 3 cycles of R-DHAP in cycle 2, 4, 6 (21-day cycles)</a:t>
            </a:r>
          </a:p>
          <a:p>
            <a:pPr marL="173038" indent="-173038">
              <a:spcBef>
                <a:spcPts val="0"/>
              </a:spcBef>
              <a:spcAft>
                <a:spcPts val="0"/>
              </a:spcAft>
              <a:buSzPct val="75000"/>
              <a:buBlip>
                <a:blip r:embed="rId3">
                  <a:extLst>
                    <a:ext uri="{96DAC541-7B7A-43D3-8B79-37D633B846F1}">
                      <asvg:svgBlip xmlns:asvg="http://schemas.microsoft.com/office/drawing/2016/SVG/main" r:embed="rId4"/>
                    </a:ext>
                  </a:extLst>
                </a:blip>
              </a:buBlip>
            </a:pPr>
            <a:r>
              <a:rPr lang="en-US" altLang="en-US" sz="1100" b="1" dirty="0">
                <a:solidFill>
                  <a:schemeClr val="accent1"/>
                </a:solidFill>
              </a:rPr>
              <a:t>Arm I (R-CHOP + ibrutinib/R-DHAP): </a:t>
            </a:r>
            <a:r>
              <a:rPr lang="en-US" altLang="en-US" sz="1100" dirty="0"/>
              <a:t>alternating 3 cycles of R-CHOP + ibrutinib on Days 1-19 in cycle 1, 3, 5 and 3 cycles of R-DHAP in cycle 2, 4, 6 (21-day cycles)</a:t>
            </a:r>
          </a:p>
          <a:p>
            <a:pPr marL="173038" indent="-173038">
              <a:spcBef>
                <a:spcPts val="0"/>
              </a:spcBef>
              <a:spcAft>
                <a:spcPts val="0"/>
              </a:spcAft>
              <a:buSzPct val="75000"/>
              <a:buBlip>
                <a:blip r:embed="rId3">
                  <a:extLst>
                    <a:ext uri="{96DAC541-7B7A-43D3-8B79-37D633B846F1}">
                      <asvg:svgBlip xmlns:asvg="http://schemas.microsoft.com/office/drawing/2016/SVG/main" r:embed="rId4"/>
                    </a:ext>
                  </a:extLst>
                </a:blip>
              </a:buBlip>
            </a:pPr>
            <a:r>
              <a:rPr lang="en-US" altLang="en-US" sz="1100" b="1" dirty="0"/>
              <a:t>ASCT: </a:t>
            </a:r>
            <a:r>
              <a:rPr lang="en-US" altLang="en-US" sz="1100" dirty="0"/>
              <a:t>planned for responding patients on arm A and arm A + I; rituximab maintenance could be received according to national guidelines in all responding patients regardless of treatment arm</a:t>
            </a:r>
          </a:p>
        </p:txBody>
      </p:sp>
      <p:sp>
        <p:nvSpPr>
          <p:cNvPr id="3" name="Content Placeholder 2">
            <a:extLst>
              <a:ext uri="{FF2B5EF4-FFF2-40B4-BE49-F238E27FC236}">
                <a16:creationId xmlns:a16="http://schemas.microsoft.com/office/drawing/2014/main" id="{B4690CBF-4B8F-D2D9-55B5-730EF8ACF839}"/>
              </a:ext>
            </a:extLst>
          </p:cNvPr>
          <p:cNvSpPr>
            <a:spLocks noGrp="1"/>
          </p:cNvSpPr>
          <p:nvPr>
            <p:ph sz="quarter" idx="10"/>
          </p:nvPr>
        </p:nvSpPr>
        <p:spPr/>
        <p:txBody>
          <a:bodyPr/>
          <a:lstStyle/>
          <a:p>
            <a:pPr algn="ctr"/>
            <a:r>
              <a:rPr lang="en-US" altLang="en-US" spc="-10" dirty="0">
                <a:solidFill>
                  <a:srgbClr val="161616"/>
                </a:solidFill>
              </a:rPr>
              <a:t>Dreyling. ASH 2024. Abstr 240.</a:t>
            </a:r>
          </a:p>
        </p:txBody>
      </p:sp>
      <p:cxnSp>
        <p:nvCxnSpPr>
          <p:cNvPr id="9222" name="Straight Connector 9221">
            <a:extLst>
              <a:ext uri="{FF2B5EF4-FFF2-40B4-BE49-F238E27FC236}">
                <a16:creationId xmlns:a16="http://schemas.microsoft.com/office/drawing/2014/main" id="{016E5F2A-260B-5581-E720-B0A6EF7333B8}"/>
              </a:ext>
            </a:extLst>
          </p:cNvPr>
          <p:cNvCxnSpPr/>
          <p:nvPr/>
        </p:nvCxnSpPr>
        <p:spPr bwMode="auto">
          <a:xfrm>
            <a:off x="8418101" y="1700256"/>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311" name="TextBox 9310">
            <a:extLst>
              <a:ext uri="{FF2B5EF4-FFF2-40B4-BE49-F238E27FC236}">
                <a16:creationId xmlns:a16="http://schemas.microsoft.com/office/drawing/2014/main" id="{FD159C17-A573-A648-6F8A-790584D6715F}"/>
              </a:ext>
            </a:extLst>
          </p:cNvPr>
          <p:cNvSpPr txBox="1"/>
          <p:nvPr/>
        </p:nvSpPr>
        <p:spPr bwMode="auto">
          <a:xfrm>
            <a:off x="800579" y="1280659"/>
            <a:ext cx="33965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FFS (Arm A vs Arm I)</a:t>
            </a:r>
          </a:p>
        </p:txBody>
      </p:sp>
      <p:sp>
        <p:nvSpPr>
          <p:cNvPr id="9333" name="TextBox 9332">
            <a:extLst>
              <a:ext uri="{FF2B5EF4-FFF2-40B4-BE49-F238E27FC236}">
                <a16:creationId xmlns:a16="http://schemas.microsoft.com/office/drawing/2014/main" id="{44DE10EA-D8AF-CCBC-6CF4-745C1FE10095}"/>
              </a:ext>
            </a:extLst>
          </p:cNvPr>
          <p:cNvSpPr txBox="1"/>
          <p:nvPr/>
        </p:nvSpPr>
        <p:spPr bwMode="auto">
          <a:xfrm>
            <a:off x="357720" y="1653497"/>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a:t>
            </a:r>
          </a:p>
        </p:txBody>
      </p:sp>
      <p:sp>
        <p:nvSpPr>
          <p:cNvPr id="9334" name="TextBox 9333">
            <a:extLst>
              <a:ext uri="{FF2B5EF4-FFF2-40B4-BE49-F238E27FC236}">
                <a16:creationId xmlns:a16="http://schemas.microsoft.com/office/drawing/2014/main" id="{4BC1504F-DB54-03D3-08E4-C576898AC125}"/>
              </a:ext>
            </a:extLst>
          </p:cNvPr>
          <p:cNvSpPr txBox="1"/>
          <p:nvPr/>
        </p:nvSpPr>
        <p:spPr bwMode="auto">
          <a:xfrm>
            <a:off x="357720" y="2056912"/>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0.8</a:t>
            </a:r>
          </a:p>
        </p:txBody>
      </p:sp>
      <p:sp>
        <p:nvSpPr>
          <p:cNvPr id="9335" name="TextBox 9334">
            <a:extLst>
              <a:ext uri="{FF2B5EF4-FFF2-40B4-BE49-F238E27FC236}">
                <a16:creationId xmlns:a16="http://schemas.microsoft.com/office/drawing/2014/main" id="{C56FC18C-F93E-AC42-2B19-C9448DCCBB92}"/>
              </a:ext>
            </a:extLst>
          </p:cNvPr>
          <p:cNvSpPr txBox="1"/>
          <p:nvPr/>
        </p:nvSpPr>
        <p:spPr bwMode="auto">
          <a:xfrm>
            <a:off x="357720" y="2492218"/>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0.6</a:t>
            </a:r>
          </a:p>
        </p:txBody>
      </p:sp>
      <p:sp>
        <p:nvSpPr>
          <p:cNvPr id="9336" name="TextBox 9335">
            <a:extLst>
              <a:ext uri="{FF2B5EF4-FFF2-40B4-BE49-F238E27FC236}">
                <a16:creationId xmlns:a16="http://schemas.microsoft.com/office/drawing/2014/main" id="{66F2701A-264C-5F07-CAD5-5CC272C0AD1B}"/>
              </a:ext>
            </a:extLst>
          </p:cNvPr>
          <p:cNvSpPr txBox="1"/>
          <p:nvPr/>
        </p:nvSpPr>
        <p:spPr bwMode="auto">
          <a:xfrm>
            <a:off x="357720" y="2924948"/>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0.4</a:t>
            </a:r>
          </a:p>
        </p:txBody>
      </p:sp>
      <p:sp>
        <p:nvSpPr>
          <p:cNvPr id="9337" name="TextBox 9336">
            <a:extLst>
              <a:ext uri="{FF2B5EF4-FFF2-40B4-BE49-F238E27FC236}">
                <a16:creationId xmlns:a16="http://schemas.microsoft.com/office/drawing/2014/main" id="{586A680E-33E6-DF02-DEA4-B99CA18B9CE9}"/>
              </a:ext>
            </a:extLst>
          </p:cNvPr>
          <p:cNvSpPr txBox="1"/>
          <p:nvPr/>
        </p:nvSpPr>
        <p:spPr bwMode="auto">
          <a:xfrm>
            <a:off x="357720" y="3352527"/>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0.2</a:t>
            </a:r>
          </a:p>
        </p:txBody>
      </p:sp>
      <p:sp>
        <p:nvSpPr>
          <p:cNvPr id="9338" name="TextBox 9337">
            <a:extLst>
              <a:ext uri="{FF2B5EF4-FFF2-40B4-BE49-F238E27FC236}">
                <a16:creationId xmlns:a16="http://schemas.microsoft.com/office/drawing/2014/main" id="{AAF9A0E0-2A1F-41FB-F615-DF7D94EF0871}"/>
              </a:ext>
            </a:extLst>
          </p:cNvPr>
          <p:cNvSpPr txBox="1"/>
          <p:nvPr/>
        </p:nvSpPr>
        <p:spPr bwMode="auto">
          <a:xfrm>
            <a:off x="357720" y="3756554"/>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p>
        </p:txBody>
      </p:sp>
      <p:sp>
        <p:nvSpPr>
          <p:cNvPr id="9339" name="TextBox 9338">
            <a:extLst>
              <a:ext uri="{FF2B5EF4-FFF2-40B4-BE49-F238E27FC236}">
                <a16:creationId xmlns:a16="http://schemas.microsoft.com/office/drawing/2014/main" id="{A97A0086-51F8-46A5-D528-AAE738579CB9}"/>
              </a:ext>
            </a:extLst>
          </p:cNvPr>
          <p:cNvSpPr txBox="1"/>
          <p:nvPr/>
        </p:nvSpPr>
        <p:spPr bwMode="auto">
          <a:xfrm>
            <a:off x="671197"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p>
        </p:txBody>
      </p:sp>
      <p:sp>
        <p:nvSpPr>
          <p:cNvPr id="9340" name="TextBox 9339">
            <a:extLst>
              <a:ext uri="{FF2B5EF4-FFF2-40B4-BE49-F238E27FC236}">
                <a16:creationId xmlns:a16="http://schemas.microsoft.com/office/drawing/2014/main" id="{B18C1992-1452-0453-23D3-FCF5A114216B}"/>
              </a:ext>
            </a:extLst>
          </p:cNvPr>
          <p:cNvSpPr txBox="1"/>
          <p:nvPr/>
        </p:nvSpPr>
        <p:spPr bwMode="auto">
          <a:xfrm>
            <a:off x="88659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a:t>
            </a:r>
          </a:p>
        </p:txBody>
      </p:sp>
      <p:sp>
        <p:nvSpPr>
          <p:cNvPr id="9341" name="TextBox 9340">
            <a:extLst>
              <a:ext uri="{FF2B5EF4-FFF2-40B4-BE49-F238E27FC236}">
                <a16:creationId xmlns:a16="http://schemas.microsoft.com/office/drawing/2014/main" id="{E5E862B1-70DE-18DD-840F-FB107360840C}"/>
              </a:ext>
            </a:extLst>
          </p:cNvPr>
          <p:cNvSpPr txBox="1"/>
          <p:nvPr/>
        </p:nvSpPr>
        <p:spPr bwMode="auto">
          <a:xfrm>
            <a:off x="1101995"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12</a:t>
            </a:r>
          </a:p>
        </p:txBody>
      </p:sp>
      <p:sp>
        <p:nvSpPr>
          <p:cNvPr id="9342" name="TextBox 9341">
            <a:extLst>
              <a:ext uri="{FF2B5EF4-FFF2-40B4-BE49-F238E27FC236}">
                <a16:creationId xmlns:a16="http://schemas.microsoft.com/office/drawing/2014/main" id="{4F814552-E9A4-C60F-9ED1-56736C91C474}"/>
              </a:ext>
            </a:extLst>
          </p:cNvPr>
          <p:cNvSpPr txBox="1"/>
          <p:nvPr/>
        </p:nvSpPr>
        <p:spPr bwMode="auto">
          <a:xfrm>
            <a:off x="1317394"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18</a:t>
            </a:r>
          </a:p>
        </p:txBody>
      </p:sp>
      <p:sp>
        <p:nvSpPr>
          <p:cNvPr id="9343" name="TextBox 9342">
            <a:extLst>
              <a:ext uri="{FF2B5EF4-FFF2-40B4-BE49-F238E27FC236}">
                <a16:creationId xmlns:a16="http://schemas.microsoft.com/office/drawing/2014/main" id="{00F0A6CC-1B8B-3763-41E9-0296DB069618}"/>
              </a:ext>
            </a:extLst>
          </p:cNvPr>
          <p:cNvSpPr txBox="1"/>
          <p:nvPr/>
        </p:nvSpPr>
        <p:spPr bwMode="auto">
          <a:xfrm>
            <a:off x="1532793"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24</a:t>
            </a:r>
          </a:p>
        </p:txBody>
      </p:sp>
      <p:sp>
        <p:nvSpPr>
          <p:cNvPr id="9344" name="TextBox 9343">
            <a:extLst>
              <a:ext uri="{FF2B5EF4-FFF2-40B4-BE49-F238E27FC236}">
                <a16:creationId xmlns:a16="http://schemas.microsoft.com/office/drawing/2014/main" id="{06792A96-16A2-72CB-897B-11B3FE3CA2B8}"/>
              </a:ext>
            </a:extLst>
          </p:cNvPr>
          <p:cNvSpPr txBox="1"/>
          <p:nvPr/>
        </p:nvSpPr>
        <p:spPr bwMode="auto">
          <a:xfrm>
            <a:off x="174819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30</a:t>
            </a:r>
          </a:p>
        </p:txBody>
      </p:sp>
      <p:sp>
        <p:nvSpPr>
          <p:cNvPr id="9345" name="TextBox 9344">
            <a:extLst>
              <a:ext uri="{FF2B5EF4-FFF2-40B4-BE49-F238E27FC236}">
                <a16:creationId xmlns:a16="http://schemas.microsoft.com/office/drawing/2014/main" id="{D408B664-02B2-A7C0-C16A-E11965968C7C}"/>
              </a:ext>
            </a:extLst>
          </p:cNvPr>
          <p:cNvSpPr txBox="1"/>
          <p:nvPr/>
        </p:nvSpPr>
        <p:spPr bwMode="auto">
          <a:xfrm>
            <a:off x="1963591"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36</a:t>
            </a:r>
          </a:p>
        </p:txBody>
      </p:sp>
      <p:sp>
        <p:nvSpPr>
          <p:cNvPr id="9346" name="TextBox 9345">
            <a:extLst>
              <a:ext uri="{FF2B5EF4-FFF2-40B4-BE49-F238E27FC236}">
                <a16:creationId xmlns:a16="http://schemas.microsoft.com/office/drawing/2014/main" id="{57222A40-FCFB-4385-B116-CE1B18519C54}"/>
              </a:ext>
            </a:extLst>
          </p:cNvPr>
          <p:cNvSpPr txBox="1"/>
          <p:nvPr/>
        </p:nvSpPr>
        <p:spPr bwMode="auto">
          <a:xfrm>
            <a:off x="2178990"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42</a:t>
            </a:r>
          </a:p>
        </p:txBody>
      </p:sp>
      <p:sp>
        <p:nvSpPr>
          <p:cNvPr id="9347" name="TextBox 9346">
            <a:extLst>
              <a:ext uri="{FF2B5EF4-FFF2-40B4-BE49-F238E27FC236}">
                <a16:creationId xmlns:a16="http://schemas.microsoft.com/office/drawing/2014/main" id="{80F81655-7E11-FC24-8066-89A73BFA5454}"/>
              </a:ext>
            </a:extLst>
          </p:cNvPr>
          <p:cNvSpPr txBox="1"/>
          <p:nvPr/>
        </p:nvSpPr>
        <p:spPr bwMode="auto">
          <a:xfrm>
            <a:off x="2394389"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48</a:t>
            </a:r>
          </a:p>
        </p:txBody>
      </p:sp>
      <p:sp>
        <p:nvSpPr>
          <p:cNvPr id="9348" name="TextBox 9347">
            <a:extLst>
              <a:ext uri="{FF2B5EF4-FFF2-40B4-BE49-F238E27FC236}">
                <a16:creationId xmlns:a16="http://schemas.microsoft.com/office/drawing/2014/main" id="{668C64E2-62D3-6B42-6755-96EB27292477}"/>
              </a:ext>
            </a:extLst>
          </p:cNvPr>
          <p:cNvSpPr txBox="1"/>
          <p:nvPr/>
        </p:nvSpPr>
        <p:spPr bwMode="auto">
          <a:xfrm>
            <a:off x="2609788"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54</a:t>
            </a:r>
          </a:p>
        </p:txBody>
      </p:sp>
      <p:sp>
        <p:nvSpPr>
          <p:cNvPr id="9349" name="TextBox 9348">
            <a:extLst>
              <a:ext uri="{FF2B5EF4-FFF2-40B4-BE49-F238E27FC236}">
                <a16:creationId xmlns:a16="http://schemas.microsoft.com/office/drawing/2014/main" id="{109952ED-157E-701A-220B-079391DF98EF}"/>
              </a:ext>
            </a:extLst>
          </p:cNvPr>
          <p:cNvSpPr txBox="1"/>
          <p:nvPr/>
        </p:nvSpPr>
        <p:spPr bwMode="auto">
          <a:xfrm>
            <a:off x="2825187"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p>
        </p:txBody>
      </p:sp>
      <p:sp>
        <p:nvSpPr>
          <p:cNvPr id="9350" name="TextBox 9349">
            <a:extLst>
              <a:ext uri="{FF2B5EF4-FFF2-40B4-BE49-F238E27FC236}">
                <a16:creationId xmlns:a16="http://schemas.microsoft.com/office/drawing/2014/main" id="{16DACB2D-443D-01E6-FD3B-C620B80B8543}"/>
              </a:ext>
            </a:extLst>
          </p:cNvPr>
          <p:cNvSpPr txBox="1"/>
          <p:nvPr/>
        </p:nvSpPr>
        <p:spPr bwMode="auto">
          <a:xfrm>
            <a:off x="304058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66</a:t>
            </a:r>
          </a:p>
        </p:txBody>
      </p:sp>
      <p:sp>
        <p:nvSpPr>
          <p:cNvPr id="9351" name="TextBox 9350">
            <a:extLst>
              <a:ext uri="{FF2B5EF4-FFF2-40B4-BE49-F238E27FC236}">
                <a16:creationId xmlns:a16="http://schemas.microsoft.com/office/drawing/2014/main" id="{B5D46868-B768-0817-5771-6E8CFE2FEA00}"/>
              </a:ext>
            </a:extLst>
          </p:cNvPr>
          <p:cNvSpPr txBox="1"/>
          <p:nvPr/>
        </p:nvSpPr>
        <p:spPr bwMode="auto">
          <a:xfrm>
            <a:off x="411758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96</a:t>
            </a:r>
          </a:p>
        </p:txBody>
      </p:sp>
      <p:sp>
        <p:nvSpPr>
          <p:cNvPr id="9352" name="TextBox 9351">
            <a:extLst>
              <a:ext uri="{FF2B5EF4-FFF2-40B4-BE49-F238E27FC236}">
                <a16:creationId xmlns:a16="http://schemas.microsoft.com/office/drawing/2014/main" id="{77DBAED5-B109-AAE5-5384-387717BB7F21}"/>
              </a:ext>
            </a:extLst>
          </p:cNvPr>
          <p:cNvSpPr txBox="1"/>
          <p:nvPr/>
        </p:nvSpPr>
        <p:spPr bwMode="auto">
          <a:xfrm>
            <a:off x="800579" y="4111875"/>
            <a:ext cx="3452646"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1" fontAlgn="base" latinLnBrk="0" hangingPunct="1">
              <a:lnSpc>
                <a:spcPct val="90000"/>
              </a:lnSpc>
              <a:spcBef>
                <a:spcPct val="35000"/>
              </a:spcBef>
              <a:spcAft>
                <a:spcPct val="25000"/>
              </a:spcAft>
              <a:buClr>
                <a:srgbClr val="161616"/>
              </a:buClr>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Mo From Randomization</a:t>
            </a:r>
          </a:p>
        </p:txBody>
      </p:sp>
      <p:sp>
        <p:nvSpPr>
          <p:cNvPr id="9353" name="TextBox 9352">
            <a:extLst>
              <a:ext uri="{FF2B5EF4-FFF2-40B4-BE49-F238E27FC236}">
                <a16:creationId xmlns:a16="http://schemas.microsoft.com/office/drawing/2014/main" id="{88903477-5DE4-4B57-AC2E-21965E7FFE15}"/>
              </a:ext>
            </a:extLst>
          </p:cNvPr>
          <p:cNvSpPr txBox="1"/>
          <p:nvPr/>
        </p:nvSpPr>
        <p:spPr bwMode="auto">
          <a:xfrm rot="16200000">
            <a:off x="-752564" y="2648799"/>
            <a:ext cx="2155644"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1" fontAlgn="base" latinLnBrk="0" hangingPunct="1">
              <a:lnSpc>
                <a:spcPct val="90000"/>
              </a:lnSpc>
              <a:spcBef>
                <a:spcPct val="35000"/>
              </a:spcBef>
              <a:spcAft>
                <a:spcPct val="25000"/>
              </a:spcAft>
              <a:buClr>
                <a:srgbClr val="161616"/>
              </a:buClr>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Probability</a:t>
            </a:r>
          </a:p>
        </p:txBody>
      </p:sp>
      <p:sp>
        <p:nvSpPr>
          <p:cNvPr id="9359" name="TextBox 9358">
            <a:extLst>
              <a:ext uri="{FF2B5EF4-FFF2-40B4-BE49-F238E27FC236}">
                <a16:creationId xmlns:a16="http://schemas.microsoft.com/office/drawing/2014/main" id="{11F3FDE7-3DF7-E2D4-1572-0E4796F5BEE2}"/>
              </a:ext>
            </a:extLst>
          </p:cNvPr>
          <p:cNvSpPr txBox="1"/>
          <p:nvPr/>
        </p:nvSpPr>
        <p:spPr bwMode="auto">
          <a:xfrm>
            <a:off x="3255985"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72</a:t>
            </a:r>
          </a:p>
        </p:txBody>
      </p:sp>
      <p:sp>
        <p:nvSpPr>
          <p:cNvPr id="9361" name="TextBox 9360">
            <a:extLst>
              <a:ext uri="{FF2B5EF4-FFF2-40B4-BE49-F238E27FC236}">
                <a16:creationId xmlns:a16="http://schemas.microsoft.com/office/drawing/2014/main" id="{F1A65459-B6E0-490E-CE8E-05685FD13C8C}"/>
              </a:ext>
            </a:extLst>
          </p:cNvPr>
          <p:cNvSpPr txBox="1"/>
          <p:nvPr/>
        </p:nvSpPr>
        <p:spPr bwMode="auto">
          <a:xfrm>
            <a:off x="3471384"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78</a:t>
            </a:r>
          </a:p>
        </p:txBody>
      </p:sp>
      <p:sp>
        <p:nvSpPr>
          <p:cNvPr id="9363" name="TextBox 9362">
            <a:extLst>
              <a:ext uri="{FF2B5EF4-FFF2-40B4-BE49-F238E27FC236}">
                <a16:creationId xmlns:a16="http://schemas.microsoft.com/office/drawing/2014/main" id="{44388A13-06F8-C70F-7E38-505DD982F20E}"/>
              </a:ext>
            </a:extLst>
          </p:cNvPr>
          <p:cNvSpPr txBox="1"/>
          <p:nvPr/>
        </p:nvSpPr>
        <p:spPr bwMode="auto">
          <a:xfrm>
            <a:off x="3686783"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84</a:t>
            </a:r>
          </a:p>
        </p:txBody>
      </p:sp>
      <p:grpSp>
        <p:nvGrpSpPr>
          <p:cNvPr id="9310" name="Group 9309">
            <a:extLst>
              <a:ext uri="{FF2B5EF4-FFF2-40B4-BE49-F238E27FC236}">
                <a16:creationId xmlns:a16="http://schemas.microsoft.com/office/drawing/2014/main" id="{DECD64A0-6F2C-B446-267E-2A809078BB2A}"/>
              </a:ext>
            </a:extLst>
          </p:cNvPr>
          <p:cNvGrpSpPr/>
          <p:nvPr/>
        </p:nvGrpSpPr>
        <p:grpSpPr>
          <a:xfrm>
            <a:off x="738761" y="1692528"/>
            <a:ext cx="3523800" cy="2232175"/>
            <a:chOff x="738761" y="1648983"/>
            <a:chExt cx="3523800" cy="2232175"/>
          </a:xfrm>
        </p:grpSpPr>
        <p:cxnSp>
          <p:nvCxnSpPr>
            <p:cNvPr id="9312" name="Straight Connector 9311">
              <a:extLst>
                <a:ext uri="{FF2B5EF4-FFF2-40B4-BE49-F238E27FC236}">
                  <a16:creationId xmlns:a16="http://schemas.microsoft.com/office/drawing/2014/main" id="{C295B705-D6A0-A6CC-8826-292EB0F075C9}"/>
                </a:ext>
              </a:extLst>
            </p:cNvPr>
            <p:cNvCxnSpPr/>
            <p:nvPr/>
          </p:nvCxnSpPr>
          <p:spPr bwMode="auto">
            <a:xfrm>
              <a:off x="808307" y="1648983"/>
              <a:ext cx="0" cy="2162628"/>
            </a:xfrm>
            <a:prstGeom prst="line">
              <a:avLst/>
            </a:prstGeom>
            <a:noFill/>
            <a:ln w="12700" cap="flat" cmpd="sng" algn="ctr">
              <a:solidFill>
                <a:srgbClr val="000000"/>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9461A3A1-BBB4-FFF1-4977-BFC81C8C237F}"/>
                </a:ext>
              </a:extLst>
            </p:cNvPr>
            <p:cNvCxnSpPr/>
            <p:nvPr/>
          </p:nvCxnSpPr>
          <p:spPr bwMode="auto">
            <a:xfrm>
              <a:off x="738761" y="1656711"/>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81A3ADA9-E693-D37C-DDBE-7E4C2AE9C5C3}"/>
                </a:ext>
              </a:extLst>
            </p:cNvPr>
            <p:cNvCxnSpPr/>
            <p:nvPr/>
          </p:nvCxnSpPr>
          <p:spPr bwMode="auto">
            <a:xfrm>
              <a:off x="738761" y="2079138"/>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F7950869-4A3D-3BA0-8CCD-872531B874CC}"/>
                </a:ext>
              </a:extLst>
            </p:cNvPr>
            <p:cNvCxnSpPr/>
            <p:nvPr/>
          </p:nvCxnSpPr>
          <p:spPr bwMode="auto">
            <a:xfrm>
              <a:off x="738761" y="251186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0D78FF7F-BD95-83EC-99CB-BC35F9A45464}"/>
                </a:ext>
              </a:extLst>
            </p:cNvPr>
            <p:cNvCxnSpPr/>
            <p:nvPr/>
          </p:nvCxnSpPr>
          <p:spPr bwMode="auto">
            <a:xfrm>
              <a:off x="738761" y="2939448"/>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4E07B62B-6708-993D-69B4-7B3A90103925}"/>
                </a:ext>
              </a:extLst>
            </p:cNvPr>
            <p:cNvCxnSpPr/>
            <p:nvPr/>
          </p:nvCxnSpPr>
          <p:spPr bwMode="auto">
            <a:xfrm>
              <a:off x="738761" y="3369602"/>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18" name="Straight Connector 9317">
              <a:extLst>
                <a:ext uri="{FF2B5EF4-FFF2-40B4-BE49-F238E27FC236}">
                  <a16:creationId xmlns:a16="http://schemas.microsoft.com/office/drawing/2014/main" id="{FF36A1AE-6E9B-AD5D-536D-6138494C787A}"/>
                </a:ext>
              </a:extLst>
            </p:cNvPr>
            <p:cNvCxnSpPr/>
            <p:nvPr/>
          </p:nvCxnSpPr>
          <p:spPr bwMode="auto">
            <a:xfrm>
              <a:off x="738761" y="3799756"/>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B0350A2A-F344-EAEC-D3CA-1409769C0246}"/>
                </a:ext>
              </a:extLst>
            </p:cNvPr>
            <p:cNvCxnSpPr>
              <a:cxnSpLocks/>
            </p:cNvCxnSpPr>
            <p:nvPr/>
          </p:nvCxnSpPr>
          <p:spPr bwMode="auto">
            <a:xfrm>
              <a:off x="800579" y="3799756"/>
              <a:ext cx="3461982" cy="0"/>
            </a:xfrm>
            <a:prstGeom prst="line">
              <a:avLst/>
            </a:prstGeom>
            <a:noFill/>
            <a:ln w="12700" cap="flat" cmpd="sng" algn="ctr">
              <a:solidFill>
                <a:srgbClr val="000000"/>
              </a:solidFill>
              <a:prstDash val="solid"/>
              <a:round/>
              <a:headEnd type="none" w="med" len="med"/>
              <a:tailEnd type="none" w="med" len="med"/>
            </a:ln>
            <a:effectLst/>
          </p:spPr>
        </p:cxnSp>
        <p:cxnSp>
          <p:nvCxnSpPr>
            <p:cNvPr id="9320" name="Straight Connector 9319">
              <a:extLst>
                <a:ext uri="{FF2B5EF4-FFF2-40B4-BE49-F238E27FC236}">
                  <a16:creationId xmlns:a16="http://schemas.microsoft.com/office/drawing/2014/main" id="{6C128DE4-87CD-ED16-69E7-8915C2E20746}"/>
                </a:ext>
              </a:extLst>
            </p:cNvPr>
            <p:cNvCxnSpPr>
              <a:cxnSpLocks/>
            </p:cNvCxnSpPr>
            <p:nvPr/>
          </p:nvCxnSpPr>
          <p:spPr bwMode="auto">
            <a:xfrm rot="16200000">
              <a:off x="77353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48BF19F3-E841-1D7B-7944-98EBAD7241D4}"/>
                </a:ext>
              </a:extLst>
            </p:cNvPr>
            <p:cNvCxnSpPr>
              <a:cxnSpLocks/>
            </p:cNvCxnSpPr>
            <p:nvPr/>
          </p:nvCxnSpPr>
          <p:spPr bwMode="auto">
            <a:xfrm rot="16200000">
              <a:off x="988450"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A5F28D13-2EC0-89A2-9E92-24C9A82B94E3}"/>
                </a:ext>
              </a:extLst>
            </p:cNvPr>
            <p:cNvCxnSpPr>
              <a:cxnSpLocks/>
            </p:cNvCxnSpPr>
            <p:nvPr/>
          </p:nvCxnSpPr>
          <p:spPr bwMode="auto">
            <a:xfrm rot="16200000">
              <a:off x="1203366"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754613A4-E45D-D09C-CF2A-A11ED70281AD}"/>
                </a:ext>
              </a:extLst>
            </p:cNvPr>
            <p:cNvCxnSpPr>
              <a:cxnSpLocks/>
            </p:cNvCxnSpPr>
            <p:nvPr/>
          </p:nvCxnSpPr>
          <p:spPr bwMode="auto">
            <a:xfrm rot="16200000">
              <a:off x="1418282"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4" name="Straight Connector 9323">
              <a:extLst>
                <a:ext uri="{FF2B5EF4-FFF2-40B4-BE49-F238E27FC236}">
                  <a16:creationId xmlns:a16="http://schemas.microsoft.com/office/drawing/2014/main" id="{5F78FDC2-32A2-C13D-0700-E55AFDB31BEB}"/>
                </a:ext>
              </a:extLst>
            </p:cNvPr>
            <p:cNvCxnSpPr>
              <a:cxnSpLocks/>
            </p:cNvCxnSpPr>
            <p:nvPr/>
          </p:nvCxnSpPr>
          <p:spPr bwMode="auto">
            <a:xfrm rot="16200000">
              <a:off x="1633198"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7EBA5F33-FB86-F459-C91A-313A4728DE13}"/>
                </a:ext>
              </a:extLst>
            </p:cNvPr>
            <p:cNvCxnSpPr>
              <a:cxnSpLocks/>
            </p:cNvCxnSpPr>
            <p:nvPr/>
          </p:nvCxnSpPr>
          <p:spPr bwMode="auto">
            <a:xfrm rot="16200000">
              <a:off x="184811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6" name="Straight Connector 9325">
              <a:extLst>
                <a:ext uri="{FF2B5EF4-FFF2-40B4-BE49-F238E27FC236}">
                  <a16:creationId xmlns:a16="http://schemas.microsoft.com/office/drawing/2014/main" id="{707C8E8E-DF21-F655-A27A-42DD48A74349}"/>
                </a:ext>
              </a:extLst>
            </p:cNvPr>
            <p:cNvCxnSpPr>
              <a:cxnSpLocks/>
            </p:cNvCxnSpPr>
            <p:nvPr/>
          </p:nvCxnSpPr>
          <p:spPr bwMode="auto">
            <a:xfrm rot="16200000">
              <a:off x="2063030"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9C1D3D4F-FEA9-2CD1-4F74-6428EBA278EB}"/>
                </a:ext>
              </a:extLst>
            </p:cNvPr>
            <p:cNvCxnSpPr>
              <a:cxnSpLocks/>
            </p:cNvCxnSpPr>
            <p:nvPr/>
          </p:nvCxnSpPr>
          <p:spPr bwMode="auto">
            <a:xfrm rot="16200000">
              <a:off x="2277946"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6E6F2670-2BB3-4AB2-4A46-DA0DCA421A30}"/>
                </a:ext>
              </a:extLst>
            </p:cNvPr>
            <p:cNvCxnSpPr>
              <a:cxnSpLocks/>
            </p:cNvCxnSpPr>
            <p:nvPr/>
          </p:nvCxnSpPr>
          <p:spPr bwMode="auto">
            <a:xfrm rot="16200000">
              <a:off x="2492862"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29" name="Straight Connector 9328">
              <a:extLst>
                <a:ext uri="{FF2B5EF4-FFF2-40B4-BE49-F238E27FC236}">
                  <a16:creationId xmlns:a16="http://schemas.microsoft.com/office/drawing/2014/main" id="{3305B048-D4E6-6049-758D-885AF2686081}"/>
                </a:ext>
              </a:extLst>
            </p:cNvPr>
            <p:cNvCxnSpPr>
              <a:cxnSpLocks/>
            </p:cNvCxnSpPr>
            <p:nvPr/>
          </p:nvCxnSpPr>
          <p:spPr bwMode="auto">
            <a:xfrm rot="16200000">
              <a:off x="2707778"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44CC2AD4-D3FA-8341-8007-2DCA0628118E}"/>
                </a:ext>
              </a:extLst>
            </p:cNvPr>
            <p:cNvCxnSpPr>
              <a:cxnSpLocks/>
            </p:cNvCxnSpPr>
            <p:nvPr/>
          </p:nvCxnSpPr>
          <p:spPr bwMode="auto">
            <a:xfrm rot="16200000">
              <a:off x="3352526"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17A771CB-6ED7-1DCA-1091-4FCA2123EBE3}"/>
                </a:ext>
              </a:extLst>
            </p:cNvPr>
            <p:cNvCxnSpPr>
              <a:cxnSpLocks/>
            </p:cNvCxnSpPr>
            <p:nvPr/>
          </p:nvCxnSpPr>
          <p:spPr bwMode="auto">
            <a:xfrm rot="16200000">
              <a:off x="399727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8B303779-FF58-2CEF-4975-A60BAB088F3E}"/>
                </a:ext>
              </a:extLst>
            </p:cNvPr>
            <p:cNvCxnSpPr>
              <a:cxnSpLocks/>
            </p:cNvCxnSpPr>
            <p:nvPr/>
          </p:nvCxnSpPr>
          <p:spPr bwMode="auto">
            <a:xfrm rot="16200000">
              <a:off x="4212193"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217D4A9B-FD34-6F43-F0B4-83186397AD02}"/>
                </a:ext>
              </a:extLst>
            </p:cNvPr>
            <p:cNvCxnSpPr>
              <a:cxnSpLocks/>
            </p:cNvCxnSpPr>
            <p:nvPr/>
          </p:nvCxnSpPr>
          <p:spPr bwMode="auto">
            <a:xfrm rot="16200000">
              <a:off x="292269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F938C5E2-13F9-4E60-DD41-EC6B5EDA9DEC}"/>
                </a:ext>
              </a:extLst>
            </p:cNvPr>
            <p:cNvCxnSpPr>
              <a:cxnSpLocks/>
            </p:cNvCxnSpPr>
            <p:nvPr/>
          </p:nvCxnSpPr>
          <p:spPr bwMode="auto">
            <a:xfrm rot="16200000">
              <a:off x="3137610"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E54AEA10-5A93-D85B-D227-4EA6E2C771D9}"/>
                </a:ext>
              </a:extLst>
            </p:cNvPr>
            <p:cNvCxnSpPr>
              <a:cxnSpLocks/>
            </p:cNvCxnSpPr>
            <p:nvPr/>
          </p:nvCxnSpPr>
          <p:spPr bwMode="auto">
            <a:xfrm rot="16200000">
              <a:off x="3567442"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A1D72849-1E1B-100F-374C-F973415AF54E}"/>
                </a:ext>
              </a:extLst>
            </p:cNvPr>
            <p:cNvCxnSpPr>
              <a:cxnSpLocks/>
            </p:cNvCxnSpPr>
            <p:nvPr/>
          </p:nvCxnSpPr>
          <p:spPr bwMode="auto">
            <a:xfrm rot="16200000">
              <a:off x="3782358" y="3846385"/>
              <a:ext cx="69546" cy="0"/>
            </a:xfrm>
            <a:prstGeom prst="line">
              <a:avLst/>
            </a:prstGeom>
            <a:noFill/>
            <a:ln w="12700" cap="flat" cmpd="sng" algn="ctr">
              <a:solidFill>
                <a:srgbClr val="000000"/>
              </a:solidFill>
              <a:prstDash val="solid"/>
              <a:round/>
              <a:headEnd type="none" w="med" len="med"/>
              <a:tailEnd type="none" w="med" len="med"/>
            </a:ln>
            <a:effectLst/>
          </p:spPr>
        </p:cxnSp>
      </p:grpSp>
      <p:sp>
        <p:nvSpPr>
          <p:cNvPr id="9365" name="TextBox 9364">
            <a:extLst>
              <a:ext uri="{FF2B5EF4-FFF2-40B4-BE49-F238E27FC236}">
                <a16:creationId xmlns:a16="http://schemas.microsoft.com/office/drawing/2014/main" id="{B24748AD-CBEC-9FF7-B44B-1618A3436558}"/>
              </a:ext>
            </a:extLst>
          </p:cNvPr>
          <p:cNvSpPr txBox="1"/>
          <p:nvPr/>
        </p:nvSpPr>
        <p:spPr bwMode="auto">
          <a:xfrm>
            <a:off x="390218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90</a:t>
            </a:r>
          </a:p>
        </p:txBody>
      </p:sp>
      <p:sp>
        <p:nvSpPr>
          <p:cNvPr id="9366" name="TextBox 9365">
            <a:extLst>
              <a:ext uri="{FF2B5EF4-FFF2-40B4-BE49-F238E27FC236}">
                <a16:creationId xmlns:a16="http://schemas.microsoft.com/office/drawing/2014/main" id="{D83D6939-736F-D054-D75D-CB19B2FC528C}"/>
              </a:ext>
            </a:extLst>
          </p:cNvPr>
          <p:cNvSpPr txBox="1"/>
          <p:nvPr/>
        </p:nvSpPr>
        <p:spPr bwMode="auto">
          <a:xfrm>
            <a:off x="4640002" y="1280659"/>
            <a:ext cx="34914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FFS (Arm A vs Arm A + I)</a:t>
            </a:r>
          </a:p>
        </p:txBody>
      </p:sp>
      <p:cxnSp>
        <p:nvCxnSpPr>
          <p:cNvPr id="9367" name="Straight Connector 9366">
            <a:extLst>
              <a:ext uri="{FF2B5EF4-FFF2-40B4-BE49-F238E27FC236}">
                <a16:creationId xmlns:a16="http://schemas.microsoft.com/office/drawing/2014/main" id="{D309BE89-B246-0552-BF70-B7CDB796382D}"/>
              </a:ext>
            </a:extLst>
          </p:cNvPr>
          <p:cNvCxnSpPr/>
          <p:nvPr/>
        </p:nvCxnSpPr>
        <p:spPr bwMode="auto">
          <a:xfrm>
            <a:off x="4647731" y="1692528"/>
            <a:ext cx="0" cy="2162628"/>
          </a:xfrm>
          <a:prstGeom prst="line">
            <a:avLst/>
          </a:prstGeom>
          <a:noFill/>
          <a:ln w="12700" cap="flat" cmpd="sng" algn="ctr">
            <a:solidFill>
              <a:srgbClr val="000000"/>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EE92604E-8A7A-3446-CE0D-8C18CB1FDF76}"/>
              </a:ext>
            </a:extLst>
          </p:cNvPr>
          <p:cNvCxnSpPr/>
          <p:nvPr/>
        </p:nvCxnSpPr>
        <p:spPr bwMode="auto">
          <a:xfrm>
            <a:off x="4578185" y="1700256"/>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8F2BB47B-86DF-A9A0-2BB8-A29F5726F697}"/>
              </a:ext>
            </a:extLst>
          </p:cNvPr>
          <p:cNvCxnSpPr/>
          <p:nvPr/>
        </p:nvCxnSpPr>
        <p:spPr bwMode="auto">
          <a:xfrm>
            <a:off x="4578185" y="2122683"/>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FFEF8A6E-E4D0-0BB3-481D-17406D7B5930}"/>
              </a:ext>
            </a:extLst>
          </p:cNvPr>
          <p:cNvCxnSpPr/>
          <p:nvPr/>
        </p:nvCxnSpPr>
        <p:spPr bwMode="auto">
          <a:xfrm>
            <a:off x="4578185" y="255541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1" name="Straight Connector 9370">
            <a:extLst>
              <a:ext uri="{FF2B5EF4-FFF2-40B4-BE49-F238E27FC236}">
                <a16:creationId xmlns:a16="http://schemas.microsoft.com/office/drawing/2014/main" id="{3E41E858-216E-A615-47B0-7EE43D2AB32C}"/>
              </a:ext>
            </a:extLst>
          </p:cNvPr>
          <p:cNvCxnSpPr/>
          <p:nvPr/>
        </p:nvCxnSpPr>
        <p:spPr bwMode="auto">
          <a:xfrm>
            <a:off x="4578185" y="2982993"/>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1D4D9364-E116-C31A-E51A-B1D1D84FBBE7}"/>
              </a:ext>
            </a:extLst>
          </p:cNvPr>
          <p:cNvCxnSpPr/>
          <p:nvPr/>
        </p:nvCxnSpPr>
        <p:spPr bwMode="auto">
          <a:xfrm>
            <a:off x="4578185" y="3413147"/>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3" name="Straight Connector 9372">
            <a:extLst>
              <a:ext uri="{FF2B5EF4-FFF2-40B4-BE49-F238E27FC236}">
                <a16:creationId xmlns:a16="http://schemas.microsoft.com/office/drawing/2014/main" id="{A34C473E-A086-36A3-3B7E-566F16AB092E}"/>
              </a:ext>
            </a:extLst>
          </p:cNvPr>
          <p:cNvCxnSpPr/>
          <p:nvPr/>
        </p:nvCxnSpPr>
        <p:spPr bwMode="auto">
          <a:xfrm>
            <a:off x="4578185" y="3843301"/>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4" name="Straight Connector 9373">
            <a:extLst>
              <a:ext uri="{FF2B5EF4-FFF2-40B4-BE49-F238E27FC236}">
                <a16:creationId xmlns:a16="http://schemas.microsoft.com/office/drawing/2014/main" id="{89E86CB9-4370-FE40-CF5B-71583D427D94}"/>
              </a:ext>
            </a:extLst>
          </p:cNvPr>
          <p:cNvCxnSpPr>
            <a:cxnSpLocks/>
          </p:cNvCxnSpPr>
          <p:nvPr/>
        </p:nvCxnSpPr>
        <p:spPr bwMode="auto">
          <a:xfrm>
            <a:off x="4631294" y="3843301"/>
            <a:ext cx="3461982" cy="0"/>
          </a:xfrm>
          <a:prstGeom prst="line">
            <a:avLst/>
          </a:prstGeom>
          <a:noFill/>
          <a:ln w="12700" cap="flat" cmpd="sng" algn="ctr">
            <a:solidFill>
              <a:srgbClr val="000000"/>
            </a:solidFill>
            <a:prstDash val="solid"/>
            <a:round/>
            <a:headEnd type="none" w="med" len="med"/>
            <a:tailEnd type="none" w="med" len="med"/>
          </a:ln>
          <a:effectLst/>
        </p:spPr>
      </p:cxnSp>
      <p:cxnSp>
        <p:nvCxnSpPr>
          <p:cNvPr id="9375" name="Straight Connector 9374">
            <a:extLst>
              <a:ext uri="{FF2B5EF4-FFF2-40B4-BE49-F238E27FC236}">
                <a16:creationId xmlns:a16="http://schemas.microsoft.com/office/drawing/2014/main" id="{039F4BD2-F2AB-6865-504E-2BFD19DB1ED4}"/>
              </a:ext>
            </a:extLst>
          </p:cNvPr>
          <p:cNvCxnSpPr>
            <a:cxnSpLocks/>
          </p:cNvCxnSpPr>
          <p:nvPr/>
        </p:nvCxnSpPr>
        <p:spPr bwMode="auto">
          <a:xfrm rot="16200000">
            <a:off x="4612958"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6" name="Straight Connector 9375">
            <a:extLst>
              <a:ext uri="{FF2B5EF4-FFF2-40B4-BE49-F238E27FC236}">
                <a16:creationId xmlns:a16="http://schemas.microsoft.com/office/drawing/2014/main" id="{DD8BB823-6777-7D5C-EFB0-4FC9CDE9F55E}"/>
              </a:ext>
            </a:extLst>
          </p:cNvPr>
          <p:cNvCxnSpPr>
            <a:cxnSpLocks/>
          </p:cNvCxnSpPr>
          <p:nvPr/>
        </p:nvCxnSpPr>
        <p:spPr bwMode="auto">
          <a:xfrm rot="16200000">
            <a:off x="4827874"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7" name="Straight Connector 9376">
            <a:extLst>
              <a:ext uri="{FF2B5EF4-FFF2-40B4-BE49-F238E27FC236}">
                <a16:creationId xmlns:a16="http://schemas.microsoft.com/office/drawing/2014/main" id="{C3DA038B-811A-1385-CCB8-611C4FDB8EB9}"/>
              </a:ext>
            </a:extLst>
          </p:cNvPr>
          <p:cNvCxnSpPr>
            <a:cxnSpLocks/>
          </p:cNvCxnSpPr>
          <p:nvPr/>
        </p:nvCxnSpPr>
        <p:spPr bwMode="auto">
          <a:xfrm rot="16200000">
            <a:off x="5042790"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8" name="Straight Connector 9377">
            <a:extLst>
              <a:ext uri="{FF2B5EF4-FFF2-40B4-BE49-F238E27FC236}">
                <a16:creationId xmlns:a16="http://schemas.microsoft.com/office/drawing/2014/main" id="{E75EF108-EABF-6C26-1597-17C2F88BFE33}"/>
              </a:ext>
            </a:extLst>
          </p:cNvPr>
          <p:cNvCxnSpPr>
            <a:cxnSpLocks/>
          </p:cNvCxnSpPr>
          <p:nvPr/>
        </p:nvCxnSpPr>
        <p:spPr bwMode="auto">
          <a:xfrm rot="16200000">
            <a:off x="5257706"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79" name="Straight Connector 9378">
            <a:extLst>
              <a:ext uri="{FF2B5EF4-FFF2-40B4-BE49-F238E27FC236}">
                <a16:creationId xmlns:a16="http://schemas.microsoft.com/office/drawing/2014/main" id="{9FC260D2-9F87-4F95-80E1-30BD64026D30}"/>
              </a:ext>
            </a:extLst>
          </p:cNvPr>
          <p:cNvCxnSpPr>
            <a:cxnSpLocks/>
          </p:cNvCxnSpPr>
          <p:nvPr/>
        </p:nvCxnSpPr>
        <p:spPr bwMode="auto">
          <a:xfrm rot="16200000">
            <a:off x="5472622"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0" name="Straight Connector 9379">
            <a:extLst>
              <a:ext uri="{FF2B5EF4-FFF2-40B4-BE49-F238E27FC236}">
                <a16:creationId xmlns:a16="http://schemas.microsoft.com/office/drawing/2014/main" id="{184CA55C-EBC3-DB14-C711-3F6BDCAA3905}"/>
              </a:ext>
            </a:extLst>
          </p:cNvPr>
          <p:cNvCxnSpPr>
            <a:cxnSpLocks/>
          </p:cNvCxnSpPr>
          <p:nvPr/>
        </p:nvCxnSpPr>
        <p:spPr bwMode="auto">
          <a:xfrm rot="16200000">
            <a:off x="5687538"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1" name="Straight Connector 9380">
            <a:extLst>
              <a:ext uri="{FF2B5EF4-FFF2-40B4-BE49-F238E27FC236}">
                <a16:creationId xmlns:a16="http://schemas.microsoft.com/office/drawing/2014/main" id="{24446AF6-F636-F625-4E1F-B0AAE3CE2DA9}"/>
              </a:ext>
            </a:extLst>
          </p:cNvPr>
          <p:cNvCxnSpPr>
            <a:cxnSpLocks/>
          </p:cNvCxnSpPr>
          <p:nvPr/>
        </p:nvCxnSpPr>
        <p:spPr bwMode="auto">
          <a:xfrm rot="16200000">
            <a:off x="5902454"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2" name="Straight Connector 9381">
            <a:extLst>
              <a:ext uri="{FF2B5EF4-FFF2-40B4-BE49-F238E27FC236}">
                <a16:creationId xmlns:a16="http://schemas.microsoft.com/office/drawing/2014/main" id="{1CA24181-48A3-98B5-8863-449104947150}"/>
              </a:ext>
            </a:extLst>
          </p:cNvPr>
          <p:cNvCxnSpPr>
            <a:cxnSpLocks/>
          </p:cNvCxnSpPr>
          <p:nvPr/>
        </p:nvCxnSpPr>
        <p:spPr bwMode="auto">
          <a:xfrm rot="16200000">
            <a:off x="6117370"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3" name="Straight Connector 9382">
            <a:extLst>
              <a:ext uri="{FF2B5EF4-FFF2-40B4-BE49-F238E27FC236}">
                <a16:creationId xmlns:a16="http://schemas.microsoft.com/office/drawing/2014/main" id="{3DD52547-3937-018A-52B7-3031F2282CB0}"/>
              </a:ext>
            </a:extLst>
          </p:cNvPr>
          <p:cNvCxnSpPr>
            <a:cxnSpLocks/>
          </p:cNvCxnSpPr>
          <p:nvPr/>
        </p:nvCxnSpPr>
        <p:spPr bwMode="auto">
          <a:xfrm rot="16200000">
            <a:off x="6332286"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4" name="Straight Connector 9383">
            <a:extLst>
              <a:ext uri="{FF2B5EF4-FFF2-40B4-BE49-F238E27FC236}">
                <a16:creationId xmlns:a16="http://schemas.microsoft.com/office/drawing/2014/main" id="{6A030A5B-22C4-7CED-CB5A-890AC95206BC}"/>
              </a:ext>
            </a:extLst>
          </p:cNvPr>
          <p:cNvCxnSpPr>
            <a:cxnSpLocks/>
          </p:cNvCxnSpPr>
          <p:nvPr/>
        </p:nvCxnSpPr>
        <p:spPr bwMode="auto">
          <a:xfrm rot="16200000">
            <a:off x="6547202"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5" name="Straight Connector 9384">
            <a:extLst>
              <a:ext uri="{FF2B5EF4-FFF2-40B4-BE49-F238E27FC236}">
                <a16:creationId xmlns:a16="http://schemas.microsoft.com/office/drawing/2014/main" id="{792D6DA2-EFA3-1B5A-D036-54B078AFE2C8}"/>
              </a:ext>
            </a:extLst>
          </p:cNvPr>
          <p:cNvCxnSpPr>
            <a:cxnSpLocks/>
          </p:cNvCxnSpPr>
          <p:nvPr/>
        </p:nvCxnSpPr>
        <p:spPr bwMode="auto">
          <a:xfrm rot="16200000">
            <a:off x="7191950"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6" name="Straight Connector 9385">
            <a:extLst>
              <a:ext uri="{FF2B5EF4-FFF2-40B4-BE49-F238E27FC236}">
                <a16:creationId xmlns:a16="http://schemas.microsoft.com/office/drawing/2014/main" id="{6021B3E5-5FEF-EDAA-5E18-46B2A231D153}"/>
              </a:ext>
            </a:extLst>
          </p:cNvPr>
          <p:cNvCxnSpPr>
            <a:cxnSpLocks/>
          </p:cNvCxnSpPr>
          <p:nvPr/>
        </p:nvCxnSpPr>
        <p:spPr bwMode="auto">
          <a:xfrm rot="16200000">
            <a:off x="7836698" y="3889929"/>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387" name="Straight Connector 9386">
            <a:extLst>
              <a:ext uri="{FF2B5EF4-FFF2-40B4-BE49-F238E27FC236}">
                <a16:creationId xmlns:a16="http://schemas.microsoft.com/office/drawing/2014/main" id="{3D4B5E00-D727-A837-B2C9-88701A8EA362}"/>
              </a:ext>
            </a:extLst>
          </p:cNvPr>
          <p:cNvCxnSpPr>
            <a:cxnSpLocks/>
          </p:cNvCxnSpPr>
          <p:nvPr/>
        </p:nvCxnSpPr>
        <p:spPr bwMode="auto">
          <a:xfrm rot="16200000">
            <a:off x="8051617" y="3889929"/>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388" name="TextBox 9387">
            <a:extLst>
              <a:ext uri="{FF2B5EF4-FFF2-40B4-BE49-F238E27FC236}">
                <a16:creationId xmlns:a16="http://schemas.microsoft.com/office/drawing/2014/main" id="{C5BEDD8E-70F1-C12A-0D47-CBA9ED0E44B1}"/>
              </a:ext>
            </a:extLst>
          </p:cNvPr>
          <p:cNvSpPr txBox="1"/>
          <p:nvPr/>
        </p:nvSpPr>
        <p:spPr bwMode="auto">
          <a:xfrm>
            <a:off x="4197144" y="1618661"/>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a:t>
            </a:r>
          </a:p>
        </p:txBody>
      </p:sp>
      <p:sp>
        <p:nvSpPr>
          <p:cNvPr id="9389" name="TextBox 9388">
            <a:extLst>
              <a:ext uri="{FF2B5EF4-FFF2-40B4-BE49-F238E27FC236}">
                <a16:creationId xmlns:a16="http://schemas.microsoft.com/office/drawing/2014/main" id="{A3026AFB-4313-95E9-DB30-D00E1810E25C}"/>
              </a:ext>
            </a:extLst>
          </p:cNvPr>
          <p:cNvSpPr txBox="1"/>
          <p:nvPr/>
        </p:nvSpPr>
        <p:spPr bwMode="auto">
          <a:xfrm>
            <a:off x="4197144" y="2030785"/>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0.8</a:t>
            </a:r>
          </a:p>
        </p:txBody>
      </p:sp>
      <p:sp>
        <p:nvSpPr>
          <p:cNvPr id="9390" name="TextBox 9389">
            <a:extLst>
              <a:ext uri="{FF2B5EF4-FFF2-40B4-BE49-F238E27FC236}">
                <a16:creationId xmlns:a16="http://schemas.microsoft.com/office/drawing/2014/main" id="{1F44598F-D796-0942-7AB0-2B216F90E70F}"/>
              </a:ext>
            </a:extLst>
          </p:cNvPr>
          <p:cNvSpPr txBox="1"/>
          <p:nvPr/>
        </p:nvSpPr>
        <p:spPr bwMode="auto">
          <a:xfrm>
            <a:off x="4197144" y="2466091"/>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0.6</a:t>
            </a:r>
          </a:p>
        </p:txBody>
      </p:sp>
      <p:sp>
        <p:nvSpPr>
          <p:cNvPr id="9391" name="TextBox 9390">
            <a:extLst>
              <a:ext uri="{FF2B5EF4-FFF2-40B4-BE49-F238E27FC236}">
                <a16:creationId xmlns:a16="http://schemas.microsoft.com/office/drawing/2014/main" id="{8FD46A2F-A6DE-B73A-DE74-6EA50BC11EF7}"/>
              </a:ext>
            </a:extLst>
          </p:cNvPr>
          <p:cNvSpPr txBox="1"/>
          <p:nvPr/>
        </p:nvSpPr>
        <p:spPr bwMode="auto">
          <a:xfrm>
            <a:off x="4197144" y="2898821"/>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0.4</a:t>
            </a:r>
          </a:p>
        </p:txBody>
      </p:sp>
      <p:sp>
        <p:nvSpPr>
          <p:cNvPr id="9392" name="TextBox 9391">
            <a:extLst>
              <a:ext uri="{FF2B5EF4-FFF2-40B4-BE49-F238E27FC236}">
                <a16:creationId xmlns:a16="http://schemas.microsoft.com/office/drawing/2014/main" id="{C03BFF4A-2AFB-5B6D-A82F-5CB2473A7136}"/>
              </a:ext>
            </a:extLst>
          </p:cNvPr>
          <p:cNvSpPr txBox="1"/>
          <p:nvPr/>
        </p:nvSpPr>
        <p:spPr bwMode="auto">
          <a:xfrm>
            <a:off x="4197144" y="3326400"/>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0.2</a:t>
            </a:r>
          </a:p>
        </p:txBody>
      </p:sp>
      <p:sp>
        <p:nvSpPr>
          <p:cNvPr id="9393" name="TextBox 9392">
            <a:extLst>
              <a:ext uri="{FF2B5EF4-FFF2-40B4-BE49-F238E27FC236}">
                <a16:creationId xmlns:a16="http://schemas.microsoft.com/office/drawing/2014/main" id="{6B5CBEAD-F305-EF23-E66F-1615ECC4A55B}"/>
              </a:ext>
            </a:extLst>
          </p:cNvPr>
          <p:cNvSpPr txBox="1"/>
          <p:nvPr/>
        </p:nvSpPr>
        <p:spPr bwMode="auto">
          <a:xfrm>
            <a:off x="4197144" y="3756554"/>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p>
        </p:txBody>
      </p:sp>
      <p:sp>
        <p:nvSpPr>
          <p:cNvPr id="9394" name="TextBox 9393">
            <a:extLst>
              <a:ext uri="{FF2B5EF4-FFF2-40B4-BE49-F238E27FC236}">
                <a16:creationId xmlns:a16="http://schemas.microsoft.com/office/drawing/2014/main" id="{15006A82-7C41-1CEA-03C5-D1FB341FD149}"/>
              </a:ext>
            </a:extLst>
          </p:cNvPr>
          <p:cNvSpPr txBox="1"/>
          <p:nvPr/>
        </p:nvSpPr>
        <p:spPr bwMode="auto">
          <a:xfrm>
            <a:off x="4510621"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p>
        </p:txBody>
      </p:sp>
      <p:sp>
        <p:nvSpPr>
          <p:cNvPr id="9395" name="TextBox 9394">
            <a:extLst>
              <a:ext uri="{FF2B5EF4-FFF2-40B4-BE49-F238E27FC236}">
                <a16:creationId xmlns:a16="http://schemas.microsoft.com/office/drawing/2014/main" id="{B798BF25-1A9F-E3D3-05ED-5A4365BB3297}"/>
              </a:ext>
            </a:extLst>
          </p:cNvPr>
          <p:cNvSpPr txBox="1"/>
          <p:nvPr/>
        </p:nvSpPr>
        <p:spPr bwMode="auto">
          <a:xfrm>
            <a:off x="4726020"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a:t>
            </a:r>
          </a:p>
        </p:txBody>
      </p:sp>
      <p:sp>
        <p:nvSpPr>
          <p:cNvPr id="9396" name="TextBox 9395">
            <a:extLst>
              <a:ext uri="{FF2B5EF4-FFF2-40B4-BE49-F238E27FC236}">
                <a16:creationId xmlns:a16="http://schemas.microsoft.com/office/drawing/2014/main" id="{D18A220F-F9AF-04CD-78DB-FBB98171267A}"/>
              </a:ext>
            </a:extLst>
          </p:cNvPr>
          <p:cNvSpPr txBox="1"/>
          <p:nvPr/>
        </p:nvSpPr>
        <p:spPr bwMode="auto">
          <a:xfrm>
            <a:off x="4941419"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12</a:t>
            </a:r>
          </a:p>
        </p:txBody>
      </p:sp>
      <p:sp>
        <p:nvSpPr>
          <p:cNvPr id="9397" name="TextBox 9396">
            <a:extLst>
              <a:ext uri="{FF2B5EF4-FFF2-40B4-BE49-F238E27FC236}">
                <a16:creationId xmlns:a16="http://schemas.microsoft.com/office/drawing/2014/main" id="{B923E508-9416-54F3-AB9C-6564AB65CF2B}"/>
              </a:ext>
            </a:extLst>
          </p:cNvPr>
          <p:cNvSpPr txBox="1"/>
          <p:nvPr/>
        </p:nvSpPr>
        <p:spPr bwMode="auto">
          <a:xfrm>
            <a:off x="5156818"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18</a:t>
            </a:r>
          </a:p>
        </p:txBody>
      </p:sp>
      <p:sp>
        <p:nvSpPr>
          <p:cNvPr id="9398" name="TextBox 9397">
            <a:extLst>
              <a:ext uri="{FF2B5EF4-FFF2-40B4-BE49-F238E27FC236}">
                <a16:creationId xmlns:a16="http://schemas.microsoft.com/office/drawing/2014/main" id="{E65025B4-3769-7666-213D-3D5474823D44}"/>
              </a:ext>
            </a:extLst>
          </p:cNvPr>
          <p:cNvSpPr txBox="1"/>
          <p:nvPr/>
        </p:nvSpPr>
        <p:spPr bwMode="auto">
          <a:xfrm>
            <a:off x="5372217"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24</a:t>
            </a:r>
          </a:p>
        </p:txBody>
      </p:sp>
      <p:sp>
        <p:nvSpPr>
          <p:cNvPr id="9399" name="TextBox 9398">
            <a:extLst>
              <a:ext uri="{FF2B5EF4-FFF2-40B4-BE49-F238E27FC236}">
                <a16:creationId xmlns:a16="http://schemas.microsoft.com/office/drawing/2014/main" id="{5BFE1AE5-6915-0408-34D9-2DBC3BA1339B}"/>
              </a:ext>
            </a:extLst>
          </p:cNvPr>
          <p:cNvSpPr txBox="1"/>
          <p:nvPr/>
        </p:nvSpPr>
        <p:spPr bwMode="auto">
          <a:xfrm>
            <a:off x="558761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30</a:t>
            </a:r>
          </a:p>
        </p:txBody>
      </p:sp>
      <p:sp>
        <p:nvSpPr>
          <p:cNvPr id="9400" name="TextBox 9399">
            <a:extLst>
              <a:ext uri="{FF2B5EF4-FFF2-40B4-BE49-F238E27FC236}">
                <a16:creationId xmlns:a16="http://schemas.microsoft.com/office/drawing/2014/main" id="{DDACF727-C692-19E4-17C9-5464762958C0}"/>
              </a:ext>
            </a:extLst>
          </p:cNvPr>
          <p:cNvSpPr txBox="1"/>
          <p:nvPr/>
        </p:nvSpPr>
        <p:spPr bwMode="auto">
          <a:xfrm>
            <a:off x="5803015"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36</a:t>
            </a:r>
          </a:p>
        </p:txBody>
      </p:sp>
      <p:sp>
        <p:nvSpPr>
          <p:cNvPr id="9401" name="TextBox 9400">
            <a:extLst>
              <a:ext uri="{FF2B5EF4-FFF2-40B4-BE49-F238E27FC236}">
                <a16:creationId xmlns:a16="http://schemas.microsoft.com/office/drawing/2014/main" id="{65A74BF7-D094-7369-DF23-613442EC9189}"/>
              </a:ext>
            </a:extLst>
          </p:cNvPr>
          <p:cNvSpPr txBox="1"/>
          <p:nvPr/>
        </p:nvSpPr>
        <p:spPr bwMode="auto">
          <a:xfrm>
            <a:off x="6018414"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42</a:t>
            </a:r>
          </a:p>
        </p:txBody>
      </p:sp>
      <p:sp>
        <p:nvSpPr>
          <p:cNvPr id="9402" name="TextBox 9401">
            <a:extLst>
              <a:ext uri="{FF2B5EF4-FFF2-40B4-BE49-F238E27FC236}">
                <a16:creationId xmlns:a16="http://schemas.microsoft.com/office/drawing/2014/main" id="{E1E92113-7AB8-D0EB-89BC-6A27132EEC9B}"/>
              </a:ext>
            </a:extLst>
          </p:cNvPr>
          <p:cNvSpPr txBox="1"/>
          <p:nvPr/>
        </p:nvSpPr>
        <p:spPr bwMode="auto">
          <a:xfrm>
            <a:off x="6233813"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48</a:t>
            </a:r>
          </a:p>
        </p:txBody>
      </p:sp>
      <p:sp>
        <p:nvSpPr>
          <p:cNvPr id="9403" name="TextBox 9402">
            <a:extLst>
              <a:ext uri="{FF2B5EF4-FFF2-40B4-BE49-F238E27FC236}">
                <a16:creationId xmlns:a16="http://schemas.microsoft.com/office/drawing/2014/main" id="{5ABE06A5-D875-F768-288E-283EADE4F629}"/>
              </a:ext>
            </a:extLst>
          </p:cNvPr>
          <p:cNvSpPr txBox="1"/>
          <p:nvPr/>
        </p:nvSpPr>
        <p:spPr bwMode="auto">
          <a:xfrm>
            <a:off x="644921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54</a:t>
            </a:r>
          </a:p>
        </p:txBody>
      </p:sp>
      <p:sp>
        <p:nvSpPr>
          <p:cNvPr id="9404" name="TextBox 9403">
            <a:extLst>
              <a:ext uri="{FF2B5EF4-FFF2-40B4-BE49-F238E27FC236}">
                <a16:creationId xmlns:a16="http://schemas.microsoft.com/office/drawing/2014/main" id="{F0885CEA-FFF8-93F7-066A-4DB5ACA233C5}"/>
              </a:ext>
            </a:extLst>
          </p:cNvPr>
          <p:cNvSpPr txBox="1"/>
          <p:nvPr/>
        </p:nvSpPr>
        <p:spPr bwMode="auto">
          <a:xfrm>
            <a:off x="6664611"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p>
        </p:txBody>
      </p:sp>
      <p:sp>
        <p:nvSpPr>
          <p:cNvPr id="9405" name="TextBox 9404">
            <a:extLst>
              <a:ext uri="{FF2B5EF4-FFF2-40B4-BE49-F238E27FC236}">
                <a16:creationId xmlns:a16="http://schemas.microsoft.com/office/drawing/2014/main" id="{AF29CF05-421A-0203-CCAC-28858895FE4D}"/>
              </a:ext>
            </a:extLst>
          </p:cNvPr>
          <p:cNvSpPr txBox="1"/>
          <p:nvPr/>
        </p:nvSpPr>
        <p:spPr bwMode="auto">
          <a:xfrm>
            <a:off x="6880010"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66</a:t>
            </a:r>
          </a:p>
        </p:txBody>
      </p:sp>
      <p:sp>
        <p:nvSpPr>
          <p:cNvPr id="9406" name="TextBox 9405">
            <a:extLst>
              <a:ext uri="{FF2B5EF4-FFF2-40B4-BE49-F238E27FC236}">
                <a16:creationId xmlns:a16="http://schemas.microsoft.com/office/drawing/2014/main" id="{2FA8494F-3F73-278F-231A-804547960D3B}"/>
              </a:ext>
            </a:extLst>
          </p:cNvPr>
          <p:cNvSpPr txBox="1"/>
          <p:nvPr/>
        </p:nvSpPr>
        <p:spPr bwMode="auto">
          <a:xfrm>
            <a:off x="795700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96</a:t>
            </a:r>
          </a:p>
        </p:txBody>
      </p:sp>
      <p:sp>
        <p:nvSpPr>
          <p:cNvPr id="9407" name="TextBox 9406">
            <a:extLst>
              <a:ext uri="{FF2B5EF4-FFF2-40B4-BE49-F238E27FC236}">
                <a16:creationId xmlns:a16="http://schemas.microsoft.com/office/drawing/2014/main" id="{ABD3A1CA-99C6-BA8D-9067-78A2AFE67AB9}"/>
              </a:ext>
            </a:extLst>
          </p:cNvPr>
          <p:cNvSpPr txBox="1"/>
          <p:nvPr/>
        </p:nvSpPr>
        <p:spPr bwMode="auto">
          <a:xfrm>
            <a:off x="4578186" y="4111875"/>
            <a:ext cx="3508204"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1" fontAlgn="base" latinLnBrk="0" hangingPunct="1">
              <a:lnSpc>
                <a:spcPct val="90000"/>
              </a:lnSpc>
              <a:spcBef>
                <a:spcPct val="35000"/>
              </a:spcBef>
              <a:spcAft>
                <a:spcPct val="25000"/>
              </a:spcAft>
              <a:buClr>
                <a:srgbClr val="161616"/>
              </a:buClr>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Mo From Randomization</a:t>
            </a:r>
          </a:p>
        </p:txBody>
      </p:sp>
      <p:cxnSp>
        <p:nvCxnSpPr>
          <p:cNvPr id="9409" name="Straight Connector 9408">
            <a:extLst>
              <a:ext uri="{FF2B5EF4-FFF2-40B4-BE49-F238E27FC236}">
                <a16:creationId xmlns:a16="http://schemas.microsoft.com/office/drawing/2014/main" id="{DB586362-0B1A-1543-BB9B-FED04F66FB94}"/>
              </a:ext>
            </a:extLst>
          </p:cNvPr>
          <p:cNvCxnSpPr/>
          <p:nvPr/>
        </p:nvCxnSpPr>
        <p:spPr bwMode="auto">
          <a:xfrm>
            <a:off x="4759201" y="3453587"/>
            <a:ext cx="226673"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9410" name="Straight Connector 9409">
            <a:extLst>
              <a:ext uri="{FF2B5EF4-FFF2-40B4-BE49-F238E27FC236}">
                <a16:creationId xmlns:a16="http://schemas.microsoft.com/office/drawing/2014/main" id="{21F85B2D-548E-0507-2B4D-9F22B37507FA}"/>
              </a:ext>
            </a:extLst>
          </p:cNvPr>
          <p:cNvCxnSpPr/>
          <p:nvPr/>
        </p:nvCxnSpPr>
        <p:spPr bwMode="auto">
          <a:xfrm>
            <a:off x="4759201" y="3640905"/>
            <a:ext cx="226673" cy="0"/>
          </a:xfrm>
          <a:prstGeom prst="line">
            <a:avLst/>
          </a:prstGeom>
          <a:noFill/>
          <a:ln w="28575" cap="flat" cmpd="sng" algn="ctr">
            <a:solidFill>
              <a:schemeClr val="accent6"/>
            </a:solidFill>
            <a:prstDash val="solid"/>
            <a:round/>
            <a:headEnd type="none" w="med" len="med"/>
            <a:tailEnd type="none" w="med" len="med"/>
          </a:ln>
          <a:effectLst/>
        </p:spPr>
      </p:cxnSp>
      <p:sp>
        <p:nvSpPr>
          <p:cNvPr id="9411" name="TextBox 9410">
            <a:extLst>
              <a:ext uri="{FF2B5EF4-FFF2-40B4-BE49-F238E27FC236}">
                <a16:creationId xmlns:a16="http://schemas.microsoft.com/office/drawing/2014/main" id="{A55EC1C3-6DDB-1AE8-86A2-7C11EF3E5561}"/>
              </a:ext>
            </a:extLst>
          </p:cNvPr>
          <p:cNvSpPr txBox="1"/>
          <p:nvPr/>
        </p:nvSpPr>
        <p:spPr bwMode="auto">
          <a:xfrm>
            <a:off x="4672645" y="3137650"/>
            <a:ext cx="33040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t>Median follow-up: 55 mo</a:t>
            </a:r>
          </a:p>
          <a:p>
            <a:pPr marL="230188"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 A (n = 288): median not reached</a:t>
            </a:r>
            <a:b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t> </a:t>
            </a: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 + I (n = 292): median not reached</a:t>
            </a:r>
          </a:p>
        </p:txBody>
      </p:sp>
      <p:cxnSp>
        <p:nvCxnSpPr>
          <p:cNvPr id="9412" name="Straight Connector 9411">
            <a:extLst>
              <a:ext uri="{FF2B5EF4-FFF2-40B4-BE49-F238E27FC236}">
                <a16:creationId xmlns:a16="http://schemas.microsoft.com/office/drawing/2014/main" id="{403977CD-7AE1-CF69-B3B7-032CE143BD70}"/>
              </a:ext>
            </a:extLst>
          </p:cNvPr>
          <p:cNvCxnSpPr>
            <a:cxnSpLocks/>
          </p:cNvCxnSpPr>
          <p:nvPr/>
        </p:nvCxnSpPr>
        <p:spPr bwMode="auto">
          <a:xfrm rot="16200000">
            <a:off x="6762118" y="3889929"/>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413" name="TextBox 9412">
            <a:extLst>
              <a:ext uri="{FF2B5EF4-FFF2-40B4-BE49-F238E27FC236}">
                <a16:creationId xmlns:a16="http://schemas.microsoft.com/office/drawing/2014/main" id="{C8FB5AB9-846C-65E6-AB51-9B2A741D911C}"/>
              </a:ext>
            </a:extLst>
          </p:cNvPr>
          <p:cNvSpPr txBox="1"/>
          <p:nvPr/>
        </p:nvSpPr>
        <p:spPr bwMode="auto">
          <a:xfrm>
            <a:off x="7095409"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72</a:t>
            </a:r>
          </a:p>
        </p:txBody>
      </p:sp>
      <p:cxnSp>
        <p:nvCxnSpPr>
          <p:cNvPr id="9414" name="Straight Connector 9413">
            <a:extLst>
              <a:ext uri="{FF2B5EF4-FFF2-40B4-BE49-F238E27FC236}">
                <a16:creationId xmlns:a16="http://schemas.microsoft.com/office/drawing/2014/main" id="{284F11C6-3F56-389B-DBB6-EDAF00734082}"/>
              </a:ext>
            </a:extLst>
          </p:cNvPr>
          <p:cNvCxnSpPr>
            <a:cxnSpLocks/>
          </p:cNvCxnSpPr>
          <p:nvPr/>
        </p:nvCxnSpPr>
        <p:spPr bwMode="auto">
          <a:xfrm rot="16200000">
            <a:off x="6977034" y="3889929"/>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415" name="TextBox 9414">
            <a:extLst>
              <a:ext uri="{FF2B5EF4-FFF2-40B4-BE49-F238E27FC236}">
                <a16:creationId xmlns:a16="http://schemas.microsoft.com/office/drawing/2014/main" id="{357662FE-B544-EC1B-0818-324AC16D7EC4}"/>
              </a:ext>
            </a:extLst>
          </p:cNvPr>
          <p:cNvSpPr txBox="1"/>
          <p:nvPr/>
        </p:nvSpPr>
        <p:spPr bwMode="auto">
          <a:xfrm>
            <a:off x="7310808"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78</a:t>
            </a:r>
          </a:p>
        </p:txBody>
      </p:sp>
      <p:cxnSp>
        <p:nvCxnSpPr>
          <p:cNvPr id="9416" name="Straight Connector 9415">
            <a:extLst>
              <a:ext uri="{FF2B5EF4-FFF2-40B4-BE49-F238E27FC236}">
                <a16:creationId xmlns:a16="http://schemas.microsoft.com/office/drawing/2014/main" id="{078EEB48-4AD9-27F0-10E3-DAAE35328E16}"/>
              </a:ext>
            </a:extLst>
          </p:cNvPr>
          <p:cNvCxnSpPr>
            <a:cxnSpLocks/>
          </p:cNvCxnSpPr>
          <p:nvPr/>
        </p:nvCxnSpPr>
        <p:spPr bwMode="auto">
          <a:xfrm rot="16200000">
            <a:off x="7406866" y="3889929"/>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417" name="TextBox 9416">
            <a:extLst>
              <a:ext uri="{FF2B5EF4-FFF2-40B4-BE49-F238E27FC236}">
                <a16:creationId xmlns:a16="http://schemas.microsoft.com/office/drawing/2014/main" id="{96771834-AEDC-220F-4550-4B7CEBF3F592}"/>
              </a:ext>
            </a:extLst>
          </p:cNvPr>
          <p:cNvSpPr txBox="1"/>
          <p:nvPr/>
        </p:nvSpPr>
        <p:spPr bwMode="auto">
          <a:xfrm>
            <a:off x="7526207"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84</a:t>
            </a:r>
          </a:p>
        </p:txBody>
      </p:sp>
      <p:cxnSp>
        <p:nvCxnSpPr>
          <p:cNvPr id="9418" name="Straight Connector 9417">
            <a:extLst>
              <a:ext uri="{FF2B5EF4-FFF2-40B4-BE49-F238E27FC236}">
                <a16:creationId xmlns:a16="http://schemas.microsoft.com/office/drawing/2014/main" id="{96CDE961-C6B2-4B07-48C1-F7C85DAD0C4B}"/>
              </a:ext>
            </a:extLst>
          </p:cNvPr>
          <p:cNvCxnSpPr>
            <a:cxnSpLocks/>
          </p:cNvCxnSpPr>
          <p:nvPr/>
        </p:nvCxnSpPr>
        <p:spPr bwMode="auto">
          <a:xfrm rot="16200000">
            <a:off x="7621782" y="3889930"/>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419" name="TextBox 9418">
            <a:extLst>
              <a:ext uri="{FF2B5EF4-FFF2-40B4-BE49-F238E27FC236}">
                <a16:creationId xmlns:a16="http://schemas.microsoft.com/office/drawing/2014/main" id="{D088170F-8697-AEEC-6BFA-26446E5BF3BF}"/>
              </a:ext>
            </a:extLst>
          </p:cNvPr>
          <p:cNvSpPr txBox="1"/>
          <p:nvPr/>
        </p:nvSpPr>
        <p:spPr bwMode="auto">
          <a:xfrm>
            <a:off x="774160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90</a:t>
            </a:r>
          </a:p>
        </p:txBody>
      </p:sp>
      <p:sp>
        <p:nvSpPr>
          <p:cNvPr id="9420" name="TextBox 9419">
            <a:extLst>
              <a:ext uri="{FF2B5EF4-FFF2-40B4-BE49-F238E27FC236}">
                <a16:creationId xmlns:a16="http://schemas.microsoft.com/office/drawing/2014/main" id="{AD83372D-5C0F-8F43-EAC2-FA073A2E4D3A}"/>
              </a:ext>
            </a:extLst>
          </p:cNvPr>
          <p:cNvSpPr txBox="1"/>
          <p:nvPr/>
        </p:nvSpPr>
        <p:spPr bwMode="auto">
          <a:xfrm>
            <a:off x="8479918" y="1280659"/>
            <a:ext cx="34914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OS (Arm A vs Arm A + I vs Arm I)</a:t>
            </a:r>
          </a:p>
        </p:txBody>
      </p:sp>
      <p:grpSp>
        <p:nvGrpSpPr>
          <p:cNvPr id="9221" name="Group 9220">
            <a:extLst>
              <a:ext uri="{FF2B5EF4-FFF2-40B4-BE49-F238E27FC236}">
                <a16:creationId xmlns:a16="http://schemas.microsoft.com/office/drawing/2014/main" id="{FB2538EB-51D8-BC48-92D8-EBA357CA10BE}"/>
              </a:ext>
            </a:extLst>
          </p:cNvPr>
          <p:cNvGrpSpPr/>
          <p:nvPr/>
        </p:nvGrpSpPr>
        <p:grpSpPr>
          <a:xfrm>
            <a:off x="8488186" y="1686421"/>
            <a:ext cx="3289516" cy="534691"/>
            <a:chOff x="8527942" y="1805553"/>
            <a:chExt cx="3289516" cy="534691"/>
          </a:xfrm>
        </p:grpSpPr>
        <p:sp>
          <p:nvSpPr>
            <p:cNvPr id="9226" name="Freeform 2178">
              <a:extLst>
                <a:ext uri="{FF2B5EF4-FFF2-40B4-BE49-F238E27FC236}">
                  <a16:creationId xmlns:a16="http://schemas.microsoft.com/office/drawing/2014/main" id="{531DBE9A-718C-12DE-1173-EA25642A624D}"/>
                </a:ext>
              </a:extLst>
            </p:cNvPr>
            <p:cNvSpPr/>
            <p:nvPr/>
          </p:nvSpPr>
          <p:spPr bwMode="auto">
            <a:xfrm>
              <a:off x="10379990" y="2243380"/>
              <a:ext cx="1437468" cy="96864"/>
            </a:xfrm>
            <a:custGeom>
              <a:avLst/>
              <a:gdLst>
                <a:gd name="connsiteX0" fmla="*/ 1437468 w 1437468"/>
                <a:gd name="connsiteY0" fmla="*/ 96864 h 96864"/>
                <a:gd name="connsiteX1" fmla="*/ 825285 w 1437468"/>
                <a:gd name="connsiteY1" fmla="*/ 96864 h 96864"/>
                <a:gd name="connsiteX2" fmla="*/ 825285 w 1437468"/>
                <a:gd name="connsiteY2" fmla="*/ 46495 h 96864"/>
                <a:gd name="connsiteX3" fmla="*/ 220851 w 1437468"/>
                <a:gd name="connsiteY3" fmla="*/ 46495 h 96864"/>
                <a:gd name="connsiteX4" fmla="*/ 220851 w 1437468"/>
                <a:gd name="connsiteY4" fmla="*/ 46495 h 96864"/>
                <a:gd name="connsiteX5" fmla="*/ 220851 w 1437468"/>
                <a:gd name="connsiteY5" fmla="*/ 46495 h 96864"/>
                <a:gd name="connsiteX6" fmla="*/ 220851 w 1437468"/>
                <a:gd name="connsiteY6" fmla="*/ 19373 h 96864"/>
                <a:gd name="connsiteX7" fmla="*/ 182105 w 1437468"/>
                <a:gd name="connsiteY7" fmla="*/ 19373 h 96864"/>
                <a:gd name="connsiteX8" fmla="*/ 182105 w 1437468"/>
                <a:gd name="connsiteY8" fmla="*/ 0 h 96864"/>
                <a:gd name="connsiteX9" fmla="*/ 0 w 1437468"/>
                <a:gd name="connsiteY9" fmla="*/ 0 h 96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37468" h="96864">
                  <a:moveTo>
                    <a:pt x="1437468" y="96864"/>
                  </a:moveTo>
                  <a:lnTo>
                    <a:pt x="825285" y="96864"/>
                  </a:lnTo>
                  <a:lnTo>
                    <a:pt x="825285" y="46495"/>
                  </a:lnTo>
                  <a:lnTo>
                    <a:pt x="220851" y="46495"/>
                  </a:lnTo>
                  <a:lnTo>
                    <a:pt x="220851" y="46495"/>
                  </a:lnTo>
                  <a:lnTo>
                    <a:pt x="220851" y="46495"/>
                  </a:lnTo>
                  <a:lnTo>
                    <a:pt x="220851" y="19373"/>
                  </a:lnTo>
                  <a:lnTo>
                    <a:pt x="182105" y="19373"/>
                  </a:lnTo>
                  <a:lnTo>
                    <a:pt x="182105"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endParaRPr>
            </a:p>
          </p:txBody>
        </p:sp>
        <p:sp>
          <p:nvSpPr>
            <p:cNvPr id="9227" name="Freeform 2179">
              <a:extLst>
                <a:ext uri="{FF2B5EF4-FFF2-40B4-BE49-F238E27FC236}">
                  <a16:creationId xmlns:a16="http://schemas.microsoft.com/office/drawing/2014/main" id="{76540E82-42DA-388E-7061-E05A57465E9E}"/>
                </a:ext>
              </a:extLst>
            </p:cNvPr>
            <p:cNvSpPr/>
            <p:nvPr/>
          </p:nvSpPr>
          <p:spPr bwMode="auto">
            <a:xfrm>
              <a:off x="8527942" y="1805553"/>
              <a:ext cx="488197" cy="162732"/>
            </a:xfrm>
            <a:custGeom>
              <a:avLst/>
              <a:gdLst>
                <a:gd name="connsiteX0" fmla="*/ 0 w 488197"/>
                <a:gd name="connsiteY0" fmla="*/ 0 h 162732"/>
                <a:gd name="connsiteX1" fmla="*/ 193729 w 488197"/>
                <a:gd name="connsiteY1" fmla="*/ 0 h 162732"/>
                <a:gd name="connsiteX2" fmla="*/ 193729 w 488197"/>
                <a:gd name="connsiteY2" fmla="*/ 38745 h 162732"/>
                <a:gd name="connsiteX3" fmla="*/ 213102 w 488197"/>
                <a:gd name="connsiteY3" fmla="*/ 38745 h 162732"/>
                <a:gd name="connsiteX4" fmla="*/ 213102 w 488197"/>
                <a:gd name="connsiteY4" fmla="*/ 89115 h 162732"/>
                <a:gd name="connsiteX5" fmla="*/ 337089 w 488197"/>
                <a:gd name="connsiteY5" fmla="*/ 89115 h 162732"/>
                <a:gd name="connsiteX6" fmla="*/ 337089 w 488197"/>
                <a:gd name="connsiteY6" fmla="*/ 123986 h 162732"/>
                <a:gd name="connsiteX7" fmla="*/ 433953 w 488197"/>
                <a:gd name="connsiteY7" fmla="*/ 123986 h 162732"/>
                <a:gd name="connsiteX8" fmla="*/ 433953 w 488197"/>
                <a:gd name="connsiteY8" fmla="*/ 147233 h 162732"/>
                <a:gd name="connsiteX9" fmla="*/ 488197 w 488197"/>
                <a:gd name="connsiteY9" fmla="*/ 147233 h 162732"/>
                <a:gd name="connsiteX10" fmla="*/ 488197 w 488197"/>
                <a:gd name="connsiteY10" fmla="*/ 162732 h 162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8197" h="162732">
                  <a:moveTo>
                    <a:pt x="0" y="0"/>
                  </a:moveTo>
                  <a:lnTo>
                    <a:pt x="193729" y="0"/>
                  </a:lnTo>
                  <a:lnTo>
                    <a:pt x="193729" y="38745"/>
                  </a:lnTo>
                  <a:lnTo>
                    <a:pt x="213102" y="38745"/>
                  </a:lnTo>
                  <a:lnTo>
                    <a:pt x="213102" y="89115"/>
                  </a:lnTo>
                  <a:lnTo>
                    <a:pt x="337089" y="89115"/>
                  </a:lnTo>
                  <a:lnTo>
                    <a:pt x="337089" y="123986"/>
                  </a:lnTo>
                  <a:lnTo>
                    <a:pt x="433953" y="123986"/>
                  </a:lnTo>
                  <a:lnTo>
                    <a:pt x="433953" y="147233"/>
                  </a:lnTo>
                  <a:lnTo>
                    <a:pt x="488197" y="147233"/>
                  </a:lnTo>
                  <a:lnTo>
                    <a:pt x="488197" y="162732"/>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endParaRPr>
            </a:p>
          </p:txBody>
        </p:sp>
        <p:sp>
          <p:nvSpPr>
            <p:cNvPr id="9228" name="Freeform 2180">
              <a:extLst>
                <a:ext uri="{FF2B5EF4-FFF2-40B4-BE49-F238E27FC236}">
                  <a16:creationId xmlns:a16="http://schemas.microsoft.com/office/drawing/2014/main" id="{7353CB4F-D13F-EC02-702E-414741364FBF}"/>
                </a:ext>
              </a:extLst>
            </p:cNvPr>
            <p:cNvSpPr/>
            <p:nvPr/>
          </p:nvSpPr>
          <p:spPr bwMode="auto">
            <a:xfrm>
              <a:off x="9012264" y="1968285"/>
              <a:ext cx="1406472" cy="278969"/>
            </a:xfrm>
            <a:custGeom>
              <a:avLst/>
              <a:gdLst>
                <a:gd name="connsiteX0" fmla="*/ 0 w 1406472"/>
                <a:gd name="connsiteY0" fmla="*/ 0 h 278969"/>
                <a:gd name="connsiteX1" fmla="*/ 123987 w 1406472"/>
                <a:gd name="connsiteY1" fmla="*/ 0 h 278969"/>
                <a:gd name="connsiteX2" fmla="*/ 123987 w 1406472"/>
                <a:gd name="connsiteY2" fmla="*/ 15498 h 278969"/>
                <a:gd name="connsiteX3" fmla="*/ 240224 w 1406472"/>
                <a:gd name="connsiteY3" fmla="*/ 15498 h 278969"/>
                <a:gd name="connsiteX4" fmla="*/ 240224 w 1406472"/>
                <a:gd name="connsiteY4" fmla="*/ 46495 h 278969"/>
                <a:gd name="connsiteX5" fmla="*/ 313841 w 1406472"/>
                <a:gd name="connsiteY5" fmla="*/ 46495 h 278969"/>
                <a:gd name="connsiteX6" fmla="*/ 313841 w 1406472"/>
                <a:gd name="connsiteY6" fmla="*/ 81366 h 278969"/>
                <a:gd name="connsiteX7" fmla="*/ 472699 w 1406472"/>
                <a:gd name="connsiteY7" fmla="*/ 81366 h 278969"/>
                <a:gd name="connsiteX8" fmla="*/ 472699 w 1406472"/>
                <a:gd name="connsiteY8" fmla="*/ 108488 h 278969"/>
                <a:gd name="connsiteX9" fmla="*/ 561814 w 1406472"/>
                <a:gd name="connsiteY9" fmla="*/ 108488 h 278969"/>
                <a:gd name="connsiteX10" fmla="*/ 561814 w 1406472"/>
                <a:gd name="connsiteY10" fmla="*/ 120112 h 278969"/>
                <a:gd name="connsiteX11" fmla="*/ 662553 w 1406472"/>
                <a:gd name="connsiteY11" fmla="*/ 120112 h 278969"/>
                <a:gd name="connsiteX12" fmla="*/ 662553 w 1406472"/>
                <a:gd name="connsiteY12" fmla="*/ 120112 h 278969"/>
                <a:gd name="connsiteX13" fmla="*/ 681926 w 1406472"/>
                <a:gd name="connsiteY13" fmla="*/ 139485 h 278969"/>
                <a:gd name="connsiteX14" fmla="*/ 751668 w 1406472"/>
                <a:gd name="connsiteY14" fmla="*/ 139485 h 278969"/>
                <a:gd name="connsiteX15" fmla="*/ 751668 w 1406472"/>
                <a:gd name="connsiteY15" fmla="*/ 154983 h 278969"/>
                <a:gd name="connsiteX16" fmla="*/ 879529 w 1406472"/>
                <a:gd name="connsiteY16" fmla="*/ 154983 h 278969"/>
                <a:gd name="connsiteX17" fmla="*/ 883404 w 1406472"/>
                <a:gd name="connsiteY17" fmla="*/ 158858 h 278969"/>
                <a:gd name="connsiteX18" fmla="*/ 972519 w 1406472"/>
                <a:gd name="connsiteY18" fmla="*/ 158858 h 278969"/>
                <a:gd name="connsiteX19" fmla="*/ 972519 w 1406472"/>
                <a:gd name="connsiteY19" fmla="*/ 185979 h 278969"/>
                <a:gd name="connsiteX20" fmla="*/ 1034512 w 1406472"/>
                <a:gd name="connsiteY20" fmla="*/ 185979 h 278969"/>
                <a:gd name="connsiteX21" fmla="*/ 1034512 w 1406472"/>
                <a:gd name="connsiteY21" fmla="*/ 197603 h 278969"/>
                <a:gd name="connsiteX22" fmla="*/ 1104255 w 1406472"/>
                <a:gd name="connsiteY22" fmla="*/ 197603 h 278969"/>
                <a:gd name="connsiteX23" fmla="*/ 1104255 w 1406472"/>
                <a:gd name="connsiteY23" fmla="*/ 244098 h 278969"/>
                <a:gd name="connsiteX24" fmla="*/ 1356102 w 1406472"/>
                <a:gd name="connsiteY24" fmla="*/ 244098 h 278969"/>
                <a:gd name="connsiteX25" fmla="*/ 1356102 w 1406472"/>
                <a:gd name="connsiteY25" fmla="*/ 278969 h 278969"/>
                <a:gd name="connsiteX26" fmla="*/ 1406472 w 1406472"/>
                <a:gd name="connsiteY26" fmla="*/ 278969 h 27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06472" h="278969">
                  <a:moveTo>
                    <a:pt x="0" y="0"/>
                  </a:moveTo>
                  <a:lnTo>
                    <a:pt x="123987" y="0"/>
                  </a:lnTo>
                  <a:lnTo>
                    <a:pt x="123987" y="15498"/>
                  </a:lnTo>
                  <a:lnTo>
                    <a:pt x="240224" y="15498"/>
                  </a:lnTo>
                  <a:lnTo>
                    <a:pt x="240224" y="46495"/>
                  </a:lnTo>
                  <a:lnTo>
                    <a:pt x="313841" y="46495"/>
                  </a:lnTo>
                  <a:lnTo>
                    <a:pt x="313841" y="81366"/>
                  </a:lnTo>
                  <a:lnTo>
                    <a:pt x="472699" y="81366"/>
                  </a:lnTo>
                  <a:lnTo>
                    <a:pt x="472699" y="108488"/>
                  </a:lnTo>
                  <a:lnTo>
                    <a:pt x="561814" y="108488"/>
                  </a:lnTo>
                  <a:lnTo>
                    <a:pt x="561814" y="120112"/>
                  </a:lnTo>
                  <a:lnTo>
                    <a:pt x="662553" y="120112"/>
                  </a:lnTo>
                  <a:lnTo>
                    <a:pt x="662553" y="120112"/>
                  </a:lnTo>
                  <a:lnTo>
                    <a:pt x="681926" y="139485"/>
                  </a:lnTo>
                  <a:lnTo>
                    <a:pt x="751668" y="139485"/>
                  </a:lnTo>
                  <a:lnTo>
                    <a:pt x="751668" y="154983"/>
                  </a:lnTo>
                  <a:lnTo>
                    <a:pt x="879529" y="154983"/>
                  </a:lnTo>
                  <a:lnTo>
                    <a:pt x="883404" y="158858"/>
                  </a:lnTo>
                  <a:lnTo>
                    <a:pt x="972519" y="158858"/>
                  </a:lnTo>
                  <a:lnTo>
                    <a:pt x="972519" y="185979"/>
                  </a:lnTo>
                  <a:lnTo>
                    <a:pt x="1034512" y="185979"/>
                  </a:lnTo>
                  <a:lnTo>
                    <a:pt x="1034512" y="197603"/>
                  </a:lnTo>
                  <a:lnTo>
                    <a:pt x="1104255" y="197603"/>
                  </a:lnTo>
                  <a:lnTo>
                    <a:pt x="1104255" y="244098"/>
                  </a:lnTo>
                  <a:lnTo>
                    <a:pt x="1356102" y="244098"/>
                  </a:lnTo>
                  <a:lnTo>
                    <a:pt x="1356102" y="278969"/>
                  </a:lnTo>
                  <a:lnTo>
                    <a:pt x="1406472" y="278969"/>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endParaRPr>
            </a:p>
          </p:txBody>
        </p:sp>
      </p:grpSp>
      <p:grpSp>
        <p:nvGrpSpPr>
          <p:cNvPr id="9804" name="Group 9803">
            <a:extLst>
              <a:ext uri="{FF2B5EF4-FFF2-40B4-BE49-F238E27FC236}">
                <a16:creationId xmlns:a16="http://schemas.microsoft.com/office/drawing/2014/main" id="{D397F250-95E3-6D9E-B12C-E638482E05A5}"/>
              </a:ext>
            </a:extLst>
          </p:cNvPr>
          <p:cNvGrpSpPr/>
          <p:nvPr/>
        </p:nvGrpSpPr>
        <p:grpSpPr>
          <a:xfrm>
            <a:off x="8392876" y="1546123"/>
            <a:ext cx="3498701" cy="824859"/>
            <a:chOff x="8392876" y="1546123"/>
            <a:chExt cx="3498701" cy="824859"/>
          </a:xfrm>
        </p:grpSpPr>
        <p:sp>
          <p:nvSpPr>
            <p:cNvPr id="9223" name="TextBox 9222">
              <a:extLst>
                <a:ext uri="{FF2B5EF4-FFF2-40B4-BE49-F238E27FC236}">
                  <a16:creationId xmlns:a16="http://schemas.microsoft.com/office/drawing/2014/main" id="{B03BC1C8-0D04-9938-F4AD-3E286761B179}"/>
                </a:ext>
              </a:extLst>
            </p:cNvPr>
            <p:cNvSpPr txBox="1"/>
            <p:nvPr/>
          </p:nvSpPr>
          <p:spPr bwMode="auto">
            <a:xfrm>
              <a:off x="8392876" y="1546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25" name="TextBox 9224">
              <a:extLst>
                <a:ext uri="{FF2B5EF4-FFF2-40B4-BE49-F238E27FC236}">
                  <a16:creationId xmlns:a16="http://schemas.microsoft.com/office/drawing/2014/main" id="{434F2EA1-A942-F17C-7DCF-62009AF3556A}"/>
                </a:ext>
              </a:extLst>
            </p:cNvPr>
            <p:cNvSpPr txBox="1"/>
            <p:nvPr/>
          </p:nvSpPr>
          <p:spPr bwMode="auto">
            <a:xfrm>
              <a:off x="8439956" y="1546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nvGrpSpPr>
            <p:cNvPr id="9803" name="Group 9802">
              <a:extLst>
                <a:ext uri="{FF2B5EF4-FFF2-40B4-BE49-F238E27FC236}">
                  <a16:creationId xmlns:a16="http://schemas.microsoft.com/office/drawing/2014/main" id="{2F23B63A-EF5D-9CCF-1991-72F084494FAC}"/>
                </a:ext>
              </a:extLst>
            </p:cNvPr>
            <p:cNvGrpSpPr/>
            <p:nvPr/>
          </p:nvGrpSpPr>
          <p:grpSpPr>
            <a:xfrm>
              <a:off x="8412090" y="1546123"/>
              <a:ext cx="3479487" cy="824859"/>
              <a:chOff x="8412090" y="1546123"/>
              <a:chExt cx="3479487" cy="824859"/>
            </a:xfrm>
          </p:grpSpPr>
          <p:sp>
            <p:nvSpPr>
              <p:cNvPr id="9224" name="TextBox 9223">
                <a:extLst>
                  <a:ext uri="{FF2B5EF4-FFF2-40B4-BE49-F238E27FC236}">
                    <a16:creationId xmlns:a16="http://schemas.microsoft.com/office/drawing/2014/main" id="{823E337B-5C0E-7059-DF8E-C30025409ADD}"/>
                  </a:ext>
                </a:extLst>
              </p:cNvPr>
              <p:cNvSpPr txBox="1"/>
              <p:nvPr/>
            </p:nvSpPr>
            <p:spPr bwMode="auto">
              <a:xfrm>
                <a:off x="8426966" y="1546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nvGrpSpPr>
              <p:cNvPr id="9229" name="Group 9228">
                <a:extLst>
                  <a:ext uri="{FF2B5EF4-FFF2-40B4-BE49-F238E27FC236}">
                    <a16:creationId xmlns:a16="http://schemas.microsoft.com/office/drawing/2014/main" id="{34663BAD-0849-C362-BFF5-C4CA6F6B8B9C}"/>
                  </a:ext>
                </a:extLst>
              </p:cNvPr>
              <p:cNvGrpSpPr/>
              <p:nvPr/>
            </p:nvGrpSpPr>
            <p:grpSpPr>
              <a:xfrm>
                <a:off x="8412090" y="1546123"/>
                <a:ext cx="3479487" cy="824859"/>
                <a:chOff x="8451846" y="1619028"/>
                <a:chExt cx="3479487" cy="824859"/>
              </a:xfrm>
            </p:grpSpPr>
            <p:sp>
              <p:nvSpPr>
                <p:cNvPr id="9230" name="TextBox 9229">
                  <a:extLst>
                    <a:ext uri="{FF2B5EF4-FFF2-40B4-BE49-F238E27FC236}">
                      <a16:creationId xmlns:a16="http://schemas.microsoft.com/office/drawing/2014/main" id="{A02E5F41-B97E-8932-2034-5317D20679CB}"/>
                    </a:ext>
                  </a:extLst>
                </p:cNvPr>
                <p:cNvSpPr txBox="1"/>
                <p:nvPr/>
              </p:nvSpPr>
              <p:spPr bwMode="auto">
                <a:xfrm>
                  <a:off x="8451846" y="161902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1" name="TextBox 9230">
                  <a:extLst>
                    <a:ext uri="{FF2B5EF4-FFF2-40B4-BE49-F238E27FC236}">
                      <a16:creationId xmlns:a16="http://schemas.microsoft.com/office/drawing/2014/main" id="{4D2D2601-CCC6-BCE8-626B-7A2099C7E89F}"/>
                    </a:ext>
                  </a:extLst>
                </p:cNvPr>
                <p:cNvSpPr txBox="1"/>
                <p:nvPr/>
              </p:nvSpPr>
              <p:spPr bwMode="auto">
                <a:xfrm>
                  <a:off x="9069749" y="18211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2" name="TextBox 9231">
                  <a:extLst>
                    <a:ext uri="{FF2B5EF4-FFF2-40B4-BE49-F238E27FC236}">
                      <a16:creationId xmlns:a16="http://schemas.microsoft.com/office/drawing/2014/main" id="{33103C5B-0D77-77D4-911E-656507B49288}"/>
                    </a:ext>
                  </a:extLst>
                </p:cNvPr>
                <p:cNvSpPr txBox="1"/>
                <p:nvPr/>
              </p:nvSpPr>
              <p:spPr bwMode="auto">
                <a:xfrm>
                  <a:off x="9161503" y="184554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3" name="TextBox 9232">
                  <a:extLst>
                    <a:ext uri="{FF2B5EF4-FFF2-40B4-BE49-F238E27FC236}">
                      <a16:creationId xmlns:a16="http://schemas.microsoft.com/office/drawing/2014/main" id="{CC7388C5-5520-131D-E42B-36C3C9DF0C16}"/>
                    </a:ext>
                  </a:extLst>
                </p:cNvPr>
                <p:cNvSpPr txBox="1"/>
                <p:nvPr/>
              </p:nvSpPr>
              <p:spPr bwMode="auto">
                <a:xfrm>
                  <a:off x="9279489" y="189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4" name="TextBox 9233">
                  <a:extLst>
                    <a:ext uri="{FF2B5EF4-FFF2-40B4-BE49-F238E27FC236}">
                      <a16:creationId xmlns:a16="http://schemas.microsoft.com/office/drawing/2014/main" id="{F32599F5-F73D-5460-4A25-C8453FFD0D31}"/>
                    </a:ext>
                  </a:extLst>
                </p:cNvPr>
                <p:cNvSpPr txBox="1"/>
                <p:nvPr/>
              </p:nvSpPr>
              <p:spPr bwMode="auto">
                <a:xfrm>
                  <a:off x="9447574" y="191375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5" name="TextBox 9234">
                  <a:extLst>
                    <a:ext uri="{FF2B5EF4-FFF2-40B4-BE49-F238E27FC236}">
                      <a16:creationId xmlns:a16="http://schemas.microsoft.com/office/drawing/2014/main" id="{6701E27A-C875-27A9-E085-B1C4C6A57A55}"/>
                    </a:ext>
                  </a:extLst>
                </p:cNvPr>
                <p:cNvSpPr txBox="1"/>
                <p:nvPr/>
              </p:nvSpPr>
              <p:spPr bwMode="auto">
                <a:xfrm>
                  <a:off x="9614754" y="19401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6" name="TextBox 9235">
                  <a:extLst>
                    <a:ext uri="{FF2B5EF4-FFF2-40B4-BE49-F238E27FC236}">
                      <a16:creationId xmlns:a16="http://schemas.microsoft.com/office/drawing/2014/main" id="{D3673F12-0D06-2307-C4D1-2DE76341D1EF}"/>
                    </a:ext>
                  </a:extLst>
                </p:cNvPr>
                <p:cNvSpPr txBox="1"/>
                <p:nvPr/>
              </p:nvSpPr>
              <p:spPr bwMode="auto">
                <a:xfrm>
                  <a:off x="9761319" y="19546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7" name="TextBox 9236">
                  <a:extLst>
                    <a:ext uri="{FF2B5EF4-FFF2-40B4-BE49-F238E27FC236}">
                      <a16:creationId xmlns:a16="http://schemas.microsoft.com/office/drawing/2014/main" id="{3A0B69F4-E4C6-6A5D-604F-3AB056A8B767}"/>
                    </a:ext>
                  </a:extLst>
                </p:cNvPr>
                <p:cNvSpPr txBox="1"/>
                <p:nvPr/>
              </p:nvSpPr>
              <p:spPr bwMode="auto">
                <a:xfrm>
                  <a:off x="9787777" y="19538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8" name="TextBox 9237">
                  <a:extLst>
                    <a:ext uri="{FF2B5EF4-FFF2-40B4-BE49-F238E27FC236}">
                      <a16:creationId xmlns:a16="http://schemas.microsoft.com/office/drawing/2014/main" id="{338AEE2C-8D57-B805-AF4C-A71E34BD5A53}"/>
                    </a:ext>
                  </a:extLst>
                </p:cNvPr>
                <p:cNvSpPr txBox="1"/>
                <p:nvPr/>
              </p:nvSpPr>
              <p:spPr bwMode="auto">
                <a:xfrm>
                  <a:off x="9811314" y="19546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39" name="TextBox 9238">
                  <a:extLst>
                    <a:ext uri="{FF2B5EF4-FFF2-40B4-BE49-F238E27FC236}">
                      <a16:creationId xmlns:a16="http://schemas.microsoft.com/office/drawing/2014/main" id="{F769B2B5-67B4-8C67-F049-20582BE1027F}"/>
                    </a:ext>
                  </a:extLst>
                </p:cNvPr>
                <p:cNvSpPr txBox="1"/>
                <p:nvPr/>
              </p:nvSpPr>
              <p:spPr bwMode="auto">
                <a:xfrm>
                  <a:off x="9836244" y="19546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0" name="TextBox 9239">
                  <a:extLst>
                    <a:ext uri="{FF2B5EF4-FFF2-40B4-BE49-F238E27FC236}">
                      <a16:creationId xmlns:a16="http://schemas.microsoft.com/office/drawing/2014/main" id="{855D809B-4467-8E35-CCBF-3AC385BB1A64}"/>
                    </a:ext>
                  </a:extLst>
                </p:cNvPr>
                <p:cNvSpPr txBox="1"/>
                <p:nvPr/>
              </p:nvSpPr>
              <p:spPr bwMode="auto">
                <a:xfrm>
                  <a:off x="9904056" y="198520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1" name="TextBox 9240">
                  <a:extLst>
                    <a:ext uri="{FF2B5EF4-FFF2-40B4-BE49-F238E27FC236}">
                      <a16:creationId xmlns:a16="http://schemas.microsoft.com/office/drawing/2014/main" id="{DD2FCB57-D83E-1119-F8C4-72228A5A4D83}"/>
                    </a:ext>
                  </a:extLst>
                </p:cNvPr>
                <p:cNvSpPr txBox="1"/>
                <p:nvPr/>
              </p:nvSpPr>
              <p:spPr bwMode="auto">
                <a:xfrm>
                  <a:off x="9951196" y="199472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2" name="TextBox 9241">
                  <a:extLst>
                    <a:ext uri="{FF2B5EF4-FFF2-40B4-BE49-F238E27FC236}">
                      <a16:creationId xmlns:a16="http://schemas.microsoft.com/office/drawing/2014/main" id="{8A2BD153-70EA-5675-0F65-022EC015430B}"/>
                    </a:ext>
                  </a:extLst>
                </p:cNvPr>
                <p:cNvSpPr txBox="1"/>
                <p:nvPr/>
              </p:nvSpPr>
              <p:spPr bwMode="auto">
                <a:xfrm>
                  <a:off x="9991620" y="20105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3" name="TextBox 9242">
                  <a:extLst>
                    <a:ext uri="{FF2B5EF4-FFF2-40B4-BE49-F238E27FC236}">
                      <a16:creationId xmlns:a16="http://schemas.microsoft.com/office/drawing/2014/main" id="{25A99863-A5DE-D459-5853-3AC053190669}"/>
                    </a:ext>
                  </a:extLst>
                </p:cNvPr>
                <p:cNvSpPr txBox="1"/>
                <p:nvPr/>
              </p:nvSpPr>
              <p:spPr bwMode="auto">
                <a:xfrm>
                  <a:off x="9963045" y="19926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4" name="TextBox 9243">
                  <a:extLst>
                    <a:ext uri="{FF2B5EF4-FFF2-40B4-BE49-F238E27FC236}">
                      <a16:creationId xmlns:a16="http://schemas.microsoft.com/office/drawing/2014/main" id="{ECEEA6E6-304F-8B04-5F10-05C69DCF6EAB}"/>
                    </a:ext>
                  </a:extLst>
                </p:cNvPr>
                <p:cNvSpPr txBox="1"/>
                <p:nvPr/>
              </p:nvSpPr>
              <p:spPr bwMode="auto">
                <a:xfrm>
                  <a:off x="9978920" y="199249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5" name="TextBox 9244">
                  <a:extLst>
                    <a:ext uri="{FF2B5EF4-FFF2-40B4-BE49-F238E27FC236}">
                      <a16:creationId xmlns:a16="http://schemas.microsoft.com/office/drawing/2014/main" id="{474C0CD2-8A89-965E-74C8-3AAAEFFB7A94}"/>
                    </a:ext>
                  </a:extLst>
                </p:cNvPr>
                <p:cNvSpPr txBox="1"/>
                <p:nvPr/>
              </p:nvSpPr>
              <p:spPr bwMode="auto">
                <a:xfrm>
                  <a:off x="10021981"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6" name="TextBox 9245">
                  <a:extLst>
                    <a:ext uri="{FF2B5EF4-FFF2-40B4-BE49-F238E27FC236}">
                      <a16:creationId xmlns:a16="http://schemas.microsoft.com/office/drawing/2014/main" id="{D05E66C3-8FC2-D442-F4D6-DC83F402A16B}"/>
                    </a:ext>
                  </a:extLst>
                </p:cNvPr>
                <p:cNvSpPr txBox="1"/>
                <p:nvPr/>
              </p:nvSpPr>
              <p:spPr bwMode="auto">
                <a:xfrm>
                  <a:off x="10062393" y="204514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7" name="TextBox 9246">
                  <a:extLst>
                    <a:ext uri="{FF2B5EF4-FFF2-40B4-BE49-F238E27FC236}">
                      <a16:creationId xmlns:a16="http://schemas.microsoft.com/office/drawing/2014/main" id="{0EA2831C-3208-D713-DD26-3DA43EF78F1F}"/>
                    </a:ext>
                  </a:extLst>
                </p:cNvPr>
                <p:cNvSpPr txBox="1"/>
                <p:nvPr/>
              </p:nvSpPr>
              <p:spPr bwMode="auto">
                <a:xfrm>
                  <a:off x="10036729" y="204296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8" name="TextBox 9247">
                  <a:extLst>
                    <a:ext uri="{FF2B5EF4-FFF2-40B4-BE49-F238E27FC236}">
                      <a16:creationId xmlns:a16="http://schemas.microsoft.com/office/drawing/2014/main" id="{35C6DB77-E4E1-F171-854C-BD2AAC798C35}"/>
                    </a:ext>
                  </a:extLst>
                </p:cNvPr>
                <p:cNvSpPr txBox="1"/>
                <p:nvPr/>
              </p:nvSpPr>
              <p:spPr bwMode="auto">
                <a:xfrm>
                  <a:off x="10129358" y="20432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49" name="TextBox 9248">
                  <a:extLst>
                    <a:ext uri="{FF2B5EF4-FFF2-40B4-BE49-F238E27FC236}">
                      <a16:creationId xmlns:a16="http://schemas.microsoft.com/office/drawing/2014/main" id="{DBB577C8-53F2-F74D-2F95-EA550651925E}"/>
                    </a:ext>
                  </a:extLst>
                </p:cNvPr>
                <p:cNvSpPr txBox="1"/>
                <p:nvPr/>
              </p:nvSpPr>
              <p:spPr bwMode="auto">
                <a:xfrm>
                  <a:off x="10105920"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0" name="TextBox 9249">
                  <a:extLst>
                    <a:ext uri="{FF2B5EF4-FFF2-40B4-BE49-F238E27FC236}">
                      <a16:creationId xmlns:a16="http://schemas.microsoft.com/office/drawing/2014/main" id="{5785A1F3-23BE-40E2-13B7-AB7D7569E77F}"/>
                    </a:ext>
                  </a:extLst>
                </p:cNvPr>
                <p:cNvSpPr txBox="1"/>
                <p:nvPr/>
              </p:nvSpPr>
              <p:spPr bwMode="auto">
                <a:xfrm>
                  <a:off x="10093220" y="20432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1" name="TextBox 9250">
                  <a:extLst>
                    <a:ext uri="{FF2B5EF4-FFF2-40B4-BE49-F238E27FC236}">
                      <a16:creationId xmlns:a16="http://schemas.microsoft.com/office/drawing/2014/main" id="{C79CE378-EFD1-66D4-55DD-CF78F76FE411}"/>
                    </a:ext>
                  </a:extLst>
                </p:cNvPr>
                <p:cNvSpPr txBox="1"/>
                <p:nvPr/>
              </p:nvSpPr>
              <p:spPr bwMode="auto">
                <a:xfrm>
                  <a:off x="10196494" y="20416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2" name="TextBox 9251">
                  <a:extLst>
                    <a:ext uri="{FF2B5EF4-FFF2-40B4-BE49-F238E27FC236}">
                      <a16:creationId xmlns:a16="http://schemas.microsoft.com/office/drawing/2014/main" id="{F486F1A7-FFDD-2A82-7500-FD156AF87B1D}"/>
                    </a:ext>
                  </a:extLst>
                </p:cNvPr>
                <p:cNvSpPr txBox="1"/>
                <p:nvPr/>
              </p:nvSpPr>
              <p:spPr bwMode="auto">
                <a:xfrm>
                  <a:off x="10142058"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3" name="TextBox 9252">
                  <a:extLst>
                    <a:ext uri="{FF2B5EF4-FFF2-40B4-BE49-F238E27FC236}">
                      <a16:creationId xmlns:a16="http://schemas.microsoft.com/office/drawing/2014/main" id="{408333D1-D174-4C26-BFA1-996402188D56}"/>
                    </a:ext>
                  </a:extLst>
                </p:cNvPr>
                <p:cNvSpPr txBox="1"/>
                <p:nvPr/>
              </p:nvSpPr>
              <p:spPr bwMode="auto">
                <a:xfrm>
                  <a:off x="10162745"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4" name="TextBox 9253">
                  <a:extLst>
                    <a:ext uri="{FF2B5EF4-FFF2-40B4-BE49-F238E27FC236}">
                      <a16:creationId xmlns:a16="http://schemas.microsoft.com/office/drawing/2014/main" id="{0F8FD321-1315-D2D3-2EE0-B0B7599ADFAD}"/>
                    </a:ext>
                  </a:extLst>
                </p:cNvPr>
                <p:cNvSpPr txBox="1"/>
                <p:nvPr/>
              </p:nvSpPr>
              <p:spPr bwMode="auto">
                <a:xfrm>
                  <a:off x="10217362" y="203974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5" name="TextBox 9254">
                  <a:extLst>
                    <a:ext uri="{FF2B5EF4-FFF2-40B4-BE49-F238E27FC236}">
                      <a16:creationId xmlns:a16="http://schemas.microsoft.com/office/drawing/2014/main" id="{DB32AD52-2ADF-858B-9226-32885DA614A8}"/>
                    </a:ext>
                  </a:extLst>
                </p:cNvPr>
                <p:cNvSpPr txBox="1"/>
                <p:nvPr/>
              </p:nvSpPr>
              <p:spPr bwMode="auto">
                <a:xfrm>
                  <a:off x="11091981"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6" name="TextBox 9255">
                  <a:extLst>
                    <a:ext uri="{FF2B5EF4-FFF2-40B4-BE49-F238E27FC236}">
                      <a16:creationId xmlns:a16="http://schemas.microsoft.com/office/drawing/2014/main" id="{F6921F78-365D-DA08-83B2-454BAD98024A}"/>
                    </a:ext>
                  </a:extLst>
                </p:cNvPr>
                <p:cNvSpPr txBox="1"/>
                <p:nvPr/>
              </p:nvSpPr>
              <p:spPr bwMode="auto">
                <a:xfrm>
                  <a:off x="1105616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7" name="TextBox 9256">
                  <a:extLst>
                    <a:ext uri="{FF2B5EF4-FFF2-40B4-BE49-F238E27FC236}">
                      <a16:creationId xmlns:a16="http://schemas.microsoft.com/office/drawing/2014/main" id="{425B0691-B116-B350-5788-E84738B824D2}"/>
                    </a:ext>
                  </a:extLst>
                </p:cNvPr>
                <p:cNvSpPr txBox="1"/>
                <p:nvPr/>
              </p:nvSpPr>
              <p:spPr bwMode="auto">
                <a:xfrm>
                  <a:off x="10173590" y="20416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8" name="TextBox 9257">
                  <a:extLst>
                    <a:ext uri="{FF2B5EF4-FFF2-40B4-BE49-F238E27FC236}">
                      <a16:creationId xmlns:a16="http://schemas.microsoft.com/office/drawing/2014/main" id="{142302A5-26E2-2207-E844-3BB91869DAB8}"/>
                    </a:ext>
                  </a:extLst>
                </p:cNvPr>
                <p:cNvSpPr txBox="1"/>
                <p:nvPr/>
              </p:nvSpPr>
              <p:spPr bwMode="auto">
                <a:xfrm>
                  <a:off x="10237380" y="205916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9" name="TextBox 9258">
                  <a:extLst>
                    <a:ext uri="{FF2B5EF4-FFF2-40B4-BE49-F238E27FC236}">
                      <a16:creationId xmlns:a16="http://schemas.microsoft.com/office/drawing/2014/main" id="{9CF46126-685D-362B-48CE-4BCE6DDC81C2}"/>
                    </a:ext>
                  </a:extLst>
                </p:cNvPr>
                <p:cNvSpPr txBox="1"/>
                <p:nvPr/>
              </p:nvSpPr>
              <p:spPr bwMode="auto">
                <a:xfrm>
                  <a:off x="10297612"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0" name="TextBox 9259">
                  <a:extLst>
                    <a:ext uri="{FF2B5EF4-FFF2-40B4-BE49-F238E27FC236}">
                      <a16:creationId xmlns:a16="http://schemas.microsoft.com/office/drawing/2014/main" id="{7AB93E26-059C-5DE9-EA93-17EC0A3AB9CF}"/>
                    </a:ext>
                  </a:extLst>
                </p:cNvPr>
                <p:cNvSpPr txBox="1"/>
                <p:nvPr/>
              </p:nvSpPr>
              <p:spPr bwMode="auto">
                <a:xfrm>
                  <a:off x="10319640"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1" name="TextBox 9260">
                  <a:extLst>
                    <a:ext uri="{FF2B5EF4-FFF2-40B4-BE49-F238E27FC236}">
                      <a16:creationId xmlns:a16="http://schemas.microsoft.com/office/drawing/2014/main" id="{43307887-540F-5AE7-CA34-77413ADB6A6B}"/>
                    </a:ext>
                  </a:extLst>
                </p:cNvPr>
                <p:cNvSpPr txBox="1"/>
                <p:nvPr/>
              </p:nvSpPr>
              <p:spPr bwMode="auto">
                <a:xfrm>
                  <a:off x="10332057"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2" name="TextBox 9261">
                  <a:extLst>
                    <a:ext uri="{FF2B5EF4-FFF2-40B4-BE49-F238E27FC236}">
                      <a16:creationId xmlns:a16="http://schemas.microsoft.com/office/drawing/2014/main" id="{F7CC2277-4DEF-4980-6003-F7EB8A3A7FCC}"/>
                    </a:ext>
                  </a:extLst>
                </p:cNvPr>
                <p:cNvSpPr txBox="1"/>
                <p:nvPr/>
              </p:nvSpPr>
              <p:spPr bwMode="auto">
                <a:xfrm>
                  <a:off x="10351107"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3" name="TextBox 9262">
                  <a:extLst>
                    <a:ext uri="{FF2B5EF4-FFF2-40B4-BE49-F238E27FC236}">
                      <a16:creationId xmlns:a16="http://schemas.microsoft.com/office/drawing/2014/main" id="{0BB31F8A-8309-545B-8E02-004A239726E4}"/>
                    </a:ext>
                  </a:extLst>
                </p:cNvPr>
                <p:cNvSpPr txBox="1"/>
                <p:nvPr/>
              </p:nvSpPr>
              <p:spPr bwMode="auto">
                <a:xfrm>
                  <a:off x="10359492"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4" name="TextBox 9263">
                  <a:extLst>
                    <a:ext uri="{FF2B5EF4-FFF2-40B4-BE49-F238E27FC236}">
                      <a16:creationId xmlns:a16="http://schemas.microsoft.com/office/drawing/2014/main" id="{33E5A17B-3619-8214-220E-97253FB98EFB}"/>
                    </a:ext>
                  </a:extLst>
                </p:cNvPr>
                <p:cNvSpPr txBox="1"/>
                <p:nvPr/>
              </p:nvSpPr>
              <p:spPr bwMode="auto">
                <a:xfrm>
                  <a:off x="10365842"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5" name="TextBox 9264">
                  <a:extLst>
                    <a:ext uri="{FF2B5EF4-FFF2-40B4-BE49-F238E27FC236}">
                      <a16:creationId xmlns:a16="http://schemas.microsoft.com/office/drawing/2014/main" id="{1C43EFAA-FF82-1162-B2AA-B8C921F4BB64}"/>
                    </a:ext>
                  </a:extLst>
                </p:cNvPr>
                <p:cNvSpPr txBox="1"/>
                <p:nvPr/>
              </p:nvSpPr>
              <p:spPr bwMode="auto">
                <a:xfrm>
                  <a:off x="10381717"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6" name="TextBox 9265">
                  <a:extLst>
                    <a:ext uri="{FF2B5EF4-FFF2-40B4-BE49-F238E27FC236}">
                      <a16:creationId xmlns:a16="http://schemas.microsoft.com/office/drawing/2014/main" id="{2BAB4726-3607-6657-5686-334DF7D714BE}"/>
                    </a:ext>
                  </a:extLst>
                </p:cNvPr>
                <p:cNvSpPr txBox="1"/>
                <p:nvPr/>
              </p:nvSpPr>
              <p:spPr bwMode="auto">
                <a:xfrm>
                  <a:off x="10440321"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7" name="TextBox 9266">
                  <a:extLst>
                    <a:ext uri="{FF2B5EF4-FFF2-40B4-BE49-F238E27FC236}">
                      <a16:creationId xmlns:a16="http://schemas.microsoft.com/office/drawing/2014/main" id="{7AEE8630-1CFB-68CA-FD2B-A700A3688386}"/>
                    </a:ext>
                  </a:extLst>
                </p:cNvPr>
                <p:cNvSpPr txBox="1"/>
                <p:nvPr/>
              </p:nvSpPr>
              <p:spPr bwMode="auto">
                <a:xfrm>
                  <a:off x="10391806"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8" name="TextBox 9267">
                  <a:extLst>
                    <a:ext uri="{FF2B5EF4-FFF2-40B4-BE49-F238E27FC236}">
                      <a16:creationId xmlns:a16="http://schemas.microsoft.com/office/drawing/2014/main" id="{224AC086-087D-C575-78F1-C61A04905FE6}"/>
                    </a:ext>
                  </a:extLst>
                </p:cNvPr>
                <p:cNvSpPr txBox="1"/>
                <p:nvPr/>
              </p:nvSpPr>
              <p:spPr bwMode="auto">
                <a:xfrm>
                  <a:off x="1049608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9" name="TextBox 9268">
                  <a:extLst>
                    <a:ext uri="{FF2B5EF4-FFF2-40B4-BE49-F238E27FC236}">
                      <a16:creationId xmlns:a16="http://schemas.microsoft.com/office/drawing/2014/main" id="{A7751ABE-E70C-EEBE-F589-29F73A83B4E7}"/>
                    </a:ext>
                  </a:extLst>
                </p:cNvPr>
                <p:cNvSpPr txBox="1"/>
                <p:nvPr/>
              </p:nvSpPr>
              <p:spPr bwMode="auto">
                <a:xfrm>
                  <a:off x="10483630" y="2084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0" name="TextBox 9269">
                  <a:extLst>
                    <a:ext uri="{FF2B5EF4-FFF2-40B4-BE49-F238E27FC236}">
                      <a16:creationId xmlns:a16="http://schemas.microsoft.com/office/drawing/2014/main" id="{1861F49B-4EAF-9100-54A8-714C477B332B}"/>
                    </a:ext>
                  </a:extLst>
                </p:cNvPr>
                <p:cNvSpPr txBox="1"/>
                <p:nvPr/>
              </p:nvSpPr>
              <p:spPr bwMode="auto">
                <a:xfrm>
                  <a:off x="10420384"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1" name="TextBox 9270">
                  <a:extLst>
                    <a:ext uri="{FF2B5EF4-FFF2-40B4-BE49-F238E27FC236}">
                      <a16:creationId xmlns:a16="http://schemas.microsoft.com/office/drawing/2014/main" id="{FE02EAD3-AE4D-3CFE-D30B-DA5BFB8C16A2}"/>
                    </a:ext>
                  </a:extLst>
                </p:cNvPr>
                <p:cNvSpPr txBox="1"/>
                <p:nvPr/>
              </p:nvSpPr>
              <p:spPr bwMode="auto">
                <a:xfrm>
                  <a:off x="10553806"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2" name="TextBox 9271">
                  <a:extLst>
                    <a:ext uri="{FF2B5EF4-FFF2-40B4-BE49-F238E27FC236}">
                      <a16:creationId xmlns:a16="http://schemas.microsoft.com/office/drawing/2014/main" id="{064D229A-F32A-A89E-E482-7E569570A93D}"/>
                    </a:ext>
                  </a:extLst>
                </p:cNvPr>
                <p:cNvSpPr txBox="1"/>
                <p:nvPr/>
              </p:nvSpPr>
              <p:spPr bwMode="auto">
                <a:xfrm>
                  <a:off x="1059345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3" name="TextBox 9272">
                  <a:extLst>
                    <a:ext uri="{FF2B5EF4-FFF2-40B4-BE49-F238E27FC236}">
                      <a16:creationId xmlns:a16="http://schemas.microsoft.com/office/drawing/2014/main" id="{75D813FA-1CF5-0137-1611-E310960331C7}"/>
                    </a:ext>
                  </a:extLst>
                </p:cNvPr>
                <p:cNvSpPr txBox="1"/>
                <p:nvPr/>
              </p:nvSpPr>
              <p:spPr bwMode="auto">
                <a:xfrm>
                  <a:off x="1052783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4" name="TextBox 9273">
                  <a:extLst>
                    <a:ext uri="{FF2B5EF4-FFF2-40B4-BE49-F238E27FC236}">
                      <a16:creationId xmlns:a16="http://schemas.microsoft.com/office/drawing/2014/main" id="{6B79D54E-6037-F5DE-4A9E-C633F594AE3A}"/>
                    </a:ext>
                  </a:extLst>
                </p:cNvPr>
                <p:cNvSpPr txBox="1"/>
                <p:nvPr/>
              </p:nvSpPr>
              <p:spPr bwMode="auto">
                <a:xfrm>
                  <a:off x="11702589"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5" name="TextBox 9274">
                  <a:extLst>
                    <a:ext uri="{FF2B5EF4-FFF2-40B4-BE49-F238E27FC236}">
                      <a16:creationId xmlns:a16="http://schemas.microsoft.com/office/drawing/2014/main" id="{A2B843D2-8E5E-6828-21C4-6A74A79B379E}"/>
                    </a:ext>
                  </a:extLst>
                </p:cNvPr>
                <p:cNvSpPr txBox="1"/>
                <p:nvPr/>
              </p:nvSpPr>
              <p:spPr bwMode="auto">
                <a:xfrm>
                  <a:off x="1062651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6" name="TextBox 9275">
                  <a:extLst>
                    <a:ext uri="{FF2B5EF4-FFF2-40B4-BE49-F238E27FC236}">
                      <a16:creationId xmlns:a16="http://schemas.microsoft.com/office/drawing/2014/main" id="{AA686CD9-EE8E-181A-1F90-FAB94C910CD8}"/>
                    </a:ext>
                  </a:extLst>
                </p:cNvPr>
                <p:cNvSpPr txBox="1"/>
                <p:nvPr/>
              </p:nvSpPr>
              <p:spPr bwMode="auto">
                <a:xfrm>
                  <a:off x="10990954"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7" name="TextBox 9276">
                  <a:extLst>
                    <a:ext uri="{FF2B5EF4-FFF2-40B4-BE49-F238E27FC236}">
                      <a16:creationId xmlns:a16="http://schemas.microsoft.com/office/drawing/2014/main" id="{D8F53308-E902-ADE0-401D-D20F5FEBC75E}"/>
                    </a:ext>
                  </a:extLst>
                </p:cNvPr>
                <p:cNvSpPr txBox="1"/>
                <p:nvPr/>
              </p:nvSpPr>
              <p:spPr bwMode="auto">
                <a:xfrm>
                  <a:off x="10667533"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8" name="TextBox 9277">
                  <a:extLst>
                    <a:ext uri="{FF2B5EF4-FFF2-40B4-BE49-F238E27FC236}">
                      <a16:creationId xmlns:a16="http://schemas.microsoft.com/office/drawing/2014/main" id="{903FB6E8-D098-FC23-424D-9B2BCC8FA604}"/>
                    </a:ext>
                  </a:extLst>
                </p:cNvPr>
                <p:cNvSpPr txBox="1"/>
                <p:nvPr/>
              </p:nvSpPr>
              <p:spPr bwMode="auto">
                <a:xfrm>
                  <a:off x="1060989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9" name="TextBox 9278">
                  <a:extLst>
                    <a:ext uri="{FF2B5EF4-FFF2-40B4-BE49-F238E27FC236}">
                      <a16:creationId xmlns:a16="http://schemas.microsoft.com/office/drawing/2014/main" id="{BF37B52C-0332-D46B-CEAC-5A9413897D1D}"/>
                    </a:ext>
                  </a:extLst>
                </p:cNvPr>
                <p:cNvSpPr txBox="1"/>
                <p:nvPr/>
              </p:nvSpPr>
              <p:spPr bwMode="auto">
                <a:xfrm>
                  <a:off x="1068722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0" name="TextBox 9279">
                  <a:extLst>
                    <a:ext uri="{FF2B5EF4-FFF2-40B4-BE49-F238E27FC236}">
                      <a16:creationId xmlns:a16="http://schemas.microsoft.com/office/drawing/2014/main" id="{57F8F879-9F83-3572-9EFD-F45F404033D2}"/>
                    </a:ext>
                  </a:extLst>
                </p:cNvPr>
                <p:cNvSpPr txBox="1"/>
                <p:nvPr/>
              </p:nvSpPr>
              <p:spPr bwMode="auto">
                <a:xfrm>
                  <a:off x="1071156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1" name="TextBox 9280">
                  <a:extLst>
                    <a:ext uri="{FF2B5EF4-FFF2-40B4-BE49-F238E27FC236}">
                      <a16:creationId xmlns:a16="http://schemas.microsoft.com/office/drawing/2014/main" id="{F1D9E624-1CAF-9707-52E1-02D6905FD4A3}"/>
                    </a:ext>
                  </a:extLst>
                </p:cNvPr>
                <p:cNvSpPr txBox="1"/>
                <p:nvPr/>
              </p:nvSpPr>
              <p:spPr bwMode="auto">
                <a:xfrm>
                  <a:off x="1072426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2" name="TextBox 9281">
                  <a:extLst>
                    <a:ext uri="{FF2B5EF4-FFF2-40B4-BE49-F238E27FC236}">
                      <a16:creationId xmlns:a16="http://schemas.microsoft.com/office/drawing/2014/main" id="{763BC9ED-93DE-995C-22B7-5199B6F15004}"/>
                    </a:ext>
                  </a:extLst>
                </p:cNvPr>
                <p:cNvSpPr txBox="1"/>
                <p:nvPr/>
              </p:nvSpPr>
              <p:spPr bwMode="auto">
                <a:xfrm>
                  <a:off x="10756433"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3" name="TextBox 9282">
                  <a:extLst>
                    <a:ext uri="{FF2B5EF4-FFF2-40B4-BE49-F238E27FC236}">
                      <a16:creationId xmlns:a16="http://schemas.microsoft.com/office/drawing/2014/main" id="{A805647D-F800-38BF-E114-2EE646E3EB7A}"/>
                    </a:ext>
                  </a:extLst>
                </p:cNvPr>
                <p:cNvSpPr txBox="1"/>
                <p:nvPr/>
              </p:nvSpPr>
              <p:spPr bwMode="auto">
                <a:xfrm>
                  <a:off x="10840124"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4" name="TextBox 9283">
                  <a:extLst>
                    <a:ext uri="{FF2B5EF4-FFF2-40B4-BE49-F238E27FC236}">
                      <a16:creationId xmlns:a16="http://schemas.microsoft.com/office/drawing/2014/main" id="{72592FF0-D3A6-8EAF-4C6C-3EB5EDEA93B9}"/>
                    </a:ext>
                  </a:extLst>
                </p:cNvPr>
                <p:cNvSpPr txBox="1"/>
                <p:nvPr/>
              </p:nvSpPr>
              <p:spPr bwMode="auto">
                <a:xfrm>
                  <a:off x="1077555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5" name="TextBox 9284">
                  <a:extLst>
                    <a:ext uri="{FF2B5EF4-FFF2-40B4-BE49-F238E27FC236}">
                      <a16:creationId xmlns:a16="http://schemas.microsoft.com/office/drawing/2014/main" id="{2B4B5EA3-6CAA-E653-0E9A-61622EEC2591}"/>
                    </a:ext>
                  </a:extLst>
                </p:cNvPr>
                <p:cNvSpPr txBox="1"/>
                <p:nvPr/>
              </p:nvSpPr>
              <p:spPr bwMode="auto">
                <a:xfrm>
                  <a:off x="1082163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6" name="TextBox 9285">
                  <a:extLst>
                    <a:ext uri="{FF2B5EF4-FFF2-40B4-BE49-F238E27FC236}">
                      <a16:creationId xmlns:a16="http://schemas.microsoft.com/office/drawing/2014/main" id="{8500C77D-3E6C-14F3-9591-8E2EFFFC6882}"/>
                    </a:ext>
                  </a:extLst>
                </p:cNvPr>
                <p:cNvSpPr txBox="1"/>
                <p:nvPr/>
              </p:nvSpPr>
              <p:spPr bwMode="auto">
                <a:xfrm>
                  <a:off x="1086070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7" name="TextBox 9286">
                  <a:extLst>
                    <a:ext uri="{FF2B5EF4-FFF2-40B4-BE49-F238E27FC236}">
                      <a16:creationId xmlns:a16="http://schemas.microsoft.com/office/drawing/2014/main" id="{E34D3C72-1C94-1B26-67E5-746CEA56BFE8}"/>
                    </a:ext>
                  </a:extLst>
                </p:cNvPr>
                <p:cNvSpPr txBox="1"/>
                <p:nvPr/>
              </p:nvSpPr>
              <p:spPr bwMode="auto">
                <a:xfrm>
                  <a:off x="1080095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8" name="TextBox 9287">
                  <a:extLst>
                    <a:ext uri="{FF2B5EF4-FFF2-40B4-BE49-F238E27FC236}">
                      <a16:creationId xmlns:a16="http://schemas.microsoft.com/office/drawing/2014/main" id="{8AD52CE8-85BA-D7D2-7C48-F58151DEB425}"/>
                    </a:ext>
                  </a:extLst>
                </p:cNvPr>
                <p:cNvSpPr txBox="1"/>
                <p:nvPr/>
              </p:nvSpPr>
              <p:spPr bwMode="auto">
                <a:xfrm>
                  <a:off x="10876582"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9" name="TextBox 9288">
                  <a:extLst>
                    <a:ext uri="{FF2B5EF4-FFF2-40B4-BE49-F238E27FC236}">
                      <a16:creationId xmlns:a16="http://schemas.microsoft.com/office/drawing/2014/main" id="{9041146D-0F87-A5AF-C042-26EB5ABC1302}"/>
                    </a:ext>
                  </a:extLst>
                </p:cNvPr>
                <p:cNvSpPr txBox="1"/>
                <p:nvPr/>
              </p:nvSpPr>
              <p:spPr bwMode="auto">
                <a:xfrm>
                  <a:off x="1089627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0" name="TextBox 9289">
                  <a:extLst>
                    <a:ext uri="{FF2B5EF4-FFF2-40B4-BE49-F238E27FC236}">
                      <a16:creationId xmlns:a16="http://schemas.microsoft.com/office/drawing/2014/main" id="{90E53D30-282E-BF43-1D78-276D279F768E}"/>
                    </a:ext>
                  </a:extLst>
                </p:cNvPr>
                <p:cNvSpPr txBox="1"/>
                <p:nvPr/>
              </p:nvSpPr>
              <p:spPr bwMode="auto">
                <a:xfrm>
                  <a:off x="1094553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1" name="TextBox 9290">
                  <a:extLst>
                    <a:ext uri="{FF2B5EF4-FFF2-40B4-BE49-F238E27FC236}">
                      <a16:creationId xmlns:a16="http://schemas.microsoft.com/office/drawing/2014/main" id="{39705352-A574-C85F-3269-E0DB7D2C7D1E}"/>
                    </a:ext>
                  </a:extLst>
                </p:cNvPr>
                <p:cNvSpPr txBox="1"/>
                <p:nvPr/>
              </p:nvSpPr>
              <p:spPr bwMode="auto">
                <a:xfrm>
                  <a:off x="1096230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2" name="TextBox 9291">
                  <a:extLst>
                    <a:ext uri="{FF2B5EF4-FFF2-40B4-BE49-F238E27FC236}">
                      <a16:creationId xmlns:a16="http://schemas.microsoft.com/office/drawing/2014/main" id="{D50FC9D8-41CA-3593-AB19-720792F07F24}"/>
                    </a:ext>
                  </a:extLst>
                </p:cNvPr>
                <p:cNvSpPr txBox="1"/>
                <p:nvPr/>
              </p:nvSpPr>
              <p:spPr bwMode="auto">
                <a:xfrm>
                  <a:off x="1092648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3" name="TextBox 9292">
                  <a:extLst>
                    <a:ext uri="{FF2B5EF4-FFF2-40B4-BE49-F238E27FC236}">
                      <a16:creationId xmlns:a16="http://schemas.microsoft.com/office/drawing/2014/main" id="{BFC3C03F-183A-037F-DED8-746EB31CFF1B}"/>
                    </a:ext>
                  </a:extLst>
                </p:cNvPr>
                <p:cNvSpPr txBox="1"/>
                <p:nvPr/>
              </p:nvSpPr>
              <p:spPr bwMode="auto">
                <a:xfrm>
                  <a:off x="10909991"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4" name="TextBox 9293">
                  <a:extLst>
                    <a:ext uri="{FF2B5EF4-FFF2-40B4-BE49-F238E27FC236}">
                      <a16:creationId xmlns:a16="http://schemas.microsoft.com/office/drawing/2014/main" id="{08BD47E6-A3EC-4202-A65C-A0CC3E5DED35}"/>
                    </a:ext>
                  </a:extLst>
                </p:cNvPr>
                <p:cNvSpPr txBox="1"/>
                <p:nvPr/>
              </p:nvSpPr>
              <p:spPr bwMode="auto">
                <a:xfrm>
                  <a:off x="11114851"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5" name="TextBox 9294">
                  <a:extLst>
                    <a:ext uri="{FF2B5EF4-FFF2-40B4-BE49-F238E27FC236}">
                      <a16:creationId xmlns:a16="http://schemas.microsoft.com/office/drawing/2014/main" id="{6D7EC292-1462-6C10-907E-D8261F9A3266}"/>
                    </a:ext>
                  </a:extLst>
                </p:cNvPr>
                <p:cNvSpPr txBox="1"/>
                <p:nvPr/>
              </p:nvSpPr>
              <p:spPr bwMode="auto">
                <a:xfrm>
                  <a:off x="11172412"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6" name="TextBox 9295">
                  <a:extLst>
                    <a:ext uri="{FF2B5EF4-FFF2-40B4-BE49-F238E27FC236}">
                      <a16:creationId xmlns:a16="http://schemas.microsoft.com/office/drawing/2014/main" id="{5D962BA0-24BB-7F18-852E-2162B76EE684}"/>
                    </a:ext>
                  </a:extLst>
                </p:cNvPr>
                <p:cNvSpPr txBox="1"/>
                <p:nvPr/>
              </p:nvSpPr>
              <p:spPr bwMode="auto">
                <a:xfrm>
                  <a:off x="11256819"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7" name="TextBox 9296">
                  <a:extLst>
                    <a:ext uri="{FF2B5EF4-FFF2-40B4-BE49-F238E27FC236}">
                      <a16:creationId xmlns:a16="http://schemas.microsoft.com/office/drawing/2014/main" id="{4570E413-0666-A8D3-B847-3DAA375051BE}"/>
                    </a:ext>
                  </a:extLst>
                </p:cNvPr>
                <p:cNvSpPr txBox="1"/>
                <p:nvPr/>
              </p:nvSpPr>
              <p:spPr bwMode="auto">
                <a:xfrm>
                  <a:off x="11187303"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8" name="TextBox 9297">
                  <a:extLst>
                    <a:ext uri="{FF2B5EF4-FFF2-40B4-BE49-F238E27FC236}">
                      <a16:creationId xmlns:a16="http://schemas.microsoft.com/office/drawing/2014/main" id="{4FDEFE88-9184-13EF-549A-8BB83E642EC1}"/>
                    </a:ext>
                  </a:extLst>
                </p:cNvPr>
                <p:cNvSpPr txBox="1"/>
                <p:nvPr/>
              </p:nvSpPr>
              <p:spPr bwMode="auto">
                <a:xfrm>
                  <a:off x="11206353"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9" name="TextBox 9298">
                  <a:extLst>
                    <a:ext uri="{FF2B5EF4-FFF2-40B4-BE49-F238E27FC236}">
                      <a16:creationId xmlns:a16="http://schemas.microsoft.com/office/drawing/2014/main" id="{BEA2B6B5-C4F7-1CBA-DD68-3B8193EC2BBC}"/>
                    </a:ext>
                  </a:extLst>
                </p:cNvPr>
                <p:cNvSpPr txBox="1"/>
                <p:nvPr/>
              </p:nvSpPr>
              <p:spPr bwMode="auto">
                <a:xfrm>
                  <a:off x="11148599"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0" name="TextBox 9299">
                  <a:extLst>
                    <a:ext uri="{FF2B5EF4-FFF2-40B4-BE49-F238E27FC236}">
                      <a16:creationId xmlns:a16="http://schemas.microsoft.com/office/drawing/2014/main" id="{DD8ADB5F-7758-C66A-FE0E-E80020E7565E}"/>
                    </a:ext>
                  </a:extLst>
                </p:cNvPr>
                <p:cNvSpPr txBox="1"/>
                <p:nvPr/>
              </p:nvSpPr>
              <p:spPr bwMode="auto">
                <a:xfrm>
                  <a:off x="11237195"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1" name="TextBox 9300">
                  <a:extLst>
                    <a:ext uri="{FF2B5EF4-FFF2-40B4-BE49-F238E27FC236}">
                      <a16:creationId xmlns:a16="http://schemas.microsoft.com/office/drawing/2014/main" id="{FA8F9BC2-DB20-6DB7-6DA3-1A6B62671917}"/>
                    </a:ext>
                  </a:extLst>
                </p:cNvPr>
                <p:cNvSpPr txBox="1"/>
                <p:nvPr/>
              </p:nvSpPr>
              <p:spPr bwMode="auto">
                <a:xfrm>
                  <a:off x="11307380"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2" name="TextBox 9301">
                  <a:extLst>
                    <a:ext uri="{FF2B5EF4-FFF2-40B4-BE49-F238E27FC236}">
                      <a16:creationId xmlns:a16="http://schemas.microsoft.com/office/drawing/2014/main" id="{C9294C20-33AF-9776-E024-250531D33C61}"/>
                    </a:ext>
                  </a:extLst>
                </p:cNvPr>
                <p:cNvSpPr txBox="1"/>
                <p:nvPr/>
              </p:nvSpPr>
              <p:spPr bwMode="auto">
                <a:xfrm>
                  <a:off x="11222228"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3" name="TextBox 9302">
                  <a:extLst>
                    <a:ext uri="{FF2B5EF4-FFF2-40B4-BE49-F238E27FC236}">
                      <a16:creationId xmlns:a16="http://schemas.microsoft.com/office/drawing/2014/main" id="{1A6BB222-0B13-A80D-4657-09938A387AB8}"/>
                    </a:ext>
                  </a:extLst>
                </p:cNvPr>
                <p:cNvSpPr txBox="1"/>
                <p:nvPr/>
              </p:nvSpPr>
              <p:spPr bwMode="auto">
                <a:xfrm>
                  <a:off x="11380531"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4" name="TextBox 9303">
                  <a:extLst>
                    <a:ext uri="{FF2B5EF4-FFF2-40B4-BE49-F238E27FC236}">
                      <a16:creationId xmlns:a16="http://schemas.microsoft.com/office/drawing/2014/main" id="{54924E78-39AE-2CEC-4B9A-DB2088AC8AB5}"/>
                    </a:ext>
                  </a:extLst>
                </p:cNvPr>
                <p:cNvSpPr txBox="1"/>
                <p:nvPr/>
              </p:nvSpPr>
              <p:spPr bwMode="auto">
                <a:xfrm>
                  <a:off x="11405877"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5" name="TextBox 9304">
                  <a:extLst>
                    <a:ext uri="{FF2B5EF4-FFF2-40B4-BE49-F238E27FC236}">
                      <a16:creationId xmlns:a16="http://schemas.microsoft.com/office/drawing/2014/main" id="{CEDD61B3-9DD6-1781-B886-CC2D92632716}"/>
                    </a:ext>
                  </a:extLst>
                </p:cNvPr>
                <p:cNvSpPr txBox="1"/>
                <p:nvPr/>
              </p:nvSpPr>
              <p:spPr bwMode="auto">
                <a:xfrm>
                  <a:off x="11333425"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6" name="TextBox 9305">
                  <a:extLst>
                    <a:ext uri="{FF2B5EF4-FFF2-40B4-BE49-F238E27FC236}">
                      <a16:creationId xmlns:a16="http://schemas.microsoft.com/office/drawing/2014/main" id="{9CA9292F-4A2F-902E-D674-C879E38DC178}"/>
                    </a:ext>
                  </a:extLst>
                </p:cNvPr>
                <p:cNvSpPr txBox="1"/>
                <p:nvPr/>
              </p:nvSpPr>
              <p:spPr bwMode="auto">
                <a:xfrm>
                  <a:off x="11466788"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7" name="TextBox 9306">
                  <a:extLst>
                    <a:ext uri="{FF2B5EF4-FFF2-40B4-BE49-F238E27FC236}">
                      <a16:creationId xmlns:a16="http://schemas.microsoft.com/office/drawing/2014/main" id="{653C9071-A3AC-AD52-9A92-3BE68099BE6B}"/>
                    </a:ext>
                  </a:extLst>
                </p:cNvPr>
                <p:cNvSpPr txBox="1"/>
                <p:nvPr/>
              </p:nvSpPr>
              <p:spPr bwMode="auto">
                <a:xfrm>
                  <a:off x="11574152"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8" name="TextBox 9307">
                  <a:extLst>
                    <a:ext uri="{FF2B5EF4-FFF2-40B4-BE49-F238E27FC236}">
                      <a16:creationId xmlns:a16="http://schemas.microsoft.com/office/drawing/2014/main" id="{4AB44E92-F0CC-D885-AC70-51A9D566F3A9}"/>
                    </a:ext>
                  </a:extLst>
                </p:cNvPr>
                <p:cNvSpPr txBox="1"/>
                <p:nvPr/>
              </p:nvSpPr>
              <p:spPr bwMode="auto">
                <a:xfrm>
                  <a:off x="11605536"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9" name="TextBox 9308">
                  <a:extLst>
                    <a:ext uri="{FF2B5EF4-FFF2-40B4-BE49-F238E27FC236}">
                      <a16:creationId xmlns:a16="http://schemas.microsoft.com/office/drawing/2014/main" id="{E66E3786-283C-73E0-4C34-B114A497B2B7}"/>
                    </a:ext>
                  </a:extLst>
                </p:cNvPr>
                <p:cNvSpPr txBox="1"/>
                <p:nvPr/>
              </p:nvSpPr>
              <p:spPr bwMode="auto">
                <a:xfrm>
                  <a:off x="11421752"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grpSp>
      </p:grpSp>
      <p:cxnSp>
        <p:nvCxnSpPr>
          <p:cNvPr id="9421" name="Straight Connector 9420">
            <a:extLst>
              <a:ext uri="{FF2B5EF4-FFF2-40B4-BE49-F238E27FC236}">
                <a16:creationId xmlns:a16="http://schemas.microsoft.com/office/drawing/2014/main" id="{9AA8C45E-91E4-302A-9AFE-FC9324A034FD}"/>
              </a:ext>
            </a:extLst>
          </p:cNvPr>
          <p:cNvCxnSpPr/>
          <p:nvPr/>
        </p:nvCxnSpPr>
        <p:spPr bwMode="auto">
          <a:xfrm>
            <a:off x="8418101" y="2122683"/>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22" name="Straight Connector 9421">
            <a:extLst>
              <a:ext uri="{FF2B5EF4-FFF2-40B4-BE49-F238E27FC236}">
                <a16:creationId xmlns:a16="http://schemas.microsoft.com/office/drawing/2014/main" id="{8DB85FAD-08AA-79FE-A6A7-DE2BD024FA70}"/>
              </a:ext>
            </a:extLst>
          </p:cNvPr>
          <p:cNvCxnSpPr/>
          <p:nvPr/>
        </p:nvCxnSpPr>
        <p:spPr bwMode="auto">
          <a:xfrm>
            <a:off x="8418101" y="255541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23" name="Straight Connector 9422">
            <a:extLst>
              <a:ext uri="{FF2B5EF4-FFF2-40B4-BE49-F238E27FC236}">
                <a16:creationId xmlns:a16="http://schemas.microsoft.com/office/drawing/2014/main" id="{8DC76E04-00AC-DAD3-00EB-AB0D4A1BA00E}"/>
              </a:ext>
            </a:extLst>
          </p:cNvPr>
          <p:cNvCxnSpPr/>
          <p:nvPr/>
        </p:nvCxnSpPr>
        <p:spPr bwMode="auto">
          <a:xfrm>
            <a:off x="8418101" y="2982993"/>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24" name="Straight Connector 9423">
            <a:extLst>
              <a:ext uri="{FF2B5EF4-FFF2-40B4-BE49-F238E27FC236}">
                <a16:creationId xmlns:a16="http://schemas.microsoft.com/office/drawing/2014/main" id="{70CB8BA2-7EA0-F346-7F53-0750DEDF4CA2}"/>
              </a:ext>
            </a:extLst>
          </p:cNvPr>
          <p:cNvCxnSpPr/>
          <p:nvPr/>
        </p:nvCxnSpPr>
        <p:spPr bwMode="auto">
          <a:xfrm>
            <a:off x="8418101" y="3413147"/>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25" name="Straight Connector 9424">
            <a:extLst>
              <a:ext uri="{FF2B5EF4-FFF2-40B4-BE49-F238E27FC236}">
                <a16:creationId xmlns:a16="http://schemas.microsoft.com/office/drawing/2014/main" id="{06FC8206-A6B6-CE30-1C89-435E26761D92}"/>
              </a:ext>
            </a:extLst>
          </p:cNvPr>
          <p:cNvCxnSpPr/>
          <p:nvPr/>
        </p:nvCxnSpPr>
        <p:spPr bwMode="auto">
          <a:xfrm>
            <a:off x="8418101" y="3843301"/>
            <a:ext cx="69546" cy="0"/>
          </a:xfrm>
          <a:prstGeom prst="line">
            <a:avLst/>
          </a:prstGeom>
          <a:noFill/>
          <a:ln w="12700" cap="flat" cmpd="sng" algn="ctr">
            <a:solidFill>
              <a:srgbClr val="000000"/>
            </a:solidFill>
            <a:prstDash val="solid"/>
            <a:round/>
            <a:headEnd type="none" w="med" len="med"/>
            <a:tailEnd type="none" w="med" len="med"/>
          </a:ln>
          <a:effectLst/>
        </p:spPr>
      </p:cxnSp>
      <p:sp>
        <p:nvSpPr>
          <p:cNvPr id="9440" name="TextBox 9439">
            <a:extLst>
              <a:ext uri="{FF2B5EF4-FFF2-40B4-BE49-F238E27FC236}">
                <a16:creationId xmlns:a16="http://schemas.microsoft.com/office/drawing/2014/main" id="{F7900590-E55E-47AA-6C07-0ED3647E10F7}"/>
              </a:ext>
            </a:extLst>
          </p:cNvPr>
          <p:cNvSpPr txBox="1"/>
          <p:nvPr/>
        </p:nvSpPr>
        <p:spPr bwMode="auto">
          <a:xfrm>
            <a:off x="8037060" y="1618661"/>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a:t>
            </a:r>
          </a:p>
        </p:txBody>
      </p:sp>
      <p:sp>
        <p:nvSpPr>
          <p:cNvPr id="9441" name="TextBox 9440">
            <a:extLst>
              <a:ext uri="{FF2B5EF4-FFF2-40B4-BE49-F238E27FC236}">
                <a16:creationId xmlns:a16="http://schemas.microsoft.com/office/drawing/2014/main" id="{FEC00116-0A6A-7E42-552B-E6F5092CD7A1}"/>
              </a:ext>
            </a:extLst>
          </p:cNvPr>
          <p:cNvSpPr txBox="1"/>
          <p:nvPr/>
        </p:nvSpPr>
        <p:spPr bwMode="auto">
          <a:xfrm>
            <a:off x="8037060" y="2030785"/>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0.8</a:t>
            </a:r>
          </a:p>
        </p:txBody>
      </p:sp>
      <p:sp>
        <p:nvSpPr>
          <p:cNvPr id="9442" name="TextBox 9441">
            <a:extLst>
              <a:ext uri="{FF2B5EF4-FFF2-40B4-BE49-F238E27FC236}">
                <a16:creationId xmlns:a16="http://schemas.microsoft.com/office/drawing/2014/main" id="{A046B7FF-B4F5-330E-894F-BC0276FC934C}"/>
              </a:ext>
            </a:extLst>
          </p:cNvPr>
          <p:cNvSpPr txBox="1"/>
          <p:nvPr/>
        </p:nvSpPr>
        <p:spPr bwMode="auto">
          <a:xfrm>
            <a:off x="8037060" y="2466091"/>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0.6</a:t>
            </a:r>
          </a:p>
        </p:txBody>
      </p:sp>
      <p:sp>
        <p:nvSpPr>
          <p:cNvPr id="9443" name="TextBox 9442">
            <a:extLst>
              <a:ext uri="{FF2B5EF4-FFF2-40B4-BE49-F238E27FC236}">
                <a16:creationId xmlns:a16="http://schemas.microsoft.com/office/drawing/2014/main" id="{B42410C5-4978-092A-1B02-C54BFFE60525}"/>
              </a:ext>
            </a:extLst>
          </p:cNvPr>
          <p:cNvSpPr txBox="1"/>
          <p:nvPr/>
        </p:nvSpPr>
        <p:spPr bwMode="auto">
          <a:xfrm>
            <a:off x="8037060" y="2898821"/>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0.4</a:t>
            </a:r>
          </a:p>
        </p:txBody>
      </p:sp>
      <p:sp>
        <p:nvSpPr>
          <p:cNvPr id="9444" name="TextBox 9443">
            <a:extLst>
              <a:ext uri="{FF2B5EF4-FFF2-40B4-BE49-F238E27FC236}">
                <a16:creationId xmlns:a16="http://schemas.microsoft.com/office/drawing/2014/main" id="{CEC3C657-8B6D-A54B-D395-A402305D3C02}"/>
              </a:ext>
            </a:extLst>
          </p:cNvPr>
          <p:cNvSpPr txBox="1"/>
          <p:nvPr/>
        </p:nvSpPr>
        <p:spPr bwMode="auto">
          <a:xfrm>
            <a:off x="8037060" y="3326400"/>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0.2</a:t>
            </a:r>
          </a:p>
        </p:txBody>
      </p:sp>
      <p:sp>
        <p:nvSpPr>
          <p:cNvPr id="9445" name="TextBox 9444">
            <a:extLst>
              <a:ext uri="{FF2B5EF4-FFF2-40B4-BE49-F238E27FC236}">
                <a16:creationId xmlns:a16="http://schemas.microsoft.com/office/drawing/2014/main" id="{35F8B5DA-123F-966B-1DE6-CAEC7B210C8A}"/>
              </a:ext>
            </a:extLst>
          </p:cNvPr>
          <p:cNvSpPr txBox="1"/>
          <p:nvPr/>
        </p:nvSpPr>
        <p:spPr bwMode="auto">
          <a:xfrm>
            <a:off x="8037060" y="3756554"/>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p>
        </p:txBody>
      </p:sp>
      <p:sp>
        <p:nvSpPr>
          <p:cNvPr id="9446" name="TextBox 9445">
            <a:extLst>
              <a:ext uri="{FF2B5EF4-FFF2-40B4-BE49-F238E27FC236}">
                <a16:creationId xmlns:a16="http://schemas.microsoft.com/office/drawing/2014/main" id="{2C1BCF82-1E1D-0BA1-7C75-9060E873EFEB}"/>
              </a:ext>
            </a:extLst>
          </p:cNvPr>
          <p:cNvSpPr txBox="1"/>
          <p:nvPr/>
        </p:nvSpPr>
        <p:spPr bwMode="auto">
          <a:xfrm>
            <a:off x="8350537"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p>
        </p:txBody>
      </p:sp>
      <p:sp>
        <p:nvSpPr>
          <p:cNvPr id="9447" name="TextBox 9446">
            <a:extLst>
              <a:ext uri="{FF2B5EF4-FFF2-40B4-BE49-F238E27FC236}">
                <a16:creationId xmlns:a16="http://schemas.microsoft.com/office/drawing/2014/main" id="{2AEDA1AA-A6AE-D03B-D10B-C02CE3E8A7C6}"/>
              </a:ext>
            </a:extLst>
          </p:cNvPr>
          <p:cNvSpPr txBox="1"/>
          <p:nvPr/>
        </p:nvSpPr>
        <p:spPr bwMode="auto">
          <a:xfrm>
            <a:off x="856593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a:t>
            </a:r>
          </a:p>
        </p:txBody>
      </p:sp>
      <p:sp>
        <p:nvSpPr>
          <p:cNvPr id="9448" name="TextBox 9447">
            <a:extLst>
              <a:ext uri="{FF2B5EF4-FFF2-40B4-BE49-F238E27FC236}">
                <a16:creationId xmlns:a16="http://schemas.microsoft.com/office/drawing/2014/main" id="{265F526A-13FE-108C-7373-C17878F0CA8C}"/>
              </a:ext>
            </a:extLst>
          </p:cNvPr>
          <p:cNvSpPr txBox="1"/>
          <p:nvPr/>
        </p:nvSpPr>
        <p:spPr bwMode="auto">
          <a:xfrm>
            <a:off x="8781335"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12</a:t>
            </a:r>
          </a:p>
        </p:txBody>
      </p:sp>
      <p:sp>
        <p:nvSpPr>
          <p:cNvPr id="9449" name="TextBox 9448">
            <a:extLst>
              <a:ext uri="{FF2B5EF4-FFF2-40B4-BE49-F238E27FC236}">
                <a16:creationId xmlns:a16="http://schemas.microsoft.com/office/drawing/2014/main" id="{24D136C8-AC48-9718-B790-889508ED9A0E}"/>
              </a:ext>
            </a:extLst>
          </p:cNvPr>
          <p:cNvSpPr txBox="1"/>
          <p:nvPr/>
        </p:nvSpPr>
        <p:spPr bwMode="auto">
          <a:xfrm>
            <a:off x="8996734"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18</a:t>
            </a:r>
          </a:p>
        </p:txBody>
      </p:sp>
      <p:sp>
        <p:nvSpPr>
          <p:cNvPr id="9450" name="TextBox 9449">
            <a:extLst>
              <a:ext uri="{FF2B5EF4-FFF2-40B4-BE49-F238E27FC236}">
                <a16:creationId xmlns:a16="http://schemas.microsoft.com/office/drawing/2014/main" id="{13494940-92C6-5E1B-B990-F9701E1FDB5B}"/>
              </a:ext>
            </a:extLst>
          </p:cNvPr>
          <p:cNvSpPr txBox="1"/>
          <p:nvPr/>
        </p:nvSpPr>
        <p:spPr bwMode="auto">
          <a:xfrm>
            <a:off x="9212133"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24</a:t>
            </a:r>
          </a:p>
        </p:txBody>
      </p:sp>
      <p:sp>
        <p:nvSpPr>
          <p:cNvPr id="9451" name="TextBox 9450">
            <a:extLst>
              <a:ext uri="{FF2B5EF4-FFF2-40B4-BE49-F238E27FC236}">
                <a16:creationId xmlns:a16="http://schemas.microsoft.com/office/drawing/2014/main" id="{9D396AEC-8E50-8ABE-A89E-83732A9B7485}"/>
              </a:ext>
            </a:extLst>
          </p:cNvPr>
          <p:cNvSpPr txBox="1"/>
          <p:nvPr/>
        </p:nvSpPr>
        <p:spPr bwMode="auto">
          <a:xfrm>
            <a:off x="942753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30</a:t>
            </a:r>
          </a:p>
        </p:txBody>
      </p:sp>
      <p:sp>
        <p:nvSpPr>
          <p:cNvPr id="9452" name="TextBox 9451">
            <a:extLst>
              <a:ext uri="{FF2B5EF4-FFF2-40B4-BE49-F238E27FC236}">
                <a16:creationId xmlns:a16="http://schemas.microsoft.com/office/drawing/2014/main" id="{911988C7-1708-17D0-F438-5A9E358B38CD}"/>
              </a:ext>
            </a:extLst>
          </p:cNvPr>
          <p:cNvSpPr txBox="1"/>
          <p:nvPr/>
        </p:nvSpPr>
        <p:spPr bwMode="auto">
          <a:xfrm>
            <a:off x="9642931"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36</a:t>
            </a:r>
          </a:p>
        </p:txBody>
      </p:sp>
      <p:sp>
        <p:nvSpPr>
          <p:cNvPr id="9453" name="TextBox 9452">
            <a:extLst>
              <a:ext uri="{FF2B5EF4-FFF2-40B4-BE49-F238E27FC236}">
                <a16:creationId xmlns:a16="http://schemas.microsoft.com/office/drawing/2014/main" id="{FA8F37B4-0F60-5312-29A9-90D608B90622}"/>
              </a:ext>
            </a:extLst>
          </p:cNvPr>
          <p:cNvSpPr txBox="1"/>
          <p:nvPr/>
        </p:nvSpPr>
        <p:spPr bwMode="auto">
          <a:xfrm>
            <a:off x="9858330"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42</a:t>
            </a:r>
          </a:p>
        </p:txBody>
      </p:sp>
      <p:sp>
        <p:nvSpPr>
          <p:cNvPr id="9454" name="TextBox 9453">
            <a:extLst>
              <a:ext uri="{FF2B5EF4-FFF2-40B4-BE49-F238E27FC236}">
                <a16:creationId xmlns:a16="http://schemas.microsoft.com/office/drawing/2014/main" id="{B042EB0B-1F0E-08B1-5FD8-1CF2C843E146}"/>
              </a:ext>
            </a:extLst>
          </p:cNvPr>
          <p:cNvSpPr txBox="1"/>
          <p:nvPr/>
        </p:nvSpPr>
        <p:spPr bwMode="auto">
          <a:xfrm>
            <a:off x="10073729"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48</a:t>
            </a:r>
          </a:p>
        </p:txBody>
      </p:sp>
      <p:sp>
        <p:nvSpPr>
          <p:cNvPr id="9455" name="TextBox 9454">
            <a:extLst>
              <a:ext uri="{FF2B5EF4-FFF2-40B4-BE49-F238E27FC236}">
                <a16:creationId xmlns:a16="http://schemas.microsoft.com/office/drawing/2014/main" id="{E66CD62E-0B34-4040-9F32-FB20557D5846}"/>
              </a:ext>
            </a:extLst>
          </p:cNvPr>
          <p:cNvSpPr txBox="1"/>
          <p:nvPr/>
        </p:nvSpPr>
        <p:spPr bwMode="auto">
          <a:xfrm>
            <a:off x="10289128"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54</a:t>
            </a:r>
          </a:p>
        </p:txBody>
      </p:sp>
      <p:sp>
        <p:nvSpPr>
          <p:cNvPr id="9456" name="TextBox 9455">
            <a:extLst>
              <a:ext uri="{FF2B5EF4-FFF2-40B4-BE49-F238E27FC236}">
                <a16:creationId xmlns:a16="http://schemas.microsoft.com/office/drawing/2014/main" id="{F92E498B-3478-C0BC-B59A-01C8924308E0}"/>
              </a:ext>
            </a:extLst>
          </p:cNvPr>
          <p:cNvSpPr txBox="1"/>
          <p:nvPr/>
        </p:nvSpPr>
        <p:spPr bwMode="auto">
          <a:xfrm>
            <a:off x="10504527"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p>
        </p:txBody>
      </p:sp>
      <p:sp>
        <p:nvSpPr>
          <p:cNvPr id="9457" name="TextBox 9456">
            <a:extLst>
              <a:ext uri="{FF2B5EF4-FFF2-40B4-BE49-F238E27FC236}">
                <a16:creationId xmlns:a16="http://schemas.microsoft.com/office/drawing/2014/main" id="{B78DBC9F-8048-2501-63AD-FFA6955516C9}"/>
              </a:ext>
            </a:extLst>
          </p:cNvPr>
          <p:cNvSpPr txBox="1"/>
          <p:nvPr/>
        </p:nvSpPr>
        <p:spPr bwMode="auto">
          <a:xfrm>
            <a:off x="10719926"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66</a:t>
            </a:r>
          </a:p>
        </p:txBody>
      </p:sp>
      <p:sp>
        <p:nvSpPr>
          <p:cNvPr id="9458" name="TextBox 9457">
            <a:extLst>
              <a:ext uri="{FF2B5EF4-FFF2-40B4-BE49-F238E27FC236}">
                <a16:creationId xmlns:a16="http://schemas.microsoft.com/office/drawing/2014/main" id="{A1F41C39-C9D1-B8DE-431F-0052D62B4D44}"/>
              </a:ext>
            </a:extLst>
          </p:cNvPr>
          <p:cNvSpPr txBox="1"/>
          <p:nvPr/>
        </p:nvSpPr>
        <p:spPr bwMode="auto">
          <a:xfrm>
            <a:off x="1179692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96</a:t>
            </a:r>
          </a:p>
        </p:txBody>
      </p:sp>
      <p:sp>
        <p:nvSpPr>
          <p:cNvPr id="9459" name="TextBox 9458">
            <a:extLst>
              <a:ext uri="{FF2B5EF4-FFF2-40B4-BE49-F238E27FC236}">
                <a16:creationId xmlns:a16="http://schemas.microsoft.com/office/drawing/2014/main" id="{D0AF74F6-F254-174C-4BC0-8705A5BFB7B0}"/>
              </a:ext>
            </a:extLst>
          </p:cNvPr>
          <p:cNvSpPr txBox="1"/>
          <p:nvPr/>
        </p:nvSpPr>
        <p:spPr bwMode="auto">
          <a:xfrm>
            <a:off x="8474551" y="4111875"/>
            <a:ext cx="3501559" cy="22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1" fontAlgn="base" latinLnBrk="0" hangingPunct="1">
              <a:lnSpc>
                <a:spcPct val="90000"/>
              </a:lnSpc>
              <a:spcBef>
                <a:spcPct val="35000"/>
              </a:spcBef>
              <a:spcAft>
                <a:spcPct val="25000"/>
              </a:spcAft>
              <a:buClr>
                <a:srgbClr val="161616"/>
              </a:buClr>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Mo From Randomization</a:t>
            </a:r>
          </a:p>
        </p:txBody>
      </p:sp>
      <p:sp>
        <p:nvSpPr>
          <p:cNvPr id="9461" name="TextBox 9460">
            <a:extLst>
              <a:ext uri="{FF2B5EF4-FFF2-40B4-BE49-F238E27FC236}">
                <a16:creationId xmlns:a16="http://schemas.microsoft.com/office/drawing/2014/main" id="{2710763A-0CB1-9C6A-9D6A-2480A012F924}"/>
              </a:ext>
            </a:extLst>
          </p:cNvPr>
          <p:cNvSpPr txBox="1"/>
          <p:nvPr/>
        </p:nvSpPr>
        <p:spPr bwMode="auto">
          <a:xfrm>
            <a:off x="10935325"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72</a:t>
            </a:r>
          </a:p>
        </p:txBody>
      </p:sp>
      <p:sp>
        <p:nvSpPr>
          <p:cNvPr id="9463" name="TextBox 9462">
            <a:extLst>
              <a:ext uri="{FF2B5EF4-FFF2-40B4-BE49-F238E27FC236}">
                <a16:creationId xmlns:a16="http://schemas.microsoft.com/office/drawing/2014/main" id="{A9D120EE-6372-51F9-982A-C024246AE0D9}"/>
              </a:ext>
            </a:extLst>
          </p:cNvPr>
          <p:cNvSpPr txBox="1"/>
          <p:nvPr/>
        </p:nvSpPr>
        <p:spPr bwMode="auto">
          <a:xfrm>
            <a:off x="11150724"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78</a:t>
            </a:r>
          </a:p>
        </p:txBody>
      </p:sp>
      <p:sp>
        <p:nvSpPr>
          <p:cNvPr id="9465" name="TextBox 9464">
            <a:extLst>
              <a:ext uri="{FF2B5EF4-FFF2-40B4-BE49-F238E27FC236}">
                <a16:creationId xmlns:a16="http://schemas.microsoft.com/office/drawing/2014/main" id="{5A6EFB17-D55C-323E-A767-0C8F28F1D10F}"/>
              </a:ext>
            </a:extLst>
          </p:cNvPr>
          <p:cNvSpPr txBox="1"/>
          <p:nvPr/>
        </p:nvSpPr>
        <p:spPr bwMode="auto">
          <a:xfrm>
            <a:off x="11366123"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84</a:t>
            </a:r>
          </a:p>
        </p:txBody>
      </p:sp>
      <p:grpSp>
        <p:nvGrpSpPr>
          <p:cNvPr id="9796" name="Group 9795">
            <a:extLst>
              <a:ext uri="{FF2B5EF4-FFF2-40B4-BE49-F238E27FC236}">
                <a16:creationId xmlns:a16="http://schemas.microsoft.com/office/drawing/2014/main" id="{6D7D4318-04D2-0A8D-A837-67D8C263C81F}"/>
              </a:ext>
            </a:extLst>
          </p:cNvPr>
          <p:cNvGrpSpPr/>
          <p:nvPr/>
        </p:nvGrpSpPr>
        <p:grpSpPr>
          <a:xfrm>
            <a:off x="8479919" y="3843301"/>
            <a:ext cx="3461982" cy="81402"/>
            <a:chOff x="8479919" y="3799756"/>
            <a:chExt cx="3461982" cy="81402"/>
          </a:xfrm>
        </p:grpSpPr>
        <p:cxnSp>
          <p:nvCxnSpPr>
            <p:cNvPr id="9426" name="Straight Connector 9425">
              <a:extLst>
                <a:ext uri="{FF2B5EF4-FFF2-40B4-BE49-F238E27FC236}">
                  <a16:creationId xmlns:a16="http://schemas.microsoft.com/office/drawing/2014/main" id="{B2F9454B-06AD-AEF4-FCB1-5C90DDD4FDAB}"/>
                </a:ext>
              </a:extLst>
            </p:cNvPr>
            <p:cNvCxnSpPr>
              <a:cxnSpLocks/>
            </p:cNvCxnSpPr>
            <p:nvPr/>
          </p:nvCxnSpPr>
          <p:spPr bwMode="auto">
            <a:xfrm>
              <a:off x="8479919" y="3799756"/>
              <a:ext cx="3461982" cy="0"/>
            </a:xfrm>
            <a:prstGeom prst="line">
              <a:avLst/>
            </a:prstGeom>
            <a:noFill/>
            <a:ln w="12700" cap="flat" cmpd="sng" algn="ctr">
              <a:solidFill>
                <a:srgbClr val="000000"/>
              </a:solidFill>
              <a:prstDash val="solid"/>
              <a:round/>
              <a:headEnd type="none" w="med" len="med"/>
              <a:tailEnd type="none" w="med" len="med"/>
            </a:ln>
            <a:effectLst/>
          </p:spPr>
        </p:cxnSp>
        <p:cxnSp>
          <p:nvCxnSpPr>
            <p:cNvPr id="9427" name="Straight Connector 9426">
              <a:extLst>
                <a:ext uri="{FF2B5EF4-FFF2-40B4-BE49-F238E27FC236}">
                  <a16:creationId xmlns:a16="http://schemas.microsoft.com/office/drawing/2014/main" id="{8CD04F59-B831-CEEA-264E-5945B00905DB}"/>
                </a:ext>
              </a:extLst>
            </p:cNvPr>
            <p:cNvCxnSpPr>
              <a:cxnSpLocks/>
            </p:cNvCxnSpPr>
            <p:nvPr/>
          </p:nvCxnSpPr>
          <p:spPr bwMode="auto">
            <a:xfrm rot="16200000">
              <a:off x="845287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28" name="Straight Connector 9427">
              <a:extLst>
                <a:ext uri="{FF2B5EF4-FFF2-40B4-BE49-F238E27FC236}">
                  <a16:creationId xmlns:a16="http://schemas.microsoft.com/office/drawing/2014/main" id="{4C72C8CD-D5E1-801A-A1B3-2B93EB79979C}"/>
                </a:ext>
              </a:extLst>
            </p:cNvPr>
            <p:cNvCxnSpPr>
              <a:cxnSpLocks/>
            </p:cNvCxnSpPr>
            <p:nvPr/>
          </p:nvCxnSpPr>
          <p:spPr bwMode="auto">
            <a:xfrm rot="16200000">
              <a:off x="8667790"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29" name="Straight Connector 9428">
              <a:extLst>
                <a:ext uri="{FF2B5EF4-FFF2-40B4-BE49-F238E27FC236}">
                  <a16:creationId xmlns:a16="http://schemas.microsoft.com/office/drawing/2014/main" id="{0AECDBE1-3225-82E7-B4C1-869676798B63}"/>
                </a:ext>
              </a:extLst>
            </p:cNvPr>
            <p:cNvCxnSpPr>
              <a:cxnSpLocks/>
            </p:cNvCxnSpPr>
            <p:nvPr/>
          </p:nvCxnSpPr>
          <p:spPr bwMode="auto">
            <a:xfrm rot="16200000">
              <a:off x="8882706"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0" name="Straight Connector 9429">
              <a:extLst>
                <a:ext uri="{FF2B5EF4-FFF2-40B4-BE49-F238E27FC236}">
                  <a16:creationId xmlns:a16="http://schemas.microsoft.com/office/drawing/2014/main" id="{9A25F4E9-7585-BFE7-1074-E14AB2A4C743}"/>
                </a:ext>
              </a:extLst>
            </p:cNvPr>
            <p:cNvCxnSpPr>
              <a:cxnSpLocks/>
            </p:cNvCxnSpPr>
            <p:nvPr/>
          </p:nvCxnSpPr>
          <p:spPr bwMode="auto">
            <a:xfrm rot="16200000">
              <a:off x="9097622"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1" name="Straight Connector 9430">
              <a:extLst>
                <a:ext uri="{FF2B5EF4-FFF2-40B4-BE49-F238E27FC236}">
                  <a16:creationId xmlns:a16="http://schemas.microsoft.com/office/drawing/2014/main" id="{3E049CB4-E1FB-92FE-2C61-E26A4DE8CBF2}"/>
                </a:ext>
              </a:extLst>
            </p:cNvPr>
            <p:cNvCxnSpPr>
              <a:cxnSpLocks/>
            </p:cNvCxnSpPr>
            <p:nvPr/>
          </p:nvCxnSpPr>
          <p:spPr bwMode="auto">
            <a:xfrm rot="16200000">
              <a:off x="9312538"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2" name="Straight Connector 9431">
              <a:extLst>
                <a:ext uri="{FF2B5EF4-FFF2-40B4-BE49-F238E27FC236}">
                  <a16:creationId xmlns:a16="http://schemas.microsoft.com/office/drawing/2014/main" id="{44DD88E0-8D41-F45D-7A77-32FE255908A1}"/>
                </a:ext>
              </a:extLst>
            </p:cNvPr>
            <p:cNvCxnSpPr>
              <a:cxnSpLocks/>
            </p:cNvCxnSpPr>
            <p:nvPr/>
          </p:nvCxnSpPr>
          <p:spPr bwMode="auto">
            <a:xfrm rot="16200000">
              <a:off x="952745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3" name="Straight Connector 9432">
              <a:extLst>
                <a:ext uri="{FF2B5EF4-FFF2-40B4-BE49-F238E27FC236}">
                  <a16:creationId xmlns:a16="http://schemas.microsoft.com/office/drawing/2014/main" id="{C9851CA3-635C-7178-742B-3175FC424753}"/>
                </a:ext>
              </a:extLst>
            </p:cNvPr>
            <p:cNvCxnSpPr>
              <a:cxnSpLocks/>
            </p:cNvCxnSpPr>
            <p:nvPr/>
          </p:nvCxnSpPr>
          <p:spPr bwMode="auto">
            <a:xfrm rot="16200000">
              <a:off x="9742370"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4" name="Straight Connector 9433">
              <a:extLst>
                <a:ext uri="{FF2B5EF4-FFF2-40B4-BE49-F238E27FC236}">
                  <a16:creationId xmlns:a16="http://schemas.microsoft.com/office/drawing/2014/main" id="{089DDAA9-E316-45C7-289C-599F35F4498E}"/>
                </a:ext>
              </a:extLst>
            </p:cNvPr>
            <p:cNvCxnSpPr>
              <a:cxnSpLocks/>
            </p:cNvCxnSpPr>
            <p:nvPr/>
          </p:nvCxnSpPr>
          <p:spPr bwMode="auto">
            <a:xfrm rot="16200000">
              <a:off x="9957286"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5" name="Straight Connector 9434">
              <a:extLst>
                <a:ext uri="{FF2B5EF4-FFF2-40B4-BE49-F238E27FC236}">
                  <a16:creationId xmlns:a16="http://schemas.microsoft.com/office/drawing/2014/main" id="{18466F89-A9E0-9F5D-71C7-653FB4FD7A37}"/>
                </a:ext>
              </a:extLst>
            </p:cNvPr>
            <p:cNvCxnSpPr>
              <a:cxnSpLocks/>
            </p:cNvCxnSpPr>
            <p:nvPr/>
          </p:nvCxnSpPr>
          <p:spPr bwMode="auto">
            <a:xfrm rot="16200000">
              <a:off x="10172202"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6" name="Straight Connector 9435">
              <a:extLst>
                <a:ext uri="{FF2B5EF4-FFF2-40B4-BE49-F238E27FC236}">
                  <a16:creationId xmlns:a16="http://schemas.microsoft.com/office/drawing/2014/main" id="{3B4D9733-8272-52D5-B888-CDCDF53DE4B5}"/>
                </a:ext>
              </a:extLst>
            </p:cNvPr>
            <p:cNvCxnSpPr>
              <a:cxnSpLocks/>
            </p:cNvCxnSpPr>
            <p:nvPr/>
          </p:nvCxnSpPr>
          <p:spPr bwMode="auto">
            <a:xfrm rot="16200000">
              <a:off x="10387118"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7" name="Straight Connector 9436">
              <a:extLst>
                <a:ext uri="{FF2B5EF4-FFF2-40B4-BE49-F238E27FC236}">
                  <a16:creationId xmlns:a16="http://schemas.microsoft.com/office/drawing/2014/main" id="{38103E86-E1BF-0121-52D2-EEC3479E561F}"/>
                </a:ext>
              </a:extLst>
            </p:cNvPr>
            <p:cNvCxnSpPr>
              <a:cxnSpLocks/>
            </p:cNvCxnSpPr>
            <p:nvPr/>
          </p:nvCxnSpPr>
          <p:spPr bwMode="auto">
            <a:xfrm rot="16200000">
              <a:off x="11031866"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8" name="Straight Connector 9437">
              <a:extLst>
                <a:ext uri="{FF2B5EF4-FFF2-40B4-BE49-F238E27FC236}">
                  <a16:creationId xmlns:a16="http://schemas.microsoft.com/office/drawing/2014/main" id="{4D287F90-BAB1-D075-F5E2-BF16D5E38DAE}"/>
                </a:ext>
              </a:extLst>
            </p:cNvPr>
            <p:cNvCxnSpPr>
              <a:cxnSpLocks/>
            </p:cNvCxnSpPr>
            <p:nvPr/>
          </p:nvCxnSpPr>
          <p:spPr bwMode="auto">
            <a:xfrm rot="16200000">
              <a:off x="1167661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39" name="Straight Connector 9438">
              <a:extLst>
                <a:ext uri="{FF2B5EF4-FFF2-40B4-BE49-F238E27FC236}">
                  <a16:creationId xmlns:a16="http://schemas.microsoft.com/office/drawing/2014/main" id="{C51EA7E4-2615-E8E9-B0B3-0402319AB1A7}"/>
                </a:ext>
              </a:extLst>
            </p:cNvPr>
            <p:cNvCxnSpPr>
              <a:cxnSpLocks/>
            </p:cNvCxnSpPr>
            <p:nvPr/>
          </p:nvCxnSpPr>
          <p:spPr bwMode="auto">
            <a:xfrm rot="16200000">
              <a:off x="11891533"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60" name="Straight Connector 9459">
              <a:extLst>
                <a:ext uri="{FF2B5EF4-FFF2-40B4-BE49-F238E27FC236}">
                  <a16:creationId xmlns:a16="http://schemas.microsoft.com/office/drawing/2014/main" id="{9BDC6379-ACC3-CD71-570C-333C14EEE239}"/>
                </a:ext>
              </a:extLst>
            </p:cNvPr>
            <p:cNvCxnSpPr>
              <a:cxnSpLocks/>
            </p:cNvCxnSpPr>
            <p:nvPr/>
          </p:nvCxnSpPr>
          <p:spPr bwMode="auto">
            <a:xfrm rot="16200000">
              <a:off x="10602034"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62" name="Straight Connector 9461">
              <a:extLst>
                <a:ext uri="{FF2B5EF4-FFF2-40B4-BE49-F238E27FC236}">
                  <a16:creationId xmlns:a16="http://schemas.microsoft.com/office/drawing/2014/main" id="{5FBB979C-ED33-2877-051B-B06F4619FD6A}"/>
                </a:ext>
              </a:extLst>
            </p:cNvPr>
            <p:cNvCxnSpPr>
              <a:cxnSpLocks/>
            </p:cNvCxnSpPr>
            <p:nvPr/>
          </p:nvCxnSpPr>
          <p:spPr bwMode="auto">
            <a:xfrm rot="16200000">
              <a:off x="10816950"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64" name="Straight Connector 9463">
              <a:extLst>
                <a:ext uri="{FF2B5EF4-FFF2-40B4-BE49-F238E27FC236}">
                  <a16:creationId xmlns:a16="http://schemas.microsoft.com/office/drawing/2014/main" id="{45781013-B364-8DF1-0105-585BF0C92C25}"/>
                </a:ext>
              </a:extLst>
            </p:cNvPr>
            <p:cNvCxnSpPr>
              <a:cxnSpLocks/>
            </p:cNvCxnSpPr>
            <p:nvPr/>
          </p:nvCxnSpPr>
          <p:spPr bwMode="auto">
            <a:xfrm rot="16200000">
              <a:off x="11246782" y="3846384"/>
              <a:ext cx="69546" cy="0"/>
            </a:xfrm>
            <a:prstGeom prst="line">
              <a:avLst/>
            </a:prstGeom>
            <a:noFill/>
            <a:ln w="12700" cap="flat" cmpd="sng" algn="ctr">
              <a:solidFill>
                <a:srgbClr val="000000"/>
              </a:solidFill>
              <a:prstDash val="solid"/>
              <a:round/>
              <a:headEnd type="none" w="med" len="med"/>
              <a:tailEnd type="none" w="med" len="med"/>
            </a:ln>
            <a:effectLst/>
          </p:spPr>
        </p:cxnSp>
        <p:cxnSp>
          <p:nvCxnSpPr>
            <p:cNvPr id="9466" name="Straight Connector 9465">
              <a:extLst>
                <a:ext uri="{FF2B5EF4-FFF2-40B4-BE49-F238E27FC236}">
                  <a16:creationId xmlns:a16="http://schemas.microsoft.com/office/drawing/2014/main" id="{675DADCD-2831-09D5-432E-B350FFEEA87D}"/>
                </a:ext>
              </a:extLst>
            </p:cNvPr>
            <p:cNvCxnSpPr>
              <a:cxnSpLocks/>
            </p:cNvCxnSpPr>
            <p:nvPr/>
          </p:nvCxnSpPr>
          <p:spPr bwMode="auto">
            <a:xfrm rot="16200000">
              <a:off x="11461698" y="3846385"/>
              <a:ext cx="69546" cy="0"/>
            </a:xfrm>
            <a:prstGeom prst="line">
              <a:avLst/>
            </a:prstGeom>
            <a:noFill/>
            <a:ln w="12700" cap="flat" cmpd="sng" algn="ctr">
              <a:solidFill>
                <a:srgbClr val="000000"/>
              </a:solidFill>
              <a:prstDash val="solid"/>
              <a:round/>
              <a:headEnd type="none" w="med" len="med"/>
              <a:tailEnd type="none" w="med" len="med"/>
            </a:ln>
            <a:effectLst/>
          </p:spPr>
        </p:cxnSp>
      </p:grpSp>
      <p:sp>
        <p:nvSpPr>
          <p:cNvPr id="9467" name="TextBox 9466">
            <a:extLst>
              <a:ext uri="{FF2B5EF4-FFF2-40B4-BE49-F238E27FC236}">
                <a16:creationId xmlns:a16="http://schemas.microsoft.com/office/drawing/2014/main" id="{0F1AD6E2-367A-06C2-4154-6A060FFF98A9}"/>
              </a:ext>
            </a:extLst>
          </p:cNvPr>
          <p:cNvSpPr txBox="1"/>
          <p:nvPr/>
        </p:nvSpPr>
        <p:spPr bwMode="auto">
          <a:xfrm>
            <a:off x="11581522" y="393130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90</a:t>
            </a:r>
          </a:p>
        </p:txBody>
      </p:sp>
      <p:cxnSp>
        <p:nvCxnSpPr>
          <p:cNvPr id="9469" name="Straight Connector 9468">
            <a:extLst>
              <a:ext uri="{FF2B5EF4-FFF2-40B4-BE49-F238E27FC236}">
                <a16:creationId xmlns:a16="http://schemas.microsoft.com/office/drawing/2014/main" id="{360076F4-47AB-1847-D88E-3F157AF10127}"/>
              </a:ext>
            </a:extLst>
          </p:cNvPr>
          <p:cNvCxnSpPr>
            <a:cxnSpLocks/>
          </p:cNvCxnSpPr>
          <p:nvPr/>
        </p:nvCxnSpPr>
        <p:spPr bwMode="auto">
          <a:xfrm>
            <a:off x="8655611" y="3368428"/>
            <a:ext cx="228600"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9470" name="Straight Connector 9469">
            <a:extLst>
              <a:ext uri="{FF2B5EF4-FFF2-40B4-BE49-F238E27FC236}">
                <a16:creationId xmlns:a16="http://schemas.microsoft.com/office/drawing/2014/main" id="{1E2D0ABC-8472-30D7-72DE-62C55DED188B}"/>
              </a:ext>
            </a:extLst>
          </p:cNvPr>
          <p:cNvCxnSpPr>
            <a:cxnSpLocks/>
          </p:cNvCxnSpPr>
          <p:nvPr/>
        </p:nvCxnSpPr>
        <p:spPr bwMode="auto">
          <a:xfrm>
            <a:off x="8655611" y="3512201"/>
            <a:ext cx="228600" cy="0"/>
          </a:xfrm>
          <a:prstGeom prst="line">
            <a:avLst/>
          </a:prstGeom>
          <a:noFill/>
          <a:ln w="28575" cap="flat" cmpd="sng" algn="ctr">
            <a:solidFill>
              <a:schemeClr val="accent6"/>
            </a:solidFill>
            <a:prstDash val="solid"/>
            <a:round/>
            <a:headEnd type="none" w="med" len="med"/>
            <a:tailEnd type="none" w="med" len="med"/>
          </a:ln>
          <a:effectLst/>
        </p:spPr>
      </p:cxnSp>
      <p:sp>
        <p:nvSpPr>
          <p:cNvPr id="9471" name="TextBox 9470">
            <a:extLst>
              <a:ext uri="{FF2B5EF4-FFF2-40B4-BE49-F238E27FC236}">
                <a16:creationId xmlns:a16="http://schemas.microsoft.com/office/drawing/2014/main" id="{0A3A883F-4C6E-522F-BD85-7EC23B9D6687}"/>
              </a:ext>
            </a:extLst>
          </p:cNvPr>
          <p:cNvSpPr txBox="1"/>
          <p:nvPr/>
        </p:nvSpPr>
        <p:spPr bwMode="auto">
          <a:xfrm>
            <a:off x="8572474" y="3096036"/>
            <a:ext cx="3398857"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ts val="12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t>Median follow-up: 55 mo</a:t>
            </a:r>
          </a:p>
          <a:p>
            <a:pPr marL="285750" marR="0" lvl="0" indent="0" algn="l" defTabSz="914400" rtl="0" eaLnBrk="0" fontAlgn="base" latinLnBrk="0" hangingPunct="0">
              <a:lnSpc>
                <a:spcPts val="12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 (n = 288): median not reached</a:t>
            </a:r>
            <a:b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t>A + I (n = 292): median not reached</a:t>
            </a:r>
            <a:br>
              <a:rPr kumimoji="0" lang="en-US" sz="1200" b="0" i="0" u="none" strike="noStrike" kern="0" cap="none" spc="0" normalizeH="0" baseline="0" noProof="0" dirty="0">
                <a:ln>
                  <a:noFill/>
                </a:ln>
                <a:solidFill>
                  <a:srgbClr val="2201B2"/>
                </a:solidFill>
                <a:effectLst/>
                <a:uLnTx/>
                <a:uFillTx/>
                <a:latin typeface="Poppins Medium" pitchFamily="2" charset="77"/>
                <a:ea typeface="+mn-ea"/>
                <a:cs typeface="Poppins Medium" pitchFamily="2" charset="77"/>
              </a:rPr>
            </a:br>
            <a:r>
              <a:rPr kumimoji="0" lang="en-US" sz="12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rPr>
              <a:t>I (n = 290): median not reached</a:t>
            </a:r>
          </a:p>
        </p:txBody>
      </p:sp>
      <p:cxnSp>
        <p:nvCxnSpPr>
          <p:cNvPr id="9472" name="Straight Connector 9471">
            <a:extLst>
              <a:ext uri="{FF2B5EF4-FFF2-40B4-BE49-F238E27FC236}">
                <a16:creationId xmlns:a16="http://schemas.microsoft.com/office/drawing/2014/main" id="{AEF06F88-B7C1-5535-FD7B-7530C03C83DD}"/>
              </a:ext>
            </a:extLst>
          </p:cNvPr>
          <p:cNvCxnSpPr>
            <a:cxnSpLocks/>
          </p:cNvCxnSpPr>
          <p:nvPr/>
        </p:nvCxnSpPr>
        <p:spPr bwMode="auto">
          <a:xfrm>
            <a:off x="8655611" y="3664601"/>
            <a:ext cx="228600" cy="0"/>
          </a:xfrm>
          <a:prstGeom prst="line">
            <a:avLst/>
          </a:prstGeom>
          <a:noFill/>
          <a:ln w="28575" cap="flat" cmpd="sng" algn="ctr">
            <a:solidFill>
              <a:srgbClr val="E1471D"/>
            </a:solidFill>
            <a:prstDash val="solid"/>
            <a:round/>
            <a:headEnd type="none" w="med" len="med"/>
            <a:tailEnd type="none" w="med" len="med"/>
          </a:ln>
          <a:effectLst/>
        </p:spPr>
      </p:cxnSp>
      <p:grpSp>
        <p:nvGrpSpPr>
          <p:cNvPr id="9473" name="Group 9472">
            <a:extLst>
              <a:ext uri="{FF2B5EF4-FFF2-40B4-BE49-F238E27FC236}">
                <a16:creationId xmlns:a16="http://schemas.microsoft.com/office/drawing/2014/main" id="{279DDC9F-CE13-D66B-C65B-759567C24DAD}"/>
              </a:ext>
            </a:extLst>
          </p:cNvPr>
          <p:cNvGrpSpPr/>
          <p:nvPr/>
        </p:nvGrpSpPr>
        <p:grpSpPr>
          <a:xfrm>
            <a:off x="809786" y="1694599"/>
            <a:ext cx="3328261" cy="705173"/>
            <a:chOff x="809786" y="1790054"/>
            <a:chExt cx="3328261" cy="705173"/>
          </a:xfrm>
        </p:grpSpPr>
        <p:sp>
          <p:nvSpPr>
            <p:cNvPr id="9474" name="Freeform 2173">
              <a:extLst>
                <a:ext uri="{FF2B5EF4-FFF2-40B4-BE49-F238E27FC236}">
                  <a16:creationId xmlns:a16="http://schemas.microsoft.com/office/drawing/2014/main" id="{3FE92284-E7A4-D21A-A35A-C15521623E62}"/>
                </a:ext>
              </a:extLst>
            </p:cNvPr>
            <p:cNvSpPr/>
            <p:nvPr/>
          </p:nvSpPr>
          <p:spPr bwMode="auto">
            <a:xfrm>
              <a:off x="809786" y="1790054"/>
              <a:ext cx="1204994" cy="286719"/>
            </a:xfrm>
            <a:custGeom>
              <a:avLst/>
              <a:gdLst>
                <a:gd name="connsiteX0" fmla="*/ 0 w 1204994"/>
                <a:gd name="connsiteY0" fmla="*/ 0 h 286719"/>
                <a:gd name="connsiteX1" fmla="*/ 158858 w 1204994"/>
                <a:gd name="connsiteY1" fmla="*/ 0 h 286719"/>
                <a:gd name="connsiteX2" fmla="*/ 158858 w 1204994"/>
                <a:gd name="connsiteY2" fmla="*/ 30997 h 286719"/>
                <a:gd name="connsiteX3" fmla="*/ 197604 w 1204994"/>
                <a:gd name="connsiteY3" fmla="*/ 30997 h 286719"/>
                <a:gd name="connsiteX4" fmla="*/ 197604 w 1204994"/>
                <a:gd name="connsiteY4" fmla="*/ 30997 h 286719"/>
                <a:gd name="connsiteX5" fmla="*/ 197604 w 1204994"/>
                <a:gd name="connsiteY5" fmla="*/ 61993 h 286719"/>
                <a:gd name="connsiteX6" fmla="*/ 240224 w 1204994"/>
                <a:gd name="connsiteY6" fmla="*/ 61993 h 286719"/>
                <a:gd name="connsiteX7" fmla="*/ 240224 w 1204994"/>
                <a:gd name="connsiteY7" fmla="*/ 77492 h 286719"/>
                <a:gd name="connsiteX8" fmla="*/ 340963 w 1204994"/>
                <a:gd name="connsiteY8" fmla="*/ 77492 h 286719"/>
                <a:gd name="connsiteX9" fmla="*/ 340963 w 1204994"/>
                <a:gd name="connsiteY9" fmla="*/ 108488 h 286719"/>
                <a:gd name="connsiteX10" fmla="*/ 364211 w 1204994"/>
                <a:gd name="connsiteY10" fmla="*/ 108488 h 286719"/>
                <a:gd name="connsiteX11" fmla="*/ 364211 w 1204994"/>
                <a:gd name="connsiteY11" fmla="*/ 123987 h 286719"/>
                <a:gd name="connsiteX12" fmla="*/ 453326 w 1204994"/>
                <a:gd name="connsiteY12" fmla="*/ 123987 h 286719"/>
                <a:gd name="connsiteX13" fmla="*/ 453326 w 1204994"/>
                <a:gd name="connsiteY13" fmla="*/ 135610 h 286719"/>
                <a:gd name="connsiteX14" fmla="*/ 515319 w 1204994"/>
                <a:gd name="connsiteY14" fmla="*/ 135610 h 286719"/>
                <a:gd name="connsiteX15" fmla="*/ 515319 w 1204994"/>
                <a:gd name="connsiteY15" fmla="*/ 166607 h 286719"/>
                <a:gd name="connsiteX16" fmla="*/ 542441 w 1204994"/>
                <a:gd name="connsiteY16" fmla="*/ 166607 h 286719"/>
                <a:gd name="connsiteX17" fmla="*/ 542441 w 1204994"/>
                <a:gd name="connsiteY17" fmla="*/ 182105 h 286719"/>
                <a:gd name="connsiteX18" fmla="*/ 631556 w 1204994"/>
                <a:gd name="connsiteY18" fmla="*/ 182105 h 286719"/>
                <a:gd name="connsiteX19" fmla="*/ 631556 w 1204994"/>
                <a:gd name="connsiteY19" fmla="*/ 201478 h 286719"/>
                <a:gd name="connsiteX20" fmla="*/ 654804 w 1204994"/>
                <a:gd name="connsiteY20" fmla="*/ 201478 h 286719"/>
                <a:gd name="connsiteX21" fmla="*/ 654804 w 1204994"/>
                <a:gd name="connsiteY21" fmla="*/ 220851 h 286719"/>
                <a:gd name="connsiteX22" fmla="*/ 751668 w 1204994"/>
                <a:gd name="connsiteY22" fmla="*/ 220851 h 286719"/>
                <a:gd name="connsiteX23" fmla="*/ 755543 w 1204994"/>
                <a:gd name="connsiteY23" fmla="*/ 220851 h 286719"/>
                <a:gd name="connsiteX24" fmla="*/ 871780 w 1204994"/>
                <a:gd name="connsiteY24" fmla="*/ 220851 h 286719"/>
                <a:gd name="connsiteX25" fmla="*/ 871780 w 1204994"/>
                <a:gd name="connsiteY25" fmla="*/ 232475 h 286719"/>
                <a:gd name="connsiteX26" fmla="*/ 929899 w 1204994"/>
                <a:gd name="connsiteY26" fmla="*/ 232475 h 286719"/>
                <a:gd name="connsiteX27" fmla="*/ 929899 w 1204994"/>
                <a:gd name="connsiteY27" fmla="*/ 240224 h 286719"/>
                <a:gd name="connsiteX28" fmla="*/ 1003516 w 1204994"/>
                <a:gd name="connsiteY28" fmla="*/ 240224 h 286719"/>
                <a:gd name="connsiteX29" fmla="*/ 1003516 w 1204994"/>
                <a:gd name="connsiteY29" fmla="*/ 263471 h 286719"/>
                <a:gd name="connsiteX30" fmla="*/ 1042261 w 1204994"/>
                <a:gd name="connsiteY30" fmla="*/ 263471 h 286719"/>
                <a:gd name="connsiteX31" fmla="*/ 1042261 w 1204994"/>
                <a:gd name="connsiteY31" fmla="*/ 278970 h 286719"/>
                <a:gd name="connsiteX32" fmla="*/ 1096506 w 1204994"/>
                <a:gd name="connsiteY32" fmla="*/ 278970 h 286719"/>
                <a:gd name="connsiteX33" fmla="*/ 1104255 w 1204994"/>
                <a:gd name="connsiteY33" fmla="*/ 286719 h 286719"/>
                <a:gd name="connsiteX34" fmla="*/ 1204994 w 1204994"/>
                <a:gd name="connsiteY34" fmla="*/ 286719 h 286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04994" h="286719">
                  <a:moveTo>
                    <a:pt x="0" y="0"/>
                  </a:moveTo>
                  <a:lnTo>
                    <a:pt x="158858" y="0"/>
                  </a:lnTo>
                  <a:lnTo>
                    <a:pt x="158858" y="30997"/>
                  </a:lnTo>
                  <a:lnTo>
                    <a:pt x="197604" y="30997"/>
                  </a:lnTo>
                  <a:lnTo>
                    <a:pt x="197604" y="30997"/>
                  </a:lnTo>
                  <a:lnTo>
                    <a:pt x="197604" y="61993"/>
                  </a:lnTo>
                  <a:lnTo>
                    <a:pt x="240224" y="61993"/>
                  </a:lnTo>
                  <a:lnTo>
                    <a:pt x="240224" y="77492"/>
                  </a:lnTo>
                  <a:lnTo>
                    <a:pt x="340963" y="77492"/>
                  </a:lnTo>
                  <a:lnTo>
                    <a:pt x="340963" y="108488"/>
                  </a:lnTo>
                  <a:lnTo>
                    <a:pt x="364211" y="108488"/>
                  </a:lnTo>
                  <a:lnTo>
                    <a:pt x="364211" y="123987"/>
                  </a:lnTo>
                  <a:lnTo>
                    <a:pt x="453326" y="123987"/>
                  </a:lnTo>
                  <a:lnTo>
                    <a:pt x="453326" y="135610"/>
                  </a:lnTo>
                  <a:lnTo>
                    <a:pt x="515319" y="135610"/>
                  </a:lnTo>
                  <a:lnTo>
                    <a:pt x="515319" y="166607"/>
                  </a:lnTo>
                  <a:lnTo>
                    <a:pt x="542441" y="166607"/>
                  </a:lnTo>
                  <a:lnTo>
                    <a:pt x="542441" y="182105"/>
                  </a:lnTo>
                  <a:lnTo>
                    <a:pt x="631556" y="182105"/>
                  </a:lnTo>
                  <a:lnTo>
                    <a:pt x="631556" y="201478"/>
                  </a:lnTo>
                  <a:lnTo>
                    <a:pt x="654804" y="201478"/>
                  </a:lnTo>
                  <a:lnTo>
                    <a:pt x="654804" y="220851"/>
                  </a:lnTo>
                  <a:lnTo>
                    <a:pt x="751668" y="220851"/>
                  </a:lnTo>
                  <a:lnTo>
                    <a:pt x="755543" y="220851"/>
                  </a:lnTo>
                  <a:lnTo>
                    <a:pt x="871780" y="220851"/>
                  </a:lnTo>
                  <a:lnTo>
                    <a:pt x="871780" y="232475"/>
                  </a:lnTo>
                  <a:lnTo>
                    <a:pt x="929899" y="232475"/>
                  </a:lnTo>
                  <a:lnTo>
                    <a:pt x="929899" y="240224"/>
                  </a:lnTo>
                  <a:lnTo>
                    <a:pt x="1003516" y="240224"/>
                  </a:lnTo>
                  <a:lnTo>
                    <a:pt x="1003516" y="263471"/>
                  </a:lnTo>
                  <a:lnTo>
                    <a:pt x="1042261" y="263471"/>
                  </a:lnTo>
                  <a:lnTo>
                    <a:pt x="1042261" y="278970"/>
                  </a:lnTo>
                  <a:lnTo>
                    <a:pt x="1096506" y="278970"/>
                  </a:lnTo>
                  <a:lnTo>
                    <a:pt x="1104255" y="286719"/>
                  </a:lnTo>
                  <a:lnTo>
                    <a:pt x="1204994" y="286719"/>
                  </a:lnTo>
                </a:path>
              </a:pathLst>
            </a:custGeom>
            <a:noFill/>
            <a:ln w="28575">
              <a:solidFill>
                <a:srgbClr val="E1471D"/>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9475" name="Freeform 2174">
              <a:extLst>
                <a:ext uri="{FF2B5EF4-FFF2-40B4-BE49-F238E27FC236}">
                  <a16:creationId xmlns:a16="http://schemas.microsoft.com/office/drawing/2014/main" id="{271E0BF7-32DF-812F-7383-24F0E3DC8EF7}"/>
                </a:ext>
              </a:extLst>
            </p:cNvPr>
            <p:cNvSpPr/>
            <p:nvPr/>
          </p:nvSpPr>
          <p:spPr bwMode="auto">
            <a:xfrm>
              <a:off x="1987658" y="2088397"/>
              <a:ext cx="2150389" cy="406830"/>
            </a:xfrm>
            <a:custGeom>
              <a:avLst/>
              <a:gdLst>
                <a:gd name="connsiteX0" fmla="*/ 0 w 2150389"/>
                <a:gd name="connsiteY0" fmla="*/ 0 h 406830"/>
                <a:gd name="connsiteX1" fmla="*/ 73617 w 2150389"/>
                <a:gd name="connsiteY1" fmla="*/ 0 h 406830"/>
                <a:gd name="connsiteX2" fmla="*/ 73617 w 2150389"/>
                <a:gd name="connsiteY2" fmla="*/ 23247 h 406830"/>
                <a:gd name="connsiteX3" fmla="*/ 143359 w 2150389"/>
                <a:gd name="connsiteY3" fmla="*/ 23247 h 406830"/>
                <a:gd name="connsiteX4" fmla="*/ 154983 w 2150389"/>
                <a:gd name="connsiteY4" fmla="*/ 34871 h 406830"/>
                <a:gd name="connsiteX5" fmla="*/ 278969 w 2150389"/>
                <a:gd name="connsiteY5" fmla="*/ 34871 h 406830"/>
                <a:gd name="connsiteX6" fmla="*/ 278969 w 2150389"/>
                <a:gd name="connsiteY6" fmla="*/ 54244 h 406830"/>
                <a:gd name="connsiteX7" fmla="*/ 325464 w 2150389"/>
                <a:gd name="connsiteY7" fmla="*/ 54244 h 406830"/>
                <a:gd name="connsiteX8" fmla="*/ 325464 w 2150389"/>
                <a:gd name="connsiteY8" fmla="*/ 65867 h 406830"/>
                <a:gd name="connsiteX9" fmla="*/ 391332 w 2150389"/>
                <a:gd name="connsiteY9" fmla="*/ 65867 h 406830"/>
                <a:gd name="connsiteX10" fmla="*/ 391332 w 2150389"/>
                <a:gd name="connsiteY10" fmla="*/ 96864 h 406830"/>
                <a:gd name="connsiteX11" fmla="*/ 554064 w 2150389"/>
                <a:gd name="connsiteY11" fmla="*/ 96864 h 406830"/>
                <a:gd name="connsiteX12" fmla="*/ 554064 w 2150389"/>
                <a:gd name="connsiteY12" fmla="*/ 116237 h 406830"/>
                <a:gd name="connsiteX13" fmla="*/ 662552 w 2150389"/>
                <a:gd name="connsiteY13" fmla="*/ 116237 h 406830"/>
                <a:gd name="connsiteX14" fmla="*/ 662552 w 2150389"/>
                <a:gd name="connsiteY14" fmla="*/ 127861 h 406830"/>
                <a:gd name="connsiteX15" fmla="*/ 767166 w 2150389"/>
                <a:gd name="connsiteY15" fmla="*/ 127861 h 406830"/>
                <a:gd name="connsiteX16" fmla="*/ 767166 w 2150389"/>
                <a:gd name="connsiteY16" fmla="*/ 151108 h 406830"/>
                <a:gd name="connsiteX17" fmla="*/ 805911 w 2150389"/>
                <a:gd name="connsiteY17" fmla="*/ 151108 h 406830"/>
                <a:gd name="connsiteX18" fmla="*/ 805911 w 2150389"/>
                <a:gd name="connsiteY18" fmla="*/ 209227 h 406830"/>
                <a:gd name="connsiteX19" fmla="*/ 829159 w 2150389"/>
                <a:gd name="connsiteY19" fmla="*/ 209227 h 406830"/>
                <a:gd name="connsiteX20" fmla="*/ 829159 w 2150389"/>
                <a:gd name="connsiteY20" fmla="*/ 244098 h 406830"/>
                <a:gd name="connsiteX21" fmla="*/ 937647 w 2150389"/>
                <a:gd name="connsiteY21" fmla="*/ 244098 h 406830"/>
                <a:gd name="connsiteX22" fmla="*/ 937647 w 2150389"/>
                <a:gd name="connsiteY22" fmla="*/ 255722 h 406830"/>
                <a:gd name="connsiteX23" fmla="*/ 1073257 w 2150389"/>
                <a:gd name="connsiteY23" fmla="*/ 255722 h 406830"/>
                <a:gd name="connsiteX24" fmla="*/ 1073257 w 2150389"/>
                <a:gd name="connsiteY24" fmla="*/ 282844 h 406830"/>
                <a:gd name="connsiteX25" fmla="*/ 1127501 w 2150389"/>
                <a:gd name="connsiteY25" fmla="*/ 282844 h 406830"/>
                <a:gd name="connsiteX26" fmla="*/ 1127501 w 2150389"/>
                <a:gd name="connsiteY26" fmla="*/ 325464 h 406830"/>
                <a:gd name="connsiteX27" fmla="*/ 1162373 w 2150389"/>
                <a:gd name="connsiteY27" fmla="*/ 325464 h 406830"/>
                <a:gd name="connsiteX28" fmla="*/ 1162373 w 2150389"/>
                <a:gd name="connsiteY28" fmla="*/ 364210 h 406830"/>
                <a:gd name="connsiteX29" fmla="*/ 1224366 w 2150389"/>
                <a:gd name="connsiteY29" fmla="*/ 364210 h 406830"/>
                <a:gd name="connsiteX30" fmla="*/ 1224366 w 2150389"/>
                <a:gd name="connsiteY30" fmla="*/ 406830 h 406830"/>
                <a:gd name="connsiteX31" fmla="*/ 2150389 w 2150389"/>
                <a:gd name="connsiteY31" fmla="*/ 406830 h 40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150389" h="406830">
                  <a:moveTo>
                    <a:pt x="0" y="0"/>
                  </a:moveTo>
                  <a:lnTo>
                    <a:pt x="73617" y="0"/>
                  </a:lnTo>
                  <a:lnTo>
                    <a:pt x="73617" y="23247"/>
                  </a:lnTo>
                  <a:lnTo>
                    <a:pt x="143359" y="23247"/>
                  </a:lnTo>
                  <a:lnTo>
                    <a:pt x="154983" y="34871"/>
                  </a:lnTo>
                  <a:lnTo>
                    <a:pt x="278969" y="34871"/>
                  </a:lnTo>
                  <a:lnTo>
                    <a:pt x="278969" y="54244"/>
                  </a:lnTo>
                  <a:lnTo>
                    <a:pt x="325464" y="54244"/>
                  </a:lnTo>
                  <a:lnTo>
                    <a:pt x="325464" y="65867"/>
                  </a:lnTo>
                  <a:lnTo>
                    <a:pt x="391332" y="65867"/>
                  </a:lnTo>
                  <a:lnTo>
                    <a:pt x="391332" y="96864"/>
                  </a:lnTo>
                  <a:lnTo>
                    <a:pt x="554064" y="96864"/>
                  </a:lnTo>
                  <a:lnTo>
                    <a:pt x="554064" y="116237"/>
                  </a:lnTo>
                  <a:lnTo>
                    <a:pt x="662552" y="116237"/>
                  </a:lnTo>
                  <a:lnTo>
                    <a:pt x="662552" y="127861"/>
                  </a:lnTo>
                  <a:lnTo>
                    <a:pt x="767166" y="127861"/>
                  </a:lnTo>
                  <a:lnTo>
                    <a:pt x="767166" y="151108"/>
                  </a:lnTo>
                  <a:lnTo>
                    <a:pt x="805911" y="151108"/>
                  </a:lnTo>
                  <a:lnTo>
                    <a:pt x="805911" y="209227"/>
                  </a:lnTo>
                  <a:lnTo>
                    <a:pt x="829159" y="209227"/>
                  </a:lnTo>
                  <a:lnTo>
                    <a:pt x="829159" y="244098"/>
                  </a:lnTo>
                  <a:lnTo>
                    <a:pt x="937647" y="244098"/>
                  </a:lnTo>
                  <a:lnTo>
                    <a:pt x="937647" y="255722"/>
                  </a:lnTo>
                  <a:lnTo>
                    <a:pt x="1073257" y="255722"/>
                  </a:lnTo>
                  <a:lnTo>
                    <a:pt x="1073257" y="282844"/>
                  </a:lnTo>
                  <a:lnTo>
                    <a:pt x="1127501" y="282844"/>
                  </a:lnTo>
                  <a:lnTo>
                    <a:pt x="1127501" y="325464"/>
                  </a:lnTo>
                  <a:lnTo>
                    <a:pt x="1162373" y="325464"/>
                  </a:lnTo>
                  <a:lnTo>
                    <a:pt x="1162373" y="364210"/>
                  </a:lnTo>
                  <a:lnTo>
                    <a:pt x="1224366" y="364210"/>
                  </a:lnTo>
                  <a:lnTo>
                    <a:pt x="1224366" y="406830"/>
                  </a:lnTo>
                  <a:lnTo>
                    <a:pt x="2150389" y="406830"/>
                  </a:lnTo>
                </a:path>
              </a:pathLst>
            </a:custGeom>
            <a:noFill/>
            <a:ln w="28575">
              <a:solidFill>
                <a:srgbClr val="E1471D"/>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grpSp>
        <p:nvGrpSpPr>
          <p:cNvPr id="9476" name="Group 9475">
            <a:extLst>
              <a:ext uri="{FF2B5EF4-FFF2-40B4-BE49-F238E27FC236}">
                <a16:creationId xmlns:a16="http://schemas.microsoft.com/office/drawing/2014/main" id="{DBE693A1-2E72-A3B2-1BD5-B94A14778907}"/>
              </a:ext>
            </a:extLst>
          </p:cNvPr>
          <p:cNvGrpSpPr/>
          <p:nvPr/>
        </p:nvGrpSpPr>
        <p:grpSpPr>
          <a:xfrm>
            <a:off x="809786" y="1706223"/>
            <a:ext cx="3332136" cy="809786"/>
            <a:chOff x="809786" y="1805553"/>
            <a:chExt cx="3332136" cy="809786"/>
          </a:xfrm>
        </p:grpSpPr>
        <p:sp>
          <p:nvSpPr>
            <p:cNvPr id="9477" name="Freeform 2169">
              <a:extLst>
                <a:ext uri="{FF2B5EF4-FFF2-40B4-BE49-F238E27FC236}">
                  <a16:creationId xmlns:a16="http://schemas.microsoft.com/office/drawing/2014/main" id="{83C2C39A-24AA-54A3-7BF1-14F64608DF88}"/>
                </a:ext>
              </a:extLst>
            </p:cNvPr>
            <p:cNvSpPr/>
            <p:nvPr/>
          </p:nvSpPr>
          <p:spPr bwMode="auto">
            <a:xfrm>
              <a:off x="2557220" y="2429359"/>
              <a:ext cx="1584702" cy="185980"/>
            </a:xfrm>
            <a:custGeom>
              <a:avLst/>
              <a:gdLst>
                <a:gd name="connsiteX0" fmla="*/ 1584702 w 1584702"/>
                <a:gd name="connsiteY0" fmla="*/ 185980 h 185980"/>
                <a:gd name="connsiteX1" fmla="*/ 953146 w 1584702"/>
                <a:gd name="connsiteY1" fmla="*/ 185980 h 185980"/>
                <a:gd name="connsiteX2" fmla="*/ 953146 w 1584702"/>
                <a:gd name="connsiteY2" fmla="*/ 143360 h 185980"/>
                <a:gd name="connsiteX3" fmla="*/ 577312 w 1584702"/>
                <a:gd name="connsiteY3" fmla="*/ 143360 h 185980"/>
                <a:gd name="connsiteX4" fmla="*/ 577312 w 1584702"/>
                <a:gd name="connsiteY4" fmla="*/ 120112 h 185980"/>
                <a:gd name="connsiteX5" fmla="*/ 399082 w 1584702"/>
                <a:gd name="connsiteY5" fmla="*/ 120112 h 185980"/>
                <a:gd name="connsiteX6" fmla="*/ 399082 w 1584702"/>
                <a:gd name="connsiteY6" fmla="*/ 108488 h 185980"/>
                <a:gd name="connsiteX7" fmla="*/ 348712 w 1584702"/>
                <a:gd name="connsiteY7" fmla="*/ 108488 h 185980"/>
                <a:gd name="connsiteX8" fmla="*/ 348712 w 1584702"/>
                <a:gd name="connsiteY8" fmla="*/ 92990 h 185980"/>
                <a:gd name="connsiteX9" fmla="*/ 325465 w 1584702"/>
                <a:gd name="connsiteY9" fmla="*/ 92990 h 185980"/>
                <a:gd name="connsiteX10" fmla="*/ 325465 w 1584702"/>
                <a:gd name="connsiteY10" fmla="*/ 92990 h 185980"/>
                <a:gd name="connsiteX11" fmla="*/ 325465 w 1584702"/>
                <a:gd name="connsiteY11" fmla="*/ 65868 h 185980"/>
                <a:gd name="connsiteX12" fmla="*/ 224726 w 1584702"/>
                <a:gd name="connsiteY12" fmla="*/ 65868 h 185980"/>
                <a:gd name="connsiteX13" fmla="*/ 224726 w 1584702"/>
                <a:gd name="connsiteY13" fmla="*/ 65868 h 185980"/>
                <a:gd name="connsiteX14" fmla="*/ 189855 w 1584702"/>
                <a:gd name="connsiteY14" fmla="*/ 30997 h 185980"/>
                <a:gd name="connsiteX15" fmla="*/ 189855 w 1584702"/>
                <a:gd name="connsiteY15" fmla="*/ 0 h 185980"/>
                <a:gd name="connsiteX16" fmla="*/ 0 w 1584702"/>
                <a:gd name="connsiteY16" fmla="*/ 0 h 185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84702" h="185980">
                  <a:moveTo>
                    <a:pt x="1584702" y="185980"/>
                  </a:moveTo>
                  <a:lnTo>
                    <a:pt x="953146" y="185980"/>
                  </a:lnTo>
                  <a:lnTo>
                    <a:pt x="953146" y="143360"/>
                  </a:lnTo>
                  <a:lnTo>
                    <a:pt x="577312" y="143360"/>
                  </a:lnTo>
                  <a:lnTo>
                    <a:pt x="577312" y="120112"/>
                  </a:lnTo>
                  <a:lnTo>
                    <a:pt x="399082" y="120112"/>
                  </a:lnTo>
                  <a:lnTo>
                    <a:pt x="399082" y="108488"/>
                  </a:lnTo>
                  <a:lnTo>
                    <a:pt x="348712" y="108488"/>
                  </a:lnTo>
                  <a:lnTo>
                    <a:pt x="348712" y="92990"/>
                  </a:lnTo>
                  <a:lnTo>
                    <a:pt x="325465" y="92990"/>
                  </a:lnTo>
                  <a:lnTo>
                    <a:pt x="325465" y="92990"/>
                  </a:lnTo>
                  <a:lnTo>
                    <a:pt x="325465" y="65868"/>
                  </a:lnTo>
                  <a:lnTo>
                    <a:pt x="224726" y="65868"/>
                  </a:lnTo>
                  <a:lnTo>
                    <a:pt x="224726" y="65868"/>
                  </a:lnTo>
                  <a:lnTo>
                    <a:pt x="189855" y="30997"/>
                  </a:lnTo>
                  <a:lnTo>
                    <a:pt x="189855"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9478" name="Freeform 2170">
              <a:extLst>
                <a:ext uri="{FF2B5EF4-FFF2-40B4-BE49-F238E27FC236}">
                  <a16:creationId xmlns:a16="http://schemas.microsoft.com/office/drawing/2014/main" id="{01AB2CBD-02D9-8EFF-0FCE-6F8C68F300D3}"/>
                </a:ext>
              </a:extLst>
            </p:cNvPr>
            <p:cNvSpPr/>
            <p:nvPr/>
          </p:nvSpPr>
          <p:spPr bwMode="auto">
            <a:xfrm>
              <a:off x="809786" y="1805553"/>
              <a:ext cx="441702" cy="209227"/>
            </a:xfrm>
            <a:custGeom>
              <a:avLst/>
              <a:gdLst>
                <a:gd name="connsiteX0" fmla="*/ 0 w 441702"/>
                <a:gd name="connsiteY0" fmla="*/ 0 h 209227"/>
                <a:gd name="connsiteX1" fmla="*/ 69743 w 441702"/>
                <a:gd name="connsiteY1" fmla="*/ 0 h 209227"/>
                <a:gd name="connsiteX2" fmla="*/ 69743 w 441702"/>
                <a:gd name="connsiteY2" fmla="*/ 38745 h 209227"/>
                <a:gd name="connsiteX3" fmla="*/ 112363 w 441702"/>
                <a:gd name="connsiteY3" fmla="*/ 38745 h 209227"/>
                <a:gd name="connsiteX4" fmla="*/ 112363 w 441702"/>
                <a:gd name="connsiteY4" fmla="*/ 65867 h 209227"/>
                <a:gd name="connsiteX5" fmla="*/ 154983 w 441702"/>
                <a:gd name="connsiteY5" fmla="*/ 65867 h 209227"/>
                <a:gd name="connsiteX6" fmla="*/ 154983 w 441702"/>
                <a:gd name="connsiteY6" fmla="*/ 108488 h 209227"/>
                <a:gd name="connsiteX7" fmla="*/ 224726 w 441702"/>
                <a:gd name="connsiteY7" fmla="*/ 108488 h 209227"/>
                <a:gd name="connsiteX8" fmla="*/ 224726 w 441702"/>
                <a:gd name="connsiteY8" fmla="*/ 158857 h 209227"/>
                <a:gd name="connsiteX9" fmla="*/ 224726 w 441702"/>
                <a:gd name="connsiteY9" fmla="*/ 158857 h 209227"/>
                <a:gd name="connsiteX10" fmla="*/ 244099 w 441702"/>
                <a:gd name="connsiteY10" fmla="*/ 178230 h 209227"/>
                <a:gd name="connsiteX11" fmla="*/ 379709 w 441702"/>
                <a:gd name="connsiteY11" fmla="*/ 178230 h 209227"/>
                <a:gd name="connsiteX12" fmla="*/ 379709 w 441702"/>
                <a:gd name="connsiteY12" fmla="*/ 209227 h 209227"/>
                <a:gd name="connsiteX13" fmla="*/ 441702 w 441702"/>
                <a:gd name="connsiteY13" fmla="*/ 209227 h 209227"/>
                <a:gd name="connsiteX0" fmla="*/ 0 w 441702"/>
                <a:gd name="connsiteY0" fmla="*/ 0 h 209227"/>
                <a:gd name="connsiteX1" fmla="*/ 69743 w 441702"/>
                <a:gd name="connsiteY1" fmla="*/ 0 h 209227"/>
                <a:gd name="connsiteX2" fmla="*/ 69743 w 441702"/>
                <a:gd name="connsiteY2" fmla="*/ 38745 h 209227"/>
                <a:gd name="connsiteX3" fmla="*/ 112363 w 441702"/>
                <a:gd name="connsiteY3" fmla="*/ 38745 h 209227"/>
                <a:gd name="connsiteX4" fmla="*/ 112363 w 441702"/>
                <a:gd name="connsiteY4" fmla="*/ 65867 h 209227"/>
                <a:gd name="connsiteX5" fmla="*/ 154983 w 441702"/>
                <a:gd name="connsiteY5" fmla="*/ 65867 h 209227"/>
                <a:gd name="connsiteX6" fmla="*/ 154983 w 441702"/>
                <a:gd name="connsiteY6" fmla="*/ 108488 h 209227"/>
                <a:gd name="connsiteX7" fmla="*/ 224726 w 441702"/>
                <a:gd name="connsiteY7" fmla="*/ 108488 h 209227"/>
                <a:gd name="connsiteX8" fmla="*/ 224726 w 441702"/>
                <a:gd name="connsiteY8" fmla="*/ 158857 h 209227"/>
                <a:gd name="connsiteX9" fmla="*/ 251848 w 441702"/>
                <a:gd name="connsiteY9" fmla="*/ 166607 h 209227"/>
                <a:gd name="connsiteX10" fmla="*/ 244099 w 441702"/>
                <a:gd name="connsiteY10" fmla="*/ 178230 h 209227"/>
                <a:gd name="connsiteX11" fmla="*/ 379709 w 441702"/>
                <a:gd name="connsiteY11" fmla="*/ 178230 h 209227"/>
                <a:gd name="connsiteX12" fmla="*/ 379709 w 441702"/>
                <a:gd name="connsiteY12" fmla="*/ 209227 h 209227"/>
                <a:gd name="connsiteX13" fmla="*/ 441702 w 441702"/>
                <a:gd name="connsiteY13" fmla="*/ 209227 h 209227"/>
                <a:gd name="connsiteX0" fmla="*/ 0 w 441702"/>
                <a:gd name="connsiteY0" fmla="*/ 0 h 209227"/>
                <a:gd name="connsiteX1" fmla="*/ 69743 w 441702"/>
                <a:gd name="connsiteY1" fmla="*/ 0 h 209227"/>
                <a:gd name="connsiteX2" fmla="*/ 69743 w 441702"/>
                <a:gd name="connsiteY2" fmla="*/ 38745 h 209227"/>
                <a:gd name="connsiteX3" fmla="*/ 112363 w 441702"/>
                <a:gd name="connsiteY3" fmla="*/ 38745 h 209227"/>
                <a:gd name="connsiteX4" fmla="*/ 112363 w 441702"/>
                <a:gd name="connsiteY4" fmla="*/ 65867 h 209227"/>
                <a:gd name="connsiteX5" fmla="*/ 154983 w 441702"/>
                <a:gd name="connsiteY5" fmla="*/ 65867 h 209227"/>
                <a:gd name="connsiteX6" fmla="*/ 154983 w 441702"/>
                <a:gd name="connsiteY6" fmla="*/ 108488 h 209227"/>
                <a:gd name="connsiteX7" fmla="*/ 224726 w 441702"/>
                <a:gd name="connsiteY7" fmla="*/ 108488 h 209227"/>
                <a:gd name="connsiteX8" fmla="*/ 224726 w 441702"/>
                <a:gd name="connsiteY8" fmla="*/ 158857 h 209227"/>
                <a:gd name="connsiteX9" fmla="*/ 251848 w 441702"/>
                <a:gd name="connsiteY9" fmla="*/ 166607 h 209227"/>
                <a:gd name="connsiteX10" fmla="*/ 251848 w 441702"/>
                <a:gd name="connsiteY10" fmla="*/ 178230 h 209227"/>
                <a:gd name="connsiteX11" fmla="*/ 379709 w 441702"/>
                <a:gd name="connsiteY11" fmla="*/ 178230 h 209227"/>
                <a:gd name="connsiteX12" fmla="*/ 379709 w 441702"/>
                <a:gd name="connsiteY12" fmla="*/ 209227 h 209227"/>
                <a:gd name="connsiteX13" fmla="*/ 441702 w 441702"/>
                <a:gd name="connsiteY13" fmla="*/ 209227 h 209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1702" h="209227">
                  <a:moveTo>
                    <a:pt x="0" y="0"/>
                  </a:moveTo>
                  <a:lnTo>
                    <a:pt x="69743" y="0"/>
                  </a:lnTo>
                  <a:lnTo>
                    <a:pt x="69743" y="38745"/>
                  </a:lnTo>
                  <a:lnTo>
                    <a:pt x="112363" y="38745"/>
                  </a:lnTo>
                  <a:lnTo>
                    <a:pt x="112363" y="65867"/>
                  </a:lnTo>
                  <a:lnTo>
                    <a:pt x="154983" y="65867"/>
                  </a:lnTo>
                  <a:lnTo>
                    <a:pt x="154983" y="108488"/>
                  </a:lnTo>
                  <a:lnTo>
                    <a:pt x="224726" y="108488"/>
                  </a:lnTo>
                  <a:lnTo>
                    <a:pt x="224726" y="158857"/>
                  </a:lnTo>
                  <a:lnTo>
                    <a:pt x="251848" y="166607"/>
                  </a:lnTo>
                  <a:lnTo>
                    <a:pt x="251848" y="178230"/>
                  </a:lnTo>
                  <a:lnTo>
                    <a:pt x="379709" y="178230"/>
                  </a:lnTo>
                  <a:lnTo>
                    <a:pt x="379709" y="209227"/>
                  </a:lnTo>
                  <a:lnTo>
                    <a:pt x="441702" y="209227"/>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9479" name="Freeform 2171">
              <a:extLst>
                <a:ext uri="{FF2B5EF4-FFF2-40B4-BE49-F238E27FC236}">
                  <a16:creationId xmlns:a16="http://schemas.microsoft.com/office/drawing/2014/main" id="{00424D0B-E8BC-5322-9CFE-6B2687C3FB1E}"/>
                </a:ext>
              </a:extLst>
            </p:cNvPr>
            <p:cNvSpPr/>
            <p:nvPr/>
          </p:nvSpPr>
          <p:spPr bwMode="auto">
            <a:xfrm>
              <a:off x="1224366" y="2030278"/>
              <a:ext cx="1356102" cy="399081"/>
            </a:xfrm>
            <a:custGeom>
              <a:avLst/>
              <a:gdLst>
                <a:gd name="connsiteX0" fmla="*/ 0 w 1356102"/>
                <a:gd name="connsiteY0" fmla="*/ 0 h 399081"/>
                <a:gd name="connsiteX1" fmla="*/ 61993 w 1356102"/>
                <a:gd name="connsiteY1" fmla="*/ 0 h 399081"/>
                <a:gd name="connsiteX2" fmla="*/ 61993 w 1356102"/>
                <a:gd name="connsiteY2" fmla="*/ 46495 h 399081"/>
                <a:gd name="connsiteX3" fmla="*/ 143359 w 1356102"/>
                <a:gd name="connsiteY3" fmla="*/ 46495 h 399081"/>
                <a:gd name="connsiteX4" fmla="*/ 143359 w 1356102"/>
                <a:gd name="connsiteY4" fmla="*/ 58119 h 399081"/>
                <a:gd name="connsiteX5" fmla="*/ 240224 w 1356102"/>
                <a:gd name="connsiteY5" fmla="*/ 58119 h 399081"/>
                <a:gd name="connsiteX6" fmla="*/ 240224 w 1356102"/>
                <a:gd name="connsiteY6" fmla="*/ 96864 h 399081"/>
                <a:gd name="connsiteX7" fmla="*/ 294468 w 1356102"/>
                <a:gd name="connsiteY7" fmla="*/ 96864 h 399081"/>
                <a:gd name="connsiteX8" fmla="*/ 294468 w 1356102"/>
                <a:gd name="connsiteY8" fmla="*/ 131736 h 399081"/>
                <a:gd name="connsiteX9" fmla="*/ 352587 w 1356102"/>
                <a:gd name="connsiteY9" fmla="*/ 131736 h 399081"/>
                <a:gd name="connsiteX10" fmla="*/ 352587 w 1356102"/>
                <a:gd name="connsiteY10" fmla="*/ 158858 h 399081"/>
                <a:gd name="connsiteX11" fmla="*/ 383583 w 1356102"/>
                <a:gd name="connsiteY11" fmla="*/ 158858 h 399081"/>
                <a:gd name="connsiteX12" fmla="*/ 383583 w 1356102"/>
                <a:gd name="connsiteY12" fmla="*/ 174356 h 399081"/>
                <a:gd name="connsiteX13" fmla="*/ 441702 w 1356102"/>
                <a:gd name="connsiteY13" fmla="*/ 174356 h 399081"/>
                <a:gd name="connsiteX14" fmla="*/ 441702 w 1356102"/>
                <a:gd name="connsiteY14" fmla="*/ 197603 h 399081"/>
                <a:gd name="connsiteX15" fmla="*/ 534692 w 1356102"/>
                <a:gd name="connsiteY15" fmla="*/ 197603 h 399081"/>
                <a:gd name="connsiteX16" fmla="*/ 534692 w 1356102"/>
                <a:gd name="connsiteY16" fmla="*/ 220851 h 399081"/>
                <a:gd name="connsiteX17" fmla="*/ 600559 w 1356102"/>
                <a:gd name="connsiteY17" fmla="*/ 220851 h 399081"/>
                <a:gd name="connsiteX18" fmla="*/ 600559 w 1356102"/>
                <a:gd name="connsiteY18" fmla="*/ 244098 h 399081"/>
                <a:gd name="connsiteX19" fmla="*/ 689675 w 1356102"/>
                <a:gd name="connsiteY19" fmla="*/ 244098 h 399081"/>
                <a:gd name="connsiteX20" fmla="*/ 689675 w 1356102"/>
                <a:gd name="connsiteY20" fmla="*/ 267346 h 399081"/>
                <a:gd name="connsiteX21" fmla="*/ 743919 w 1356102"/>
                <a:gd name="connsiteY21" fmla="*/ 267346 h 399081"/>
                <a:gd name="connsiteX22" fmla="*/ 743919 w 1356102"/>
                <a:gd name="connsiteY22" fmla="*/ 306091 h 399081"/>
                <a:gd name="connsiteX23" fmla="*/ 809787 w 1356102"/>
                <a:gd name="connsiteY23" fmla="*/ 306091 h 399081"/>
                <a:gd name="connsiteX24" fmla="*/ 809787 w 1356102"/>
                <a:gd name="connsiteY24" fmla="*/ 313841 h 399081"/>
                <a:gd name="connsiteX25" fmla="*/ 1050010 w 1356102"/>
                <a:gd name="connsiteY25" fmla="*/ 313841 h 399081"/>
                <a:gd name="connsiteX26" fmla="*/ 1050010 w 1356102"/>
                <a:gd name="connsiteY26" fmla="*/ 325464 h 399081"/>
                <a:gd name="connsiteX27" fmla="*/ 1108129 w 1356102"/>
                <a:gd name="connsiteY27" fmla="*/ 325464 h 399081"/>
                <a:gd name="connsiteX28" fmla="*/ 1108129 w 1356102"/>
                <a:gd name="connsiteY28" fmla="*/ 348712 h 399081"/>
                <a:gd name="connsiteX29" fmla="*/ 1185620 w 1356102"/>
                <a:gd name="connsiteY29" fmla="*/ 348712 h 399081"/>
                <a:gd name="connsiteX30" fmla="*/ 1185620 w 1356102"/>
                <a:gd name="connsiteY30" fmla="*/ 348712 h 399081"/>
                <a:gd name="connsiteX31" fmla="*/ 1216616 w 1356102"/>
                <a:gd name="connsiteY31" fmla="*/ 379708 h 399081"/>
                <a:gd name="connsiteX32" fmla="*/ 1224366 w 1356102"/>
                <a:gd name="connsiteY32" fmla="*/ 387458 h 399081"/>
                <a:gd name="connsiteX33" fmla="*/ 1301858 w 1356102"/>
                <a:gd name="connsiteY33" fmla="*/ 387458 h 399081"/>
                <a:gd name="connsiteX34" fmla="*/ 1301858 w 1356102"/>
                <a:gd name="connsiteY34" fmla="*/ 399081 h 399081"/>
                <a:gd name="connsiteX35" fmla="*/ 1356102 w 1356102"/>
                <a:gd name="connsiteY35" fmla="*/ 399081 h 399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356102" h="399081">
                  <a:moveTo>
                    <a:pt x="0" y="0"/>
                  </a:moveTo>
                  <a:lnTo>
                    <a:pt x="61993" y="0"/>
                  </a:lnTo>
                  <a:lnTo>
                    <a:pt x="61993" y="46495"/>
                  </a:lnTo>
                  <a:lnTo>
                    <a:pt x="143359" y="46495"/>
                  </a:lnTo>
                  <a:lnTo>
                    <a:pt x="143359" y="58119"/>
                  </a:lnTo>
                  <a:lnTo>
                    <a:pt x="240224" y="58119"/>
                  </a:lnTo>
                  <a:lnTo>
                    <a:pt x="240224" y="96864"/>
                  </a:lnTo>
                  <a:lnTo>
                    <a:pt x="294468" y="96864"/>
                  </a:lnTo>
                  <a:lnTo>
                    <a:pt x="294468" y="131736"/>
                  </a:lnTo>
                  <a:lnTo>
                    <a:pt x="352587" y="131736"/>
                  </a:lnTo>
                  <a:lnTo>
                    <a:pt x="352587" y="158858"/>
                  </a:lnTo>
                  <a:lnTo>
                    <a:pt x="383583" y="158858"/>
                  </a:lnTo>
                  <a:lnTo>
                    <a:pt x="383583" y="174356"/>
                  </a:lnTo>
                  <a:lnTo>
                    <a:pt x="441702" y="174356"/>
                  </a:lnTo>
                  <a:lnTo>
                    <a:pt x="441702" y="197603"/>
                  </a:lnTo>
                  <a:lnTo>
                    <a:pt x="534692" y="197603"/>
                  </a:lnTo>
                  <a:lnTo>
                    <a:pt x="534692" y="220851"/>
                  </a:lnTo>
                  <a:lnTo>
                    <a:pt x="600559" y="220851"/>
                  </a:lnTo>
                  <a:lnTo>
                    <a:pt x="600559" y="244098"/>
                  </a:lnTo>
                  <a:lnTo>
                    <a:pt x="689675" y="244098"/>
                  </a:lnTo>
                  <a:lnTo>
                    <a:pt x="689675" y="267346"/>
                  </a:lnTo>
                  <a:lnTo>
                    <a:pt x="743919" y="267346"/>
                  </a:lnTo>
                  <a:lnTo>
                    <a:pt x="743919" y="306091"/>
                  </a:lnTo>
                  <a:lnTo>
                    <a:pt x="809787" y="306091"/>
                  </a:lnTo>
                  <a:lnTo>
                    <a:pt x="809787" y="313841"/>
                  </a:lnTo>
                  <a:lnTo>
                    <a:pt x="1050010" y="313841"/>
                  </a:lnTo>
                  <a:lnTo>
                    <a:pt x="1050010" y="325464"/>
                  </a:lnTo>
                  <a:lnTo>
                    <a:pt x="1108129" y="325464"/>
                  </a:lnTo>
                  <a:lnTo>
                    <a:pt x="1108129" y="348712"/>
                  </a:lnTo>
                  <a:lnTo>
                    <a:pt x="1185620" y="348712"/>
                  </a:lnTo>
                  <a:lnTo>
                    <a:pt x="1185620" y="348712"/>
                  </a:lnTo>
                  <a:lnTo>
                    <a:pt x="1216616" y="379708"/>
                  </a:lnTo>
                  <a:lnTo>
                    <a:pt x="1224366" y="387458"/>
                  </a:lnTo>
                  <a:lnTo>
                    <a:pt x="1301858" y="387458"/>
                  </a:lnTo>
                  <a:lnTo>
                    <a:pt x="1301858" y="399081"/>
                  </a:lnTo>
                  <a:lnTo>
                    <a:pt x="1356102" y="399081"/>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sp>
        <p:nvSpPr>
          <p:cNvPr id="9480" name="Freeform 2176">
            <a:extLst>
              <a:ext uri="{FF2B5EF4-FFF2-40B4-BE49-F238E27FC236}">
                <a16:creationId xmlns:a16="http://schemas.microsoft.com/office/drawing/2014/main" id="{409FDF46-4B45-E10F-34CD-080852775788}"/>
              </a:ext>
            </a:extLst>
          </p:cNvPr>
          <p:cNvSpPr/>
          <p:nvPr/>
        </p:nvSpPr>
        <p:spPr bwMode="auto">
          <a:xfrm>
            <a:off x="4648481" y="1702348"/>
            <a:ext cx="3250770" cy="643180"/>
          </a:xfrm>
          <a:custGeom>
            <a:avLst/>
            <a:gdLst>
              <a:gd name="connsiteX0" fmla="*/ 0 w 3250770"/>
              <a:gd name="connsiteY0" fmla="*/ 0 h 643180"/>
              <a:gd name="connsiteX1" fmla="*/ 54244 w 3250770"/>
              <a:gd name="connsiteY1" fmla="*/ 0 h 643180"/>
              <a:gd name="connsiteX2" fmla="*/ 54244 w 3250770"/>
              <a:gd name="connsiteY2" fmla="*/ 23247 h 643180"/>
              <a:gd name="connsiteX3" fmla="*/ 185980 w 3250770"/>
              <a:gd name="connsiteY3" fmla="*/ 23247 h 643180"/>
              <a:gd name="connsiteX4" fmla="*/ 185980 w 3250770"/>
              <a:gd name="connsiteY4" fmla="*/ 23247 h 643180"/>
              <a:gd name="connsiteX5" fmla="*/ 185980 w 3250770"/>
              <a:gd name="connsiteY5" fmla="*/ 54244 h 643180"/>
              <a:gd name="connsiteX6" fmla="*/ 224726 w 3250770"/>
              <a:gd name="connsiteY6" fmla="*/ 54244 h 643180"/>
              <a:gd name="connsiteX7" fmla="*/ 224726 w 3250770"/>
              <a:gd name="connsiteY7" fmla="*/ 89115 h 643180"/>
              <a:gd name="connsiteX8" fmla="*/ 275095 w 3250770"/>
              <a:gd name="connsiteY8" fmla="*/ 89115 h 643180"/>
              <a:gd name="connsiteX9" fmla="*/ 275095 w 3250770"/>
              <a:gd name="connsiteY9" fmla="*/ 116237 h 643180"/>
              <a:gd name="connsiteX10" fmla="*/ 329339 w 3250770"/>
              <a:gd name="connsiteY10" fmla="*/ 116237 h 643180"/>
              <a:gd name="connsiteX11" fmla="*/ 329339 w 3250770"/>
              <a:gd name="connsiteY11" fmla="*/ 139485 h 643180"/>
              <a:gd name="connsiteX12" fmla="*/ 410705 w 3250770"/>
              <a:gd name="connsiteY12" fmla="*/ 139485 h 643180"/>
              <a:gd name="connsiteX13" fmla="*/ 410705 w 3250770"/>
              <a:gd name="connsiteY13" fmla="*/ 151108 h 643180"/>
              <a:gd name="connsiteX14" fmla="*/ 480448 w 3250770"/>
              <a:gd name="connsiteY14" fmla="*/ 151108 h 643180"/>
              <a:gd name="connsiteX15" fmla="*/ 480448 w 3250770"/>
              <a:gd name="connsiteY15" fmla="*/ 162732 h 643180"/>
              <a:gd name="connsiteX16" fmla="*/ 592810 w 3250770"/>
              <a:gd name="connsiteY16" fmla="*/ 162732 h 643180"/>
              <a:gd name="connsiteX17" fmla="*/ 592810 w 3250770"/>
              <a:gd name="connsiteY17" fmla="*/ 182105 h 643180"/>
              <a:gd name="connsiteX18" fmla="*/ 662553 w 3250770"/>
              <a:gd name="connsiteY18" fmla="*/ 182105 h 643180"/>
              <a:gd name="connsiteX19" fmla="*/ 662553 w 3250770"/>
              <a:gd name="connsiteY19" fmla="*/ 182105 h 643180"/>
              <a:gd name="connsiteX20" fmla="*/ 693550 w 3250770"/>
              <a:gd name="connsiteY20" fmla="*/ 213102 h 643180"/>
              <a:gd name="connsiteX21" fmla="*/ 705173 w 3250770"/>
              <a:gd name="connsiteY21" fmla="*/ 224725 h 643180"/>
              <a:gd name="connsiteX22" fmla="*/ 864031 w 3250770"/>
              <a:gd name="connsiteY22" fmla="*/ 224725 h 643180"/>
              <a:gd name="connsiteX23" fmla="*/ 864031 w 3250770"/>
              <a:gd name="connsiteY23" fmla="*/ 240224 h 643180"/>
              <a:gd name="connsiteX24" fmla="*/ 914400 w 3250770"/>
              <a:gd name="connsiteY24" fmla="*/ 240224 h 643180"/>
              <a:gd name="connsiteX25" fmla="*/ 914400 w 3250770"/>
              <a:gd name="connsiteY25" fmla="*/ 240224 h 643180"/>
              <a:gd name="connsiteX26" fmla="*/ 914400 w 3250770"/>
              <a:gd name="connsiteY26" fmla="*/ 259597 h 643180"/>
              <a:gd name="connsiteX27" fmla="*/ 1019014 w 3250770"/>
              <a:gd name="connsiteY27" fmla="*/ 259597 h 643180"/>
              <a:gd name="connsiteX28" fmla="*/ 1019014 w 3250770"/>
              <a:gd name="connsiteY28" fmla="*/ 275095 h 643180"/>
              <a:gd name="connsiteX29" fmla="*/ 1069383 w 3250770"/>
              <a:gd name="connsiteY29" fmla="*/ 275095 h 643180"/>
              <a:gd name="connsiteX30" fmla="*/ 1069383 w 3250770"/>
              <a:gd name="connsiteY30" fmla="*/ 290593 h 643180"/>
              <a:gd name="connsiteX31" fmla="*/ 1150749 w 3250770"/>
              <a:gd name="connsiteY31" fmla="*/ 290593 h 643180"/>
              <a:gd name="connsiteX32" fmla="*/ 1150749 w 3250770"/>
              <a:gd name="connsiteY32" fmla="*/ 298342 h 643180"/>
              <a:gd name="connsiteX33" fmla="*/ 1212743 w 3250770"/>
              <a:gd name="connsiteY33" fmla="*/ 298342 h 643180"/>
              <a:gd name="connsiteX34" fmla="*/ 1220492 w 3250770"/>
              <a:gd name="connsiteY34" fmla="*/ 306091 h 643180"/>
              <a:gd name="connsiteX35" fmla="*/ 1441343 w 3250770"/>
              <a:gd name="connsiteY35" fmla="*/ 306091 h 643180"/>
              <a:gd name="connsiteX36" fmla="*/ 1441343 w 3250770"/>
              <a:gd name="connsiteY36" fmla="*/ 348712 h 643180"/>
              <a:gd name="connsiteX37" fmla="*/ 1580827 w 3250770"/>
              <a:gd name="connsiteY37" fmla="*/ 348712 h 643180"/>
              <a:gd name="connsiteX38" fmla="*/ 1588577 w 3250770"/>
              <a:gd name="connsiteY38" fmla="*/ 356462 h 643180"/>
              <a:gd name="connsiteX39" fmla="*/ 1697065 w 3250770"/>
              <a:gd name="connsiteY39" fmla="*/ 356462 h 643180"/>
              <a:gd name="connsiteX40" fmla="*/ 1697065 w 3250770"/>
              <a:gd name="connsiteY40" fmla="*/ 383583 h 643180"/>
              <a:gd name="connsiteX41" fmla="*/ 1805553 w 3250770"/>
              <a:gd name="connsiteY41" fmla="*/ 383583 h 643180"/>
              <a:gd name="connsiteX42" fmla="*/ 1824926 w 3250770"/>
              <a:gd name="connsiteY42" fmla="*/ 402956 h 643180"/>
              <a:gd name="connsiteX43" fmla="*/ 1948912 w 3250770"/>
              <a:gd name="connsiteY43" fmla="*/ 402956 h 643180"/>
              <a:gd name="connsiteX44" fmla="*/ 1948912 w 3250770"/>
              <a:gd name="connsiteY44" fmla="*/ 441702 h 643180"/>
              <a:gd name="connsiteX45" fmla="*/ 1948912 w 3250770"/>
              <a:gd name="connsiteY45" fmla="*/ 441702 h 643180"/>
              <a:gd name="connsiteX46" fmla="*/ 1983783 w 3250770"/>
              <a:gd name="connsiteY46" fmla="*/ 441702 h 643180"/>
              <a:gd name="connsiteX47" fmla="*/ 1983783 w 3250770"/>
              <a:gd name="connsiteY47" fmla="*/ 480447 h 643180"/>
              <a:gd name="connsiteX48" fmla="*/ 2034153 w 3250770"/>
              <a:gd name="connsiteY48" fmla="*/ 480447 h 643180"/>
              <a:gd name="connsiteX49" fmla="*/ 2034153 w 3250770"/>
              <a:gd name="connsiteY49" fmla="*/ 530817 h 643180"/>
              <a:gd name="connsiteX50" fmla="*/ 2146516 w 3250770"/>
              <a:gd name="connsiteY50" fmla="*/ 530817 h 643180"/>
              <a:gd name="connsiteX51" fmla="*/ 2146516 w 3250770"/>
              <a:gd name="connsiteY51" fmla="*/ 554064 h 643180"/>
              <a:gd name="connsiteX52" fmla="*/ 2200760 w 3250770"/>
              <a:gd name="connsiteY52" fmla="*/ 554064 h 643180"/>
              <a:gd name="connsiteX53" fmla="*/ 2200760 w 3250770"/>
              <a:gd name="connsiteY53" fmla="*/ 581186 h 643180"/>
              <a:gd name="connsiteX54" fmla="*/ 2320871 w 3250770"/>
              <a:gd name="connsiteY54" fmla="*/ 581186 h 643180"/>
              <a:gd name="connsiteX55" fmla="*/ 2320871 w 3250770"/>
              <a:gd name="connsiteY55" fmla="*/ 581186 h 643180"/>
              <a:gd name="connsiteX56" fmla="*/ 2320871 w 3250770"/>
              <a:gd name="connsiteY56" fmla="*/ 604434 h 643180"/>
              <a:gd name="connsiteX57" fmla="*/ 2413861 w 3250770"/>
              <a:gd name="connsiteY57" fmla="*/ 604434 h 643180"/>
              <a:gd name="connsiteX58" fmla="*/ 2413861 w 3250770"/>
              <a:gd name="connsiteY58" fmla="*/ 643180 h 643180"/>
              <a:gd name="connsiteX59" fmla="*/ 3250770 w 3250770"/>
              <a:gd name="connsiteY59" fmla="*/ 643180 h 643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50770" h="643180">
                <a:moveTo>
                  <a:pt x="0" y="0"/>
                </a:moveTo>
                <a:lnTo>
                  <a:pt x="54244" y="0"/>
                </a:lnTo>
                <a:lnTo>
                  <a:pt x="54244" y="23247"/>
                </a:lnTo>
                <a:lnTo>
                  <a:pt x="185980" y="23247"/>
                </a:lnTo>
                <a:lnTo>
                  <a:pt x="185980" y="23247"/>
                </a:lnTo>
                <a:lnTo>
                  <a:pt x="185980" y="54244"/>
                </a:lnTo>
                <a:lnTo>
                  <a:pt x="224726" y="54244"/>
                </a:lnTo>
                <a:lnTo>
                  <a:pt x="224726" y="89115"/>
                </a:lnTo>
                <a:lnTo>
                  <a:pt x="275095" y="89115"/>
                </a:lnTo>
                <a:lnTo>
                  <a:pt x="275095" y="116237"/>
                </a:lnTo>
                <a:lnTo>
                  <a:pt x="329339" y="116237"/>
                </a:lnTo>
                <a:lnTo>
                  <a:pt x="329339" y="139485"/>
                </a:lnTo>
                <a:lnTo>
                  <a:pt x="410705" y="139485"/>
                </a:lnTo>
                <a:lnTo>
                  <a:pt x="410705" y="151108"/>
                </a:lnTo>
                <a:lnTo>
                  <a:pt x="480448" y="151108"/>
                </a:lnTo>
                <a:lnTo>
                  <a:pt x="480448" y="162732"/>
                </a:lnTo>
                <a:lnTo>
                  <a:pt x="592810" y="162732"/>
                </a:lnTo>
                <a:lnTo>
                  <a:pt x="592810" y="182105"/>
                </a:lnTo>
                <a:lnTo>
                  <a:pt x="662553" y="182105"/>
                </a:lnTo>
                <a:lnTo>
                  <a:pt x="662553" y="182105"/>
                </a:lnTo>
                <a:lnTo>
                  <a:pt x="693550" y="213102"/>
                </a:lnTo>
                <a:lnTo>
                  <a:pt x="705173" y="224725"/>
                </a:lnTo>
                <a:lnTo>
                  <a:pt x="864031" y="224725"/>
                </a:lnTo>
                <a:lnTo>
                  <a:pt x="864031" y="240224"/>
                </a:lnTo>
                <a:lnTo>
                  <a:pt x="914400" y="240224"/>
                </a:lnTo>
                <a:lnTo>
                  <a:pt x="914400" y="240224"/>
                </a:lnTo>
                <a:lnTo>
                  <a:pt x="914400" y="259597"/>
                </a:lnTo>
                <a:lnTo>
                  <a:pt x="1019014" y="259597"/>
                </a:lnTo>
                <a:lnTo>
                  <a:pt x="1019014" y="275095"/>
                </a:lnTo>
                <a:lnTo>
                  <a:pt x="1069383" y="275095"/>
                </a:lnTo>
                <a:lnTo>
                  <a:pt x="1069383" y="290593"/>
                </a:lnTo>
                <a:lnTo>
                  <a:pt x="1150749" y="290593"/>
                </a:lnTo>
                <a:lnTo>
                  <a:pt x="1150749" y="298342"/>
                </a:lnTo>
                <a:lnTo>
                  <a:pt x="1212743" y="298342"/>
                </a:lnTo>
                <a:lnTo>
                  <a:pt x="1220492" y="306091"/>
                </a:lnTo>
                <a:lnTo>
                  <a:pt x="1441343" y="306091"/>
                </a:lnTo>
                <a:lnTo>
                  <a:pt x="1441343" y="348712"/>
                </a:lnTo>
                <a:lnTo>
                  <a:pt x="1580827" y="348712"/>
                </a:lnTo>
                <a:lnTo>
                  <a:pt x="1588577" y="356462"/>
                </a:lnTo>
                <a:lnTo>
                  <a:pt x="1697065" y="356462"/>
                </a:lnTo>
                <a:lnTo>
                  <a:pt x="1697065" y="383583"/>
                </a:lnTo>
                <a:lnTo>
                  <a:pt x="1805553" y="383583"/>
                </a:lnTo>
                <a:lnTo>
                  <a:pt x="1824926" y="402956"/>
                </a:lnTo>
                <a:lnTo>
                  <a:pt x="1948912" y="402956"/>
                </a:lnTo>
                <a:lnTo>
                  <a:pt x="1948912" y="441702"/>
                </a:lnTo>
                <a:lnTo>
                  <a:pt x="1948912" y="441702"/>
                </a:lnTo>
                <a:lnTo>
                  <a:pt x="1983783" y="441702"/>
                </a:lnTo>
                <a:lnTo>
                  <a:pt x="1983783" y="480447"/>
                </a:lnTo>
                <a:lnTo>
                  <a:pt x="2034153" y="480447"/>
                </a:lnTo>
                <a:lnTo>
                  <a:pt x="2034153" y="530817"/>
                </a:lnTo>
                <a:lnTo>
                  <a:pt x="2146516" y="530817"/>
                </a:lnTo>
                <a:lnTo>
                  <a:pt x="2146516" y="554064"/>
                </a:lnTo>
                <a:lnTo>
                  <a:pt x="2200760" y="554064"/>
                </a:lnTo>
                <a:lnTo>
                  <a:pt x="2200760" y="581186"/>
                </a:lnTo>
                <a:lnTo>
                  <a:pt x="2320871" y="581186"/>
                </a:lnTo>
                <a:lnTo>
                  <a:pt x="2320871" y="581186"/>
                </a:lnTo>
                <a:lnTo>
                  <a:pt x="2320871" y="604434"/>
                </a:lnTo>
                <a:lnTo>
                  <a:pt x="2413861" y="604434"/>
                </a:lnTo>
                <a:lnTo>
                  <a:pt x="2413861" y="643180"/>
                </a:lnTo>
                <a:lnTo>
                  <a:pt x="3250770" y="643180"/>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9481" name="Freeform 2177">
            <a:extLst>
              <a:ext uri="{FF2B5EF4-FFF2-40B4-BE49-F238E27FC236}">
                <a16:creationId xmlns:a16="http://schemas.microsoft.com/office/drawing/2014/main" id="{5CD324D7-BDCD-73B6-4FB8-17C6E1982D17}"/>
              </a:ext>
            </a:extLst>
          </p:cNvPr>
          <p:cNvSpPr/>
          <p:nvPr/>
        </p:nvSpPr>
        <p:spPr bwMode="auto">
          <a:xfrm>
            <a:off x="4652356" y="1713972"/>
            <a:ext cx="3308888" cy="817535"/>
          </a:xfrm>
          <a:custGeom>
            <a:avLst/>
            <a:gdLst>
              <a:gd name="connsiteX0" fmla="*/ 3308888 w 3308888"/>
              <a:gd name="connsiteY0" fmla="*/ 817535 h 817535"/>
              <a:gd name="connsiteX1" fmla="*/ 2692830 w 3308888"/>
              <a:gd name="connsiteY1" fmla="*/ 817535 h 817535"/>
              <a:gd name="connsiteX2" fmla="*/ 2692830 w 3308888"/>
              <a:gd name="connsiteY2" fmla="*/ 778790 h 817535"/>
              <a:gd name="connsiteX3" fmla="*/ 2305373 w 3308888"/>
              <a:gd name="connsiteY3" fmla="*/ 778790 h 817535"/>
              <a:gd name="connsiteX4" fmla="*/ 2305373 w 3308888"/>
              <a:gd name="connsiteY4" fmla="*/ 759417 h 817535"/>
              <a:gd name="connsiteX5" fmla="*/ 2134891 w 3308888"/>
              <a:gd name="connsiteY5" fmla="*/ 759417 h 817535"/>
              <a:gd name="connsiteX6" fmla="*/ 2134891 w 3308888"/>
              <a:gd name="connsiteY6" fmla="*/ 740044 h 817535"/>
              <a:gd name="connsiteX7" fmla="*/ 2088396 w 3308888"/>
              <a:gd name="connsiteY7" fmla="*/ 740044 h 817535"/>
              <a:gd name="connsiteX8" fmla="*/ 2088396 w 3308888"/>
              <a:gd name="connsiteY8" fmla="*/ 724545 h 817535"/>
              <a:gd name="connsiteX9" fmla="*/ 2049651 w 3308888"/>
              <a:gd name="connsiteY9" fmla="*/ 724545 h 817535"/>
              <a:gd name="connsiteX10" fmla="*/ 2049651 w 3308888"/>
              <a:gd name="connsiteY10" fmla="*/ 705173 h 817535"/>
              <a:gd name="connsiteX11" fmla="*/ 1952786 w 3308888"/>
              <a:gd name="connsiteY11" fmla="*/ 705173 h 817535"/>
              <a:gd name="connsiteX12" fmla="*/ 1952786 w 3308888"/>
              <a:gd name="connsiteY12" fmla="*/ 674176 h 817535"/>
              <a:gd name="connsiteX13" fmla="*/ 1906291 w 3308888"/>
              <a:gd name="connsiteY13" fmla="*/ 674176 h 817535"/>
              <a:gd name="connsiteX14" fmla="*/ 1906291 w 3308888"/>
              <a:gd name="connsiteY14" fmla="*/ 635430 h 817535"/>
              <a:gd name="connsiteX15" fmla="*/ 1693190 w 3308888"/>
              <a:gd name="connsiteY15" fmla="*/ 635430 h 817535"/>
              <a:gd name="connsiteX16" fmla="*/ 1693190 w 3308888"/>
              <a:gd name="connsiteY16" fmla="*/ 616057 h 817535"/>
              <a:gd name="connsiteX17" fmla="*/ 1607949 w 3308888"/>
              <a:gd name="connsiteY17" fmla="*/ 616057 h 817535"/>
              <a:gd name="connsiteX18" fmla="*/ 1607949 w 3308888"/>
              <a:gd name="connsiteY18" fmla="*/ 588935 h 817535"/>
              <a:gd name="connsiteX19" fmla="*/ 1518834 w 3308888"/>
              <a:gd name="connsiteY19" fmla="*/ 588935 h 817535"/>
              <a:gd name="connsiteX20" fmla="*/ 1518834 w 3308888"/>
              <a:gd name="connsiteY20" fmla="*/ 588935 h 817535"/>
              <a:gd name="connsiteX21" fmla="*/ 1507210 w 3308888"/>
              <a:gd name="connsiteY21" fmla="*/ 577311 h 817535"/>
              <a:gd name="connsiteX22" fmla="*/ 1468464 w 3308888"/>
              <a:gd name="connsiteY22" fmla="*/ 577311 h 817535"/>
              <a:gd name="connsiteX23" fmla="*/ 1468464 w 3308888"/>
              <a:gd name="connsiteY23" fmla="*/ 554064 h 817535"/>
              <a:gd name="connsiteX24" fmla="*/ 1418095 w 3308888"/>
              <a:gd name="connsiteY24" fmla="*/ 554064 h 817535"/>
              <a:gd name="connsiteX25" fmla="*/ 1418095 w 3308888"/>
              <a:gd name="connsiteY25" fmla="*/ 542440 h 817535"/>
              <a:gd name="connsiteX26" fmla="*/ 1197244 w 3308888"/>
              <a:gd name="connsiteY26" fmla="*/ 542440 h 817535"/>
              <a:gd name="connsiteX27" fmla="*/ 1197244 w 3308888"/>
              <a:gd name="connsiteY27" fmla="*/ 530817 h 817535"/>
              <a:gd name="connsiteX28" fmla="*/ 1146874 w 3308888"/>
              <a:gd name="connsiteY28" fmla="*/ 530817 h 817535"/>
              <a:gd name="connsiteX29" fmla="*/ 1146874 w 3308888"/>
              <a:gd name="connsiteY29" fmla="*/ 495945 h 817535"/>
              <a:gd name="connsiteX30" fmla="*/ 1092630 w 3308888"/>
              <a:gd name="connsiteY30" fmla="*/ 495945 h 817535"/>
              <a:gd name="connsiteX31" fmla="*/ 1092630 w 3308888"/>
              <a:gd name="connsiteY31" fmla="*/ 484322 h 817535"/>
              <a:gd name="connsiteX32" fmla="*/ 1007390 w 3308888"/>
              <a:gd name="connsiteY32" fmla="*/ 484322 h 817535"/>
              <a:gd name="connsiteX33" fmla="*/ 1007390 w 3308888"/>
              <a:gd name="connsiteY33" fmla="*/ 457200 h 817535"/>
              <a:gd name="connsiteX34" fmla="*/ 941522 w 3308888"/>
              <a:gd name="connsiteY34" fmla="*/ 457200 h 817535"/>
              <a:gd name="connsiteX35" fmla="*/ 941522 w 3308888"/>
              <a:gd name="connsiteY35" fmla="*/ 437827 h 817535"/>
              <a:gd name="connsiteX36" fmla="*/ 852407 w 3308888"/>
              <a:gd name="connsiteY36" fmla="*/ 437827 h 817535"/>
              <a:gd name="connsiteX37" fmla="*/ 852407 w 3308888"/>
              <a:gd name="connsiteY37" fmla="*/ 418454 h 817535"/>
              <a:gd name="connsiteX38" fmla="*/ 790413 w 3308888"/>
              <a:gd name="connsiteY38" fmla="*/ 418454 h 817535"/>
              <a:gd name="connsiteX39" fmla="*/ 790413 w 3308888"/>
              <a:gd name="connsiteY39" fmla="*/ 391332 h 817535"/>
              <a:gd name="connsiteX40" fmla="*/ 736169 w 3308888"/>
              <a:gd name="connsiteY40" fmla="*/ 391332 h 817535"/>
              <a:gd name="connsiteX41" fmla="*/ 736169 w 3308888"/>
              <a:gd name="connsiteY41" fmla="*/ 352586 h 817535"/>
              <a:gd name="connsiteX42" fmla="*/ 701298 w 3308888"/>
              <a:gd name="connsiteY42" fmla="*/ 352586 h 817535"/>
              <a:gd name="connsiteX43" fmla="*/ 701298 w 3308888"/>
              <a:gd name="connsiteY43" fmla="*/ 352586 h 817535"/>
              <a:gd name="connsiteX44" fmla="*/ 701298 w 3308888"/>
              <a:gd name="connsiteY44" fmla="*/ 325464 h 817535"/>
              <a:gd name="connsiteX45" fmla="*/ 658678 w 3308888"/>
              <a:gd name="connsiteY45" fmla="*/ 325464 h 817535"/>
              <a:gd name="connsiteX46" fmla="*/ 658678 w 3308888"/>
              <a:gd name="connsiteY46" fmla="*/ 325464 h 817535"/>
              <a:gd name="connsiteX47" fmla="*/ 658678 w 3308888"/>
              <a:gd name="connsiteY47" fmla="*/ 294467 h 817535"/>
              <a:gd name="connsiteX48" fmla="*/ 557939 w 3308888"/>
              <a:gd name="connsiteY48" fmla="*/ 294467 h 817535"/>
              <a:gd name="connsiteX49" fmla="*/ 557939 w 3308888"/>
              <a:gd name="connsiteY49" fmla="*/ 282844 h 817535"/>
              <a:gd name="connsiteX50" fmla="*/ 461074 w 3308888"/>
              <a:gd name="connsiteY50" fmla="*/ 282844 h 817535"/>
              <a:gd name="connsiteX51" fmla="*/ 461074 w 3308888"/>
              <a:gd name="connsiteY51" fmla="*/ 220851 h 817535"/>
              <a:gd name="connsiteX52" fmla="*/ 402956 w 3308888"/>
              <a:gd name="connsiteY52" fmla="*/ 220851 h 817535"/>
              <a:gd name="connsiteX53" fmla="*/ 402956 w 3308888"/>
              <a:gd name="connsiteY53" fmla="*/ 220851 h 817535"/>
              <a:gd name="connsiteX54" fmla="*/ 402956 w 3308888"/>
              <a:gd name="connsiteY54" fmla="*/ 193729 h 817535"/>
              <a:gd name="connsiteX55" fmla="*/ 255722 w 3308888"/>
              <a:gd name="connsiteY55" fmla="*/ 193729 h 817535"/>
              <a:gd name="connsiteX56" fmla="*/ 255722 w 3308888"/>
              <a:gd name="connsiteY56" fmla="*/ 193729 h 817535"/>
              <a:gd name="connsiteX57" fmla="*/ 255722 w 3308888"/>
              <a:gd name="connsiteY57" fmla="*/ 162732 h 817535"/>
              <a:gd name="connsiteX58" fmla="*/ 209227 w 3308888"/>
              <a:gd name="connsiteY58" fmla="*/ 162732 h 817535"/>
              <a:gd name="connsiteX59" fmla="*/ 209227 w 3308888"/>
              <a:gd name="connsiteY59" fmla="*/ 120112 h 817535"/>
              <a:gd name="connsiteX60" fmla="*/ 147234 w 3308888"/>
              <a:gd name="connsiteY60" fmla="*/ 120112 h 817535"/>
              <a:gd name="connsiteX61" fmla="*/ 147234 w 3308888"/>
              <a:gd name="connsiteY61" fmla="*/ 69742 h 817535"/>
              <a:gd name="connsiteX62" fmla="*/ 112363 w 3308888"/>
              <a:gd name="connsiteY62" fmla="*/ 69742 h 817535"/>
              <a:gd name="connsiteX63" fmla="*/ 112363 w 3308888"/>
              <a:gd name="connsiteY63" fmla="*/ 54244 h 817535"/>
              <a:gd name="connsiteX64" fmla="*/ 65868 w 3308888"/>
              <a:gd name="connsiteY64" fmla="*/ 54244 h 817535"/>
              <a:gd name="connsiteX65" fmla="*/ 65868 w 3308888"/>
              <a:gd name="connsiteY65" fmla="*/ 0 h 817535"/>
              <a:gd name="connsiteX66" fmla="*/ 0 w 3308888"/>
              <a:gd name="connsiteY66" fmla="*/ 0 h 81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308888" h="817535">
                <a:moveTo>
                  <a:pt x="3308888" y="817535"/>
                </a:moveTo>
                <a:lnTo>
                  <a:pt x="2692830" y="817535"/>
                </a:lnTo>
                <a:lnTo>
                  <a:pt x="2692830" y="778790"/>
                </a:lnTo>
                <a:lnTo>
                  <a:pt x="2305373" y="778790"/>
                </a:lnTo>
                <a:lnTo>
                  <a:pt x="2305373" y="759417"/>
                </a:lnTo>
                <a:lnTo>
                  <a:pt x="2134891" y="759417"/>
                </a:lnTo>
                <a:lnTo>
                  <a:pt x="2134891" y="740044"/>
                </a:lnTo>
                <a:lnTo>
                  <a:pt x="2088396" y="740044"/>
                </a:lnTo>
                <a:lnTo>
                  <a:pt x="2088396" y="724545"/>
                </a:lnTo>
                <a:lnTo>
                  <a:pt x="2049651" y="724545"/>
                </a:lnTo>
                <a:lnTo>
                  <a:pt x="2049651" y="705173"/>
                </a:lnTo>
                <a:lnTo>
                  <a:pt x="1952786" y="705173"/>
                </a:lnTo>
                <a:lnTo>
                  <a:pt x="1952786" y="674176"/>
                </a:lnTo>
                <a:lnTo>
                  <a:pt x="1906291" y="674176"/>
                </a:lnTo>
                <a:lnTo>
                  <a:pt x="1906291" y="635430"/>
                </a:lnTo>
                <a:lnTo>
                  <a:pt x="1693190" y="635430"/>
                </a:lnTo>
                <a:lnTo>
                  <a:pt x="1693190" y="616057"/>
                </a:lnTo>
                <a:lnTo>
                  <a:pt x="1607949" y="616057"/>
                </a:lnTo>
                <a:lnTo>
                  <a:pt x="1607949" y="588935"/>
                </a:lnTo>
                <a:lnTo>
                  <a:pt x="1518834" y="588935"/>
                </a:lnTo>
                <a:lnTo>
                  <a:pt x="1518834" y="588935"/>
                </a:lnTo>
                <a:lnTo>
                  <a:pt x="1507210" y="577311"/>
                </a:lnTo>
                <a:lnTo>
                  <a:pt x="1468464" y="577311"/>
                </a:lnTo>
                <a:lnTo>
                  <a:pt x="1468464" y="554064"/>
                </a:lnTo>
                <a:lnTo>
                  <a:pt x="1418095" y="554064"/>
                </a:lnTo>
                <a:lnTo>
                  <a:pt x="1418095" y="542440"/>
                </a:lnTo>
                <a:lnTo>
                  <a:pt x="1197244" y="542440"/>
                </a:lnTo>
                <a:lnTo>
                  <a:pt x="1197244" y="530817"/>
                </a:lnTo>
                <a:lnTo>
                  <a:pt x="1146874" y="530817"/>
                </a:lnTo>
                <a:lnTo>
                  <a:pt x="1146874" y="495945"/>
                </a:lnTo>
                <a:lnTo>
                  <a:pt x="1092630" y="495945"/>
                </a:lnTo>
                <a:lnTo>
                  <a:pt x="1092630" y="484322"/>
                </a:lnTo>
                <a:lnTo>
                  <a:pt x="1007390" y="484322"/>
                </a:lnTo>
                <a:lnTo>
                  <a:pt x="1007390" y="457200"/>
                </a:lnTo>
                <a:lnTo>
                  <a:pt x="941522" y="457200"/>
                </a:lnTo>
                <a:lnTo>
                  <a:pt x="941522" y="437827"/>
                </a:lnTo>
                <a:lnTo>
                  <a:pt x="852407" y="437827"/>
                </a:lnTo>
                <a:lnTo>
                  <a:pt x="852407" y="418454"/>
                </a:lnTo>
                <a:lnTo>
                  <a:pt x="790413" y="418454"/>
                </a:lnTo>
                <a:lnTo>
                  <a:pt x="790413" y="391332"/>
                </a:lnTo>
                <a:lnTo>
                  <a:pt x="736169" y="391332"/>
                </a:lnTo>
                <a:lnTo>
                  <a:pt x="736169" y="352586"/>
                </a:lnTo>
                <a:lnTo>
                  <a:pt x="701298" y="352586"/>
                </a:lnTo>
                <a:lnTo>
                  <a:pt x="701298" y="352586"/>
                </a:lnTo>
                <a:lnTo>
                  <a:pt x="701298" y="325464"/>
                </a:lnTo>
                <a:lnTo>
                  <a:pt x="658678" y="325464"/>
                </a:lnTo>
                <a:lnTo>
                  <a:pt x="658678" y="325464"/>
                </a:lnTo>
                <a:lnTo>
                  <a:pt x="658678" y="294467"/>
                </a:lnTo>
                <a:lnTo>
                  <a:pt x="557939" y="294467"/>
                </a:lnTo>
                <a:lnTo>
                  <a:pt x="557939" y="282844"/>
                </a:lnTo>
                <a:lnTo>
                  <a:pt x="461074" y="282844"/>
                </a:lnTo>
                <a:lnTo>
                  <a:pt x="461074" y="220851"/>
                </a:lnTo>
                <a:lnTo>
                  <a:pt x="402956" y="220851"/>
                </a:lnTo>
                <a:lnTo>
                  <a:pt x="402956" y="220851"/>
                </a:lnTo>
                <a:lnTo>
                  <a:pt x="402956" y="193729"/>
                </a:lnTo>
                <a:lnTo>
                  <a:pt x="255722" y="193729"/>
                </a:lnTo>
                <a:lnTo>
                  <a:pt x="255722" y="193729"/>
                </a:lnTo>
                <a:lnTo>
                  <a:pt x="255722" y="162732"/>
                </a:lnTo>
                <a:lnTo>
                  <a:pt x="209227" y="162732"/>
                </a:lnTo>
                <a:lnTo>
                  <a:pt x="209227" y="120112"/>
                </a:lnTo>
                <a:lnTo>
                  <a:pt x="147234" y="120112"/>
                </a:lnTo>
                <a:lnTo>
                  <a:pt x="147234" y="69742"/>
                </a:lnTo>
                <a:lnTo>
                  <a:pt x="112363" y="69742"/>
                </a:lnTo>
                <a:lnTo>
                  <a:pt x="112363" y="54244"/>
                </a:lnTo>
                <a:lnTo>
                  <a:pt x="65868" y="54244"/>
                </a:lnTo>
                <a:lnTo>
                  <a:pt x="65868"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nvGrpSpPr>
          <p:cNvPr id="9486" name="Group 9485">
            <a:extLst>
              <a:ext uri="{FF2B5EF4-FFF2-40B4-BE49-F238E27FC236}">
                <a16:creationId xmlns:a16="http://schemas.microsoft.com/office/drawing/2014/main" id="{9160DAC7-3FA1-42CA-CFCA-4CC2EFC4B55D}"/>
              </a:ext>
            </a:extLst>
          </p:cNvPr>
          <p:cNvGrpSpPr/>
          <p:nvPr/>
        </p:nvGrpSpPr>
        <p:grpSpPr>
          <a:xfrm>
            <a:off x="1049110" y="1766523"/>
            <a:ext cx="3054777" cy="900555"/>
            <a:chOff x="1049110" y="1839726"/>
            <a:chExt cx="3054777" cy="900555"/>
          </a:xfrm>
        </p:grpSpPr>
        <p:sp>
          <p:nvSpPr>
            <p:cNvPr id="9487" name="TextBox 9486">
              <a:extLst>
                <a:ext uri="{FF2B5EF4-FFF2-40B4-BE49-F238E27FC236}">
                  <a16:creationId xmlns:a16="http://schemas.microsoft.com/office/drawing/2014/main" id="{9DB112BF-1C18-726F-C653-9866D0E13D56}"/>
                </a:ext>
              </a:extLst>
            </p:cNvPr>
            <p:cNvSpPr txBox="1"/>
            <p:nvPr/>
          </p:nvSpPr>
          <p:spPr bwMode="auto">
            <a:xfrm>
              <a:off x="1049110" y="183972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88" name="TextBox 9487">
              <a:extLst>
                <a:ext uri="{FF2B5EF4-FFF2-40B4-BE49-F238E27FC236}">
                  <a16:creationId xmlns:a16="http://schemas.microsoft.com/office/drawing/2014/main" id="{5F729C36-8DCC-17D4-360F-D1928FC3DA36}"/>
                </a:ext>
              </a:extLst>
            </p:cNvPr>
            <p:cNvSpPr txBox="1"/>
            <p:nvPr/>
          </p:nvSpPr>
          <p:spPr bwMode="auto">
            <a:xfrm>
              <a:off x="1739245" y="211863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89" name="TextBox 9488">
              <a:extLst>
                <a:ext uri="{FF2B5EF4-FFF2-40B4-BE49-F238E27FC236}">
                  <a16:creationId xmlns:a16="http://schemas.microsoft.com/office/drawing/2014/main" id="{BFAD135D-978F-EF3B-DE5A-B8DCFCF77AA6}"/>
                </a:ext>
              </a:extLst>
            </p:cNvPr>
            <p:cNvSpPr txBox="1"/>
            <p:nvPr/>
          </p:nvSpPr>
          <p:spPr bwMode="auto">
            <a:xfrm>
              <a:off x="1801315" y="213748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0" name="TextBox 9489">
              <a:extLst>
                <a:ext uri="{FF2B5EF4-FFF2-40B4-BE49-F238E27FC236}">
                  <a16:creationId xmlns:a16="http://schemas.microsoft.com/office/drawing/2014/main" id="{CE081DE5-9A2C-7998-C7E2-42084917F17E}"/>
                </a:ext>
              </a:extLst>
            </p:cNvPr>
            <p:cNvSpPr txBox="1"/>
            <p:nvPr/>
          </p:nvSpPr>
          <p:spPr bwMode="auto">
            <a:xfrm>
              <a:off x="1828249" y="21374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1" name="TextBox 9490">
              <a:extLst>
                <a:ext uri="{FF2B5EF4-FFF2-40B4-BE49-F238E27FC236}">
                  <a16:creationId xmlns:a16="http://schemas.microsoft.com/office/drawing/2014/main" id="{267687CE-D25C-D35C-90D1-3405A0D2F9C2}"/>
                </a:ext>
              </a:extLst>
            </p:cNvPr>
            <p:cNvSpPr txBox="1"/>
            <p:nvPr/>
          </p:nvSpPr>
          <p:spPr bwMode="auto">
            <a:xfrm>
              <a:off x="1904276" y="218970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2" name="TextBox 9491">
              <a:extLst>
                <a:ext uri="{FF2B5EF4-FFF2-40B4-BE49-F238E27FC236}">
                  <a16:creationId xmlns:a16="http://schemas.microsoft.com/office/drawing/2014/main" id="{BDF665C9-DF9C-7BB3-7D64-C20BCAF743DF}"/>
                </a:ext>
              </a:extLst>
            </p:cNvPr>
            <p:cNvSpPr txBox="1"/>
            <p:nvPr/>
          </p:nvSpPr>
          <p:spPr bwMode="auto">
            <a:xfrm>
              <a:off x="2001872" y="219171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3" name="TextBox 9492">
              <a:extLst>
                <a:ext uri="{FF2B5EF4-FFF2-40B4-BE49-F238E27FC236}">
                  <a16:creationId xmlns:a16="http://schemas.microsoft.com/office/drawing/2014/main" id="{97E85A9F-63CA-70E3-59D0-7801D8F9CA79}"/>
                </a:ext>
              </a:extLst>
            </p:cNvPr>
            <p:cNvSpPr txBox="1"/>
            <p:nvPr/>
          </p:nvSpPr>
          <p:spPr bwMode="auto">
            <a:xfrm>
              <a:off x="2133349" y="21897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4" name="TextBox 9493">
              <a:extLst>
                <a:ext uri="{FF2B5EF4-FFF2-40B4-BE49-F238E27FC236}">
                  <a16:creationId xmlns:a16="http://schemas.microsoft.com/office/drawing/2014/main" id="{47E10F72-3572-21D0-5DCF-95697066BC25}"/>
                </a:ext>
              </a:extLst>
            </p:cNvPr>
            <p:cNvSpPr txBox="1"/>
            <p:nvPr/>
          </p:nvSpPr>
          <p:spPr bwMode="auto">
            <a:xfrm>
              <a:off x="2030772" y="21892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5" name="TextBox 9494">
              <a:extLst>
                <a:ext uri="{FF2B5EF4-FFF2-40B4-BE49-F238E27FC236}">
                  <a16:creationId xmlns:a16="http://schemas.microsoft.com/office/drawing/2014/main" id="{5EF10F67-523F-3237-CCE3-F845738360CF}"/>
                </a:ext>
              </a:extLst>
            </p:cNvPr>
            <p:cNvSpPr txBox="1"/>
            <p:nvPr/>
          </p:nvSpPr>
          <p:spPr bwMode="auto">
            <a:xfrm>
              <a:off x="2049293" y="219171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6" name="TextBox 9495">
              <a:extLst>
                <a:ext uri="{FF2B5EF4-FFF2-40B4-BE49-F238E27FC236}">
                  <a16:creationId xmlns:a16="http://schemas.microsoft.com/office/drawing/2014/main" id="{0FC47610-4D16-463D-5082-28AE309595D2}"/>
                </a:ext>
              </a:extLst>
            </p:cNvPr>
            <p:cNvSpPr txBox="1"/>
            <p:nvPr/>
          </p:nvSpPr>
          <p:spPr bwMode="auto">
            <a:xfrm>
              <a:off x="2067793" y="21922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7" name="TextBox 9496">
              <a:extLst>
                <a:ext uri="{FF2B5EF4-FFF2-40B4-BE49-F238E27FC236}">
                  <a16:creationId xmlns:a16="http://schemas.microsoft.com/office/drawing/2014/main" id="{022543B5-7ADF-C1D7-4B04-A00F087CB581}"/>
                </a:ext>
              </a:extLst>
            </p:cNvPr>
            <p:cNvSpPr txBox="1"/>
            <p:nvPr/>
          </p:nvSpPr>
          <p:spPr bwMode="auto">
            <a:xfrm>
              <a:off x="2101379" y="21921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8" name="TextBox 9497">
              <a:extLst>
                <a:ext uri="{FF2B5EF4-FFF2-40B4-BE49-F238E27FC236}">
                  <a16:creationId xmlns:a16="http://schemas.microsoft.com/office/drawing/2014/main" id="{E607B1F7-4719-EE1E-13CD-48B94536DF9A}"/>
                </a:ext>
              </a:extLst>
            </p:cNvPr>
            <p:cNvSpPr txBox="1"/>
            <p:nvPr/>
          </p:nvSpPr>
          <p:spPr bwMode="auto">
            <a:xfrm>
              <a:off x="2190877"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99" name="TextBox 9498">
              <a:extLst>
                <a:ext uri="{FF2B5EF4-FFF2-40B4-BE49-F238E27FC236}">
                  <a16:creationId xmlns:a16="http://schemas.microsoft.com/office/drawing/2014/main" id="{9174DF67-98CE-6BE0-2ECC-B92A5457358F}"/>
                </a:ext>
              </a:extLst>
            </p:cNvPr>
            <p:cNvSpPr txBox="1"/>
            <p:nvPr/>
          </p:nvSpPr>
          <p:spPr bwMode="auto">
            <a:xfrm>
              <a:off x="2237970"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0" name="TextBox 9499">
              <a:extLst>
                <a:ext uri="{FF2B5EF4-FFF2-40B4-BE49-F238E27FC236}">
                  <a16:creationId xmlns:a16="http://schemas.microsoft.com/office/drawing/2014/main" id="{340F5FB8-0354-E17F-18B6-175DFB06771D}"/>
                </a:ext>
              </a:extLst>
            </p:cNvPr>
            <p:cNvSpPr txBox="1"/>
            <p:nvPr/>
          </p:nvSpPr>
          <p:spPr bwMode="auto">
            <a:xfrm>
              <a:off x="2257745"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1" name="TextBox 9500">
              <a:extLst>
                <a:ext uri="{FF2B5EF4-FFF2-40B4-BE49-F238E27FC236}">
                  <a16:creationId xmlns:a16="http://schemas.microsoft.com/office/drawing/2014/main" id="{68C845E4-3DAB-5E4B-A2AC-E4CEC008381D}"/>
                </a:ext>
              </a:extLst>
            </p:cNvPr>
            <p:cNvSpPr txBox="1"/>
            <p:nvPr/>
          </p:nvSpPr>
          <p:spPr bwMode="auto">
            <a:xfrm>
              <a:off x="2289021"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2" name="TextBox 9501">
              <a:extLst>
                <a:ext uri="{FF2B5EF4-FFF2-40B4-BE49-F238E27FC236}">
                  <a16:creationId xmlns:a16="http://schemas.microsoft.com/office/drawing/2014/main" id="{A6DE4EDC-B2F3-6C44-E25D-109749F0248F}"/>
                </a:ext>
              </a:extLst>
            </p:cNvPr>
            <p:cNvSpPr txBox="1"/>
            <p:nvPr/>
          </p:nvSpPr>
          <p:spPr bwMode="auto">
            <a:xfrm>
              <a:off x="2333687" y="22609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3" name="TextBox 9502">
              <a:extLst>
                <a:ext uri="{FF2B5EF4-FFF2-40B4-BE49-F238E27FC236}">
                  <a16:creationId xmlns:a16="http://schemas.microsoft.com/office/drawing/2014/main" id="{6E0D0344-85E4-D0A0-E270-6C8E1F32FFFC}"/>
                </a:ext>
              </a:extLst>
            </p:cNvPr>
            <p:cNvSpPr txBox="1"/>
            <p:nvPr/>
          </p:nvSpPr>
          <p:spPr bwMode="auto">
            <a:xfrm>
              <a:off x="2381356" y="22648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4" name="TextBox 9503">
              <a:extLst>
                <a:ext uri="{FF2B5EF4-FFF2-40B4-BE49-F238E27FC236}">
                  <a16:creationId xmlns:a16="http://schemas.microsoft.com/office/drawing/2014/main" id="{9F916F4A-1DA3-2C0B-4C26-A4E5307A92BD}"/>
                </a:ext>
              </a:extLst>
            </p:cNvPr>
            <p:cNvSpPr txBox="1"/>
            <p:nvPr/>
          </p:nvSpPr>
          <p:spPr bwMode="auto">
            <a:xfrm>
              <a:off x="2400218" y="22648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5" name="TextBox 9504">
              <a:extLst>
                <a:ext uri="{FF2B5EF4-FFF2-40B4-BE49-F238E27FC236}">
                  <a16:creationId xmlns:a16="http://schemas.microsoft.com/office/drawing/2014/main" id="{E2C05CD7-1D7A-5DC9-3AA9-98A85C100B71}"/>
                </a:ext>
              </a:extLst>
            </p:cNvPr>
            <p:cNvSpPr txBox="1"/>
            <p:nvPr/>
          </p:nvSpPr>
          <p:spPr bwMode="auto">
            <a:xfrm>
              <a:off x="2434714" y="22743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6" name="TextBox 9505">
              <a:extLst>
                <a:ext uri="{FF2B5EF4-FFF2-40B4-BE49-F238E27FC236}">
                  <a16:creationId xmlns:a16="http://schemas.microsoft.com/office/drawing/2014/main" id="{C4706221-637A-C139-EFE1-543119C0CA59}"/>
                </a:ext>
              </a:extLst>
            </p:cNvPr>
            <p:cNvSpPr txBox="1"/>
            <p:nvPr/>
          </p:nvSpPr>
          <p:spPr bwMode="auto">
            <a:xfrm>
              <a:off x="2450882" y="22743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7" name="TextBox 9506">
              <a:extLst>
                <a:ext uri="{FF2B5EF4-FFF2-40B4-BE49-F238E27FC236}">
                  <a16:creationId xmlns:a16="http://schemas.microsoft.com/office/drawing/2014/main" id="{22D3B0AE-7684-7979-2B8B-5CDE945776DF}"/>
                </a:ext>
              </a:extLst>
            </p:cNvPr>
            <p:cNvSpPr txBox="1"/>
            <p:nvPr/>
          </p:nvSpPr>
          <p:spPr bwMode="auto">
            <a:xfrm>
              <a:off x="2355518" y="22584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8" name="TextBox 9507">
              <a:extLst>
                <a:ext uri="{FF2B5EF4-FFF2-40B4-BE49-F238E27FC236}">
                  <a16:creationId xmlns:a16="http://schemas.microsoft.com/office/drawing/2014/main" id="{E4439F9E-71AA-E5AA-FDCA-55B9F61121EF}"/>
                </a:ext>
              </a:extLst>
            </p:cNvPr>
            <p:cNvSpPr txBox="1"/>
            <p:nvPr/>
          </p:nvSpPr>
          <p:spPr bwMode="auto">
            <a:xfrm>
              <a:off x="2517610" y="22784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09" name="TextBox 9508">
              <a:extLst>
                <a:ext uri="{FF2B5EF4-FFF2-40B4-BE49-F238E27FC236}">
                  <a16:creationId xmlns:a16="http://schemas.microsoft.com/office/drawing/2014/main" id="{AAE2AD43-1178-2E6E-3758-666F1F75E27B}"/>
                </a:ext>
              </a:extLst>
            </p:cNvPr>
            <p:cNvSpPr txBox="1"/>
            <p:nvPr/>
          </p:nvSpPr>
          <p:spPr bwMode="auto">
            <a:xfrm>
              <a:off x="2470027" y="227359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0" name="TextBox 9509">
              <a:extLst>
                <a:ext uri="{FF2B5EF4-FFF2-40B4-BE49-F238E27FC236}">
                  <a16:creationId xmlns:a16="http://schemas.microsoft.com/office/drawing/2014/main" id="{599AAC84-BD15-7507-D68C-8B4886ABE290}"/>
                </a:ext>
              </a:extLst>
            </p:cNvPr>
            <p:cNvSpPr txBox="1"/>
            <p:nvPr/>
          </p:nvSpPr>
          <p:spPr bwMode="auto">
            <a:xfrm>
              <a:off x="2486489" y="22743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1" name="TextBox 9510">
              <a:extLst>
                <a:ext uri="{FF2B5EF4-FFF2-40B4-BE49-F238E27FC236}">
                  <a16:creationId xmlns:a16="http://schemas.microsoft.com/office/drawing/2014/main" id="{3868DD62-6FF5-7014-C693-71870CB2B6AC}"/>
                </a:ext>
              </a:extLst>
            </p:cNvPr>
            <p:cNvSpPr txBox="1"/>
            <p:nvPr/>
          </p:nvSpPr>
          <p:spPr bwMode="auto">
            <a:xfrm>
              <a:off x="2594189" y="22784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2" name="TextBox 9511">
              <a:extLst>
                <a:ext uri="{FF2B5EF4-FFF2-40B4-BE49-F238E27FC236}">
                  <a16:creationId xmlns:a16="http://schemas.microsoft.com/office/drawing/2014/main" id="{C433765A-765C-E25A-EE5C-A2D2A2ED00D8}"/>
                </a:ext>
              </a:extLst>
            </p:cNvPr>
            <p:cNvSpPr txBox="1"/>
            <p:nvPr/>
          </p:nvSpPr>
          <p:spPr bwMode="auto">
            <a:xfrm>
              <a:off x="2608631" y="227994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3" name="TextBox 9512">
              <a:extLst>
                <a:ext uri="{FF2B5EF4-FFF2-40B4-BE49-F238E27FC236}">
                  <a16:creationId xmlns:a16="http://schemas.microsoft.com/office/drawing/2014/main" id="{571B69B5-5396-F391-3088-6C052F5CB10D}"/>
                </a:ext>
              </a:extLst>
            </p:cNvPr>
            <p:cNvSpPr txBox="1"/>
            <p:nvPr/>
          </p:nvSpPr>
          <p:spPr bwMode="auto">
            <a:xfrm>
              <a:off x="267713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4" name="TextBox 9513">
              <a:extLst>
                <a:ext uri="{FF2B5EF4-FFF2-40B4-BE49-F238E27FC236}">
                  <a16:creationId xmlns:a16="http://schemas.microsoft.com/office/drawing/2014/main" id="{821E5D89-4688-42E0-EA4D-2322D9F1DC05}"/>
                </a:ext>
              </a:extLst>
            </p:cNvPr>
            <p:cNvSpPr txBox="1"/>
            <p:nvPr/>
          </p:nvSpPr>
          <p:spPr bwMode="auto">
            <a:xfrm>
              <a:off x="2650113" y="23194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5" name="TextBox 9514">
              <a:extLst>
                <a:ext uri="{FF2B5EF4-FFF2-40B4-BE49-F238E27FC236}">
                  <a16:creationId xmlns:a16="http://schemas.microsoft.com/office/drawing/2014/main" id="{9FDFBDC4-9670-D81E-E22A-D474E5C268A1}"/>
                </a:ext>
              </a:extLst>
            </p:cNvPr>
            <p:cNvSpPr txBox="1"/>
            <p:nvPr/>
          </p:nvSpPr>
          <p:spPr bwMode="auto">
            <a:xfrm>
              <a:off x="2721254" y="23401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6" name="TextBox 9515">
              <a:extLst>
                <a:ext uri="{FF2B5EF4-FFF2-40B4-BE49-F238E27FC236}">
                  <a16:creationId xmlns:a16="http://schemas.microsoft.com/office/drawing/2014/main" id="{59BF77B2-9EA4-E373-1103-CD7A620E3295}"/>
                </a:ext>
              </a:extLst>
            </p:cNvPr>
            <p:cNvSpPr txBox="1"/>
            <p:nvPr/>
          </p:nvSpPr>
          <p:spPr bwMode="auto">
            <a:xfrm>
              <a:off x="2740346" y="23401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7" name="TextBox 9516">
              <a:extLst>
                <a:ext uri="{FF2B5EF4-FFF2-40B4-BE49-F238E27FC236}">
                  <a16:creationId xmlns:a16="http://schemas.microsoft.com/office/drawing/2014/main" id="{E245B764-4606-3358-D032-8BCEA61213AE}"/>
                </a:ext>
              </a:extLst>
            </p:cNvPr>
            <p:cNvSpPr txBox="1"/>
            <p:nvPr/>
          </p:nvSpPr>
          <p:spPr bwMode="auto">
            <a:xfrm>
              <a:off x="2759733" y="23401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8" name="TextBox 9517">
              <a:extLst>
                <a:ext uri="{FF2B5EF4-FFF2-40B4-BE49-F238E27FC236}">
                  <a16:creationId xmlns:a16="http://schemas.microsoft.com/office/drawing/2014/main" id="{E20F0441-7A5F-D557-EEA1-89E09F880F48}"/>
                </a:ext>
              </a:extLst>
            </p:cNvPr>
            <p:cNvSpPr txBox="1"/>
            <p:nvPr/>
          </p:nvSpPr>
          <p:spPr bwMode="auto">
            <a:xfrm>
              <a:off x="2793422" y="23715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19" name="TextBox 9518">
              <a:extLst>
                <a:ext uri="{FF2B5EF4-FFF2-40B4-BE49-F238E27FC236}">
                  <a16:creationId xmlns:a16="http://schemas.microsoft.com/office/drawing/2014/main" id="{72681009-45FB-5CF2-9FCC-766184B7104D}"/>
                </a:ext>
              </a:extLst>
            </p:cNvPr>
            <p:cNvSpPr txBox="1"/>
            <p:nvPr/>
          </p:nvSpPr>
          <p:spPr bwMode="auto">
            <a:xfrm>
              <a:off x="2862823" y="23921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0" name="TextBox 9519">
              <a:extLst>
                <a:ext uri="{FF2B5EF4-FFF2-40B4-BE49-F238E27FC236}">
                  <a16:creationId xmlns:a16="http://schemas.microsoft.com/office/drawing/2014/main" id="{627EAC57-C562-BD18-FDF1-63096B2B33AE}"/>
                </a:ext>
              </a:extLst>
            </p:cNvPr>
            <p:cNvSpPr txBox="1"/>
            <p:nvPr/>
          </p:nvSpPr>
          <p:spPr bwMode="auto">
            <a:xfrm>
              <a:off x="2976709" y="23953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1" name="TextBox 9520">
              <a:extLst>
                <a:ext uri="{FF2B5EF4-FFF2-40B4-BE49-F238E27FC236}">
                  <a16:creationId xmlns:a16="http://schemas.microsoft.com/office/drawing/2014/main" id="{1C6B533F-3698-CE07-28AB-604AFC8E2FE9}"/>
                </a:ext>
              </a:extLst>
            </p:cNvPr>
            <p:cNvSpPr txBox="1"/>
            <p:nvPr/>
          </p:nvSpPr>
          <p:spPr bwMode="auto">
            <a:xfrm>
              <a:off x="2917030" y="23937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2" name="TextBox 9521">
              <a:extLst>
                <a:ext uri="{FF2B5EF4-FFF2-40B4-BE49-F238E27FC236}">
                  <a16:creationId xmlns:a16="http://schemas.microsoft.com/office/drawing/2014/main" id="{77279A2F-ED58-7B3C-79B0-FAB69AF5AC6B}"/>
                </a:ext>
              </a:extLst>
            </p:cNvPr>
            <p:cNvSpPr txBox="1"/>
            <p:nvPr/>
          </p:nvSpPr>
          <p:spPr bwMode="auto">
            <a:xfrm>
              <a:off x="3025296" y="24139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3" name="TextBox 9522">
              <a:extLst>
                <a:ext uri="{FF2B5EF4-FFF2-40B4-BE49-F238E27FC236}">
                  <a16:creationId xmlns:a16="http://schemas.microsoft.com/office/drawing/2014/main" id="{245A3B51-0C64-AF0E-26DD-478349D0DC20}"/>
                </a:ext>
              </a:extLst>
            </p:cNvPr>
            <p:cNvSpPr txBox="1"/>
            <p:nvPr/>
          </p:nvSpPr>
          <p:spPr bwMode="auto">
            <a:xfrm>
              <a:off x="3040586" y="24167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4" name="TextBox 9523">
              <a:extLst>
                <a:ext uri="{FF2B5EF4-FFF2-40B4-BE49-F238E27FC236}">
                  <a16:creationId xmlns:a16="http://schemas.microsoft.com/office/drawing/2014/main" id="{E839FE69-94A8-0E80-C005-000ECB577E59}"/>
                </a:ext>
              </a:extLst>
            </p:cNvPr>
            <p:cNvSpPr txBox="1"/>
            <p:nvPr/>
          </p:nvSpPr>
          <p:spPr bwMode="auto">
            <a:xfrm>
              <a:off x="3875143"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5" name="TextBox 9524">
              <a:extLst>
                <a:ext uri="{FF2B5EF4-FFF2-40B4-BE49-F238E27FC236}">
                  <a16:creationId xmlns:a16="http://schemas.microsoft.com/office/drawing/2014/main" id="{6DC107BE-0977-ED0D-1CB0-A7255576AB7C}"/>
                </a:ext>
              </a:extLst>
            </p:cNvPr>
            <p:cNvSpPr txBox="1"/>
            <p:nvPr/>
          </p:nvSpPr>
          <p:spPr bwMode="auto">
            <a:xfrm>
              <a:off x="3296310" y="24190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6" name="TextBox 9525">
              <a:extLst>
                <a:ext uri="{FF2B5EF4-FFF2-40B4-BE49-F238E27FC236}">
                  <a16:creationId xmlns:a16="http://schemas.microsoft.com/office/drawing/2014/main" id="{2B1E40A9-8C03-AFA5-FF13-6808A21E36FD}"/>
                </a:ext>
              </a:extLst>
            </p:cNvPr>
            <p:cNvSpPr txBox="1"/>
            <p:nvPr/>
          </p:nvSpPr>
          <p:spPr bwMode="auto">
            <a:xfrm>
              <a:off x="3237082" y="24205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7" name="TextBox 9526">
              <a:extLst>
                <a:ext uri="{FF2B5EF4-FFF2-40B4-BE49-F238E27FC236}">
                  <a16:creationId xmlns:a16="http://schemas.microsoft.com/office/drawing/2014/main" id="{08294747-8FA8-0A44-1133-68578348F96C}"/>
                </a:ext>
              </a:extLst>
            </p:cNvPr>
            <p:cNvSpPr txBox="1"/>
            <p:nvPr/>
          </p:nvSpPr>
          <p:spPr bwMode="auto">
            <a:xfrm>
              <a:off x="3260968" y="242437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8" name="TextBox 9527">
              <a:extLst>
                <a:ext uri="{FF2B5EF4-FFF2-40B4-BE49-F238E27FC236}">
                  <a16:creationId xmlns:a16="http://schemas.microsoft.com/office/drawing/2014/main" id="{DC49D235-DF2A-BE49-5194-E470789AD753}"/>
                </a:ext>
              </a:extLst>
            </p:cNvPr>
            <p:cNvSpPr txBox="1"/>
            <p:nvPr/>
          </p:nvSpPr>
          <p:spPr bwMode="auto">
            <a:xfrm>
              <a:off x="3176410"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29" name="TextBox 9528">
              <a:extLst>
                <a:ext uri="{FF2B5EF4-FFF2-40B4-BE49-F238E27FC236}">
                  <a16:creationId xmlns:a16="http://schemas.microsoft.com/office/drawing/2014/main" id="{AAEBDE28-9C09-C3CA-5F5E-7A7BC80F3131}"/>
                </a:ext>
              </a:extLst>
            </p:cNvPr>
            <p:cNvSpPr txBox="1"/>
            <p:nvPr/>
          </p:nvSpPr>
          <p:spPr bwMode="auto">
            <a:xfrm>
              <a:off x="3397992"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0" name="TextBox 9529">
              <a:extLst>
                <a:ext uri="{FF2B5EF4-FFF2-40B4-BE49-F238E27FC236}">
                  <a16:creationId xmlns:a16="http://schemas.microsoft.com/office/drawing/2014/main" id="{DDC10C42-DDFD-250F-736A-CD5C7AFFB834}"/>
                </a:ext>
              </a:extLst>
            </p:cNvPr>
            <p:cNvSpPr txBox="1"/>
            <p:nvPr/>
          </p:nvSpPr>
          <p:spPr bwMode="auto">
            <a:xfrm>
              <a:off x="3454962" y="246106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1" name="TextBox 9530">
              <a:extLst>
                <a:ext uri="{FF2B5EF4-FFF2-40B4-BE49-F238E27FC236}">
                  <a16:creationId xmlns:a16="http://schemas.microsoft.com/office/drawing/2014/main" id="{9A49B2A2-A19F-C10F-85B1-B76DFDA1444C}"/>
                </a:ext>
              </a:extLst>
            </p:cNvPr>
            <p:cNvSpPr txBox="1"/>
            <p:nvPr/>
          </p:nvSpPr>
          <p:spPr bwMode="auto">
            <a:xfrm>
              <a:off x="3706945" y="245768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2" name="TextBox 9531">
              <a:extLst>
                <a:ext uri="{FF2B5EF4-FFF2-40B4-BE49-F238E27FC236}">
                  <a16:creationId xmlns:a16="http://schemas.microsoft.com/office/drawing/2014/main" id="{176B1AF3-7B25-4933-E3E9-B4973774C680}"/>
                </a:ext>
              </a:extLst>
            </p:cNvPr>
            <p:cNvSpPr txBox="1"/>
            <p:nvPr/>
          </p:nvSpPr>
          <p:spPr bwMode="auto">
            <a:xfrm>
              <a:off x="3727108"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3" name="TextBox 9532">
              <a:extLst>
                <a:ext uri="{FF2B5EF4-FFF2-40B4-BE49-F238E27FC236}">
                  <a16:creationId xmlns:a16="http://schemas.microsoft.com/office/drawing/2014/main" id="{BFAE9EF1-948A-8BB6-D24E-DB1F77C34F75}"/>
                </a:ext>
              </a:extLst>
            </p:cNvPr>
            <p:cNvSpPr txBox="1"/>
            <p:nvPr/>
          </p:nvSpPr>
          <p:spPr bwMode="auto">
            <a:xfrm>
              <a:off x="3779365"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4" name="TextBox 9533">
              <a:extLst>
                <a:ext uri="{FF2B5EF4-FFF2-40B4-BE49-F238E27FC236}">
                  <a16:creationId xmlns:a16="http://schemas.microsoft.com/office/drawing/2014/main" id="{BA73E39B-39F0-545C-F27E-D1CC60290008}"/>
                </a:ext>
              </a:extLst>
            </p:cNvPr>
            <p:cNvSpPr txBox="1"/>
            <p:nvPr/>
          </p:nvSpPr>
          <p:spPr bwMode="auto">
            <a:xfrm>
              <a:off x="3480373"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5" name="TextBox 9534">
              <a:extLst>
                <a:ext uri="{FF2B5EF4-FFF2-40B4-BE49-F238E27FC236}">
                  <a16:creationId xmlns:a16="http://schemas.microsoft.com/office/drawing/2014/main" id="{71DB9F2E-BF60-8BEC-4327-CDA66F73A4C1}"/>
                </a:ext>
              </a:extLst>
            </p:cNvPr>
            <p:cNvSpPr txBox="1"/>
            <p:nvPr/>
          </p:nvSpPr>
          <p:spPr bwMode="auto">
            <a:xfrm>
              <a:off x="3613699"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6" name="TextBox 9535">
              <a:extLst>
                <a:ext uri="{FF2B5EF4-FFF2-40B4-BE49-F238E27FC236}">
                  <a16:creationId xmlns:a16="http://schemas.microsoft.com/office/drawing/2014/main" id="{8B434A17-EE22-506E-FD83-E7E0291F3040}"/>
                </a:ext>
              </a:extLst>
            </p:cNvPr>
            <p:cNvSpPr txBox="1"/>
            <p:nvPr/>
          </p:nvSpPr>
          <p:spPr bwMode="auto">
            <a:xfrm>
              <a:off x="3565858" y="24586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7" name="TextBox 9536">
              <a:extLst>
                <a:ext uri="{FF2B5EF4-FFF2-40B4-BE49-F238E27FC236}">
                  <a16:creationId xmlns:a16="http://schemas.microsoft.com/office/drawing/2014/main" id="{B3F216C2-7F7E-58C4-2F64-44E357532C35}"/>
                </a:ext>
              </a:extLst>
            </p:cNvPr>
            <p:cNvSpPr txBox="1"/>
            <p:nvPr/>
          </p:nvSpPr>
          <p:spPr bwMode="auto">
            <a:xfrm>
              <a:off x="3498536"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8" name="TextBox 9537">
              <a:extLst>
                <a:ext uri="{FF2B5EF4-FFF2-40B4-BE49-F238E27FC236}">
                  <a16:creationId xmlns:a16="http://schemas.microsoft.com/office/drawing/2014/main" id="{EDF9CA0B-1346-78A2-BDB2-F02C150C5997}"/>
                </a:ext>
              </a:extLst>
            </p:cNvPr>
            <p:cNvSpPr txBox="1"/>
            <p:nvPr/>
          </p:nvSpPr>
          <p:spPr bwMode="auto">
            <a:xfrm>
              <a:off x="3512328" y="2462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39" name="TextBox 9538">
              <a:extLst>
                <a:ext uri="{FF2B5EF4-FFF2-40B4-BE49-F238E27FC236}">
                  <a16:creationId xmlns:a16="http://schemas.microsoft.com/office/drawing/2014/main" id="{1EAAC940-4E24-9C62-059B-1B8580284E04}"/>
                </a:ext>
              </a:extLst>
            </p:cNvPr>
            <p:cNvSpPr txBox="1"/>
            <p:nvPr/>
          </p:nvSpPr>
          <p:spPr bwMode="auto">
            <a:xfrm>
              <a:off x="3590454" y="24592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0" name="TextBox 9539">
              <a:extLst>
                <a:ext uri="{FF2B5EF4-FFF2-40B4-BE49-F238E27FC236}">
                  <a16:creationId xmlns:a16="http://schemas.microsoft.com/office/drawing/2014/main" id="{E25744F3-D71C-3920-02A7-01252CFC4A49}"/>
                </a:ext>
              </a:extLst>
            </p:cNvPr>
            <p:cNvSpPr txBox="1"/>
            <p:nvPr/>
          </p:nvSpPr>
          <p:spPr bwMode="auto">
            <a:xfrm>
              <a:off x="3527302" y="24632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1" name="TextBox 9540">
              <a:extLst>
                <a:ext uri="{FF2B5EF4-FFF2-40B4-BE49-F238E27FC236}">
                  <a16:creationId xmlns:a16="http://schemas.microsoft.com/office/drawing/2014/main" id="{4AED01A3-0EB0-D4C5-00AB-CF56B4B4729C}"/>
                </a:ext>
              </a:extLst>
            </p:cNvPr>
            <p:cNvSpPr txBox="1"/>
            <p:nvPr/>
          </p:nvSpPr>
          <p:spPr bwMode="auto">
            <a:xfrm>
              <a:off x="3546963"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2" name="TextBox 9541">
              <a:extLst>
                <a:ext uri="{FF2B5EF4-FFF2-40B4-BE49-F238E27FC236}">
                  <a16:creationId xmlns:a16="http://schemas.microsoft.com/office/drawing/2014/main" id="{9786912F-068E-80A7-3179-AF9B19C16681}"/>
                </a:ext>
              </a:extLst>
            </p:cNvPr>
            <p:cNvSpPr txBox="1"/>
            <p:nvPr/>
          </p:nvSpPr>
          <p:spPr bwMode="auto">
            <a:xfrm>
              <a:off x="3141613"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3" name="TextBox 9542">
              <a:extLst>
                <a:ext uri="{FF2B5EF4-FFF2-40B4-BE49-F238E27FC236}">
                  <a16:creationId xmlns:a16="http://schemas.microsoft.com/office/drawing/2014/main" id="{29C1F061-F456-47CF-D4D0-D05D0937F876}"/>
                </a:ext>
              </a:extLst>
            </p:cNvPr>
            <p:cNvSpPr txBox="1"/>
            <p:nvPr/>
          </p:nvSpPr>
          <p:spPr bwMode="auto">
            <a:xfrm>
              <a:off x="3077736" y="24157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4" name="TextBox 9543">
              <a:extLst>
                <a:ext uri="{FF2B5EF4-FFF2-40B4-BE49-F238E27FC236}">
                  <a16:creationId xmlns:a16="http://schemas.microsoft.com/office/drawing/2014/main" id="{AB1BE846-3786-1F0C-FB71-FAFB3F7156A4}"/>
                </a:ext>
              </a:extLst>
            </p:cNvPr>
            <p:cNvSpPr txBox="1"/>
            <p:nvPr/>
          </p:nvSpPr>
          <p:spPr bwMode="auto">
            <a:xfrm>
              <a:off x="3057573" y="241809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5" name="TextBox 9544">
              <a:extLst>
                <a:ext uri="{FF2B5EF4-FFF2-40B4-BE49-F238E27FC236}">
                  <a16:creationId xmlns:a16="http://schemas.microsoft.com/office/drawing/2014/main" id="{960F92C9-5B12-462D-5CF9-66B2F3A1EA4B}"/>
                </a:ext>
              </a:extLst>
            </p:cNvPr>
            <p:cNvSpPr txBox="1"/>
            <p:nvPr/>
          </p:nvSpPr>
          <p:spPr bwMode="auto">
            <a:xfrm>
              <a:off x="3086431" y="241419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6" name="TextBox 9545">
              <a:extLst>
                <a:ext uri="{FF2B5EF4-FFF2-40B4-BE49-F238E27FC236}">
                  <a16:creationId xmlns:a16="http://schemas.microsoft.com/office/drawing/2014/main" id="{62A5E50C-F947-150B-08C8-35B9B4E8F28E}"/>
                </a:ext>
              </a:extLst>
            </p:cNvPr>
            <p:cNvSpPr txBox="1"/>
            <p:nvPr/>
          </p:nvSpPr>
          <p:spPr bwMode="auto">
            <a:xfrm>
              <a:off x="3095603" y="24142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547" name="TextBox 9546">
              <a:extLst>
                <a:ext uri="{FF2B5EF4-FFF2-40B4-BE49-F238E27FC236}">
                  <a16:creationId xmlns:a16="http://schemas.microsoft.com/office/drawing/2014/main" id="{860F96BB-8E3A-A649-E804-C9BD0A41B6B7}"/>
                </a:ext>
              </a:extLst>
            </p:cNvPr>
            <p:cNvSpPr txBox="1"/>
            <p:nvPr/>
          </p:nvSpPr>
          <p:spPr bwMode="auto">
            <a:xfrm>
              <a:off x="3107082" y="241638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grpSp>
        <p:nvGrpSpPr>
          <p:cNvPr id="9548" name="Group 9547">
            <a:extLst>
              <a:ext uri="{FF2B5EF4-FFF2-40B4-BE49-F238E27FC236}">
                <a16:creationId xmlns:a16="http://schemas.microsoft.com/office/drawing/2014/main" id="{F6FD5049-17C4-105B-30A8-91035743FFE9}"/>
              </a:ext>
            </a:extLst>
          </p:cNvPr>
          <p:cNvGrpSpPr/>
          <p:nvPr/>
        </p:nvGrpSpPr>
        <p:grpSpPr>
          <a:xfrm>
            <a:off x="974451" y="1640260"/>
            <a:ext cx="3176637" cy="904093"/>
            <a:chOff x="974451" y="1713463"/>
            <a:chExt cx="3176637" cy="904093"/>
          </a:xfrm>
        </p:grpSpPr>
        <p:sp>
          <p:nvSpPr>
            <p:cNvPr id="9549" name="TextBox 9548">
              <a:extLst>
                <a:ext uri="{FF2B5EF4-FFF2-40B4-BE49-F238E27FC236}">
                  <a16:creationId xmlns:a16="http://schemas.microsoft.com/office/drawing/2014/main" id="{D5AF229A-2A1E-4F1D-2D3F-B9EC52B5FEB0}"/>
                </a:ext>
              </a:extLst>
            </p:cNvPr>
            <p:cNvSpPr txBox="1"/>
            <p:nvPr/>
          </p:nvSpPr>
          <p:spPr bwMode="auto">
            <a:xfrm>
              <a:off x="974451" y="17134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0" name="TextBox 9549">
              <a:extLst>
                <a:ext uri="{FF2B5EF4-FFF2-40B4-BE49-F238E27FC236}">
                  <a16:creationId xmlns:a16="http://schemas.microsoft.com/office/drawing/2014/main" id="{330FCC38-3809-9EBB-0B11-B310F7ADDBDD}"/>
                </a:ext>
              </a:extLst>
            </p:cNvPr>
            <p:cNvSpPr txBox="1"/>
            <p:nvPr/>
          </p:nvSpPr>
          <p:spPr bwMode="auto">
            <a:xfrm>
              <a:off x="989355" y="17134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1" name="TextBox 9550">
              <a:extLst>
                <a:ext uri="{FF2B5EF4-FFF2-40B4-BE49-F238E27FC236}">
                  <a16:creationId xmlns:a16="http://schemas.microsoft.com/office/drawing/2014/main" id="{8AE1E08F-29BC-8BEC-3AAB-44E3E760793D}"/>
                </a:ext>
              </a:extLst>
            </p:cNvPr>
            <p:cNvSpPr txBox="1"/>
            <p:nvPr/>
          </p:nvSpPr>
          <p:spPr bwMode="auto">
            <a:xfrm>
              <a:off x="1701733" y="189476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2" name="TextBox 9551">
              <a:extLst>
                <a:ext uri="{FF2B5EF4-FFF2-40B4-BE49-F238E27FC236}">
                  <a16:creationId xmlns:a16="http://schemas.microsoft.com/office/drawing/2014/main" id="{582581F9-2FBE-DFD8-1337-E4B8D041D1D5}"/>
                </a:ext>
              </a:extLst>
            </p:cNvPr>
            <p:cNvSpPr txBox="1"/>
            <p:nvPr/>
          </p:nvSpPr>
          <p:spPr bwMode="auto">
            <a:xfrm>
              <a:off x="1736485" y="190499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3" name="TextBox 9552">
              <a:extLst>
                <a:ext uri="{FF2B5EF4-FFF2-40B4-BE49-F238E27FC236}">
                  <a16:creationId xmlns:a16="http://schemas.microsoft.com/office/drawing/2014/main" id="{B06D9EB1-1572-C416-071C-A27F83A2FAF6}"/>
                </a:ext>
              </a:extLst>
            </p:cNvPr>
            <p:cNvSpPr txBox="1"/>
            <p:nvPr/>
          </p:nvSpPr>
          <p:spPr bwMode="auto">
            <a:xfrm>
              <a:off x="1788096" y="191853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4" name="TextBox 9553">
              <a:extLst>
                <a:ext uri="{FF2B5EF4-FFF2-40B4-BE49-F238E27FC236}">
                  <a16:creationId xmlns:a16="http://schemas.microsoft.com/office/drawing/2014/main" id="{42E0064F-651D-AFDD-DC22-BA70C158693E}"/>
                </a:ext>
              </a:extLst>
            </p:cNvPr>
            <p:cNvSpPr txBox="1"/>
            <p:nvPr/>
          </p:nvSpPr>
          <p:spPr bwMode="auto">
            <a:xfrm>
              <a:off x="1818637" y="19296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5" name="TextBox 9554">
              <a:extLst>
                <a:ext uri="{FF2B5EF4-FFF2-40B4-BE49-F238E27FC236}">
                  <a16:creationId xmlns:a16="http://schemas.microsoft.com/office/drawing/2014/main" id="{F0791BBF-EDB2-53DC-4D12-074D27EC57F1}"/>
                </a:ext>
              </a:extLst>
            </p:cNvPr>
            <p:cNvSpPr txBox="1"/>
            <p:nvPr/>
          </p:nvSpPr>
          <p:spPr bwMode="auto">
            <a:xfrm>
              <a:off x="2064618" y="197541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6" name="TextBox 9555">
              <a:extLst>
                <a:ext uri="{FF2B5EF4-FFF2-40B4-BE49-F238E27FC236}">
                  <a16:creationId xmlns:a16="http://schemas.microsoft.com/office/drawing/2014/main" id="{ADB89094-286A-C6AB-50BD-661D805DB644}"/>
                </a:ext>
              </a:extLst>
            </p:cNvPr>
            <p:cNvSpPr txBox="1"/>
            <p:nvPr/>
          </p:nvSpPr>
          <p:spPr bwMode="auto">
            <a:xfrm>
              <a:off x="2237970" y="20025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7" name="TextBox 9556">
              <a:extLst>
                <a:ext uri="{FF2B5EF4-FFF2-40B4-BE49-F238E27FC236}">
                  <a16:creationId xmlns:a16="http://schemas.microsoft.com/office/drawing/2014/main" id="{C55E145A-2176-AFFF-612B-52957FBE95BC}"/>
                </a:ext>
              </a:extLst>
            </p:cNvPr>
            <p:cNvSpPr txBox="1"/>
            <p:nvPr/>
          </p:nvSpPr>
          <p:spPr bwMode="auto">
            <a:xfrm>
              <a:off x="2307137" y="20343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8" name="TextBox 9557">
              <a:extLst>
                <a:ext uri="{FF2B5EF4-FFF2-40B4-BE49-F238E27FC236}">
                  <a16:creationId xmlns:a16="http://schemas.microsoft.com/office/drawing/2014/main" id="{04AC7B59-3D8E-3102-55E0-B1688CD660A1}"/>
                </a:ext>
              </a:extLst>
            </p:cNvPr>
            <p:cNvSpPr txBox="1"/>
            <p:nvPr/>
          </p:nvSpPr>
          <p:spPr bwMode="auto">
            <a:xfrm>
              <a:off x="2352342" y="203825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59" name="TextBox 9558">
              <a:extLst>
                <a:ext uri="{FF2B5EF4-FFF2-40B4-BE49-F238E27FC236}">
                  <a16:creationId xmlns:a16="http://schemas.microsoft.com/office/drawing/2014/main" id="{B67210E4-33CA-1FED-D6F1-966AE63B11CB}"/>
                </a:ext>
              </a:extLst>
            </p:cNvPr>
            <p:cNvSpPr txBox="1"/>
            <p:nvPr/>
          </p:nvSpPr>
          <p:spPr bwMode="auto">
            <a:xfrm>
              <a:off x="2333687" y="203774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0" name="TextBox 9559">
              <a:extLst>
                <a:ext uri="{FF2B5EF4-FFF2-40B4-BE49-F238E27FC236}">
                  <a16:creationId xmlns:a16="http://schemas.microsoft.com/office/drawing/2014/main" id="{5AA7220C-DFC9-EDEB-3FD0-AA97DBFA5F8C}"/>
                </a:ext>
              </a:extLst>
            </p:cNvPr>
            <p:cNvSpPr txBox="1"/>
            <p:nvPr/>
          </p:nvSpPr>
          <p:spPr bwMode="auto">
            <a:xfrm>
              <a:off x="2372198" y="20343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1" name="TextBox 9560">
              <a:extLst>
                <a:ext uri="{FF2B5EF4-FFF2-40B4-BE49-F238E27FC236}">
                  <a16:creationId xmlns:a16="http://schemas.microsoft.com/office/drawing/2014/main" id="{EDDF1EAE-479A-8CCA-69B3-893E4250C16B}"/>
                </a:ext>
              </a:extLst>
            </p:cNvPr>
            <p:cNvSpPr txBox="1"/>
            <p:nvPr/>
          </p:nvSpPr>
          <p:spPr bwMode="auto">
            <a:xfrm>
              <a:off x="2392523" y="204920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2" name="TextBox 9561">
              <a:extLst>
                <a:ext uri="{FF2B5EF4-FFF2-40B4-BE49-F238E27FC236}">
                  <a16:creationId xmlns:a16="http://schemas.microsoft.com/office/drawing/2014/main" id="{66155F57-5766-3670-C9DD-556CD7113FED}"/>
                </a:ext>
              </a:extLst>
            </p:cNvPr>
            <p:cNvSpPr txBox="1"/>
            <p:nvPr/>
          </p:nvSpPr>
          <p:spPr bwMode="auto">
            <a:xfrm>
              <a:off x="3384087" y="23384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3" name="TextBox 9562">
              <a:extLst>
                <a:ext uri="{FF2B5EF4-FFF2-40B4-BE49-F238E27FC236}">
                  <a16:creationId xmlns:a16="http://schemas.microsoft.com/office/drawing/2014/main" id="{5674A607-1F50-2296-3123-EFC4DBC321CD}"/>
                </a:ext>
              </a:extLst>
            </p:cNvPr>
            <p:cNvSpPr txBox="1"/>
            <p:nvPr/>
          </p:nvSpPr>
          <p:spPr bwMode="auto">
            <a:xfrm>
              <a:off x="368678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4" name="TextBox 9563">
              <a:extLst>
                <a:ext uri="{FF2B5EF4-FFF2-40B4-BE49-F238E27FC236}">
                  <a16:creationId xmlns:a16="http://schemas.microsoft.com/office/drawing/2014/main" id="{C0ED4075-E7C5-3F8E-C55C-A38ACE3F5798}"/>
                </a:ext>
              </a:extLst>
            </p:cNvPr>
            <p:cNvSpPr txBox="1"/>
            <p:nvPr/>
          </p:nvSpPr>
          <p:spPr bwMode="auto">
            <a:xfrm>
              <a:off x="3739149"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5" name="TextBox 9564">
              <a:extLst>
                <a:ext uri="{FF2B5EF4-FFF2-40B4-BE49-F238E27FC236}">
                  <a16:creationId xmlns:a16="http://schemas.microsoft.com/office/drawing/2014/main" id="{CC35DD62-3A8C-3ECE-B818-2615DC099051}"/>
                </a:ext>
              </a:extLst>
            </p:cNvPr>
            <p:cNvSpPr txBox="1"/>
            <p:nvPr/>
          </p:nvSpPr>
          <p:spPr bwMode="auto">
            <a:xfrm>
              <a:off x="3886980" y="23373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6" name="TextBox 9565">
              <a:extLst>
                <a:ext uri="{FF2B5EF4-FFF2-40B4-BE49-F238E27FC236}">
                  <a16:creationId xmlns:a16="http://schemas.microsoft.com/office/drawing/2014/main" id="{1F3615DE-2266-D4C1-6244-5FB4B17F4CCE}"/>
                </a:ext>
              </a:extLst>
            </p:cNvPr>
            <p:cNvSpPr txBox="1"/>
            <p:nvPr/>
          </p:nvSpPr>
          <p:spPr bwMode="auto">
            <a:xfrm>
              <a:off x="3900272"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7" name="TextBox 9566">
              <a:extLst>
                <a:ext uri="{FF2B5EF4-FFF2-40B4-BE49-F238E27FC236}">
                  <a16:creationId xmlns:a16="http://schemas.microsoft.com/office/drawing/2014/main" id="{E0567CCE-A2AA-A37C-2C09-9320ADC69C94}"/>
                </a:ext>
              </a:extLst>
            </p:cNvPr>
            <p:cNvSpPr txBox="1"/>
            <p:nvPr/>
          </p:nvSpPr>
          <p:spPr bwMode="auto">
            <a:xfrm>
              <a:off x="3922344"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8" name="TextBox 9567">
              <a:extLst>
                <a:ext uri="{FF2B5EF4-FFF2-40B4-BE49-F238E27FC236}">
                  <a16:creationId xmlns:a16="http://schemas.microsoft.com/office/drawing/2014/main" id="{4E4B8529-8ED4-954C-80A8-3B33AC1C1C20}"/>
                </a:ext>
              </a:extLst>
            </p:cNvPr>
            <p:cNvSpPr txBox="1"/>
            <p:nvPr/>
          </p:nvSpPr>
          <p:spPr bwMode="auto">
            <a:xfrm>
              <a:off x="3481021" y="233675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69" name="TextBox 9568">
              <a:extLst>
                <a:ext uri="{FF2B5EF4-FFF2-40B4-BE49-F238E27FC236}">
                  <a16:creationId xmlns:a16="http://schemas.microsoft.com/office/drawing/2014/main" id="{46A97BC1-3DE0-5828-54BC-3EAD2686A34C}"/>
                </a:ext>
              </a:extLst>
            </p:cNvPr>
            <p:cNvSpPr txBox="1"/>
            <p:nvPr/>
          </p:nvSpPr>
          <p:spPr bwMode="auto">
            <a:xfrm>
              <a:off x="3580918" y="23405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0" name="TextBox 9569">
              <a:extLst>
                <a:ext uri="{FF2B5EF4-FFF2-40B4-BE49-F238E27FC236}">
                  <a16:creationId xmlns:a16="http://schemas.microsoft.com/office/drawing/2014/main" id="{2921DCF1-B511-DB78-F23A-97D2650BA7E9}"/>
                </a:ext>
              </a:extLst>
            </p:cNvPr>
            <p:cNvSpPr txBox="1"/>
            <p:nvPr/>
          </p:nvSpPr>
          <p:spPr bwMode="auto">
            <a:xfrm>
              <a:off x="3438170"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1" name="TextBox 9570">
              <a:extLst>
                <a:ext uri="{FF2B5EF4-FFF2-40B4-BE49-F238E27FC236}">
                  <a16:creationId xmlns:a16="http://schemas.microsoft.com/office/drawing/2014/main" id="{A97C2341-E939-71BC-B4F5-5B2AD759B30E}"/>
                </a:ext>
              </a:extLst>
            </p:cNvPr>
            <p:cNvSpPr txBox="1"/>
            <p:nvPr/>
          </p:nvSpPr>
          <p:spPr bwMode="auto">
            <a:xfrm>
              <a:off x="3536797"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2" name="TextBox 9571">
              <a:extLst>
                <a:ext uri="{FF2B5EF4-FFF2-40B4-BE49-F238E27FC236}">
                  <a16:creationId xmlns:a16="http://schemas.microsoft.com/office/drawing/2014/main" id="{F31DDE15-2688-96CA-A726-ED79E09BD6F7}"/>
                </a:ext>
              </a:extLst>
            </p:cNvPr>
            <p:cNvSpPr txBox="1"/>
            <p:nvPr/>
          </p:nvSpPr>
          <p:spPr bwMode="auto">
            <a:xfrm>
              <a:off x="3492965"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3" name="TextBox 9572">
              <a:extLst>
                <a:ext uri="{FF2B5EF4-FFF2-40B4-BE49-F238E27FC236}">
                  <a16:creationId xmlns:a16="http://schemas.microsoft.com/office/drawing/2014/main" id="{597D33E6-DE56-AA36-1C2E-F9F632FEEDBE}"/>
                </a:ext>
              </a:extLst>
            </p:cNvPr>
            <p:cNvSpPr txBox="1"/>
            <p:nvPr/>
          </p:nvSpPr>
          <p:spPr bwMode="auto">
            <a:xfrm>
              <a:off x="3255985"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4" name="TextBox 9573">
              <a:extLst>
                <a:ext uri="{FF2B5EF4-FFF2-40B4-BE49-F238E27FC236}">
                  <a16:creationId xmlns:a16="http://schemas.microsoft.com/office/drawing/2014/main" id="{30E4F321-B700-7B12-42EB-FD8F66D8B0B9}"/>
                </a:ext>
              </a:extLst>
            </p:cNvPr>
            <p:cNvSpPr txBox="1"/>
            <p:nvPr/>
          </p:nvSpPr>
          <p:spPr bwMode="auto">
            <a:xfrm>
              <a:off x="3521050"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5" name="TextBox 9574">
              <a:extLst>
                <a:ext uri="{FF2B5EF4-FFF2-40B4-BE49-F238E27FC236}">
                  <a16:creationId xmlns:a16="http://schemas.microsoft.com/office/drawing/2014/main" id="{CC236545-E634-83C1-6FB9-37989D5C16C6}"/>
                </a:ext>
              </a:extLst>
            </p:cNvPr>
            <p:cNvSpPr txBox="1"/>
            <p:nvPr/>
          </p:nvSpPr>
          <p:spPr bwMode="auto">
            <a:xfrm>
              <a:off x="3505182"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6" name="TextBox 9575">
              <a:extLst>
                <a:ext uri="{FF2B5EF4-FFF2-40B4-BE49-F238E27FC236}">
                  <a16:creationId xmlns:a16="http://schemas.microsoft.com/office/drawing/2014/main" id="{B5988831-BF37-90B2-90B2-B351E8C0775F}"/>
                </a:ext>
              </a:extLst>
            </p:cNvPr>
            <p:cNvSpPr txBox="1"/>
            <p:nvPr/>
          </p:nvSpPr>
          <p:spPr bwMode="auto">
            <a:xfrm>
              <a:off x="312079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7" name="TextBox 9576">
              <a:extLst>
                <a:ext uri="{FF2B5EF4-FFF2-40B4-BE49-F238E27FC236}">
                  <a16:creationId xmlns:a16="http://schemas.microsoft.com/office/drawing/2014/main" id="{98BF959B-EEFB-7582-DF58-45884D254E63}"/>
                </a:ext>
              </a:extLst>
            </p:cNvPr>
            <p:cNvSpPr txBox="1"/>
            <p:nvPr/>
          </p:nvSpPr>
          <p:spPr bwMode="auto">
            <a:xfrm>
              <a:off x="3276884"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8" name="TextBox 9577">
              <a:extLst>
                <a:ext uri="{FF2B5EF4-FFF2-40B4-BE49-F238E27FC236}">
                  <a16:creationId xmlns:a16="http://schemas.microsoft.com/office/drawing/2014/main" id="{F04F12A1-45B7-9A43-F98A-66EA94453543}"/>
                </a:ext>
              </a:extLst>
            </p:cNvPr>
            <p:cNvSpPr txBox="1"/>
            <p:nvPr/>
          </p:nvSpPr>
          <p:spPr bwMode="auto">
            <a:xfrm>
              <a:off x="3066257" y="22963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79" name="TextBox 9578">
              <a:extLst>
                <a:ext uri="{FF2B5EF4-FFF2-40B4-BE49-F238E27FC236}">
                  <a16:creationId xmlns:a16="http://schemas.microsoft.com/office/drawing/2014/main" id="{061FBA80-0DCF-4BD9-1640-75CF3C21139D}"/>
                </a:ext>
              </a:extLst>
            </p:cNvPr>
            <p:cNvSpPr txBox="1"/>
            <p:nvPr/>
          </p:nvSpPr>
          <p:spPr bwMode="auto">
            <a:xfrm>
              <a:off x="3151086"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0" name="TextBox 9579">
              <a:extLst>
                <a:ext uri="{FF2B5EF4-FFF2-40B4-BE49-F238E27FC236}">
                  <a16:creationId xmlns:a16="http://schemas.microsoft.com/office/drawing/2014/main" id="{3790281B-7258-D190-7239-9EC7F731B7B2}"/>
                </a:ext>
              </a:extLst>
            </p:cNvPr>
            <p:cNvSpPr txBox="1"/>
            <p:nvPr/>
          </p:nvSpPr>
          <p:spPr bwMode="auto">
            <a:xfrm>
              <a:off x="317238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1" name="TextBox 9580">
              <a:extLst>
                <a:ext uri="{FF2B5EF4-FFF2-40B4-BE49-F238E27FC236}">
                  <a16:creationId xmlns:a16="http://schemas.microsoft.com/office/drawing/2014/main" id="{6CB725A5-93B0-3BDF-61E9-966228498B07}"/>
                </a:ext>
              </a:extLst>
            </p:cNvPr>
            <p:cNvSpPr txBox="1"/>
            <p:nvPr/>
          </p:nvSpPr>
          <p:spPr bwMode="auto">
            <a:xfrm>
              <a:off x="2872439"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2" name="TextBox 9581">
              <a:extLst>
                <a:ext uri="{FF2B5EF4-FFF2-40B4-BE49-F238E27FC236}">
                  <a16:creationId xmlns:a16="http://schemas.microsoft.com/office/drawing/2014/main" id="{A31ABB66-971A-E82F-146B-6009879A9786}"/>
                </a:ext>
              </a:extLst>
            </p:cNvPr>
            <p:cNvSpPr txBox="1"/>
            <p:nvPr/>
          </p:nvSpPr>
          <p:spPr bwMode="auto">
            <a:xfrm>
              <a:off x="2839903"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3" name="TextBox 9582">
              <a:extLst>
                <a:ext uri="{FF2B5EF4-FFF2-40B4-BE49-F238E27FC236}">
                  <a16:creationId xmlns:a16="http://schemas.microsoft.com/office/drawing/2014/main" id="{FE6E0B71-2619-B69B-3437-9A97A600C4DA}"/>
                </a:ext>
              </a:extLst>
            </p:cNvPr>
            <p:cNvSpPr txBox="1"/>
            <p:nvPr/>
          </p:nvSpPr>
          <p:spPr bwMode="auto">
            <a:xfrm>
              <a:off x="2811842" y="21979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4" name="TextBox 9583">
              <a:extLst>
                <a:ext uri="{FF2B5EF4-FFF2-40B4-BE49-F238E27FC236}">
                  <a16:creationId xmlns:a16="http://schemas.microsoft.com/office/drawing/2014/main" id="{DD79AFDA-676C-E07D-094A-F01AA1014CC6}"/>
                </a:ext>
              </a:extLst>
            </p:cNvPr>
            <p:cNvSpPr txBox="1"/>
            <p:nvPr/>
          </p:nvSpPr>
          <p:spPr bwMode="auto">
            <a:xfrm>
              <a:off x="2683698" y="21406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5" name="TextBox 9584">
              <a:extLst>
                <a:ext uri="{FF2B5EF4-FFF2-40B4-BE49-F238E27FC236}">
                  <a16:creationId xmlns:a16="http://schemas.microsoft.com/office/drawing/2014/main" id="{63E4F402-37E5-2562-A0F9-AC620024A9D1}"/>
                </a:ext>
              </a:extLst>
            </p:cNvPr>
            <p:cNvSpPr txBox="1"/>
            <p:nvPr/>
          </p:nvSpPr>
          <p:spPr bwMode="auto">
            <a:xfrm>
              <a:off x="2709577"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6" name="TextBox 9585">
              <a:extLst>
                <a:ext uri="{FF2B5EF4-FFF2-40B4-BE49-F238E27FC236}">
                  <a16:creationId xmlns:a16="http://schemas.microsoft.com/office/drawing/2014/main" id="{E21BDB2F-57BD-9A4E-76DE-4B666661D3FE}"/>
                </a:ext>
              </a:extLst>
            </p:cNvPr>
            <p:cNvSpPr txBox="1"/>
            <p:nvPr/>
          </p:nvSpPr>
          <p:spPr bwMode="auto">
            <a:xfrm>
              <a:off x="2730977"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7" name="TextBox 9586">
              <a:extLst>
                <a:ext uri="{FF2B5EF4-FFF2-40B4-BE49-F238E27FC236}">
                  <a16:creationId xmlns:a16="http://schemas.microsoft.com/office/drawing/2014/main" id="{60C58F01-8D63-B791-5927-3E0A46D45F6C}"/>
                </a:ext>
              </a:extLst>
            </p:cNvPr>
            <p:cNvSpPr txBox="1"/>
            <p:nvPr/>
          </p:nvSpPr>
          <p:spPr bwMode="auto">
            <a:xfrm>
              <a:off x="2764303"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8" name="TextBox 9587">
              <a:extLst>
                <a:ext uri="{FF2B5EF4-FFF2-40B4-BE49-F238E27FC236}">
                  <a16:creationId xmlns:a16="http://schemas.microsoft.com/office/drawing/2014/main" id="{53F33151-D213-76BE-FAE2-93DCAA1E4B4F}"/>
                </a:ext>
              </a:extLst>
            </p:cNvPr>
            <p:cNvSpPr txBox="1"/>
            <p:nvPr/>
          </p:nvSpPr>
          <p:spPr bwMode="auto">
            <a:xfrm>
              <a:off x="2774450"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89" name="TextBox 9588">
              <a:extLst>
                <a:ext uri="{FF2B5EF4-FFF2-40B4-BE49-F238E27FC236}">
                  <a16:creationId xmlns:a16="http://schemas.microsoft.com/office/drawing/2014/main" id="{DD188066-856F-99BF-6BA1-549888C8ADBC}"/>
                </a:ext>
              </a:extLst>
            </p:cNvPr>
            <p:cNvSpPr txBox="1"/>
            <p:nvPr/>
          </p:nvSpPr>
          <p:spPr bwMode="auto">
            <a:xfrm>
              <a:off x="2530031"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0" name="TextBox 9589">
              <a:extLst>
                <a:ext uri="{FF2B5EF4-FFF2-40B4-BE49-F238E27FC236}">
                  <a16:creationId xmlns:a16="http://schemas.microsoft.com/office/drawing/2014/main" id="{3C9D4F6A-F703-B1D2-CD50-B29013FC325E}"/>
                </a:ext>
              </a:extLst>
            </p:cNvPr>
            <p:cNvSpPr txBox="1"/>
            <p:nvPr/>
          </p:nvSpPr>
          <p:spPr bwMode="auto">
            <a:xfrm>
              <a:off x="2413263"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1" name="TextBox 9590">
              <a:extLst>
                <a:ext uri="{FF2B5EF4-FFF2-40B4-BE49-F238E27FC236}">
                  <a16:creationId xmlns:a16="http://schemas.microsoft.com/office/drawing/2014/main" id="{8F267322-3B4A-3083-1A32-780808DA7BB2}"/>
                </a:ext>
              </a:extLst>
            </p:cNvPr>
            <p:cNvSpPr txBox="1"/>
            <p:nvPr/>
          </p:nvSpPr>
          <p:spPr bwMode="auto">
            <a:xfrm>
              <a:off x="2444379"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2" name="TextBox 9591">
              <a:extLst>
                <a:ext uri="{FF2B5EF4-FFF2-40B4-BE49-F238E27FC236}">
                  <a16:creationId xmlns:a16="http://schemas.microsoft.com/office/drawing/2014/main" id="{836968D6-C53A-381B-A7F2-E720C06CF269}"/>
                </a:ext>
              </a:extLst>
            </p:cNvPr>
            <p:cNvSpPr txBox="1"/>
            <p:nvPr/>
          </p:nvSpPr>
          <p:spPr bwMode="auto">
            <a:xfrm>
              <a:off x="2479817"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3" name="TextBox 9592">
              <a:extLst>
                <a:ext uri="{FF2B5EF4-FFF2-40B4-BE49-F238E27FC236}">
                  <a16:creationId xmlns:a16="http://schemas.microsoft.com/office/drawing/2014/main" id="{B3E31B29-322A-6D24-BD1B-4642DD4CC857}"/>
                </a:ext>
              </a:extLst>
            </p:cNvPr>
            <p:cNvSpPr txBox="1"/>
            <p:nvPr/>
          </p:nvSpPr>
          <p:spPr bwMode="auto">
            <a:xfrm>
              <a:off x="2506337"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4" name="TextBox 9593">
              <a:extLst>
                <a:ext uri="{FF2B5EF4-FFF2-40B4-BE49-F238E27FC236}">
                  <a16:creationId xmlns:a16="http://schemas.microsoft.com/office/drawing/2014/main" id="{115B81C0-DD6D-FA48-8104-3F71117E5DF4}"/>
                </a:ext>
              </a:extLst>
            </p:cNvPr>
            <p:cNvSpPr txBox="1"/>
            <p:nvPr/>
          </p:nvSpPr>
          <p:spPr bwMode="auto">
            <a:xfrm>
              <a:off x="2491760"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5" name="TextBox 9594">
              <a:extLst>
                <a:ext uri="{FF2B5EF4-FFF2-40B4-BE49-F238E27FC236}">
                  <a16:creationId xmlns:a16="http://schemas.microsoft.com/office/drawing/2014/main" id="{D0C1082C-5C65-4AF5-B5A6-37B590B38EA6}"/>
                </a:ext>
              </a:extLst>
            </p:cNvPr>
            <p:cNvSpPr txBox="1"/>
            <p:nvPr/>
          </p:nvSpPr>
          <p:spPr bwMode="auto">
            <a:xfrm>
              <a:off x="2569326"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6" name="TextBox 9595">
              <a:extLst>
                <a:ext uri="{FF2B5EF4-FFF2-40B4-BE49-F238E27FC236}">
                  <a16:creationId xmlns:a16="http://schemas.microsoft.com/office/drawing/2014/main" id="{92372315-A08B-9232-C798-993EAC4F5DED}"/>
                </a:ext>
              </a:extLst>
            </p:cNvPr>
            <p:cNvSpPr txBox="1"/>
            <p:nvPr/>
          </p:nvSpPr>
          <p:spPr bwMode="auto">
            <a:xfrm>
              <a:off x="2660078" y="209203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7" name="TextBox 9596">
              <a:extLst>
                <a:ext uri="{FF2B5EF4-FFF2-40B4-BE49-F238E27FC236}">
                  <a16:creationId xmlns:a16="http://schemas.microsoft.com/office/drawing/2014/main" id="{7CB2139A-4FAB-C7FC-5C29-F2CDCBD49FC5}"/>
                </a:ext>
              </a:extLst>
            </p:cNvPr>
            <p:cNvSpPr txBox="1"/>
            <p:nvPr/>
          </p:nvSpPr>
          <p:spPr bwMode="auto">
            <a:xfrm>
              <a:off x="2587516"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8" name="TextBox 9597">
              <a:extLst>
                <a:ext uri="{FF2B5EF4-FFF2-40B4-BE49-F238E27FC236}">
                  <a16:creationId xmlns:a16="http://schemas.microsoft.com/office/drawing/2014/main" id="{E12BF0BE-766E-6906-9C4C-FDC8228D17F2}"/>
                </a:ext>
              </a:extLst>
            </p:cNvPr>
            <p:cNvSpPr txBox="1"/>
            <p:nvPr/>
          </p:nvSpPr>
          <p:spPr bwMode="auto">
            <a:xfrm>
              <a:off x="2621059"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sp>
          <p:nvSpPr>
            <p:cNvPr id="9599" name="TextBox 9598">
              <a:extLst>
                <a:ext uri="{FF2B5EF4-FFF2-40B4-BE49-F238E27FC236}">
                  <a16:creationId xmlns:a16="http://schemas.microsoft.com/office/drawing/2014/main" id="{F115AD40-098E-4AAD-F791-3ED0F1903146}"/>
                </a:ext>
              </a:extLst>
            </p:cNvPr>
            <p:cNvSpPr txBox="1"/>
            <p:nvPr/>
          </p:nvSpPr>
          <p:spPr bwMode="auto">
            <a:xfrm>
              <a:off x="2638710"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Poppins Medium" pitchFamily="2" charset="77"/>
                  <a:ea typeface="+mn-ea"/>
                  <a:cs typeface="Poppins Medium" pitchFamily="2" charset="77"/>
                </a:rPr>
                <a:t>+</a:t>
              </a:r>
            </a:p>
          </p:txBody>
        </p:sp>
      </p:grpSp>
      <p:grpSp>
        <p:nvGrpSpPr>
          <p:cNvPr id="9600" name="Group 9599">
            <a:extLst>
              <a:ext uri="{FF2B5EF4-FFF2-40B4-BE49-F238E27FC236}">
                <a16:creationId xmlns:a16="http://schemas.microsoft.com/office/drawing/2014/main" id="{32915BC5-C9AB-E847-0FC7-D9B85E8A9422}"/>
              </a:ext>
            </a:extLst>
          </p:cNvPr>
          <p:cNvGrpSpPr/>
          <p:nvPr/>
        </p:nvGrpSpPr>
        <p:grpSpPr>
          <a:xfrm>
            <a:off x="4745061" y="1616432"/>
            <a:ext cx="3254792" cy="871865"/>
            <a:chOff x="4784817" y="1698344"/>
            <a:chExt cx="3254792" cy="871865"/>
          </a:xfrm>
        </p:grpSpPr>
        <p:sp>
          <p:nvSpPr>
            <p:cNvPr id="9601" name="TextBox 9600">
              <a:extLst>
                <a:ext uri="{FF2B5EF4-FFF2-40B4-BE49-F238E27FC236}">
                  <a16:creationId xmlns:a16="http://schemas.microsoft.com/office/drawing/2014/main" id="{B6EC4331-756E-4C7E-6D6B-23A8980C622D}"/>
                </a:ext>
              </a:extLst>
            </p:cNvPr>
            <p:cNvSpPr txBox="1"/>
            <p:nvPr/>
          </p:nvSpPr>
          <p:spPr bwMode="auto">
            <a:xfrm>
              <a:off x="4784817" y="169834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2" name="TextBox 9601">
              <a:extLst>
                <a:ext uri="{FF2B5EF4-FFF2-40B4-BE49-F238E27FC236}">
                  <a16:creationId xmlns:a16="http://schemas.microsoft.com/office/drawing/2014/main" id="{4CB71E7E-B3E1-2D17-DC3C-3887179DAF05}"/>
                </a:ext>
              </a:extLst>
            </p:cNvPr>
            <p:cNvSpPr txBox="1"/>
            <p:nvPr/>
          </p:nvSpPr>
          <p:spPr bwMode="auto">
            <a:xfrm>
              <a:off x="4945021" y="17843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3" name="TextBox 9602">
              <a:extLst>
                <a:ext uri="{FF2B5EF4-FFF2-40B4-BE49-F238E27FC236}">
                  <a16:creationId xmlns:a16="http://schemas.microsoft.com/office/drawing/2014/main" id="{08D11384-066F-EBD8-A30E-AFA943EFC4C3}"/>
                </a:ext>
              </a:extLst>
            </p:cNvPr>
            <p:cNvSpPr txBox="1"/>
            <p:nvPr/>
          </p:nvSpPr>
          <p:spPr bwMode="auto">
            <a:xfrm>
              <a:off x="5019607" y="18020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4" name="TextBox 9603">
              <a:extLst>
                <a:ext uri="{FF2B5EF4-FFF2-40B4-BE49-F238E27FC236}">
                  <a16:creationId xmlns:a16="http://schemas.microsoft.com/office/drawing/2014/main" id="{22ACB811-1AA6-ECB7-8839-331943977BCD}"/>
                </a:ext>
              </a:extLst>
            </p:cNvPr>
            <p:cNvSpPr txBox="1"/>
            <p:nvPr/>
          </p:nvSpPr>
          <p:spPr bwMode="auto">
            <a:xfrm>
              <a:off x="5430593" y="186991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5" name="TextBox 9604">
              <a:extLst>
                <a:ext uri="{FF2B5EF4-FFF2-40B4-BE49-F238E27FC236}">
                  <a16:creationId xmlns:a16="http://schemas.microsoft.com/office/drawing/2014/main" id="{0EC093D8-5EBE-8DCA-7985-C2F7C9B0DFD9}"/>
                </a:ext>
              </a:extLst>
            </p:cNvPr>
            <p:cNvSpPr txBox="1"/>
            <p:nvPr/>
          </p:nvSpPr>
          <p:spPr bwMode="auto">
            <a:xfrm>
              <a:off x="5661704" y="193631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6" name="TextBox 9605">
              <a:extLst>
                <a:ext uri="{FF2B5EF4-FFF2-40B4-BE49-F238E27FC236}">
                  <a16:creationId xmlns:a16="http://schemas.microsoft.com/office/drawing/2014/main" id="{1330364A-716E-9855-EE89-C04DA58F29A1}"/>
                </a:ext>
              </a:extLst>
            </p:cNvPr>
            <p:cNvSpPr txBox="1"/>
            <p:nvPr/>
          </p:nvSpPr>
          <p:spPr bwMode="auto">
            <a:xfrm>
              <a:off x="5830607" y="19577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7" name="TextBox 9606">
              <a:extLst>
                <a:ext uri="{FF2B5EF4-FFF2-40B4-BE49-F238E27FC236}">
                  <a16:creationId xmlns:a16="http://schemas.microsoft.com/office/drawing/2014/main" id="{4C4AEC21-F89C-3693-CB47-165291156E0E}"/>
                </a:ext>
              </a:extLst>
            </p:cNvPr>
            <p:cNvSpPr txBox="1"/>
            <p:nvPr/>
          </p:nvSpPr>
          <p:spPr bwMode="auto">
            <a:xfrm>
              <a:off x="5807420" y="195924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8" name="TextBox 9607">
              <a:extLst>
                <a:ext uri="{FF2B5EF4-FFF2-40B4-BE49-F238E27FC236}">
                  <a16:creationId xmlns:a16="http://schemas.microsoft.com/office/drawing/2014/main" id="{CABA45C5-63E3-12DE-FDE2-7483E1A2B004}"/>
                </a:ext>
              </a:extLst>
            </p:cNvPr>
            <p:cNvSpPr txBox="1"/>
            <p:nvPr/>
          </p:nvSpPr>
          <p:spPr bwMode="auto">
            <a:xfrm>
              <a:off x="5944979" y="19577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09" name="TextBox 9608">
              <a:extLst>
                <a:ext uri="{FF2B5EF4-FFF2-40B4-BE49-F238E27FC236}">
                  <a16:creationId xmlns:a16="http://schemas.microsoft.com/office/drawing/2014/main" id="{47C680AC-0C05-A8AD-039C-A3A4D1A02F8E}"/>
                </a:ext>
              </a:extLst>
            </p:cNvPr>
            <p:cNvSpPr txBox="1"/>
            <p:nvPr/>
          </p:nvSpPr>
          <p:spPr bwMode="auto">
            <a:xfrm>
              <a:off x="6056229" y="199155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0" name="TextBox 9609">
              <a:extLst>
                <a:ext uri="{FF2B5EF4-FFF2-40B4-BE49-F238E27FC236}">
                  <a16:creationId xmlns:a16="http://schemas.microsoft.com/office/drawing/2014/main" id="{88C04069-234C-BA47-A244-FF64A722F72A}"/>
                </a:ext>
              </a:extLst>
            </p:cNvPr>
            <p:cNvSpPr txBox="1"/>
            <p:nvPr/>
          </p:nvSpPr>
          <p:spPr bwMode="auto">
            <a:xfrm>
              <a:off x="6077527" y="199155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1" name="TextBox 9610">
              <a:extLst>
                <a:ext uri="{FF2B5EF4-FFF2-40B4-BE49-F238E27FC236}">
                  <a16:creationId xmlns:a16="http://schemas.microsoft.com/office/drawing/2014/main" id="{811A808E-1558-FFEA-19D6-D2ED4560E02F}"/>
                </a:ext>
              </a:extLst>
            </p:cNvPr>
            <p:cNvSpPr txBox="1"/>
            <p:nvPr/>
          </p:nvSpPr>
          <p:spPr bwMode="auto">
            <a:xfrm>
              <a:off x="6102063" y="19921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2" name="TextBox 9611">
              <a:extLst>
                <a:ext uri="{FF2B5EF4-FFF2-40B4-BE49-F238E27FC236}">
                  <a16:creationId xmlns:a16="http://schemas.microsoft.com/office/drawing/2014/main" id="{9E19624C-81C3-C4AB-F3D8-6C2FE8B07183}"/>
                </a:ext>
              </a:extLst>
            </p:cNvPr>
            <p:cNvSpPr txBox="1"/>
            <p:nvPr/>
          </p:nvSpPr>
          <p:spPr bwMode="auto">
            <a:xfrm>
              <a:off x="6149770" y="200572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3" name="TextBox 9612">
              <a:extLst>
                <a:ext uri="{FF2B5EF4-FFF2-40B4-BE49-F238E27FC236}">
                  <a16:creationId xmlns:a16="http://schemas.microsoft.com/office/drawing/2014/main" id="{542F1922-F3E6-E535-3599-D195C0FF38CB}"/>
                </a:ext>
              </a:extLst>
            </p:cNvPr>
            <p:cNvSpPr txBox="1"/>
            <p:nvPr/>
          </p:nvSpPr>
          <p:spPr bwMode="auto">
            <a:xfrm>
              <a:off x="6164251" y="200572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4" name="TextBox 9613">
              <a:extLst>
                <a:ext uri="{FF2B5EF4-FFF2-40B4-BE49-F238E27FC236}">
                  <a16:creationId xmlns:a16="http://schemas.microsoft.com/office/drawing/2014/main" id="{A063F026-7F33-4849-F20A-9679BEAF784F}"/>
                </a:ext>
              </a:extLst>
            </p:cNvPr>
            <p:cNvSpPr txBox="1"/>
            <p:nvPr/>
          </p:nvSpPr>
          <p:spPr bwMode="auto">
            <a:xfrm>
              <a:off x="6182054" y="20051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5" name="TextBox 9614">
              <a:extLst>
                <a:ext uri="{FF2B5EF4-FFF2-40B4-BE49-F238E27FC236}">
                  <a16:creationId xmlns:a16="http://schemas.microsoft.com/office/drawing/2014/main" id="{D380685F-84B9-130D-A60B-C4AB2A262968}"/>
                </a:ext>
              </a:extLst>
            </p:cNvPr>
            <p:cNvSpPr txBox="1"/>
            <p:nvPr/>
          </p:nvSpPr>
          <p:spPr bwMode="auto">
            <a:xfrm>
              <a:off x="6204390" y="20073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6" name="TextBox 9615">
              <a:extLst>
                <a:ext uri="{FF2B5EF4-FFF2-40B4-BE49-F238E27FC236}">
                  <a16:creationId xmlns:a16="http://schemas.microsoft.com/office/drawing/2014/main" id="{6B20A1C0-3374-5BF3-5E73-3A02D56FD8E1}"/>
                </a:ext>
              </a:extLst>
            </p:cNvPr>
            <p:cNvSpPr txBox="1"/>
            <p:nvPr/>
          </p:nvSpPr>
          <p:spPr bwMode="auto">
            <a:xfrm>
              <a:off x="6226156" y="20080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7" name="TextBox 9616">
              <a:extLst>
                <a:ext uri="{FF2B5EF4-FFF2-40B4-BE49-F238E27FC236}">
                  <a16:creationId xmlns:a16="http://schemas.microsoft.com/office/drawing/2014/main" id="{80587D0A-DAD6-0E75-89FD-EDD4BB1A5FB1}"/>
                </a:ext>
              </a:extLst>
            </p:cNvPr>
            <p:cNvSpPr txBox="1"/>
            <p:nvPr/>
          </p:nvSpPr>
          <p:spPr bwMode="auto">
            <a:xfrm>
              <a:off x="6245041" y="20096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8" name="TextBox 9617">
              <a:extLst>
                <a:ext uri="{FF2B5EF4-FFF2-40B4-BE49-F238E27FC236}">
                  <a16:creationId xmlns:a16="http://schemas.microsoft.com/office/drawing/2014/main" id="{B8955E89-0050-0F0A-323A-8E2B67AEF91E}"/>
                </a:ext>
              </a:extLst>
            </p:cNvPr>
            <p:cNvSpPr txBox="1"/>
            <p:nvPr/>
          </p:nvSpPr>
          <p:spPr bwMode="auto">
            <a:xfrm>
              <a:off x="6292443" y="20231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19" name="TextBox 9618">
              <a:extLst>
                <a:ext uri="{FF2B5EF4-FFF2-40B4-BE49-F238E27FC236}">
                  <a16:creationId xmlns:a16="http://schemas.microsoft.com/office/drawing/2014/main" id="{FBE6C6AE-AA98-AFF0-C7D4-4507BD15981F}"/>
                </a:ext>
              </a:extLst>
            </p:cNvPr>
            <p:cNvSpPr txBox="1"/>
            <p:nvPr/>
          </p:nvSpPr>
          <p:spPr bwMode="auto">
            <a:xfrm>
              <a:off x="6323690" y="20231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0" name="TextBox 9619">
              <a:extLst>
                <a:ext uri="{FF2B5EF4-FFF2-40B4-BE49-F238E27FC236}">
                  <a16:creationId xmlns:a16="http://schemas.microsoft.com/office/drawing/2014/main" id="{8C00B7EA-4EB2-A663-C9D6-C765A255495F}"/>
                </a:ext>
              </a:extLst>
            </p:cNvPr>
            <p:cNvSpPr txBox="1"/>
            <p:nvPr/>
          </p:nvSpPr>
          <p:spPr bwMode="auto">
            <a:xfrm>
              <a:off x="6410333" y="20506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1" name="TextBox 9620">
              <a:extLst>
                <a:ext uri="{FF2B5EF4-FFF2-40B4-BE49-F238E27FC236}">
                  <a16:creationId xmlns:a16="http://schemas.microsoft.com/office/drawing/2014/main" id="{89971C7A-C9EE-DCD5-5DD3-D0C94DB7DF69}"/>
                </a:ext>
              </a:extLst>
            </p:cNvPr>
            <p:cNvSpPr txBox="1"/>
            <p:nvPr/>
          </p:nvSpPr>
          <p:spPr bwMode="auto">
            <a:xfrm>
              <a:off x="6431712"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2" name="TextBox 9621">
              <a:extLst>
                <a:ext uri="{FF2B5EF4-FFF2-40B4-BE49-F238E27FC236}">
                  <a16:creationId xmlns:a16="http://schemas.microsoft.com/office/drawing/2014/main" id="{2B081E98-1539-EE1D-CCB0-EE30CED27B2A}"/>
                </a:ext>
              </a:extLst>
            </p:cNvPr>
            <p:cNvSpPr txBox="1"/>
            <p:nvPr/>
          </p:nvSpPr>
          <p:spPr bwMode="auto">
            <a:xfrm>
              <a:off x="6471753"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3" name="TextBox 9622">
              <a:extLst>
                <a:ext uri="{FF2B5EF4-FFF2-40B4-BE49-F238E27FC236}">
                  <a16:creationId xmlns:a16="http://schemas.microsoft.com/office/drawing/2014/main" id="{0A0E0010-DC29-9ECD-0C69-B12EE4791211}"/>
                </a:ext>
              </a:extLst>
            </p:cNvPr>
            <p:cNvSpPr txBox="1"/>
            <p:nvPr/>
          </p:nvSpPr>
          <p:spPr bwMode="auto">
            <a:xfrm>
              <a:off x="6486061"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4" name="TextBox 9623">
              <a:extLst>
                <a:ext uri="{FF2B5EF4-FFF2-40B4-BE49-F238E27FC236}">
                  <a16:creationId xmlns:a16="http://schemas.microsoft.com/office/drawing/2014/main" id="{A67BA132-DC3E-CF64-C604-CCBAB6223E2B}"/>
                </a:ext>
              </a:extLst>
            </p:cNvPr>
            <p:cNvSpPr txBox="1"/>
            <p:nvPr/>
          </p:nvSpPr>
          <p:spPr bwMode="auto">
            <a:xfrm>
              <a:off x="6500795" y="206437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5" name="TextBox 9624">
              <a:extLst>
                <a:ext uri="{FF2B5EF4-FFF2-40B4-BE49-F238E27FC236}">
                  <a16:creationId xmlns:a16="http://schemas.microsoft.com/office/drawing/2014/main" id="{70528FE1-DB13-995E-71D8-E8AFE38CF0A7}"/>
                </a:ext>
              </a:extLst>
            </p:cNvPr>
            <p:cNvSpPr txBox="1"/>
            <p:nvPr/>
          </p:nvSpPr>
          <p:spPr bwMode="auto">
            <a:xfrm>
              <a:off x="6576427" y="212160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6" name="TextBox 9625">
              <a:extLst>
                <a:ext uri="{FF2B5EF4-FFF2-40B4-BE49-F238E27FC236}">
                  <a16:creationId xmlns:a16="http://schemas.microsoft.com/office/drawing/2014/main" id="{32289AEB-1F07-47EE-3919-6C4EA7B6DAB0}"/>
                </a:ext>
              </a:extLst>
            </p:cNvPr>
            <p:cNvSpPr txBox="1"/>
            <p:nvPr/>
          </p:nvSpPr>
          <p:spPr bwMode="auto">
            <a:xfrm>
              <a:off x="6754488"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7" name="TextBox 9626">
              <a:extLst>
                <a:ext uri="{FF2B5EF4-FFF2-40B4-BE49-F238E27FC236}">
                  <a16:creationId xmlns:a16="http://schemas.microsoft.com/office/drawing/2014/main" id="{D6CF0AB4-481D-A23B-C520-14BBAF2D7F51}"/>
                </a:ext>
              </a:extLst>
            </p:cNvPr>
            <p:cNvSpPr txBox="1"/>
            <p:nvPr/>
          </p:nvSpPr>
          <p:spPr bwMode="auto">
            <a:xfrm>
              <a:off x="6674522" y="21798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8" name="TextBox 9627">
              <a:extLst>
                <a:ext uri="{FF2B5EF4-FFF2-40B4-BE49-F238E27FC236}">
                  <a16:creationId xmlns:a16="http://schemas.microsoft.com/office/drawing/2014/main" id="{5D473D5D-DC7C-88B9-6FF9-E39B3B73EB99}"/>
                </a:ext>
              </a:extLst>
            </p:cNvPr>
            <p:cNvSpPr txBox="1"/>
            <p:nvPr/>
          </p:nvSpPr>
          <p:spPr bwMode="auto">
            <a:xfrm>
              <a:off x="6801432"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29" name="TextBox 9628">
              <a:extLst>
                <a:ext uri="{FF2B5EF4-FFF2-40B4-BE49-F238E27FC236}">
                  <a16:creationId xmlns:a16="http://schemas.microsoft.com/office/drawing/2014/main" id="{53B77B20-6A63-5731-37E3-F74B20CD6155}"/>
                </a:ext>
              </a:extLst>
            </p:cNvPr>
            <p:cNvSpPr txBox="1"/>
            <p:nvPr/>
          </p:nvSpPr>
          <p:spPr bwMode="auto">
            <a:xfrm>
              <a:off x="6635740" y="217584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0" name="TextBox 9629">
              <a:extLst>
                <a:ext uri="{FF2B5EF4-FFF2-40B4-BE49-F238E27FC236}">
                  <a16:creationId xmlns:a16="http://schemas.microsoft.com/office/drawing/2014/main" id="{408F4412-DC7E-06B1-7BBF-F8F43B3C704D}"/>
                </a:ext>
              </a:extLst>
            </p:cNvPr>
            <p:cNvSpPr txBox="1"/>
            <p:nvPr/>
          </p:nvSpPr>
          <p:spPr bwMode="auto">
            <a:xfrm>
              <a:off x="6862187"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1" name="TextBox 9630">
              <a:extLst>
                <a:ext uri="{FF2B5EF4-FFF2-40B4-BE49-F238E27FC236}">
                  <a16:creationId xmlns:a16="http://schemas.microsoft.com/office/drawing/2014/main" id="{AE2F1D7E-24D6-C79D-46AD-45D6731E64EB}"/>
                </a:ext>
              </a:extLst>
            </p:cNvPr>
            <p:cNvSpPr txBox="1"/>
            <p:nvPr/>
          </p:nvSpPr>
          <p:spPr bwMode="auto">
            <a:xfrm>
              <a:off x="6881882" y="222116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2" name="TextBox 9631">
              <a:extLst>
                <a:ext uri="{FF2B5EF4-FFF2-40B4-BE49-F238E27FC236}">
                  <a16:creationId xmlns:a16="http://schemas.microsoft.com/office/drawing/2014/main" id="{5A7001E4-A0A9-F33C-6305-02DF37EFD61F}"/>
                </a:ext>
              </a:extLst>
            </p:cNvPr>
            <p:cNvSpPr txBox="1"/>
            <p:nvPr/>
          </p:nvSpPr>
          <p:spPr bwMode="auto">
            <a:xfrm>
              <a:off x="6901976"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3" name="TextBox 9632">
              <a:extLst>
                <a:ext uri="{FF2B5EF4-FFF2-40B4-BE49-F238E27FC236}">
                  <a16:creationId xmlns:a16="http://schemas.microsoft.com/office/drawing/2014/main" id="{71E29892-DC78-5919-FF5D-23A312B568E2}"/>
                </a:ext>
              </a:extLst>
            </p:cNvPr>
            <p:cNvSpPr txBox="1"/>
            <p:nvPr/>
          </p:nvSpPr>
          <p:spPr bwMode="auto">
            <a:xfrm>
              <a:off x="6816647"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4" name="TextBox 9633">
              <a:extLst>
                <a:ext uri="{FF2B5EF4-FFF2-40B4-BE49-F238E27FC236}">
                  <a16:creationId xmlns:a16="http://schemas.microsoft.com/office/drawing/2014/main" id="{634724D3-CB3D-8744-8A87-F7CC9FCCFCD3}"/>
                </a:ext>
              </a:extLst>
            </p:cNvPr>
            <p:cNvSpPr txBox="1"/>
            <p:nvPr/>
          </p:nvSpPr>
          <p:spPr bwMode="auto">
            <a:xfrm>
              <a:off x="6960362" y="22459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5" name="TextBox 9634">
              <a:extLst>
                <a:ext uri="{FF2B5EF4-FFF2-40B4-BE49-F238E27FC236}">
                  <a16:creationId xmlns:a16="http://schemas.microsoft.com/office/drawing/2014/main" id="{B8D5756C-158C-2B47-66A2-8ED6F17B8E38}"/>
                </a:ext>
              </a:extLst>
            </p:cNvPr>
            <p:cNvSpPr txBox="1"/>
            <p:nvPr/>
          </p:nvSpPr>
          <p:spPr bwMode="auto">
            <a:xfrm>
              <a:off x="6983232" y="228341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6" name="TextBox 9635">
              <a:extLst>
                <a:ext uri="{FF2B5EF4-FFF2-40B4-BE49-F238E27FC236}">
                  <a16:creationId xmlns:a16="http://schemas.microsoft.com/office/drawing/2014/main" id="{64F5F94C-AEA9-52B9-E4AC-930C947FB05F}"/>
                </a:ext>
              </a:extLst>
            </p:cNvPr>
            <p:cNvSpPr txBox="1"/>
            <p:nvPr/>
          </p:nvSpPr>
          <p:spPr bwMode="auto">
            <a:xfrm>
              <a:off x="6941676" y="22459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7" name="TextBox 9636">
              <a:extLst>
                <a:ext uri="{FF2B5EF4-FFF2-40B4-BE49-F238E27FC236}">
                  <a16:creationId xmlns:a16="http://schemas.microsoft.com/office/drawing/2014/main" id="{33AB4AD5-AA07-E38C-DF98-3540785EE508}"/>
                </a:ext>
              </a:extLst>
            </p:cNvPr>
            <p:cNvSpPr txBox="1"/>
            <p:nvPr/>
          </p:nvSpPr>
          <p:spPr bwMode="auto">
            <a:xfrm>
              <a:off x="7000564" y="228393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8" name="TextBox 9637">
              <a:extLst>
                <a:ext uri="{FF2B5EF4-FFF2-40B4-BE49-F238E27FC236}">
                  <a16:creationId xmlns:a16="http://schemas.microsoft.com/office/drawing/2014/main" id="{A7BD44A6-0840-FF13-D97A-B868C86D44AD}"/>
                </a:ext>
              </a:extLst>
            </p:cNvPr>
            <p:cNvSpPr txBox="1"/>
            <p:nvPr/>
          </p:nvSpPr>
          <p:spPr bwMode="auto">
            <a:xfrm>
              <a:off x="710549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39" name="TextBox 9638">
              <a:extLst>
                <a:ext uri="{FF2B5EF4-FFF2-40B4-BE49-F238E27FC236}">
                  <a16:creationId xmlns:a16="http://schemas.microsoft.com/office/drawing/2014/main" id="{1F6F1699-ECD5-0092-CDDF-474DA8F23298}"/>
                </a:ext>
              </a:extLst>
            </p:cNvPr>
            <p:cNvSpPr txBox="1"/>
            <p:nvPr/>
          </p:nvSpPr>
          <p:spPr bwMode="auto">
            <a:xfrm>
              <a:off x="7119238"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0" name="TextBox 9639">
              <a:extLst>
                <a:ext uri="{FF2B5EF4-FFF2-40B4-BE49-F238E27FC236}">
                  <a16:creationId xmlns:a16="http://schemas.microsoft.com/office/drawing/2014/main" id="{0AF04012-31F7-36C6-B689-2792A16E4CC7}"/>
                </a:ext>
              </a:extLst>
            </p:cNvPr>
            <p:cNvSpPr txBox="1"/>
            <p:nvPr/>
          </p:nvSpPr>
          <p:spPr bwMode="auto">
            <a:xfrm>
              <a:off x="704222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1" name="TextBox 9640">
              <a:extLst>
                <a:ext uri="{FF2B5EF4-FFF2-40B4-BE49-F238E27FC236}">
                  <a16:creationId xmlns:a16="http://schemas.microsoft.com/office/drawing/2014/main" id="{4C69EC38-1EFA-8977-4719-30D05393FC43}"/>
                </a:ext>
              </a:extLst>
            </p:cNvPr>
            <p:cNvSpPr txBox="1"/>
            <p:nvPr/>
          </p:nvSpPr>
          <p:spPr bwMode="auto">
            <a:xfrm>
              <a:off x="739014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2" name="TextBox 9641">
              <a:extLst>
                <a:ext uri="{FF2B5EF4-FFF2-40B4-BE49-F238E27FC236}">
                  <a16:creationId xmlns:a16="http://schemas.microsoft.com/office/drawing/2014/main" id="{FCD8ECCA-0C91-4ABA-DC30-6396A1C7E284}"/>
                </a:ext>
              </a:extLst>
            </p:cNvPr>
            <p:cNvSpPr txBox="1"/>
            <p:nvPr/>
          </p:nvSpPr>
          <p:spPr bwMode="auto">
            <a:xfrm>
              <a:off x="724518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3" name="TextBox 9642">
              <a:extLst>
                <a:ext uri="{FF2B5EF4-FFF2-40B4-BE49-F238E27FC236}">
                  <a16:creationId xmlns:a16="http://schemas.microsoft.com/office/drawing/2014/main" id="{0EF8D67A-C4C8-99A6-1CFF-FF2E16D99295}"/>
                </a:ext>
              </a:extLst>
            </p:cNvPr>
            <p:cNvSpPr txBox="1"/>
            <p:nvPr/>
          </p:nvSpPr>
          <p:spPr bwMode="auto">
            <a:xfrm>
              <a:off x="714869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4" name="TextBox 9643">
              <a:extLst>
                <a:ext uri="{FF2B5EF4-FFF2-40B4-BE49-F238E27FC236}">
                  <a16:creationId xmlns:a16="http://schemas.microsoft.com/office/drawing/2014/main" id="{A16E797C-277F-B920-D5B1-902373823AE1}"/>
                </a:ext>
              </a:extLst>
            </p:cNvPr>
            <p:cNvSpPr txBox="1"/>
            <p:nvPr/>
          </p:nvSpPr>
          <p:spPr bwMode="auto">
            <a:xfrm>
              <a:off x="7166117"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5" name="TextBox 9644">
              <a:extLst>
                <a:ext uri="{FF2B5EF4-FFF2-40B4-BE49-F238E27FC236}">
                  <a16:creationId xmlns:a16="http://schemas.microsoft.com/office/drawing/2014/main" id="{FC163F56-0583-5E07-4490-23E6681E2EC1}"/>
                </a:ext>
              </a:extLst>
            </p:cNvPr>
            <p:cNvSpPr txBox="1"/>
            <p:nvPr/>
          </p:nvSpPr>
          <p:spPr bwMode="auto">
            <a:xfrm>
              <a:off x="7331808"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6" name="TextBox 9645">
              <a:extLst>
                <a:ext uri="{FF2B5EF4-FFF2-40B4-BE49-F238E27FC236}">
                  <a16:creationId xmlns:a16="http://schemas.microsoft.com/office/drawing/2014/main" id="{9D767FC3-8B2C-B12F-F061-25C85882200F}"/>
                </a:ext>
              </a:extLst>
            </p:cNvPr>
            <p:cNvSpPr txBox="1"/>
            <p:nvPr/>
          </p:nvSpPr>
          <p:spPr bwMode="auto">
            <a:xfrm>
              <a:off x="776604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7" name="TextBox 9646">
              <a:extLst>
                <a:ext uri="{FF2B5EF4-FFF2-40B4-BE49-F238E27FC236}">
                  <a16:creationId xmlns:a16="http://schemas.microsoft.com/office/drawing/2014/main" id="{6467001F-D232-1C53-0F3F-F1CC6E911256}"/>
                </a:ext>
              </a:extLst>
            </p:cNvPr>
            <p:cNvSpPr txBox="1"/>
            <p:nvPr/>
          </p:nvSpPr>
          <p:spPr bwMode="auto">
            <a:xfrm>
              <a:off x="7783287"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8" name="TextBox 9647">
              <a:extLst>
                <a:ext uri="{FF2B5EF4-FFF2-40B4-BE49-F238E27FC236}">
                  <a16:creationId xmlns:a16="http://schemas.microsoft.com/office/drawing/2014/main" id="{A056A357-9E6C-8727-F778-D57A0DE709A0}"/>
                </a:ext>
              </a:extLst>
            </p:cNvPr>
            <p:cNvSpPr txBox="1"/>
            <p:nvPr/>
          </p:nvSpPr>
          <p:spPr bwMode="auto">
            <a:xfrm>
              <a:off x="7810865"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49" name="TextBox 9648">
              <a:extLst>
                <a:ext uri="{FF2B5EF4-FFF2-40B4-BE49-F238E27FC236}">
                  <a16:creationId xmlns:a16="http://schemas.microsoft.com/office/drawing/2014/main" id="{1C23C017-4D77-883E-E09E-B1C966F47517}"/>
                </a:ext>
              </a:extLst>
            </p:cNvPr>
            <p:cNvSpPr txBox="1"/>
            <p:nvPr/>
          </p:nvSpPr>
          <p:spPr bwMode="auto">
            <a:xfrm>
              <a:off x="741403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50" name="TextBox 9649">
              <a:extLst>
                <a:ext uri="{FF2B5EF4-FFF2-40B4-BE49-F238E27FC236}">
                  <a16:creationId xmlns:a16="http://schemas.microsoft.com/office/drawing/2014/main" id="{C3A0F661-06BF-98F0-4D82-B46344A9AD35}"/>
                </a:ext>
              </a:extLst>
            </p:cNvPr>
            <p:cNvSpPr txBox="1"/>
            <p:nvPr/>
          </p:nvSpPr>
          <p:spPr bwMode="auto">
            <a:xfrm>
              <a:off x="7481577"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51" name="TextBox 9650">
              <a:extLst>
                <a:ext uri="{FF2B5EF4-FFF2-40B4-BE49-F238E27FC236}">
                  <a16:creationId xmlns:a16="http://schemas.microsoft.com/office/drawing/2014/main" id="{A967F3D8-C5A3-E6C0-F233-283FE7A4C59D}"/>
                </a:ext>
              </a:extLst>
            </p:cNvPr>
            <p:cNvSpPr txBox="1"/>
            <p:nvPr/>
          </p:nvSpPr>
          <p:spPr bwMode="auto">
            <a:xfrm>
              <a:off x="7521729"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52" name="TextBox 9651">
              <a:extLst>
                <a:ext uri="{FF2B5EF4-FFF2-40B4-BE49-F238E27FC236}">
                  <a16:creationId xmlns:a16="http://schemas.microsoft.com/office/drawing/2014/main" id="{FCD797EE-203A-5BC2-357B-A076CFB52EBF}"/>
                </a:ext>
              </a:extLst>
            </p:cNvPr>
            <p:cNvSpPr txBox="1"/>
            <p:nvPr/>
          </p:nvSpPr>
          <p:spPr bwMode="auto">
            <a:xfrm>
              <a:off x="757447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53" name="TextBox 9652">
              <a:extLst>
                <a:ext uri="{FF2B5EF4-FFF2-40B4-BE49-F238E27FC236}">
                  <a16:creationId xmlns:a16="http://schemas.microsoft.com/office/drawing/2014/main" id="{D166B20B-30AE-4B21-EDEE-6FA4FC54B84D}"/>
                </a:ext>
              </a:extLst>
            </p:cNvPr>
            <p:cNvSpPr txBox="1"/>
            <p:nvPr/>
          </p:nvSpPr>
          <p:spPr bwMode="auto">
            <a:xfrm>
              <a:off x="7595949"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sp>
          <p:nvSpPr>
            <p:cNvPr id="9654" name="TextBox 9653">
              <a:extLst>
                <a:ext uri="{FF2B5EF4-FFF2-40B4-BE49-F238E27FC236}">
                  <a16:creationId xmlns:a16="http://schemas.microsoft.com/office/drawing/2014/main" id="{C3DDFA57-D398-ACE7-ECB7-5F19C74B26DC}"/>
                </a:ext>
              </a:extLst>
            </p:cNvPr>
            <p:cNvSpPr txBox="1"/>
            <p:nvPr/>
          </p:nvSpPr>
          <p:spPr bwMode="auto">
            <a:xfrm>
              <a:off x="763293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2201B2"/>
                  </a:solidFill>
                  <a:effectLst/>
                  <a:uLnTx/>
                  <a:uFillTx/>
                  <a:latin typeface="Poppins Medium" pitchFamily="2" charset="77"/>
                  <a:ea typeface="+mn-ea"/>
                  <a:cs typeface="Poppins Medium" pitchFamily="2" charset="77"/>
                </a:rPr>
                <a:t>+</a:t>
              </a:r>
            </a:p>
          </p:txBody>
        </p:sp>
      </p:grpSp>
      <p:grpSp>
        <p:nvGrpSpPr>
          <p:cNvPr id="9655" name="Group 9654">
            <a:extLst>
              <a:ext uri="{FF2B5EF4-FFF2-40B4-BE49-F238E27FC236}">
                <a16:creationId xmlns:a16="http://schemas.microsoft.com/office/drawing/2014/main" id="{0E793908-F1FE-D64D-45E9-CD4D44D74832}"/>
              </a:ext>
            </a:extLst>
          </p:cNvPr>
          <p:cNvGrpSpPr/>
          <p:nvPr/>
        </p:nvGrpSpPr>
        <p:grpSpPr>
          <a:xfrm>
            <a:off x="4895903" y="1774448"/>
            <a:ext cx="3173496" cy="903771"/>
            <a:chOff x="4935659" y="1856360"/>
            <a:chExt cx="3173496" cy="903771"/>
          </a:xfrm>
        </p:grpSpPr>
        <p:sp>
          <p:nvSpPr>
            <p:cNvPr id="9656" name="TextBox 9655">
              <a:extLst>
                <a:ext uri="{FF2B5EF4-FFF2-40B4-BE49-F238E27FC236}">
                  <a16:creationId xmlns:a16="http://schemas.microsoft.com/office/drawing/2014/main" id="{9AA74E44-C03E-BAF7-3D09-BAC5B8716674}"/>
                </a:ext>
              </a:extLst>
            </p:cNvPr>
            <p:cNvSpPr txBox="1"/>
            <p:nvPr/>
          </p:nvSpPr>
          <p:spPr bwMode="auto">
            <a:xfrm>
              <a:off x="4935659" y="18563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57" name="TextBox 9656">
              <a:extLst>
                <a:ext uri="{FF2B5EF4-FFF2-40B4-BE49-F238E27FC236}">
                  <a16:creationId xmlns:a16="http://schemas.microsoft.com/office/drawing/2014/main" id="{84E86032-808F-4CCF-A5A2-6CDA943EA7BB}"/>
                </a:ext>
              </a:extLst>
            </p:cNvPr>
            <p:cNvSpPr txBox="1"/>
            <p:nvPr/>
          </p:nvSpPr>
          <p:spPr bwMode="auto">
            <a:xfrm>
              <a:off x="5682064" y="215233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58" name="TextBox 9657">
              <a:extLst>
                <a:ext uri="{FF2B5EF4-FFF2-40B4-BE49-F238E27FC236}">
                  <a16:creationId xmlns:a16="http://schemas.microsoft.com/office/drawing/2014/main" id="{8F6B17AC-DE91-62AA-EF8E-823972AB9C71}"/>
                </a:ext>
              </a:extLst>
            </p:cNvPr>
            <p:cNvSpPr txBox="1"/>
            <p:nvPr/>
          </p:nvSpPr>
          <p:spPr bwMode="auto">
            <a:xfrm>
              <a:off x="5609318" y="21446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59" name="TextBox 9658">
              <a:extLst>
                <a:ext uri="{FF2B5EF4-FFF2-40B4-BE49-F238E27FC236}">
                  <a16:creationId xmlns:a16="http://schemas.microsoft.com/office/drawing/2014/main" id="{6172D8C4-939D-BCA8-8AD6-426707B24698}"/>
                </a:ext>
              </a:extLst>
            </p:cNvPr>
            <p:cNvSpPr txBox="1"/>
            <p:nvPr/>
          </p:nvSpPr>
          <p:spPr bwMode="auto">
            <a:xfrm>
              <a:off x="5701219" y="215366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0" name="TextBox 9659">
              <a:extLst>
                <a:ext uri="{FF2B5EF4-FFF2-40B4-BE49-F238E27FC236}">
                  <a16:creationId xmlns:a16="http://schemas.microsoft.com/office/drawing/2014/main" id="{14DFB3DF-6CDF-0D66-4282-12E532BCC03C}"/>
                </a:ext>
              </a:extLst>
            </p:cNvPr>
            <p:cNvSpPr txBox="1"/>
            <p:nvPr/>
          </p:nvSpPr>
          <p:spPr bwMode="auto">
            <a:xfrm>
              <a:off x="5779401" y="220173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1" name="TextBox 9660">
              <a:extLst>
                <a:ext uri="{FF2B5EF4-FFF2-40B4-BE49-F238E27FC236}">
                  <a16:creationId xmlns:a16="http://schemas.microsoft.com/office/drawing/2014/main" id="{A4D00F65-C31B-923E-F481-8B5FE581B828}"/>
                </a:ext>
              </a:extLst>
            </p:cNvPr>
            <p:cNvSpPr txBox="1"/>
            <p:nvPr/>
          </p:nvSpPr>
          <p:spPr bwMode="auto">
            <a:xfrm>
              <a:off x="5876620" y="22050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2" name="TextBox 9661">
              <a:extLst>
                <a:ext uri="{FF2B5EF4-FFF2-40B4-BE49-F238E27FC236}">
                  <a16:creationId xmlns:a16="http://schemas.microsoft.com/office/drawing/2014/main" id="{6A7C4B99-747D-78E2-C47A-C3B9164DC14A}"/>
                </a:ext>
              </a:extLst>
            </p:cNvPr>
            <p:cNvSpPr txBox="1"/>
            <p:nvPr/>
          </p:nvSpPr>
          <p:spPr bwMode="auto">
            <a:xfrm>
              <a:off x="5904158" y="220566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3" name="TextBox 9662">
              <a:extLst>
                <a:ext uri="{FF2B5EF4-FFF2-40B4-BE49-F238E27FC236}">
                  <a16:creationId xmlns:a16="http://schemas.microsoft.com/office/drawing/2014/main" id="{9C1E535E-5F6A-5148-2BE2-3DE51AF3B2DB}"/>
                </a:ext>
              </a:extLst>
            </p:cNvPr>
            <p:cNvSpPr txBox="1"/>
            <p:nvPr/>
          </p:nvSpPr>
          <p:spPr bwMode="auto">
            <a:xfrm>
              <a:off x="5951629" y="22034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4" name="TextBox 9663">
              <a:extLst>
                <a:ext uri="{FF2B5EF4-FFF2-40B4-BE49-F238E27FC236}">
                  <a16:creationId xmlns:a16="http://schemas.microsoft.com/office/drawing/2014/main" id="{ACCA0D01-EE21-B0F1-4D4F-747AF0D50994}"/>
                </a:ext>
              </a:extLst>
            </p:cNvPr>
            <p:cNvSpPr txBox="1"/>
            <p:nvPr/>
          </p:nvSpPr>
          <p:spPr bwMode="auto">
            <a:xfrm>
              <a:off x="5929546" y="220677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5" name="TextBox 9664">
              <a:extLst>
                <a:ext uri="{FF2B5EF4-FFF2-40B4-BE49-F238E27FC236}">
                  <a16:creationId xmlns:a16="http://schemas.microsoft.com/office/drawing/2014/main" id="{92BA52FD-38D4-7E59-A23D-7B9893CA1BCB}"/>
                </a:ext>
              </a:extLst>
            </p:cNvPr>
            <p:cNvSpPr txBox="1"/>
            <p:nvPr/>
          </p:nvSpPr>
          <p:spPr bwMode="auto">
            <a:xfrm>
              <a:off x="5970058" y="22060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6" name="TextBox 9665">
              <a:extLst>
                <a:ext uri="{FF2B5EF4-FFF2-40B4-BE49-F238E27FC236}">
                  <a16:creationId xmlns:a16="http://schemas.microsoft.com/office/drawing/2014/main" id="{EAF99A3E-58CB-EE26-5725-96BA20D0ECDF}"/>
                </a:ext>
              </a:extLst>
            </p:cNvPr>
            <p:cNvSpPr txBox="1"/>
            <p:nvPr/>
          </p:nvSpPr>
          <p:spPr bwMode="auto">
            <a:xfrm>
              <a:off x="6070058" y="223439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7" name="TextBox 9666">
              <a:extLst>
                <a:ext uri="{FF2B5EF4-FFF2-40B4-BE49-F238E27FC236}">
                  <a16:creationId xmlns:a16="http://schemas.microsoft.com/office/drawing/2014/main" id="{3CA6C36F-A4FF-9C6C-FDE1-2D446D30E8F7}"/>
                </a:ext>
              </a:extLst>
            </p:cNvPr>
            <p:cNvSpPr txBox="1"/>
            <p:nvPr/>
          </p:nvSpPr>
          <p:spPr bwMode="auto">
            <a:xfrm>
              <a:off x="6113287" y="225567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8" name="TextBox 9667">
              <a:extLst>
                <a:ext uri="{FF2B5EF4-FFF2-40B4-BE49-F238E27FC236}">
                  <a16:creationId xmlns:a16="http://schemas.microsoft.com/office/drawing/2014/main" id="{E62CB50A-0C48-B5A3-8CD6-EEC50C3ED2A7}"/>
                </a:ext>
              </a:extLst>
            </p:cNvPr>
            <p:cNvSpPr txBox="1"/>
            <p:nvPr/>
          </p:nvSpPr>
          <p:spPr bwMode="auto">
            <a:xfrm>
              <a:off x="6131341" y="225696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69" name="TextBox 9668">
              <a:extLst>
                <a:ext uri="{FF2B5EF4-FFF2-40B4-BE49-F238E27FC236}">
                  <a16:creationId xmlns:a16="http://schemas.microsoft.com/office/drawing/2014/main" id="{8F2A5B42-8FCE-DCFA-377F-15831B760456}"/>
                </a:ext>
              </a:extLst>
            </p:cNvPr>
            <p:cNvSpPr txBox="1"/>
            <p:nvPr/>
          </p:nvSpPr>
          <p:spPr bwMode="auto">
            <a:xfrm>
              <a:off x="6166217" y="22592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0" name="TextBox 9669">
              <a:extLst>
                <a:ext uri="{FF2B5EF4-FFF2-40B4-BE49-F238E27FC236}">
                  <a16:creationId xmlns:a16="http://schemas.microsoft.com/office/drawing/2014/main" id="{4455EA03-A515-2B86-2D38-D3BF86493133}"/>
                </a:ext>
              </a:extLst>
            </p:cNvPr>
            <p:cNvSpPr txBox="1"/>
            <p:nvPr/>
          </p:nvSpPr>
          <p:spPr bwMode="auto">
            <a:xfrm>
              <a:off x="6200228" y="227411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1" name="TextBox 9670">
              <a:extLst>
                <a:ext uri="{FF2B5EF4-FFF2-40B4-BE49-F238E27FC236}">
                  <a16:creationId xmlns:a16="http://schemas.microsoft.com/office/drawing/2014/main" id="{207393DE-1832-77AD-2C80-0F305626A6F6}"/>
                </a:ext>
              </a:extLst>
            </p:cNvPr>
            <p:cNvSpPr txBox="1"/>
            <p:nvPr/>
          </p:nvSpPr>
          <p:spPr bwMode="auto">
            <a:xfrm>
              <a:off x="6257227" y="228076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2" name="TextBox 9671">
              <a:extLst>
                <a:ext uri="{FF2B5EF4-FFF2-40B4-BE49-F238E27FC236}">
                  <a16:creationId xmlns:a16="http://schemas.microsoft.com/office/drawing/2014/main" id="{B6CA39C6-B52F-8237-7BF8-12CEF8E39991}"/>
                </a:ext>
              </a:extLst>
            </p:cNvPr>
            <p:cNvSpPr txBox="1"/>
            <p:nvPr/>
          </p:nvSpPr>
          <p:spPr bwMode="auto">
            <a:xfrm>
              <a:off x="6302890" y="22998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3" name="TextBox 9672">
              <a:extLst>
                <a:ext uri="{FF2B5EF4-FFF2-40B4-BE49-F238E27FC236}">
                  <a16:creationId xmlns:a16="http://schemas.microsoft.com/office/drawing/2014/main" id="{D3303FF3-5D21-BE94-DAA9-E7B3B56FA672}"/>
                </a:ext>
              </a:extLst>
            </p:cNvPr>
            <p:cNvSpPr txBox="1"/>
            <p:nvPr/>
          </p:nvSpPr>
          <p:spPr bwMode="auto">
            <a:xfrm>
              <a:off x="6320365" y="22998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4" name="TextBox 9673">
              <a:extLst>
                <a:ext uri="{FF2B5EF4-FFF2-40B4-BE49-F238E27FC236}">
                  <a16:creationId xmlns:a16="http://schemas.microsoft.com/office/drawing/2014/main" id="{1A1489BC-EFD7-0297-A8D3-866D96FE5793}"/>
                </a:ext>
              </a:extLst>
            </p:cNvPr>
            <p:cNvSpPr txBox="1"/>
            <p:nvPr/>
          </p:nvSpPr>
          <p:spPr bwMode="auto">
            <a:xfrm>
              <a:off x="6228200" y="227743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5" name="TextBox 9674">
              <a:extLst>
                <a:ext uri="{FF2B5EF4-FFF2-40B4-BE49-F238E27FC236}">
                  <a16:creationId xmlns:a16="http://schemas.microsoft.com/office/drawing/2014/main" id="{24989552-CEBF-F551-DD49-EBF079EB5385}"/>
                </a:ext>
              </a:extLst>
            </p:cNvPr>
            <p:cNvSpPr txBox="1"/>
            <p:nvPr/>
          </p:nvSpPr>
          <p:spPr bwMode="auto">
            <a:xfrm>
              <a:off x="6364686"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6" name="TextBox 9675">
              <a:extLst>
                <a:ext uri="{FF2B5EF4-FFF2-40B4-BE49-F238E27FC236}">
                  <a16:creationId xmlns:a16="http://schemas.microsoft.com/office/drawing/2014/main" id="{72BDABFC-4835-8DA3-C4C0-75502CAB75AB}"/>
                </a:ext>
              </a:extLst>
            </p:cNvPr>
            <p:cNvSpPr txBox="1"/>
            <p:nvPr/>
          </p:nvSpPr>
          <p:spPr bwMode="auto">
            <a:xfrm>
              <a:off x="6337035" y="2303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7" name="TextBox 9676">
              <a:extLst>
                <a:ext uri="{FF2B5EF4-FFF2-40B4-BE49-F238E27FC236}">
                  <a16:creationId xmlns:a16="http://schemas.microsoft.com/office/drawing/2014/main" id="{49B1434B-47FE-D850-262D-E6B4964F7D5A}"/>
                </a:ext>
              </a:extLst>
            </p:cNvPr>
            <p:cNvSpPr txBox="1"/>
            <p:nvPr/>
          </p:nvSpPr>
          <p:spPr bwMode="auto">
            <a:xfrm>
              <a:off x="6386569"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8" name="TextBox 9677">
              <a:extLst>
                <a:ext uri="{FF2B5EF4-FFF2-40B4-BE49-F238E27FC236}">
                  <a16:creationId xmlns:a16="http://schemas.microsoft.com/office/drawing/2014/main" id="{0C867A31-131F-7C45-7A35-FBE2ECD9D409}"/>
                </a:ext>
              </a:extLst>
            </p:cNvPr>
            <p:cNvSpPr txBox="1"/>
            <p:nvPr/>
          </p:nvSpPr>
          <p:spPr bwMode="auto">
            <a:xfrm>
              <a:off x="6552434" y="23623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79" name="TextBox 9678">
              <a:extLst>
                <a:ext uri="{FF2B5EF4-FFF2-40B4-BE49-F238E27FC236}">
                  <a16:creationId xmlns:a16="http://schemas.microsoft.com/office/drawing/2014/main" id="{BD092E77-9525-F611-F2F7-DF293D078629}"/>
                </a:ext>
              </a:extLst>
            </p:cNvPr>
            <p:cNvSpPr txBox="1"/>
            <p:nvPr/>
          </p:nvSpPr>
          <p:spPr bwMode="auto">
            <a:xfrm>
              <a:off x="6595315" y="23623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0" name="TextBox 9679">
              <a:extLst>
                <a:ext uri="{FF2B5EF4-FFF2-40B4-BE49-F238E27FC236}">
                  <a16:creationId xmlns:a16="http://schemas.microsoft.com/office/drawing/2014/main" id="{071EC790-E007-F327-F79C-E7FFE35AC4AC}"/>
                </a:ext>
              </a:extLst>
            </p:cNvPr>
            <p:cNvSpPr txBox="1"/>
            <p:nvPr/>
          </p:nvSpPr>
          <p:spPr bwMode="auto">
            <a:xfrm>
              <a:off x="6615081" y="23623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1" name="TextBox 9680">
              <a:extLst>
                <a:ext uri="{FF2B5EF4-FFF2-40B4-BE49-F238E27FC236}">
                  <a16:creationId xmlns:a16="http://schemas.microsoft.com/office/drawing/2014/main" id="{736433E7-F824-7E22-83D4-9930CB690A6B}"/>
                </a:ext>
              </a:extLst>
            </p:cNvPr>
            <p:cNvSpPr txBox="1"/>
            <p:nvPr/>
          </p:nvSpPr>
          <p:spPr bwMode="auto">
            <a:xfrm>
              <a:off x="6632415" y="23746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2" name="TextBox 9681">
              <a:extLst>
                <a:ext uri="{FF2B5EF4-FFF2-40B4-BE49-F238E27FC236}">
                  <a16:creationId xmlns:a16="http://schemas.microsoft.com/office/drawing/2014/main" id="{C0982A2E-A12A-CB6B-C24A-01D95969158B}"/>
                </a:ext>
              </a:extLst>
            </p:cNvPr>
            <p:cNvSpPr txBox="1"/>
            <p:nvPr/>
          </p:nvSpPr>
          <p:spPr bwMode="auto">
            <a:xfrm>
              <a:off x="6673433" y="23921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3" name="TextBox 9682">
              <a:extLst>
                <a:ext uri="{FF2B5EF4-FFF2-40B4-BE49-F238E27FC236}">
                  <a16:creationId xmlns:a16="http://schemas.microsoft.com/office/drawing/2014/main" id="{61492F68-3EE4-65F5-D9D5-760739DA7B89}"/>
                </a:ext>
              </a:extLst>
            </p:cNvPr>
            <p:cNvSpPr txBox="1"/>
            <p:nvPr/>
          </p:nvSpPr>
          <p:spPr bwMode="auto">
            <a:xfrm>
              <a:off x="6485971" y="23194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4" name="TextBox 9683">
              <a:extLst>
                <a:ext uri="{FF2B5EF4-FFF2-40B4-BE49-F238E27FC236}">
                  <a16:creationId xmlns:a16="http://schemas.microsoft.com/office/drawing/2014/main" id="{120473AA-7CD7-A4F7-3090-EF5062EDFC24}"/>
                </a:ext>
              </a:extLst>
            </p:cNvPr>
            <p:cNvSpPr txBox="1"/>
            <p:nvPr/>
          </p:nvSpPr>
          <p:spPr bwMode="auto">
            <a:xfrm>
              <a:off x="6736284"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5" name="TextBox 9684">
              <a:extLst>
                <a:ext uri="{FF2B5EF4-FFF2-40B4-BE49-F238E27FC236}">
                  <a16:creationId xmlns:a16="http://schemas.microsoft.com/office/drawing/2014/main" id="{9E3AA2FA-2DE5-90B3-4751-DDBBC11A2890}"/>
                </a:ext>
              </a:extLst>
            </p:cNvPr>
            <p:cNvSpPr txBox="1"/>
            <p:nvPr/>
          </p:nvSpPr>
          <p:spPr bwMode="auto">
            <a:xfrm>
              <a:off x="6787413"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6" name="TextBox 9685">
              <a:extLst>
                <a:ext uri="{FF2B5EF4-FFF2-40B4-BE49-F238E27FC236}">
                  <a16:creationId xmlns:a16="http://schemas.microsoft.com/office/drawing/2014/main" id="{C173A9AD-F9DE-CAB2-2BE8-838A90C097DE}"/>
                </a:ext>
              </a:extLst>
            </p:cNvPr>
            <p:cNvSpPr txBox="1"/>
            <p:nvPr/>
          </p:nvSpPr>
          <p:spPr bwMode="auto">
            <a:xfrm>
              <a:off x="7645312"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7" name="TextBox 9686">
              <a:extLst>
                <a:ext uri="{FF2B5EF4-FFF2-40B4-BE49-F238E27FC236}">
                  <a16:creationId xmlns:a16="http://schemas.microsoft.com/office/drawing/2014/main" id="{108FE245-9580-737F-CB8B-F143F18FDF59}"/>
                </a:ext>
              </a:extLst>
            </p:cNvPr>
            <p:cNvSpPr txBox="1"/>
            <p:nvPr/>
          </p:nvSpPr>
          <p:spPr bwMode="auto">
            <a:xfrm>
              <a:off x="7266661"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8" name="TextBox 9687">
              <a:extLst>
                <a:ext uri="{FF2B5EF4-FFF2-40B4-BE49-F238E27FC236}">
                  <a16:creationId xmlns:a16="http://schemas.microsoft.com/office/drawing/2014/main" id="{6787B8E2-5CF3-9B30-8D3A-824482FB7AA0}"/>
                </a:ext>
              </a:extLst>
            </p:cNvPr>
            <p:cNvSpPr txBox="1"/>
            <p:nvPr/>
          </p:nvSpPr>
          <p:spPr bwMode="auto">
            <a:xfrm>
              <a:off x="7737128"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89" name="TextBox 9688">
              <a:extLst>
                <a:ext uri="{FF2B5EF4-FFF2-40B4-BE49-F238E27FC236}">
                  <a16:creationId xmlns:a16="http://schemas.microsoft.com/office/drawing/2014/main" id="{3E1BC784-A7D2-C623-A51D-73E257F4634B}"/>
                </a:ext>
              </a:extLst>
            </p:cNvPr>
            <p:cNvSpPr txBox="1"/>
            <p:nvPr/>
          </p:nvSpPr>
          <p:spPr bwMode="auto">
            <a:xfrm>
              <a:off x="6890512" y="24345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0" name="TextBox 9689">
              <a:extLst>
                <a:ext uri="{FF2B5EF4-FFF2-40B4-BE49-F238E27FC236}">
                  <a16:creationId xmlns:a16="http://schemas.microsoft.com/office/drawing/2014/main" id="{1EF763A2-D557-7B68-F884-D84DE187292B}"/>
                </a:ext>
              </a:extLst>
            </p:cNvPr>
            <p:cNvSpPr txBox="1"/>
            <p:nvPr/>
          </p:nvSpPr>
          <p:spPr bwMode="auto">
            <a:xfrm>
              <a:off x="6908890" y="243607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1" name="TextBox 9690">
              <a:extLst>
                <a:ext uri="{FF2B5EF4-FFF2-40B4-BE49-F238E27FC236}">
                  <a16:creationId xmlns:a16="http://schemas.microsoft.com/office/drawing/2014/main" id="{2795D4F8-53EC-62DA-9ABC-1CADBD7CB59E}"/>
                </a:ext>
              </a:extLst>
            </p:cNvPr>
            <p:cNvSpPr txBox="1"/>
            <p:nvPr/>
          </p:nvSpPr>
          <p:spPr bwMode="auto">
            <a:xfrm>
              <a:off x="6847964"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2" name="TextBox 9691">
              <a:extLst>
                <a:ext uri="{FF2B5EF4-FFF2-40B4-BE49-F238E27FC236}">
                  <a16:creationId xmlns:a16="http://schemas.microsoft.com/office/drawing/2014/main" id="{B3BD4E77-59FE-7A5F-D9BF-689E5B47552E}"/>
                </a:ext>
              </a:extLst>
            </p:cNvPr>
            <p:cNvSpPr txBox="1"/>
            <p:nvPr/>
          </p:nvSpPr>
          <p:spPr bwMode="auto">
            <a:xfrm>
              <a:off x="7126939"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3" name="TextBox 9692">
              <a:extLst>
                <a:ext uri="{FF2B5EF4-FFF2-40B4-BE49-F238E27FC236}">
                  <a16:creationId xmlns:a16="http://schemas.microsoft.com/office/drawing/2014/main" id="{9758FBB8-6379-C8B2-CFC6-7E2B111EC206}"/>
                </a:ext>
              </a:extLst>
            </p:cNvPr>
            <p:cNvSpPr txBox="1"/>
            <p:nvPr/>
          </p:nvSpPr>
          <p:spPr bwMode="auto">
            <a:xfrm>
              <a:off x="7113284"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4" name="TextBox 9693">
              <a:extLst>
                <a:ext uri="{FF2B5EF4-FFF2-40B4-BE49-F238E27FC236}">
                  <a16:creationId xmlns:a16="http://schemas.microsoft.com/office/drawing/2014/main" id="{77FA3934-3AEC-F078-7AC2-D19A851A197D}"/>
                </a:ext>
              </a:extLst>
            </p:cNvPr>
            <p:cNvSpPr txBox="1"/>
            <p:nvPr/>
          </p:nvSpPr>
          <p:spPr bwMode="auto">
            <a:xfrm>
              <a:off x="7165709" y="244350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5" name="TextBox 9694">
              <a:extLst>
                <a:ext uri="{FF2B5EF4-FFF2-40B4-BE49-F238E27FC236}">
                  <a16:creationId xmlns:a16="http://schemas.microsoft.com/office/drawing/2014/main" id="{E9C8F827-68B3-015F-7B5A-91FEB9CCE3D9}"/>
                </a:ext>
              </a:extLst>
            </p:cNvPr>
            <p:cNvSpPr txBox="1"/>
            <p:nvPr/>
          </p:nvSpPr>
          <p:spPr bwMode="auto">
            <a:xfrm>
              <a:off x="7046659" y="244272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6" name="TextBox 9695">
              <a:extLst>
                <a:ext uri="{FF2B5EF4-FFF2-40B4-BE49-F238E27FC236}">
                  <a16:creationId xmlns:a16="http://schemas.microsoft.com/office/drawing/2014/main" id="{B4F6C797-4955-A612-3EFA-5F8DF04D7C3B}"/>
                </a:ext>
              </a:extLst>
            </p:cNvPr>
            <p:cNvSpPr txBox="1"/>
            <p:nvPr/>
          </p:nvSpPr>
          <p:spPr bwMode="auto">
            <a:xfrm>
              <a:off x="6951200"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7" name="TextBox 9696">
              <a:extLst>
                <a:ext uri="{FF2B5EF4-FFF2-40B4-BE49-F238E27FC236}">
                  <a16:creationId xmlns:a16="http://schemas.microsoft.com/office/drawing/2014/main" id="{DE7D2BFD-880A-30DD-571C-C277770844CB}"/>
                </a:ext>
              </a:extLst>
            </p:cNvPr>
            <p:cNvSpPr txBox="1"/>
            <p:nvPr/>
          </p:nvSpPr>
          <p:spPr bwMode="auto">
            <a:xfrm>
              <a:off x="6976911"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8" name="TextBox 9697">
              <a:extLst>
                <a:ext uri="{FF2B5EF4-FFF2-40B4-BE49-F238E27FC236}">
                  <a16:creationId xmlns:a16="http://schemas.microsoft.com/office/drawing/2014/main" id="{B9A2780E-F145-C3C3-17D2-31B726E62838}"/>
                </a:ext>
              </a:extLst>
            </p:cNvPr>
            <p:cNvSpPr txBox="1"/>
            <p:nvPr/>
          </p:nvSpPr>
          <p:spPr bwMode="auto">
            <a:xfrm>
              <a:off x="7009434"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699" name="TextBox 9698">
              <a:extLst>
                <a:ext uri="{FF2B5EF4-FFF2-40B4-BE49-F238E27FC236}">
                  <a16:creationId xmlns:a16="http://schemas.microsoft.com/office/drawing/2014/main" id="{B2E09302-3EDE-BE8F-233E-A05C5C874C0B}"/>
                </a:ext>
              </a:extLst>
            </p:cNvPr>
            <p:cNvSpPr txBox="1"/>
            <p:nvPr/>
          </p:nvSpPr>
          <p:spPr bwMode="auto">
            <a:xfrm>
              <a:off x="6926396" y="243607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0" name="TextBox 9699">
              <a:extLst>
                <a:ext uri="{FF2B5EF4-FFF2-40B4-BE49-F238E27FC236}">
                  <a16:creationId xmlns:a16="http://schemas.microsoft.com/office/drawing/2014/main" id="{79187217-0C6A-F8E8-222D-B910B988119C}"/>
                </a:ext>
              </a:extLst>
            </p:cNvPr>
            <p:cNvSpPr txBox="1"/>
            <p:nvPr/>
          </p:nvSpPr>
          <p:spPr bwMode="auto">
            <a:xfrm>
              <a:off x="7323466"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1" name="TextBox 9700">
              <a:extLst>
                <a:ext uri="{FF2B5EF4-FFF2-40B4-BE49-F238E27FC236}">
                  <a16:creationId xmlns:a16="http://schemas.microsoft.com/office/drawing/2014/main" id="{8F903B59-EB06-7619-C54D-8232D0898731}"/>
                </a:ext>
              </a:extLst>
            </p:cNvPr>
            <p:cNvSpPr txBox="1"/>
            <p:nvPr/>
          </p:nvSpPr>
          <p:spPr bwMode="auto">
            <a:xfrm>
              <a:off x="7574469"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2" name="TextBox 9701">
              <a:extLst>
                <a:ext uri="{FF2B5EF4-FFF2-40B4-BE49-F238E27FC236}">
                  <a16:creationId xmlns:a16="http://schemas.microsoft.com/office/drawing/2014/main" id="{7E990E9E-C09C-1233-FAF9-44C2845D7451}"/>
                </a:ext>
              </a:extLst>
            </p:cNvPr>
            <p:cNvSpPr txBox="1"/>
            <p:nvPr/>
          </p:nvSpPr>
          <p:spPr bwMode="auto">
            <a:xfrm>
              <a:off x="7589249"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3" name="TextBox 9702">
              <a:extLst>
                <a:ext uri="{FF2B5EF4-FFF2-40B4-BE49-F238E27FC236}">
                  <a16:creationId xmlns:a16="http://schemas.microsoft.com/office/drawing/2014/main" id="{90EDCE53-0E4A-FD06-9D58-8DED1E9BC624}"/>
                </a:ext>
              </a:extLst>
            </p:cNvPr>
            <p:cNvSpPr txBox="1"/>
            <p:nvPr/>
          </p:nvSpPr>
          <p:spPr bwMode="auto">
            <a:xfrm>
              <a:off x="7341273"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4" name="TextBox 9703">
              <a:extLst>
                <a:ext uri="{FF2B5EF4-FFF2-40B4-BE49-F238E27FC236}">
                  <a16:creationId xmlns:a16="http://schemas.microsoft.com/office/drawing/2014/main" id="{20E93A88-016A-0ED4-8637-968CC0C128E3}"/>
                </a:ext>
              </a:extLst>
            </p:cNvPr>
            <p:cNvSpPr txBox="1"/>
            <p:nvPr/>
          </p:nvSpPr>
          <p:spPr bwMode="auto">
            <a:xfrm>
              <a:off x="7349578"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5" name="TextBox 9704">
              <a:extLst>
                <a:ext uri="{FF2B5EF4-FFF2-40B4-BE49-F238E27FC236}">
                  <a16:creationId xmlns:a16="http://schemas.microsoft.com/office/drawing/2014/main" id="{31BC88B7-D926-BCF4-44CD-D6AEA3897840}"/>
                </a:ext>
              </a:extLst>
            </p:cNvPr>
            <p:cNvSpPr txBox="1"/>
            <p:nvPr/>
          </p:nvSpPr>
          <p:spPr bwMode="auto">
            <a:xfrm>
              <a:off x="7481403"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6" name="TextBox 9705">
              <a:extLst>
                <a:ext uri="{FF2B5EF4-FFF2-40B4-BE49-F238E27FC236}">
                  <a16:creationId xmlns:a16="http://schemas.microsoft.com/office/drawing/2014/main" id="{2C6063DE-2872-0F53-D487-303BCC925DB3}"/>
                </a:ext>
              </a:extLst>
            </p:cNvPr>
            <p:cNvSpPr txBox="1"/>
            <p:nvPr/>
          </p:nvSpPr>
          <p:spPr bwMode="auto">
            <a:xfrm>
              <a:off x="7880411"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7" name="TextBox 9706">
              <a:extLst>
                <a:ext uri="{FF2B5EF4-FFF2-40B4-BE49-F238E27FC236}">
                  <a16:creationId xmlns:a16="http://schemas.microsoft.com/office/drawing/2014/main" id="{28C61633-315D-A48C-93C5-155016261913}"/>
                </a:ext>
              </a:extLst>
            </p:cNvPr>
            <p:cNvSpPr txBox="1"/>
            <p:nvPr/>
          </p:nvSpPr>
          <p:spPr bwMode="auto">
            <a:xfrm>
              <a:off x="7414030"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8" name="TextBox 9707">
              <a:extLst>
                <a:ext uri="{FF2B5EF4-FFF2-40B4-BE49-F238E27FC236}">
                  <a16:creationId xmlns:a16="http://schemas.microsoft.com/office/drawing/2014/main" id="{C1675A90-C34C-982A-CD2E-64C040D442D6}"/>
                </a:ext>
              </a:extLst>
            </p:cNvPr>
            <p:cNvSpPr txBox="1"/>
            <p:nvPr/>
          </p:nvSpPr>
          <p:spPr bwMode="auto">
            <a:xfrm>
              <a:off x="7400685"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09" name="TextBox 9708">
              <a:extLst>
                <a:ext uri="{FF2B5EF4-FFF2-40B4-BE49-F238E27FC236}">
                  <a16:creationId xmlns:a16="http://schemas.microsoft.com/office/drawing/2014/main" id="{B7B27EA8-4D0E-6F13-73CD-4EF7951BB96A}"/>
                </a:ext>
              </a:extLst>
            </p:cNvPr>
            <p:cNvSpPr txBox="1"/>
            <p:nvPr/>
          </p:nvSpPr>
          <p:spPr bwMode="auto">
            <a:xfrm>
              <a:off x="7374118"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10" name="TextBox 9709">
              <a:extLst>
                <a:ext uri="{FF2B5EF4-FFF2-40B4-BE49-F238E27FC236}">
                  <a16:creationId xmlns:a16="http://schemas.microsoft.com/office/drawing/2014/main" id="{04B406C5-ED8F-0F59-1CE2-5E41E28A9F41}"/>
                </a:ext>
              </a:extLst>
            </p:cNvPr>
            <p:cNvSpPr txBox="1"/>
            <p:nvPr/>
          </p:nvSpPr>
          <p:spPr bwMode="auto">
            <a:xfrm>
              <a:off x="7453447"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711" name="TextBox 9710">
              <a:extLst>
                <a:ext uri="{FF2B5EF4-FFF2-40B4-BE49-F238E27FC236}">
                  <a16:creationId xmlns:a16="http://schemas.microsoft.com/office/drawing/2014/main" id="{F7CA42D0-B7C7-4C34-71BD-B8D4CE6E8847}"/>
                </a:ext>
              </a:extLst>
            </p:cNvPr>
            <p:cNvSpPr txBox="1"/>
            <p:nvPr/>
          </p:nvSpPr>
          <p:spPr bwMode="auto">
            <a:xfrm>
              <a:off x="7432616"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cxnSp>
        <p:nvCxnSpPr>
          <p:cNvPr id="9712" name="Straight Connector 9711">
            <a:extLst>
              <a:ext uri="{FF2B5EF4-FFF2-40B4-BE49-F238E27FC236}">
                <a16:creationId xmlns:a16="http://schemas.microsoft.com/office/drawing/2014/main" id="{F90C81B3-28AD-6C44-5F17-3CE3000CDD8C}"/>
              </a:ext>
            </a:extLst>
          </p:cNvPr>
          <p:cNvCxnSpPr/>
          <p:nvPr/>
        </p:nvCxnSpPr>
        <p:spPr bwMode="auto">
          <a:xfrm>
            <a:off x="8487647" y="1692528"/>
            <a:ext cx="0" cy="2162628"/>
          </a:xfrm>
          <a:prstGeom prst="line">
            <a:avLst/>
          </a:prstGeom>
          <a:noFill/>
          <a:ln w="12700" cap="flat" cmpd="sng" algn="ctr">
            <a:solidFill>
              <a:srgbClr val="000000"/>
            </a:solidFill>
            <a:prstDash val="solid"/>
            <a:round/>
            <a:headEnd type="none" w="med" len="med"/>
            <a:tailEnd type="none" w="med" len="med"/>
          </a:ln>
          <a:effectLst/>
        </p:spPr>
      </p:cxnSp>
      <p:sp>
        <p:nvSpPr>
          <p:cNvPr id="9781" name="TextBox 9780">
            <a:extLst>
              <a:ext uri="{FF2B5EF4-FFF2-40B4-BE49-F238E27FC236}">
                <a16:creationId xmlns:a16="http://schemas.microsoft.com/office/drawing/2014/main" id="{E13E968A-39D9-BA0F-6071-82E48DCBD83D}"/>
              </a:ext>
            </a:extLst>
          </p:cNvPr>
          <p:cNvSpPr txBox="1"/>
          <p:nvPr/>
        </p:nvSpPr>
        <p:spPr bwMode="auto">
          <a:xfrm>
            <a:off x="2318301" y="1754340"/>
            <a:ext cx="5605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Poppins" pitchFamily="2" charset="77"/>
                <a:ea typeface="+mn-ea"/>
                <a:cs typeface="Poppins" pitchFamily="2" charset="77"/>
              </a:rPr>
              <a:t>81%</a:t>
            </a:r>
          </a:p>
        </p:txBody>
      </p:sp>
      <p:sp>
        <p:nvSpPr>
          <p:cNvPr id="9782" name="TextBox 9781">
            <a:extLst>
              <a:ext uri="{FF2B5EF4-FFF2-40B4-BE49-F238E27FC236}">
                <a16:creationId xmlns:a16="http://schemas.microsoft.com/office/drawing/2014/main" id="{32C2639E-4505-3D25-347E-A4A50CD42899}"/>
              </a:ext>
            </a:extLst>
          </p:cNvPr>
          <p:cNvSpPr txBox="1"/>
          <p:nvPr/>
        </p:nvSpPr>
        <p:spPr bwMode="auto">
          <a:xfrm>
            <a:off x="2487959" y="2466091"/>
            <a:ext cx="5663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FFFFFF">
                    <a:lumMod val="50000"/>
                  </a:srgbClr>
                </a:solidFill>
                <a:effectLst/>
                <a:uLnTx/>
                <a:uFillTx/>
                <a:latin typeface="Poppins" pitchFamily="2" charset="77"/>
                <a:ea typeface="+mn-ea"/>
                <a:cs typeface="Poppins" pitchFamily="2" charset="77"/>
              </a:rPr>
              <a:t>70%</a:t>
            </a:r>
          </a:p>
        </p:txBody>
      </p:sp>
      <p:sp>
        <p:nvSpPr>
          <p:cNvPr id="9785" name="TextBox 9784">
            <a:extLst>
              <a:ext uri="{FF2B5EF4-FFF2-40B4-BE49-F238E27FC236}">
                <a16:creationId xmlns:a16="http://schemas.microsoft.com/office/drawing/2014/main" id="{BF0E80C4-B87E-AFAA-AA8F-A0190ECA541A}"/>
              </a:ext>
            </a:extLst>
          </p:cNvPr>
          <p:cNvSpPr txBox="1"/>
          <p:nvPr/>
        </p:nvSpPr>
        <p:spPr bwMode="auto">
          <a:xfrm>
            <a:off x="10275423" y="2210094"/>
            <a:ext cx="588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FFFFFF">
                    <a:lumMod val="50000"/>
                  </a:srgbClr>
                </a:solidFill>
                <a:effectLst/>
                <a:uLnTx/>
                <a:uFillTx/>
                <a:latin typeface="Poppins" pitchFamily="2" charset="77"/>
                <a:ea typeface="+mn-ea"/>
                <a:cs typeface="Poppins" pitchFamily="2" charset="77"/>
              </a:rPr>
              <a:t>81%</a:t>
            </a:r>
          </a:p>
        </p:txBody>
      </p:sp>
      <p:sp>
        <p:nvSpPr>
          <p:cNvPr id="9787" name="TextBox 9786">
            <a:extLst>
              <a:ext uri="{FF2B5EF4-FFF2-40B4-BE49-F238E27FC236}">
                <a16:creationId xmlns:a16="http://schemas.microsoft.com/office/drawing/2014/main" id="{2EA5301F-2ADE-8A3C-75A1-70C5DC5D7509}"/>
              </a:ext>
            </a:extLst>
          </p:cNvPr>
          <p:cNvSpPr txBox="1"/>
          <p:nvPr/>
        </p:nvSpPr>
        <p:spPr bwMode="auto">
          <a:xfrm>
            <a:off x="8456024" y="4372199"/>
            <a:ext cx="3515314" cy="830997"/>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4-yr OS: </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Arm A vs I (HR: 0.565;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 .0019)</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Arm A vs A + I (HR: 0.587;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 .0036)</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Arm A + I vs I: ongoing</a:t>
            </a:r>
          </a:p>
        </p:txBody>
      </p:sp>
      <p:sp>
        <p:nvSpPr>
          <p:cNvPr id="9788" name="TextBox 9787">
            <a:extLst>
              <a:ext uri="{FF2B5EF4-FFF2-40B4-BE49-F238E27FC236}">
                <a16:creationId xmlns:a16="http://schemas.microsoft.com/office/drawing/2014/main" id="{CA1C035E-3E0B-06F7-67C5-48D2991B971D}"/>
              </a:ext>
            </a:extLst>
          </p:cNvPr>
          <p:cNvSpPr txBox="1"/>
          <p:nvPr/>
        </p:nvSpPr>
        <p:spPr bwMode="auto">
          <a:xfrm>
            <a:off x="525105" y="4372199"/>
            <a:ext cx="3947514" cy="830997"/>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4-yr FFS: </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Arm A vs I (HR: 1.29; 1-sided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 .9890)</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Superiority of A vs I rejected</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Superiority of I (2-sided, retrospective):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 .0208 </a:t>
            </a:r>
          </a:p>
        </p:txBody>
      </p:sp>
      <p:sp>
        <p:nvSpPr>
          <p:cNvPr id="9789" name="TextBox 9788">
            <a:extLst>
              <a:ext uri="{FF2B5EF4-FFF2-40B4-BE49-F238E27FC236}">
                <a16:creationId xmlns:a16="http://schemas.microsoft.com/office/drawing/2014/main" id="{C693380E-059C-A8A1-DFC9-DABE8416C698}"/>
              </a:ext>
            </a:extLst>
          </p:cNvPr>
          <p:cNvSpPr txBox="1"/>
          <p:nvPr/>
        </p:nvSpPr>
        <p:spPr bwMode="auto">
          <a:xfrm>
            <a:off x="4578184" y="4372199"/>
            <a:ext cx="3754603" cy="830997"/>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4-yr FFS: </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Arm A vs A + I (HR: 0.64; 1-sided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 .0026)</a:t>
            </a:r>
          </a:p>
          <a:p>
            <a:pPr marL="171450" marR="0" lvl="0" indent="-171450" algn="l" defTabSz="914400" rtl="0" eaLnBrk="1" fontAlgn="auto" latinLnBrk="0" hangingPunct="1">
              <a:lnSpc>
                <a:spcPct val="100000"/>
              </a:lnSpc>
              <a:spcBef>
                <a:spcPts val="0"/>
              </a:spcBef>
              <a:spcAft>
                <a:spcPct val="0"/>
              </a:spcAft>
              <a:buClrTx/>
              <a:buSzTx/>
              <a:buFont typeface="Wingdings" panose="05000000000000000000" pitchFamily="2" charset="2"/>
              <a:buChar char="§"/>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 + I superior to A – confirmed</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Arm A + I vs I (HR: 0.83; 1-sided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 .21)</a:t>
            </a:r>
          </a:p>
        </p:txBody>
      </p:sp>
      <p:sp>
        <p:nvSpPr>
          <p:cNvPr id="9790" name="TextBox 9789">
            <a:extLst>
              <a:ext uri="{FF2B5EF4-FFF2-40B4-BE49-F238E27FC236}">
                <a16:creationId xmlns:a16="http://schemas.microsoft.com/office/drawing/2014/main" id="{2F1FBCE0-F60E-D2A3-5FDD-D948E17FEA0D}"/>
              </a:ext>
            </a:extLst>
          </p:cNvPr>
          <p:cNvSpPr txBox="1"/>
          <p:nvPr/>
        </p:nvSpPr>
        <p:spPr bwMode="auto">
          <a:xfrm>
            <a:off x="6219424" y="1739131"/>
            <a:ext cx="577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2201B2"/>
                </a:solidFill>
                <a:effectLst/>
                <a:uLnTx/>
                <a:uFillTx/>
                <a:latin typeface="Poppins" pitchFamily="2" charset="77"/>
                <a:ea typeface="+mn-ea"/>
                <a:cs typeface="Poppins" pitchFamily="2" charset="77"/>
              </a:rPr>
              <a:t>82%</a:t>
            </a:r>
          </a:p>
        </p:txBody>
      </p:sp>
      <p:sp>
        <p:nvSpPr>
          <p:cNvPr id="9792" name="TextBox 9791">
            <a:extLst>
              <a:ext uri="{FF2B5EF4-FFF2-40B4-BE49-F238E27FC236}">
                <a16:creationId xmlns:a16="http://schemas.microsoft.com/office/drawing/2014/main" id="{D0899A12-1F1D-85A1-BB25-236B348B6E0E}"/>
              </a:ext>
            </a:extLst>
          </p:cNvPr>
          <p:cNvSpPr txBox="1"/>
          <p:nvPr/>
        </p:nvSpPr>
        <p:spPr bwMode="auto">
          <a:xfrm>
            <a:off x="6311895" y="2439964"/>
            <a:ext cx="5681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FFFFFF">
                    <a:lumMod val="50000"/>
                  </a:srgbClr>
                </a:solidFill>
                <a:effectLst/>
                <a:uLnTx/>
                <a:uFillTx/>
                <a:latin typeface="Poppins" pitchFamily="2" charset="77"/>
                <a:ea typeface="+mn-ea"/>
                <a:cs typeface="Poppins" pitchFamily="2" charset="77"/>
              </a:rPr>
              <a:t>70%</a:t>
            </a:r>
          </a:p>
        </p:txBody>
      </p:sp>
      <p:cxnSp>
        <p:nvCxnSpPr>
          <p:cNvPr id="9355" name="Straight Connector 9354">
            <a:extLst>
              <a:ext uri="{FF2B5EF4-FFF2-40B4-BE49-F238E27FC236}">
                <a16:creationId xmlns:a16="http://schemas.microsoft.com/office/drawing/2014/main" id="{0143AFA7-F79E-18E5-0582-C349EE8EFED5}"/>
              </a:ext>
            </a:extLst>
          </p:cNvPr>
          <p:cNvCxnSpPr/>
          <p:nvPr/>
        </p:nvCxnSpPr>
        <p:spPr bwMode="auto">
          <a:xfrm>
            <a:off x="930941" y="3461503"/>
            <a:ext cx="214112"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9356" name="Straight Connector 9355">
            <a:extLst>
              <a:ext uri="{FF2B5EF4-FFF2-40B4-BE49-F238E27FC236}">
                <a16:creationId xmlns:a16="http://schemas.microsoft.com/office/drawing/2014/main" id="{6C96F72C-480D-9F0E-E40A-C665EBAD7F1B}"/>
              </a:ext>
            </a:extLst>
          </p:cNvPr>
          <p:cNvCxnSpPr/>
          <p:nvPr/>
        </p:nvCxnSpPr>
        <p:spPr bwMode="auto">
          <a:xfrm>
            <a:off x="930941" y="3631403"/>
            <a:ext cx="214112" cy="0"/>
          </a:xfrm>
          <a:prstGeom prst="line">
            <a:avLst/>
          </a:prstGeom>
          <a:noFill/>
          <a:ln w="28575" cap="flat" cmpd="sng" algn="ctr">
            <a:solidFill>
              <a:srgbClr val="E1471D"/>
            </a:solidFill>
            <a:prstDash val="solid"/>
            <a:round/>
            <a:headEnd type="none" w="med" len="med"/>
            <a:tailEnd type="none" w="med" len="med"/>
          </a:ln>
          <a:effectLst/>
        </p:spPr>
      </p:cxnSp>
      <p:sp>
        <p:nvSpPr>
          <p:cNvPr id="9357" name="TextBox 9356">
            <a:extLst>
              <a:ext uri="{FF2B5EF4-FFF2-40B4-BE49-F238E27FC236}">
                <a16:creationId xmlns:a16="http://schemas.microsoft.com/office/drawing/2014/main" id="{87371752-8FC6-0717-369B-1987EF07E7FA}"/>
              </a:ext>
            </a:extLst>
          </p:cNvPr>
          <p:cNvSpPr txBox="1"/>
          <p:nvPr/>
        </p:nvSpPr>
        <p:spPr bwMode="auto">
          <a:xfrm>
            <a:off x="843692" y="3140539"/>
            <a:ext cx="30627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t>Median follow-up: 55 mo</a:t>
            </a:r>
          </a:p>
          <a:p>
            <a:pPr marL="230188"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 A (n = 288): median not reached</a:t>
            </a:r>
            <a:b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t> </a:t>
            </a:r>
            <a:r>
              <a:rPr kumimoji="0" lang="en-US" sz="12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rPr>
              <a:t>I (n = 290): median not reached</a:t>
            </a:r>
          </a:p>
        </p:txBody>
      </p:sp>
      <p:sp>
        <p:nvSpPr>
          <p:cNvPr id="9798" name="TextBox 9797">
            <a:extLst>
              <a:ext uri="{FF2B5EF4-FFF2-40B4-BE49-F238E27FC236}">
                <a16:creationId xmlns:a16="http://schemas.microsoft.com/office/drawing/2014/main" id="{36A0B152-4DF2-A4D1-1719-5A0AD3FF2B35}"/>
              </a:ext>
            </a:extLst>
          </p:cNvPr>
          <p:cNvSpPr txBox="1"/>
          <p:nvPr/>
        </p:nvSpPr>
        <p:spPr bwMode="auto">
          <a:xfrm>
            <a:off x="9888966" y="1601125"/>
            <a:ext cx="588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E1471D"/>
                </a:solidFill>
                <a:effectLst/>
                <a:uLnTx/>
                <a:uFillTx/>
                <a:latin typeface="Poppins" pitchFamily="2" charset="77"/>
                <a:ea typeface="+mn-ea"/>
                <a:cs typeface="Poppins" pitchFamily="2" charset="77"/>
              </a:rPr>
              <a:t>90%</a:t>
            </a:r>
          </a:p>
        </p:txBody>
      </p:sp>
      <p:sp>
        <p:nvSpPr>
          <p:cNvPr id="9799" name="TextBox 9798">
            <a:extLst>
              <a:ext uri="{FF2B5EF4-FFF2-40B4-BE49-F238E27FC236}">
                <a16:creationId xmlns:a16="http://schemas.microsoft.com/office/drawing/2014/main" id="{99E2C74F-CCE0-BEA4-4465-BD6285C2A37F}"/>
              </a:ext>
            </a:extLst>
          </p:cNvPr>
          <p:cNvSpPr txBox="1"/>
          <p:nvPr/>
        </p:nvSpPr>
        <p:spPr bwMode="auto">
          <a:xfrm>
            <a:off x="10251506" y="1659954"/>
            <a:ext cx="588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2201B2"/>
                </a:solidFill>
                <a:effectLst/>
                <a:uLnTx/>
                <a:uFillTx/>
                <a:latin typeface="Poppins" pitchFamily="2" charset="77"/>
                <a:ea typeface="+mn-ea"/>
                <a:cs typeface="Poppins" pitchFamily="2" charset="77"/>
              </a:rPr>
              <a:t>88%</a:t>
            </a:r>
          </a:p>
        </p:txBody>
      </p:sp>
    </p:spTree>
    <p:extLst>
      <p:ext uri="{BB962C8B-B14F-4D97-AF65-F5344CB8AC3E}">
        <p14:creationId xmlns:p14="http://schemas.microsoft.com/office/powerpoint/2010/main" val="681373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231078" y="260163"/>
            <a:ext cx="11740260" cy="1044132"/>
          </a:xfrm>
        </p:spPr>
        <p:txBody>
          <a:bodyPr/>
          <a:lstStyle/>
          <a:p>
            <a:r>
              <a:rPr lang="en-US" altLang="en-US" sz="3200" spc="0" dirty="0">
                <a:latin typeface="Times New Roman" panose="02020603050405020304" pitchFamily="18" charset="0"/>
                <a:cs typeface="Times New Roman" panose="02020603050405020304" pitchFamily="18" charset="0"/>
              </a:rPr>
              <a:t>ECH</a:t>
            </a:r>
            <a:r>
              <a:rPr lang="en-US" altLang="en-US" dirty="0"/>
              <a:t>O</a:t>
            </a:r>
            <a:r>
              <a:rPr lang="en-US" altLang="en-US" sz="3200" spc="0" dirty="0">
                <a:latin typeface="Times New Roman" panose="02020603050405020304" pitchFamily="18" charset="0"/>
                <a:cs typeface="Times New Roman" panose="02020603050405020304" pitchFamily="18" charset="0"/>
              </a:rPr>
              <a:t>: BR With or Without Acalabrutinib for Previously Untreated MCL</a:t>
            </a:r>
          </a:p>
        </p:txBody>
      </p:sp>
      <p:sp>
        <p:nvSpPr>
          <p:cNvPr id="6" name="Content Placeholder 5">
            <a:extLst>
              <a:ext uri="{FF2B5EF4-FFF2-40B4-BE49-F238E27FC236}">
                <a16:creationId xmlns:a16="http://schemas.microsoft.com/office/drawing/2014/main" id="{3E3F9546-EDA5-0FF1-A90B-D8AA2F34DA63}"/>
              </a:ext>
            </a:extLst>
          </p:cNvPr>
          <p:cNvSpPr>
            <a:spLocks noGrp="1"/>
          </p:cNvSpPr>
          <p:nvPr>
            <p:ph idx="1"/>
          </p:nvPr>
        </p:nvSpPr>
        <p:spPr/>
        <p:txBody>
          <a:bodyPr/>
          <a:lstStyle/>
          <a:p>
            <a:pPr marL="228600" indent="-228600"/>
            <a:r>
              <a:rPr lang="en-US" altLang="en-US" dirty="0"/>
              <a:t>Multicenter, randomized, double-blind, placebo-controlled phase III trial</a:t>
            </a:r>
          </a:p>
          <a:p>
            <a:pPr marL="228600" indent="-228600"/>
            <a:endParaRPr lang="en-US" altLang="en-US" dirty="0"/>
          </a:p>
          <a:p>
            <a:pPr marL="228600" indent="-228600"/>
            <a:endParaRPr lang="en-US" altLang="en-US" dirty="0"/>
          </a:p>
          <a:p>
            <a:pPr marL="228600" indent="-228600"/>
            <a:endParaRPr lang="en-US" altLang="en-US" dirty="0"/>
          </a:p>
          <a:p>
            <a:pPr marL="228600" indent="-228600"/>
            <a:endParaRPr lang="en-US" altLang="en-US" dirty="0"/>
          </a:p>
          <a:p>
            <a:pPr marL="228600" indent="-228600"/>
            <a:endParaRPr lang="en-US" altLang="en-US" dirty="0"/>
          </a:p>
          <a:p>
            <a:pPr marL="228600" indent="-228600"/>
            <a:endParaRPr lang="en-US" altLang="en-US" dirty="0"/>
          </a:p>
          <a:p>
            <a:pPr marL="228600" indent="-228600"/>
            <a:r>
              <a:rPr lang="en-US" altLang="en-US" b="1" dirty="0"/>
              <a:t>Primary endpoint: </a:t>
            </a:r>
            <a:r>
              <a:rPr lang="en-US" altLang="en-US" dirty="0"/>
              <a:t>PFS by IRC</a:t>
            </a:r>
          </a:p>
          <a:p>
            <a:pPr marL="228600" indent="-228600"/>
            <a:r>
              <a:rPr lang="en-US" altLang="en-US" b="1" dirty="0"/>
              <a:t>Secondary endpoints: </a:t>
            </a:r>
            <a:r>
              <a:rPr lang="en-US" altLang="en-US" dirty="0"/>
              <a:t>PFS by INV, ORR by INV and IRC, DoR by IRC and OS</a:t>
            </a:r>
          </a:p>
        </p:txBody>
      </p:sp>
      <p:sp>
        <p:nvSpPr>
          <p:cNvPr id="7" name="Content Placeholder 6">
            <a:extLst>
              <a:ext uri="{FF2B5EF4-FFF2-40B4-BE49-F238E27FC236}">
                <a16:creationId xmlns:a16="http://schemas.microsoft.com/office/drawing/2014/main" id="{535A9188-D63A-8701-E823-5B935007AD24}"/>
              </a:ext>
            </a:extLst>
          </p:cNvPr>
          <p:cNvSpPr>
            <a:spLocks noGrp="1"/>
          </p:cNvSpPr>
          <p:nvPr>
            <p:ph sz="quarter" idx="10"/>
          </p:nvPr>
        </p:nvSpPr>
        <p:spPr/>
        <p:txBody>
          <a:bodyPr/>
          <a:lstStyle/>
          <a:p>
            <a:pPr algn="ctr"/>
            <a:r>
              <a:rPr lang="en-US" altLang="en-US" spc="-10" dirty="0"/>
              <a:t>Wang. JCO. 2025;43:2276. Wang. ASH 2025. Abstr 885. NCT02972840. </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09883" y="2502929"/>
            <a:ext cx="258575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aged ≥65 yr with pathologically confirmed MCL requiring treatment; no prior therapy; ECOG PS ≤2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635)</a:t>
            </a:r>
            <a:endPar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1" name="Rectangle 46">
            <a:extLst>
              <a:ext uri="{FF2B5EF4-FFF2-40B4-BE49-F238E27FC236}">
                <a16:creationId xmlns:a16="http://schemas.microsoft.com/office/drawing/2014/main" id="{937A8B82-B1A2-4F68-B7FF-D7788F4B7C74}"/>
              </a:ext>
            </a:extLst>
          </p:cNvPr>
          <p:cNvSpPr>
            <a:spLocks noChangeArrowheads="1"/>
          </p:cNvSpPr>
          <p:nvPr/>
        </p:nvSpPr>
        <p:spPr bwMode="auto">
          <a:xfrm>
            <a:off x="8383588" y="2505670"/>
            <a:ext cx="319772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Rituximab maintenance (Q8W x 12) + acalabrutinib until PD</a:t>
            </a: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4024313" y="2418937"/>
            <a:ext cx="3790950" cy="104413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Acalabrutinib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Bendamustine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Rituximab</a:t>
            </a:r>
          </a:p>
        </p:txBody>
      </p:sp>
      <p:sp>
        <p:nvSpPr>
          <p:cNvPr id="19465" name="Line 51">
            <a:extLst>
              <a:ext uri="{FF2B5EF4-FFF2-40B4-BE49-F238E27FC236}">
                <a16:creationId xmlns:a16="http://schemas.microsoft.com/office/drawing/2014/main" id="{7461FA41-FD04-4621-9D2A-15010230E2A0}"/>
              </a:ext>
            </a:extLst>
          </p:cNvPr>
          <p:cNvSpPr>
            <a:spLocks noChangeShapeType="1"/>
          </p:cNvSpPr>
          <p:nvPr/>
        </p:nvSpPr>
        <p:spPr bwMode="auto">
          <a:xfrm rot="16200000">
            <a:off x="8129588" y="3818670"/>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6" name="Line 52">
            <a:extLst>
              <a:ext uri="{FF2B5EF4-FFF2-40B4-BE49-F238E27FC236}">
                <a16:creationId xmlns:a16="http://schemas.microsoft.com/office/drawing/2014/main" id="{809AEC4D-D360-4462-B28D-A44E89AF0366}"/>
              </a:ext>
            </a:extLst>
          </p:cNvPr>
          <p:cNvSpPr>
            <a:spLocks noChangeShapeType="1"/>
          </p:cNvSpPr>
          <p:nvPr/>
        </p:nvSpPr>
        <p:spPr bwMode="auto">
          <a:xfrm>
            <a:off x="7875589" y="2946563"/>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287713" y="3611581"/>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3287713" y="3011505"/>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3" name="Rectangle 28">
            <a:extLst>
              <a:ext uri="{FF2B5EF4-FFF2-40B4-BE49-F238E27FC236}">
                <a16:creationId xmlns:a16="http://schemas.microsoft.com/office/drawing/2014/main" id="{A601C5F4-A25E-BE4E-D9A1-8132AE84FBE7}"/>
              </a:ext>
            </a:extLst>
          </p:cNvPr>
          <p:cNvSpPr>
            <a:spLocks noChangeArrowheads="1"/>
          </p:cNvSpPr>
          <p:nvPr/>
        </p:nvSpPr>
        <p:spPr bwMode="auto">
          <a:xfrm>
            <a:off x="4028151" y="3567288"/>
            <a:ext cx="3790950" cy="1044132"/>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Placebo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Bendamustine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Rituximab</a:t>
            </a:r>
          </a:p>
        </p:txBody>
      </p:sp>
      <p:sp>
        <p:nvSpPr>
          <p:cNvPr id="2" name="Rectangle 46">
            <a:extLst>
              <a:ext uri="{FF2B5EF4-FFF2-40B4-BE49-F238E27FC236}">
                <a16:creationId xmlns:a16="http://schemas.microsoft.com/office/drawing/2014/main" id="{7495971C-3C82-9A97-FABF-5F7F9E48DE61}"/>
              </a:ext>
            </a:extLst>
          </p:cNvPr>
          <p:cNvSpPr>
            <a:spLocks noChangeArrowheads="1"/>
          </p:cNvSpPr>
          <p:nvPr/>
        </p:nvSpPr>
        <p:spPr bwMode="auto">
          <a:xfrm>
            <a:off x="8383587" y="3782417"/>
            <a:ext cx="31977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Rituximab maintenance (Q8W x 12)</a:t>
            </a:r>
          </a:p>
        </p:txBody>
      </p:sp>
    </p:spTree>
    <p:extLst>
      <p:ext uri="{BB962C8B-B14F-4D97-AF65-F5344CB8AC3E}">
        <p14:creationId xmlns:p14="http://schemas.microsoft.com/office/powerpoint/2010/main" val="3869359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2D12D-C218-22C6-81EF-3963779AA79B}"/>
              </a:ext>
            </a:extLst>
          </p:cNvPr>
          <p:cNvSpPr>
            <a:spLocks noGrp="1"/>
          </p:cNvSpPr>
          <p:nvPr>
            <p:ph type="title"/>
          </p:nvPr>
        </p:nvSpPr>
        <p:spPr/>
        <p:txBody>
          <a:bodyPr/>
          <a:lstStyle/>
          <a:p>
            <a:r>
              <a:rPr lang="en-US" dirty="0"/>
              <a:t>ECHO: PFS and OS</a:t>
            </a:r>
          </a:p>
        </p:txBody>
      </p:sp>
      <p:sp>
        <p:nvSpPr>
          <p:cNvPr id="5" name="Content Placeholder 4">
            <a:extLst>
              <a:ext uri="{FF2B5EF4-FFF2-40B4-BE49-F238E27FC236}">
                <a16:creationId xmlns:a16="http://schemas.microsoft.com/office/drawing/2014/main" id="{4771CC2B-DCCF-FE9C-DF7D-DE7A981A18BC}"/>
              </a:ext>
            </a:extLst>
          </p:cNvPr>
          <p:cNvSpPr>
            <a:spLocks noGrp="1"/>
          </p:cNvSpPr>
          <p:nvPr>
            <p:ph idx="1"/>
          </p:nvPr>
        </p:nvSpPr>
        <p:spPr>
          <a:xfrm>
            <a:off x="231078" y="5521893"/>
            <a:ext cx="11740260" cy="601060"/>
          </a:xfrm>
        </p:spPr>
        <p:txBody>
          <a:bodyPr/>
          <a:lstStyle/>
          <a:p>
            <a:pPr>
              <a:spcBef>
                <a:spcPts val="0"/>
              </a:spcBef>
            </a:pPr>
            <a:r>
              <a:rPr lang="en-US" sz="2000" dirty="0"/>
              <a:t>Of the 100 patients with PD on </a:t>
            </a:r>
            <a:r>
              <a:rPr lang="en-US" sz="2000" dirty="0" err="1"/>
              <a:t>pbo</a:t>
            </a:r>
            <a:r>
              <a:rPr lang="en-US" sz="2000" dirty="0"/>
              <a:t> + BR, 79% subsequently received a BTK inhibitor</a:t>
            </a:r>
          </a:p>
          <a:p>
            <a:pPr>
              <a:spcBef>
                <a:spcPts val="0"/>
              </a:spcBef>
            </a:pPr>
            <a:r>
              <a:rPr lang="en-US" sz="2000" dirty="0"/>
              <a:t>OS (including crossover) HR: 0.87 (95% CI: 0.67-1.13)</a:t>
            </a:r>
          </a:p>
        </p:txBody>
      </p:sp>
      <p:sp>
        <p:nvSpPr>
          <p:cNvPr id="15" name="Content Placeholder 14">
            <a:extLst>
              <a:ext uri="{FF2B5EF4-FFF2-40B4-BE49-F238E27FC236}">
                <a16:creationId xmlns:a16="http://schemas.microsoft.com/office/drawing/2014/main" id="{8F80F8DB-9416-ADEA-EF8E-877CF4F85F54}"/>
              </a:ext>
            </a:extLst>
          </p:cNvPr>
          <p:cNvSpPr>
            <a:spLocks noGrp="1"/>
          </p:cNvSpPr>
          <p:nvPr>
            <p:ph sz="quarter" idx="10"/>
          </p:nvPr>
        </p:nvSpPr>
        <p:spPr/>
        <p:txBody>
          <a:bodyPr/>
          <a:lstStyle/>
          <a:p>
            <a:pPr algn="ctr"/>
            <a:r>
              <a:rPr lang="en-US" dirty="0"/>
              <a:t>Wang. ASH 2025. Abstr 885.</a:t>
            </a:r>
          </a:p>
        </p:txBody>
      </p:sp>
      <p:sp>
        <p:nvSpPr>
          <p:cNvPr id="11" name="TextBox 10">
            <a:extLst>
              <a:ext uri="{FF2B5EF4-FFF2-40B4-BE49-F238E27FC236}">
                <a16:creationId xmlns:a16="http://schemas.microsoft.com/office/drawing/2014/main" id="{E31F1DBB-35E6-0ACB-CAB4-165055CC9004}"/>
              </a:ext>
            </a:extLst>
          </p:cNvPr>
          <p:cNvSpPr txBox="1">
            <a:spLocks/>
          </p:cNvSpPr>
          <p:nvPr/>
        </p:nvSpPr>
        <p:spPr bwMode="auto">
          <a:xfrm rot="16200000">
            <a:off x="-497166" y="2855714"/>
            <a:ext cx="27660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tx1">
                    <a:lumMod val="75000"/>
                    <a:lumOff val="25000"/>
                  </a:schemeClr>
                </a:solidFill>
                <a:latin typeface="Poppins Medium" panose="00000600000000000000" pitchFamily="2" charset="0"/>
                <a:cs typeface="Poppins Medium" panose="00000600000000000000" pitchFamily="2" charset="0"/>
              </a:rPr>
              <a:t>PFS (%)</a:t>
            </a:r>
          </a:p>
        </p:txBody>
      </p:sp>
      <p:sp>
        <p:nvSpPr>
          <p:cNvPr id="14" name="TextBox 13">
            <a:extLst>
              <a:ext uri="{FF2B5EF4-FFF2-40B4-BE49-F238E27FC236}">
                <a16:creationId xmlns:a16="http://schemas.microsoft.com/office/drawing/2014/main" id="{E8A68474-95D5-01F2-9145-E0B1CE910E2D}"/>
              </a:ext>
            </a:extLst>
          </p:cNvPr>
          <p:cNvSpPr txBox="1">
            <a:spLocks/>
          </p:cNvSpPr>
          <p:nvPr/>
        </p:nvSpPr>
        <p:spPr bwMode="auto">
          <a:xfrm>
            <a:off x="282278" y="4485050"/>
            <a:ext cx="1148071" cy="954107"/>
          </a:xfrm>
          <a:prstGeom prst="rect">
            <a:avLst/>
          </a:prstGeom>
          <a:noFill/>
          <a:ln>
            <a:noFill/>
          </a:ln>
        </p:spPr>
        <p:txBody>
          <a:bodyPr wrap="none" rtlCol="0" anchor="b" anchorCtr="0">
            <a:spAutoFit/>
          </a:bodyPr>
          <a:lstStyle/>
          <a:p>
            <a:pPr algn="r">
              <a:lnSpc>
                <a:spcPct val="100000"/>
              </a:lnSpc>
              <a:spcBef>
                <a:spcPts val="0"/>
              </a:spcBef>
              <a:spcAft>
                <a:spcPct val="0"/>
              </a:spcAft>
              <a:buClrTx/>
              <a:buFontTx/>
              <a:buNone/>
            </a:pPr>
            <a:r>
              <a:rPr lang="en-US" sz="1400" b="1" dirty="0">
                <a:latin typeface="+mn-lt"/>
              </a:rPr>
              <a:t>Patients</a:t>
            </a:r>
            <a:br>
              <a:rPr lang="en-US" sz="1400" b="1" dirty="0">
                <a:latin typeface="+mn-lt"/>
              </a:rPr>
            </a:br>
            <a:r>
              <a:rPr lang="en-US" sz="1400" b="1" dirty="0">
                <a:latin typeface="+mn-lt"/>
              </a:rPr>
              <a:t>at Risk, n</a:t>
            </a:r>
          </a:p>
          <a:p>
            <a:pPr algn="r">
              <a:lnSpc>
                <a:spcPct val="100000"/>
              </a:lnSpc>
              <a:spcBef>
                <a:spcPts val="0"/>
              </a:spcBef>
              <a:spcAft>
                <a:spcPct val="0"/>
              </a:spcAft>
              <a:buClrTx/>
              <a:buFontTx/>
              <a:buNone/>
            </a:pPr>
            <a:r>
              <a:rPr lang="en-US" sz="1400" dirty="0">
                <a:solidFill>
                  <a:schemeClr val="accent1"/>
                </a:solidFill>
                <a:latin typeface="+mn-lt"/>
              </a:rPr>
              <a:t>Acala + BR</a:t>
            </a:r>
          </a:p>
          <a:p>
            <a:pPr algn="r">
              <a:lnSpc>
                <a:spcPct val="100000"/>
              </a:lnSpc>
              <a:spcBef>
                <a:spcPts val="0"/>
              </a:spcBef>
              <a:spcAft>
                <a:spcPct val="0"/>
              </a:spcAft>
              <a:buClrTx/>
              <a:buFontTx/>
              <a:buNone/>
            </a:pPr>
            <a:r>
              <a:rPr lang="en-US" sz="1400" dirty="0">
                <a:solidFill>
                  <a:schemeClr val="bg1">
                    <a:lumMod val="50000"/>
                  </a:schemeClr>
                </a:solidFill>
                <a:latin typeface="+mn-lt"/>
              </a:rPr>
              <a:t>Pbo + BR</a:t>
            </a:r>
          </a:p>
        </p:txBody>
      </p:sp>
      <p:sp>
        <p:nvSpPr>
          <p:cNvPr id="16" name="TextBox 15">
            <a:extLst>
              <a:ext uri="{FF2B5EF4-FFF2-40B4-BE49-F238E27FC236}">
                <a16:creationId xmlns:a16="http://schemas.microsoft.com/office/drawing/2014/main" id="{A6EF7698-FE8C-A769-1383-E9401C96E27D}"/>
              </a:ext>
            </a:extLst>
          </p:cNvPr>
          <p:cNvSpPr txBox="1">
            <a:spLocks/>
          </p:cNvSpPr>
          <p:nvPr/>
        </p:nvSpPr>
        <p:spPr bwMode="auto">
          <a:xfrm>
            <a:off x="1568449" y="4640328"/>
            <a:ext cx="88865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24" name="Group 23">
            <a:extLst>
              <a:ext uri="{FF2B5EF4-FFF2-40B4-BE49-F238E27FC236}">
                <a16:creationId xmlns:a16="http://schemas.microsoft.com/office/drawing/2014/main" id="{F12B64BF-A13D-ABD8-9A2E-357357D398F3}"/>
              </a:ext>
            </a:extLst>
          </p:cNvPr>
          <p:cNvGrpSpPr>
            <a:grpSpLocks/>
          </p:cNvGrpSpPr>
          <p:nvPr/>
        </p:nvGrpSpPr>
        <p:grpSpPr>
          <a:xfrm>
            <a:off x="955869" y="1472113"/>
            <a:ext cx="546945" cy="3072899"/>
            <a:chOff x="1660131" y="1518703"/>
            <a:chExt cx="546945" cy="3072899"/>
          </a:xfrm>
        </p:grpSpPr>
        <p:sp>
          <p:nvSpPr>
            <p:cNvPr id="6" name="TextBox 5">
              <a:extLst>
                <a:ext uri="{FF2B5EF4-FFF2-40B4-BE49-F238E27FC236}">
                  <a16:creationId xmlns:a16="http://schemas.microsoft.com/office/drawing/2014/main" id="{D159E272-26D9-4FDE-C3FE-48E45F4D7092}"/>
                </a:ext>
              </a:extLst>
            </p:cNvPr>
            <p:cNvSpPr txBox="1">
              <a:spLocks/>
            </p:cNvSpPr>
            <p:nvPr/>
          </p:nvSpPr>
          <p:spPr bwMode="auto">
            <a:xfrm>
              <a:off x="1660131" y="1518703"/>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100</a:t>
              </a:r>
            </a:p>
          </p:txBody>
        </p:sp>
        <p:sp>
          <p:nvSpPr>
            <p:cNvPr id="7" name="TextBox 6">
              <a:extLst>
                <a:ext uri="{FF2B5EF4-FFF2-40B4-BE49-F238E27FC236}">
                  <a16:creationId xmlns:a16="http://schemas.microsoft.com/office/drawing/2014/main" id="{AD9275BA-5D42-5155-A272-5CEA72832DBA}"/>
                </a:ext>
              </a:extLst>
            </p:cNvPr>
            <p:cNvSpPr txBox="1">
              <a:spLocks/>
            </p:cNvSpPr>
            <p:nvPr/>
          </p:nvSpPr>
          <p:spPr bwMode="auto">
            <a:xfrm>
              <a:off x="1732266" y="2059416"/>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80</a:t>
              </a:r>
            </a:p>
          </p:txBody>
        </p:sp>
        <p:sp>
          <p:nvSpPr>
            <p:cNvPr id="9" name="TextBox 8">
              <a:extLst>
                <a:ext uri="{FF2B5EF4-FFF2-40B4-BE49-F238E27FC236}">
                  <a16:creationId xmlns:a16="http://schemas.microsoft.com/office/drawing/2014/main" id="{0F235784-FEFA-BFDF-B95C-A42C49105B23}"/>
                </a:ext>
              </a:extLst>
            </p:cNvPr>
            <p:cNvSpPr txBox="1">
              <a:spLocks/>
            </p:cNvSpPr>
            <p:nvPr/>
          </p:nvSpPr>
          <p:spPr bwMode="auto">
            <a:xfrm>
              <a:off x="1732266" y="2600129"/>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60</a:t>
              </a:r>
            </a:p>
          </p:txBody>
        </p:sp>
        <p:sp>
          <p:nvSpPr>
            <p:cNvPr id="12" name="TextBox 11">
              <a:extLst>
                <a:ext uri="{FF2B5EF4-FFF2-40B4-BE49-F238E27FC236}">
                  <a16:creationId xmlns:a16="http://schemas.microsoft.com/office/drawing/2014/main" id="{C3A0E01C-4A66-4537-B44B-ED68853FFCEA}"/>
                </a:ext>
              </a:extLst>
            </p:cNvPr>
            <p:cNvSpPr txBox="1">
              <a:spLocks/>
            </p:cNvSpPr>
            <p:nvPr/>
          </p:nvSpPr>
          <p:spPr bwMode="auto">
            <a:xfrm>
              <a:off x="1732266" y="3140842"/>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40</a:t>
              </a:r>
            </a:p>
          </p:txBody>
        </p:sp>
        <p:sp>
          <p:nvSpPr>
            <p:cNvPr id="17" name="TextBox 16">
              <a:extLst>
                <a:ext uri="{FF2B5EF4-FFF2-40B4-BE49-F238E27FC236}">
                  <a16:creationId xmlns:a16="http://schemas.microsoft.com/office/drawing/2014/main" id="{96E28771-1FA8-F390-62B5-F0DB6D7D164E}"/>
                </a:ext>
              </a:extLst>
            </p:cNvPr>
            <p:cNvSpPr txBox="1">
              <a:spLocks/>
            </p:cNvSpPr>
            <p:nvPr/>
          </p:nvSpPr>
          <p:spPr bwMode="auto">
            <a:xfrm>
              <a:off x="1745090" y="3681555"/>
              <a:ext cx="4619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20</a:t>
              </a:r>
            </a:p>
          </p:txBody>
        </p:sp>
        <p:sp>
          <p:nvSpPr>
            <p:cNvPr id="23" name="TextBox 22">
              <a:extLst>
                <a:ext uri="{FF2B5EF4-FFF2-40B4-BE49-F238E27FC236}">
                  <a16:creationId xmlns:a16="http://schemas.microsoft.com/office/drawing/2014/main" id="{9B71614E-BA0C-F2D3-0FC2-21D1C3924BBB}"/>
                </a:ext>
              </a:extLst>
            </p:cNvPr>
            <p:cNvSpPr txBox="1">
              <a:spLocks/>
            </p:cNvSpPr>
            <p:nvPr/>
          </p:nvSpPr>
          <p:spPr bwMode="auto">
            <a:xfrm>
              <a:off x="1878140" y="4222270"/>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0</a:t>
              </a:r>
            </a:p>
          </p:txBody>
        </p:sp>
      </p:grpSp>
      <p:grpSp>
        <p:nvGrpSpPr>
          <p:cNvPr id="40" name="Group 39">
            <a:extLst>
              <a:ext uri="{FF2B5EF4-FFF2-40B4-BE49-F238E27FC236}">
                <a16:creationId xmlns:a16="http://schemas.microsoft.com/office/drawing/2014/main" id="{A6C8286A-36C2-2050-F5C2-795BA1C2E238}"/>
              </a:ext>
            </a:extLst>
          </p:cNvPr>
          <p:cNvGrpSpPr>
            <a:grpSpLocks/>
          </p:cNvGrpSpPr>
          <p:nvPr/>
        </p:nvGrpSpPr>
        <p:grpSpPr>
          <a:xfrm>
            <a:off x="1402263" y="4411104"/>
            <a:ext cx="9248059" cy="369332"/>
            <a:chOff x="2435108" y="4480335"/>
            <a:chExt cx="9248059" cy="369332"/>
          </a:xfrm>
        </p:grpSpPr>
        <p:sp>
          <p:nvSpPr>
            <p:cNvPr id="25" name="TextBox 24">
              <a:extLst>
                <a:ext uri="{FF2B5EF4-FFF2-40B4-BE49-F238E27FC236}">
                  <a16:creationId xmlns:a16="http://schemas.microsoft.com/office/drawing/2014/main" id="{08FE15E7-27BC-64E9-EC67-C13D268BC71A}"/>
                </a:ext>
              </a:extLst>
            </p:cNvPr>
            <p:cNvSpPr txBox="1">
              <a:spLocks/>
            </p:cNvSpPr>
            <p:nvPr/>
          </p:nvSpPr>
          <p:spPr bwMode="auto">
            <a:xfrm>
              <a:off x="2435108" y="4480335"/>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0</a:t>
              </a:r>
            </a:p>
          </p:txBody>
        </p:sp>
        <p:sp>
          <p:nvSpPr>
            <p:cNvPr id="26" name="TextBox 25">
              <a:extLst>
                <a:ext uri="{FF2B5EF4-FFF2-40B4-BE49-F238E27FC236}">
                  <a16:creationId xmlns:a16="http://schemas.microsoft.com/office/drawing/2014/main" id="{BF88D3F7-D8D9-8069-2C0A-427871C4D6B8}"/>
                </a:ext>
              </a:extLst>
            </p:cNvPr>
            <p:cNvSpPr txBox="1">
              <a:spLocks/>
            </p:cNvSpPr>
            <p:nvPr/>
          </p:nvSpPr>
          <p:spPr bwMode="auto">
            <a:xfrm>
              <a:off x="3035097" y="4480335"/>
              <a:ext cx="330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6</a:t>
              </a:r>
            </a:p>
          </p:txBody>
        </p:sp>
        <p:sp>
          <p:nvSpPr>
            <p:cNvPr id="27" name="TextBox 26">
              <a:extLst>
                <a:ext uri="{FF2B5EF4-FFF2-40B4-BE49-F238E27FC236}">
                  <a16:creationId xmlns:a16="http://schemas.microsoft.com/office/drawing/2014/main" id="{D12DAA5C-52A3-C4BE-15E8-1AEEC76F3B58}"/>
                </a:ext>
              </a:extLst>
            </p:cNvPr>
            <p:cNvSpPr txBox="1">
              <a:spLocks/>
            </p:cNvSpPr>
            <p:nvPr/>
          </p:nvSpPr>
          <p:spPr bwMode="auto">
            <a:xfrm>
              <a:off x="3607031" y="4480335"/>
              <a:ext cx="391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12</a:t>
              </a:r>
            </a:p>
          </p:txBody>
        </p:sp>
        <p:sp>
          <p:nvSpPr>
            <p:cNvPr id="28" name="TextBox 27">
              <a:extLst>
                <a:ext uri="{FF2B5EF4-FFF2-40B4-BE49-F238E27FC236}">
                  <a16:creationId xmlns:a16="http://schemas.microsoft.com/office/drawing/2014/main" id="{97DD9948-83A1-99C1-7F2D-AE6FDC69D87E}"/>
                </a:ext>
              </a:extLst>
            </p:cNvPr>
            <p:cNvSpPr txBox="1">
              <a:spLocks/>
            </p:cNvSpPr>
            <p:nvPr/>
          </p:nvSpPr>
          <p:spPr bwMode="auto">
            <a:xfrm>
              <a:off x="4194197" y="448033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18</a:t>
              </a:r>
            </a:p>
          </p:txBody>
        </p:sp>
        <p:sp>
          <p:nvSpPr>
            <p:cNvPr id="29" name="TextBox 28">
              <a:extLst>
                <a:ext uri="{FF2B5EF4-FFF2-40B4-BE49-F238E27FC236}">
                  <a16:creationId xmlns:a16="http://schemas.microsoft.com/office/drawing/2014/main" id="{795EE5CF-A55A-CA31-DF0E-33D088A1332B}"/>
                </a:ext>
              </a:extLst>
            </p:cNvPr>
            <p:cNvSpPr txBox="1">
              <a:spLocks/>
            </p:cNvSpPr>
            <p:nvPr/>
          </p:nvSpPr>
          <p:spPr bwMode="auto">
            <a:xfrm>
              <a:off x="4729277" y="4480335"/>
              <a:ext cx="463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24</a:t>
              </a:r>
            </a:p>
          </p:txBody>
        </p:sp>
        <p:sp>
          <p:nvSpPr>
            <p:cNvPr id="30" name="TextBox 29">
              <a:extLst>
                <a:ext uri="{FF2B5EF4-FFF2-40B4-BE49-F238E27FC236}">
                  <a16:creationId xmlns:a16="http://schemas.microsoft.com/office/drawing/2014/main" id="{6F40CB6E-1065-26E3-6664-3E9631EC230A}"/>
                </a:ext>
              </a:extLst>
            </p:cNvPr>
            <p:cNvSpPr txBox="1">
              <a:spLocks/>
            </p:cNvSpPr>
            <p:nvPr/>
          </p:nvSpPr>
          <p:spPr bwMode="auto">
            <a:xfrm>
              <a:off x="5329266" y="4480335"/>
              <a:ext cx="4651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30</a:t>
              </a:r>
            </a:p>
          </p:txBody>
        </p:sp>
        <p:sp>
          <p:nvSpPr>
            <p:cNvPr id="31" name="TextBox 30">
              <a:extLst>
                <a:ext uri="{FF2B5EF4-FFF2-40B4-BE49-F238E27FC236}">
                  <a16:creationId xmlns:a16="http://schemas.microsoft.com/office/drawing/2014/main" id="{6401EE30-8904-74CB-6C91-8090D0A42738}"/>
                </a:ext>
              </a:extLst>
            </p:cNvPr>
            <p:cNvSpPr txBox="1">
              <a:spLocks/>
            </p:cNvSpPr>
            <p:nvPr/>
          </p:nvSpPr>
          <p:spPr bwMode="auto">
            <a:xfrm>
              <a:off x="5930856" y="4480335"/>
              <a:ext cx="4667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36</a:t>
              </a:r>
            </a:p>
          </p:txBody>
        </p:sp>
        <p:sp>
          <p:nvSpPr>
            <p:cNvPr id="32" name="TextBox 31">
              <a:extLst>
                <a:ext uri="{FF2B5EF4-FFF2-40B4-BE49-F238E27FC236}">
                  <a16:creationId xmlns:a16="http://schemas.microsoft.com/office/drawing/2014/main" id="{472896E0-DA61-43EE-96FD-B3451237AF76}"/>
                </a:ext>
              </a:extLst>
            </p:cNvPr>
            <p:cNvSpPr txBox="1">
              <a:spLocks/>
            </p:cNvSpPr>
            <p:nvPr/>
          </p:nvSpPr>
          <p:spPr bwMode="auto">
            <a:xfrm>
              <a:off x="6533250" y="4480335"/>
              <a:ext cx="463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42</a:t>
              </a:r>
            </a:p>
          </p:txBody>
        </p:sp>
        <p:sp>
          <p:nvSpPr>
            <p:cNvPr id="33" name="TextBox 32">
              <a:extLst>
                <a:ext uri="{FF2B5EF4-FFF2-40B4-BE49-F238E27FC236}">
                  <a16:creationId xmlns:a16="http://schemas.microsoft.com/office/drawing/2014/main" id="{D98CECF8-405A-2BC4-F301-A898F8A0F03C}"/>
                </a:ext>
              </a:extLst>
            </p:cNvPr>
            <p:cNvSpPr txBox="1">
              <a:spLocks/>
            </p:cNvSpPr>
            <p:nvPr/>
          </p:nvSpPr>
          <p:spPr bwMode="auto">
            <a:xfrm>
              <a:off x="7100670" y="448033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48</a:t>
              </a:r>
            </a:p>
          </p:txBody>
        </p:sp>
        <p:sp>
          <p:nvSpPr>
            <p:cNvPr id="34" name="TextBox 33">
              <a:extLst>
                <a:ext uri="{FF2B5EF4-FFF2-40B4-BE49-F238E27FC236}">
                  <a16:creationId xmlns:a16="http://schemas.microsoft.com/office/drawing/2014/main" id="{6E8FF677-A310-3F6E-F54A-1B0FF1DF1773}"/>
                </a:ext>
              </a:extLst>
            </p:cNvPr>
            <p:cNvSpPr txBox="1">
              <a:spLocks/>
            </p:cNvSpPr>
            <p:nvPr/>
          </p:nvSpPr>
          <p:spPr bwMode="auto">
            <a:xfrm>
              <a:off x="7668064" y="4480335"/>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54</a:t>
              </a:r>
            </a:p>
          </p:txBody>
        </p:sp>
        <p:sp>
          <p:nvSpPr>
            <p:cNvPr id="35" name="TextBox 34">
              <a:extLst>
                <a:ext uri="{FF2B5EF4-FFF2-40B4-BE49-F238E27FC236}">
                  <a16:creationId xmlns:a16="http://schemas.microsoft.com/office/drawing/2014/main" id="{44C6625F-6F43-8361-D686-55FF7E663782}"/>
                </a:ext>
              </a:extLst>
            </p:cNvPr>
            <p:cNvSpPr txBox="1">
              <a:spLocks/>
            </p:cNvSpPr>
            <p:nvPr/>
          </p:nvSpPr>
          <p:spPr bwMode="auto">
            <a:xfrm>
              <a:off x="8259565" y="4480335"/>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60</a:t>
              </a:r>
            </a:p>
          </p:txBody>
        </p:sp>
        <p:sp>
          <p:nvSpPr>
            <p:cNvPr id="36" name="TextBox 35">
              <a:extLst>
                <a:ext uri="{FF2B5EF4-FFF2-40B4-BE49-F238E27FC236}">
                  <a16:creationId xmlns:a16="http://schemas.microsoft.com/office/drawing/2014/main" id="{B2A42B85-7C0E-5FB8-4DDC-20CBBD1ED50F}"/>
                </a:ext>
              </a:extLst>
            </p:cNvPr>
            <p:cNvSpPr txBox="1">
              <a:spLocks/>
            </p:cNvSpPr>
            <p:nvPr/>
          </p:nvSpPr>
          <p:spPr bwMode="auto">
            <a:xfrm>
              <a:off x="8861374" y="448033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66</a:t>
              </a:r>
            </a:p>
          </p:txBody>
        </p:sp>
        <p:sp>
          <p:nvSpPr>
            <p:cNvPr id="37" name="TextBox 36">
              <a:extLst>
                <a:ext uri="{FF2B5EF4-FFF2-40B4-BE49-F238E27FC236}">
                  <a16:creationId xmlns:a16="http://schemas.microsoft.com/office/drawing/2014/main" id="{6F523302-D444-9CC9-FB92-FCE28A1305C7}"/>
                </a:ext>
              </a:extLst>
            </p:cNvPr>
            <p:cNvSpPr txBox="1">
              <a:spLocks/>
            </p:cNvSpPr>
            <p:nvPr/>
          </p:nvSpPr>
          <p:spPr bwMode="auto">
            <a:xfrm>
              <a:off x="9478195" y="4480335"/>
              <a:ext cx="444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72</a:t>
              </a:r>
            </a:p>
          </p:txBody>
        </p:sp>
        <p:sp>
          <p:nvSpPr>
            <p:cNvPr id="38" name="TextBox 37">
              <a:extLst>
                <a:ext uri="{FF2B5EF4-FFF2-40B4-BE49-F238E27FC236}">
                  <a16:creationId xmlns:a16="http://schemas.microsoft.com/office/drawing/2014/main" id="{B5D168DA-DA81-8C70-3368-349CA0A196F7}"/>
                </a:ext>
              </a:extLst>
            </p:cNvPr>
            <p:cNvSpPr txBox="1">
              <a:spLocks/>
            </p:cNvSpPr>
            <p:nvPr/>
          </p:nvSpPr>
          <p:spPr bwMode="auto">
            <a:xfrm>
              <a:off x="10074174" y="4480335"/>
              <a:ext cx="4571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78</a:t>
              </a:r>
            </a:p>
          </p:txBody>
        </p:sp>
        <p:sp>
          <p:nvSpPr>
            <p:cNvPr id="18" name="TextBox 17">
              <a:extLst>
                <a:ext uri="{FF2B5EF4-FFF2-40B4-BE49-F238E27FC236}">
                  <a16:creationId xmlns:a16="http://schemas.microsoft.com/office/drawing/2014/main" id="{52F3B35C-1310-8236-8BEB-BB49791F64AB}"/>
                </a:ext>
              </a:extLst>
            </p:cNvPr>
            <p:cNvSpPr txBox="1">
              <a:spLocks/>
            </p:cNvSpPr>
            <p:nvPr/>
          </p:nvSpPr>
          <p:spPr bwMode="auto">
            <a:xfrm>
              <a:off x="10636056" y="4480335"/>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84</a:t>
              </a:r>
            </a:p>
          </p:txBody>
        </p:sp>
        <p:sp>
          <p:nvSpPr>
            <p:cNvPr id="20" name="TextBox 19">
              <a:extLst>
                <a:ext uri="{FF2B5EF4-FFF2-40B4-BE49-F238E27FC236}">
                  <a16:creationId xmlns:a16="http://schemas.microsoft.com/office/drawing/2014/main" id="{B011747A-2C70-6E53-9FCD-4050EB64FEC0}"/>
                </a:ext>
              </a:extLst>
            </p:cNvPr>
            <p:cNvSpPr txBox="1">
              <a:spLocks/>
            </p:cNvSpPr>
            <p:nvPr/>
          </p:nvSpPr>
          <p:spPr bwMode="auto">
            <a:xfrm>
              <a:off x="11208357" y="4480335"/>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90</a:t>
              </a:r>
            </a:p>
          </p:txBody>
        </p:sp>
      </p:grpSp>
      <p:sp>
        <p:nvSpPr>
          <p:cNvPr id="41" name="Freeform: Shape 40">
            <a:extLst>
              <a:ext uri="{FF2B5EF4-FFF2-40B4-BE49-F238E27FC236}">
                <a16:creationId xmlns:a16="http://schemas.microsoft.com/office/drawing/2014/main" id="{38291A42-E54B-7EC4-909A-8591F439FECD}"/>
              </a:ext>
            </a:extLst>
          </p:cNvPr>
          <p:cNvSpPr>
            <a:spLocks/>
          </p:cNvSpPr>
          <p:nvPr/>
        </p:nvSpPr>
        <p:spPr bwMode="auto">
          <a:xfrm>
            <a:off x="1568449" y="1593933"/>
            <a:ext cx="9028781" cy="2766060"/>
          </a:xfrm>
          <a:custGeom>
            <a:avLst/>
            <a:gdLst>
              <a:gd name="connsiteX0" fmla="*/ 0 w 8328660"/>
              <a:gd name="connsiteY0" fmla="*/ 0 h 2766060"/>
              <a:gd name="connsiteX1" fmla="*/ 0 w 8328660"/>
              <a:gd name="connsiteY1" fmla="*/ 2766060 h 2766060"/>
              <a:gd name="connsiteX2" fmla="*/ 8328660 w 8328660"/>
              <a:gd name="connsiteY2" fmla="*/ 2766060 h 2766060"/>
            </a:gdLst>
            <a:ahLst/>
            <a:cxnLst>
              <a:cxn ang="0">
                <a:pos x="connsiteX0" y="connsiteY0"/>
              </a:cxn>
              <a:cxn ang="0">
                <a:pos x="connsiteX1" y="connsiteY1"/>
              </a:cxn>
              <a:cxn ang="0">
                <a:pos x="connsiteX2" y="connsiteY2"/>
              </a:cxn>
            </a:cxnLst>
            <a:rect l="l" t="t" r="r" b="b"/>
            <a:pathLst>
              <a:path w="8328660" h="2766060">
                <a:moveTo>
                  <a:pt x="0" y="0"/>
                </a:moveTo>
                <a:lnTo>
                  <a:pt x="0" y="2766060"/>
                </a:lnTo>
                <a:lnTo>
                  <a:pt x="8328660" y="2766060"/>
                </a:lnTo>
              </a:path>
            </a:pathLst>
          </a:custGeom>
          <a:noFill/>
          <a:ln w="12700">
            <a:solidFill>
              <a:schemeClr val="tx1"/>
            </a:solidFill>
            <a:miter lim="800000"/>
            <a:headEnd/>
            <a:tailEnd/>
          </a:ln>
        </p:spPr>
        <p:txBody>
          <a:bodyPr rtlCol="0" anchor="ctr"/>
          <a:lstStyle/>
          <a:p>
            <a:pPr algn="ctr"/>
            <a:r>
              <a:rPr lang="en-US" dirty="0"/>
              <a:t>  </a:t>
            </a:r>
          </a:p>
        </p:txBody>
      </p:sp>
      <p:grpSp>
        <p:nvGrpSpPr>
          <p:cNvPr id="51" name="Group 50">
            <a:extLst>
              <a:ext uri="{FF2B5EF4-FFF2-40B4-BE49-F238E27FC236}">
                <a16:creationId xmlns:a16="http://schemas.microsoft.com/office/drawing/2014/main" id="{CAF9CB70-9FA3-85E2-336D-5532B93FE76F}"/>
              </a:ext>
            </a:extLst>
          </p:cNvPr>
          <p:cNvGrpSpPr>
            <a:grpSpLocks/>
          </p:cNvGrpSpPr>
          <p:nvPr/>
        </p:nvGrpSpPr>
        <p:grpSpPr>
          <a:xfrm>
            <a:off x="1501529" y="1641539"/>
            <a:ext cx="64008" cy="2714008"/>
            <a:chOff x="2114953" y="1688129"/>
            <a:chExt cx="902896" cy="2714008"/>
          </a:xfrm>
        </p:grpSpPr>
        <p:cxnSp>
          <p:nvCxnSpPr>
            <p:cNvPr id="45" name="Straight Connector 44">
              <a:extLst>
                <a:ext uri="{FF2B5EF4-FFF2-40B4-BE49-F238E27FC236}">
                  <a16:creationId xmlns:a16="http://schemas.microsoft.com/office/drawing/2014/main" id="{A3669795-5D53-86C0-A1B9-31ADB814BEFA}"/>
                </a:ext>
              </a:extLst>
            </p:cNvPr>
            <p:cNvCxnSpPr>
              <a:cxnSpLocks/>
            </p:cNvCxnSpPr>
            <p:nvPr/>
          </p:nvCxnSpPr>
          <p:spPr bwMode="auto">
            <a:xfrm>
              <a:off x="2114953" y="1688129"/>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FE1B65A7-75BE-9696-B34A-A5D7D149B109}"/>
                </a:ext>
              </a:extLst>
            </p:cNvPr>
            <p:cNvCxnSpPr>
              <a:cxnSpLocks/>
            </p:cNvCxnSpPr>
            <p:nvPr/>
          </p:nvCxnSpPr>
          <p:spPr bwMode="auto">
            <a:xfrm>
              <a:off x="2114953" y="2240571"/>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03EC7E4-90B4-2222-9C6B-00FF15B547F9}"/>
                </a:ext>
              </a:extLst>
            </p:cNvPr>
            <p:cNvCxnSpPr>
              <a:cxnSpLocks/>
            </p:cNvCxnSpPr>
            <p:nvPr/>
          </p:nvCxnSpPr>
          <p:spPr bwMode="auto">
            <a:xfrm>
              <a:off x="2114953" y="2773664"/>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66B44386-8ACC-7616-EAEC-82E12155B994}"/>
                </a:ext>
              </a:extLst>
            </p:cNvPr>
            <p:cNvCxnSpPr>
              <a:cxnSpLocks/>
            </p:cNvCxnSpPr>
            <p:nvPr/>
          </p:nvCxnSpPr>
          <p:spPr bwMode="auto">
            <a:xfrm>
              <a:off x="2114953" y="3326106"/>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66EC869-4A9B-90A9-3C70-CDEE4645CC41}"/>
                </a:ext>
              </a:extLst>
            </p:cNvPr>
            <p:cNvCxnSpPr>
              <a:cxnSpLocks/>
            </p:cNvCxnSpPr>
            <p:nvPr/>
          </p:nvCxnSpPr>
          <p:spPr bwMode="auto">
            <a:xfrm>
              <a:off x="2114953" y="3843345"/>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DC83CF61-3129-8544-EEDA-C40888096F03}"/>
                </a:ext>
              </a:extLst>
            </p:cNvPr>
            <p:cNvCxnSpPr>
              <a:cxnSpLocks/>
            </p:cNvCxnSpPr>
            <p:nvPr/>
          </p:nvCxnSpPr>
          <p:spPr bwMode="auto">
            <a:xfrm>
              <a:off x="2114953" y="4402137"/>
              <a:ext cx="902896" cy="0"/>
            </a:xfrm>
            <a:prstGeom prst="line">
              <a:avLst/>
            </a:prstGeom>
            <a:noFill/>
            <a:ln w="12700" cap="flat" cmpd="sng" algn="ctr">
              <a:solidFill>
                <a:schemeClr val="tx1"/>
              </a:solidFill>
              <a:prstDash val="solid"/>
              <a:round/>
              <a:headEnd type="none" w="med" len="med"/>
              <a:tailEnd type="none" w="med" len="med"/>
            </a:ln>
            <a:effectLst/>
          </p:spPr>
        </p:cxnSp>
      </p:grpSp>
      <p:grpSp>
        <p:nvGrpSpPr>
          <p:cNvPr id="715" name="Group 714">
            <a:extLst>
              <a:ext uri="{FF2B5EF4-FFF2-40B4-BE49-F238E27FC236}">
                <a16:creationId xmlns:a16="http://schemas.microsoft.com/office/drawing/2014/main" id="{83AB49D2-161A-4165-D894-D07E5E996980}"/>
              </a:ext>
            </a:extLst>
          </p:cNvPr>
          <p:cNvGrpSpPr/>
          <p:nvPr/>
        </p:nvGrpSpPr>
        <p:grpSpPr>
          <a:xfrm>
            <a:off x="1566869" y="4360773"/>
            <a:ext cx="8864936" cy="64008"/>
            <a:chOff x="1566869" y="4349198"/>
            <a:chExt cx="8864936" cy="107636"/>
          </a:xfrm>
        </p:grpSpPr>
        <p:cxnSp>
          <p:nvCxnSpPr>
            <p:cNvPr id="53" name="Straight Connector 52">
              <a:extLst>
                <a:ext uri="{FF2B5EF4-FFF2-40B4-BE49-F238E27FC236}">
                  <a16:creationId xmlns:a16="http://schemas.microsoft.com/office/drawing/2014/main" id="{FD8C3A07-D11C-1723-3133-B7CE46D00B97}"/>
                </a:ext>
              </a:extLst>
            </p:cNvPr>
            <p:cNvCxnSpPr>
              <a:cxnSpLocks/>
            </p:cNvCxnSpPr>
            <p:nvPr/>
          </p:nvCxnSpPr>
          <p:spPr bwMode="auto">
            <a:xfrm rot="5400000">
              <a:off x="4475937"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0F4594B3-9E8A-B81F-0DA8-226B6673E57B}"/>
                </a:ext>
              </a:extLst>
            </p:cNvPr>
            <p:cNvCxnSpPr>
              <a:cxnSpLocks/>
            </p:cNvCxnSpPr>
            <p:nvPr/>
          </p:nvCxnSpPr>
          <p:spPr bwMode="auto">
            <a:xfrm rot="5400000">
              <a:off x="3871421"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C57765D9-AD8E-8EAC-68F2-C623CDD5901B}"/>
                </a:ext>
              </a:extLst>
            </p:cNvPr>
            <p:cNvCxnSpPr>
              <a:cxnSpLocks/>
            </p:cNvCxnSpPr>
            <p:nvPr/>
          </p:nvCxnSpPr>
          <p:spPr bwMode="auto">
            <a:xfrm rot="5400000">
              <a:off x="3288078"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035627B-248D-45CD-EA1F-DD0D4FC9D8D8}"/>
                </a:ext>
              </a:extLst>
            </p:cNvPr>
            <p:cNvCxnSpPr>
              <a:cxnSpLocks/>
            </p:cNvCxnSpPr>
            <p:nvPr/>
          </p:nvCxnSpPr>
          <p:spPr bwMode="auto">
            <a:xfrm rot="5400000">
              <a:off x="2683562"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B33F2FA-6516-2D1C-852B-A2E051707B46}"/>
                </a:ext>
              </a:extLst>
            </p:cNvPr>
            <p:cNvCxnSpPr>
              <a:cxnSpLocks/>
            </p:cNvCxnSpPr>
            <p:nvPr/>
          </p:nvCxnSpPr>
          <p:spPr bwMode="auto">
            <a:xfrm rot="5400000">
              <a:off x="2117567"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BC3F5EFD-C2A1-4097-ED78-DBA904A2A580}"/>
                </a:ext>
              </a:extLst>
            </p:cNvPr>
            <p:cNvCxnSpPr>
              <a:cxnSpLocks/>
            </p:cNvCxnSpPr>
            <p:nvPr/>
          </p:nvCxnSpPr>
          <p:spPr bwMode="auto">
            <a:xfrm rot="5400000">
              <a:off x="1513051"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1382D14B-409D-532C-8D9D-FFDF9AFF60B6}"/>
                </a:ext>
              </a:extLst>
            </p:cNvPr>
            <p:cNvCxnSpPr>
              <a:cxnSpLocks/>
            </p:cNvCxnSpPr>
            <p:nvPr/>
          </p:nvCxnSpPr>
          <p:spPr bwMode="auto">
            <a:xfrm rot="5400000">
              <a:off x="8003674"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5225E9E-23BE-83F9-ED11-D3CFEC6A75BD}"/>
                </a:ext>
              </a:extLst>
            </p:cNvPr>
            <p:cNvCxnSpPr>
              <a:cxnSpLocks/>
            </p:cNvCxnSpPr>
            <p:nvPr/>
          </p:nvCxnSpPr>
          <p:spPr bwMode="auto">
            <a:xfrm rot="5400000">
              <a:off x="7399158"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609D6964-8713-AF8B-6DED-CC3D4B566D22}"/>
                </a:ext>
              </a:extLst>
            </p:cNvPr>
            <p:cNvCxnSpPr>
              <a:cxnSpLocks/>
            </p:cNvCxnSpPr>
            <p:nvPr/>
          </p:nvCxnSpPr>
          <p:spPr bwMode="auto">
            <a:xfrm rot="5400000">
              <a:off x="6815815"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3DD4EA2E-6088-0999-0FEF-5323A1F32458}"/>
                </a:ext>
              </a:extLst>
            </p:cNvPr>
            <p:cNvCxnSpPr>
              <a:cxnSpLocks/>
            </p:cNvCxnSpPr>
            <p:nvPr/>
          </p:nvCxnSpPr>
          <p:spPr bwMode="auto">
            <a:xfrm rot="5400000">
              <a:off x="6211298"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0A54F213-AE63-5F88-6898-981C299F60F6}"/>
                </a:ext>
              </a:extLst>
            </p:cNvPr>
            <p:cNvCxnSpPr>
              <a:cxnSpLocks/>
            </p:cNvCxnSpPr>
            <p:nvPr/>
          </p:nvCxnSpPr>
          <p:spPr bwMode="auto">
            <a:xfrm rot="5400000">
              <a:off x="5645304"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17CC4AF9-91B5-4504-B75E-78EBFA5D25D2}"/>
                </a:ext>
              </a:extLst>
            </p:cNvPr>
            <p:cNvCxnSpPr>
              <a:cxnSpLocks/>
            </p:cNvCxnSpPr>
            <p:nvPr/>
          </p:nvCxnSpPr>
          <p:spPr bwMode="auto">
            <a:xfrm rot="5400000">
              <a:off x="5040788"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6D8A32AF-1F6B-16CA-952A-A1AE32AAEBB7}"/>
                </a:ext>
              </a:extLst>
            </p:cNvPr>
            <p:cNvCxnSpPr>
              <a:cxnSpLocks/>
            </p:cNvCxnSpPr>
            <p:nvPr/>
          </p:nvCxnSpPr>
          <p:spPr bwMode="auto">
            <a:xfrm rot="5400000">
              <a:off x="9182601" y="4403016"/>
              <a:ext cx="107634" cy="0"/>
            </a:xfrm>
            <a:prstGeom prst="line">
              <a:avLst/>
            </a:prstGeom>
            <a:noFill/>
            <a:ln w="12700" cap="flat" cmpd="sng" algn="ctr">
              <a:solidFill>
                <a:schemeClr val="tx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9092FB32-B9CD-1A05-F91C-543DA17E2BC6}"/>
                </a:ext>
              </a:extLst>
            </p:cNvPr>
            <p:cNvCxnSpPr>
              <a:cxnSpLocks/>
            </p:cNvCxnSpPr>
            <p:nvPr/>
          </p:nvCxnSpPr>
          <p:spPr bwMode="auto">
            <a:xfrm rot="5400000">
              <a:off x="8578085" y="4403016"/>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4A09475-325F-0B9A-5F5B-F8967693D2A8}"/>
                </a:ext>
              </a:extLst>
            </p:cNvPr>
            <p:cNvCxnSpPr>
              <a:cxnSpLocks/>
            </p:cNvCxnSpPr>
            <p:nvPr/>
          </p:nvCxnSpPr>
          <p:spPr bwMode="auto">
            <a:xfrm rot="5400000">
              <a:off x="10377988" y="4403017"/>
              <a:ext cx="107634" cy="0"/>
            </a:xfrm>
            <a:prstGeom prst="line">
              <a:avLst/>
            </a:prstGeom>
            <a:noFill/>
            <a:ln w="12700" cap="flat" cmpd="sng" algn="ctr">
              <a:solidFill>
                <a:schemeClr val="tx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9E81B5B4-7D73-39EE-E468-B6E2F9702189}"/>
                </a:ext>
              </a:extLst>
            </p:cNvPr>
            <p:cNvCxnSpPr>
              <a:cxnSpLocks/>
            </p:cNvCxnSpPr>
            <p:nvPr/>
          </p:nvCxnSpPr>
          <p:spPr bwMode="auto">
            <a:xfrm rot="5400000">
              <a:off x="9773472" y="4403017"/>
              <a:ext cx="107633" cy="0"/>
            </a:xfrm>
            <a:prstGeom prst="line">
              <a:avLst/>
            </a:prstGeom>
            <a:noFill/>
            <a:ln w="12700" cap="flat" cmpd="sng" algn="ctr">
              <a:solidFill>
                <a:schemeClr val="tx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986E03AA-E156-989C-CF2A-89DB25C0F53F}"/>
              </a:ext>
            </a:extLst>
          </p:cNvPr>
          <p:cNvGrpSpPr>
            <a:grpSpLocks/>
          </p:cNvGrpSpPr>
          <p:nvPr/>
        </p:nvGrpSpPr>
        <p:grpSpPr>
          <a:xfrm>
            <a:off x="1309288" y="4920475"/>
            <a:ext cx="9270955" cy="523220"/>
            <a:chOff x="2342133" y="4480335"/>
            <a:chExt cx="9270955" cy="523220"/>
          </a:xfrm>
        </p:grpSpPr>
        <p:sp>
          <p:nvSpPr>
            <p:cNvPr id="69" name="TextBox 68">
              <a:extLst>
                <a:ext uri="{FF2B5EF4-FFF2-40B4-BE49-F238E27FC236}">
                  <a16:creationId xmlns:a16="http://schemas.microsoft.com/office/drawing/2014/main" id="{FC2F5470-6B7B-0926-5CCD-892961ABDC0A}"/>
                </a:ext>
              </a:extLst>
            </p:cNvPr>
            <p:cNvSpPr txBox="1">
              <a:spLocks/>
            </p:cNvSpPr>
            <p:nvPr/>
          </p:nvSpPr>
          <p:spPr bwMode="auto">
            <a:xfrm>
              <a:off x="2342133" y="4480335"/>
              <a:ext cx="514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299</a:t>
              </a:r>
            </a:p>
            <a:p>
              <a:pPr algn="ctr">
                <a:lnSpc>
                  <a:spcPct val="100000"/>
                </a:lnSpc>
                <a:spcBef>
                  <a:spcPts val="0"/>
                </a:spcBef>
                <a:spcAft>
                  <a:spcPct val="0"/>
                </a:spcAft>
                <a:buClrTx/>
                <a:buFontTx/>
                <a:buNone/>
              </a:pPr>
              <a:r>
                <a:rPr lang="en-US" sz="1400" b="0" dirty="0">
                  <a:latin typeface="+mn-lt"/>
                </a:rPr>
                <a:t>299</a:t>
              </a:r>
            </a:p>
          </p:txBody>
        </p:sp>
        <p:sp>
          <p:nvSpPr>
            <p:cNvPr id="70" name="TextBox 69">
              <a:extLst>
                <a:ext uri="{FF2B5EF4-FFF2-40B4-BE49-F238E27FC236}">
                  <a16:creationId xmlns:a16="http://schemas.microsoft.com/office/drawing/2014/main" id="{A1037813-339E-51CA-AF9D-A965AFA80EBE}"/>
                </a:ext>
              </a:extLst>
            </p:cNvPr>
            <p:cNvSpPr txBox="1">
              <a:spLocks/>
            </p:cNvSpPr>
            <p:nvPr/>
          </p:nvSpPr>
          <p:spPr bwMode="auto">
            <a:xfrm>
              <a:off x="2943726" y="448033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258</a:t>
              </a:r>
            </a:p>
            <a:p>
              <a:pPr algn="ctr">
                <a:lnSpc>
                  <a:spcPct val="100000"/>
                </a:lnSpc>
                <a:spcBef>
                  <a:spcPts val="0"/>
                </a:spcBef>
                <a:spcAft>
                  <a:spcPct val="0"/>
                </a:spcAft>
                <a:buClrTx/>
                <a:buFontTx/>
                <a:buNone/>
              </a:pPr>
              <a:r>
                <a:rPr lang="en-US" sz="1400" b="0" dirty="0">
                  <a:latin typeface="+mn-lt"/>
                </a:rPr>
                <a:t>244</a:t>
              </a:r>
            </a:p>
          </p:txBody>
        </p:sp>
        <p:sp>
          <p:nvSpPr>
            <p:cNvPr id="71" name="TextBox 70">
              <a:extLst>
                <a:ext uri="{FF2B5EF4-FFF2-40B4-BE49-F238E27FC236}">
                  <a16:creationId xmlns:a16="http://schemas.microsoft.com/office/drawing/2014/main" id="{596B8D56-4024-69CD-58C3-BA17917D65FF}"/>
                </a:ext>
              </a:extLst>
            </p:cNvPr>
            <p:cNvSpPr txBox="1">
              <a:spLocks/>
            </p:cNvSpPr>
            <p:nvPr/>
          </p:nvSpPr>
          <p:spPr bwMode="auto">
            <a:xfrm>
              <a:off x="3546918" y="4480335"/>
              <a:ext cx="5116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232</a:t>
              </a:r>
            </a:p>
            <a:p>
              <a:pPr algn="ctr">
                <a:lnSpc>
                  <a:spcPct val="100000"/>
                </a:lnSpc>
                <a:spcBef>
                  <a:spcPts val="0"/>
                </a:spcBef>
                <a:spcAft>
                  <a:spcPct val="0"/>
                </a:spcAft>
                <a:buClrTx/>
                <a:buFontTx/>
                <a:buNone/>
              </a:pPr>
              <a:r>
                <a:rPr lang="en-US" sz="1400" b="0" dirty="0">
                  <a:latin typeface="+mn-lt"/>
                </a:rPr>
                <a:t>205</a:t>
              </a:r>
            </a:p>
          </p:txBody>
        </p:sp>
        <p:sp>
          <p:nvSpPr>
            <p:cNvPr id="72" name="TextBox 71">
              <a:extLst>
                <a:ext uri="{FF2B5EF4-FFF2-40B4-BE49-F238E27FC236}">
                  <a16:creationId xmlns:a16="http://schemas.microsoft.com/office/drawing/2014/main" id="{062ACE8E-7CF6-0CCA-3EF0-1AF7FD786529}"/>
                </a:ext>
              </a:extLst>
            </p:cNvPr>
            <p:cNvSpPr txBox="1">
              <a:spLocks/>
            </p:cNvSpPr>
            <p:nvPr/>
          </p:nvSpPr>
          <p:spPr bwMode="auto">
            <a:xfrm>
              <a:off x="4147709" y="4480335"/>
              <a:ext cx="5116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205</a:t>
              </a:r>
            </a:p>
            <a:p>
              <a:pPr algn="ctr">
                <a:lnSpc>
                  <a:spcPct val="100000"/>
                </a:lnSpc>
                <a:spcBef>
                  <a:spcPts val="0"/>
                </a:spcBef>
                <a:spcAft>
                  <a:spcPct val="0"/>
                </a:spcAft>
                <a:buClrTx/>
                <a:buFontTx/>
                <a:buNone/>
              </a:pPr>
              <a:r>
                <a:rPr lang="en-US" sz="1400" b="0" dirty="0">
                  <a:latin typeface="+mn-lt"/>
                </a:rPr>
                <a:t>182</a:t>
              </a:r>
            </a:p>
          </p:txBody>
        </p:sp>
        <p:sp>
          <p:nvSpPr>
            <p:cNvPr id="73" name="TextBox 72">
              <a:extLst>
                <a:ext uri="{FF2B5EF4-FFF2-40B4-BE49-F238E27FC236}">
                  <a16:creationId xmlns:a16="http://schemas.microsoft.com/office/drawing/2014/main" id="{F2FDF246-F08B-5465-EE63-B9D76585DDEA}"/>
                </a:ext>
              </a:extLst>
            </p:cNvPr>
            <p:cNvSpPr txBox="1">
              <a:spLocks/>
            </p:cNvSpPr>
            <p:nvPr/>
          </p:nvSpPr>
          <p:spPr bwMode="auto">
            <a:xfrm>
              <a:off x="4726871" y="4480335"/>
              <a:ext cx="4683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184</a:t>
              </a:r>
            </a:p>
            <a:p>
              <a:pPr algn="ctr">
                <a:lnSpc>
                  <a:spcPct val="100000"/>
                </a:lnSpc>
                <a:spcBef>
                  <a:spcPts val="0"/>
                </a:spcBef>
                <a:spcAft>
                  <a:spcPct val="0"/>
                </a:spcAft>
                <a:buClrTx/>
                <a:buFontTx/>
                <a:buNone/>
              </a:pPr>
              <a:r>
                <a:rPr lang="en-US" sz="1400" b="0" dirty="0">
                  <a:latin typeface="+mn-lt"/>
                </a:rPr>
                <a:t>160</a:t>
              </a:r>
            </a:p>
          </p:txBody>
        </p:sp>
        <p:sp>
          <p:nvSpPr>
            <p:cNvPr id="74" name="TextBox 73">
              <a:extLst>
                <a:ext uri="{FF2B5EF4-FFF2-40B4-BE49-F238E27FC236}">
                  <a16:creationId xmlns:a16="http://schemas.microsoft.com/office/drawing/2014/main" id="{D760BED4-BC6D-E389-7728-684024F346BD}"/>
                </a:ext>
              </a:extLst>
            </p:cNvPr>
            <p:cNvSpPr txBox="1">
              <a:spLocks/>
            </p:cNvSpPr>
            <p:nvPr/>
          </p:nvSpPr>
          <p:spPr bwMode="auto">
            <a:xfrm>
              <a:off x="5327661" y="4480335"/>
              <a:ext cx="4683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165</a:t>
              </a:r>
            </a:p>
            <a:p>
              <a:pPr algn="ctr">
                <a:lnSpc>
                  <a:spcPct val="100000"/>
                </a:lnSpc>
                <a:spcBef>
                  <a:spcPts val="0"/>
                </a:spcBef>
                <a:spcAft>
                  <a:spcPct val="0"/>
                </a:spcAft>
                <a:buClrTx/>
                <a:buFontTx/>
                <a:buNone/>
              </a:pPr>
              <a:r>
                <a:rPr lang="en-US" sz="1400" b="0" dirty="0">
                  <a:latin typeface="+mn-lt"/>
                </a:rPr>
                <a:t>145</a:t>
              </a:r>
            </a:p>
          </p:txBody>
        </p:sp>
        <p:sp>
          <p:nvSpPr>
            <p:cNvPr id="75" name="TextBox 74">
              <a:extLst>
                <a:ext uri="{FF2B5EF4-FFF2-40B4-BE49-F238E27FC236}">
                  <a16:creationId xmlns:a16="http://schemas.microsoft.com/office/drawing/2014/main" id="{608B9C0A-FC40-9159-A50C-D23704F58CA3}"/>
                </a:ext>
              </a:extLst>
            </p:cNvPr>
            <p:cNvSpPr txBox="1">
              <a:spLocks/>
            </p:cNvSpPr>
            <p:nvPr/>
          </p:nvSpPr>
          <p:spPr bwMode="auto">
            <a:xfrm>
              <a:off x="5934862" y="4480335"/>
              <a:ext cx="4587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147</a:t>
              </a:r>
            </a:p>
            <a:p>
              <a:pPr algn="ctr">
                <a:lnSpc>
                  <a:spcPct val="100000"/>
                </a:lnSpc>
                <a:spcBef>
                  <a:spcPts val="0"/>
                </a:spcBef>
                <a:spcAft>
                  <a:spcPct val="0"/>
                </a:spcAft>
                <a:buClrTx/>
                <a:buFontTx/>
                <a:buNone/>
              </a:pPr>
              <a:r>
                <a:rPr lang="en-US" sz="1400" b="0" dirty="0">
                  <a:latin typeface="+mn-lt"/>
                </a:rPr>
                <a:t>128</a:t>
              </a:r>
            </a:p>
          </p:txBody>
        </p:sp>
        <p:sp>
          <p:nvSpPr>
            <p:cNvPr id="76" name="TextBox 75">
              <a:extLst>
                <a:ext uri="{FF2B5EF4-FFF2-40B4-BE49-F238E27FC236}">
                  <a16:creationId xmlns:a16="http://schemas.microsoft.com/office/drawing/2014/main" id="{4533E1EE-F806-620D-CB2F-184E83F3A803}"/>
                </a:ext>
              </a:extLst>
            </p:cNvPr>
            <p:cNvSpPr txBox="1">
              <a:spLocks/>
            </p:cNvSpPr>
            <p:nvPr/>
          </p:nvSpPr>
          <p:spPr bwMode="auto">
            <a:xfrm>
              <a:off x="6558096" y="4480335"/>
              <a:ext cx="4138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131</a:t>
              </a:r>
            </a:p>
            <a:p>
              <a:pPr algn="ctr">
                <a:lnSpc>
                  <a:spcPct val="100000"/>
                </a:lnSpc>
                <a:spcBef>
                  <a:spcPts val="0"/>
                </a:spcBef>
                <a:spcAft>
                  <a:spcPct val="0"/>
                </a:spcAft>
                <a:buClrTx/>
                <a:buFontTx/>
                <a:buNone/>
              </a:pPr>
              <a:r>
                <a:rPr lang="en-US" sz="1400" b="0" dirty="0">
                  <a:latin typeface="+mn-lt"/>
                </a:rPr>
                <a:t>116</a:t>
              </a:r>
            </a:p>
          </p:txBody>
        </p:sp>
        <p:sp>
          <p:nvSpPr>
            <p:cNvPr id="77" name="TextBox 76">
              <a:extLst>
                <a:ext uri="{FF2B5EF4-FFF2-40B4-BE49-F238E27FC236}">
                  <a16:creationId xmlns:a16="http://schemas.microsoft.com/office/drawing/2014/main" id="{BCDC14B7-EB56-70C8-A8B7-05E2161498F9}"/>
                </a:ext>
              </a:extLst>
            </p:cNvPr>
            <p:cNvSpPr txBox="1">
              <a:spLocks/>
            </p:cNvSpPr>
            <p:nvPr/>
          </p:nvSpPr>
          <p:spPr bwMode="auto">
            <a:xfrm>
              <a:off x="7108686" y="4480335"/>
              <a:ext cx="4603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123</a:t>
              </a:r>
            </a:p>
            <a:p>
              <a:pPr algn="ctr">
                <a:lnSpc>
                  <a:spcPct val="100000"/>
                </a:lnSpc>
                <a:spcBef>
                  <a:spcPts val="0"/>
                </a:spcBef>
                <a:spcAft>
                  <a:spcPct val="0"/>
                </a:spcAft>
                <a:buClrTx/>
                <a:buFontTx/>
                <a:buNone/>
              </a:pPr>
              <a:r>
                <a:rPr lang="en-US" sz="1400" b="0" dirty="0">
                  <a:latin typeface="+mn-lt"/>
                </a:rPr>
                <a:t>103</a:t>
              </a:r>
            </a:p>
          </p:txBody>
        </p:sp>
        <p:sp>
          <p:nvSpPr>
            <p:cNvPr id="78" name="TextBox 77">
              <a:extLst>
                <a:ext uri="{FF2B5EF4-FFF2-40B4-BE49-F238E27FC236}">
                  <a16:creationId xmlns:a16="http://schemas.microsoft.com/office/drawing/2014/main" id="{DC5EA68D-99C8-1245-F51D-29ED074B19DD}"/>
                </a:ext>
              </a:extLst>
            </p:cNvPr>
            <p:cNvSpPr txBox="1">
              <a:spLocks/>
            </p:cNvSpPr>
            <p:nvPr/>
          </p:nvSpPr>
          <p:spPr bwMode="auto">
            <a:xfrm>
              <a:off x="7699323" y="4480335"/>
              <a:ext cx="41229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115</a:t>
              </a:r>
            </a:p>
            <a:p>
              <a:pPr algn="ctr">
                <a:lnSpc>
                  <a:spcPct val="100000"/>
                </a:lnSpc>
                <a:spcBef>
                  <a:spcPts val="0"/>
                </a:spcBef>
                <a:spcAft>
                  <a:spcPct val="0"/>
                </a:spcAft>
                <a:buClrTx/>
                <a:buFontTx/>
                <a:buNone/>
              </a:pPr>
              <a:r>
                <a:rPr lang="en-US" sz="1400" b="0" dirty="0">
                  <a:latin typeface="+mn-lt"/>
                </a:rPr>
                <a:t>89</a:t>
              </a:r>
            </a:p>
          </p:txBody>
        </p:sp>
        <p:sp>
          <p:nvSpPr>
            <p:cNvPr id="79" name="TextBox 78">
              <a:extLst>
                <a:ext uri="{FF2B5EF4-FFF2-40B4-BE49-F238E27FC236}">
                  <a16:creationId xmlns:a16="http://schemas.microsoft.com/office/drawing/2014/main" id="{1C7BCFF7-5D23-D492-178B-E7548D1773A2}"/>
                </a:ext>
              </a:extLst>
            </p:cNvPr>
            <p:cNvSpPr txBox="1">
              <a:spLocks/>
            </p:cNvSpPr>
            <p:nvPr/>
          </p:nvSpPr>
          <p:spPr bwMode="auto">
            <a:xfrm>
              <a:off x="8291626" y="4480335"/>
              <a:ext cx="4106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95</a:t>
              </a:r>
            </a:p>
            <a:p>
              <a:pPr algn="ctr">
                <a:lnSpc>
                  <a:spcPct val="100000"/>
                </a:lnSpc>
                <a:spcBef>
                  <a:spcPts val="0"/>
                </a:spcBef>
                <a:spcAft>
                  <a:spcPct val="0"/>
                </a:spcAft>
                <a:buClrTx/>
                <a:buFontTx/>
                <a:buNone/>
              </a:pPr>
              <a:r>
                <a:rPr lang="en-US" sz="1400" b="0" dirty="0">
                  <a:latin typeface="+mn-lt"/>
                </a:rPr>
                <a:t>74</a:t>
              </a:r>
            </a:p>
          </p:txBody>
        </p:sp>
        <p:sp>
          <p:nvSpPr>
            <p:cNvPr id="80" name="TextBox 79">
              <a:extLst>
                <a:ext uri="{FF2B5EF4-FFF2-40B4-BE49-F238E27FC236}">
                  <a16:creationId xmlns:a16="http://schemas.microsoft.com/office/drawing/2014/main" id="{F6F14ADF-8F32-E13C-12DD-CD7A6A164271}"/>
                </a:ext>
              </a:extLst>
            </p:cNvPr>
            <p:cNvSpPr txBox="1">
              <a:spLocks/>
            </p:cNvSpPr>
            <p:nvPr/>
          </p:nvSpPr>
          <p:spPr bwMode="auto">
            <a:xfrm>
              <a:off x="8894235" y="4480335"/>
              <a:ext cx="4106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70</a:t>
              </a:r>
            </a:p>
            <a:p>
              <a:pPr algn="ctr">
                <a:lnSpc>
                  <a:spcPct val="100000"/>
                </a:lnSpc>
                <a:spcBef>
                  <a:spcPts val="0"/>
                </a:spcBef>
                <a:spcAft>
                  <a:spcPct val="0"/>
                </a:spcAft>
                <a:buClrTx/>
                <a:buFontTx/>
                <a:buNone/>
              </a:pPr>
              <a:r>
                <a:rPr lang="en-US" sz="1400" b="0" dirty="0">
                  <a:latin typeface="+mn-lt"/>
                </a:rPr>
                <a:t>56</a:t>
              </a:r>
            </a:p>
          </p:txBody>
        </p:sp>
        <p:sp>
          <p:nvSpPr>
            <p:cNvPr id="81" name="TextBox 80">
              <a:extLst>
                <a:ext uri="{FF2B5EF4-FFF2-40B4-BE49-F238E27FC236}">
                  <a16:creationId xmlns:a16="http://schemas.microsoft.com/office/drawing/2014/main" id="{E6E9F355-B1D6-41C9-B6BE-B16BDC40B93A}"/>
                </a:ext>
              </a:extLst>
            </p:cNvPr>
            <p:cNvSpPr txBox="1">
              <a:spLocks/>
            </p:cNvSpPr>
            <p:nvPr/>
          </p:nvSpPr>
          <p:spPr bwMode="auto">
            <a:xfrm>
              <a:off x="9498232" y="4480335"/>
              <a:ext cx="4042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39</a:t>
              </a:r>
            </a:p>
            <a:p>
              <a:pPr algn="ctr">
                <a:lnSpc>
                  <a:spcPct val="100000"/>
                </a:lnSpc>
                <a:spcBef>
                  <a:spcPts val="0"/>
                </a:spcBef>
                <a:spcAft>
                  <a:spcPct val="0"/>
                </a:spcAft>
                <a:buClrTx/>
                <a:buFontTx/>
                <a:buNone/>
              </a:pPr>
              <a:r>
                <a:rPr lang="en-US" sz="1400" b="0" dirty="0">
                  <a:latin typeface="+mn-lt"/>
                </a:rPr>
                <a:t>27</a:t>
              </a:r>
            </a:p>
          </p:txBody>
        </p:sp>
        <p:sp>
          <p:nvSpPr>
            <p:cNvPr id="82" name="TextBox 81">
              <a:extLst>
                <a:ext uri="{FF2B5EF4-FFF2-40B4-BE49-F238E27FC236}">
                  <a16:creationId xmlns:a16="http://schemas.microsoft.com/office/drawing/2014/main" id="{CCBC8833-B388-693B-CB5A-9BF16A0EA0B7}"/>
                </a:ext>
              </a:extLst>
            </p:cNvPr>
            <p:cNvSpPr txBox="1">
              <a:spLocks/>
            </p:cNvSpPr>
            <p:nvPr/>
          </p:nvSpPr>
          <p:spPr bwMode="auto">
            <a:xfrm>
              <a:off x="10124668" y="4480335"/>
              <a:ext cx="3561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18</a:t>
              </a:r>
            </a:p>
            <a:p>
              <a:pPr algn="ctr">
                <a:lnSpc>
                  <a:spcPct val="100000"/>
                </a:lnSpc>
                <a:spcBef>
                  <a:spcPts val="0"/>
                </a:spcBef>
                <a:spcAft>
                  <a:spcPct val="0"/>
                </a:spcAft>
                <a:buClrTx/>
                <a:buFontTx/>
                <a:buNone/>
              </a:pPr>
              <a:r>
                <a:rPr lang="en-US" sz="1400" b="0" dirty="0">
                  <a:latin typeface="+mn-lt"/>
                </a:rPr>
                <a:t>11</a:t>
              </a:r>
            </a:p>
          </p:txBody>
        </p:sp>
        <p:sp>
          <p:nvSpPr>
            <p:cNvPr id="83" name="TextBox 82">
              <a:extLst>
                <a:ext uri="{FF2B5EF4-FFF2-40B4-BE49-F238E27FC236}">
                  <a16:creationId xmlns:a16="http://schemas.microsoft.com/office/drawing/2014/main" id="{B804E987-8F8B-43CC-9269-E4805CE513CE}"/>
                </a:ext>
              </a:extLst>
            </p:cNvPr>
            <p:cNvSpPr txBox="1">
              <a:spLocks/>
            </p:cNvSpPr>
            <p:nvPr/>
          </p:nvSpPr>
          <p:spPr bwMode="auto">
            <a:xfrm>
              <a:off x="10725824" y="4480335"/>
              <a:ext cx="2968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4</a:t>
              </a:r>
            </a:p>
            <a:p>
              <a:pPr algn="ctr">
                <a:lnSpc>
                  <a:spcPct val="100000"/>
                </a:lnSpc>
                <a:spcBef>
                  <a:spcPts val="0"/>
                </a:spcBef>
                <a:spcAft>
                  <a:spcPct val="0"/>
                </a:spcAft>
                <a:buClrTx/>
                <a:buFontTx/>
                <a:buNone/>
              </a:pPr>
              <a:r>
                <a:rPr lang="en-US" sz="1400" b="0" dirty="0">
                  <a:latin typeface="+mn-lt"/>
                </a:rPr>
                <a:t>3</a:t>
              </a:r>
            </a:p>
          </p:txBody>
        </p:sp>
        <p:sp>
          <p:nvSpPr>
            <p:cNvPr id="84" name="TextBox 83">
              <a:extLst>
                <a:ext uri="{FF2B5EF4-FFF2-40B4-BE49-F238E27FC236}">
                  <a16:creationId xmlns:a16="http://schemas.microsoft.com/office/drawing/2014/main" id="{DC45B8EC-A8AF-02A2-6996-C6EDCC91A222}"/>
                </a:ext>
              </a:extLst>
            </p:cNvPr>
            <p:cNvSpPr txBox="1">
              <a:spLocks/>
            </p:cNvSpPr>
            <p:nvPr/>
          </p:nvSpPr>
          <p:spPr bwMode="auto">
            <a:xfrm>
              <a:off x="11316212" y="4480335"/>
              <a:ext cx="2968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0</a:t>
              </a:r>
            </a:p>
            <a:p>
              <a:pPr algn="ctr">
                <a:lnSpc>
                  <a:spcPct val="100000"/>
                </a:lnSpc>
                <a:spcBef>
                  <a:spcPts val="0"/>
                </a:spcBef>
                <a:spcAft>
                  <a:spcPct val="0"/>
                </a:spcAft>
                <a:buClrTx/>
                <a:buFontTx/>
                <a:buNone/>
              </a:pPr>
              <a:r>
                <a:rPr lang="en-US" sz="1400" b="0" dirty="0">
                  <a:latin typeface="+mn-lt"/>
                </a:rPr>
                <a:t>0</a:t>
              </a:r>
            </a:p>
          </p:txBody>
        </p:sp>
      </p:grpSp>
      <p:sp>
        <p:nvSpPr>
          <p:cNvPr id="86" name="Freeform: Shape 85">
            <a:extLst>
              <a:ext uri="{FF2B5EF4-FFF2-40B4-BE49-F238E27FC236}">
                <a16:creationId xmlns:a16="http://schemas.microsoft.com/office/drawing/2014/main" id="{62106376-2069-BEFA-5124-26625B982791}"/>
              </a:ext>
            </a:extLst>
          </p:cNvPr>
          <p:cNvSpPr/>
          <p:nvPr/>
        </p:nvSpPr>
        <p:spPr>
          <a:xfrm>
            <a:off x="1809750" y="1676400"/>
            <a:ext cx="8496300" cy="1384300"/>
          </a:xfrm>
          <a:custGeom>
            <a:avLst/>
            <a:gdLst>
              <a:gd name="csX0" fmla="*/ 8496300 w 8496300"/>
              <a:gd name="csY0" fmla="*/ 1384300 h 1384300"/>
              <a:gd name="csX1" fmla="*/ 7353300 w 8496300"/>
              <a:gd name="csY1" fmla="*/ 1384300 h 1384300"/>
              <a:gd name="csX2" fmla="*/ 7353300 w 8496300"/>
              <a:gd name="csY2" fmla="*/ 1333500 h 1384300"/>
              <a:gd name="csX3" fmla="*/ 6877050 w 8496300"/>
              <a:gd name="csY3" fmla="*/ 1333500 h 1384300"/>
              <a:gd name="csX4" fmla="*/ 6877050 w 8496300"/>
              <a:gd name="csY4" fmla="*/ 1289050 h 1384300"/>
              <a:gd name="csX5" fmla="*/ 6813550 w 8496300"/>
              <a:gd name="csY5" fmla="*/ 1289050 h 1384300"/>
              <a:gd name="csX6" fmla="*/ 6813550 w 8496300"/>
              <a:gd name="csY6" fmla="*/ 1263650 h 1384300"/>
              <a:gd name="csX7" fmla="*/ 6661150 w 8496300"/>
              <a:gd name="csY7" fmla="*/ 1263650 h 1384300"/>
              <a:gd name="csX8" fmla="*/ 6661150 w 8496300"/>
              <a:gd name="csY8" fmla="*/ 1238250 h 1384300"/>
              <a:gd name="csX9" fmla="*/ 6337300 w 8496300"/>
              <a:gd name="csY9" fmla="*/ 1238250 h 1384300"/>
              <a:gd name="csX10" fmla="*/ 6337300 w 8496300"/>
              <a:gd name="csY10" fmla="*/ 1219200 h 1384300"/>
              <a:gd name="csX11" fmla="*/ 6280150 w 8496300"/>
              <a:gd name="csY11" fmla="*/ 1219200 h 1384300"/>
              <a:gd name="csX12" fmla="*/ 6280150 w 8496300"/>
              <a:gd name="csY12" fmla="*/ 1193800 h 1384300"/>
              <a:gd name="csX13" fmla="*/ 5962650 w 8496300"/>
              <a:gd name="csY13" fmla="*/ 1193800 h 1384300"/>
              <a:gd name="csX14" fmla="*/ 5962650 w 8496300"/>
              <a:gd name="csY14" fmla="*/ 1162050 h 1384300"/>
              <a:gd name="csX15" fmla="*/ 5759450 w 8496300"/>
              <a:gd name="csY15" fmla="*/ 1162050 h 1384300"/>
              <a:gd name="csX16" fmla="*/ 5759450 w 8496300"/>
              <a:gd name="csY16" fmla="*/ 1136650 h 1384300"/>
              <a:gd name="csX17" fmla="*/ 5689600 w 8496300"/>
              <a:gd name="csY17" fmla="*/ 1136650 h 1384300"/>
              <a:gd name="csX18" fmla="*/ 5689600 w 8496300"/>
              <a:gd name="csY18" fmla="*/ 1111250 h 1384300"/>
              <a:gd name="csX19" fmla="*/ 5200650 w 8496300"/>
              <a:gd name="csY19" fmla="*/ 1111250 h 1384300"/>
              <a:gd name="csX20" fmla="*/ 5200650 w 8496300"/>
              <a:gd name="csY20" fmla="*/ 1085850 h 1384300"/>
              <a:gd name="csX21" fmla="*/ 5054600 w 8496300"/>
              <a:gd name="csY21" fmla="*/ 1085850 h 1384300"/>
              <a:gd name="csX22" fmla="*/ 5054600 w 8496300"/>
              <a:gd name="csY22" fmla="*/ 1066800 h 1384300"/>
              <a:gd name="csX23" fmla="*/ 4641850 w 8496300"/>
              <a:gd name="csY23" fmla="*/ 1066800 h 1384300"/>
              <a:gd name="csX24" fmla="*/ 4641850 w 8496300"/>
              <a:gd name="csY24" fmla="*/ 1060450 h 1384300"/>
              <a:gd name="csX25" fmla="*/ 4616450 w 8496300"/>
              <a:gd name="csY25" fmla="*/ 1060450 h 1384300"/>
              <a:gd name="csX26" fmla="*/ 4629150 w 8496300"/>
              <a:gd name="csY26" fmla="*/ 1047750 h 1384300"/>
              <a:gd name="csX27" fmla="*/ 4578350 w 8496300"/>
              <a:gd name="csY27" fmla="*/ 1047750 h 1384300"/>
              <a:gd name="csX28" fmla="*/ 4578350 w 8496300"/>
              <a:gd name="csY28" fmla="*/ 1028700 h 1384300"/>
              <a:gd name="csX29" fmla="*/ 4222750 w 8496300"/>
              <a:gd name="csY29" fmla="*/ 1028700 h 1384300"/>
              <a:gd name="csX30" fmla="*/ 4222750 w 8496300"/>
              <a:gd name="csY30" fmla="*/ 1009650 h 1384300"/>
              <a:gd name="csX31" fmla="*/ 3829050 w 8496300"/>
              <a:gd name="csY31" fmla="*/ 1009650 h 1384300"/>
              <a:gd name="csX32" fmla="*/ 3816350 w 8496300"/>
              <a:gd name="csY32" fmla="*/ 996950 h 1384300"/>
              <a:gd name="csX33" fmla="*/ 3721100 w 8496300"/>
              <a:gd name="csY33" fmla="*/ 996950 h 1384300"/>
              <a:gd name="csX34" fmla="*/ 3721100 w 8496300"/>
              <a:gd name="csY34" fmla="*/ 977900 h 1384300"/>
              <a:gd name="csX35" fmla="*/ 3524250 w 8496300"/>
              <a:gd name="csY35" fmla="*/ 977900 h 1384300"/>
              <a:gd name="csX36" fmla="*/ 3524250 w 8496300"/>
              <a:gd name="csY36" fmla="*/ 965200 h 1384300"/>
              <a:gd name="csX37" fmla="*/ 3390900 w 8496300"/>
              <a:gd name="csY37" fmla="*/ 965200 h 1384300"/>
              <a:gd name="csX38" fmla="*/ 3390900 w 8496300"/>
              <a:gd name="csY38" fmla="*/ 933450 h 1384300"/>
              <a:gd name="csX39" fmla="*/ 3327400 w 8496300"/>
              <a:gd name="csY39" fmla="*/ 933450 h 1384300"/>
              <a:gd name="csX40" fmla="*/ 3327400 w 8496300"/>
              <a:gd name="csY40" fmla="*/ 920750 h 1384300"/>
              <a:gd name="csX41" fmla="*/ 3282950 w 8496300"/>
              <a:gd name="csY41" fmla="*/ 920750 h 1384300"/>
              <a:gd name="csX42" fmla="*/ 3282950 w 8496300"/>
              <a:gd name="csY42" fmla="*/ 901700 h 1384300"/>
              <a:gd name="csX43" fmla="*/ 3232150 w 8496300"/>
              <a:gd name="csY43" fmla="*/ 901700 h 1384300"/>
              <a:gd name="csX44" fmla="*/ 3232150 w 8496300"/>
              <a:gd name="csY44" fmla="*/ 889000 h 1384300"/>
              <a:gd name="csX45" fmla="*/ 3168650 w 8496300"/>
              <a:gd name="csY45" fmla="*/ 889000 h 1384300"/>
              <a:gd name="csX46" fmla="*/ 3168650 w 8496300"/>
              <a:gd name="csY46" fmla="*/ 876300 h 1384300"/>
              <a:gd name="csX47" fmla="*/ 3117850 w 8496300"/>
              <a:gd name="csY47" fmla="*/ 876300 h 1384300"/>
              <a:gd name="csX48" fmla="*/ 3117850 w 8496300"/>
              <a:gd name="csY48" fmla="*/ 850900 h 1384300"/>
              <a:gd name="csX49" fmla="*/ 3079750 w 8496300"/>
              <a:gd name="csY49" fmla="*/ 850900 h 1384300"/>
              <a:gd name="csX50" fmla="*/ 3079750 w 8496300"/>
              <a:gd name="csY50" fmla="*/ 838200 h 1384300"/>
              <a:gd name="csX51" fmla="*/ 3060700 w 8496300"/>
              <a:gd name="csY51" fmla="*/ 838200 h 1384300"/>
              <a:gd name="csX52" fmla="*/ 3060700 w 8496300"/>
              <a:gd name="csY52" fmla="*/ 812800 h 1384300"/>
              <a:gd name="csX53" fmla="*/ 3041650 w 8496300"/>
              <a:gd name="csY53" fmla="*/ 812800 h 1384300"/>
              <a:gd name="csX54" fmla="*/ 3041650 w 8496300"/>
              <a:gd name="csY54" fmla="*/ 793750 h 1384300"/>
              <a:gd name="csX55" fmla="*/ 2882900 w 8496300"/>
              <a:gd name="csY55" fmla="*/ 793750 h 1384300"/>
              <a:gd name="csX56" fmla="*/ 2882900 w 8496300"/>
              <a:gd name="csY56" fmla="*/ 781050 h 1384300"/>
              <a:gd name="csX57" fmla="*/ 2755900 w 8496300"/>
              <a:gd name="csY57" fmla="*/ 781050 h 1384300"/>
              <a:gd name="csX58" fmla="*/ 2743200 w 8496300"/>
              <a:gd name="csY58" fmla="*/ 768350 h 1384300"/>
              <a:gd name="csX59" fmla="*/ 2660650 w 8496300"/>
              <a:gd name="csY59" fmla="*/ 768350 h 1384300"/>
              <a:gd name="csX60" fmla="*/ 2660650 w 8496300"/>
              <a:gd name="csY60" fmla="*/ 723900 h 1384300"/>
              <a:gd name="csX61" fmla="*/ 2527300 w 8496300"/>
              <a:gd name="csY61" fmla="*/ 723900 h 1384300"/>
              <a:gd name="csX62" fmla="*/ 2527300 w 8496300"/>
              <a:gd name="csY62" fmla="*/ 685800 h 1384300"/>
              <a:gd name="csX63" fmla="*/ 2463800 w 8496300"/>
              <a:gd name="csY63" fmla="*/ 685800 h 1384300"/>
              <a:gd name="csX64" fmla="*/ 2463800 w 8496300"/>
              <a:gd name="csY64" fmla="*/ 673100 h 1384300"/>
              <a:gd name="csX65" fmla="*/ 2438400 w 8496300"/>
              <a:gd name="csY65" fmla="*/ 673100 h 1384300"/>
              <a:gd name="csX66" fmla="*/ 2438400 w 8496300"/>
              <a:gd name="csY66" fmla="*/ 654050 h 1384300"/>
              <a:gd name="csX67" fmla="*/ 2362200 w 8496300"/>
              <a:gd name="csY67" fmla="*/ 654050 h 1384300"/>
              <a:gd name="csX68" fmla="*/ 2362200 w 8496300"/>
              <a:gd name="csY68" fmla="*/ 641350 h 1384300"/>
              <a:gd name="csX69" fmla="*/ 2273300 w 8496300"/>
              <a:gd name="csY69" fmla="*/ 641350 h 1384300"/>
              <a:gd name="csX70" fmla="*/ 2273300 w 8496300"/>
              <a:gd name="csY70" fmla="*/ 615950 h 1384300"/>
              <a:gd name="csX71" fmla="*/ 2159000 w 8496300"/>
              <a:gd name="csY71" fmla="*/ 615950 h 1384300"/>
              <a:gd name="csX72" fmla="*/ 2159000 w 8496300"/>
              <a:gd name="csY72" fmla="*/ 609600 h 1384300"/>
              <a:gd name="csX73" fmla="*/ 1981200 w 8496300"/>
              <a:gd name="csY73" fmla="*/ 609600 h 1384300"/>
              <a:gd name="csX74" fmla="*/ 1981200 w 8496300"/>
              <a:gd name="csY74" fmla="*/ 590550 h 1384300"/>
              <a:gd name="csX75" fmla="*/ 1955800 w 8496300"/>
              <a:gd name="csY75" fmla="*/ 590550 h 1384300"/>
              <a:gd name="csX76" fmla="*/ 1955800 w 8496300"/>
              <a:gd name="csY76" fmla="*/ 539750 h 1384300"/>
              <a:gd name="csX77" fmla="*/ 1936750 w 8496300"/>
              <a:gd name="csY77" fmla="*/ 539750 h 1384300"/>
              <a:gd name="csX78" fmla="*/ 1936750 w 8496300"/>
              <a:gd name="csY78" fmla="*/ 520700 h 1384300"/>
              <a:gd name="csX79" fmla="*/ 1739900 w 8496300"/>
              <a:gd name="csY79" fmla="*/ 520700 h 1384300"/>
              <a:gd name="csX80" fmla="*/ 1739900 w 8496300"/>
              <a:gd name="csY80" fmla="*/ 476250 h 1384300"/>
              <a:gd name="csX81" fmla="*/ 1657350 w 8496300"/>
              <a:gd name="csY81" fmla="*/ 476250 h 1384300"/>
              <a:gd name="csX82" fmla="*/ 1657350 w 8496300"/>
              <a:gd name="csY82" fmla="*/ 457200 h 1384300"/>
              <a:gd name="csX83" fmla="*/ 1479550 w 8496300"/>
              <a:gd name="csY83" fmla="*/ 457200 h 1384300"/>
              <a:gd name="csX84" fmla="*/ 1422400 w 8496300"/>
              <a:gd name="csY84" fmla="*/ 457200 h 1384300"/>
              <a:gd name="csX85" fmla="*/ 1422400 w 8496300"/>
              <a:gd name="csY85" fmla="*/ 431800 h 1384300"/>
              <a:gd name="csX86" fmla="*/ 1397000 w 8496300"/>
              <a:gd name="csY86" fmla="*/ 431800 h 1384300"/>
              <a:gd name="csX87" fmla="*/ 1397000 w 8496300"/>
              <a:gd name="csY87" fmla="*/ 400050 h 1384300"/>
              <a:gd name="csX88" fmla="*/ 1289050 w 8496300"/>
              <a:gd name="csY88" fmla="*/ 400050 h 1384300"/>
              <a:gd name="csX89" fmla="*/ 1276350 w 8496300"/>
              <a:gd name="csY89" fmla="*/ 387350 h 1384300"/>
              <a:gd name="csX90" fmla="*/ 1200150 w 8496300"/>
              <a:gd name="csY90" fmla="*/ 387350 h 1384300"/>
              <a:gd name="csX91" fmla="*/ 1200150 w 8496300"/>
              <a:gd name="csY91" fmla="*/ 361950 h 1384300"/>
              <a:gd name="csX92" fmla="*/ 1117600 w 8496300"/>
              <a:gd name="csY92" fmla="*/ 361950 h 1384300"/>
              <a:gd name="csX93" fmla="*/ 996950 w 8496300"/>
              <a:gd name="csY93" fmla="*/ 361950 h 1384300"/>
              <a:gd name="csX94" fmla="*/ 996950 w 8496300"/>
              <a:gd name="csY94" fmla="*/ 342900 h 1384300"/>
              <a:gd name="csX95" fmla="*/ 952500 w 8496300"/>
              <a:gd name="csY95" fmla="*/ 342900 h 1384300"/>
              <a:gd name="csX96" fmla="*/ 952500 w 8496300"/>
              <a:gd name="csY96" fmla="*/ 330200 h 1384300"/>
              <a:gd name="csX97" fmla="*/ 844550 w 8496300"/>
              <a:gd name="csY97" fmla="*/ 330200 h 1384300"/>
              <a:gd name="csX98" fmla="*/ 844550 w 8496300"/>
              <a:gd name="csY98" fmla="*/ 311150 h 1384300"/>
              <a:gd name="csX99" fmla="*/ 793750 w 8496300"/>
              <a:gd name="csY99" fmla="*/ 311150 h 1384300"/>
              <a:gd name="csX100" fmla="*/ 793750 w 8496300"/>
              <a:gd name="csY100" fmla="*/ 285750 h 1384300"/>
              <a:gd name="csX101" fmla="*/ 641350 w 8496300"/>
              <a:gd name="csY101" fmla="*/ 285750 h 1384300"/>
              <a:gd name="csX102" fmla="*/ 641350 w 8496300"/>
              <a:gd name="csY102" fmla="*/ 266700 h 1384300"/>
              <a:gd name="csX103" fmla="*/ 596900 w 8496300"/>
              <a:gd name="csY103" fmla="*/ 266700 h 1384300"/>
              <a:gd name="csX104" fmla="*/ 596900 w 8496300"/>
              <a:gd name="csY104" fmla="*/ 234950 h 1384300"/>
              <a:gd name="csX105" fmla="*/ 546100 w 8496300"/>
              <a:gd name="csY105" fmla="*/ 234950 h 1384300"/>
              <a:gd name="csX106" fmla="*/ 546100 w 8496300"/>
              <a:gd name="csY106" fmla="*/ 209550 h 1384300"/>
              <a:gd name="csX107" fmla="*/ 438150 w 8496300"/>
              <a:gd name="csY107" fmla="*/ 209550 h 1384300"/>
              <a:gd name="csX108" fmla="*/ 374650 w 8496300"/>
              <a:gd name="csY108" fmla="*/ 158750 h 1384300"/>
              <a:gd name="csX109" fmla="*/ 323850 w 8496300"/>
              <a:gd name="csY109" fmla="*/ 158750 h 1384300"/>
              <a:gd name="csX110" fmla="*/ 323850 w 8496300"/>
              <a:gd name="csY110" fmla="*/ 127000 h 1384300"/>
              <a:gd name="csX111" fmla="*/ 234950 w 8496300"/>
              <a:gd name="csY111" fmla="*/ 127000 h 1384300"/>
              <a:gd name="csX112" fmla="*/ 234950 w 8496300"/>
              <a:gd name="csY112" fmla="*/ 101600 h 1384300"/>
              <a:gd name="csX113" fmla="*/ 209550 w 8496300"/>
              <a:gd name="csY113" fmla="*/ 101600 h 1384300"/>
              <a:gd name="csX114" fmla="*/ 209550 w 8496300"/>
              <a:gd name="csY114" fmla="*/ 82550 h 1384300"/>
              <a:gd name="csX115" fmla="*/ 76200 w 8496300"/>
              <a:gd name="csY115" fmla="*/ 82550 h 1384300"/>
              <a:gd name="csX116" fmla="*/ 76200 w 8496300"/>
              <a:gd name="csY116" fmla="*/ 50800 h 1384300"/>
              <a:gd name="csX117" fmla="*/ 38100 w 8496300"/>
              <a:gd name="csY117" fmla="*/ 50800 h 1384300"/>
              <a:gd name="csX118" fmla="*/ 38100 w 8496300"/>
              <a:gd name="csY118" fmla="*/ 38100 h 1384300"/>
              <a:gd name="csX119" fmla="*/ 0 w 8496300"/>
              <a:gd name="csY119" fmla="*/ 38100 h 1384300"/>
              <a:gd name="csX120" fmla="*/ 0 w 8496300"/>
              <a:gd name="csY120" fmla="*/ 0 h 13843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Lst>
            <a:rect l="l" t="t" r="r" b="b"/>
            <a:pathLst>
              <a:path w="8496300" h="1384300">
                <a:moveTo>
                  <a:pt x="8496300" y="1384300"/>
                </a:moveTo>
                <a:lnTo>
                  <a:pt x="7353300" y="1384300"/>
                </a:lnTo>
                <a:lnTo>
                  <a:pt x="7353300" y="1333500"/>
                </a:lnTo>
                <a:lnTo>
                  <a:pt x="6877050" y="1333500"/>
                </a:lnTo>
                <a:lnTo>
                  <a:pt x="6877050" y="1289050"/>
                </a:lnTo>
                <a:lnTo>
                  <a:pt x="6813550" y="1289050"/>
                </a:lnTo>
                <a:lnTo>
                  <a:pt x="6813550" y="1263650"/>
                </a:lnTo>
                <a:lnTo>
                  <a:pt x="6661150" y="1263650"/>
                </a:lnTo>
                <a:lnTo>
                  <a:pt x="6661150" y="1238250"/>
                </a:lnTo>
                <a:lnTo>
                  <a:pt x="6337300" y="1238250"/>
                </a:lnTo>
                <a:lnTo>
                  <a:pt x="6337300" y="1219200"/>
                </a:lnTo>
                <a:lnTo>
                  <a:pt x="6280150" y="1219200"/>
                </a:lnTo>
                <a:lnTo>
                  <a:pt x="6280150" y="1193800"/>
                </a:lnTo>
                <a:lnTo>
                  <a:pt x="5962650" y="1193800"/>
                </a:lnTo>
                <a:lnTo>
                  <a:pt x="5962650" y="1162050"/>
                </a:lnTo>
                <a:lnTo>
                  <a:pt x="5759450" y="1162050"/>
                </a:lnTo>
                <a:lnTo>
                  <a:pt x="5759450" y="1136650"/>
                </a:lnTo>
                <a:lnTo>
                  <a:pt x="5689600" y="1136650"/>
                </a:lnTo>
                <a:lnTo>
                  <a:pt x="5689600" y="1111250"/>
                </a:lnTo>
                <a:lnTo>
                  <a:pt x="5200650" y="1111250"/>
                </a:lnTo>
                <a:lnTo>
                  <a:pt x="5200650" y="1085850"/>
                </a:lnTo>
                <a:lnTo>
                  <a:pt x="5054600" y="1085850"/>
                </a:lnTo>
                <a:lnTo>
                  <a:pt x="5054600" y="1066800"/>
                </a:lnTo>
                <a:lnTo>
                  <a:pt x="4641850" y="1066800"/>
                </a:lnTo>
                <a:lnTo>
                  <a:pt x="4641850" y="1060450"/>
                </a:lnTo>
                <a:lnTo>
                  <a:pt x="4616450" y="1060450"/>
                </a:lnTo>
                <a:lnTo>
                  <a:pt x="4629150" y="1047750"/>
                </a:lnTo>
                <a:lnTo>
                  <a:pt x="4578350" y="1047750"/>
                </a:lnTo>
                <a:lnTo>
                  <a:pt x="4578350" y="1028700"/>
                </a:lnTo>
                <a:lnTo>
                  <a:pt x="4222750" y="1028700"/>
                </a:lnTo>
                <a:lnTo>
                  <a:pt x="4222750" y="1009650"/>
                </a:lnTo>
                <a:lnTo>
                  <a:pt x="3829050" y="1009650"/>
                </a:lnTo>
                <a:lnTo>
                  <a:pt x="3816350" y="996950"/>
                </a:lnTo>
                <a:lnTo>
                  <a:pt x="3721100" y="996950"/>
                </a:lnTo>
                <a:lnTo>
                  <a:pt x="3721100" y="977900"/>
                </a:lnTo>
                <a:lnTo>
                  <a:pt x="3524250" y="977900"/>
                </a:lnTo>
                <a:lnTo>
                  <a:pt x="3524250" y="965200"/>
                </a:lnTo>
                <a:lnTo>
                  <a:pt x="3390900" y="965200"/>
                </a:lnTo>
                <a:lnTo>
                  <a:pt x="3390900" y="933450"/>
                </a:lnTo>
                <a:lnTo>
                  <a:pt x="3327400" y="933450"/>
                </a:lnTo>
                <a:lnTo>
                  <a:pt x="3327400" y="920750"/>
                </a:lnTo>
                <a:lnTo>
                  <a:pt x="3282950" y="920750"/>
                </a:lnTo>
                <a:lnTo>
                  <a:pt x="3282950" y="901700"/>
                </a:lnTo>
                <a:lnTo>
                  <a:pt x="3232150" y="901700"/>
                </a:lnTo>
                <a:lnTo>
                  <a:pt x="3232150" y="889000"/>
                </a:lnTo>
                <a:lnTo>
                  <a:pt x="3168650" y="889000"/>
                </a:lnTo>
                <a:lnTo>
                  <a:pt x="3168650" y="876300"/>
                </a:lnTo>
                <a:lnTo>
                  <a:pt x="3117850" y="876300"/>
                </a:lnTo>
                <a:lnTo>
                  <a:pt x="3117850" y="850900"/>
                </a:lnTo>
                <a:lnTo>
                  <a:pt x="3079750" y="850900"/>
                </a:lnTo>
                <a:lnTo>
                  <a:pt x="3079750" y="838200"/>
                </a:lnTo>
                <a:lnTo>
                  <a:pt x="3060700" y="838200"/>
                </a:lnTo>
                <a:lnTo>
                  <a:pt x="3060700" y="812800"/>
                </a:lnTo>
                <a:lnTo>
                  <a:pt x="3041650" y="812800"/>
                </a:lnTo>
                <a:lnTo>
                  <a:pt x="3041650" y="793750"/>
                </a:lnTo>
                <a:lnTo>
                  <a:pt x="2882900" y="793750"/>
                </a:lnTo>
                <a:lnTo>
                  <a:pt x="2882900" y="781050"/>
                </a:lnTo>
                <a:lnTo>
                  <a:pt x="2755900" y="781050"/>
                </a:lnTo>
                <a:lnTo>
                  <a:pt x="2743200" y="768350"/>
                </a:lnTo>
                <a:lnTo>
                  <a:pt x="2660650" y="768350"/>
                </a:lnTo>
                <a:lnTo>
                  <a:pt x="2660650" y="723900"/>
                </a:lnTo>
                <a:lnTo>
                  <a:pt x="2527300" y="723900"/>
                </a:lnTo>
                <a:lnTo>
                  <a:pt x="2527300" y="685800"/>
                </a:lnTo>
                <a:lnTo>
                  <a:pt x="2463800" y="685800"/>
                </a:lnTo>
                <a:lnTo>
                  <a:pt x="2463800" y="673100"/>
                </a:lnTo>
                <a:lnTo>
                  <a:pt x="2438400" y="673100"/>
                </a:lnTo>
                <a:lnTo>
                  <a:pt x="2438400" y="654050"/>
                </a:lnTo>
                <a:lnTo>
                  <a:pt x="2362200" y="654050"/>
                </a:lnTo>
                <a:lnTo>
                  <a:pt x="2362200" y="641350"/>
                </a:lnTo>
                <a:lnTo>
                  <a:pt x="2273300" y="641350"/>
                </a:lnTo>
                <a:lnTo>
                  <a:pt x="2273300" y="615950"/>
                </a:lnTo>
                <a:lnTo>
                  <a:pt x="2159000" y="615950"/>
                </a:lnTo>
                <a:lnTo>
                  <a:pt x="2159000" y="609600"/>
                </a:lnTo>
                <a:lnTo>
                  <a:pt x="1981200" y="609600"/>
                </a:lnTo>
                <a:lnTo>
                  <a:pt x="1981200" y="590550"/>
                </a:lnTo>
                <a:lnTo>
                  <a:pt x="1955800" y="590550"/>
                </a:lnTo>
                <a:lnTo>
                  <a:pt x="1955800" y="539750"/>
                </a:lnTo>
                <a:lnTo>
                  <a:pt x="1936750" y="539750"/>
                </a:lnTo>
                <a:lnTo>
                  <a:pt x="1936750" y="520700"/>
                </a:lnTo>
                <a:lnTo>
                  <a:pt x="1739900" y="520700"/>
                </a:lnTo>
                <a:lnTo>
                  <a:pt x="1739900" y="476250"/>
                </a:lnTo>
                <a:lnTo>
                  <a:pt x="1657350" y="476250"/>
                </a:lnTo>
                <a:lnTo>
                  <a:pt x="1657350" y="457200"/>
                </a:lnTo>
                <a:lnTo>
                  <a:pt x="1479550" y="457200"/>
                </a:lnTo>
                <a:lnTo>
                  <a:pt x="1422400" y="457200"/>
                </a:lnTo>
                <a:lnTo>
                  <a:pt x="1422400" y="431800"/>
                </a:lnTo>
                <a:lnTo>
                  <a:pt x="1397000" y="431800"/>
                </a:lnTo>
                <a:lnTo>
                  <a:pt x="1397000" y="400050"/>
                </a:lnTo>
                <a:lnTo>
                  <a:pt x="1289050" y="400050"/>
                </a:lnTo>
                <a:lnTo>
                  <a:pt x="1276350" y="387350"/>
                </a:lnTo>
                <a:lnTo>
                  <a:pt x="1200150" y="387350"/>
                </a:lnTo>
                <a:lnTo>
                  <a:pt x="1200150" y="361950"/>
                </a:lnTo>
                <a:lnTo>
                  <a:pt x="1117600" y="361950"/>
                </a:lnTo>
                <a:lnTo>
                  <a:pt x="996950" y="361950"/>
                </a:lnTo>
                <a:lnTo>
                  <a:pt x="996950" y="342900"/>
                </a:lnTo>
                <a:lnTo>
                  <a:pt x="952500" y="342900"/>
                </a:lnTo>
                <a:lnTo>
                  <a:pt x="952500" y="330200"/>
                </a:lnTo>
                <a:lnTo>
                  <a:pt x="844550" y="330200"/>
                </a:lnTo>
                <a:lnTo>
                  <a:pt x="844550" y="311150"/>
                </a:lnTo>
                <a:lnTo>
                  <a:pt x="793750" y="311150"/>
                </a:lnTo>
                <a:lnTo>
                  <a:pt x="793750" y="285750"/>
                </a:lnTo>
                <a:lnTo>
                  <a:pt x="641350" y="285750"/>
                </a:lnTo>
                <a:lnTo>
                  <a:pt x="641350" y="266700"/>
                </a:lnTo>
                <a:lnTo>
                  <a:pt x="596900" y="266700"/>
                </a:lnTo>
                <a:lnTo>
                  <a:pt x="596900" y="234950"/>
                </a:lnTo>
                <a:lnTo>
                  <a:pt x="546100" y="234950"/>
                </a:lnTo>
                <a:lnTo>
                  <a:pt x="546100" y="209550"/>
                </a:lnTo>
                <a:lnTo>
                  <a:pt x="438150" y="209550"/>
                </a:lnTo>
                <a:lnTo>
                  <a:pt x="374650" y="158750"/>
                </a:lnTo>
                <a:lnTo>
                  <a:pt x="323850" y="158750"/>
                </a:lnTo>
                <a:lnTo>
                  <a:pt x="323850" y="127000"/>
                </a:lnTo>
                <a:lnTo>
                  <a:pt x="234950" y="127000"/>
                </a:lnTo>
                <a:lnTo>
                  <a:pt x="234950" y="101600"/>
                </a:lnTo>
                <a:lnTo>
                  <a:pt x="209550" y="101600"/>
                </a:lnTo>
                <a:lnTo>
                  <a:pt x="209550" y="82550"/>
                </a:lnTo>
                <a:lnTo>
                  <a:pt x="76200" y="82550"/>
                </a:lnTo>
                <a:lnTo>
                  <a:pt x="76200" y="50800"/>
                </a:lnTo>
                <a:lnTo>
                  <a:pt x="38100" y="50800"/>
                </a:lnTo>
                <a:lnTo>
                  <a:pt x="38100" y="38100"/>
                </a:lnTo>
                <a:lnTo>
                  <a:pt x="0" y="3810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TextBox 86">
            <a:extLst>
              <a:ext uri="{FF2B5EF4-FFF2-40B4-BE49-F238E27FC236}">
                <a16:creationId xmlns:a16="http://schemas.microsoft.com/office/drawing/2014/main" id="{EDBFC22D-638E-2F6F-06D0-17114C6D5407}"/>
              </a:ext>
            </a:extLst>
          </p:cNvPr>
          <p:cNvSpPr txBox="1"/>
          <p:nvPr/>
        </p:nvSpPr>
        <p:spPr>
          <a:xfrm>
            <a:off x="6318052" y="2260600"/>
            <a:ext cx="914400" cy="914400"/>
          </a:xfrm>
          <a:prstGeom prst="rect">
            <a:avLst/>
          </a:prstGeom>
        </p:spPr>
        <p:txBody>
          <a:bodyPr vert="horz" wrap="none" lIns="0" tIns="0" rIns="0" bIns="0" rtlCol="0">
            <a:noAutofit/>
          </a:bodyPr>
          <a:lstStyle/>
          <a:p>
            <a:pPr algn="l"/>
            <a:endParaRPr lang="en-US" sz="1200" baseline="-25000" dirty="0"/>
          </a:p>
        </p:txBody>
      </p:sp>
      <p:grpSp>
        <p:nvGrpSpPr>
          <p:cNvPr id="634" name="Group 633">
            <a:extLst>
              <a:ext uri="{FF2B5EF4-FFF2-40B4-BE49-F238E27FC236}">
                <a16:creationId xmlns:a16="http://schemas.microsoft.com/office/drawing/2014/main" id="{8D0432B3-AAA7-8AA4-0A5A-631E5A2F78C3}"/>
              </a:ext>
            </a:extLst>
          </p:cNvPr>
          <p:cNvGrpSpPr/>
          <p:nvPr/>
        </p:nvGrpSpPr>
        <p:grpSpPr>
          <a:xfrm>
            <a:off x="1767665" y="1586403"/>
            <a:ext cx="8532035" cy="1598184"/>
            <a:chOff x="1767665" y="1586403"/>
            <a:chExt cx="8532035" cy="1598184"/>
          </a:xfrm>
        </p:grpSpPr>
        <p:sp>
          <p:nvSpPr>
            <p:cNvPr id="88" name="TextBox 87">
              <a:extLst>
                <a:ext uri="{FF2B5EF4-FFF2-40B4-BE49-F238E27FC236}">
                  <a16:creationId xmlns:a16="http://schemas.microsoft.com/office/drawing/2014/main" id="{1E3B99F9-DEAB-5162-8502-1933166D4E16}"/>
                </a:ext>
              </a:extLst>
            </p:cNvPr>
            <p:cNvSpPr txBox="1"/>
            <p:nvPr/>
          </p:nvSpPr>
          <p:spPr>
            <a:xfrm>
              <a:off x="1019602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89" name="TextBox 88">
              <a:extLst>
                <a:ext uri="{FF2B5EF4-FFF2-40B4-BE49-F238E27FC236}">
                  <a16:creationId xmlns:a16="http://schemas.microsoft.com/office/drawing/2014/main" id="{495A2633-5FD9-36CF-3A85-E8EB8FF1C757}"/>
                </a:ext>
              </a:extLst>
            </p:cNvPr>
            <p:cNvSpPr txBox="1"/>
            <p:nvPr/>
          </p:nvSpPr>
          <p:spPr>
            <a:xfrm>
              <a:off x="9870407"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67" name="TextBox 566">
              <a:extLst>
                <a:ext uri="{FF2B5EF4-FFF2-40B4-BE49-F238E27FC236}">
                  <a16:creationId xmlns:a16="http://schemas.microsoft.com/office/drawing/2014/main" id="{AA132DD1-545D-28E2-A994-22994DDB89D8}"/>
                </a:ext>
              </a:extLst>
            </p:cNvPr>
            <p:cNvSpPr txBox="1"/>
            <p:nvPr/>
          </p:nvSpPr>
          <p:spPr>
            <a:xfrm>
              <a:off x="977057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68" name="TextBox 567">
              <a:extLst>
                <a:ext uri="{FF2B5EF4-FFF2-40B4-BE49-F238E27FC236}">
                  <a16:creationId xmlns:a16="http://schemas.microsoft.com/office/drawing/2014/main" id="{69ADE831-6E86-287D-AA86-2C8F8C406EA1}"/>
                </a:ext>
              </a:extLst>
            </p:cNvPr>
            <p:cNvSpPr txBox="1"/>
            <p:nvPr/>
          </p:nvSpPr>
          <p:spPr>
            <a:xfrm>
              <a:off x="966897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69" name="TextBox 568">
              <a:extLst>
                <a:ext uri="{FF2B5EF4-FFF2-40B4-BE49-F238E27FC236}">
                  <a16:creationId xmlns:a16="http://schemas.microsoft.com/office/drawing/2014/main" id="{269B1646-2C67-935D-F764-23C17AF4EC35}"/>
                </a:ext>
              </a:extLst>
            </p:cNvPr>
            <p:cNvSpPr txBox="1"/>
            <p:nvPr/>
          </p:nvSpPr>
          <p:spPr>
            <a:xfrm>
              <a:off x="964357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0" name="TextBox 569">
              <a:extLst>
                <a:ext uri="{FF2B5EF4-FFF2-40B4-BE49-F238E27FC236}">
                  <a16:creationId xmlns:a16="http://schemas.microsoft.com/office/drawing/2014/main" id="{5D08126C-3D28-4CEB-E8C7-009A35392A19}"/>
                </a:ext>
              </a:extLst>
            </p:cNvPr>
            <p:cNvSpPr txBox="1"/>
            <p:nvPr/>
          </p:nvSpPr>
          <p:spPr>
            <a:xfrm>
              <a:off x="948164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1" name="TextBox 570">
              <a:extLst>
                <a:ext uri="{FF2B5EF4-FFF2-40B4-BE49-F238E27FC236}">
                  <a16:creationId xmlns:a16="http://schemas.microsoft.com/office/drawing/2014/main" id="{33EDBC7E-4974-5F01-BC5E-03C35CF9FF9B}"/>
                </a:ext>
              </a:extLst>
            </p:cNvPr>
            <p:cNvSpPr txBox="1"/>
            <p:nvPr/>
          </p:nvSpPr>
          <p:spPr>
            <a:xfrm>
              <a:off x="946259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2" name="TextBox 571">
              <a:extLst>
                <a:ext uri="{FF2B5EF4-FFF2-40B4-BE49-F238E27FC236}">
                  <a16:creationId xmlns:a16="http://schemas.microsoft.com/office/drawing/2014/main" id="{4A933522-7021-478F-890F-02A1EEB8DCF6}"/>
                </a:ext>
              </a:extLst>
            </p:cNvPr>
            <p:cNvSpPr txBox="1"/>
            <p:nvPr/>
          </p:nvSpPr>
          <p:spPr>
            <a:xfrm>
              <a:off x="936099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3" name="TextBox 572">
              <a:extLst>
                <a:ext uri="{FF2B5EF4-FFF2-40B4-BE49-F238E27FC236}">
                  <a16:creationId xmlns:a16="http://schemas.microsoft.com/office/drawing/2014/main" id="{09CFF8E9-766F-D0E4-396A-91D75CDE23E7}"/>
                </a:ext>
              </a:extLst>
            </p:cNvPr>
            <p:cNvSpPr txBox="1"/>
            <p:nvPr/>
          </p:nvSpPr>
          <p:spPr>
            <a:xfrm>
              <a:off x="915462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4" name="TextBox 573">
              <a:extLst>
                <a:ext uri="{FF2B5EF4-FFF2-40B4-BE49-F238E27FC236}">
                  <a16:creationId xmlns:a16="http://schemas.microsoft.com/office/drawing/2014/main" id="{A91A17C8-B618-B1CC-209F-8D63572352FA}"/>
                </a:ext>
              </a:extLst>
            </p:cNvPr>
            <p:cNvSpPr txBox="1"/>
            <p:nvPr/>
          </p:nvSpPr>
          <p:spPr>
            <a:xfrm>
              <a:off x="910064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5" name="TextBox 574">
              <a:extLst>
                <a:ext uri="{FF2B5EF4-FFF2-40B4-BE49-F238E27FC236}">
                  <a16:creationId xmlns:a16="http://schemas.microsoft.com/office/drawing/2014/main" id="{9467AE40-78D9-6CE9-FA97-FEF51F5EF76B}"/>
                </a:ext>
              </a:extLst>
            </p:cNvPr>
            <p:cNvSpPr txBox="1"/>
            <p:nvPr/>
          </p:nvSpPr>
          <p:spPr>
            <a:xfrm>
              <a:off x="9075793" y="28815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6" name="TextBox 575">
              <a:extLst>
                <a:ext uri="{FF2B5EF4-FFF2-40B4-BE49-F238E27FC236}">
                  <a16:creationId xmlns:a16="http://schemas.microsoft.com/office/drawing/2014/main" id="{F25FFC93-7D50-3C05-6068-1631DE9FBB20}"/>
                </a:ext>
              </a:extLst>
            </p:cNvPr>
            <p:cNvSpPr txBox="1"/>
            <p:nvPr/>
          </p:nvSpPr>
          <p:spPr>
            <a:xfrm>
              <a:off x="9034518" y="28815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7" name="TextBox 576">
              <a:extLst>
                <a:ext uri="{FF2B5EF4-FFF2-40B4-BE49-F238E27FC236}">
                  <a16:creationId xmlns:a16="http://schemas.microsoft.com/office/drawing/2014/main" id="{A0FBA4F3-18EA-EFDE-17D8-0B7BE6911FCA}"/>
                </a:ext>
              </a:extLst>
            </p:cNvPr>
            <p:cNvSpPr txBox="1"/>
            <p:nvPr/>
          </p:nvSpPr>
          <p:spPr>
            <a:xfrm>
              <a:off x="8643993" y="28815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8" name="TextBox 577">
              <a:extLst>
                <a:ext uri="{FF2B5EF4-FFF2-40B4-BE49-F238E27FC236}">
                  <a16:creationId xmlns:a16="http://schemas.microsoft.com/office/drawing/2014/main" id="{902B9439-50F8-7B7A-E5EF-B4B486D9F376}"/>
                </a:ext>
              </a:extLst>
            </p:cNvPr>
            <p:cNvSpPr txBox="1"/>
            <p:nvPr/>
          </p:nvSpPr>
          <p:spPr>
            <a:xfrm>
              <a:off x="8600152" y="284998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9" name="TextBox 578">
              <a:extLst>
                <a:ext uri="{FF2B5EF4-FFF2-40B4-BE49-F238E27FC236}">
                  <a16:creationId xmlns:a16="http://schemas.microsoft.com/office/drawing/2014/main" id="{809F21BA-AB9D-055E-23DA-677A84285CE0}"/>
                </a:ext>
              </a:extLst>
            </p:cNvPr>
            <p:cNvSpPr txBox="1"/>
            <p:nvPr/>
          </p:nvSpPr>
          <p:spPr>
            <a:xfrm>
              <a:off x="8580969" y="284998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0" name="TextBox 579">
              <a:extLst>
                <a:ext uri="{FF2B5EF4-FFF2-40B4-BE49-F238E27FC236}">
                  <a16:creationId xmlns:a16="http://schemas.microsoft.com/office/drawing/2014/main" id="{968DDCC9-B735-06B7-07F9-BB7656D7D916}"/>
                </a:ext>
              </a:extLst>
            </p:cNvPr>
            <p:cNvSpPr txBox="1"/>
            <p:nvPr/>
          </p:nvSpPr>
          <p:spPr>
            <a:xfrm>
              <a:off x="8548312" y="280657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1" name="TextBox 580">
              <a:extLst>
                <a:ext uri="{FF2B5EF4-FFF2-40B4-BE49-F238E27FC236}">
                  <a16:creationId xmlns:a16="http://schemas.microsoft.com/office/drawing/2014/main" id="{E72227F5-FEB2-5529-F9AA-EAD506ADC2E4}"/>
                </a:ext>
              </a:extLst>
            </p:cNvPr>
            <p:cNvSpPr txBox="1"/>
            <p:nvPr/>
          </p:nvSpPr>
          <p:spPr>
            <a:xfrm>
              <a:off x="8345113" y="27880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2" name="TextBox 581">
              <a:extLst>
                <a:ext uri="{FF2B5EF4-FFF2-40B4-BE49-F238E27FC236}">
                  <a16:creationId xmlns:a16="http://schemas.microsoft.com/office/drawing/2014/main" id="{EA51CC2D-D766-5AEB-C3A1-CC3E4B4663D7}"/>
                </a:ext>
              </a:extLst>
            </p:cNvPr>
            <p:cNvSpPr txBox="1"/>
            <p:nvPr/>
          </p:nvSpPr>
          <p:spPr>
            <a:xfrm>
              <a:off x="8294313" y="27880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3" name="TextBox 582">
              <a:extLst>
                <a:ext uri="{FF2B5EF4-FFF2-40B4-BE49-F238E27FC236}">
                  <a16:creationId xmlns:a16="http://schemas.microsoft.com/office/drawing/2014/main" id="{D9261BD6-82C6-744D-6887-6CDA8CB74171}"/>
                </a:ext>
              </a:extLst>
            </p:cNvPr>
            <p:cNvSpPr txBox="1"/>
            <p:nvPr/>
          </p:nvSpPr>
          <p:spPr>
            <a:xfrm>
              <a:off x="8094288" y="27880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4" name="TextBox 583">
              <a:extLst>
                <a:ext uri="{FF2B5EF4-FFF2-40B4-BE49-F238E27FC236}">
                  <a16:creationId xmlns:a16="http://schemas.microsoft.com/office/drawing/2014/main" id="{AC4A601F-6C4C-7962-012C-25631CC48BCB}"/>
                </a:ext>
              </a:extLst>
            </p:cNvPr>
            <p:cNvSpPr txBox="1"/>
            <p:nvPr/>
          </p:nvSpPr>
          <p:spPr>
            <a:xfrm>
              <a:off x="8039391" y="27588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5" name="TextBox 584">
              <a:extLst>
                <a:ext uri="{FF2B5EF4-FFF2-40B4-BE49-F238E27FC236}">
                  <a16:creationId xmlns:a16="http://schemas.microsoft.com/office/drawing/2014/main" id="{0C3BEA58-49BC-8071-26BA-AEC00FB5645D}"/>
                </a:ext>
              </a:extLst>
            </p:cNvPr>
            <p:cNvSpPr txBox="1"/>
            <p:nvPr/>
          </p:nvSpPr>
          <p:spPr>
            <a:xfrm>
              <a:off x="8022986" y="275763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6" name="TextBox 585">
              <a:extLst>
                <a:ext uri="{FF2B5EF4-FFF2-40B4-BE49-F238E27FC236}">
                  <a16:creationId xmlns:a16="http://schemas.microsoft.com/office/drawing/2014/main" id="{BDD7AC83-66CB-F4D8-4FE1-D8720F454E6D}"/>
                </a:ext>
              </a:extLst>
            </p:cNvPr>
            <p:cNvSpPr txBox="1"/>
            <p:nvPr/>
          </p:nvSpPr>
          <p:spPr>
            <a:xfrm>
              <a:off x="7997505" y="273274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7" name="TextBox 586">
              <a:extLst>
                <a:ext uri="{FF2B5EF4-FFF2-40B4-BE49-F238E27FC236}">
                  <a16:creationId xmlns:a16="http://schemas.microsoft.com/office/drawing/2014/main" id="{60F66932-83C9-BACF-2903-E85FC69F003F}"/>
                </a:ext>
              </a:extLst>
            </p:cNvPr>
            <p:cNvSpPr txBox="1"/>
            <p:nvPr/>
          </p:nvSpPr>
          <p:spPr>
            <a:xfrm>
              <a:off x="7857805" y="273274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8" name="TextBox 587">
              <a:extLst>
                <a:ext uri="{FF2B5EF4-FFF2-40B4-BE49-F238E27FC236}">
                  <a16:creationId xmlns:a16="http://schemas.microsoft.com/office/drawing/2014/main" id="{8DEB1E1D-A536-4831-9CA1-D6DBCC93AAA6}"/>
                </a:ext>
              </a:extLst>
            </p:cNvPr>
            <p:cNvSpPr txBox="1"/>
            <p:nvPr/>
          </p:nvSpPr>
          <p:spPr>
            <a:xfrm>
              <a:off x="766681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9" name="TextBox 588">
              <a:extLst>
                <a:ext uri="{FF2B5EF4-FFF2-40B4-BE49-F238E27FC236}">
                  <a16:creationId xmlns:a16="http://schemas.microsoft.com/office/drawing/2014/main" id="{F7C1EC82-394B-ECB2-023B-C208E6D5846B}"/>
                </a:ext>
              </a:extLst>
            </p:cNvPr>
            <p:cNvSpPr txBox="1"/>
            <p:nvPr/>
          </p:nvSpPr>
          <p:spPr>
            <a:xfrm>
              <a:off x="761497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0" name="TextBox 589">
              <a:extLst>
                <a:ext uri="{FF2B5EF4-FFF2-40B4-BE49-F238E27FC236}">
                  <a16:creationId xmlns:a16="http://schemas.microsoft.com/office/drawing/2014/main" id="{EA786A70-008E-49B5-9EF7-782B0295B9CD}"/>
                </a:ext>
              </a:extLst>
            </p:cNvPr>
            <p:cNvSpPr txBox="1"/>
            <p:nvPr/>
          </p:nvSpPr>
          <p:spPr>
            <a:xfrm>
              <a:off x="7573704"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1" name="TextBox 590">
              <a:extLst>
                <a:ext uri="{FF2B5EF4-FFF2-40B4-BE49-F238E27FC236}">
                  <a16:creationId xmlns:a16="http://schemas.microsoft.com/office/drawing/2014/main" id="{047C1908-5EB4-AAAC-3124-F9F9C15E2589}"/>
                </a:ext>
              </a:extLst>
            </p:cNvPr>
            <p:cNvSpPr txBox="1"/>
            <p:nvPr/>
          </p:nvSpPr>
          <p:spPr>
            <a:xfrm>
              <a:off x="753877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2" name="TextBox 591">
              <a:extLst>
                <a:ext uri="{FF2B5EF4-FFF2-40B4-BE49-F238E27FC236}">
                  <a16:creationId xmlns:a16="http://schemas.microsoft.com/office/drawing/2014/main" id="{70C980B7-8777-33FC-88A5-F06F80204779}"/>
                </a:ext>
              </a:extLst>
            </p:cNvPr>
            <p:cNvSpPr txBox="1"/>
            <p:nvPr/>
          </p:nvSpPr>
          <p:spPr>
            <a:xfrm>
              <a:off x="750067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3" name="TextBox 592">
              <a:extLst>
                <a:ext uri="{FF2B5EF4-FFF2-40B4-BE49-F238E27FC236}">
                  <a16:creationId xmlns:a16="http://schemas.microsoft.com/office/drawing/2014/main" id="{1FA48476-52C7-1820-7A07-62DED34BAF9B}"/>
                </a:ext>
              </a:extLst>
            </p:cNvPr>
            <p:cNvSpPr txBox="1"/>
            <p:nvPr/>
          </p:nvSpPr>
          <p:spPr>
            <a:xfrm>
              <a:off x="7470024" y="267594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4" name="TextBox 593">
              <a:extLst>
                <a:ext uri="{FF2B5EF4-FFF2-40B4-BE49-F238E27FC236}">
                  <a16:creationId xmlns:a16="http://schemas.microsoft.com/office/drawing/2014/main" id="{49B0B020-76DB-464B-BE94-4C8F382593B5}"/>
                </a:ext>
              </a:extLst>
            </p:cNvPr>
            <p:cNvSpPr txBox="1"/>
            <p:nvPr/>
          </p:nvSpPr>
          <p:spPr>
            <a:xfrm>
              <a:off x="7349437"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5" name="TextBox 594">
              <a:extLst>
                <a:ext uri="{FF2B5EF4-FFF2-40B4-BE49-F238E27FC236}">
                  <a16:creationId xmlns:a16="http://schemas.microsoft.com/office/drawing/2014/main" id="{6844F804-6B63-9E9C-0B4C-BE7DB8FEBBC7}"/>
                </a:ext>
              </a:extLst>
            </p:cNvPr>
            <p:cNvSpPr txBox="1"/>
            <p:nvPr/>
          </p:nvSpPr>
          <p:spPr>
            <a:xfrm>
              <a:off x="7270062"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6" name="TextBox 595">
              <a:extLst>
                <a:ext uri="{FF2B5EF4-FFF2-40B4-BE49-F238E27FC236}">
                  <a16:creationId xmlns:a16="http://schemas.microsoft.com/office/drawing/2014/main" id="{36A62E42-4BBC-77ED-8EC6-E2A40250FEA7}"/>
                </a:ext>
              </a:extLst>
            </p:cNvPr>
            <p:cNvSpPr txBox="1"/>
            <p:nvPr/>
          </p:nvSpPr>
          <p:spPr>
            <a:xfrm>
              <a:off x="7047812"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7" name="TextBox 596">
              <a:extLst>
                <a:ext uri="{FF2B5EF4-FFF2-40B4-BE49-F238E27FC236}">
                  <a16:creationId xmlns:a16="http://schemas.microsoft.com/office/drawing/2014/main" id="{5C45A315-3E12-043F-AC00-59468CA34010}"/>
                </a:ext>
              </a:extLst>
            </p:cNvPr>
            <p:cNvSpPr txBox="1"/>
            <p:nvPr/>
          </p:nvSpPr>
          <p:spPr>
            <a:xfrm>
              <a:off x="6955737"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8" name="TextBox 597">
              <a:extLst>
                <a:ext uri="{FF2B5EF4-FFF2-40B4-BE49-F238E27FC236}">
                  <a16:creationId xmlns:a16="http://schemas.microsoft.com/office/drawing/2014/main" id="{9A3253A2-CF15-3602-366B-06ADC2BDBB66}"/>
                </a:ext>
              </a:extLst>
            </p:cNvPr>
            <p:cNvSpPr txBox="1"/>
            <p:nvPr/>
          </p:nvSpPr>
          <p:spPr>
            <a:xfrm>
              <a:off x="6923298" y="264650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9" name="TextBox 598">
              <a:extLst>
                <a:ext uri="{FF2B5EF4-FFF2-40B4-BE49-F238E27FC236}">
                  <a16:creationId xmlns:a16="http://schemas.microsoft.com/office/drawing/2014/main" id="{BA9375DF-A796-404F-32DC-B0CDCEA266B9}"/>
                </a:ext>
              </a:extLst>
            </p:cNvPr>
            <p:cNvSpPr txBox="1"/>
            <p:nvPr/>
          </p:nvSpPr>
          <p:spPr>
            <a:xfrm>
              <a:off x="6456790" y="260886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0" name="TextBox 599">
              <a:extLst>
                <a:ext uri="{FF2B5EF4-FFF2-40B4-BE49-F238E27FC236}">
                  <a16:creationId xmlns:a16="http://schemas.microsoft.com/office/drawing/2014/main" id="{23446D23-3C52-F6DD-05FF-76EBA20E91A4}"/>
                </a:ext>
              </a:extLst>
            </p:cNvPr>
            <p:cNvSpPr txBox="1"/>
            <p:nvPr/>
          </p:nvSpPr>
          <p:spPr>
            <a:xfrm>
              <a:off x="6405990" y="260886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1" name="TextBox 600">
              <a:extLst>
                <a:ext uri="{FF2B5EF4-FFF2-40B4-BE49-F238E27FC236}">
                  <a16:creationId xmlns:a16="http://schemas.microsoft.com/office/drawing/2014/main" id="{C4F585F9-45E3-D69D-799A-D5BEB3D96D33}"/>
                </a:ext>
              </a:extLst>
            </p:cNvPr>
            <p:cNvSpPr txBox="1"/>
            <p:nvPr/>
          </p:nvSpPr>
          <p:spPr>
            <a:xfrm>
              <a:off x="5924960" y="256146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2" name="TextBox 601">
              <a:extLst>
                <a:ext uri="{FF2B5EF4-FFF2-40B4-BE49-F238E27FC236}">
                  <a16:creationId xmlns:a16="http://schemas.microsoft.com/office/drawing/2014/main" id="{702D982C-21B8-EE70-4AE9-870BC4B0DAD0}"/>
                </a:ext>
              </a:extLst>
            </p:cNvPr>
            <p:cNvSpPr txBox="1"/>
            <p:nvPr/>
          </p:nvSpPr>
          <p:spPr>
            <a:xfrm>
              <a:off x="5869260" y="25520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3" name="TextBox 602">
              <a:extLst>
                <a:ext uri="{FF2B5EF4-FFF2-40B4-BE49-F238E27FC236}">
                  <a16:creationId xmlns:a16="http://schemas.microsoft.com/office/drawing/2014/main" id="{6E885F9B-A667-4D0A-9EAA-F2A458DBC3D6}"/>
                </a:ext>
              </a:extLst>
            </p:cNvPr>
            <p:cNvSpPr txBox="1"/>
            <p:nvPr/>
          </p:nvSpPr>
          <p:spPr>
            <a:xfrm>
              <a:off x="5837510" y="25520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4" name="TextBox 603">
              <a:extLst>
                <a:ext uri="{FF2B5EF4-FFF2-40B4-BE49-F238E27FC236}">
                  <a16:creationId xmlns:a16="http://schemas.microsoft.com/office/drawing/2014/main" id="{78AEA75C-2004-6A6D-2B04-71FB320D26E5}"/>
                </a:ext>
              </a:extLst>
            </p:cNvPr>
            <p:cNvSpPr txBox="1"/>
            <p:nvPr/>
          </p:nvSpPr>
          <p:spPr>
            <a:xfrm>
              <a:off x="5637485" y="25520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5" name="TextBox 604">
              <a:extLst>
                <a:ext uri="{FF2B5EF4-FFF2-40B4-BE49-F238E27FC236}">
                  <a16:creationId xmlns:a16="http://schemas.microsoft.com/office/drawing/2014/main" id="{65DD8484-839A-7E02-A988-3DD551F96567}"/>
                </a:ext>
              </a:extLst>
            </p:cNvPr>
            <p:cNvSpPr txBox="1"/>
            <p:nvPr/>
          </p:nvSpPr>
          <p:spPr>
            <a:xfrm>
              <a:off x="5405023" y="252261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6" name="TextBox 605">
              <a:extLst>
                <a:ext uri="{FF2B5EF4-FFF2-40B4-BE49-F238E27FC236}">
                  <a16:creationId xmlns:a16="http://schemas.microsoft.com/office/drawing/2014/main" id="{26E5DB6C-9E66-3D07-24EC-FC28240D0676}"/>
                </a:ext>
              </a:extLst>
            </p:cNvPr>
            <p:cNvSpPr txBox="1"/>
            <p:nvPr/>
          </p:nvSpPr>
          <p:spPr>
            <a:xfrm>
              <a:off x="5297073" y="252261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7" name="TextBox 606">
              <a:extLst>
                <a:ext uri="{FF2B5EF4-FFF2-40B4-BE49-F238E27FC236}">
                  <a16:creationId xmlns:a16="http://schemas.microsoft.com/office/drawing/2014/main" id="{2D41C948-3A45-1F5C-85A9-53009BB08906}"/>
                </a:ext>
              </a:extLst>
            </p:cNvPr>
            <p:cNvSpPr txBox="1"/>
            <p:nvPr/>
          </p:nvSpPr>
          <p:spPr>
            <a:xfrm>
              <a:off x="4796559" y="2394854"/>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8" name="TextBox 607">
              <a:extLst>
                <a:ext uri="{FF2B5EF4-FFF2-40B4-BE49-F238E27FC236}">
                  <a16:creationId xmlns:a16="http://schemas.microsoft.com/office/drawing/2014/main" id="{EC9D23B9-D8C8-8F1A-BED3-C6ECF85A70A4}"/>
                </a:ext>
              </a:extLst>
            </p:cNvPr>
            <p:cNvSpPr txBox="1"/>
            <p:nvPr/>
          </p:nvSpPr>
          <p:spPr>
            <a:xfrm>
              <a:off x="4778273" y="236044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9" name="TextBox 608">
              <a:extLst>
                <a:ext uri="{FF2B5EF4-FFF2-40B4-BE49-F238E27FC236}">
                  <a16:creationId xmlns:a16="http://schemas.microsoft.com/office/drawing/2014/main" id="{AD3EDE4D-CFC3-1861-AC3B-BAE3BD10E8E0}"/>
                </a:ext>
              </a:extLst>
            </p:cNvPr>
            <p:cNvSpPr txBox="1"/>
            <p:nvPr/>
          </p:nvSpPr>
          <p:spPr>
            <a:xfrm>
              <a:off x="4683736" y="23421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0" name="TextBox 609">
              <a:extLst>
                <a:ext uri="{FF2B5EF4-FFF2-40B4-BE49-F238E27FC236}">
                  <a16:creationId xmlns:a16="http://schemas.microsoft.com/office/drawing/2014/main" id="{A19CC3FE-A439-DC27-C4DB-A9A14C88DD60}"/>
                </a:ext>
              </a:extLst>
            </p:cNvPr>
            <p:cNvSpPr txBox="1"/>
            <p:nvPr/>
          </p:nvSpPr>
          <p:spPr>
            <a:xfrm>
              <a:off x="4223563" y="22182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1" name="TextBox 610">
              <a:extLst>
                <a:ext uri="{FF2B5EF4-FFF2-40B4-BE49-F238E27FC236}">
                  <a16:creationId xmlns:a16="http://schemas.microsoft.com/office/drawing/2014/main" id="{B6D34B64-6606-E047-F4E3-E7B55A0708DE}"/>
                </a:ext>
              </a:extLst>
            </p:cNvPr>
            <p:cNvSpPr txBox="1"/>
            <p:nvPr/>
          </p:nvSpPr>
          <p:spPr>
            <a:xfrm>
              <a:off x="3713074" y="208576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2" name="TextBox 611">
              <a:extLst>
                <a:ext uri="{FF2B5EF4-FFF2-40B4-BE49-F238E27FC236}">
                  <a16:creationId xmlns:a16="http://schemas.microsoft.com/office/drawing/2014/main" id="{235099F7-0525-558B-0105-D890561F74CF}"/>
                </a:ext>
              </a:extLst>
            </p:cNvPr>
            <p:cNvSpPr txBox="1"/>
            <p:nvPr/>
          </p:nvSpPr>
          <p:spPr>
            <a:xfrm>
              <a:off x="3687154" y="206811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3" name="TextBox 612">
              <a:extLst>
                <a:ext uri="{FF2B5EF4-FFF2-40B4-BE49-F238E27FC236}">
                  <a16:creationId xmlns:a16="http://schemas.microsoft.com/office/drawing/2014/main" id="{35F4D628-058C-8ED6-08E4-AD44FEF487F5}"/>
                </a:ext>
              </a:extLst>
            </p:cNvPr>
            <p:cNvSpPr txBox="1"/>
            <p:nvPr/>
          </p:nvSpPr>
          <p:spPr>
            <a:xfrm>
              <a:off x="3612453" y="206811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4" name="TextBox 613">
              <a:extLst>
                <a:ext uri="{FF2B5EF4-FFF2-40B4-BE49-F238E27FC236}">
                  <a16:creationId xmlns:a16="http://schemas.microsoft.com/office/drawing/2014/main" id="{4C1BAC87-8FDB-27EA-0C83-1DEC6C0475D6}"/>
                </a:ext>
              </a:extLst>
            </p:cNvPr>
            <p:cNvSpPr txBox="1"/>
            <p:nvPr/>
          </p:nvSpPr>
          <p:spPr>
            <a:xfrm>
              <a:off x="3436126" y="201600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5" name="TextBox 614">
              <a:extLst>
                <a:ext uri="{FF2B5EF4-FFF2-40B4-BE49-F238E27FC236}">
                  <a16:creationId xmlns:a16="http://schemas.microsoft.com/office/drawing/2014/main" id="{33CF4ADF-F045-773F-FF14-8A01894EC707}"/>
                </a:ext>
              </a:extLst>
            </p:cNvPr>
            <p:cNvSpPr txBox="1"/>
            <p:nvPr/>
          </p:nvSpPr>
          <p:spPr>
            <a:xfrm>
              <a:off x="3398197" y="201600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6" name="TextBox 615">
              <a:extLst>
                <a:ext uri="{FF2B5EF4-FFF2-40B4-BE49-F238E27FC236}">
                  <a16:creationId xmlns:a16="http://schemas.microsoft.com/office/drawing/2014/main" id="{7FF94177-B456-ACB1-7DB8-39AE1F50C1E3}"/>
                </a:ext>
              </a:extLst>
            </p:cNvPr>
            <p:cNvSpPr txBox="1"/>
            <p:nvPr/>
          </p:nvSpPr>
          <p:spPr>
            <a:xfrm>
              <a:off x="3319486" y="201600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7" name="TextBox 616">
              <a:extLst>
                <a:ext uri="{FF2B5EF4-FFF2-40B4-BE49-F238E27FC236}">
                  <a16:creationId xmlns:a16="http://schemas.microsoft.com/office/drawing/2014/main" id="{86BA549E-B4C8-E666-78EB-D7C264DF0296}"/>
                </a:ext>
              </a:extLst>
            </p:cNvPr>
            <p:cNvSpPr txBox="1"/>
            <p:nvPr/>
          </p:nvSpPr>
          <p:spPr>
            <a:xfrm>
              <a:off x="3151006" y="201032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8" name="TextBox 617">
              <a:extLst>
                <a:ext uri="{FF2B5EF4-FFF2-40B4-BE49-F238E27FC236}">
                  <a16:creationId xmlns:a16="http://schemas.microsoft.com/office/drawing/2014/main" id="{0F7880FB-C330-4FB0-E208-24543DB661AE}"/>
                </a:ext>
              </a:extLst>
            </p:cNvPr>
            <p:cNvSpPr txBox="1"/>
            <p:nvPr/>
          </p:nvSpPr>
          <p:spPr>
            <a:xfrm>
              <a:off x="3141792" y="197628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9" name="TextBox 618">
              <a:extLst>
                <a:ext uri="{FF2B5EF4-FFF2-40B4-BE49-F238E27FC236}">
                  <a16:creationId xmlns:a16="http://schemas.microsoft.com/office/drawing/2014/main" id="{7051B528-C45F-5F43-BA4F-7B3FA2190AF0}"/>
                </a:ext>
              </a:extLst>
            </p:cNvPr>
            <p:cNvSpPr txBox="1"/>
            <p:nvPr/>
          </p:nvSpPr>
          <p:spPr>
            <a:xfrm>
              <a:off x="3087088" y="193923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0" name="TextBox 619">
              <a:extLst>
                <a:ext uri="{FF2B5EF4-FFF2-40B4-BE49-F238E27FC236}">
                  <a16:creationId xmlns:a16="http://schemas.microsoft.com/office/drawing/2014/main" id="{C884F076-589E-E64C-9E1B-C3F8124B3EE9}"/>
                </a:ext>
              </a:extLst>
            </p:cNvPr>
            <p:cNvSpPr txBox="1"/>
            <p:nvPr/>
          </p:nvSpPr>
          <p:spPr>
            <a:xfrm>
              <a:off x="3031632" y="193923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1" name="TextBox 620">
              <a:extLst>
                <a:ext uri="{FF2B5EF4-FFF2-40B4-BE49-F238E27FC236}">
                  <a16:creationId xmlns:a16="http://schemas.microsoft.com/office/drawing/2014/main" id="{FF58F339-496A-11AA-C878-96E2DE98B4E1}"/>
                </a:ext>
              </a:extLst>
            </p:cNvPr>
            <p:cNvSpPr txBox="1"/>
            <p:nvPr/>
          </p:nvSpPr>
          <p:spPr>
            <a:xfrm>
              <a:off x="2971854" y="193923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2" name="TextBox 621">
              <a:extLst>
                <a:ext uri="{FF2B5EF4-FFF2-40B4-BE49-F238E27FC236}">
                  <a16:creationId xmlns:a16="http://schemas.microsoft.com/office/drawing/2014/main" id="{A20E5EA3-E5AB-D83B-2BA3-4A747F7D3DF2}"/>
                </a:ext>
              </a:extLst>
            </p:cNvPr>
            <p:cNvSpPr txBox="1"/>
            <p:nvPr/>
          </p:nvSpPr>
          <p:spPr>
            <a:xfrm>
              <a:off x="2901743" y="192714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3" name="TextBox 622">
              <a:extLst>
                <a:ext uri="{FF2B5EF4-FFF2-40B4-BE49-F238E27FC236}">
                  <a16:creationId xmlns:a16="http://schemas.microsoft.com/office/drawing/2014/main" id="{60AA9ED2-0D7F-769D-1939-4C34F97BA958}"/>
                </a:ext>
              </a:extLst>
            </p:cNvPr>
            <p:cNvSpPr txBox="1"/>
            <p:nvPr/>
          </p:nvSpPr>
          <p:spPr>
            <a:xfrm>
              <a:off x="2874680" y="1915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4" name="TextBox 623">
              <a:extLst>
                <a:ext uri="{FF2B5EF4-FFF2-40B4-BE49-F238E27FC236}">
                  <a16:creationId xmlns:a16="http://schemas.microsoft.com/office/drawing/2014/main" id="{43384814-234E-6FCA-0E2E-F8B0B8950E1D}"/>
                </a:ext>
              </a:extLst>
            </p:cNvPr>
            <p:cNvSpPr txBox="1"/>
            <p:nvPr/>
          </p:nvSpPr>
          <p:spPr>
            <a:xfrm>
              <a:off x="2798063" y="19081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5" name="TextBox 624">
              <a:extLst>
                <a:ext uri="{FF2B5EF4-FFF2-40B4-BE49-F238E27FC236}">
                  <a16:creationId xmlns:a16="http://schemas.microsoft.com/office/drawing/2014/main" id="{2F2F46BB-A3DF-DCCD-D9AD-9353DEBBAC14}"/>
                </a:ext>
              </a:extLst>
            </p:cNvPr>
            <p:cNvSpPr txBox="1"/>
            <p:nvPr/>
          </p:nvSpPr>
          <p:spPr>
            <a:xfrm>
              <a:off x="2770663" y="19081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6" name="TextBox 625">
              <a:extLst>
                <a:ext uri="{FF2B5EF4-FFF2-40B4-BE49-F238E27FC236}">
                  <a16:creationId xmlns:a16="http://schemas.microsoft.com/office/drawing/2014/main" id="{06633515-C8BE-E1EF-48F2-06CF38FFD122}"/>
                </a:ext>
              </a:extLst>
            </p:cNvPr>
            <p:cNvSpPr txBox="1"/>
            <p:nvPr/>
          </p:nvSpPr>
          <p:spPr>
            <a:xfrm>
              <a:off x="2608685" y="186888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7" name="TextBox 626">
              <a:extLst>
                <a:ext uri="{FF2B5EF4-FFF2-40B4-BE49-F238E27FC236}">
                  <a16:creationId xmlns:a16="http://schemas.microsoft.com/office/drawing/2014/main" id="{C0C408C9-604E-CB55-659F-DC9141BFB064}"/>
                </a:ext>
              </a:extLst>
            </p:cNvPr>
            <p:cNvSpPr txBox="1"/>
            <p:nvPr/>
          </p:nvSpPr>
          <p:spPr>
            <a:xfrm>
              <a:off x="2569887" y="18600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8" name="TextBox 627">
              <a:extLst>
                <a:ext uri="{FF2B5EF4-FFF2-40B4-BE49-F238E27FC236}">
                  <a16:creationId xmlns:a16="http://schemas.microsoft.com/office/drawing/2014/main" id="{1B7175D0-56FE-74B9-400F-D60B6126782E}"/>
                </a:ext>
              </a:extLst>
            </p:cNvPr>
            <p:cNvSpPr txBox="1"/>
            <p:nvPr/>
          </p:nvSpPr>
          <p:spPr>
            <a:xfrm>
              <a:off x="2446685" y="183218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9" name="TextBox 628">
              <a:extLst>
                <a:ext uri="{FF2B5EF4-FFF2-40B4-BE49-F238E27FC236}">
                  <a16:creationId xmlns:a16="http://schemas.microsoft.com/office/drawing/2014/main" id="{20F79B97-B61A-0D34-A6FB-27FE4C90CCF0}"/>
                </a:ext>
              </a:extLst>
            </p:cNvPr>
            <p:cNvSpPr txBox="1"/>
            <p:nvPr/>
          </p:nvSpPr>
          <p:spPr>
            <a:xfrm>
              <a:off x="2359079" y="181534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0" name="TextBox 629">
              <a:extLst>
                <a:ext uri="{FF2B5EF4-FFF2-40B4-BE49-F238E27FC236}">
                  <a16:creationId xmlns:a16="http://schemas.microsoft.com/office/drawing/2014/main" id="{067FCC5F-46BD-FF1E-9304-F3F2CF8A1827}"/>
                </a:ext>
              </a:extLst>
            </p:cNvPr>
            <p:cNvSpPr txBox="1"/>
            <p:nvPr/>
          </p:nvSpPr>
          <p:spPr>
            <a:xfrm>
              <a:off x="2318614" y="180697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1" name="TextBox 630">
              <a:extLst>
                <a:ext uri="{FF2B5EF4-FFF2-40B4-BE49-F238E27FC236}">
                  <a16:creationId xmlns:a16="http://schemas.microsoft.com/office/drawing/2014/main" id="{D71B490F-1AAC-A191-528D-015A362EA79A}"/>
                </a:ext>
              </a:extLst>
            </p:cNvPr>
            <p:cNvSpPr txBox="1"/>
            <p:nvPr/>
          </p:nvSpPr>
          <p:spPr>
            <a:xfrm>
              <a:off x="2096334" y="171201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2" name="TextBox 631">
              <a:extLst>
                <a:ext uri="{FF2B5EF4-FFF2-40B4-BE49-F238E27FC236}">
                  <a16:creationId xmlns:a16="http://schemas.microsoft.com/office/drawing/2014/main" id="{BAF413B8-4E69-32A7-1B4E-1502D39285DD}"/>
                </a:ext>
              </a:extLst>
            </p:cNvPr>
            <p:cNvSpPr txBox="1"/>
            <p:nvPr/>
          </p:nvSpPr>
          <p:spPr>
            <a:xfrm>
              <a:off x="2061491" y="17082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3" name="TextBox 632">
              <a:extLst>
                <a:ext uri="{FF2B5EF4-FFF2-40B4-BE49-F238E27FC236}">
                  <a16:creationId xmlns:a16="http://schemas.microsoft.com/office/drawing/2014/main" id="{035B41AC-CAC0-E842-F8A7-067A74BA8DED}"/>
                </a:ext>
              </a:extLst>
            </p:cNvPr>
            <p:cNvSpPr txBox="1"/>
            <p:nvPr/>
          </p:nvSpPr>
          <p:spPr>
            <a:xfrm>
              <a:off x="1767665" y="158640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grpSp>
      <p:sp>
        <p:nvSpPr>
          <p:cNvPr id="635" name="Freeform: Shape 634">
            <a:extLst>
              <a:ext uri="{FF2B5EF4-FFF2-40B4-BE49-F238E27FC236}">
                <a16:creationId xmlns:a16="http://schemas.microsoft.com/office/drawing/2014/main" id="{057A9649-9B24-5BCA-A5A2-20628D64761E}"/>
              </a:ext>
            </a:extLst>
          </p:cNvPr>
          <p:cNvSpPr/>
          <p:nvPr/>
        </p:nvSpPr>
        <p:spPr>
          <a:xfrm>
            <a:off x="1568450" y="1657350"/>
            <a:ext cx="8743950" cy="1739900"/>
          </a:xfrm>
          <a:custGeom>
            <a:avLst/>
            <a:gdLst>
              <a:gd name="csX0" fmla="*/ 8743950 w 8743950"/>
              <a:gd name="csY0" fmla="*/ 1739900 h 1739900"/>
              <a:gd name="csX1" fmla="*/ 7258050 w 8743950"/>
              <a:gd name="csY1" fmla="*/ 1739900 h 1739900"/>
              <a:gd name="csX2" fmla="*/ 7258050 w 8743950"/>
              <a:gd name="csY2" fmla="*/ 1689100 h 1739900"/>
              <a:gd name="csX3" fmla="*/ 6826250 w 8743950"/>
              <a:gd name="csY3" fmla="*/ 1689100 h 1739900"/>
              <a:gd name="csX4" fmla="*/ 6826250 w 8743950"/>
              <a:gd name="csY4" fmla="*/ 1657350 h 1739900"/>
              <a:gd name="csX5" fmla="*/ 6775450 w 8743950"/>
              <a:gd name="csY5" fmla="*/ 1657350 h 1739900"/>
              <a:gd name="csX6" fmla="*/ 6775450 w 8743950"/>
              <a:gd name="csY6" fmla="*/ 1638300 h 1739900"/>
              <a:gd name="csX7" fmla="*/ 6673850 w 8743950"/>
              <a:gd name="csY7" fmla="*/ 1638300 h 1739900"/>
              <a:gd name="csX8" fmla="*/ 6673850 w 8743950"/>
              <a:gd name="csY8" fmla="*/ 1619250 h 1739900"/>
              <a:gd name="csX9" fmla="*/ 6521450 w 8743950"/>
              <a:gd name="csY9" fmla="*/ 1619250 h 1739900"/>
              <a:gd name="csX10" fmla="*/ 6521450 w 8743950"/>
              <a:gd name="csY10" fmla="*/ 1600200 h 1739900"/>
              <a:gd name="csX11" fmla="*/ 6299200 w 8743950"/>
              <a:gd name="csY11" fmla="*/ 1600200 h 1739900"/>
              <a:gd name="csX12" fmla="*/ 6299200 w 8743950"/>
              <a:gd name="csY12" fmla="*/ 1574800 h 1739900"/>
              <a:gd name="csX13" fmla="*/ 6159500 w 8743950"/>
              <a:gd name="csY13" fmla="*/ 1574800 h 1739900"/>
              <a:gd name="csX14" fmla="*/ 6159500 w 8743950"/>
              <a:gd name="csY14" fmla="*/ 1555750 h 1739900"/>
              <a:gd name="csX15" fmla="*/ 6076950 w 8743950"/>
              <a:gd name="csY15" fmla="*/ 1555750 h 1739900"/>
              <a:gd name="csX16" fmla="*/ 6076950 w 8743950"/>
              <a:gd name="csY16" fmla="*/ 1536700 h 1739900"/>
              <a:gd name="csX17" fmla="*/ 6000750 w 8743950"/>
              <a:gd name="csY17" fmla="*/ 1536700 h 1739900"/>
              <a:gd name="csX18" fmla="*/ 6000750 w 8743950"/>
              <a:gd name="csY18" fmla="*/ 1504950 h 1739900"/>
              <a:gd name="csX19" fmla="*/ 5835650 w 8743950"/>
              <a:gd name="csY19" fmla="*/ 1504950 h 1739900"/>
              <a:gd name="csX20" fmla="*/ 5835650 w 8743950"/>
              <a:gd name="csY20" fmla="*/ 1479550 h 1739900"/>
              <a:gd name="csX21" fmla="*/ 5727700 w 8743950"/>
              <a:gd name="csY21" fmla="*/ 1479550 h 1739900"/>
              <a:gd name="csX22" fmla="*/ 5727700 w 8743950"/>
              <a:gd name="csY22" fmla="*/ 1466850 h 1739900"/>
              <a:gd name="csX23" fmla="*/ 5543550 w 8743950"/>
              <a:gd name="csY23" fmla="*/ 1466850 h 1739900"/>
              <a:gd name="csX24" fmla="*/ 5530850 w 8743950"/>
              <a:gd name="csY24" fmla="*/ 1454150 h 1739900"/>
              <a:gd name="csX25" fmla="*/ 5448300 w 8743950"/>
              <a:gd name="csY25" fmla="*/ 1454150 h 1739900"/>
              <a:gd name="csX26" fmla="*/ 5448300 w 8743950"/>
              <a:gd name="csY26" fmla="*/ 1435100 h 1739900"/>
              <a:gd name="csX27" fmla="*/ 5187950 w 8743950"/>
              <a:gd name="csY27" fmla="*/ 1435100 h 1739900"/>
              <a:gd name="csX28" fmla="*/ 5175250 w 8743950"/>
              <a:gd name="csY28" fmla="*/ 1422400 h 1739900"/>
              <a:gd name="csX29" fmla="*/ 4978400 w 8743950"/>
              <a:gd name="csY29" fmla="*/ 1422400 h 1739900"/>
              <a:gd name="csX30" fmla="*/ 4978400 w 8743950"/>
              <a:gd name="csY30" fmla="*/ 1416050 h 1739900"/>
              <a:gd name="csX31" fmla="*/ 4921250 w 8743950"/>
              <a:gd name="csY31" fmla="*/ 1416050 h 1739900"/>
              <a:gd name="csX32" fmla="*/ 4921250 w 8743950"/>
              <a:gd name="csY32" fmla="*/ 1384300 h 1739900"/>
              <a:gd name="csX33" fmla="*/ 4895850 w 8743950"/>
              <a:gd name="csY33" fmla="*/ 1384300 h 1739900"/>
              <a:gd name="csX34" fmla="*/ 4895850 w 8743950"/>
              <a:gd name="csY34" fmla="*/ 1352550 h 1739900"/>
              <a:gd name="csX35" fmla="*/ 4730750 w 8743950"/>
              <a:gd name="csY35" fmla="*/ 1352550 h 1739900"/>
              <a:gd name="csX36" fmla="*/ 4718050 w 8743950"/>
              <a:gd name="csY36" fmla="*/ 1352550 h 1739900"/>
              <a:gd name="csX37" fmla="*/ 4610100 w 8743950"/>
              <a:gd name="csY37" fmla="*/ 1352550 h 1739900"/>
              <a:gd name="csX38" fmla="*/ 4610100 w 8743950"/>
              <a:gd name="csY38" fmla="*/ 1339850 h 1739900"/>
              <a:gd name="csX39" fmla="*/ 4527550 w 8743950"/>
              <a:gd name="csY39" fmla="*/ 1339850 h 1739900"/>
              <a:gd name="csX40" fmla="*/ 4527550 w 8743950"/>
              <a:gd name="csY40" fmla="*/ 1327150 h 1739900"/>
              <a:gd name="csX41" fmla="*/ 4406900 w 8743950"/>
              <a:gd name="csY41" fmla="*/ 1327150 h 1739900"/>
              <a:gd name="csX42" fmla="*/ 4406900 w 8743950"/>
              <a:gd name="csY42" fmla="*/ 1314450 h 1739900"/>
              <a:gd name="csX43" fmla="*/ 4343400 w 8743950"/>
              <a:gd name="csY43" fmla="*/ 1314450 h 1739900"/>
              <a:gd name="csX44" fmla="*/ 4330700 w 8743950"/>
              <a:gd name="csY44" fmla="*/ 1301750 h 1739900"/>
              <a:gd name="csX45" fmla="*/ 4311650 w 8743950"/>
              <a:gd name="csY45" fmla="*/ 1301750 h 1739900"/>
              <a:gd name="csX46" fmla="*/ 4311650 w 8743950"/>
              <a:gd name="csY46" fmla="*/ 1282700 h 1739900"/>
              <a:gd name="csX47" fmla="*/ 3937000 w 8743950"/>
              <a:gd name="csY47" fmla="*/ 1282700 h 1739900"/>
              <a:gd name="csX48" fmla="*/ 3937000 w 8743950"/>
              <a:gd name="csY48" fmla="*/ 1257300 h 1739900"/>
              <a:gd name="csX49" fmla="*/ 3905250 w 8743950"/>
              <a:gd name="csY49" fmla="*/ 1257300 h 1739900"/>
              <a:gd name="csX50" fmla="*/ 3905250 w 8743950"/>
              <a:gd name="csY50" fmla="*/ 1244600 h 1739900"/>
              <a:gd name="csX51" fmla="*/ 3810000 w 8743950"/>
              <a:gd name="csY51" fmla="*/ 1244600 h 1739900"/>
              <a:gd name="csX52" fmla="*/ 3810000 w 8743950"/>
              <a:gd name="csY52" fmla="*/ 1225550 h 1739900"/>
              <a:gd name="csX53" fmla="*/ 3778250 w 8743950"/>
              <a:gd name="csY53" fmla="*/ 1225550 h 1739900"/>
              <a:gd name="csX54" fmla="*/ 3778250 w 8743950"/>
              <a:gd name="csY54" fmla="*/ 1206500 h 1739900"/>
              <a:gd name="csX55" fmla="*/ 3670300 w 8743950"/>
              <a:gd name="csY55" fmla="*/ 1206500 h 1739900"/>
              <a:gd name="csX56" fmla="*/ 3670300 w 8743950"/>
              <a:gd name="csY56" fmla="*/ 1187450 h 1739900"/>
              <a:gd name="csX57" fmla="*/ 3543300 w 8743950"/>
              <a:gd name="csY57" fmla="*/ 1187450 h 1739900"/>
              <a:gd name="csX58" fmla="*/ 3543300 w 8743950"/>
              <a:gd name="csY58" fmla="*/ 1155700 h 1739900"/>
              <a:gd name="csX59" fmla="*/ 3486150 w 8743950"/>
              <a:gd name="csY59" fmla="*/ 1155700 h 1739900"/>
              <a:gd name="csX60" fmla="*/ 3486150 w 8743950"/>
              <a:gd name="csY60" fmla="*/ 1136650 h 1739900"/>
              <a:gd name="csX61" fmla="*/ 3257550 w 8743950"/>
              <a:gd name="csY61" fmla="*/ 1136650 h 1739900"/>
              <a:gd name="csX62" fmla="*/ 3257550 w 8743950"/>
              <a:gd name="csY62" fmla="*/ 1092200 h 1739900"/>
              <a:gd name="csX63" fmla="*/ 3206750 w 8743950"/>
              <a:gd name="csY63" fmla="*/ 1092200 h 1739900"/>
              <a:gd name="csX64" fmla="*/ 3206750 w 8743950"/>
              <a:gd name="csY64" fmla="*/ 1079500 h 1739900"/>
              <a:gd name="csX65" fmla="*/ 3162300 w 8743950"/>
              <a:gd name="csY65" fmla="*/ 1079500 h 1739900"/>
              <a:gd name="csX66" fmla="*/ 3162300 w 8743950"/>
              <a:gd name="csY66" fmla="*/ 1060450 h 1739900"/>
              <a:gd name="csX67" fmla="*/ 3022600 w 8743950"/>
              <a:gd name="csY67" fmla="*/ 1060450 h 1739900"/>
              <a:gd name="csX68" fmla="*/ 3022600 w 8743950"/>
              <a:gd name="csY68" fmla="*/ 1041400 h 1739900"/>
              <a:gd name="csX69" fmla="*/ 2971800 w 8743950"/>
              <a:gd name="csY69" fmla="*/ 1041400 h 1739900"/>
              <a:gd name="csX70" fmla="*/ 2971800 w 8743950"/>
              <a:gd name="csY70" fmla="*/ 1009650 h 1739900"/>
              <a:gd name="csX71" fmla="*/ 2819400 w 8743950"/>
              <a:gd name="csY71" fmla="*/ 1009650 h 1739900"/>
              <a:gd name="csX72" fmla="*/ 2819400 w 8743950"/>
              <a:gd name="csY72" fmla="*/ 996950 h 1739900"/>
              <a:gd name="csX73" fmla="*/ 2749550 w 8743950"/>
              <a:gd name="csY73" fmla="*/ 996950 h 1739900"/>
              <a:gd name="csX74" fmla="*/ 2749550 w 8743950"/>
              <a:gd name="csY74" fmla="*/ 971550 h 1739900"/>
              <a:gd name="csX75" fmla="*/ 2711450 w 8743950"/>
              <a:gd name="csY75" fmla="*/ 971550 h 1739900"/>
              <a:gd name="csX76" fmla="*/ 2711450 w 8743950"/>
              <a:gd name="csY76" fmla="*/ 958850 h 1739900"/>
              <a:gd name="csX77" fmla="*/ 2635250 w 8743950"/>
              <a:gd name="csY77" fmla="*/ 958850 h 1739900"/>
              <a:gd name="csX78" fmla="*/ 2635250 w 8743950"/>
              <a:gd name="csY78" fmla="*/ 933450 h 1739900"/>
              <a:gd name="csX79" fmla="*/ 2559050 w 8743950"/>
              <a:gd name="csY79" fmla="*/ 933450 h 1739900"/>
              <a:gd name="csX80" fmla="*/ 2559050 w 8743950"/>
              <a:gd name="csY80" fmla="*/ 908050 h 1739900"/>
              <a:gd name="csX81" fmla="*/ 2343150 w 8743950"/>
              <a:gd name="csY81" fmla="*/ 908050 h 1739900"/>
              <a:gd name="csX82" fmla="*/ 2343150 w 8743950"/>
              <a:gd name="csY82" fmla="*/ 889000 h 1739900"/>
              <a:gd name="csX83" fmla="*/ 2266950 w 8743950"/>
              <a:gd name="csY83" fmla="*/ 889000 h 1739900"/>
              <a:gd name="csX84" fmla="*/ 2266950 w 8743950"/>
              <a:gd name="csY84" fmla="*/ 882650 h 1739900"/>
              <a:gd name="csX85" fmla="*/ 2190750 w 8743950"/>
              <a:gd name="csY85" fmla="*/ 882650 h 1739900"/>
              <a:gd name="csX86" fmla="*/ 2190750 w 8743950"/>
              <a:gd name="csY86" fmla="*/ 844550 h 1739900"/>
              <a:gd name="csX87" fmla="*/ 2139950 w 8743950"/>
              <a:gd name="csY87" fmla="*/ 844550 h 1739900"/>
              <a:gd name="csX88" fmla="*/ 2063750 w 8743950"/>
              <a:gd name="csY88" fmla="*/ 844550 h 1739900"/>
              <a:gd name="csX89" fmla="*/ 2044700 w 8743950"/>
              <a:gd name="csY89" fmla="*/ 825500 h 1739900"/>
              <a:gd name="csX90" fmla="*/ 1930400 w 8743950"/>
              <a:gd name="csY90" fmla="*/ 825500 h 1739900"/>
              <a:gd name="csX91" fmla="*/ 1930400 w 8743950"/>
              <a:gd name="csY91" fmla="*/ 787400 h 1739900"/>
              <a:gd name="csX92" fmla="*/ 1879600 w 8743950"/>
              <a:gd name="csY92" fmla="*/ 787400 h 1739900"/>
              <a:gd name="csX93" fmla="*/ 1879600 w 8743950"/>
              <a:gd name="csY93" fmla="*/ 774700 h 1739900"/>
              <a:gd name="csX94" fmla="*/ 1803400 w 8743950"/>
              <a:gd name="csY94" fmla="*/ 774700 h 1739900"/>
              <a:gd name="csX95" fmla="*/ 1803400 w 8743950"/>
              <a:gd name="csY95" fmla="*/ 749300 h 1739900"/>
              <a:gd name="csX96" fmla="*/ 1663700 w 8743950"/>
              <a:gd name="csY96" fmla="*/ 749300 h 1739900"/>
              <a:gd name="csX97" fmla="*/ 1663700 w 8743950"/>
              <a:gd name="csY97" fmla="*/ 723900 h 1739900"/>
              <a:gd name="csX98" fmla="*/ 1625600 w 8743950"/>
              <a:gd name="csY98" fmla="*/ 723900 h 1739900"/>
              <a:gd name="csX99" fmla="*/ 1625600 w 8743950"/>
              <a:gd name="csY99" fmla="*/ 698500 h 1739900"/>
              <a:gd name="csX100" fmla="*/ 1485900 w 8743950"/>
              <a:gd name="csY100" fmla="*/ 698500 h 1739900"/>
              <a:gd name="csX101" fmla="*/ 1485900 w 8743950"/>
              <a:gd name="csY101" fmla="*/ 679450 h 1739900"/>
              <a:gd name="csX102" fmla="*/ 1397000 w 8743950"/>
              <a:gd name="csY102" fmla="*/ 679450 h 1739900"/>
              <a:gd name="csX103" fmla="*/ 1397000 w 8743950"/>
              <a:gd name="csY103" fmla="*/ 654050 h 1739900"/>
              <a:gd name="csX104" fmla="*/ 1358900 w 8743950"/>
              <a:gd name="csY104" fmla="*/ 654050 h 1739900"/>
              <a:gd name="csX105" fmla="*/ 1358900 w 8743950"/>
              <a:gd name="csY105" fmla="*/ 609600 h 1739900"/>
              <a:gd name="csX106" fmla="*/ 1130300 w 8743950"/>
              <a:gd name="csY106" fmla="*/ 609600 h 1739900"/>
              <a:gd name="csX107" fmla="*/ 1130300 w 8743950"/>
              <a:gd name="csY107" fmla="*/ 577850 h 1739900"/>
              <a:gd name="csX108" fmla="*/ 1098550 w 8743950"/>
              <a:gd name="csY108" fmla="*/ 577850 h 1739900"/>
              <a:gd name="csX109" fmla="*/ 1098550 w 8743950"/>
              <a:gd name="csY109" fmla="*/ 533400 h 1739900"/>
              <a:gd name="csX110" fmla="*/ 977900 w 8743950"/>
              <a:gd name="csY110" fmla="*/ 533400 h 1739900"/>
              <a:gd name="csX111" fmla="*/ 977900 w 8743950"/>
              <a:gd name="csY111" fmla="*/ 482600 h 1739900"/>
              <a:gd name="csX112" fmla="*/ 908050 w 8743950"/>
              <a:gd name="csY112" fmla="*/ 482600 h 1739900"/>
              <a:gd name="csX113" fmla="*/ 908050 w 8743950"/>
              <a:gd name="csY113" fmla="*/ 463550 h 1739900"/>
              <a:gd name="csX114" fmla="*/ 825500 w 8743950"/>
              <a:gd name="csY114" fmla="*/ 463550 h 1739900"/>
              <a:gd name="csX115" fmla="*/ 825500 w 8743950"/>
              <a:gd name="csY115" fmla="*/ 381000 h 1739900"/>
              <a:gd name="csX116" fmla="*/ 800100 w 8743950"/>
              <a:gd name="csY116" fmla="*/ 381000 h 1739900"/>
              <a:gd name="csX117" fmla="*/ 800100 w 8743950"/>
              <a:gd name="csY117" fmla="*/ 304800 h 1739900"/>
              <a:gd name="csX118" fmla="*/ 742950 w 8743950"/>
              <a:gd name="csY118" fmla="*/ 304800 h 1739900"/>
              <a:gd name="csX119" fmla="*/ 742950 w 8743950"/>
              <a:gd name="csY119" fmla="*/ 279400 h 1739900"/>
              <a:gd name="csX120" fmla="*/ 577850 w 8743950"/>
              <a:gd name="csY120" fmla="*/ 279400 h 1739900"/>
              <a:gd name="csX121" fmla="*/ 577850 w 8743950"/>
              <a:gd name="csY121" fmla="*/ 222250 h 1739900"/>
              <a:gd name="csX122" fmla="*/ 488950 w 8743950"/>
              <a:gd name="csY122" fmla="*/ 222250 h 1739900"/>
              <a:gd name="csX123" fmla="*/ 488950 w 8743950"/>
              <a:gd name="csY123" fmla="*/ 203200 h 1739900"/>
              <a:gd name="csX124" fmla="*/ 444500 w 8743950"/>
              <a:gd name="csY124" fmla="*/ 203200 h 1739900"/>
              <a:gd name="csX125" fmla="*/ 444500 w 8743950"/>
              <a:gd name="csY125" fmla="*/ 184150 h 1739900"/>
              <a:gd name="csX126" fmla="*/ 355600 w 8743950"/>
              <a:gd name="csY126" fmla="*/ 184150 h 1739900"/>
              <a:gd name="csX127" fmla="*/ 355600 w 8743950"/>
              <a:gd name="csY127" fmla="*/ 158750 h 1739900"/>
              <a:gd name="csX128" fmla="*/ 292100 w 8743950"/>
              <a:gd name="csY128" fmla="*/ 158750 h 1739900"/>
              <a:gd name="csX129" fmla="*/ 292100 w 8743950"/>
              <a:gd name="csY129" fmla="*/ 127000 h 1739900"/>
              <a:gd name="csX130" fmla="*/ 254000 w 8743950"/>
              <a:gd name="csY130" fmla="*/ 127000 h 1739900"/>
              <a:gd name="csX131" fmla="*/ 254000 w 8743950"/>
              <a:gd name="csY131" fmla="*/ 50800 h 1739900"/>
              <a:gd name="csX132" fmla="*/ 139700 w 8743950"/>
              <a:gd name="csY132" fmla="*/ 50800 h 1739900"/>
              <a:gd name="csX133" fmla="*/ 139700 w 8743950"/>
              <a:gd name="csY133" fmla="*/ 31750 h 1739900"/>
              <a:gd name="csX134" fmla="*/ 88900 w 8743950"/>
              <a:gd name="csY134" fmla="*/ 31750 h 1739900"/>
              <a:gd name="csX135" fmla="*/ 88900 w 8743950"/>
              <a:gd name="csY135" fmla="*/ 0 h 1739900"/>
              <a:gd name="csX136" fmla="*/ 0 w 8743950"/>
              <a:gd name="csY136" fmla="*/ 0 h 1739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Lst>
            <a:rect l="l" t="t" r="r" b="b"/>
            <a:pathLst>
              <a:path w="8743950" h="1739900">
                <a:moveTo>
                  <a:pt x="8743950" y="1739900"/>
                </a:moveTo>
                <a:lnTo>
                  <a:pt x="7258050" y="1739900"/>
                </a:lnTo>
                <a:lnTo>
                  <a:pt x="7258050" y="1689100"/>
                </a:lnTo>
                <a:lnTo>
                  <a:pt x="6826250" y="1689100"/>
                </a:lnTo>
                <a:lnTo>
                  <a:pt x="6826250" y="1657350"/>
                </a:lnTo>
                <a:lnTo>
                  <a:pt x="6775450" y="1657350"/>
                </a:lnTo>
                <a:lnTo>
                  <a:pt x="6775450" y="1638300"/>
                </a:lnTo>
                <a:lnTo>
                  <a:pt x="6673850" y="1638300"/>
                </a:lnTo>
                <a:lnTo>
                  <a:pt x="6673850" y="1619250"/>
                </a:lnTo>
                <a:lnTo>
                  <a:pt x="6521450" y="1619250"/>
                </a:lnTo>
                <a:lnTo>
                  <a:pt x="6521450" y="1600200"/>
                </a:lnTo>
                <a:lnTo>
                  <a:pt x="6299200" y="1600200"/>
                </a:lnTo>
                <a:lnTo>
                  <a:pt x="6299200" y="1574800"/>
                </a:lnTo>
                <a:lnTo>
                  <a:pt x="6159500" y="1574800"/>
                </a:lnTo>
                <a:lnTo>
                  <a:pt x="6159500" y="1555750"/>
                </a:lnTo>
                <a:lnTo>
                  <a:pt x="6076950" y="1555750"/>
                </a:lnTo>
                <a:lnTo>
                  <a:pt x="6076950" y="1536700"/>
                </a:lnTo>
                <a:lnTo>
                  <a:pt x="6000750" y="1536700"/>
                </a:lnTo>
                <a:lnTo>
                  <a:pt x="6000750" y="1504950"/>
                </a:lnTo>
                <a:lnTo>
                  <a:pt x="5835650" y="1504950"/>
                </a:lnTo>
                <a:lnTo>
                  <a:pt x="5835650" y="1479550"/>
                </a:lnTo>
                <a:lnTo>
                  <a:pt x="5727700" y="1479550"/>
                </a:lnTo>
                <a:lnTo>
                  <a:pt x="5727700" y="1466850"/>
                </a:lnTo>
                <a:lnTo>
                  <a:pt x="5543550" y="1466850"/>
                </a:lnTo>
                <a:lnTo>
                  <a:pt x="5530850" y="1454150"/>
                </a:lnTo>
                <a:lnTo>
                  <a:pt x="5448300" y="1454150"/>
                </a:lnTo>
                <a:lnTo>
                  <a:pt x="5448300" y="1435100"/>
                </a:lnTo>
                <a:lnTo>
                  <a:pt x="5187950" y="1435100"/>
                </a:lnTo>
                <a:lnTo>
                  <a:pt x="5175250" y="1422400"/>
                </a:lnTo>
                <a:lnTo>
                  <a:pt x="4978400" y="1422400"/>
                </a:lnTo>
                <a:lnTo>
                  <a:pt x="4978400" y="1416050"/>
                </a:lnTo>
                <a:lnTo>
                  <a:pt x="4921250" y="1416050"/>
                </a:lnTo>
                <a:lnTo>
                  <a:pt x="4921250" y="1384300"/>
                </a:lnTo>
                <a:lnTo>
                  <a:pt x="4895850" y="1384300"/>
                </a:lnTo>
                <a:lnTo>
                  <a:pt x="4895850" y="1352550"/>
                </a:lnTo>
                <a:lnTo>
                  <a:pt x="4730750" y="1352550"/>
                </a:lnTo>
                <a:lnTo>
                  <a:pt x="4718050" y="1352550"/>
                </a:lnTo>
                <a:lnTo>
                  <a:pt x="4610100" y="1352550"/>
                </a:lnTo>
                <a:lnTo>
                  <a:pt x="4610100" y="1339850"/>
                </a:lnTo>
                <a:lnTo>
                  <a:pt x="4527550" y="1339850"/>
                </a:lnTo>
                <a:lnTo>
                  <a:pt x="4527550" y="1327150"/>
                </a:lnTo>
                <a:lnTo>
                  <a:pt x="4406900" y="1327150"/>
                </a:lnTo>
                <a:lnTo>
                  <a:pt x="4406900" y="1314450"/>
                </a:lnTo>
                <a:lnTo>
                  <a:pt x="4343400" y="1314450"/>
                </a:lnTo>
                <a:lnTo>
                  <a:pt x="4330700" y="1301750"/>
                </a:lnTo>
                <a:lnTo>
                  <a:pt x="4311650" y="1301750"/>
                </a:lnTo>
                <a:lnTo>
                  <a:pt x="4311650" y="1282700"/>
                </a:lnTo>
                <a:lnTo>
                  <a:pt x="3937000" y="1282700"/>
                </a:lnTo>
                <a:lnTo>
                  <a:pt x="3937000" y="1257300"/>
                </a:lnTo>
                <a:lnTo>
                  <a:pt x="3905250" y="1257300"/>
                </a:lnTo>
                <a:lnTo>
                  <a:pt x="3905250" y="1244600"/>
                </a:lnTo>
                <a:lnTo>
                  <a:pt x="3810000" y="1244600"/>
                </a:lnTo>
                <a:lnTo>
                  <a:pt x="3810000" y="1225550"/>
                </a:lnTo>
                <a:lnTo>
                  <a:pt x="3778250" y="1225550"/>
                </a:lnTo>
                <a:lnTo>
                  <a:pt x="3778250" y="1206500"/>
                </a:lnTo>
                <a:lnTo>
                  <a:pt x="3670300" y="1206500"/>
                </a:lnTo>
                <a:lnTo>
                  <a:pt x="3670300" y="1187450"/>
                </a:lnTo>
                <a:lnTo>
                  <a:pt x="3543300" y="1187450"/>
                </a:lnTo>
                <a:lnTo>
                  <a:pt x="3543300" y="1155700"/>
                </a:lnTo>
                <a:lnTo>
                  <a:pt x="3486150" y="1155700"/>
                </a:lnTo>
                <a:lnTo>
                  <a:pt x="3486150" y="1136650"/>
                </a:lnTo>
                <a:lnTo>
                  <a:pt x="3257550" y="1136650"/>
                </a:lnTo>
                <a:lnTo>
                  <a:pt x="3257550" y="1092200"/>
                </a:lnTo>
                <a:lnTo>
                  <a:pt x="3206750" y="1092200"/>
                </a:lnTo>
                <a:lnTo>
                  <a:pt x="3206750" y="1079500"/>
                </a:lnTo>
                <a:lnTo>
                  <a:pt x="3162300" y="1079500"/>
                </a:lnTo>
                <a:lnTo>
                  <a:pt x="3162300" y="1060450"/>
                </a:lnTo>
                <a:lnTo>
                  <a:pt x="3022600" y="1060450"/>
                </a:lnTo>
                <a:lnTo>
                  <a:pt x="3022600" y="1041400"/>
                </a:lnTo>
                <a:lnTo>
                  <a:pt x="2971800" y="1041400"/>
                </a:lnTo>
                <a:lnTo>
                  <a:pt x="2971800" y="1009650"/>
                </a:lnTo>
                <a:lnTo>
                  <a:pt x="2819400" y="1009650"/>
                </a:lnTo>
                <a:lnTo>
                  <a:pt x="2819400" y="996950"/>
                </a:lnTo>
                <a:lnTo>
                  <a:pt x="2749550" y="996950"/>
                </a:lnTo>
                <a:lnTo>
                  <a:pt x="2749550" y="971550"/>
                </a:lnTo>
                <a:lnTo>
                  <a:pt x="2711450" y="971550"/>
                </a:lnTo>
                <a:lnTo>
                  <a:pt x="2711450" y="958850"/>
                </a:lnTo>
                <a:lnTo>
                  <a:pt x="2635250" y="958850"/>
                </a:lnTo>
                <a:lnTo>
                  <a:pt x="2635250" y="933450"/>
                </a:lnTo>
                <a:lnTo>
                  <a:pt x="2559050" y="933450"/>
                </a:lnTo>
                <a:lnTo>
                  <a:pt x="2559050" y="908050"/>
                </a:lnTo>
                <a:lnTo>
                  <a:pt x="2343150" y="908050"/>
                </a:lnTo>
                <a:lnTo>
                  <a:pt x="2343150" y="889000"/>
                </a:lnTo>
                <a:lnTo>
                  <a:pt x="2266950" y="889000"/>
                </a:lnTo>
                <a:lnTo>
                  <a:pt x="2266950" y="882650"/>
                </a:lnTo>
                <a:lnTo>
                  <a:pt x="2190750" y="882650"/>
                </a:lnTo>
                <a:lnTo>
                  <a:pt x="2190750" y="844550"/>
                </a:lnTo>
                <a:lnTo>
                  <a:pt x="2139950" y="844550"/>
                </a:lnTo>
                <a:lnTo>
                  <a:pt x="2063750" y="844550"/>
                </a:lnTo>
                <a:lnTo>
                  <a:pt x="2044700" y="825500"/>
                </a:lnTo>
                <a:lnTo>
                  <a:pt x="1930400" y="825500"/>
                </a:lnTo>
                <a:lnTo>
                  <a:pt x="1930400" y="787400"/>
                </a:lnTo>
                <a:lnTo>
                  <a:pt x="1879600" y="787400"/>
                </a:lnTo>
                <a:lnTo>
                  <a:pt x="1879600" y="774700"/>
                </a:lnTo>
                <a:lnTo>
                  <a:pt x="1803400" y="774700"/>
                </a:lnTo>
                <a:lnTo>
                  <a:pt x="1803400" y="749300"/>
                </a:lnTo>
                <a:lnTo>
                  <a:pt x="1663700" y="749300"/>
                </a:lnTo>
                <a:lnTo>
                  <a:pt x="1663700" y="723900"/>
                </a:lnTo>
                <a:lnTo>
                  <a:pt x="1625600" y="723900"/>
                </a:lnTo>
                <a:lnTo>
                  <a:pt x="1625600" y="698500"/>
                </a:lnTo>
                <a:lnTo>
                  <a:pt x="1485900" y="698500"/>
                </a:lnTo>
                <a:lnTo>
                  <a:pt x="1485900" y="679450"/>
                </a:lnTo>
                <a:lnTo>
                  <a:pt x="1397000" y="679450"/>
                </a:lnTo>
                <a:lnTo>
                  <a:pt x="1397000" y="654050"/>
                </a:lnTo>
                <a:lnTo>
                  <a:pt x="1358900" y="654050"/>
                </a:lnTo>
                <a:lnTo>
                  <a:pt x="1358900" y="609600"/>
                </a:lnTo>
                <a:lnTo>
                  <a:pt x="1130300" y="609600"/>
                </a:lnTo>
                <a:lnTo>
                  <a:pt x="1130300" y="577850"/>
                </a:lnTo>
                <a:lnTo>
                  <a:pt x="1098550" y="577850"/>
                </a:lnTo>
                <a:lnTo>
                  <a:pt x="1098550" y="533400"/>
                </a:lnTo>
                <a:lnTo>
                  <a:pt x="977900" y="533400"/>
                </a:lnTo>
                <a:lnTo>
                  <a:pt x="977900" y="482600"/>
                </a:lnTo>
                <a:lnTo>
                  <a:pt x="908050" y="482600"/>
                </a:lnTo>
                <a:lnTo>
                  <a:pt x="908050" y="463550"/>
                </a:lnTo>
                <a:lnTo>
                  <a:pt x="825500" y="463550"/>
                </a:lnTo>
                <a:lnTo>
                  <a:pt x="825500" y="381000"/>
                </a:lnTo>
                <a:lnTo>
                  <a:pt x="800100" y="381000"/>
                </a:lnTo>
                <a:lnTo>
                  <a:pt x="800100" y="304800"/>
                </a:lnTo>
                <a:lnTo>
                  <a:pt x="742950" y="304800"/>
                </a:lnTo>
                <a:lnTo>
                  <a:pt x="742950" y="279400"/>
                </a:lnTo>
                <a:lnTo>
                  <a:pt x="577850" y="279400"/>
                </a:lnTo>
                <a:lnTo>
                  <a:pt x="577850" y="222250"/>
                </a:lnTo>
                <a:lnTo>
                  <a:pt x="488950" y="222250"/>
                </a:lnTo>
                <a:lnTo>
                  <a:pt x="488950" y="203200"/>
                </a:lnTo>
                <a:lnTo>
                  <a:pt x="444500" y="203200"/>
                </a:lnTo>
                <a:lnTo>
                  <a:pt x="444500" y="184150"/>
                </a:lnTo>
                <a:lnTo>
                  <a:pt x="355600" y="184150"/>
                </a:lnTo>
                <a:lnTo>
                  <a:pt x="355600" y="158750"/>
                </a:lnTo>
                <a:lnTo>
                  <a:pt x="292100" y="158750"/>
                </a:lnTo>
                <a:lnTo>
                  <a:pt x="292100" y="127000"/>
                </a:lnTo>
                <a:lnTo>
                  <a:pt x="254000" y="127000"/>
                </a:lnTo>
                <a:lnTo>
                  <a:pt x="254000" y="50800"/>
                </a:lnTo>
                <a:lnTo>
                  <a:pt x="139700" y="50800"/>
                </a:lnTo>
                <a:lnTo>
                  <a:pt x="139700" y="31750"/>
                </a:lnTo>
                <a:lnTo>
                  <a:pt x="88900" y="31750"/>
                </a:lnTo>
                <a:lnTo>
                  <a:pt x="8890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04" name="Group 703">
            <a:extLst>
              <a:ext uri="{FF2B5EF4-FFF2-40B4-BE49-F238E27FC236}">
                <a16:creationId xmlns:a16="http://schemas.microsoft.com/office/drawing/2014/main" id="{D179770D-2F8C-767F-4343-57BDC55EF4F2}"/>
              </a:ext>
            </a:extLst>
          </p:cNvPr>
          <p:cNvGrpSpPr/>
          <p:nvPr/>
        </p:nvGrpSpPr>
        <p:grpSpPr>
          <a:xfrm>
            <a:off x="1510259" y="1533463"/>
            <a:ext cx="8795791" cy="1962502"/>
            <a:chOff x="1510259" y="1533463"/>
            <a:chExt cx="8795791" cy="1962502"/>
          </a:xfrm>
        </p:grpSpPr>
        <p:sp>
          <p:nvSpPr>
            <p:cNvPr id="636" name="TextBox 635">
              <a:extLst>
                <a:ext uri="{FF2B5EF4-FFF2-40B4-BE49-F238E27FC236}">
                  <a16:creationId xmlns:a16="http://schemas.microsoft.com/office/drawing/2014/main" id="{7E09883E-8EAF-2824-B236-5B31306EAE4D}"/>
                </a:ext>
              </a:extLst>
            </p:cNvPr>
            <p:cNvSpPr txBox="1"/>
            <p:nvPr/>
          </p:nvSpPr>
          <p:spPr>
            <a:xfrm>
              <a:off x="1510259" y="1533463"/>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37" name="TextBox 636">
              <a:extLst>
                <a:ext uri="{FF2B5EF4-FFF2-40B4-BE49-F238E27FC236}">
                  <a16:creationId xmlns:a16="http://schemas.microsoft.com/office/drawing/2014/main" id="{94067F41-5EC4-D105-855C-74401222961B}"/>
                </a:ext>
              </a:extLst>
            </p:cNvPr>
            <p:cNvSpPr txBox="1"/>
            <p:nvPr/>
          </p:nvSpPr>
          <p:spPr>
            <a:xfrm>
              <a:off x="1775920" y="164481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38" name="TextBox 637">
              <a:extLst>
                <a:ext uri="{FF2B5EF4-FFF2-40B4-BE49-F238E27FC236}">
                  <a16:creationId xmlns:a16="http://schemas.microsoft.com/office/drawing/2014/main" id="{2ACF4E14-F6CF-779A-638F-27D92142BF96}"/>
                </a:ext>
              </a:extLst>
            </p:cNvPr>
            <p:cNvSpPr txBox="1"/>
            <p:nvPr/>
          </p:nvSpPr>
          <p:spPr>
            <a:xfrm>
              <a:off x="1803400" y="168759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39" name="TextBox 638">
              <a:extLst>
                <a:ext uri="{FF2B5EF4-FFF2-40B4-BE49-F238E27FC236}">
                  <a16:creationId xmlns:a16="http://schemas.microsoft.com/office/drawing/2014/main" id="{1D0DCEFD-1C29-2F72-42DD-975BBED2107F}"/>
                </a:ext>
              </a:extLst>
            </p:cNvPr>
            <p:cNvSpPr txBox="1"/>
            <p:nvPr/>
          </p:nvSpPr>
          <p:spPr>
            <a:xfrm>
              <a:off x="2041581" y="178123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0" name="TextBox 639">
              <a:extLst>
                <a:ext uri="{FF2B5EF4-FFF2-40B4-BE49-F238E27FC236}">
                  <a16:creationId xmlns:a16="http://schemas.microsoft.com/office/drawing/2014/main" id="{512C8111-BB98-54A6-1F93-DE1328F77C3B}"/>
                </a:ext>
              </a:extLst>
            </p:cNvPr>
            <p:cNvSpPr txBox="1"/>
            <p:nvPr/>
          </p:nvSpPr>
          <p:spPr>
            <a:xfrm>
              <a:off x="2059591" y="180028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1" name="TextBox 640">
              <a:extLst>
                <a:ext uri="{FF2B5EF4-FFF2-40B4-BE49-F238E27FC236}">
                  <a16:creationId xmlns:a16="http://schemas.microsoft.com/office/drawing/2014/main" id="{293A10AD-135A-C210-C664-028EE116AD81}"/>
                </a:ext>
              </a:extLst>
            </p:cNvPr>
            <p:cNvSpPr txBox="1"/>
            <p:nvPr/>
          </p:nvSpPr>
          <p:spPr>
            <a:xfrm>
              <a:off x="2087071" y="180028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2" name="TextBox 641">
              <a:extLst>
                <a:ext uri="{FF2B5EF4-FFF2-40B4-BE49-F238E27FC236}">
                  <a16:creationId xmlns:a16="http://schemas.microsoft.com/office/drawing/2014/main" id="{A6F2F050-8BB5-64F3-E4E4-3DC93123301D}"/>
                </a:ext>
              </a:extLst>
            </p:cNvPr>
            <p:cNvSpPr txBox="1"/>
            <p:nvPr/>
          </p:nvSpPr>
          <p:spPr>
            <a:xfrm>
              <a:off x="2172741" y="180028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3" name="TextBox 642">
              <a:extLst>
                <a:ext uri="{FF2B5EF4-FFF2-40B4-BE49-F238E27FC236}">
                  <a16:creationId xmlns:a16="http://schemas.microsoft.com/office/drawing/2014/main" id="{F1D35529-D955-C0BC-5D81-46648B0AF869}"/>
                </a:ext>
              </a:extLst>
            </p:cNvPr>
            <p:cNvSpPr txBox="1"/>
            <p:nvPr/>
          </p:nvSpPr>
          <p:spPr>
            <a:xfrm>
              <a:off x="2325252" y="190512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4" name="TextBox 643">
              <a:extLst>
                <a:ext uri="{FF2B5EF4-FFF2-40B4-BE49-F238E27FC236}">
                  <a16:creationId xmlns:a16="http://schemas.microsoft.com/office/drawing/2014/main" id="{B9F65837-884E-A72B-DF42-9CAB9F232AA9}"/>
                </a:ext>
              </a:extLst>
            </p:cNvPr>
            <p:cNvSpPr txBox="1"/>
            <p:nvPr/>
          </p:nvSpPr>
          <p:spPr>
            <a:xfrm>
              <a:off x="2349614" y="197516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5" name="TextBox 644">
              <a:extLst>
                <a:ext uri="{FF2B5EF4-FFF2-40B4-BE49-F238E27FC236}">
                  <a16:creationId xmlns:a16="http://schemas.microsoft.com/office/drawing/2014/main" id="{18BEB0FA-5867-FF8F-D5E5-8A1FA7C66BF2}"/>
                </a:ext>
              </a:extLst>
            </p:cNvPr>
            <p:cNvSpPr txBox="1"/>
            <p:nvPr/>
          </p:nvSpPr>
          <p:spPr>
            <a:xfrm>
              <a:off x="2590913" y="210179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6" name="TextBox 645">
              <a:extLst>
                <a:ext uri="{FF2B5EF4-FFF2-40B4-BE49-F238E27FC236}">
                  <a16:creationId xmlns:a16="http://schemas.microsoft.com/office/drawing/2014/main" id="{555FE524-E2EA-8017-BF67-6588BC7A28AA}"/>
                </a:ext>
              </a:extLst>
            </p:cNvPr>
            <p:cNvSpPr txBox="1"/>
            <p:nvPr/>
          </p:nvSpPr>
          <p:spPr>
            <a:xfrm>
              <a:off x="2631931" y="212077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7" name="TextBox 646">
              <a:extLst>
                <a:ext uri="{FF2B5EF4-FFF2-40B4-BE49-F238E27FC236}">
                  <a16:creationId xmlns:a16="http://schemas.microsoft.com/office/drawing/2014/main" id="{F54011B8-E26A-52CC-9CE7-1892FD0E04F2}"/>
                </a:ext>
              </a:extLst>
            </p:cNvPr>
            <p:cNvSpPr txBox="1"/>
            <p:nvPr/>
          </p:nvSpPr>
          <p:spPr>
            <a:xfrm>
              <a:off x="2840754" y="215289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8" name="TextBox 647">
              <a:extLst>
                <a:ext uri="{FF2B5EF4-FFF2-40B4-BE49-F238E27FC236}">
                  <a16:creationId xmlns:a16="http://schemas.microsoft.com/office/drawing/2014/main" id="{E785E87F-7420-F1FF-DB43-D355A4CE0E4C}"/>
                </a:ext>
              </a:extLst>
            </p:cNvPr>
            <p:cNvSpPr txBox="1"/>
            <p:nvPr/>
          </p:nvSpPr>
          <p:spPr>
            <a:xfrm>
              <a:off x="2869677" y="217194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9" name="TextBox 648">
              <a:extLst>
                <a:ext uri="{FF2B5EF4-FFF2-40B4-BE49-F238E27FC236}">
                  <a16:creationId xmlns:a16="http://schemas.microsoft.com/office/drawing/2014/main" id="{B112AE06-E6E1-FB30-AAEC-90E0EEE74839}"/>
                </a:ext>
              </a:extLst>
            </p:cNvPr>
            <p:cNvSpPr txBox="1"/>
            <p:nvPr/>
          </p:nvSpPr>
          <p:spPr>
            <a:xfrm>
              <a:off x="2907056" y="220353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0" name="TextBox 649">
              <a:extLst>
                <a:ext uri="{FF2B5EF4-FFF2-40B4-BE49-F238E27FC236}">
                  <a16:creationId xmlns:a16="http://schemas.microsoft.com/office/drawing/2014/main" id="{48B463CD-1E0F-B0B1-F0F5-73FB8541CB5D}"/>
                </a:ext>
              </a:extLst>
            </p:cNvPr>
            <p:cNvSpPr txBox="1"/>
            <p:nvPr/>
          </p:nvSpPr>
          <p:spPr>
            <a:xfrm>
              <a:off x="3016526" y="221343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1" name="TextBox 650">
              <a:extLst>
                <a:ext uri="{FF2B5EF4-FFF2-40B4-BE49-F238E27FC236}">
                  <a16:creationId xmlns:a16="http://schemas.microsoft.com/office/drawing/2014/main" id="{61A58E22-46C8-CFA1-46E8-24A88EAACBBC}"/>
                </a:ext>
              </a:extLst>
            </p:cNvPr>
            <p:cNvSpPr txBox="1"/>
            <p:nvPr/>
          </p:nvSpPr>
          <p:spPr>
            <a:xfrm>
              <a:off x="3111745" y="222568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2" name="TextBox 651">
              <a:extLst>
                <a:ext uri="{FF2B5EF4-FFF2-40B4-BE49-F238E27FC236}">
                  <a16:creationId xmlns:a16="http://schemas.microsoft.com/office/drawing/2014/main" id="{483F767D-7F7B-7F92-9FBD-160D2817FEA4}"/>
                </a:ext>
              </a:extLst>
            </p:cNvPr>
            <p:cNvSpPr txBox="1"/>
            <p:nvPr/>
          </p:nvSpPr>
          <p:spPr>
            <a:xfrm>
              <a:off x="3239130" y="227952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3" name="TextBox 652">
              <a:extLst>
                <a:ext uri="{FF2B5EF4-FFF2-40B4-BE49-F238E27FC236}">
                  <a16:creationId xmlns:a16="http://schemas.microsoft.com/office/drawing/2014/main" id="{BA48C7F2-0EB2-1098-3A30-C44A802C0D1A}"/>
                </a:ext>
              </a:extLst>
            </p:cNvPr>
            <p:cNvSpPr txBox="1"/>
            <p:nvPr/>
          </p:nvSpPr>
          <p:spPr>
            <a:xfrm>
              <a:off x="3363062" y="229583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4" name="TextBox 653">
              <a:extLst>
                <a:ext uri="{FF2B5EF4-FFF2-40B4-BE49-F238E27FC236}">
                  <a16:creationId xmlns:a16="http://schemas.microsoft.com/office/drawing/2014/main" id="{61F252D3-03DF-47EC-B8DA-66D279CFA5D7}"/>
                </a:ext>
              </a:extLst>
            </p:cNvPr>
            <p:cNvSpPr txBox="1"/>
            <p:nvPr/>
          </p:nvSpPr>
          <p:spPr>
            <a:xfrm>
              <a:off x="3404885" y="231162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5" name="TextBox 654">
              <a:extLst>
                <a:ext uri="{FF2B5EF4-FFF2-40B4-BE49-F238E27FC236}">
                  <a16:creationId xmlns:a16="http://schemas.microsoft.com/office/drawing/2014/main" id="{22122992-0B33-E985-9843-FB0E36A30813}"/>
                </a:ext>
              </a:extLst>
            </p:cNvPr>
            <p:cNvSpPr txBox="1"/>
            <p:nvPr/>
          </p:nvSpPr>
          <p:spPr>
            <a:xfrm>
              <a:off x="3442080" y="233731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6" name="TextBox 655">
              <a:extLst>
                <a:ext uri="{FF2B5EF4-FFF2-40B4-BE49-F238E27FC236}">
                  <a16:creationId xmlns:a16="http://schemas.microsoft.com/office/drawing/2014/main" id="{C6171B3B-DD87-DC0E-8941-75C2D434C1E7}"/>
                </a:ext>
              </a:extLst>
            </p:cNvPr>
            <p:cNvSpPr txBox="1"/>
            <p:nvPr/>
          </p:nvSpPr>
          <p:spPr>
            <a:xfrm>
              <a:off x="3698025" y="241337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7" name="TextBox 656">
              <a:extLst>
                <a:ext uri="{FF2B5EF4-FFF2-40B4-BE49-F238E27FC236}">
                  <a16:creationId xmlns:a16="http://schemas.microsoft.com/office/drawing/2014/main" id="{18F2152A-6672-7B2F-8B6F-91145B943BEE}"/>
                </a:ext>
              </a:extLst>
            </p:cNvPr>
            <p:cNvSpPr txBox="1"/>
            <p:nvPr/>
          </p:nvSpPr>
          <p:spPr>
            <a:xfrm>
              <a:off x="3720014" y="241337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8" name="TextBox 657">
              <a:extLst>
                <a:ext uri="{FF2B5EF4-FFF2-40B4-BE49-F238E27FC236}">
                  <a16:creationId xmlns:a16="http://schemas.microsoft.com/office/drawing/2014/main" id="{08D83ED7-8C92-5619-B0C0-70B2BDAF4B91}"/>
                </a:ext>
              </a:extLst>
            </p:cNvPr>
            <p:cNvSpPr txBox="1"/>
            <p:nvPr/>
          </p:nvSpPr>
          <p:spPr>
            <a:xfrm>
              <a:off x="3812447" y="24291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9" name="TextBox 658">
              <a:extLst>
                <a:ext uri="{FF2B5EF4-FFF2-40B4-BE49-F238E27FC236}">
                  <a16:creationId xmlns:a16="http://schemas.microsoft.com/office/drawing/2014/main" id="{47BC8B0B-C4C6-FA1D-E773-7533D0878E36}"/>
                </a:ext>
              </a:extLst>
            </p:cNvPr>
            <p:cNvSpPr txBox="1"/>
            <p:nvPr/>
          </p:nvSpPr>
          <p:spPr>
            <a:xfrm>
              <a:off x="4130340" y="247345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0" name="TextBox 659">
              <a:extLst>
                <a:ext uri="{FF2B5EF4-FFF2-40B4-BE49-F238E27FC236}">
                  <a16:creationId xmlns:a16="http://schemas.microsoft.com/office/drawing/2014/main" id="{08EBA75F-DB60-CCBD-CF1C-F55A1D7C7970}"/>
                </a:ext>
              </a:extLst>
            </p:cNvPr>
            <p:cNvSpPr txBox="1"/>
            <p:nvPr/>
          </p:nvSpPr>
          <p:spPr>
            <a:xfrm>
              <a:off x="4239810" y="251623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1" name="TextBox 660">
              <a:extLst>
                <a:ext uri="{FF2B5EF4-FFF2-40B4-BE49-F238E27FC236}">
                  <a16:creationId xmlns:a16="http://schemas.microsoft.com/office/drawing/2014/main" id="{D47AA927-872F-F03A-BA52-F8DB5E510447}"/>
                </a:ext>
              </a:extLst>
            </p:cNvPr>
            <p:cNvSpPr txBox="1"/>
            <p:nvPr/>
          </p:nvSpPr>
          <p:spPr>
            <a:xfrm>
              <a:off x="4343803" y="2543609"/>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2" name="TextBox 661">
              <a:extLst>
                <a:ext uri="{FF2B5EF4-FFF2-40B4-BE49-F238E27FC236}">
                  <a16:creationId xmlns:a16="http://schemas.microsoft.com/office/drawing/2014/main" id="{B833687A-D26A-AA7E-C169-AC749589BA32}"/>
                </a:ext>
              </a:extLst>
            </p:cNvPr>
            <p:cNvSpPr txBox="1"/>
            <p:nvPr/>
          </p:nvSpPr>
          <p:spPr>
            <a:xfrm>
              <a:off x="4740041" y="2629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3" name="TextBox 662">
              <a:extLst>
                <a:ext uri="{FF2B5EF4-FFF2-40B4-BE49-F238E27FC236}">
                  <a16:creationId xmlns:a16="http://schemas.microsoft.com/office/drawing/2014/main" id="{55E88C0F-B2B4-9FA9-D5DF-839B273D8A14}"/>
                </a:ext>
              </a:extLst>
            </p:cNvPr>
            <p:cNvSpPr txBox="1"/>
            <p:nvPr/>
          </p:nvSpPr>
          <p:spPr>
            <a:xfrm>
              <a:off x="4764562" y="2633129"/>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4" name="TextBox 663">
              <a:extLst>
                <a:ext uri="{FF2B5EF4-FFF2-40B4-BE49-F238E27FC236}">
                  <a16:creationId xmlns:a16="http://schemas.microsoft.com/office/drawing/2014/main" id="{DAEE3493-72BC-FE03-80AF-5879708F0CC5}"/>
                </a:ext>
              </a:extLst>
            </p:cNvPr>
            <p:cNvSpPr txBox="1"/>
            <p:nvPr/>
          </p:nvSpPr>
          <p:spPr>
            <a:xfrm>
              <a:off x="4999073" y="268845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5" name="TextBox 664">
              <a:extLst>
                <a:ext uri="{FF2B5EF4-FFF2-40B4-BE49-F238E27FC236}">
                  <a16:creationId xmlns:a16="http://schemas.microsoft.com/office/drawing/2014/main" id="{E53DF2B2-9F64-8B9F-4739-D7A96B125570}"/>
                </a:ext>
              </a:extLst>
            </p:cNvPr>
            <p:cNvSpPr txBox="1"/>
            <p:nvPr/>
          </p:nvSpPr>
          <p:spPr>
            <a:xfrm>
              <a:off x="5295850" y="2752893"/>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6" name="TextBox 665">
              <a:extLst>
                <a:ext uri="{FF2B5EF4-FFF2-40B4-BE49-F238E27FC236}">
                  <a16:creationId xmlns:a16="http://schemas.microsoft.com/office/drawing/2014/main" id="{55A299E0-AB89-3254-1A62-442AFCC60836}"/>
                </a:ext>
              </a:extLst>
            </p:cNvPr>
            <p:cNvSpPr txBox="1"/>
            <p:nvPr/>
          </p:nvSpPr>
          <p:spPr>
            <a:xfrm>
              <a:off x="5314165" y="276868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7" name="TextBox 666">
              <a:extLst>
                <a:ext uri="{FF2B5EF4-FFF2-40B4-BE49-F238E27FC236}">
                  <a16:creationId xmlns:a16="http://schemas.microsoft.com/office/drawing/2014/main" id="{E8B74683-DE20-1479-3D1D-0596B3F7B794}"/>
                </a:ext>
              </a:extLst>
            </p:cNvPr>
            <p:cNvSpPr txBox="1"/>
            <p:nvPr/>
          </p:nvSpPr>
          <p:spPr>
            <a:xfrm>
              <a:off x="5364125" y="278291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8" name="TextBox 667">
              <a:extLst>
                <a:ext uri="{FF2B5EF4-FFF2-40B4-BE49-F238E27FC236}">
                  <a16:creationId xmlns:a16="http://schemas.microsoft.com/office/drawing/2014/main" id="{D9794A15-F37C-C4AA-1950-05A4CF2C5FFE}"/>
                </a:ext>
              </a:extLst>
            </p:cNvPr>
            <p:cNvSpPr txBox="1"/>
            <p:nvPr/>
          </p:nvSpPr>
          <p:spPr>
            <a:xfrm>
              <a:off x="5711116" y="281846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9" name="TextBox 668">
              <a:extLst>
                <a:ext uri="{FF2B5EF4-FFF2-40B4-BE49-F238E27FC236}">
                  <a16:creationId xmlns:a16="http://schemas.microsoft.com/office/drawing/2014/main" id="{2C81D10A-EF90-8E45-2772-22A7187D31C0}"/>
                </a:ext>
              </a:extLst>
            </p:cNvPr>
            <p:cNvSpPr txBox="1"/>
            <p:nvPr/>
          </p:nvSpPr>
          <p:spPr>
            <a:xfrm>
              <a:off x="5850946" y="283197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0" name="TextBox 669">
              <a:extLst>
                <a:ext uri="{FF2B5EF4-FFF2-40B4-BE49-F238E27FC236}">
                  <a16:creationId xmlns:a16="http://schemas.microsoft.com/office/drawing/2014/main" id="{DF66E705-3BED-A5D0-5DAB-E5FB5849F724}"/>
                </a:ext>
              </a:extLst>
            </p:cNvPr>
            <p:cNvSpPr txBox="1"/>
            <p:nvPr/>
          </p:nvSpPr>
          <p:spPr>
            <a:xfrm>
              <a:off x="5884776" y="284451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1" name="TextBox 670">
              <a:extLst>
                <a:ext uri="{FF2B5EF4-FFF2-40B4-BE49-F238E27FC236}">
                  <a16:creationId xmlns:a16="http://schemas.microsoft.com/office/drawing/2014/main" id="{C0EBE943-6A46-156B-4D01-EB52322B24AE}"/>
                </a:ext>
              </a:extLst>
            </p:cNvPr>
            <p:cNvSpPr txBox="1"/>
            <p:nvPr/>
          </p:nvSpPr>
          <p:spPr>
            <a:xfrm>
              <a:off x="5920222" y="284782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2" name="TextBox 671">
              <a:extLst>
                <a:ext uri="{FF2B5EF4-FFF2-40B4-BE49-F238E27FC236}">
                  <a16:creationId xmlns:a16="http://schemas.microsoft.com/office/drawing/2014/main" id="{259572F0-E9C9-86C4-83DB-CDDF2C2EA583}"/>
                </a:ext>
              </a:extLst>
            </p:cNvPr>
            <p:cNvSpPr txBox="1"/>
            <p:nvPr/>
          </p:nvSpPr>
          <p:spPr>
            <a:xfrm>
              <a:off x="6379624" y="288952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3" name="TextBox 672">
              <a:extLst>
                <a:ext uri="{FF2B5EF4-FFF2-40B4-BE49-F238E27FC236}">
                  <a16:creationId xmlns:a16="http://schemas.microsoft.com/office/drawing/2014/main" id="{B8380124-4F63-65AC-8173-97B62F9099EF}"/>
                </a:ext>
              </a:extLst>
            </p:cNvPr>
            <p:cNvSpPr txBox="1"/>
            <p:nvPr/>
          </p:nvSpPr>
          <p:spPr>
            <a:xfrm>
              <a:off x="6418718" y="292588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4" name="TextBox 673">
              <a:extLst>
                <a:ext uri="{FF2B5EF4-FFF2-40B4-BE49-F238E27FC236}">
                  <a16:creationId xmlns:a16="http://schemas.microsoft.com/office/drawing/2014/main" id="{149D6189-6CD3-09DF-9B36-CD58C11AFB9A}"/>
                </a:ext>
              </a:extLst>
            </p:cNvPr>
            <p:cNvSpPr txBox="1"/>
            <p:nvPr/>
          </p:nvSpPr>
          <p:spPr>
            <a:xfrm>
              <a:off x="6480290" y="293622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5" name="TextBox 674">
              <a:extLst>
                <a:ext uri="{FF2B5EF4-FFF2-40B4-BE49-F238E27FC236}">
                  <a16:creationId xmlns:a16="http://schemas.microsoft.com/office/drawing/2014/main" id="{6E1FE33B-7F13-9280-28DC-0F459D5E9227}"/>
                </a:ext>
              </a:extLst>
            </p:cNvPr>
            <p:cNvSpPr txBox="1"/>
            <p:nvPr/>
          </p:nvSpPr>
          <p:spPr>
            <a:xfrm>
              <a:off x="6694368" y="295881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6" name="TextBox 675">
              <a:extLst>
                <a:ext uri="{FF2B5EF4-FFF2-40B4-BE49-F238E27FC236}">
                  <a16:creationId xmlns:a16="http://schemas.microsoft.com/office/drawing/2014/main" id="{5BDB4B08-B33D-86B9-0925-41376E85377B}"/>
                </a:ext>
              </a:extLst>
            </p:cNvPr>
            <p:cNvSpPr txBox="1"/>
            <p:nvPr/>
          </p:nvSpPr>
          <p:spPr>
            <a:xfrm>
              <a:off x="6902156" y="2968399"/>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7" name="TextBox 676">
              <a:extLst>
                <a:ext uri="{FF2B5EF4-FFF2-40B4-BE49-F238E27FC236}">
                  <a16:creationId xmlns:a16="http://schemas.microsoft.com/office/drawing/2014/main" id="{3392435B-15BD-43B6-8168-1C94C98AD510}"/>
                </a:ext>
              </a:extLst>
            </p:cNvPr>
            <p:cNvSpPr txBox="1"/>
            <p:nvPr/>
          </p:nvSpPr>
          <p:spPr>
            <a:xfrm>
              <a:off x="6937228" y="2978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8" name="TextBox 677">
              <a:extLst>
                <a:ext uri="{FF2B5EF4-FFF2-40B4-BE49-F238E27FC236}">
                  <a16:creationId xmlns:a16="http://schemas.microsoft.com/office/drawing/2014/main" id="{04239444-BC36-0A27-2009-FE4DB4277024}"/>
                </a:ext>
              </a:extLst>
            </p:cNvPr>
            <p:cNvSpPr txBox="1"/>
            <p:nvPr/>
          </p:nvSpPr>
          <p:spPr>
            <a:xfrm>
              <a:off x="6978255" y="2978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9" name="TextBox 678">
              <a:extLst>
                <a:ext uri="{FF2B5EF4-FFF2-40B4-BE49-F238E27FC236}">
                  <a16:creationId xmlns:a16="http://schemas.microsoft.com/office/drawing/2014/main" id="{CC9ABAC0-2299-14DF-9104-3E4909CB5252}"/>
                </a:ext>
              </a:extLst>
            </p:cNvPr>
            <p:cNvSpPr txBox="1"/>
            <p:nvPr/>
          </p:nvSpPr>
          <p:spPr>
            <a:xfrm>
              <a:off x="7001770" y="2978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0" name="TextBox 679">
              <a:extLst>
                <a:ext uri="{FF2B5EF4-FFF2-40B4-BE49-F238E27FC236}">
                  <a16:creationId xmlns:a16="http://schemas.microsoft.com/office/drawing/2014/main" id="{8752F851-87BD-C3BE-F94A-1AD71A359EAF}"/>
                </a:ext>
              </a:extLst>
            </p:cNvPr>
            <p:cNvSpPr txBox="1"/>
            <p:nvPr/>
          </p:nvSpPr>
          <p:spPr>
            <a:xfrm>
              <a:off x="7074738" y="300066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1" name="TextBox 680">
              <a:extLst>
                <a:ext uri="{FF2B5EF4-FFF2-40B4-BE49-F238E27FC236}">
                  <a16:creationId xmlns:a16="http://schemas.microsoft.com/office/drawing/2014/main" id="{C4ADF775-58E8-EA0C-48EA-3EF7F52C2E25}"/>
                </a:ext>
              </a:extLst>
            </p:cNvPr>
            <p:cNvSpPr txBox="1"/>
            <p:nvPr/>
          </p:nvSpPr>
          <p:spPr>
            <a:xfrm>
              <a:off x="7184768" y="300066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2" name="TextBox 681">
              <a:extLst>
                <a:ext uri="{FF2B5EF4-FFF2-40B4-BE49-F238E27FC236}">
                  <a16:creationId xmlns:a16="http://schemas.microsoft.com/office/drawing/2014/main" id="{86B8D53C-6223-28C9-FBEF-D331B008B077}"/>
                </a:ext>
              </a:extLst>
            </p:cNvPr>
            <p:cNvSpPr txBox="1"/>
            <p:nvPr/>
          </p:nvSpPr>
          <p:spPr>
            <a:xfrm>
              <a:off x="7472029" y="303511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3" name="TextBox 682">
              <a:extLst>
                <a:ext uri="{FF2B5EF4-FFF2-40B4-BE49-F238E27FC236}">
                  <a16:creationId xmlns:a16="http://schemas.microsoft.com/office/drawing/2014/main" id="{AD9182D9-6A9F-1A7E-6D7A-4DB70CC63B85}"/>
                </a:ext>
              </a:extLst>
            </p:cNvPr>
            <p:cNvSpPr txBox="1"/>
            <p:nvPr/>
          </p:nvSpPr>
          <p:spPr>
            <a:xfrm>
              <a:off x="7494905" y="306638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4" name="TextBox 683">
              <a:extLst>
                <a:ext uri="{FF2B5EF4-FFF2-40B4-BE49-F238E27FC236}">
                  <a16:creationId xmlns:a16="http://schemas.microsoft.com/office/drawing/2014/main" id="{ED753624-895A-FEE2-E1F2-CD5194DEF243}"/>
                </a:ext>
              </a:extLst>
            </p:cNvPr>
            <p:cNvSpPr txBox="1"/>
            <p:nvPr/>
          </p:nvSpPr>
          <p:spPr>
            <a:xfrm>
              <a:off x="7562048" y="306545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5" name="TextBox 684">
              <a:extLst>
                <a:ext uri="{FF2B5EF4-FFF2-40B4-BE49-F238E27FC236}">
                  <a16:creationId xmlns:a16="http://schemas.microsoft.com/office/drawing/2014/main" id="{29452DD4-34AB-A9DE-95AC-C7ABD37CE5EA}"/>
                </a:ext>
              </a:extLst>
            </p:cNvPr>
            <p:cNvSpPr txBox="1"/>
            <p:nvPr/>
          </p:nvSpPr>
          <p:spPr>
            <a:xfrm>
              <a:off x="7682619" y="310346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6" name="TextBox 685">
              <a:extLst>
                <a:ext uri="{FF2B5EF4-FFF2-40B4-BE49-F238E27FC236}">
                  <a16:creationId xmlns:a16="http://schemas.microsoft.com/office/drawing/2014/main" id="{404360DB-6656-0288-74A7-75D3FBF7A787}"/>
                </a:ext>
              </a:extLst>
            </p:cNvPr>
            <p:cNvSpPr txBox="1"/>
            <p:nvPr/>
          </p:nvSpPr>
          <p:spPr>
            <a:xfrm>
              <a:off x="8006774" y="311795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7" name="TextBox 686">
              <a:extLst>
                <a:ext uri="{FF2B5EF4-FFF2-40B4-BE49-F238E27FC236}">
                  <a16:creationId xmlns:a16="http://schemas.microsoft.com/office/drawing/2014/main" id="{5D48CB24-5CC2-77F7-6A23-2C154693F28F}"/>
                </a:ext>
              </a:extLst>
            </p:cNvPr>
            <p:cNvSpPr txBox="1"/>
            <p:nvPr/>
          </p:nvSpPr>
          <p:spPr>
            <a:xfrm>
              <a:off x="8033495" y="313361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8" name="TextBox 687">
              <a:extLst>
                <a:ext uri="{FF2B5EF4-FFF2-40B4-BE49-F238E27FC236}">
                  <a16:creationId xmlns:a16="http://schemas.microsoft.com/office/drawing/2014/main" id="{EEA23654-EC03-44B9-3969-799880BA41BF}"/>
                </a:ext>
              </a:extLst>
            </p:cNvPr>
            <p:cNvSpPr txBox="1"/>
            <p:nvPr/>
          </p:nvSpPr>
          <p:spPr>
            <a:xfrm>
              <a:off x="8117605" y="313361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9" name="TextBox 688">
              <a:extLst>
                <a:ext uri="{FF2B5EF4-FFF2-40B4-BE49-F238E27FC236}">
                  <a16:creationId xmlns:a16="http://schemas.microsoft.com/office/drawing/2014/main" id="{7886F056-74DD-FC20-3701-327FE23C39B7}"/>
                </a:ext>
              </a:extLst>
            </p:cNvPr>
            <p:cNvSpPr txBox="1"/>
            <p:nvPr/>
          </p:nvSpPr>
          <p:spPr>
            <a:xfrm>
              <a:off x="8431871"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0" name="TextBox 689">
              <a:extLst>
                <a:ext uri="{FF2B5EF4-FFF2-40B4-BE49-F238E27FC236}">
                  <a16:creationId xmlns:a16="http://schemas.microsoft.com/office/drawing/2014/main" id="{379077C0-DB79-85A3-BCFA-D46ACFCC7411}"/>
                </a:ext>
              </a:extLst>
            </p:cNvPr>
            <p:cNvSpPr txBox="1"/>
            <p:nvPr/>
          </p:nvSpPr>
          <p:spPr>
            <a:xfrm>
              <a:off x="8560032"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1" name="TextBox 690">
              <a:extLst>
                <a:ext uri="{FF2B5EF4-FFF2-40B4-BE49-F238E27FC236}">
                  <a16:creationId xmlns:a16="http://schemas.microsoft.com/office/drawing/2014/main" id="{2A4EB055-46D2-01B8-9533-30ADFB3171F1}"/>
                </a:ext>
              </a:extLst>
            </p:cNvPr>
            <p:cNvSpPr txBox="1"/>
            <p:nvPr/>
          </p:nvSpPr>
          <p:spPr>
            <a:xfrm>
              <a:off x="8593296"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2" name="TextBox 691">
              <a:extLst>
                <a:ext uri="{FF2B5EF4-FFF2-40B4-BE49-F238E27FC236}">
                  <a16:creationId xmlns:a16="http://schemas.microsoft.com/office/drawing/2014/main" id="{3C94E8AC-C94D-4B71-FBE3-8EB9B4B54815}"/>
                </a:ext>
              </a:extLst>
            </p:cNvPr>
            <p:cNvSpPr txBox="1"/>
            <p:nvPr/>
          </p:nvSpPr>
          <p:spPr>
            <a:xfrm>
              <a:off x="8678479"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3" name="TextBox 692">
              <a:extLst>
                <a:ext uri="{FF2B5EF4-FFF2-40B4-BE49-F238E27FC236}">
                  <a16:creationId xmlns:a16="http://schemas.microsoft.com/office/drawing/2014/main" id="{AFF44E17-E383-200A-CF7A-DB39D501E7A4}"/>
                </a:ext>
              </a:extLst>
            </p:cNvPr>
            <p:cNvSpPr txBox="1"/>
            <p:nvPr/>
          </p:nvSpPr>
          <p:spPr>
            <a:xfrm>
              <a:off x="8850388"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4" name="TextBox 693">
              <a:extLst>
                <a:ext uri="{FF2B5EF4-FFF2-40B4-BE49-F238E27FC236}">
                  <a16:creationId xmlns:a16="http://schemas.microsoft.com/office/drawing/2014/main" id="{66A32FBA-3565-E83A-AE3F-173544D98E6B}"/>
                </a:ext>
              </a:extLst>
            </p:cNvPr>
            <p:cNvSpPr txBox="1"/>
            <p:nvPr/>
          </p:nvSpPr>
          <p:spPr>
            <a:xfrm>
              <a:off x="9010248"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5" name="TextBox 694">
              <a:extLst>
                <a:ext uri="{FF2B5EF4-FFF2-40B4-BE49-F238E27FC236}">
                  <a16:creationId xmlns:a16="http://schemas.microsoft.com/office/drawing/2014/main" id="{1A90CF8E-D6F3-C080-D91D-A4A33611656D}"/>
                </a:ext>
              </a:extLst>
            </p:cNvPr>
            <p:cNvSpPr txBox="1"/>
            <p:nvPr/>
          </p:nvSpPr>
          <p:spPr>
            <a:xfrm>
              <a:off x="9054718"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6" name="TextBox 695">
              <a:extLst>
                <a:ext uri="{FF2B5EF4-FFF2-40B4-BE49-F238E27FC236}">
                  <a16:creationId xmlns:a16="http://schemas.microsoft.com/office/drawing/2014/main" id="{425AE169-7DFA-32D7-E7DF-16FA09C6FD0C}"/>
                </a:ext>
              </a:extLst>
            </p:cNvPr>
            <p:cNvSpPr txBox="1"/>
            <p:nvPr/>
          </p:nvSpPr>
          <p:spPr>
            <a:xfrm>
              <a:off x="9086531"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7" name="TextBox 696">
              <a:extLst>
                <a:ext uri="{FF2B5EF4-FFF2-40B4-BE49-F238E27FC236}">
                  <a16:creationId xmlns:a16="http://schemas.microsoft.com/office/drawing/2014/main" id="{209997A4-72A7-974F-8E7D-A127A726F379}"/>
                </a:ext>
              </a:extLst>
            </p:cNvPr>
            <p:cNvSpPr txBox="1"/>
            <p:nvPr/>
          </p:nvSpPr>
          <p:spPr>
            <a:xfrm>
              <a:off x="9122465"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8" name="TextBox 697">
              <a:extLst>
                <a:ext uri="{FF2B5EF4-FFF2-40B4-BE49-F238E27FC236}">
                  <a16:creationId xmlns:a16="http://schemas.microsoft.com/office/drawing/2014/main" id="{CFC17E82-1090-6B38-DC2D-15B5D0CFCD9C}"/>
                </a:ext>
              </a:extLst>
            </p:cNvPr>
            <p:cNvSpPr txBox="1"/>
            <p:nvPr/>
          </p:nvSpPr>
          <p:spPr>
            <a:xfrm>
              <a:off x="9420809"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9" name="TextBox 698">
              <a:extLst>
                <a:ext uri="{FF2B5EF4-FFF2-40B4-BE49-F238E27FC236}">
                  <a16:creationId xmlns:a16="http://schemas.microsoft.com/office/drawing/2014/main" id="{75FA467C-9E75-E119-989E-EE0278674DE9}"/>
                </a:ext>
              </a:extLst>
            </p:cNvPr>
            <p:cNvSpPr txBox="1"/>
            <p:nvPr/>
          </p:nvSpPr>
          <p:spPr>
            <a:xfrm>
              <a:off x="9581867"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0" name="TextBox 699">
              <a:extLst>
                <a:ext uri="{FF2B5EF4-FFF2-40B4-BE49-F238E27FC236}">
                  <a16:creationId xmlns:a16="http://schemas.microsoft.com/office/drawing/2014/main" id="{5600DB9E-C3A7-1BB4-1FE2-B4C51C9CDA5E}"/>
                </a:ext>
              </a:extLst>
            </p:cNvPr>
            <p:cNvSpPr txBox="1"/>
            <p:nvPr/>
          </p:nvSpPr>
          <p:spPr>
            <a:xfrm>
              <a:off x="9656661"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1" name="TextBox 700">
              <a:extLst>
                <a:ext uri="{FF2B5EF4-FFF2-40B4-BE49-F238E27FC236}">
                  <a16:creationId xmlns:a16="http://schemas.microsoft.com/office/drawing/2014/main" id="{89E6B8AB-B0B0-487F-5047-A411E1677C46}"/>
                </a:ext>
              </a:extLst>
            </p:cNvPr>
            <p:cNvSpPr txBox="1"/>
            <p:nvPr/>
          </p:nvSpPr>
          <p:spPr>
            <a:xfrm>
              <a:off x="9685547"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2" name="TextBox 701">
              <a:extLst>
                <a:ext uri="{FF2B5EF4-FFF2-40B4-BE49-F238E27FC236}">
                  <a16:creationId xmlns:a16="http://schemas.microsoft.com/office/drawing/2014/main" id="{6C784C59-EE83-7917-2DE2-15D074E325FD}"/>
                </a:ext>
              </a:extLst>
            </p:cNvPr>
            <p:cNvSpPr txBox="1"/>
            <p:nvPr/>
          </p:nvSpPr>
          <p:spPr>
            <a:xfrm>
              <a:off x="9827141"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3" name="TextBox 702">
              <a:extLst>
                <a:ext uri="{FF2B5EF4-FFF2-40B4-BE49-F238E27FC236}">
                  <a16:creationId xmlns:a16="http://schemas.microsoft.com/office/drawing/2014/main" id="{9B929435-9A1A-2279-C618-B60AD074D37B}"/>
                </a:ext>
              </a:extLst>
            </p:cNvPr>
            <p:cNvSpPr txBox="1"/>
            <p:nvPr/>
          </p:nvSpPr>
          <p:spPr>
            <a:xfrm>
              <a:off x="10202370"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grpSp>
      <p:grpSp>
        <p:nvGrpSpPr>
          <p:cNvPr id="714" name="Group 713">
            <a:extLst>
              <a:ext uri="{FF2B5EF4-FFF2-40B4-BE49-F238E27FC236}">
                <a16:creationId xmlns:a16="http://schemas.microsoft.com/office/drawing/2014/main" id="{A3E8C78E-174D-9F1E-F13E-4B601B00B206}"/>
              </a:ext>
            </a:extLst>
          </p:cNvPr>
          <p:cNvGrpSpPr/>
          <p:nvPr/>
        </p:nvGrpSpPr>
        <p:grpSpPr>
          <a:xfrm>
            <a:off x="4455060" y="1094022"/>
            <a:ext cx="7604468" cy="1374792"/>
            <a:chOff x="4574791" y="1103867"/>
            <a:chExt cx="7604468" cy="1374792"/>
          </a:xfrm>
        </p:grpSpPr>
        <p:graphicFrame>
          <p:nvGraphicFramePr>
            <p:cNvPr id="21" name="Table 17">
              <a:extLst>
                <a:ext uri="{FF2B5EF4-FFF2-40B4-BE49-F238E27FC236}">
                  <a16:creationId xmlns:a16="http://schemas.microsoft.com/office/drawing/2014/main" id="{9DEC7C7F-95A1-A55C-C803-E463C29E1F36}"/>
                </a:ext>
              </a:extLst>
            </p:cNvPr>
            <p:cNvGraphicFramePr>
              <a:graphicFrameLocks/>
            </p:cNvGraphicFramePr>
            <p:nvPr>
              <p:extLst>
                <p:ext uri="{D42A27DB-BD31-4B8C-83A1-F6EECF244321}">
                  <p14:modId xmlns:p14="http://schemas.microsoft.com/office/powerpoint/2010/main" val="4174949870"/>
                </p:ext>
              </p:extLst>
            </p:nvPr>
          </p:nvGraphicFramePr>
          <p:xfrm>
            <a:off x="4574791" y="1308227"/>
            <a:ext cx="4821623" cy="1170432"/>
          </p:xfrm>
          <a:graphic>
            <a:graphicData uri="http://schemas.openxmlformats.org/drawingml/2006/table">
              <a:tbl>
                <a:tblPr firstRow="1" bandRow="1">
                  <a:tableStyleId>{93296810-A885-4BE3-A3E7-6D5BEEA58F35}</a:tableStyleId>
                </a:tblPr>
                <a:tblGrid>
                  <a:gridCol w="2022858">
                    <a:extLst>
                      <a:ext uri="{9D8B030D-6E8A-4147-A177-3AD203B41FA5}">
                        <a16:colId xmlns:a16="http://schemas.microsoft.com/office/drawing/2014/main" val="2538364240"/>
                      </a:ext>
                    </a:extLst>
                  </a:gridCol>
                  <a:gridCol w="1380400">
                    <a:extLst>
                      <a:ext uri="{9D8B030D-6E8A-4147-A177-3AD203B41FA5}">
                        <a16:colId xmlns:a16="http://schemas.microsoft.com/office/drawing/2014/main" val="1270973012"/>
                      </a:ext>
                    </a:extLst>
                  </a:gridCol>
                  <a:gridCol w="1418365">
                    <a:extLst>
                      <a:ext uri="{9D8B030D-6E8A-4147-A177-3AD203B41FA5}">
                        <a16:colId xmlns:a16="http://schemas.microsoft.com/office/drawing/2014/main" val="638962441"/>
                      </a:ext>
                    </a:extLst>
                  </a:gridCol>
                </a:tblGrid>
                <a:tr h="0">
                  <a:tc>
                    <a:txBody>
                      <a:bodyPr/>
                      <a:lstStyle/>
                      <a:p>
                        <a:endParaRPr lang="en-US" sz="1200" dirty="0">
                          <a:solidFill>
                            <a:sysClr val="windowText" lastClr="000000"/>
                          </a:solidFill>
                        </a:endParaRP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dirty="0">
                            <a:solidFill>
                              <a:schemeClr val="accent1"/>
                            </a:solidFill>
                          </a:rPr>
                          <a:t>Acala + BR </a:t>
                        </a:r>
                        <a:br>
                          <a:rPr lang="en-US" sz="1200" dirty="0">
                            <a:solidFill>
                              <a:schemeClr val="accent1"/>
                            </a:solidFill>
                          </a:rPr>
                        </a:br>
                        <a:r>
                          <a:rPr lang="en-US" sz="1200" dirty="0">
                            <a:solidFill>
                              <a:schemeClr val="accent1"/>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dirty="0">
                            <a:solidFill>
                              <a:schemeClr val="bg1">
                                <a:lumMod val="50000"/>
                              </a:schemeClr>
                            </a:solidFill>
                          </a:rPr>
                          <a:t>Pbo + BR </a:t>
                        </a:r>
                        <a:br>
                          <a:rPr lang="en-US" sz="1200" dirty="0">
                            <a:solidFill>
                              <a:schemeClr val="bg1">
                                <a:lumMod val="50000"/>
                              </a:schemeClr>
                            </a:solidFill>
                          </a:rPr>
                        </a:br>
                        <a:r>
                          <a:rPr lang="en-US" sz="1200" dirty="0">
                            <a:solidFill>
                              <a:schemeClr val="bg1">
                                <a:lumMod val="50000"/>
                              </a:schemeClr>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17920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ysClr val="windowText" lastClr="000000"/>
                            </a:solidFill>
                          </a:rPr>
                          <a:t>Median follow-up, mo</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tc gridSpan="2">
                    <a:txBody>
                      <a:bodyPr/>
                      <a:lstStyle/>
                      <a:p>
                        <a:pPr algn="ctr"/>
                        <a:r>
                          <a:rPr lang="en-US" sz="1200" dirty="0">
                            <a:solidFill>
                              <a:sysClr val="windowText" lastClr="000000"/>
                            </a:solidFill>
                          </a:rPr>
                          <a:t>49.8</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pPr algn="ctr"/>
                        <a:endParaRPr lang="en-US" sz="1400" dirty="0">
                          <a:solidFill>
                            <a:sysClr val="windowText" lastClr="000000"/>
                          </a:solidFill>
                        </a:endParaRP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20780345"/>
                    </a:ext>
                  </a:extLst>
                </a:tr>
                <a:tr h="0">
                  <a:tc>
                    <a:txBody>
                      <a:bodyPr/>
                      <a:lstStyle/>
                      <a:p>
                        <a:pPr marL="0" indent="0">
                          <a:buFont typeface="Wingdings" panose="05000000000000000000" pitchFamily="2" charset="2"/>
                          <a:buNone/>
                        </a:pPr>
                        <a:r>
                          <a:rPr lang="en-US" sz="1200" dirty="0">
                            <a:solidFill>
                              <a:sysClr val="windowText" lastClr="000000"/>
                            </a:solidFill>
                          </a:rPr>
                          <a:t>Median PFS, mo (95% CI)</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200" dirty="0">
                            <a:solidFill>
                              <a:sysClr val="windowText" lastClr="000000"/>
                            </a:solidFill>
                          </a:rPr>
                          <a:t>66.4 (55.1-NE)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200" dirty="0">
                            <a:solidFill>
                              <a:sysClr val="windowText" lastClr="000000"/>
                            </a:solidFill>
                          </a:rPr>
                          <a:t>49.6 (36.0-64.1)</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89543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ysClr val="windowText" lastClr="000000"/>
                            </a:solidFill>
                          </a:rPr>
                          <a:t>Stratified HR </a:t>
                        </a:r>
                        <a:endParaRPr lang="en-US" sz="1200" dirty="0">
                          <a:solidFill>
                            <a:sysClr val="windowText" lastClr="000000"/>
                          </a:solidFill>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algn="ctr"/>
                        <a:r>
                          <a:rPr lang="en-US" sz="1200" dirty="0">
                            <a:solidFill>
                              <a:sysClr val="windowText" lastClr="000000"/>
                            </a:solidFill>
                          </a:rPr>
                          <a:t>0.73 (95% CI: 0.57-0.94; </a:t>
                        </a:r>
                        <a:br>
                          <a:rPr lang="en-US" sz="1200" dirty="0">
                            <a:solidFill>
                              <a:sysClr val="windowText" lastClr="000000"/>
                            </a:solidFill>
                          </a:rPr>
                        </a:br>
                        <a:r>
                          <a:rPr lang="en-US" sz="1200" dirty="0">
                            <a:solidFill>
                              <a:sysClr val="windowText" lastClr="000000"/>
                            </a:solidFill>
                          </a:rPr>
                          <a:t>log-rank </a:t>
                        </a:r>
                        <a:r>
                          <a:rPr lang="en-US" sz="1200" b="0" i="1" dirty="0">
                            <a:solidFill>
                              <a:sysClr val="windowText" lastClr="000000"/>
                            </a:solidFill>
                            <a:latin typeface="Poppins Medium" pitchFamily="2" charset="77"/>
                            <a:cs typeface="Poppins Medium" pitchFamily="2" charset="77"/>
                          </a:rPr>
                          <a:t>P</a:t>
                        </a:r>
                        <a:r>
                          <a:rPr lang="en-US" sz="1200" b="0" i="0" dirty="0">
                            <a:solidFill>
                              <a:sysClr val="windowText" lastClr="000000"/>
                            </a:solidFill>
                            <a:latin typeface="Poppins Medium" pitchFamily="2" charset="77"/>
                            <a:cs typeface="Poppins Medium" pitchFamily="2" charset="77"/>
                          </a:rPr>
                          <a:t> </a:t>
                        </a:r>
                        <a:r>
                          <a:rPr lang="en-US" sz="1200" i="0" dirty="0">
                            <a:solidFill>
                              <a:sysClr val="windowText" lastClr="000000"/>
                            </a:solidFill>
                          </a:rPr>
                          <a:t>= .0160)</a:t>
                        </a:r>
                        <a:endParaRPr lang="en-US" sz="1200" dirty="0">
                          <a:solidFill>
                            <a:sysClr val="windowText" lastClr="000000"/>
                          </a:solidFill>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600">
                          <a:solidFill>
                            <a:sysClr val="windowText" lastClr="000000"/>
                          </a:solidFill>
                        </a:endParaRPr>
                      </a:p>
                    </a:txBody>
                    <a:tcPr>
                      <a:solidFill>
                        <a:schemeClr val="tx1"/>
                      </a:solidFill>
                    </a:tcPr>
                  </a:tc>
                  <a:extLst>
                    <a:ext uri="{0D108BD9-81ED-4DB2-BD59-A6C34878D82A}">
                      <a16:rowId xmlns:a16="http://schemas.microsoft.com/office/drawing/2014/main" val="1662165681"/>
                    </a:ext>
                  </a:extLst>
                </a:tr>
              </a:tbl>
            </a:graphicData>
          </a:graphic>
        </p:graphicFrame>
        <p:graphicFrame>
          <p:nvGraphicFramePr>
            <p:cNvPr id="706" name="Table 17">
              <a:extLst>
                <a:ext uri="{FF2B5EF4-FFF2-40B4-BE49-F238E27FC236}">
                  <a16:creationId xmlns:a16="http://schemas.microsoft.com/office/drawing/2014/main" id="{D2C9778E-BC6E-68E1-39F8-A1A770D38A6D}"/>
                </a:ext>
              </a:extLst>
            </p:cNvPr>
            <p:cNvGraphicFramePr>
              <a:graphicFrameLocks/>
            </p:cNvGraphicFramePr>
            <p:nvPr/>
          </p:nvGraphicFramePr>
          <p:xfrm>
            <a:off x="9261015" y="1308227"/>
            <a:ext cx="2918244" cy="1170432"/>
          </p:xfrm>
          <a:graphic>
            <a:graphicData uri="http://schemas.openxmlformats.org/drawingml/2006/table">
              <a:tbl>
                <a:tblPr firstRow="1" bandRow="1">
                  <a:tableStyleId>{93296810-A885-4BE3-A3E7-6D5BEEA58F35}</a:tableStyleId>
                </a:tblPr>
                <a:tblGrid>
                  <a:gridCol w="1499879">
                    <a:extLst>
                      <a:ext uri="{9D8B030D-6E8A-4147-A177-3AD203B41FA5}">
                        <a16:colId xmlns:a16="http://schemas.microsoft.com/office/drawing/2014/main" val="1270973012"/>
                      </a:ext>
                    </a:extLst>
                  </a:gridCol>
                  <a:gridCol w="1418365">
                    <a:extLst>
                      <a:ext uri="{9D8B030D-6E8A-4147-A177-3AD203B41FA5}">
                        <a16:colId xmlns:a16="http://schemas.microsoft.com/office/drawing/2014/main" val="638962441"/>
                      </a:ext>
                    </a:extLst>
                  </a:gridCol>
                </a:tblGrid>
                <a:tr h="0">
                  <a:tc>
                    <a:txBody>
                      <a:bodyPr/>
                      <a:lstStyle/>
                      <a:p>
                        <a:pPr algn="ctr"/>
                        <a:r>
                          <a:rPr lang="en-US" sz="1200" dirty="0">
                            <a:solidFill>
                              <a:schemeClr val="accent1"/>
                            </a:solidFill>
                          </a:rPr>
                          <a:t>Acala + BR </a:t>
                        </a:r>
                        <a:br>
                          <a:rPr lang="en-US" sz="1200" dirty="0">
                            <a:solidFill>
                              <a:schemeClr val="accent1"/>
                            </a:solidFill>
                          </a:rPr>
                        </a:br>
                        <a:r>
                          <a:rPr lang="en-US" sz="1200" dirty="0">
                            <a:solidFill>
                              <a:schemeClr val="accent1"/>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dirty="0">
                            <a:solidFill>
                              <a:schemeClr val="bg1">
                                <a:lumMod val="50000"/>
                              </a:schemeClr>
                            </a:solidFill>
                          </a:rPr>
                          <a:t>Pbo + BR </a:t>
                        </a:r>
                        <a:br>
                          <a:rPr lang="en-US" sz="1200" dirty="0">
                            <a:solidFill>
                              <a:schemeClr val="bg1">
                                <a:lumMod val="50000"/>
                              </a:schemeClr>
                            </a:solidFill>
                          </a:rPr>
                        </a:br>
                        <a:r>
                          <a:rPr lang="en-US" sz="1200" dirty="0">
                            <a:solidFill>
                              <a:schemeClr val="bg1">
                                <a:lumMod val="50000"/>
                              </a:schemeClr>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1792023"/>
                    </a:ext>
                  </a:extLst>
                </a:tr>
                <a:tr h="0">
                  <a:tc gridSpan="2">
                    <a:txBody>
                      <a:bodyPr/>
                      <a:lstStyle/>
                      <a:p>
                        <a:pPr algn="ctr"/>
                        <a:r>
                          <a:rPr lang="en-US" sz="1200" dirty="0">
                            <a:solidFill>
                              <a:sysClr val="windowText" lastClr="000000"/>
                            </a:solidFill>
                          </a:rPr>
                          <a:t>60.8</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pPr algn="ctr"/>
                        <a:endParaRPr lang="en-US" sz="1400" dirty="0">
                          <a:solidFill>
                            <a:sysClr val="windowText" lastClr="000000"/>
                          </a:solidFill>
                        </a:endParaRP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20780345"/>
                    </a:ext>
                  </a:extLst>
                </a:tr>
                <a:tr h="0">
                  <a:tc>
                    <a:txBody>
                      <a:bodyPr/>
                      <a:lstStyle/>
                      <a:p>
                        <a:pPr algn="ctr"/>
                        <a:r>
                          <a:rPr lang="en-US" sz="1200" dirty="0">
                            <a:solidFill>
                              <a:sysClr val="windowText" lastClr="000000"/>
                            </a:solidFill>
                          </a:rPr>
                          <a:t>72.5 (60.7-NE)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200" dirty="0">
                            <a:solidFill>
                              <a:sysClr val="windowText" lastClr="000000"/>
                            </a:solidFill>
                          </a:rPr>
                          <a:t>47.8 (36.1-60.8)</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8954361"/>
                    </a:ext>
                  </a:extLst>
                </a:tr>
                <a:tr h="0">
                  <a:tc gridSpan="2">
                    <a:txBody>
                      <a:bodyPr/>
                      <a:lstStyle/>
                      <a:p>
                        <a:pPr algn="ctr"/>
                        <a:r>
                          <a:rPr lang="en-US" sz="1200" dirty="0">
                            <a:solidFill>
                              <a:sysClr val="windowText" lastClr="000000"/>
                            </a:solidFill>
                          </a:rPr>
                          <a:t>0.68 (95% CI: 0.53-0.87; </a:t>
                        </a:r>
                        <a:br>
                          <a:rPr lang="en-US" sz="1200" dirty="0">
                            <a:solidFill>
                              <a:sysClr val="windowText" lastClr="000000"/>
                            </a:solidFill>
                          </a:rPr>
                        </a:br>
                        <a:r>
                          <a:rPr lang="en-US" sz="1200" dirty="0">
                            <a:solidFill>
                              <a:sysClr val="windowText" lastClr="000000"/>
                            </a:solidFill>
                          </a:rPr>
                          <a:t>log-rank </a:t>
                        </a:r>
                        <a:r>
                          <a:rPr lang="en-US" sz="1200" b="0" i="1" dirty="0">
                            <a:solidFill>
                              <a:sysClr val="windowText" lastClr="000000"/>
                            </a:solidFill>
                            <a:latin typeface="Poppins Medium" pitchFamily="2" charset="77"/>
                            <a:cs typeface="Poppins Medium" pitchFamily="2" charset="77"/>
                          </a:rPr>
                          <a:t>P</a:t>
                        </a:r>
                        <a:r>
                          <a:rPr lang="en-US" sz="1200" i="1" dirty="0">
                            <a:solidFill>
                              <a:sysClr val="windowText" lastClr="000000"/>
                            </a:solidFill>
                          </a:rPr>
                          <a:t> </a:t>
                        </a:r>
                        <a:r>
                          <a:rPr lang="en-US" sz="1200" i="0" dirty="0">
                            <a:solidFill>
                              <a:sysClr val="windowText" lastClr="000000"/>
                            </a:solidFill>
                          </a:rPr>
                          <a:t>= .0022)</a:t>
                        </a:r>
                        <a:endParaRPr lang="en-US" sz="1200" dirty="0">
                          <a:solidFill>
                            <a:sysClr val="windowText" lastClr="000000"/>
                          </a:solidFill>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600">
                          <a:solidFill>
                            <a:sysClr val="windowText" lastClr="000000"/>
                          </a:solidFill>
                        </a:endParaRPr>
                      </a:p>
                    </a:txBody>
                    <a:tcPr>
                      <a:solidFill>
                        <a:schemeClr val="tx1"/>
                      </a:solidFill>
                    </a:tcPr>
                  </a:tc>
                  <a:extLst>
                    <a:ext uri="{0D108BD9-81ED-4DB2-BD59-A6C34878D82A}">
                      <a16:rowId xmlns:a16="http://schemas.microsoft.com/office/drawing/2014/main" val="1662165681"/>
                    </a:ext>
                  </a:extLst>
                </a:tr>
              </a:tbl>
            </a:graphicData>
          </a:graphic>
        </p:graphicFrame>
        <p:sp>
          <p:nvSpPr>
            <p:cNvPr id="707" name="TextBox 706">
              <a:extLst>
                <a:ext uri="{FF2B5EF4-FFF2-40B4-BE49-F238E27FC236}">
                  <a16:creationId xmlns:a16="http://schemas.microsoft.com/office/drawing/2014/main" id="{7704941E-4FF3-0C4A-39B7-BE678573D666}"/>
                </a:ext>
              </a:extLst>
            </p:cNvPr>
            <p:cNvSpPr txBox="1"/>
            <p:nvPr/>
          </p:nvSpPr>
          <p:spPr>
            <a:xfrm>
              <a:off x="7244298" y="1103867"/>
              <a:ext cx="1455420" cy="167403"/>
            </a:xfrm>
            <a:prstGeom prst="rect">
              <a:avLst/>
            </a:prstGeom>
          </p:spPr>
          <p:txBody>
            <a:bodyPr vert="horz" wrap="none" lIns="0" tIns="0" rIns="0" bIns="0" rtlCol="0">
              <a:noAutofit/>
            </a:bodyPr>
            <a:lstStyle/>
            <a:p>
              <a:pPr algn="ctr"/>
              <a:r>
                <a:rPr lang="en-US" sz="1200" dirty="0">
                  <a:latin typeface="+mn-lt"/>
                </a:rPr>
                <a:t>Primary Analysis</a:t>
              </a:r>
            </a:p>
          </p:txBody>
        </p:sp>
        <p:sp>
          <p:nvSpPr>
            <p:cNvPr id="708" name="TextBox 707">
              <a:extLst>
                <a:ext uri="{FF2B5EF4-FFF2-40B4-BE49-F238E27FC236}">
                  <a16:creationId xmlns:a16="http://schemas.microsoft.com/office/drawing/2014/main" id="{168E4452-E87E-C4D7-A13C-6286923FC92D}"/>
                </a:ext>
              </a:extLst>
            </p:cNvPr>
            <p:cNvSpPr txBox="1"/>
            <p:nvPr/>
          </p:nvSpPr>
          <p:spPr>
            <a:xfrm>
              <a:off x="10098548" y="1103867"/>
              <a:ext cx="1455420" cy="167403"/>
            </a:xfrm>
            <a:prstGeom prst="rect">
              <a:avLst/>
            </a:prstGeom>
          </p:spPr>
          <p:txBody>
            <a:bodyPr vert="horz" wrap="none" lIns="0" tIns="0" rIns="0" bIns="0" rtlCol="0">
              <a:noAutofit/>
            </a:bodyPr>
            <a:lstStyle/>
            <a:p>
              <a:pPr algn="ctr"/>
              <a:r>
                <a:rPr lang="en-US" sz="1200" dirty="0">
                  <a:latin typeface="+mn-lt"/>
                </a:rPr>
                <a:t>Updated Analysis</a:t>
              </a:r>
            </a:p>
          </p:txBody>
        </p:sp>
      </p:grpSp>
      <p:grpSp>
        <p:nvGrpSpPr>
          <p:cNvPr id="713" name="Group 712">
            <a:extLst>
              <a:ext uri="{FF2B5EF4-FFF2-40B4-BE49-F238E27FC236}">
                <a16:creationId xmlns:a16="http://schemas.microsoft.com/office/drawing/2014/main" id="{8A415D7E-B639-4962-5C1B-E921A1C96BE3}"/>
              </a:ext>
            </a:extLst>
          </p:cNvPr>
          <p:cNvGrpSpPr/>
          <p:nvPr/>
        </p:nvGrpSpPr>
        <p:grpSpPr>
          <a:xfrm>
            <a:off x="1876599" y="3709543"/>
            <a:ext cx="1559551" cy="523220"/>
            <a:chOff x="1747059" y="2757201"/>
            <a:chExt cx="1559551" cy="523220"/>
          </a:xfrm>
        </p:grpSpPr>
        <p:sp>
          <p:nvSpPr>
            <p:cNvPr id="709" name="TextBox 708">
              <a:extLst>
                <a:ext uri="{FF2B5EF4-FFF2-40B4-BE49-F238E27FC236}">
                  <a16:creationId xmlns:a16="http://schemas.microsoft.com/office/drawing/2014/main" id="{BF1DBF04-CCE3-430C-1ADC-9E58A0BFB0EC}"/>
                </a:ext>
              </a:extLst>
            </p:cNvPr>
            <p:cNvSpPr txBox="1">
              <a:spLocks/>
            </p:cNvSpPr>
            <p:nvPr/>
          </p:nvSpPr>
          <p:spPr bwMode="auto">
            <a:xfrm>
              <a:off x="2158539" y="2757201"/>
              <a:ext cx="1148071" cy="523220"/>
            </a:xfrm>
            <a:prstGeom prst="rect">
              <a:avLst/>
            </a:prstGeom>
            <a:noFill/>
            <a:ln>
              <a:noFill/>
            </a:ln>
          </p:spPr>
          <p:txBody>
            <a:bodyPr wrap="none" rtlCol="0">
              <a:spAutoFit/>
            </a:bodyPr>
            <a:lstStyle/>
            <a:p>
              <a:pPr>
                <a:lnSpc>
                  <a:spcPct val="100000"/>
                </a:lnSpc>
                <a:spcBef>
                  <a:spcPts val="0"/>
                </a:spcBef>
                <a:spcAft>
                  <a:spcPct val="0"/>
                </a:spcAft>
                <a:buClrTx/>
                <a:buFontTx/>
                <a:buNone/>
              </a:pPr>
              <a:r>
                <a:rPr lang="en-US" sz="1400" b="0" dirty="0">
                  <a:latin typeface="+mn-lt"/>
                </a:rPr>
                <a:t>Acala + BR</a:t>
              </a:r>
            </a:p>
            <a:p>
              <a:pPr>
                <a:lnSpc>
                  <a:spcPct val="100000"/>
                </a:lnSpc>
                <a:spcBef>
                  <a:spcPts val="0"/>
                </a:spcBef>
                <a:spcAft>
                  <a:spcPct val="0"/>
                </a:spcAft>
                <a:buClrTx/>
                <a:buFontTx/>
                <a:buNone/>
              </a:pPr>
              <a:r>
                <a:rPr lang="en-US" sz="1400" b="0" dirty="0">
                  <a:latin typeface="+mn-lt"/>
                </a:rPr>
                <a:t>Pbo + BR</a:t>
              </a:r>
            </a:p>
          </p:txBody>
        </p:sp>
        <p:cxnSp>
          <p:nvCxnSpPr>
            <p:cNvPr id="711" name="Straight Connector 710">
              <a:extLst>
                <a:ext uri="{FF2B5EF4-FFF2-40B4-BE49-F238E27FC236}">
                  <a16:creationId xmlns:a16="http://schemas.microsoft.com/office/drawing/2014/main" id="{9DD4C7F7-3221-C6E1-F0C2-6A780426CD9B}"/>
                </a:ext>
              </a:extLst>
            </p:cNvPr>
            <p:cNvCxnSpPr/>
            <p:nvPr/>
          </p:nvCxnSpPr>
          <p:spPr>
            <a:xfrm>
              <a:off x="1747059" y="2896808"/>
              <a:ext cx="41148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2" name="Straight Connector 711">
              <a:extLst>
                <a:ext uri="{FF2B5EF4-FFF2-40B4-BE49-F238E27FC236}">
                  <a16:creationId xmlns:a16="http://schemas.microsoft.com/office/drawing/2014/main" id="{AE040132-34D3-6ABF-7EE5-6A882B54886A}"/>
                </a:ext>
              </a:extLst>
            </p:cNvPr>
            <p:cNvCxnSpPr/>
            <p:nvPr/>
          </p:nvCxnSpPr>
          <p:spPr>
            <a:xfrm>
              <a:off x="1747059" y="3117788"/>
              <a:ext cx="411480"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89782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26465-121A-1985-12F1-4183BF8AAC6E}"/>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2D917FE5-65E5-6EC2-DF57-88200D69AB48}"/>
              </a:ext>
            </a:extLst>
          </p:cNvPr>
          <p:cNvSpPr>
            <a:spLocks noGrp="1" noChangeArrowheads="1"/>
          </p:cNvSpPr>
          <p:nvPr>
            <p:ph type="title"/>
          </p:nvPr>
        </p:nvSpPr>
        <p:spPr>
          <a:xfrm>
            <a:off x="231078" y="531006"/>
            <a:ext cx="11740260" cy="502445"/>
          </a:xfrm>
        </p:spPr>
        <p:txBody>
          <a:bodyPr/>
          <a:lstStyle/>
          <a:p>
            <a:r>
              <a:rPr lang="en-US" altLang="en-US" dirty="0"/>
              <a:t>ENRICH: Ibrutinib + Rituximab vs Immunochemotherapy for Previously Untreated Older Patients With MCL</a:t>
            </a:r>
          </a:p>
        </p:txBody>
      </p:sp>
      <p:sp>
        <p:nvSpPr>
          <p:cNvPr id="6" name="Content Placeholder 5">
            <a:extLst>
              <a:ext uri="{FF2B5EF4-FFF2-40B4-BE49-F238E27FC236}">
                <a16:creationId xmlns:a16="http://schemas.microsoft.com/office/drawing/2014/main" id="{D1378DA4-B6E4-D431-11D6-D57F9BCE91BD}"/>
              </a:ext>
            </a:extLst>
          </p:cNvPr>
          <p:cNvSpPr>
            <a:spLocks noGrp="1"/>
          </p:cNvSpPr>
          <p:nvPr>
            <p:ph idx="1"/>
          </p:nvPr>
        </p:nvSpPr>
        <p:spPr>
          <a:xfrm>
            <a:off x="231078" y="1393388"/>
            <a:ext cx="11740260" cy="4754880"/>
          </a:xfrm>
        </p:spPr>
        <p:txBody>
          <a:bodyPr/>
          <a:lstStyle/>
          <a:p>
            <a:r>
              <a:rPr lang="en-US" altLang="en-US" dirty="0"/>
              <a:t>Randomized, open-label phase II/III trial for patients ≥60 yr of age</a:t>
            </a:r>
          </a:p>
          <a:p>
            <a:endParaRPr lang="en-US" altLang="en-US" dirty="0"/>
          </a:p>
          <a:p>
            <a:endParaRPr lang="en-US" altLang="en-US" dirty="0"/>
          </a:p>
          <a:p>
            <a:endParaRPr lang="en-US" altLang="en-US" dirty="0"/>
          </a:p>
          <a:p>
            <a:endParaRPr lang="en-US" altLang="en-US" dirty="0"/>
          </a:p>
          <a:p>
            <a:endParaRPr lang="en-US" altLang="en-US" dirty="0"/>
          </a:p>
          <a:p>
            <a:endParaRPr lang="en-US" altLang="en-US" dirty="0"/>
          </a:p>
          <a:p>
            <a:r>
              <a:rPr lang="en-US" altLang="en-US" b="1" dirty="0"/>
              <a:t>Primary endpoint: </a:t>
            </a:r>
            <a:r>
              <a:rPr lang="en-US" altLang="en-US" dirty="0"/>
              <a:t>PFS </a:t>
            </a:r>
          </a:p>
          <a:p>
            <a:r>
              <a:rPr lang="en-US" altLang="en-US" b="1" dirty="0"/>
              <a:t>Key secondary endpoints: </a:t>
            </a:r>
            <a:r>
              <a:rPr lang="en-US" altLang="en-US" dirty="0"/>
              <a:t>OS, safety</a:t>
            </a:r>
            <a:endParaRPr lang="en-US" dirty="0"/>
          </a:p>
        </p:txBody>
      </p:sp>
      <p:sp>
        <p:nvSpPr>
          <p:cNvPr id="20" name="Content Placeholder 19">
            <a:extLst>
              <a:ext uri="{FF2B5EF4-FFF2-40B4-BE49-F238E27FC236}">
                <a16:creationId xmlns:a16="http://schemas.microsoft.com/office/drawing/2014/main" id="{C7705506-41E5-0190-4631-5E4B451F739D}"/>
              </a:ext>
            </a:extLst>
          </p:cNvPr>
          <p:cNvSpPr>
            <a:spLocks noGrp="1"/>
          </p:cNvSpPr>
          <p:nvPr>
            <p:ph sz="quarter" idx="10"/>
          </p:nvPr>
        </p:nvSpPr>
        <p:spPr>
          <a:xfrm>
            <a:off x="1712199" y="6302375"/>
            <a:ext cx="7812290" cy="327025"/>
          </a:xfrm>
        </p:spPr>
        <p:txBody>
          <a:bodyPr/>
          <a:lstStyle/>
          <a:p>
            <a:pPr algn="ctr"/>
            <a:r>
              <a:rPr lang="en-US" altLang="en-US" spc="-10" dirty="0"/>
              <a:t>Lewis. Lancet. 2025;406:1953. </a:t>
            </a:r>
            <a:r>
              <a:rPr lang="en-US" altLang="en-US" dirty="0"/>
              <a:t>Lewis. ASH 2024. Abstr 235.</a:t>
            </a:r>
          </a:p>
        </p:txBody>
      </p:sp>
      <p:sp>
        <p:nvSpPr>
          <p:cNvPr id="19460" name="Text Box 45">
            <a:extLst>
              <a:ext uri="{FF2B5EF4-FFF2-40B4-BE49-F238E27FC236}">
                <a16:creationId xmlns:a16="http://schemas.microsoft.com/office/drawing/2014/main" id="{708CFC3A-5938-9562-3E07-9325BA88A3DF}"/>
              </a:ext>
            </a:extLst>
          </p:cNvPr>
          <p:cNvSpPr txBox="1">
            <a:spLocks noChangeArrowheads="1"/>
          </p:cNvSpPr>
          <p:nvPr/>
        </p:nvSpPr>
        <p:spPr bwMode="auto">
          <a:xfrm>
            <a:off x="180355" y="2320498"/>
            <a:ext cx="347333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aged ≥60 yr with previously untreated, measurable (&gt;1.5 cm), stage </a:t>
            </a:r>
            <a:b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II-IV MCL in need of treatment; presence of either cyclin D1 overexpression or t(11;14)(q13;q32); SCT ineligible; no CNS involvement; </a:t>
            </a:r>
            <a:b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ECOG PS 0-2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397)</a:t>
            </a:r>
            <a:endPar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1" name="Rectangle 46">
            <a:extLst>
              <a:ext uri="{FF2B5EF4-FFF2-40B4-BE49-F238E27FC236}">
                <a16:creationId xmlns:a16="http://schemas.microsoft.com/office/drawing/2014/main" id="{19FC7AC3-E14E-1474-0E90-97410FE0CD9D}"/>
              </a:ext>
            </a:extLst>
          </p:cNvPr>
          <p:cNvSpPr>
            <a:spLocks noChangeArrowheads="1"/>
          </p:cNvSpPr>
          <p:nvPr/>
        </p:nvSpPr>
        <p:spPr bwMode="auto">
          <a:xfrm>
            <a:off x="7275175" y="2767922"/>
            <a:ext cx="17919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Ibrutinib + R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for 2 yr</a:t>
            </a:r>
          </a:p>
        </p:txBody>
      </p:sp>
      <p:sp>
        <p:nvSpPr>
          <p:cNvPr id="19463" name="Rectangle 49">
            <a:extLst>
              <a:ext uri="{FF2B5EF4-FFF2-40B4-BE49-F238E27FC236}">
                <a16:creationId xmlns:a16="http://schemas.microsoft.com/office/drawing/2014/main" id="{772F8BCE-8D78-4DF9-D7AC-69A3CC389346}"/>
              </a:ext>
            </a:extLst>
          </p:cNvPr>
          <p:cNvSpPr>
            <a:spLocks noChangeArrowheads="1"/>
          </p:cNvSpPr>
          <p:nvPr/>
        </p:nvSpPr>
        <p:spPr bwMode="auto">
          <a:xfrm>
            <a:off x="4393758" y="2730220"/>
            <a:ext cx="2187666"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Ibrutinib + R </a:t>
            </a:r>
            <a:b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b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(6-8 cycles)</a:t>
            </a:r>
          </a:p>
        </p:txBody>
      </p:sp>
      <p:sp>
        <p:nvSpPr>
          <p:cNvPr id="19465" name="Line 51">
            <a:extLst>
              <a:ext uri="{FF2B5EF4-FFF2-40B4-BE49-F238E27FC236}">
                <a16:creationId xmlns:a16="http://schemas.microsoft.com/office/drawing/2014/main" id="{49A01108-2F5D-DE9E-39CD-75D98FEF4B4B}"/>
              </a:ext>
            </a:extLst>
          </p:cNvPr>
          <p:cNvSpPr>
            <a:spLocks noChangeShapeType="1"/>
          </p:cNvSpPr>
          <p:nvPr/>
        </p:nvSpPr>
        <p:spPr bwMode="auto">
          <a:xfrm rot="16200000">
            <a:off x="6993517" y="3760507"/>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6" name="Line 52">
            <a:extLst>
              <a:ext uri="{FF2B5EF4-FFF2-40B4-BE49-F238E27FC236}">
                <a16:creationId xmlns:a16="http://schemas.microsoft.com/office/drawing/2014/main" id="{3E449963-A003-AE90-6EBA-C7AB3CEAC802}"/>
              </a:ext>
            </a:extLst>
          </p:cNvPr>
          <p:cNvSpPr>
            <a:spLocks noChangeShapeType="1"/>
          </p:cNvSpPr>
          <p:nvPr/>
        </p:nvSpPr>
        <p:spPr bwMode="auto">
          <a:xfrm>
            <a:off x="6739518" y="3073120"/>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7" name="Line 53">
            <a:extLst>
              <a:ext uri="{FF2B5EF4-FFF2-40B4-BE49-F238E27FC236}">
                <a16:creationId xmlns:a16="http://schemas.microsoft.com/office/drawing/2014/main" id="{AEBA4210-3D51-2F73-9337-E9DC06DCFDFC}"/>
              </a:ext>
            </a:extLst>
          </p:cNvPr>
          <p:cNvSpPr>
            <a:spLocks noChangeShapeType="1"/>
          </p:cNvSpPr>
          <p:nvPr/>
        </p:nvSpPr>
        <p:spPr bwMode="auto">
          <a:xfrm>
            <a:off x="3712574" y="3682721"/>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8" name="Line 54">
            <a:extLst>
              <a:ext uri="{FF2B5EF4-FFF2-40B4-BE49-F238E27FC236}">
                <a16:creationId xmlns:a16="http://schemas.microsoft.com/office/drawing/2014/main" id="{90D19ED8-A828-8016-333A-99C907A0C6BF}"/>
              </a:ext>
            </a:extLst>
          </p:cNvPr>
          <p:cNvSpPr>
            <a:spLocks noChangeShapeType="1"/>
          </p:cNvSpPr>
          <p:nvPr/>
        </p:nvSpPr>
        <p:spPr bwMode="auto">
          <a:xfrm flipV="1">
            <a:off x="3712574" y="3082645"/>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3" name="Rectangle 28">
            <a:extLst>
              <a:ext uri="{FF2B5EF4-FFF2-40B4-BE49-F238E27FC236}">
                <a16:creationId xmlns:a16="http://schemas.microsoft.com/office/drawing/2014/main" id="{A1EEA42F-8A01-43C8-A54D-E72FCB72DDA8}"/>
              </a:ext>
            </a:extLst>
          </p:cNvPr>
          <p:cNvSpPr>
            <a:spLocks noChangeArrowheads="1"/>
          </p:cNvSpPr>
          <p:nvPr/>
        </p:nvSpPr>
        <p:spPr bwMode="auto">
          <a:xfrm>
            <a:off x="4397596" y="3675372"/>
            <a:ext cx="2187666" cy="703262"/>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R-Chemo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(6-8 cycles)</a:t>
            </a:r>
          </a:p>
        </p:txBody>
      </p:sp>
      <p:sp>
        <p:nvSpPr>
          <p:cNvPr id="4" name="TextBox 3">
            <a:extLst>
              <a:ext uri="{FF2B5EF4-FFF2-40B4-BE49-F238E27FC236}">
                <a16:creationId xmlns:a16="http://schemas.microsoft.com/office/drawing/2014/main" id="{D9DB6DAE-C172-1BC9-4081-F5DAD2E0ED77}"/>
              </a:ext>
            </a:extLst>
          </p:cNvPr>
          <p:cNvSpPr txBox="1"/>
          <p:nvPr/>
        </p:nvSpPr>
        <p:spPr>
          <a:xfrm>
            <a:off x="1421694" y="1839780"/>
            <a:ext cx="4616595" cy="347661"/>
          </a:xfrm>
          <a:prstGeom prst="rect">
            <a:avLst/>
          </a:prstGeom>
        </p:spPr>
        <p:txBody>
          <a:bodyPr vert="horz" wrap="squar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Stratification by investigator’s choice of immunochemotherapy (R-Chemo), either BR or R-CHOP</a:t>
            </a:r>
          </a:p>
        </p:txBody>
      </p:sp>
      <p:cxnSp>
        <p:nvCxnSpPr>
          <p:cNvPr id="5" name="Straight Arrow Connector 4">
            <a:extLst>
              <a:ext uri="{FF2B5EF4-FFF2-40B4-BE49-F238E27FC236}">
                <a16:creationId xmlns:a16="http://schemas.microsoft.com/office/drawing/2014/main" id="{7313D12A-B9EF-094A-A5B4-3BDDF23C6D6E}"/>
              </a:ext>
            </a:extLst>
          </p:cNvPr>
          <p:cNvCxnSpPr>
            <a:cxnSpLocks/>
          </p:cNvCxnSpPr>
          <p:nvPr/>
        </p:nvCxnSpPr>
        <p:spPr>
          <a:xfrm>
            <a:off x="3735359" y="2238901"/>
            <a:ext cx="0" cy="711062"/>
          </a:xfrm>
          <a:prstGeom prst="straightConnector1">
            <a:avLst/>
          </a:prstGeom>
          <a:ln w="28575">
            <a:solidFill>
              <a:schemeClr val="tx1"/>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7" name="Rectangle 46">
            <a:extLst>
              <a:ext uri="{FF2B5EF4-FFF2-40B4-BE49-F238E27FC236}">
                <a16:creationId xmlns:a16="http://schemas.microsoft.com/office/drawing/2014/main" id="{8CD20FF2-2C39-0045-75C4-6772C014564E}"/>
              </a:ext>
            </a:extLst>
          </p:cNvPr>
          <p:cNvSpPr>
            <a:spLocks noChangeArrowheads="1"/>
          </p:cNvSpPr>
          <p:nvPr/>
        </p:nvSpPr>
        <p:spPr bwMode="auto">
          <a:xfrm>
            <a:off x="7242849" y="3843907"/>
            <a:ext cx="17919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R for 2 yr</a:t>
            </a:r>
          </a:p>
        </p:txBody>
      </p:sp>
      <p:sp>
        <p:nvSpPr>
          <p:cNvPr id="8" name="Rectangle 46">
            <a:extLst>
              <a:ext uri="{FF2B5EF4-FFF2-40B4-BE49-F238E27FC236}">
                <a16:creationId xmlns:a16="http://schemas.microsoft.com/office/drawing/2014/main" id="{C33A4475-B1BE-C65A-0520-7D214337333C}"/>
              </a:ext>
            </a:extLst>
          </p:cNvPr>
          <p:cNvSpPr>
            <a:spLocks noChangeArrowheads="1"/>
          </p:cNvSpPr>
          <p:nvPr/>
        </p:nvSpPr>
        <p:spPr bwMode="auto">
          <a:xfrm>
            <a:off x="9644299" y="2901805"/>
            <a:ext cx="21551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Ibrutinib until PD</a:t>
            </a:r>
          </a:p>
        </p:txBody>
      </p:sp>
      <p:sp>
        <p:nvSpPr>
          <p:cNvPr id="9" name="Line 52">
            <a:extLst>
              <a:ext uri="{FF2B5EF4-FFF2-40B4-BE49-F238E27FC236}">
                <a16:creationId xmlns:a16="http://schemas.microsoft.com/office/drawing/2014/main" id="{7D19F0AE-9DE2-FAA9-D375-F1CEC3D83999}"/>
              </a:ext>
            </a:extLst>
          </p:cNvPr>
          <p:cNvSpPr>
            <a:spLocks noChangeShapeType="1"/>
          </p:cNvSpPr>
          <p:nvPr/>
        </p:nvSpPr>
        <p:spPr bwMode="auto">
          <a:xfrm>
            <a:off x="9090170" y="3068504"/>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0" name="Line 51">
            <a:extLst>
              <a:ext uri="{FF2B5EF4-FFF2-40B4-BE49-F238E27FC236}">
                <a16:creationId xmlns:a16="http://schemas.microsoft.com/office/drawing/2014/main" id="{771E1EF0-3544-5DE3-1DDC-DC1CED27991D}"/>
              </a:ext>
            </a:extLst>
          </p:cNvPr>
          <p:cNvSpPr>
            <a:spLocks noChangeShapeType="1"/>
          </p:cNvSpPr>
          <p:nvPr/>
        </p:nvSpPr>
        <p:spPr bwMode="auto">
          <a:xfrm rot="16200000">
            <a:off x="9325696" y="3765127"/>
            <a:ext cx="0" cy="5079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1" name="Rectangle 46">
            <a:extLst>
              <a:ext uri="{FF2B5EF4-FFF2-40B4-BE49-F238E27FC236}">
                <a16:creationId xmlns:a16="http://schemas.microsoft.com/office/drawing/2014/main" id="{A51A6AB3-7FD6-75A5-742F-4BB7774BDAB8}"/>
              </a:ext>
            </a:extLst>
          </p:cNvPr>
          <p:cNvSpPr>
            <a:spLocks noChangeArrowheads="1"/>
          </p:cNvSpPr>
          <p:nvPr/>
        </p:nvSpPr>
        <p:spPr bwMode="auto">
          <a:xfrm>
            <a:off x="9575028" y="3848527"/>
            <a:ext cx="17919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Follow-up</a:t>
            </a:r>
          </a:p>
        </p:txBody>
      </p:sp>
      <p:sp>
        <p:nvSpPr>
          <p:cNvPr id="12" name="TextBox 11">
            <a:extLst>
              <a:ext uri="{FF2B5EF4-FFF2-40B4-BE49-F238E27FC236}">
                <a16:creationId xmlns:a16="http://schemas.microsoft.com/office/drawing/2014/main" id="{EE0DDFA2-B96B-570E-06BD-9CA6B08A3439}"/>
              </a:ext>
            </a:extLst>
          </p:cNvPr>
          <p:cNvSpPr txBox="1"/>
          <p:nvPr/>
        </p:nvSpPr>
        <p:spPr bwMode="auto">
          <a:xfrm>
            <a:off x="4319214" y="2321370"/>
            <a:ext cx="2327565"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Induction</a:t>
            </a:r>
            <a:r>
              <a:rPr kumimoji="0" lang="en-US" sz="1600" b="1"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a:t>
            </a:r>
          </a:p>
        </p:txBody>
      </p:sp>
      <p:sp>
        <p:nvSpPr>
          <p:cNvPr id="13" name="TextBox 12">
            <a:extLst>
              <a:ext uri="{FF2B5EF4-FFF2-40B4-BE49-F238E27FC236}">
                <a16:creationId xmlns:a16="http://schemas.microsoft.com/office/drawing/2014/main" id="{23471CA3-1EF1-2995-4321-60D0D54C3F53}"/>
              </a:ext>
            </a:extLst>
          </p:cNvPr>
          <p:cNvSpPr txBox="1"/>
          <p:nvPr/>
        </p:nvSpPr>
        <p:spPr bwMode="auto">
          <a:xfrm>
            <a:off x="7230633" y="2311220"/>
            <a:ext cx="1939337"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Maintenance</a:t>
            </a:r>
            <a:r>
              <a:rPr kumimoji="0" lang="en-US" sz="1600" b="1"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a:t>
            </a:r>
          </a:p>
        </p:txBody>
      </p:sp>
      <p:sp>
        <p:nvSpPr>
          <p:cNvPr id="14" name="Left Bracket 13">
            <a:extLst>
              <a:ext uri="{FF2B5EF4-FFF2-40B4-BE49-F238E27FC236}">
                <a16:creationId xmlns:a16="http://schemas.microsoft.com/office/drawing/2014/main" id="{B27FE39A-E465-0BC6-9D80-C7359DE0FBED}"/>
              </a:ext>
            </a:extLst>
          </p:cNvPr>
          <p:cNvSpPr/>
          <p:nvPr/>
        </p:nvSpPr>
        <p:spPr bwMode="auto">
          <a:xfrm rot="5400000">
            <a:off x="5431972" y="1556217"/>
            <a:ext cx="111235" cy="2187666"/>
          </a:xfrm>
          <a:prstGeom prst="leftBracket">
            <a:avLst/>
          </a:prstGeom>
          <a:noFill/>
          <a:ln w="28575" cap="flat" cmpd="sng" algn="ctr">
            <a:solidFill>
              <a:schemeClr val="tx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15" name="Left Bracket 14">
            <a:extLst>
              <a:ext uri="{FF2B5EF4-FFF2-40B4-BE49-F238E27FC236}">
                <a16:creationId xmlns:a16="http://schemas.microsoft.com/office/drawing/2014/main" id="{6CB0829F-8B23-DA90-354B-5AEC5B265744}"/>
              </a:ext>
            </a:extLst>
          </p:cNvPr>
          <p:cNvSpPr/>
          <p:nvPr/>
        </p:nvSpPr>
        <p:spPr bwMode="auto">
          <a:xfrm rot="5400000">
            <a:off x="8137752" y="1951353"/>
            <a:ext cx="111235" cy="1397820"/>
          </a:xfrm>
          <a:prstGeom prst="leftBracket">
            <a:avLst/>
          </a:prstGeom>
          <a:noFill/>
          <a:ln w="28575" cap="flat" cmpd="sng" algn="ctr">
            <a:solidFill>
              <a:schemeClr val="tx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16" name="TextBox 15">
            <a:extLst>
              <a:ext uri="{FF2B5EF4-FFF2-40B4-BE49-F238E27FC236}">
                <a16:creationId xmlns:a16="http://schemas.microsoft.com/office/drawing/2014/main" id="{4C6335DA-337A-3D2B-59DD-7AA5FB6E7C19}"/>
              </a:ext>
            </a:extLst>
          </p:cNvPr>
          <p:cNvSpPr txBox="1"/>
          <p:nvPr/>
        </p:nvSpPr>
        <p:spPr bwMode="auto">
          <a:xfrm>
            <a:off x="9968978" y="2332491"/>
            <a:ext cx="1547009" cy="33855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Follow-up</a:t>
            </a:r>
          </a:p>
        </p:txBody>
      </p:sp>
      <p:sp>
        <p:nvSpPr>
          <p:cNvPr id="17" name="Left Bracket 16">
            <a:extLst>
              <a:ext uri="{FF2B5EF4-FFF2-40B4-BE49-F238E27FC236}">
                <a16:creationId xmlns:a16="http://schemas.microsoft.com/office/drawing/2014/main" id="{3EAD9D1D-456F-6176-3EB6-017BD41CF17B}"/>
              </a:ext>
            </a:extLst>
          </p:cNvPr>
          <p:cNvSpPr/>
          <p:nvPr/>
        </p:nvSpPr>
        <p:spPr bwMode="auto">
          <a:xfrm rot="5400000">
            <a:off x="10672654" y="1773919"/>
            <a:ext cx="111237" cy="1791905"/>
          </a:xfrm>
          <a:prstGeom prst="leftBracket">
            <a:avLst/>
          </a:prstGeom>
          <a:noFill/>
          <a:ln w="28575" cap="flat" cmpd="sng" algn="ctr">
            <a:solidFill>
              <a:schemeClr val="tx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19" name="TextBox 18">
            <a:extLst>
              <a:ext uri="{FF2B5EF4-FFF2-40B4-BE49-F238E27FC236}">
                <a16:creationId xmlns:a16="http://schemas.microsoft.com/office/drawing/2014/main" id="{2D5CF325-FD17-16B1-CC8C-F6F1C5D9FF28}"/>
              </a:ext>
            </a:extLst>
          </p:cNvPr>
          <p:cNvSpPr txBox="1"/>
          <p:nvPr/>
        </p:nvSpPr>
        <p:spPr bwMode="auto">
          <a:xfrm>
            <a:off x="4393757" y="4549233"/>
            <a:ext cx="71925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*Induction phase: rituximab at 375mg/m</a:t>
            </a:r>
            <a:r>
              <a:rPr kumimoji="0" lang="en-US" sz="1200" b="0" i="0" u="none" strike="noStrike" kern="1200" cap="none" spc="0" normalizeH="0" baseline="30000" noProof="0" dirty="0">
                <a:ln>
                  <a:noFill/>
                </a:ln>
                <a:solidFill>
                  <a:srgbClr val="161616"/>
                </a:solidFill>
                <a:effectLst/>
                <a:uLnTx/>
                <a:uFillTx/>
                <a:latin typeface="Poppins" panose="00000500000000000000" pitchFamily="2" charset="0"/>
                <a:ea typeface="+mn-ea"/>
                <a:cs typeface="Poppins" panose="00000500000000000000" pitchFamily="2" charset="0"/>
              </a:rPr>
              <a:t>2</a:t>
            </a: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 ibrutinib at 560 mg (PO); bendamustine at 90 mg/m</a:t>
            </a:r>
            <a:r>
              <a:rPr kumimoji="0" lang="en-US" sz="1200" b="0" i="0" u="none" strike="noStrike" kern="1200" cap="none" spc="0" normalizeH="0" baseline="30000" noProof="0" dirty="0">
                <a:ln>
                  <a:noFill/>
                </a:ln>
                <a:solidFill>
                  <a:srgbClr val="161616"/>
                </a:solidFill>
                <a:effectLst/>
                <a:uLnTx/>
                <a:uFillTx/>
                <a:latin typeface="Poppins" panose="00000500000000000000" pitchFamily="2" charset="0"/>
                <a:ea typeface="+mn-ea"/>
                <a:cs typeface="Poppins" panose="00000500000000000000" pitchFamily="2" charset="0"/>
              </a:rPr>
              <a:t>2</a:t>
            </a: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 on Day 1, 2 of 28-day cycles; CHOP: cyclophosphamide (750 mg/m</a:t>
            </a:r>
            <a:r>
              <a:rPr kumimoji="0" lang="en-US" sz="1200" b="0" i="0" u="none" strike="noStrike" kern="1200" cap="none" spc="0" normalizeH="0" baseline="30000" noProof="0" dirty="0">
                <a:ln>
                  <a:noFill/>
                </a:ln>
                <a:solidFill>
                  <a:srgbClr val="161616"/>
                </a:solidFill>
                <a:effectLst/>
                <a:uLnTx/>
                <a:uFillTx/>
                <a:latin typeface="Poppins" panose="00000500000000000000" pitchFamily="2" charset="0"/>
                <a:ea typeface="+mn-ea"/>
                <a:cs typeface="Poppins" panose="00000500000000000000" pitchFamily="2" charset="0"/>
              </a:rPr>
              <a:t>2</a:t>
            </a: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 doxorubicin (50 mg/m</a:t>
            </a:r>
            <a:r>
              <a:rPr kumimoji="0" lang="en-US" sz="1200" b="0" i="0" u="none" strike="noStrike" kern="1200" cap="none" spc="0" normalizeH="0" baseline="30000" noProof="0" dirty="0">
                <a:ln>
                  <a:noFill/>
                </a:ln>
                <a:solidFill>
                  <a:srgbClr val="161616"/>
                </a:solidFill>
                <a:effectLst/>
                <a:uLnTx/>
                <a:uFillTx/>
                <a:latin typeface="Poppins" panose="00000500000000000000" pitchFamily="2" charset="0"/>
                <a:ea typeface="+mn-ea"/>
                <a:cs typeface="Poppins" panose="00000500000000000000" pitchFamily="2" charset="0"/>
              </a:rPr>
              <a:t>2</a:t>
            </a: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 vincristine (1.4 mg/m</a:t>
            </a:r>
            <a:r>
              <a:rPr kumimoji="0" lang="en-US" sz="1200" b="0" i="0" u="none" strike="noStrike" kern="1200" cap="none" spc="0" normalizeH="0" baseline="30000" noProof="0" dirty="0">
                <a:ln>
                  <a:noFill/>
                </a:ln>
                <a:solidFill>
                  <a:srgbClr val="161616"/>
                </a:solidFill>
                <a:effectLst/>
                <a:uLnTx/>
                <a:uFillTx/>
                <a:latin typeface="Poppins" panose="00000500000000000000" pitchFamily="2" charset="0"/>
                <a:ea typeface="+mn-ea"/>
                <a:cs typeface="Poppins" panose="00000500000000000000" pitchFamily="2" charset="0"/>
              </a:rPr>
              <a:t>2</a:t>
            </a: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 prednisolone (100 mg for 5 days) – 21-day cycles. </a:t>
            </a:r>
            <a:r>
              <a:rPr kumimoji="0" lang="en-US" sz="1200" b="0" i="0" u="none" strike="noStrike" kern="1200" cap="none" spc="0" normalizeH="0" baseline="30000" noProof="0" dirty="0">
                <a:ln>
                  <a:noFill/>
                </a:ln>
                <a:solidFill>
                  <a:srgbClr val="161616"/>
                </a:solidFill>
                <a:effectLst/>
                <a:uLnTx/>
                <a:uFillTx/>
                <a:latin typeface="Poppins" panose="00000500000000000000" pitchFamily="2" charset="0"/>
                <a:ea typeface="+mn-ea"/>
                <a:cs typeface="Poppins" panose="00000500000000000000" pitchFamily="2" charset="0"/>
              </a:rPr>
              <a:t>†</a:t>
            </a:r>
            <a:r>
              <a:rPr kumimoji="0" 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Maintenance phase: rituximab at 1400 mg SC every 56 days; ibrutinib at 560 mg (PO).</a:t>
            </a:r>
          </a:p>
        </p:txBody>
      </p:sp>
    </p:spTree>
    <p:extLst>
      <p:ext uri="{BB962C8B-B14F-4D97-AF65-F5344CB8AC3E}">
        <p14:creationId xmlns:p14="http://schemas.microsoft.com/office/powerpoint/2010/main" val="4166011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EB612-B9EE-0003-9601-39617E3E4937}"/>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85EA785E-8687-964E-6A30-602703EB629E}"/>
              </a:ext>
            </a:extLst>
          </p:cNvPr>
          <p:cNvSpPr>
            <a:spLocks noGrp="1" noChangeArrowheads="1"/>
          </p:cNvSpPr>
          <p:nvPr>
            <p:ph type="title"/>
          </p:nvPr>
        </p:nvSpPr>
        <p:spPr>
          <a:xfrm>
            <a:off x="231078" y="531006"/>
            <a:ext cx="11740260" cy="502445"/>
          </a:xfrm>
        </p:spPr>
        <p:txBody>
          <a:bodyPr/>
          <a:lstStyle/>
          <a:p>
            <a:r>
              <a:rPr lang="en-US" altLang="en-US" dirty="0"/>
              <a:t>ENRICH: PFS (Overall Population)</a:t>
            </a:r>
          </a:p>
        </p:txBody>
      </p:sp>
      <p:sp>
        <p:nvSpPr>
          <p:cNvPr id="9369" name="Content Placeholder 9368">
            <a:extLst>
              <a:ext uri="{FF2B5EF4-FFF2-40B4-BE49-F238E27FC236}">
                <a16:creationId xmlns:a16="http://schemas.microsoft.com/office/drawing/2014/main" id="{7064C32B-240A-706E-A951-FD5E7D43CC20}"/>
              </a:ext>
            </a:extLst>
          </p:cNvPr>
          <p:cNvSpPr>
            <a:spLocks noGrp="1"/>
          </p:cNvSpPr>
          <p:nvPr>
            <p:ph sz="quarter" idx="10"/>
          </p:nvPr>
        </p:nvSpPr>
        <p:spPr/>
        <p:txBody>
          <a:bodyPr/>
          <a:lstStyle/>
          <a:p>
            <a:pPr algn="ctr"/>
            <a:r>
              <a:rPr lang="en-US" altLang="en-US" spc="-10" dirty="0"/>
              <a:t>Lewis. Lancet. 2025;406:1953.</a:t>
            </a:r>
            <a:r>
              <a:rPr lang="en-US" altLang="en-US" dirty="0"/>
              <a:t>Lewis. ASH 2024. Abstr 235.</a:t>
            </a:r>
          </a:p>
        </p:txBody>
      </p:sp>
      <p:sp>
        <p:nvSpPr>
          <p:cNvPr id="9349" name="TextBox 9348">
            <a:extLst>
              <a:ext uri="{FF2B5EF4-FFF2-40B4-BE49-F238E27FC236}">
                <a16:creationId xmlns:a16="http://schemas.microsoft.com/office/drawing/2014/main" id="{16C4CB4A-1AC2-41BD-5CE1-5F6FAEA9124B}"/>
              </a:ext>
            </a:extLst>
          </p:cNvPr>
          <p:cNvSpPr txBox="1"/>
          <p:nvPr/>
        </p:nvSpPr>
        <p:spPr bwMode="auto">
          <a:xfrm>
            <a:off x="8029303" y="1250022"/>
            <a:ext cx="401465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Median PFS</a:t>
            </a:r>
            <a:br>
              <a:rPr kumimoji="0" lang="en-US" sz="18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Ibrutinib + R: </a:t>
            </a:r>
            <a:r>
              <a:rPr kumimoji="0" lang="en-US" sz="18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65.3 mo</a:t>
            </a:r>
            <a:br>
              <a:rPr kumimoji="0" lang="en-US" sz="18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Immunochemotherapy: </a:t>
            </a:r>
            <a:r>
              <a:rPr kumimoji="0" lang="en-US" sz="18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42.2 mo</a:t>
            </a:r>
          </a:p>
        </p:txBody>
      </p:sp>
      <p:sp>
        <p:nvSpPr>
          <p:cNvPr id="11" name="Freeform 240">
            <a:extLst>
              <a:ext uri="{FF2B5EF4-FFF2-40B4-BE49-F238E27FC236}">
                <a16:creationId xmlns:a16="http://schemas.microsoft.com/office/drawing/2014/main" id="{69F8DA84-D209-B078-0F57-D2A019D4F9FE}"/>
              </a:ext>
            </a:extLst>
          </p:cNvPr>
          <p:cNvSpPr/>
          <p:nvPr/>
        </p:nvSpPr>
        <p:spPr bwMode="auto">
          <a:xfrm>
            <a:off x="2960519" y="1734591"/>
            <a:ext cx="5789741" cy="2204714"/>
          </a:xfrm>
          <a:custGeom>
            <a:avLst/>
            <a:gdLst>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842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085975 w 4860925"/>
              <a:gd name="connsiteY119" fmla="*/ 7874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178050 w 4860925"/>
              <a:gd name="connsiteY119" fmla="*/ 7842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216150 w 4860925"/>
              <a:gd name="connsiteY120" fmla="*/ 7683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683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81225 w 4860925"/>
              <a:gd name="connsiteY122" fmla="*/ 7620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1375 w 4860925"/>
              <a:gd name="connsiteY123" fmla="*/ 7588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2111375 w 4860925"/>
              <a:gd name="connsiteY124" fmla="*/ 7493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78025 w 4860925"/>
              <a:gd name="connsiteY125" fmla="*/ 7620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981200 w 4860925"/>
              <a:gd name="connsiteY126" fmla="*/ 7270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270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207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860550 w 4860925"/>
              <a:gd name="connsiteY128" fmla="*/ 6985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4350 w 4860925"/>
              <a:gd name="connsiteY129" fmla="*/ 6985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781175 w 4860925"/>
              <a:gd name="connsiteY130" fmla="*/ 676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31950 w 4860925"/>
              <a:gd name="connsiteY131" fmla="*/ 682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628775 w 4860925"/>
              <a:gd name="connsiteY132" fmla="*/ 6604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699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514475 w 4860925"/>
              <a:gd name="connsiteY134" fmla="*/ 6540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60500 w 4860925"/>
              <a:gd name="connsiteY135" fmla="*/ 6540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460500 w 4860925"/>
              <a:gd name="connsiteY136" fmla="*/ 6381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81125 w 4860925"/>
              <a:gd name="connsiteY137" fmla="*/ 6318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68425 w 4860925"/>
              <a:gd name="connsiteY138" fmla="*/ 5810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6675 w 4860925"/>
              <a:gd name="connsiteY139" fmla="*/ 5873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330325 w 4860925"/>
              <a:gd name="connsiteY140" fmla="*/ 5651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651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228725 w 4860925"/>
              <a:gd name="connsiteY142" fmla="*/ 549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49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77925 w 4860925"/>
              <a:gd name="connsiteY144" fmla="*/ 5270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3475 w 4860925"/>
              <a:gd name="connsiteY145" fmla="*/ 5270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130300 w 4860925"/>
              <a:gd name="connsiteY146" fmla="*/ 5111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1019175 w 4860925"/>
              <a:gd name="connsiteY147" fmla="*/ 5048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65200 w 4860925"/>
              <a:gd name="connsiteY148" fmla="*/ 4730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17575 w 4860925"/>
              <a:gd name="connsiteY149" fmla="*/ 4635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904875 w 4860925"/>
              <a:gd name="connsiteY150" fmla="*/ 428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54075 w 4860925"/>
              <a:gd name="connsiteY151" fmla="*/ 422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809625 w 4860925"/>
              <a:gd name="connsiteY152" fmla="*/ 4095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87400 w 4860925"/>
              <a:gd name="connsiteY153" fmla="*/ 3905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39775 w 4860925"/>
              <a:gd name="connsiteY153" fmla="*/ 4095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711200 w 4860925"/>
              <a:gd name="connsiteY154" fmla="*/ 3810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92150 w 4860925"/>
              <a:gd name="connsiteY155" fmla="*/ 3492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41350 w 4860925"/>
              <a:gd name="connsiteY156" fmla="*/ 3492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631825 w 4860925"/>
              <a:gd name="connsiteY157" fmla="*/ 3238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52450 w 4860925"/>
              <a:gd name="connsiteY158" fmla="*/ 3206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517525 w 4860925"/>
              <a:gd name="connsiteY159" fmla="*/ 301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63550 w 4860925"/>
              <a:gd name="connsiteY160" fmla="*/ 295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431800 w 4860925"/>
              <a:gd name="connsiteY161" fmla="*/ 2635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65125 w 4860925"/>
              <a:gd name="connsiteY162" fmla="*/ 2476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336550 w 4860925"/>
              <a:gd name="connsiteY163" fmla="*/ 2159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12725 w 4860925"/>
              <a:gd name="connsiteY163" fmla="*/ 2127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7650 w 4860925"/>
              <a:gd name="connsiteY164" fmla="*/ 2063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241300 w 4860925"/>
              <a:gd name="connsiteY165" fmla="*/ 17462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80975 w 4860925"/>
              <a:gd name="connsiteY166" fmla="*/ 1682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167" fmla="*/ 168275 w 4860925"/>
              <a:gd name="connsiteY167" fmla="*/ 1206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167" fmla="*/ 142875 w 4860925"/>
              <a:gd name="connsiteY167" fmla="*/ 1174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167" fmla="*/ 142875 w 4860925"/>
              <a:gd name="connsiteY167" fmla="*/ 117475 h 1851025"/>
              <a:gd name="connsiteX168" fmla="*/ 139700 w 4860925"/>
              <a:gd name="connsiteY168" fmla="*/ 12065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167" fmla="*/ 142875 w 4860925"/>
              <a:gd name="connsiteY167" fmla="*/ 117475 h 1851025"/>
              <a:gd name="connsiteX168" fmla="*/ 139700 w 4860925"/>
              <a:gd name="connsiteY168" fmla="*/ 92075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167" fmla="*/ 142875 w 4860925"/>
              <a:gd name="connsiteY167" fmla="*/ 117475 h 1851025"/>
              <a:gd name="connsiteX168" fmla="*/ 139700 w 4860925"/>
              <a:gd name="connsiteY168" fmla="*/ 92075 h 1851025"/>
              <a:gd name="connsiteX169" fmla="*/ 139700 w 4860925"/>
              <a:gd name="connsiteY169" fmla="*/ 88900 h 1851025"/>
              <a:gd name="connsiteX0" fmla="*/ 0 w 4860925"/>
              <a:gd name="connsiteY0" fmla="*/ 0 h 1851025"/>
              <a:gd name="connsiteX1" fmla="*/ 0 w 4860925"/>
              <a:gd name="connsiteY1" fmla="*/ 101600 h 1851025"/>
              <a:gd name="connsiteX2" fmla="*/ 25400 w 4860925"/>
              <a:gd name="connsiteY2" fmla="*/ 101600 h 1851025"/>
              <a:gd name="connsiteX3" fmla="*/ 31750 w 4860925"/>
              <a:gd name="connsiteY3" fmla="*/ 209550 h 1851025"/>
              <a:gd name="connsiteX4" fmla="*/ 66675 w 4860925"/>
              <a:gd name="connsiteY4" fmla="*/ 209550 h 1851025"/>
              <a:gd name="connsiteX5" fmla="*/ 85725 w 4860925"/>
              <a:gd name="connsiteY5" fmla="*/ 276225 h 1851025"/>
              <a:gd name="connsiteX6" fmla="*/ 130175 w 4860925"/>
              <a:gd name="connsiteY6" fmla="*/ 279400 h 1851025"/>
              <a:gd name="connsiteX7" fmla="*/ 146050 w 4860925"/>
              <a:gd name="connsiteY7" fmla="*/ 314325 h 1851025"/>
              <a:gd name="connsiteX8" fmla="*/ 165100 w 4860925"/>
              <a:gd name="connsiteY8" fmla="*/ 320675 h 1851025"/>
              <a:gd name="connsiteX9" fmla="*/ 203200 w 4860925"/>
              <a:gd name="connsiteY9" fmla="*/ 403225 h 1851025"/>
              <a:gd name="connsiteX10" fmla="*/ 247650 w 4860925"/>
              <a:gd name="connsiteY10" fmla="*/ 406400 h 1851025"/>
              <a:gd name="connsiteX11" fmla="*/ 257175 w 4860925"/>
              <a:gd name="connsiteY11" fmla="*/ 444500 h 1851025"/>
              <a:gd name="connsiteX12" fmla="*/ 295275 w 4860925"/>
              <a:gd name="connsiteY12" fmla="*/ 450850 h 1851025"/>
              <a:gd name="connsiteX13" fmla="*/ 301625 w 4860925"/>
              <a:gd name="connsiteY13" fmla="*/ 466725 h 1851025"/>
              <a:gd name="connsiteX14" fmla="*/ 371475 w 4860925"/>
              <a:gd name="connsiteY14" fmla="*/ 476250 h 1851025"/>
              <a:gd name="connsiteX15" fmla="*/ 371475 w 4860925"/>
              <a:gd name="connsiteY15" fmla="*/ 501650 h 1851025"/>
              <a:gd name="connsiteX16" fmla="*/ 434975 w 4860925"/>
              <a:gd name="connsiteY16" fmla="*/ 511175 h 1851025"/>
              <a:gd name="connsiteX17" fmla="*/ 441325 w 4860925"/>
              <a:gd name="connsiteY17" fmla="*/ 542925 h 1851025"/>
              <a:gd name="connsiteX18" fmla="*/ 469900 w 4860925"/>
              <a:gd name="connsiteY18" fmla="*/ 549275 h 1851025"/>
              <a:gd name="connsiteX19" fmla="*/ 469900 w 4860925"/>
              <a:gd name="connsiteY19" fmla="*/ 581025 h 1851025"/>
              <a:gd name="connsiteX20" fmla="*/ 530225 w 4860925"/>
              <a:gd name="connsiteY20" fmla="*/ 584200 h 1851025"/>
              <a:gd name="connsiteX21" fmla="*/ 530225 w 4860925"/>
              <a:gd name="connsiteY21" fmla="*/ 596900 h 1851025"/>
              <a:gd name="connsiteX22" fmla="*/ 628650 w 4860925"/>
              <a:gd name="connsiteY22" fmla="*/ 596900 h 1851025"/>
              <a:gd name="connsiteX23" fmla="*/ 628650 w 4860925"/>
              <a:gd name="connsiteY23" fmla="*/ 631825 h 1851025"/>
              <a:gd name="connsiteX24" fmla="*/ 708025 w 4860925"/>
              <a:gd name="connsiteY24" fmla="*/ 631825 h 1851025"/>
              <a:gd name="connsiteX25" fmla="*/ 708025 w 4860925"/>
              <a:gd name="connsiteY25" fmla="*/ 673100 h 1851025"/>
              <a:gd name="connsiteX26" fmla="*/ 784225 w 4860925"/>
              <a:gd name="connsiteY26" fmla="*/ 673100 h 1851025"/>
              <a:gd name="connsiteX27" fmla="*/ 803275 w 4860925"/>
              <a:gd name="connsiteY27" fmla="*/ 711200 h 1851025"/>
              <a:gd name="connsiteX28" fmla="*/ 847725 w 4860925"/>
              <a:gd name="connsiteY28" fmla="*/ 711200 h 1851025"/>
              <a:gd name="connsiteX29" fmla="*/ 854075 w 4860925"/>
              <a:gd name="connsiteY29" fmla="*/ 723900 h 1851025"/>
              <a:gd name="connsiteX30" fmla="*/ 911225 w 4860925"/>
              <a:gd name="connsiteY30" fmla="*/ 727075 h 1851025"/>
              <a:gd name="connsiteX31" fmla="*/ 936625 w 4860925"/>
              <a:gd name="connsiteY31" fmla="*/ 774700 h 1851025"/>
              <a:gd name="connsiteX32" fmla="*/ 977900 w 4860925"/>
              <a:gd name="connsiteY32" fmla="*/ 774700 h 1851025"/>
              <a:gd name="connsiteX33" fmla="*/ 987425 w 4860925"/>
              <a:gd name="connsiteY33" fmla="*/ 800100 h 1851025"/>
              <a:gd name="connsiteX34" fmla="*/ 1025525 w 4860925"/>
              <a:gd name="connsiteY34" fmla="*/ 803275 h 1851025"/>
              <a:gd name="connsiteX35" fmla="*/ 1025525 w 4860925"/>
              <a:gd name="connsiteY35" fmla="*/ 803275 h 1851025"/>
              <a:gd name="connsiteX36" fmla="*/ 1044575 w 4860925"/>
              <a:gd name="connsiteY36" fmla="*/ 822325 h 1851025"/>
              <a:gd name="connsiteX37" fmla="*/ 1143000 w 4860925"/>
              <a:gd name="connsiteY37" fmla="*/ 822325 h 1851025"/>
              <a:gd name="connsiteX38" fmla="*/ 1143000 w 4860925"/>
              <a:gd name="connsiteY38" fmla="*/ 847725 h 1851025"/>
              <a:gd name="connsiteX39" fmla="*/ 1206500 w 4860925"/>
              <a:gd name="connsiteY39" fmla="*/ 847725 h 1851025"/>
              <a:gd name="connsiteX40" fmla="*/ 1206500 w 4860925"/>
              <a:gd name="connsiteY40" fmla="*/ 873125 h 1851025"/>
              <a:gd name="connsiteX41" fmla="*/ 1346200 w 4860925"/>
              <a:gd name="connsiteY41" fmla="*/ 873125 h 1851025"/>
              <a:gd name="connsiteX42" fmla="*/ 1346200 w 4860925"/>
              <a:gd name="connsiteY42" fmla="*/ 923925 h 1851025"/>
              <a:gd name="connsiteX43" fmla="*/ 1384300 w 4860925"/>
              <a:gd name="connsiteY43" fmla="*/ 923925 h 1851025"/>
              <a:gd name="connsiteX44" fmla="*/ 1384300 w 4860925"/>
              <a:gd name="connsiteY44" fmla="*/ 955675 h 1851025"/>
              <a:gd name="connsiteX45" fmla="*/ 1466850 w 4860925"/>
              <a:gd name="connsiteY45" fmla="*/ 955675 h 1851025"/>
              <a:gd name="connsiteX46" fmla="*/ 1466850 w 4860925"/>
              <a:gd name="connsiteY46" fmla="*/ 987425 h 1851025"/>
              <a:gd name="connsiteX47" fmla="*/ 1612900 w 4860925"/>
              <a:gd name="connsiteY47" fmla="*/ 987425 h 1851025"/>
              <a:gd name="connsiteX48" fmla="*/ 1612900 w 4860925"/>
              <a:gd name="connsiteY48" fmla="*/ 1006475 h 1851025"/>
              <a:gd name="connsiteX49" fmla="*/ 1787525 w 4860925"/>
              <a:gd name="connsiteY49" fmla="*/ 1006475 h 1851025"/>
              <a:gd name="connsiteX50" fmla="*/ 1787525 w 4860925"/>
              <a:gd name="connsiteY50" fmla="*/ 1028700 h 1851025"/>
              <a:gd name="connsiteX51" fmla="*/ 1847850 w 4860925"/>
              <a:gd name="connsiteY51" fmla="*/ 1028700 h 1851025"/>
              <a:gd name="connsiteX52" fmla="*/ 1847850 w 4860925"/>
              <a:gd name="connsiteY52" fmla="*/ 1057275 h 1851025"/>
              <a:gd name="connsiteX53" fmla="*/ 1955800 w 4860925"/>
              <a:gd name="connsiteY53" fmla="*/ 1057275 h 1851025"/>
              <a:gd name="connsiteX54" fmla="*/ 1955800 w 4860925"/>
              <a:gd name="connsiteY54" fmla="*/ 1069975 h 1851025"/>
              <a:gd name="connsiteX55" fmla="*/ 1987550 w 4860925"/>
              <a:gd name="connsiteY55" fmla="*/ 1069975 h 1851025"/>
              <a:gd name="connsiteX56" fmla="*/ 1987550 w 4860925"/>
              <a:gd name="connsiteY56" fmla="*/ 1085850 h 1851025"/>
              <a:gd name="connsiteX57" fmla="*/ 2108200 w 4860925"/>
              <a:gd name="connsiteY57" fmla="*/ 1085850 h 1851025"/>
              <a:gd name="connsiteX58" fmla="*/ 2117725 w 4860925"/>
              <a:gd name="connsiteY58" fmla="*/ 1095375 h 1851025"/>
              <a:gd name="connsiteX59" fmla="*/ 2181225 w 4860925"/>
              <a:gd name="connsiteY59" fmla="*/ 1095375 h 1851025"/>
              <a:gd name="connsiteX60" fmla="*/ 2181225 w 4860925"/>
              <a:gd name="connsiteY60" fmla="*/ 1114425 h 1851025"/>
              <a:gd name="connsiteX61" fmla="*/ 2225675 w 4860925"/>
              <a:gd name="connsiteY61" fmla="*/ 1114425 h 1851025"/>
              <a:gd name="connsiteX62" fmla="*/ 2225675 w 4860925"/>
              <a:gd name="connsiteY62" fmla="*/ 1130300 h 1851025"/>
              <a:gd name="connsiteX63" fmla="*/ 2387600 w 4860925"/>
              <a:gd name="connsiteY63" fmla="*/ 1130300 h 1851025"/>
              <a:gd name="connsiteX64" fmla="*/ 2387600 w 4860925"/>
              <a:gd name="connsiteY64" fmla="*/ 1196975 h 1851025"/>
              <a:gd name="connsiteX65" fmla="*/ 2546350 w 4860925"/>
              <a:gd name="connsiteY65" fmla="*/ 1196975 h 1851025"/>
              <a:gd name="connsiteX66" fmla="*/ 2546350 w 4860925"/>
              <a:gd name="connsiteY66" fmla="*/ 1219200 h 1851025"/>
              <a:gd name="connsiteX67" fmla="*/ 2584450 w 4860925"/>
              <a:gd name="connsiteY67" fmla="*/ 1219200 h 1851025"/>
              <a:gd name="connsiteX68" fmla="*/ 2584450 w 4860925"/>
              <a:gd name="connsiteY68" fmla="*/ 1250950 h 1851025"/>
              <a:gd name="connsiteX69" fmla="*/ 2635250 w 4860925"/>
              <a:gd name="connsiteY69" fmla="*/ 1250950 h 1851025"/>
              <a:gd name="connsiteX70" fmla="*/ 2635250 w 4860925"/>
              <a:gd name="connsiteY70" fmla="*/ 1273175 h 1851025"/>
              <a:gd name="connsiteX71" fmla="*/ 2635250 w 4860925"/>
              <a:gd name="connsiteY71" fmla="*/ 1273175 h 1851025"/>
              <a:gd name="connsiteX72" fmla="*/ 2657475 w 4860925"/>
              <a:gd name="connsiteY72" fmla="*/ 1295400 h 1851025"/>
              <a:gd name="connsiteX73" fmla="*/ 2701925 w 4860925"/>
              <a:gd name="connsiteY73" fmla="*/ 1295400 h 1851025"/>
              <a:gd name="connsiteX74" fmla="*/ 2701925 w 4860925"/>
              <a:gd name="connsiteY74" fmla="*/ 1311275 h 1851025"/>
              <a:gd name="connsiteX75" fmla="*/ 2749550 w 4860925"/>
              <a:gd name="connsiteY75" fmla="*/ 1311275 h 1851025"/>
              <a:gd name="connsiteX76" fmla="*/ 2749550 w 4860925"/>
              <a:gd name="connsiteY76" fmla="*/ 1311275 h 1851025"/>
              <a:gd name="connsiteX77" fmla="*/ 2749550 w 4860925"/>
              <a:gd name="connsiteY77" fmla="*/ 1311275 h 1851025"/>
              <a:gd name="connsiteX78" fmla="*/ 2749550 w 4860925"/>
              <a:gd name="connsiteY78" fmla="*/ 1333500 h 1851025"/>
              <a:gd name="connsiteX79" fmla="*/ 2873375 w 4860925"/>
              <a:gd name="connsiteY79" fmla="*/ 1333500 h 1851025"/>
              <a:gd name="connsiteX80" fmla="*/ 2873375 w 4860925"/>
              <a:gd name="connsiteY80" fmla="*/ 1352550 h 1851025"/>
              <a:gd name="connsiteX81" fmla="*/ 3187700 w 4860925"/>
              <a:gd name="connsiteY81" fmla="*/ 1352550 h 1851025"/>
              <a:gd name="connsiteX82" fmla="*/ 3187700 w 4860925"/>
              <a:gd name="connsiteY82" fmla="*/ 1352550 h 1851025"/>
              <a:gd name="connsiteX83" fmla="*/ 3187700 w 4860925"/>
              <a:gd name="connsiteY83" fmla="*/ 1384300 h 1851025"/>
              <a:gd name="connsiteX84" fmla="*/ 3286125 w 4860925"/>
              <a:gd name="connsiteY84" fmla="*/ 1384300 h 1851025"/>
              <a:gd name="connsiteX85" fmla="*/ 3286125 w 4860925"/>
              <a:gd name="connsiteY85" fmla="*/ 1422400 h 1851025"/>
              <a:gd name="connsiteX86" fmla="*/ 3324225 w 4860925"/>
              <a:gd name="connsiteY86" fmla="*/ 1422400 h 1851025"/>
              <a:gd name="connsiteX87" fmla="*/ 3324225 w 4860925"/>
              <a:gd name="connsiteY87" fmla="*/ 1463675 h 1851025"/>
              <a:gd name="connsiteX88" fmla="*/ 4248150 w 4860925"/>
              <a:gd name="connsiteY88" fmla="*/ 1463675 h 1851025"/>
              <a:gd name="connsiteX89" fmla="*/ 4248150 w 4860925"/>
              <a:gd name="connsiteY89" fmla="*/ 1851025 h 1851025"/>
              <a:gd name="connsiteX90" fmla="*/ 4860925 w 4860925"/>
              <a:gd name="connsiteY90" fmla="*/ 1851025 h 1851025"/>
              <a:gd name="connsiteX91" fmla="*/ 4860925 w 4860925"/>
              <a:gd name="connsiteY91" fmla="*/ 952500 h 1851025"/>
              <a:gd name="connsiteX92" fmla="*/ 4238625 w 4860925"/>
              <a:gd name="connsiteY92" fmla="*/ 952500 h 1851025"/>
              <a:gd name="connsiteX93" fmla="*/ 4238625 w 4860925"/>
              <a:gd name="connsiteY93" fmla="*/ 1063625 h 1851025"/>
              <a:gd name="connsiteX94" fmla="*/ 3321050 w 4860925"/>
              <a:gd name="connsiteY94" fmla="*/ 1063625 h 1851025"/>
              <a:gd name="connsiteX95" fmla="*/ 3321050 w 4860925"/>
              <a:gd name="connsiteY95" fmla="*/ 1031875 h 1851025"/>
              <a:gd name="connsiteX96" fmla="*/ 3286125 w 4860925"/>
              <a:gd name="connsiteY96" fmla="*/ 1031875 h 1851025"/>
              <a:gd name="connsiteX97" fmla="*/ 3286125 w 4860925"/>
              <a:gd name="connsiteY97" fmla="*/ 1009650 h 1851025"/>
              <a:gd name="connsiteX98" fmla="*/ 3175000 w 4860925"/>
              <a:gd name="connsiteY98" fmla="*/ 1009650 h 1851025"/>
              <a:gd name="connsiteX99" fmla="*/ 3175000 w 4860925"/>
              <a:gd name="connsiteY99" fmla="*/ 981075 h 1851025"/>
              <a:gd name="connsiteX100" fmla="*/ 2867025 w 4860925"/>
              <a:gd name="connsiteY100" fmla="*/ 981075 h 1851025"/>
              <a:gd name="connsiteX101" fmla="*/ 2867025 w 4860925"/>
              <a:gd name="connsiteY101" fmla="*/ 962025 h 1851025"/>
              <a:gd name="connsiteX102" fmla="*/ 2749550 w 4860925"/>
              <a:gd name="connsiteY102" fmla="*/ 962025 h 1851025"/>
              <a:gd name="connsiteX103" fmla="*/ 2749550 w 4860925"/>
              <a:gd name="connsiteY103" fmla="*/ 962025 h 1851025"/>
              <a:gd name="connsiteX104" fmla="*/ 2749550 w 4860925"/>
              <a:gd name="connsiteY104" fmla="*/ 936625 h 1851025"/>
              <a:gd name="connsiteX105" fmla="*/ 2670175 w 4860925"/>
              <a:gd name="connsiteY105" fmla="*/ 936625 h 1851025"/>
              <a:gd name="connsiteX106" fmla="*/ 2670175 w 4860925"/>
              <a:gd name="connsiteY106" fmla="*/ 917575 h 1851025"/>
              <a:gd name="connsiteX107" fmla="*/ 2622550 w 4860925"/>
              <a:gd name="connsiteY107" fmla="*/ 917575 h 1851025"/>
              <a:gd name="connsiteX108" fmla="*/ 2622550 w 4860925"/>
              <a:gd name="connsiteY108" fmla="*/ 917575 h 1851025"/>
              <a:gd name="connsiteX109" fmla="*/ 2622550 w 4860925"/>
              <a:gd name="connsiteY109" fmla="*/ 892175 h 1851025"/>
              <a:gd name="connsiteX110" fmla="*/ 2584450 w 4860925"/>
              <a:gd name="connsiteY110" fmla="*/ 892175 h 1851025"/>
              <a:gd name="connsiteX111" fmla="*/ 2584450 w 4860925"/>
              <a:gd name="connsiteY111" fmla="*/ 892175 h 1851025"/>
              <a:gd name="connsiteX112" fmla="*/ 2552700 w 4860925"/>
              <a:gd name="connsiteY112" fmla="*/ 860425 h 1851025"/>
              <a:gd name="connsiteX113" fmla="*/ 2552700 w 4860925"/>
              <a:gd name="connsiteY113" fmla="*/ 847725 h 1851025"/>
              <a:gd name="connsiteX114" fmla="*/ 2393950 w 4860925"/>
              <a:gd name="connsiteY114" fmla="*/ 847725 h 1851025"/>
              <a:gd name="connsiteX115" fmla="*/ 2393950 w 4860925"/>
              <a:gd name="connsiteY115" fmla="*/ 803275 h 1851025"/>
              <a:gd name="connsiteX116" fmla="*/ 2349500 w 4860925"/>
              <a:gd name="connsiteY116" fmla="*/ 803275 h 1851025"/>
              <a:gd name="connsiteX117" fmla="*/ 2349500 w 4860925"/>
              <a:gd name="connsiteY117" fmla="*/ 787400 h 1851025"/>
              <a:gd name="connsiteX118" fmla="*/ 2228850 w 4860925"/>
              <a:gd name="connsiteY118" fmla="*/ 787400 h 1851025"/>
              <a:gd name="connsiteX119" fmla="*/ 2225675 w 4860925"/>
              <a:gd name="connsiteY119" fmla="*/ 771525 h 1851025"/>
              <a:gd name="connsiteX120" fmla="*/ 2187575 w 4860925"/>
              <a:gd name="connsiteY120" fmla="*/ 774700 h 1851025"/>
              <a:gd name="connsiteX121" fmla="*/ 2184400 w 4860925"/>
              <a:gd name="connsiteY121" fmla="*/ 758825 h 1851025"/>
              <a:gd name="connsiteX122" fmla="*/ 2120900 w 4860925"/>
              <a:gd name="connsiteY122" fmla="*/ 762000 h 1851025"/>
              <a:gd name="connsiteX123" fmla="*/ 2114550 w 4860925"/>
              <a:gd name="connsiteY123" fmla="*/ 752475 h 1851025"/>
              <a:gd name="connsiteX124" fmla="*/ 1987550 w 4860925"/>
              <a:gd name="connsiteY124" fmla="*/ 752475 h 1851025"/>
              <a:gd name="connsiteX125" fmla="*/ 1981200 w 4860925"/>
              <a:gd name="connsiteY125" fmla="*/ 727075 h 1851025"/>
              <a:gd name="connsiteX126" fmla="*/ 1873250 w 4860925"/>
              <a:gd name="connsiteY126" fmla="*/ 717550 h 1851025"/>
              <a:gd name="connsiteX127" fmla="*/ 1866900 w 4860925"/>
              <a:gd name="connsiteY127" fmla="*/ 708025 h 1851025"/>
              <a:gd name="connsiteX128" fmla="*/ 1787525 w 4860925"/>
              <a:gd name="connsiteY128" fmla="*/ 698500 h 1851025"/>
              <a:gd name="connsiteX129" fmla="*/ 1781175 w 4860925"/>
              <a:gd name="connsiteY129" fmla="*/ 682625 h 1851025"/>
              <a:gd name="connsiteX130" fmla="*/ 1641475 w 4860925"/>
              <a:gd name="connsiteY130" fmla="*/ 682625 h 1851025"/>
              <a:gd name="connsiteX131" fmla="*/ 1628775 w 4860925"/>
              <a:gd name="connsiteY131" fmla="*/ 669925 h 1851025"/>
              <a:gd name="connsiteX132" fmla="*/ 1527175 w 4860925"/>
              <a:gd name="connsiteY132" fmla="*/ 669925 h 1851025"/>
              <a:gd name="connsiteX133" fmla="*/ 1520825 w 4860925"/>
              <a:gd name="connsiteY133" fmla="*/ 657225 h 1851025"/>
              <a:gd name="connsiteX134" fmla="*/ 1460500 w 4860925"/>
              <a:gd name="connsiteY134" fmla="*/ 657225 h 1851025"/>
              <a:gd name="connsiteX135" fmla="*/ 1457325 w 4860925"/>
              <a:gd name="connsiteY135" fmla="*/ 638175 h 1851025"/>
              <a:gd name="connsiteX136" fmla="*/ 1384300 w 4860925"/>
              <a:gd name="connsiteY136" fmla="*/ 635000 h 1851025"/>
              <a:gd name="connsiteX137" fmla="*/ 1368425 w 4860925"/>
              <a:gd name="connsiteY137" fmla="*/ 587375 h 1851025"/>
              <a:gd name="connsiteX138" fmla="*/ 1336675 w 4860925"/>
              <a:gd name="connsiteY138" fmla="*/ 584200 h 1851025"/>
              <a:gd name="connsiteX139" fmla="*/ 1333500 w 4860925"/>
              <a:gd name="connsiteY139" fmla="*/ 571500 h 1851025"/>
              <a:gd name="connsiteX140" fmla="*/ 1238250 w 4860925"/>
              <a:gd name="connsiteY140" fmla="*/ 568325 h 1851025"/>
              <a:gd name="connsiteX141" fmla="*/ 1238250 w 4860925"/>
              <a:gd name="connsiteY141" fmla="*/ 549275 h 1851025"/>
              <a:gd name="connsiteX142" fmla="*/ 1181100 w 4860925"/>
              <a:gd name="connsiteY142" fmla="*/ 552450 h 1851025"/>
              <a:gd name="connsiteX143" fmla="*/ 1177925 w 4860925"/>
              <a:gd name="connsiteY143" fmla="*/ 530225 h 1851025"/>
              <a:gd name="connsiteX144" fmla="*/ 1133475 w 4860925"/>
              <a:gd name="connsiteY144" fmla="*/ 530225 h 1851025"/>
              <a:gd name="connsiteX145" fmla="*/ 1130300 w 4860925"/>
              <a:gd name="connsiteY145" fmla="*/ 514350 h 1851025"/>
              <a:gd name="connsiteX146" fmla="*/ 1022350 w 4860925"/>
              <a:gd name="connsiteY146" fmla="*/ 508000 h 1851025"/>
              <a:gd name="connsiteX147" fmla="*/ 965200 w 4860925"/>
              <a:gd name="connsiteY147" fmla="*/ 469900 h 1851025"/>
              <a:gd name="connsiteX148" fmla="*/ 917575 w 4860925"/>
              <a:gd name="connsiteY148" fmla="*/ 469900 h 1851025"/>
              <a:gd name="connsiteX149" fmla="*/ 908050 w 4860925"/>
              <a:gd name="connsiteY149" fmla="*/ 428625 h 1851025"/>
              <a:gd name="connsiteX150" fmla="*/ 860425 w 4860925"/>
              <a:gd name="connsiteY150" fmla="*/ 422275 h 1851025"/>
              <a:gd name="connsiteX151" fmla="*/ 822325 w 4860925"/>
              <a:gd name="connsiteY151" fmla="*/ 419100 h 1851025"/>
              <a:gd name="connsiteX152" fmla="*/ 784225 w 4860925"/>
              <a:gd name="connsiteY152" fmla="*/ 390525 h 1851025"/>
              <a:gd name="connsiteX153" fmla="*/ 717550 w 4860925"/>
              <a:gd name="connsiteY153" fmla="*/ 390525 h 1851025"/>
              <a:gd name="connsiteX154" fmla="*/ 695325 w 4860925"/>
              <a:gd name="connsiteY154" fmla="*/ 352425 h 1851025"/>
              <a:gd name="connsiteX155" fmla="*/ 644525 w 4860925"/>
              <a:gd name="connsiteY155" fmla="*/ 349250 h 1851025"/>
              <a:gd name="connsiteX156" fmla="*/ 631825 w 4860925"/>
              <a:gd name="connsiteY156" fmla="*/ 323850 h 1851025"/>
              <a:gd name="connsiteX157" fmla="*/ 549275 w 4860925"/>
              <a:gd name="connsiteY157" fmla="*/ 330200 h 1851025"/>
              <a:gd name="connsiteX158" fmla="*/ 520700 w 4860925"/>
              <a:gd name="connsiteY158" fmla="*/ 307975 h 1851025"/>
              <a:gd name="connsiteX159" fmla="*/ 466725 w 4860925"/>
              <a:gd name="connsiteY159" fmla="*/ 301625 h 1851025"/>
              <a:gd name="connsiteX160" fmla="*/ 434975 w 4860925"/>
              <a:gd name="connsiteY160" fmla="*/ 263525 h 1851025"/>
              <a:gd name="connsiteX161" fmla="*/ 368300 w 4860925"/>
              <a:gd name="connsiteY161" fmla="*/ 247650 h 1851025"/>
              <a:gd name="connsiteX162" fmla="*/ 342900 w 4860925"/>
              <a:gd name="connsiteY162" fmla="*/ 215900 h 1851025"/>
              <a:gd name="connsiteX163" fmla="*/ 254000 w 4860925"/>
              <a:gd name="connsiteY163" fmla="*/ 209550 h 1851025"/>
              <a:gd name="connsiteX164" fmla="*/ 241300 w 4860925"/>
              <a:gd name="connsiteY164" fmla="*/ 180975 h 1851025"/>
              <a:gd name="connsiteX165" fmla="*/ 184150 w 4860925"/>
              <a:gd name="connsiteY165" fmla="*/ 168275 h 1851025"/>
              <a:gd name="connsiteX166" fmla="*/ 174625 w 4860925"/>
              <a:gd name="connsiteY166" fmla="*/ 133350 h 1851025"/>
              <a:gd name="connsiteX167" fmla="*/ 142875 w 4860925"/>
              <a:gd name="connsiteY167" fmla="*/ 117475 h 1851025"/>
              <a:gd name="connsiteX168" fmla="*/ 139700 w 4860925"/>
              <a:gd name="connsiteY168" fmla="*/ 92075 h 1851025"/>
              <a:gd name="connsiteX169" fmla="*/ 88900 w 4860925"/>
              <a:gd name="connsiteY169" fmla="*/ 95250 h 185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Lst>
            <a:rect l="l" t="t" r="r" b="b"/>
            <a:pathLst>
              <a:path w="4860925" h="1851025">
                <a:moveTo>
                  <a:pt x="0" y="0"/>
                </a:moveTo>
                <a:lnTo>
                  <a:pt x="0" y="101600"/>
                </a:lnTo>
                <a:lnTo>
                  <a:pt x="25400" y="101600"/>
                </a:lnTo>
                <a:lnTo>
                  <a:pt x="31750" y="209550"/>
                </a:lnTo>
                <a:lnTo>
                  <a:pt x="66675" y="209550"/>
                </a:lnTo>
                <a:lnTo>
                  <a:pt x="85725" y="276225"/>
                </a:lnTo>
                <a:lnTo>
                  <a:pt x="130175" y="279400"/>
                </a:lnTo>
                <a:lnTo>
                  <a:pt x="146050" y="314325"/>
                </a:lnTo>
                <a:lnTo>
                  <a:pt x="165100" y="320675"/>
                </a:lnTo>
                <a:lnTo>
                  <a:pt x="203200" y="403225"/>
                </a:lnTo>
                <a:lnTo>
                  <a:pt x="247650" y="406400"/>
                </a:lnTo>
                <a:lnTo>
                  <a:pt x="257175" y="444500"/>
                </a:lnTo>
                <a:lnTo>
                  <a:pt x="295275" y="450850"/>
                </a:lnTo>
                <a:lnTo>
                  <a:pt x="301625" y="466725"/>
                </a:lnTo>
                <a:lnTo>
                  <a:pt x="371475" y="476250"/>
                </a:lnTo>
                <a:lnTo>
                  <a:pt x="371475" y="501650"/>
                </a:lnTo>
                <a:lnTo>
                  <a:pt x="434975" y="511175"/>
                </a:lnTo>
                <a:lnTo>
                  <a:pt x="441325" y="542925"/>
                </a:lnTo>
                <a:lnTo>
                  <a:pt x="469900" y="549275"/>
                </a:lnTo>
                <a:lnTo>
                  <a:pt x="469900" y="581025"/>
                </a:lnTo>
                <a:lnTo>
                  <a:pt x="530225" y="584200"/>
                </a:lnTo>
                <a:lnTo>
                  <a:pt x="530225" y="596900"/>
                </a:lnTo>
                <a:lnTo>
                  <a:pt x="628650" y="596900"/>
                </a:lnTo>
                <a:lnTo>
                  <a:pt x="628650" y="631825"/>
                </a:lnTo>
                <a:lnTo>
                  <a:pt x="708025" y="631825"/>
                </a:lnTo>
                <a:lnTo>
                  <a:pt x="708025" y="673100"/>
                </a:lnTo>
                <a:lnTo>
                  <a:pt x="784225" y="673100"/>
                </a:lnTo>
                <a:lnTo>
                  <a:pt x="803275" y="711200"/>
                </a:lnTo>
                <a:lnTo>
                  <a:pt x="847725" y="711200"/>
                </a:lnTo>
                <a:lnTo>
                  <a:pt x="854075" y="723900"/>
                </a:lnTo>
                <a:lnTo>
                  <a:pt x="911225" y="727075"/>
                </a:lnTo>
                <a:lnTo>
                  <a:pt x="936625" y="774700"/>
                </a:lnTo>
                <a:lnTo>
                  <a:pt x="977900" y="774700"/>
                </a:lnTo>
                <a:lnTo>
                  <a:pt x="987425" y="800100"/>
                </a:lnTo>
                <a:lnTo>
                  <a:pt x="1025525" y="803275"/>
                </a:lnTo>
                <a:lnTo>
                  <a:pt x="1025525" y="803275"/>
                </a:lnTo>
                <a:lnTo>
                  <a:pt x="1044575" y="822325"/>
                </a:lnTo>
                <a:lnTo>
                  <a:pt x="1143000" y="822325"/>
                </a:lnTo>
                <a:lnTo>
                  <a:pt x="1143000" y="847725"/>
                </a:lnTo>
                <a:lnTo>
                  <a:pt x="1206500" y="847725"/>
                </a:lnTo>
                <a:lnTo>
                  <a:pt x="1206500" y="873125"/>
                </a:lnTo>
                <a:lnTo>
                  <a:pt x="1346200" y="873125"/>
                </a:lnTo>
                <a:lnTo>
                  <a:pt x="1346200" y="923925"/>
                </a:lnTo>
                <a:lnTo>
                  <a:pt x="1384300" y="923925"/>
                </a:lnTo>
                <a:lnTo>
                  <a:pt x="1384300" y="955675"/>
                </a:lnTo>
                <a:lnTo>
                  <a:pt x="1466850" y="955675"/>
                </a:lnTo>
                <a:lnTo>
                  <a:pt x="1466850" y="987425"/>
                </a:lnTo>
                <a:lnTo>
                  <a:pt x="1612900" y="987425"/>
                </a:lnTo>
                <a:lnTo>
                  <a:pt x="1612900" y="1006475"/>
                </a:lnTo>
                <a:lnTo>
                  <a:pt x="1787525" y="1006475"/>
                </a:lnTo>
                <a:lnTo>
                  <a:pt x="1787525" y="1028700"/>
                </a:lnTo>
                <a:lnTo>
                  <a:pt x="1847850" y="1028700"/>
                </a:lnTo>
                <a:lnTo>
                  <a:pt x="1847850" y="1057275"/>
                </a:lnTo>
                <a:lnTo>
                  <a:pt x="1955800" y="1057275"/>
                </a:lnTo>
                <a:lnTo>
                  <a:pt x="1955800" y="1069975"/>
                </a:lnTo>
                <a:lnTo>
                  <a:pt x="1987550" y="1069975"/>
                </a:lnTo>
                <a:lnTo>
                  <a:pt x="1987550" y="1085850"/>
                </a:lnTo>
                <a:lnTo>
                  <a:pt x="2108200" y="1085850"/>
                </a:lnTo>
                <a:lnTo>
                  <a:pt x="2117725" y="1095375"/>
                </a:lnTo>
                <a:lnTo>
                  <a:pt x="2181225" y="1095375"/>
                </a:lnTo>
                <a:lnTo>
                  <a:pt x="2181225" y="1114425"/>
                </a:lnTo>
                <a:lnTo>
                  <a:pt x="2225675" y="1114425"/>
                </a:lnTo>
                <a:lnTo>
                  <a:pt x="2225675" y="1130300"/>
                </a:lnTo>
                <a:lnTo>
                  <a:pt x="2387600" y="1130300"/>
                </a:lnTo>
                <a:lnTo>
                  <a:pt x="2387600" y="1196975"/>
                </a:lnTo>
                <a:lnTo>
                  <a:pt x="2546350" y="1196975"/>
                </a:lnTo>
                <a:lnTo>
                  <a:pt x="2546350" y="1219200"/>
                </a:lnTo>
                <a:lnTo>
                  <a:pt x="2584450" y="1219200"/>
                </a:lnTo>
                <a:lnTo>
                  <a:pt x="2584450" y="1250950"/>
                </a:lnTo>
                <a:lnTo>
                  <a:pt x="2635250" y="1250950"/>
                </a:lnTo>
                <a:lnTo>
                  <a:pt x="2635250" y="1273175"/>
                </a:lnTo>
                <a:lnTo>
                  <a:pt x="2635250" y="1273175"/>
                </a:lnTo>
                <a:lnTo>
                  <a:pt x="2657475" y="1295400"/>
                </a:lnTo>
                <a:lnTo>
                  <a:pt x="2701925" y="1295400"/>
                </a:lnTo>
                <a:lnTo>
                  <a:pt x="2701925" y="1311275"/>
                </a:lnTo>
                <a:lnTo>
                  <a:pt x="2749550" y="1311275"/>
                </a:lnTo>
                <a:lnTo>
                  <a:pt x="2749550" y="1311275"/>
                </a:lnTo>
                <a:lnTo>
                  <a:pt x="2749550" y="1311275"/>
                </a:lnTo>
                <a:lnTo>
                  <a:pt x="2749550" y="1333500"/>
                </a:lnTo>
                <a:lnTo>
                  <a:pt x="2873375" y="1333500"/>
                </a:lnTo>
                <a:lnTo>
                  <a:pt x="2873375" y="1352550"/>
                </a:lnTo>
                <a:lnTo>
                  <a:pt x="3187700" y="1352550"/>
                </a:lnTo>
                <a:lnTo>
                  <a:pt x="3187700" y="1352550"/>
                </a:lnTo>
                <a:lnTo>
                  <a:pt x="3187700" y="1384300"/>
                </a:lnTo>
                <a:lnTo>
                  <a:pt x="3286125" y="1384300"/>
                </a:lnTo>
                <a:lnTo>
                  <a:pt x="3286125" y="1422400"/>
                </a:lnTo>
                <a:lnTo>
                  <a:pt x="3324225" y="1422400"/>
                </a:lnTo>
                <a:lnTo>
                  <a:pt x="3324225" y="1463675"/>
                </a:lnTo>
                <a:lnTo>
                  <a:pt x="4248150" y="1463675"/>
                </a:lnTo>
                <a:lnTo>
                  <a:pt x="4248150" y="1851025"/>
                </a:lnTo>
                <a:lnTo>
                  <a:pt x="4860925" y="1851025"/>
                </a:lnTo>
                <a:lnTo>
                  <a:pt x="4860925" y="952500"/>
                </a:lnTo>
                <a:lnTo>
                  <a:pt x="4238625" y="952500"/>
                </a:lnTo>
                <a:lnTo>
                  <a:pt x="4238625" y="1063625"/>
                </a:lnTo>
                <a:lnTo>
                  <a:pt x="3321050" y="1063625"/>
                </a:lnTo>
                <a:lnTo>
                  <a:pt x="3321050" y="1031875"/>
                </a:lnTo>
                <a:lnTo>
                  <a:pt x="3286125" y="1031875"/>
                </a:lnTo>
                <a:lnTo>
                  <a:pt x="3286125" y="1009650"/>
                </a:lnTo>
                <a:lnTo>
                  <a:pt x="3175000" y="1009650"/>
                </a:lnTo>
                <a:lnTo>
                  <a:pt x="3175000" y="981075"/>
                </a:lnTo>
                <a:lnTo>
                  <a:pt x="2867025" y="981075"/>
                </a:lnTo>
                <a:lnTo>
                  <a:pt x="2867025" y="962025"/>
                </a:lnTo>
                <a:lnTo>
                  <a:pt x="2749550" y="962025"/>
                </a:lnTo>
                <a:lnTo>
                  <a:pt x="2749550" y="962025"/>
                </a:lnTo>
                <a:lnTo>
                  <a:pt x="2749550" y="936625"/>
                </a:lnTo>
                <a:lnTo>
                  <a:pt x="2670175" y="936625"/>
                </a:lnTo>
                <a:lnTo>
                  <a:pt x="2670175" y="917575"/>
                </a:lnTo>
                <a:lnTo>
                  <a:pt x="2622550" y="917575"/>
                </a:lnTo>
                <a:lnTo>
                  <a:pt x="2622550" y="917575"/>
                </a:lnTo>
                <a:lnTo>
                  <a:pt x="2622550" y="892175"/>
                </a:lnTo>
                <a:lnTo>
                  <a:pt x="2584450" y="892175"/>
                </a:lnTo>
                <a:lnTo>
                  <a:pt x="2584450" y="892175"/>
                </a:lnTo>
                <a:lnTo>
                  <a:pt x="2552700" y="860425"/>
                </a:lnTo>
                <a:lnTo>
                  <a:pt x="2552700" y="847725"/>
                </a:lnTo>
                <a:lnTo>
                  <a:pt x="2393950" y="847725"/>
                </a:lnTo>
                <a:lnTo>
                  <a:pt x="2393950" y="803275"/>
                </a:lnTo>
                <a:lnTo>
                  <a:pt x="2349500" y="803275"/>
                </a:lnTo>
                <a:lnTo>
                  <a:pt x="2349500" y="787400"/>
                </a:lnTo>
                <a:lnTo>
                  <a:pt x="2228850" y="787400"/>
                </a:lnTo>
                <a:cubicBezTo>
                  <a:pt x="2208213" y="786871"/>
                  <a:pt x="2226336" y="772186"/>
                  <a:pt x="2225675" y="771525"/>
                </a:cubicBezTo>
                <a:cubicBezTo>
                  <a:pt x="2223558" y="768350"/>
                  <a:pt x="2189560" y="775362"/>
                  <a:pt x="2187575" y="774700"/>
                </a:cubicBezTo>
                <a:cubicBezTo>
                  <a:pt x="2180696" y="774171"/>
                  <a:pt x="2185062" y="760148"/>
                  <a:pt x="2184400" y="758825"/>
                </a:cubicBezTo>
                <a:cubicBezTo>
                  <a:pt x="2183342" y="756708"/>
                  <a:pt x="2121561" y="761339"/>
                  <a:pt x="2120900" y="762000"/>
                </a:cubicBezTo>
                <a:cubicBezTo>
                  <a:pt x="2108729" y="762000"/>
                  <a:pt x="2116535" y="753137"/>
                  <a:pt x="2114550" y="752475"/>
                </a:cubicBezTo>
                <a:cubicBezTo>
                  <a:pt x="2112962" y="750358"/>
                  <a:pt x="1988211" y="753136"/>
                  <a:pt x="1987550" y="752475"/>
                </a:cubicBezTo>
                <a:cubicBezTo>
                  <a:pt x="1964796" y="754062"/>
                  <a:pt x="1983185" y="725091"/>
                  <a:pt x="1981200" y="727075"/>
                </a:cubicBezTo>
                <a:lnTo>
                  <a:pt x="1873250" y="717550"/>
                </a:lnTo>
                <a:cubicBezTo>
                  <a:pt x="1854200" y="716492"/>
                  <a:pt x="1868223" y="707364"/>
                  <a:pt x="1866900" y="708025"/>
                </a:cubicBezTo>
                <a:lnTo>
                  <a:pt x="1787525" y="698500"/>
                </a:lnTo>
                <a:cubicBezTo>
                  <a:pt x="1773767" y="696913"/>
                  <a:pt x="1781836" y="682625"/>
                  <a:pt x="1781175" y="682625"/>
                </a:cubicBezTo>
                <a:cubicBezTo>
                  <a:pt x="1780117" y="678921"/>
                  <a:pt x="1641475" y="683948"/>
                  <a:pt x="1641475" y="682625"/>
                </a:cubicBezTo>
                <a:lnTo>
                  <a:pt x="1628775" y="669925"/>
                </a:lnTo>
                <a:cubicBezTo>
                  <a:pt x="1626658" y="666221"/>
                  <a:pt x="1527175" y="671909"/>
                  <a:pt x="1527175" y="669925"/>
                </a:cubicBezTo>
                <a:lnTo>
                  <a:pt x="1520825" y="657225"/>
                </a:lnTo>
                <a:cubicBezTo>
                  <a:pt x="1518708" y="654579"/>
                  <a:pt x="1461823" y="657887"/>
                  <a:pt x="1460500" y="657225"/>
                </a:cubicBezTo>
                <a:cubicBezTo>
                  <a:pt x="1450446" y="656696"/>
                  <a:pt x="1457325" y="638836"/>
                  <a:pt x="1457325" y="638175"/>
                </a:cubicBezTo>
                <a:cubicBezTo>
                  <a:pt x="1457325" y="635000"/>
                  <a:pt x="1383639" y="635000"/>
                  <a:pt x="1384300" y="635000"/>
                </a:cubicBezTo>
                <a:cubicBezTo>
                  <a:pt x="1371600" y="633942"/>
                  <a:pt x="1369086" y="588036"/>
                  <a:pt x="1368425" y="587375"/>
                </a:cubicBezTo>
                <a:cubicBezTo>
                  <a:pt x="1365779" y="578379"/>
                  <a:pt x="1336675" y="585523"/>
                  <a:pt x="1336675" y="584200"/>
                </a:cubicBezTo>
                <a:cubicBezTo>
                  <a:pt x="1331383" y="584200"/>
                  <a:pt x="1333500" y="570839"/>
                  <a:pt x="1333500" y="571500"/>
                </a:cubicBezTo>
                <a:cubicBezTo>
                  <a:pt x="1332442" y="568325"/>
                  <a:pt x="1238912" y="569648"/>
                  <a:pt x="1238250" y="568325"/>
                </a:cubicBezTo>
                <a:cubicBezTo>
                  <a:pt x="1222375" y="567267"/>
                  <a:pt x="1238250" y="549936"/>
                  <a:pt x="1238250" y="549275"/>
                </a:cubicBezTo>
                <a:cubicBezTo>
                  <a:pt x="1236663" y="546100"/>
                  <a:pt x="1183084" y="552450"/>
                  <a:pt x="1181100" y="552450"/>
                </a:cubicBezTo>
                <a:cubicBezTo>
                  <a:pt x="1171046" y="552450"/>
                  <a:pt x="1178586" y="530886"/>
                  <a:pt x="1177925" y="530225"/>
                </a:cubicBezTo>
                <a:cubicBezTo>
                  <a:pt x="1177396" y="525992"/>
                  <a:pt x="1133475" y="530886"/>
                  <a:pt x="1133475" y="530225"/>
                </a:cubicBezTo>
                <a:cubicBezTo>
                  <a:pt x="1126067" y="529696"/>
                  <a:pt x="1130300" y="515011"/>
                  <a:pt x="1130300" y="514350"/>
                </a:cubicBezTo>
                <a:cubicBezTo>
                  <a:pt x="1129771" y="511175"/>
                  <a:pt x="1022350" y="508661"/>
                  <a:pt x="1022350" y="508000"/>
                </a:cubicBezTo>
                <a:cubicBezTo>
                  <a:pt x="1003829" y="506413"/>
                  <a:pt x="965861" y="470561"/>
                  <a:pt x="965200" y="469900"/>
                </a:cubicBezTo>
                <a:cubicBezTo>
                  <a:pt x="955675" y="464079"/>
                  <a:pt x="917575" y="469239"/>
                  <a:pt x="917575" y="469900"/>
                </a:cubicBezTo>
                <a:cubicBezTo>
                  <a:pt x="909638" y="468842"/>
                  <a:pt x="908050" y="429948"/>
                  <a:pt x="908050" y="428625"/>
                </a:cubicBezTo>
                <a:cubicBezTo>
                  <a:pt x="905933" y="421746"/>
                  <a:pt x="861086" y="422275"/>
                  <a:pt x="860425" y="422275"/>
                </a:cubicBezTo>
                <a:cubicBezTo>
                  <a:pt x="851429" y="421217"/>
                  <a:pt x="823648" y="419100"/>
                  <a:pt x="822325" y="419100"/>
                </a:cubicBezTo>
                <a:cubicBezTo>
                  <a:pt x="813858" y="416983"/>
                  <a:pt x="786871" y="392509"/>
                  <a:pt x="784225" y="390525"/>
                </a:cubicBezTo>
                <a:cubicBezTo>
                  <a:pt x="778404" y="385763"/>
                  <a:pt x="716889" y="390525"/>
                  <a:pt x="717550" y="390525"/>
                </a:cubicBezTo>
                <a:cubicBezTo>
                  <a:pt x="705379" y="388938"/>
                  <a:pt x="696648" y="354409"/>
                  <a:pt x="695325" y="352425"/>
                </a:cubicBezTo>
                <a:cubicBezTo>
                  <a:pt x="691092" y="345546"/>
                  <a:pt x="645186" y="349911"/>
                  <a:pt x="644525" y="349250"/>
                </a:cubicBezTo>
                <a:cubicBezTo>
                  <a:pt x="635529" y="348721"/>
                  <a:pt x="632486" y="323850"/>
                  <a:pt x="631825" y="323850"/>
                </a:cubicBezTo>
                <a:lnTo>
                  <a:pt x="549275" y="330200"/>
                </a:lnTo>
                <a:cubicBezTo>
                  <a:pt x="536046" y="329671"/>
                  <a:pt x="520039" y="309959"/>
                  <a:pt x="520700" y="307975"/>
                </a:cubicBezTo>
                <a:cubicBezTo>
                  <a:pt x="515408" y="303213"/>
                  <a:pt x="467387" y="302948"/>
                  <a:pt x="466725" y="301625"/>
                </a:cubicBezTo>
                <a:cubicBezTo>
                  <a:pt x="457200" y="299508"/>
                  <a:pt x="435637" y="264848"/>
                  <a:pt x="434975" y="263525"/>
                </a:cubicBezTo>
                <a:cubicBezTo>
                  <a:pt x="429154" y="257175"/>
                  <a:pt x="368961" y="247650"/>
                  <a:pt x="368300" y="247650"/>
                </a:cubicBezTo>
                <a:cubicBezTo>
                  <a:pt x="356658" y="245004"/>
                  <a:pt x="343561" y="215900"/>
                  <a:pt x="342900" y="215900"/>
                </a:cubicBezTo>
                <a:cubicBezTo>
                  <a:pt x="337608" y="210608"/>
                  <a:pt x="255323" y="209550"/>
                  <a:pt x="254000" y="209550"/>
                </a:cubicBezTo>
                <a:cubicBezTo>
                  <a:pt x="238125" y="207963"/>
                  <a:pt x="242623" y="181637"/>
                  <a:pt x="241300" y="180975"/>
                </a:cubicBezTo>
                <a:cubicBezTo>
                  <a:pt x="239183" y="175154"/>
                  <a:pt x="184150" y="169598"/>
                  <a:pt x="184150" y="168275"/>
                </a:cubicBezTo>
                <a:cubicBezTo>
                  <a:pt x="174096" y="166158"/>
                  <a:pt x="175286" y="133350"/>
                  <a:pt x="174625" y="133350"/>
                </a:cubicBezTo>
                <a:cubicBezTo>
                  <a:pt x="171979" y="125413"/>
                  <a:pt x="144198" y="120121"/>
                  <a:pt x="142875" y="117475"/>
                </a:cubicBezTo>
                <a:cubicBezTo>
                  <a:pt x="137054" y="115358"/>
                  <a:pt x="140361" y="91414"/>
                  <a:pt x="139700" y="92075"/>
                </a:cubicBezTo>
                <a:cubicBezTo>
                  <a:pt x="139171" y="87313"/>
                  <a:pt x="88900" y="95911"/>
                  <a:pt x="88900" y="95250"/>
                </a:cubicBezTo>
              </a:path>
            </a:pathLst>
          </a:custGeom>
          <a:solidFill>
            <a:srgbClr val="E04507">
              <a:alpha val="20000"/>
            </a:srgbClr>
          </a:solidFill>
          <a:ln w="0">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grpSp>
        <p:nvGrpSpPr>
          <p:cNvPr id="12" name="Group 11">
            <a:extLst>
              <a:ext uri="{FF2B5EF4-FFF2-40B4-BE49-F238E27FC236}">
                <a16:creationId xmlns:a16="http://schemas.microsoft.com/office/drawing/2014/main" id="{6673381B-A79B-FBB0-ABD5-AB6206D67BF8}"/>
              </a:ext>
            </a:extLst>
          </p:cNvPr>
          <p:cNvGrpSpPr/>
          <p:nvPr/>
        </p:nvGrpSpPr>
        <p:grpSpPr>
          <a:xfrm>
            <a:off x="2830088" y="1601612"/>
            <a:ext cx="6053232" cy="2098037"/>
            <a:chOff x="3563968" y="1785370"/>
            <a:chExt cx="5082146" cy="1761461"/>
          </a:xfrm>
        </p:grpSpPr>
        <p:sp>
          <p:nvSpPr>
            <p:cNvPr id="18" name="TextBox 17">
              <a:extLst>
                <a:ext uri="{FF2B5EF4-FFF2-40B4-BE49-F238E27FC236}">
                  <a16:creationId xmlns:a16="http://schemas.microsoft.com/office/drawing/2014/main" id="{E8161624-306E-3BC3-797E-C23C93C52BCD}"/>
                </a:ext>
              </a:extLst>
            </p:cNvPr>
            <p:cNvSpPr txBox="1"/>
            <p:nvPr/>
          </p:nvSpPr>
          <p:spPr bwMode="auto">
            <a:xfrm>
              <a:off x="3863291" y="21134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19" name="TextBox 18">
              <a:extLst>
                <a:ext uri="{FF2B5EF4-FFF2-40B4-BE49-F238E27FC236}">
                  <a16:creationId xmlns:a16="http://schemas.microsoft.com/office/drawing/2014/main" id="{DE1F2327-AB8E-E9BD-F997-1D9411E8D5CF}"/>
                </a:ext>
              </a:extLst>
            </p:cNvPr>
            <p:cNvSpPr txBox="1"/>
            <p:nvPr/>
          </p:nvSpPr>
          <p:spPr bwMode="auto">
            <a:xfrm>
              <a:off x="3563968" y="178537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0" name="TextBox 19">
              <a:extLst>
                <a:ext uri="{FF2B5EF4-FFF2-40B4-BE49-F238E27FC236}">
                  <a16:creationId xmlns:a16="http://schemas.microsoft.com/office/drawing/2014/main" id="{D969A337-864D-D2FA-3CC4-CAD899875D21}"/>
                </a:ext>
              </a:extLst>
            </p:cNvPr>
            <p:cNvSpPr txBox="1"/>
            <p:nvPr/>
          </p:nvSpPr>
          <p:spPr bwMode="auto">
            <a:xfrm>
              <a:off x="4135593" y="225331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1" name="TextBox 20">
              <a:extLst>
                <a:ext uri="{FF2B5EF4-FFF2-40B4-BE49-F238E27FC236}">
                  <a16:creationId xmlns:a16="http://schemas.microsoft.com/office/drawing/2014/main" id="{42BCB3E5-52A1-AD16-DF79-D0B95B6785C1}"/>
                </a:ext>
              </a:extLst>
            </p:cNvPr>
            <p:cNvSpPr txBox="1"/>
            <p:nvPr/>
          </p:nvSpPr>
          <p:spPr bwMode="auto">
            <a:xfrm>
              <a:off x="4927609" y="252436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2" name="TextBox 21">
              <a:extLst>
                <a:ext uri="{FF2B5EF4-FFF2-40B4-BE49-F238E27FC236}">
                  <a16:creationId xmlns:a16="http://schemas.microsoft.com/office/drawing/2014/main" id="{DFAAE86D-5DAC-D4EC-F5A6-4292E535110F}"/>
                </a:ext>
              </a:extLst>
            </p:cNvPr>
            <p:cNvSpPr txBox="1"/>
            <p:nvPr/>
          </p:nvSpPr>
          <p:spPr bwMode="auto">
            <a:xfrm>
              <a:off x="4936635" y="253105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3" name="TextBox 22">
              <a:extLst>
                <a:ext uri="{FF2B5EF4-FFF2-40B4-BE49-F238E27FC236}">
                  <a16:creationId xmlns:a16="http://schemas.microsoft.com/office/drawing/2014/main" id="{78CB7043-5169-E29A-96C3-E624A2F813A3}"/>
                </a:ext>
              </a:extLst>
            </p:cNvPr>
            <p:cNvSpPr txBox="1"/>
            <p:nvPr/>
          </p:nvSpPr>
          <p:spPr bwMode="auto">
            <a:xfrm>
              <a:off x="4948652" y="253774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4" name="TextBox 23">
              <a:extLst>
                <a:ext uri="{FF2B5EF4-FFF2-40B4-BE49-F238E27FC236}">
                  <a16:creationId xmlns:a16="http://schemas.microsoft.com/office/drawing/2014/main" id="{F0EE125F-21F9-FB17-1203-3A827240AF4D}"/>
                </a:ext>
              </a:extLst>
            </p:cNvPr>
            <p:cNvSpPr txBox="1"/>
            <p:nvPr/>
          </p:nvSpPr>
          <p:spPr bwMode="auto">
            <a:xfrm>
              <a:off x="5195659" y="261862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5" name="TextBox 24">
              <a:extLst>
                <a:ext uri="{FF2B5EF4-FFF2-40B4-BE49-F238E27FC236}">
                  <a16:creationId xmlns:a16="http://schemas.microsoft.com/office/drawing/2014/main" id="{41A3C612-C1AF-DA4D-F787-1743F88E5F58}"/>
                </a:ext>
              </a:extLst>
            </p:cNvPr>
            <p:cNvSpPr txBox="1"/>
            <p:nvPr/>
          </p:nvSpPr>
          <p:spPr bwMode="auto">
            <a:xfrm>
              <a:off x="5235544" y="262716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6" name="TextBox 25">
              <a:extLst>
                <a:ext uri="{FF2B5EF4-FFF2-40B4-BE49-F238E27FC236}">
                  <a16:creationId xmlns:a16="http://schemas.microsoft.com/office/drawing/2014/main" id="{427CD5FF-D7A3-FD60-B366-6C87C2D9CA08}"/>
                </a:ext>
              </a:extLst>
            </p:cNvPr>
            <p:cNvSpPr txBox="1"/>
            <p:nvPr/>
          </p:nvSpPr>
          <p:spPr bwMode="auto">
            <a:xfrm>
              <a:off x="5284506" y="262861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7" name="TextBox 26">
              <a:extLst>
                <a:ext uri="{FF2B5EF4-FFF2-40B4-BE49-F238E27FC236}">
                  <a16:creationId xmlns:a16="http://schemas.microsoft.com/office/drawing/2014/main" id="{A1D89C8A-915A-95F0-FFAF-E54DD149EE6A}"/>
                </a:ext>
              </a:extLst>
            </p:cNvPr>
            <p:cNvSpPr txBox="1"/>
            <p:nvPr/>
          </p:nvSpPr>
          <p:spPr bwMode="auto">
            <a:xfrm>
              <a:off x="7995545" y="32859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8" name="TextBox 27">
              <a:extLst>
                <a:ext uri="{FF2B5EF4-FFF2-40B4-BE49-F238E27FC236}">
                  <a16:creationId xmlns:a16="http://schemas.microsoft.com/office/drawing/2014/main" id="{EF45B3BC-64A3-206E-D810-3D716E258B10}"/>
                </a:ext>
              </a:extLst>
            </p:cNvPr>
            <p:cNvSpPr txBox="1"/>
            <p:nvPr/>
          </p:nvSpPr>
          <p:spPr bwMode="auto">
            <a:xfrm>
              <a:off x="7965817" y="32859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29" name="TextBox 28">
              <a:extLst>
                <a:ext uri="{FF2B5EF4-FFF2-40B4-BE49-F238E27FC236}">
                  <a16:creationId xmlns:a16="http://schemas.microsoft.com/office/drawing/2014/main" id="{0B36E208-A4F4-38F8-20EE-A0EFDDFA8DFD}"/>
                </a:ext>
              </a:extLst>
            </p:cNvPr>
            <p:cNvSpPr txBox="1"/>
            <p:nvPr/>
          </p:nvSpPr>
          <p:spPr bwMode="auto">
            <a:xfrm>
              <a:off x="7919129" y="328704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0" name="TextBox 29">
              <a:extLst>
                <a:ext uri="{FF2B5EF4-FFF2-40B4-BE49-F238E27FC236}">
                  <a16:creationId xmlns:a16="http://schemas.microsoft.com/office/drawing/2014/main" id="{A059ACDF-F88E-0688-9725-482CAB85BE36}"/>
                </a:ext>
              </a:extLst>
            </p:cNvPr>
            <p:cNvSpPr txBox="1"/>
            <p:nvPr/>
          </p:nvSpPr>
          <p:spPr bwMode="auto">
            <a:xfrm>
              <a:off x="8433389" y="328842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1" name="TextBox 30">
              <a:extLst>
                <a:ext uri="{FF2B5EF4-FFF2-40B4-BE49-F238E27FC236}">
                  <a16:creationId xmlns:a16="http://schemas.microsoft.com/office/drawing/2014/main" id="{E0BD33B8-397C-7726-7BEB-5A926A9AEE7A}"/>
                </a:ext>
              </a:extLst>
            </p:cNvPr>
            <p:cNvSpPr txBox="1"/>
            <p:nvPr/>
          </p:nvSpPr>
          <p:spPr bwMode="auto">
            <a:xfrm>
              <a:off x="5314061" y="262716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2" name="TextBox 31">
              <a:extLst>
                <a:ext uri="{FF2B5EF4-FFF2-40B4-BE49-F238E27FC236}">
                  <a16:creationId xmlns:a16="http://schemas.microsoft.com/office/drawing/2014/main" id="{AA6BB86D-0B1F-B89B-B996-173EC335849C}"/>
                </a:ext>
              </a:extLst>
            </p:cNvPr>
            <p:cNvSpPr txBox="1"/>
            <p:nvPr/>
          </p:nvSpPr>
          <p:spPr bwMode="auto">
            <a:xfrm>
              <a:off x="5348644" y="263645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3" name="TextBox 32">
              <a:extLst>
                <a:ext uri="{FF2B5EF4-FFF2-40B4-BE49-F238E27FC236}">
                  <a16:creationId xmlns:a16="http://schemas.microsoft.com/office/drawing/2014/main" id="{418AE323-281F-6456-D1D0-69DF58F2BF0B}"/>
                </a:ext>
              </a:extLst>
            </p:cNvPr>
            <p:cNvSpPr txBox="1"/>
            <p:nvPr/>
          </p:nvSpPr>
          <p:spPr bwMode="auto">
            <a:xfrm>
              <a:off x="5384665" y="265587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4" name="TextBox 33">
              <a:extLst>
                <a:ext uri="{FF2B5EF4-FFF2-40B4-BE49-F238E27FC236}">
                  <a16:creationId xmlns:a16="http://schemas.microsoft.com/office/drawing/2014/main" id="{25F1D46B-39F3-D869-0FA4-710734F3EC74}"/>
                </a:ext>
              </a:extLst>
            </p:cNvPr>
            <p:cNvSpPr txBox="1"/>
            <p:nvPr/>
          </p:nvSpPr>
          <p:spPr bwMode="auto">
            <a:xfrm>
              <a:off x="5503329" y="267731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5" name="TextBox 34">
              <a:extLst>
                <a:ext uri="{FF2B5EF4-FFF2-40B4-BE49-F238E27FC236}">
                  <a16:creationId xmlns:a16="http://schemas.microsoft.com/office/drawing/2014/main" id="{A8194D24-2E0D-900F-4572-AA7EACFC416B}"/>
                </a:ext>
              </a:extLst>
            </p:cNvPr>
            <p:cNvSpPr txBox="1"/>
            <p:nvPr/>
          </p:nvSpPr>
          <p:spPr bwMode="auto">
            <a:xfrm>
              <a:off x="5535877" y="268850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6" name="TextBox 35">
              <a:extLst>
                <a:ext uri="{FF2B5EF4-FFF2-40B4-BE49-F238E27FC236}">
                  <a16:creationId xmlns:a16="http://schemas.microsoft.com/office/drawing/2014/main" id="{57F22C32-2980-0860-8C3D-C364A9F11B2B}"/>
                </a:ext>
              </a:extLst>
            </p:cNvPr>
            <p:cNvSpPr txBox="1"/>
            <p:nvPr/>
          </p:nvSpPr>
          <p:spPr bwMode="auto">
            <a:xfrm>
              <a:off x="5570422" y="269770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7" name="TextBox 36">
              <a:extLst>
                <a:ext uri="{FF2B5EF4-FFF2-40B4-BE49-F238E27FC236}">
                  <a16:creationId xmlns:a16="http://schemas.microsoft.com/office/drawing/2014/main" id="{079DC847-ECA7-1F82-C52A-EE2EDDC8C5EC}"/>
                </a:ext>
              </a:extLst>
            </p:cNvPr>
            <p:cNvSpPr txBox="1"/>
            <p:nvPr/>
          </p:nvSpPr>
          <p:spPr bwMode="auto">
            <a:xfrm>
              <a:off x="5618744" y="26984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8" name="TextBox 37">
              <a:extLst>
                <a:ext uri="{FF2B5EF4-FFF2-40B4-BE49-F238E27FC236}">
                  <a16:creationId xmlns:a16="http://schemas.microsoft.com/office/drawing/2014/main" id="{FB57914B-CFC1-A3E9-FC62-1CDCFEB2F4A9}"/>
                </a:ext>
              </a:extLst>
            </p:cNvPr>
            <p:cNvSpPr txBox="1"/>
            <p:nvPr/>
          </p:nvSpPr>
          <p:spPr bwMode="auto">
            <a:xfrm>
              <a:off x="5672228" y="270163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39" name="TextBox 38">
              <a:extLst>
                <a:ext uri="{FF2B5EF4-FFF2-40B4-BE49-F238E27FC236}">
                  <a16:creationId xmlns:a16="http://schemas.microsoft.com/office/drawing/2014/main" id="{A2C40398-53FC-02B3-45B1-7E848D332823}"/>
                </a:ext>
              </a:extLst>
            </p:cNvPr>
            <p:cNvSpPr txBox="1"/>
            <p:nvPr/>
          </p:nvSpPr>
          <p:spPr bwMode="auto">
            <a:xfrm>
              <a:off x="5764044" y="272922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0" name="TextBox 39">
              <a:extLst>
                <a:ext uri="{FF2B5EF4-FFF2-40B4-BE49-F238E27FC236}">
                  <a16:creationId xmlns:a16="http://schemas.microsoft.com/office/drawing/2014/main" id="{E78DE3E7-4E22-54E3-661E-6FCA414C5E65}"/>
                </a:ext>
              </a:extLst>
            </p:cNvPr>
            <p:cNvSpPr txBox="1"/>
            <p:nvPr/>
          </p:nvSpPr>
          <p:spPr bwMode="auto">
            <a:xfrm>
              <a:off x="5797803" y="27391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1" name="TextBox 40">
              <a:extLst>
                <a:ext uri="{FF2B5EF4-FFF2-40B4-BE49-F238E27FC236}">
                  <a16:creationId xmlns:a16="http://schemas.microsoft.com/office/drawing/2014/main" id="{20C28AF0-BAFE-BD37-3190-1CB1FC6EB72C}"/>
                </a:ext>
              </a:extLst>
            </p:cNvPr>
            <p:cNvSpPr txBox="1"/>
            <p:nvPr/>
          </p:nvSpPr>
          <p:spPr bwMode="auto">
            <a:xfrm>
              <a:off x="5868837" y="274305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2" name="TextBox 41">
              <a:extLst>
                <a:ext uri="{FF2B5EF4-FFF2-40B4-BE49-F238E27FC236}">
                  <a16:creationId xmlns:a16="http://schemas.microsoft.com/office/drawing/2014/main" id="{FD62CEC5-154B-FA3B-49DE-B812709A8865}"/>
                </a:ext>
              </a:extLst>
            </p:cNvPr>
            <p:cNvSpPr txBox="1"/>
            <p:nvPr/>
          </p:nvSpPr>
          <p:spPr bwMode="auto">
            <a:xfrm>
              <a:off x="5904166" y="274692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3" name="TextBox 42">
              <a:extLst>
                <a:ext uri="{FF2B5EF4-FFF2-40B4-BE49-F238E27FC236}">
                  <a16:creationId xmlns:a16="http://schemas.microsoft.com/office/drawing/2014/main" id="{EA0B794F-873E-E28D-70FA-34447720AFA9}"/>
                </a:ext>
              </a:extLst>
            </p:cNvPr>
            <p:cNvSpPr txBox="1"/>
            <p:nvPr/>
          </p:nvSpPr>
          <p:spPr bwMode="auto">
            <a:xfrm>
              <a:off x="5955381" y="277511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4" name="TextBox 43">
              <a:extLst>
                <a:ext uri="{FF2B5EF4-FFF2-40B4-BE49-F238E27FC236}">
                  <a16:creationId xmlns:a16="http://schemas.microsoft.com/office/drawing/2014/main" id="{5EC96853-3F1F-2845-5659-55E91AE43418}"/>
                </a:ext>
              </a:extLst>
            </p:cNvPr>
            <p:cNvSpPr txBox="1"/>
            <p:nvPr/>
          </p:nvSpPr>
          <p:spPr bwMode="auto">
            <a:xfrm>
              <a:off x="5983996" y="281363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5" name="TextBox 44">
              <a:extLst>
                <a:ext uri="{FF2B5EF4-FFF2-40B4-BE49-F238E27FC236}">
                  <a16:creationId xmlns:a16="http://schemas.microsoft.com/office/drawing/2014/main" id="{D0FB3B62-3B09-C8B2-A48B-C1E3D64278DE}"/>
                </a:ext>
              </a:extLst>
            </p:cNvPr>
            <p:cNvSpPr txBox="1"/>
            <p:nvPr/>
          </p:nvSpPr>
          <p:spPr bwMode="auto">
            <a:xfrm>
              <a:off x="6007106" y="281019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6" name="TextBox 45">
              <a:extLst>
                <a:ext uri="{FF2B5EF4-FFF2-40B4-BE49-F238E27FC236}">
                  <a16:creationId xmlns:a16="http://schemas.microsoft.com/office/drawing/2014/main" id="{95C7EFFD-647F-B0AA-44B6-D35871ECC0D1}"/>
                </a:ext>
              </a:extLst>
            </p:cNvPr>
            <p:cNvSpPr txBox="1"/>
            <p:nvPr/>
          </p:nvSpPr>
          <p:spPr bwMode="auto">
            <a:xfrm>
              <a:off x="6048146" y="280976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7" name="TextBox 46">
              <a:extLst>
                <a:ext uri="{FF2B5EF4-FFF2-40B4-BE49-F238E27FC236}">
                  <a16:creationId xmlns:a16="http://schemas.microsoft.com/office/drawing/2014/main" id="{42FAE769-5A52-4F45-6E83-84B6E53D5FAA}"/>
                </a:ext>
              </a:extLst>
            </p:cNvPr>
            <p:cNvSpPr txBox="1"/>
            <p:nvPr/>
          </p:nvSpPr>
          <p:spPr bwMode="auto">
            <a:xfrm>
              <a:off x="6083821" y="280976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8" name="TextBox 47">
              <a:extLst>
                <a:ext uri="{FF2B5EF4-FFF2-40B4-BE49-F238E27FC236}">
                  <a16:creationId xmlns:a16="http://schemas.microsoft.com/office/drawing/2014/main" id="{1AF29E40-5FCB-C718-C06F-4A62725AE171}"/>
                </a:ext>
              </a:extLst>
            </p:cNvPr>
            <p:cNvSpPr txBox="1"/>
            <p:nvPr/>
          </p:nvSpPr>
          <p:spPr bwMode="auto">
            <a:xfrm>
              <a:off x="6099812" y="280976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49" name="TextBox 48">
              <a:extLst>
                <a:ext uri="{FF2B5EF4-FFF2-40B4-BE49-F238E27FC236}">
                  <a16:creationId xmlns:a16="http://schemas.microsoft.com/office/drawing/2014/main" id="{1188F008-9579-E3BF-2534-EFE721866135}"/>
                </a:ext>
              </a:extLst>
            </p:cNvPr>
            <p:cNvSpPr txBox="1"/>
            <p:nvPr/>
          </p:nvSpPr>
          <p:spPr bwMode="auto">
            <a:xfrm>
              <a:off x="6123891" y="282099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0" name="TextBox 49">
              <a:extLst>
                <a:ext uri="{FF2B5EF4-FFF2-40B4-BE49-F238E27FC236}">
                  <a16:creationId xmlns:a16="http://schemas.microsoft.com/office/drawing/2014/main" id="{3F330630-A324-0CF5-73B6-98F92B5E92BF}"/>
                </a:ext>
              </a:extLst>
            </p:cNvPr>
            <p:cNvSpPr txBox="1"/>
            <p:nvPr/>
          </p:nvSpPr>
          <p:spPr bwMode="auto">
            <a:xfrm>
              <a:off x="6164471" y="286494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1" name="TextBox 50">
              <a:extLst>
                <a:ext uri="{FF2B5EF4-FFF2-40B4-BE49-F238E27FC236}">
                  <a16:creationId xmlns:a16="http://schemas.microsoft.com/office/drawing/2014/main" id="{CC62B97D-0F69-7010-7170-9CF42CBFA602}"/>
                </a:ext>
              </a:extLst>
            </p:cNvPr>
            <p:cNvSpPr txBox="1"/>
            <p:nvPr/>
          </p:nvSpPr>
          <p:spPr bwMode="auto">
            <a:xfrm>
              <a:off x="6232372" y="290198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2" name="TextBox 51">
              <a:extLst>
                <a:ext uri="{FF2B5EF4-FFF2-40B4-BE49-F238E27FC236}">
                  <a16:creationId xmlns:a16="http://schemas.microsoft.com/office/drawing/2014/main" id="{44D26E58-DEA8-2743-364B-519CA45D6E6F}"/>
                </a:ext>
              </a:extLst>
            </p:cNvPr>
            <p:cNvSpPr txBox="1"/>
            <p:nvPr/>
          </p:nvSpPr>
          <p:spPr bwMode="auto">
            <a:xfrm>
              <a:off x="6268772" y="290502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3" name="TextBox 52">
              <a:extLst>
                <a:ext uri="{FF2B5EF4-FFF2-40B4-BE49-F238E27FC236}">
                  <a16:creationId xmlns:a16="http://schemas.microsoft.com/office/drawing/2014/main" id="{B6034849-3CEE-45DC-F9FD-BF142CE706F1}"/>
                </a:ext>
              </a:extLst>
            </p:cNvPr>
            <p:cNvSpPr txBox="1"/>
            <p:nvPr/>
          </p:nvSpPr>
          <p:spPr bwMode="auto">
            <a:xfrm>
              <a:off x="6283567" y="291959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4" name="TextBox 53">
              <a:extLst>
                <a:ext uri="{FF2B5EF4-FFF2-40B4-BE49-F238E27FC236}">
                  <a16:creationId xmlns:a16="http://schemas.microsoft.com/office/drawing/2014/main" id="{CF36BFA3-2D73-85B3-1647-D90A63BEF352}"/>
                </a:ext>
              </a:extLst>
            </p:cNvPr>
            <p:cNvSpPr txBox="1"/>
            <p:nvPr/>
          </p:nvSpPr>
          <p:spPr bwMode="auto">
            <a:xfrm>
              <a:off x="6332567" y="294423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5" name="TextBox 54">
              <a:extLst>
                <a:ext uri="{FF2B5EF4-FFF2-40B4-BE49-F238E27FC236}">
                  <a16:creationId xmlns:a16="http://schemas.microsoft.com/office/drawing/2014/main" id="{8E855858-90D7-3CAC-31C0-E125E220995A}"/>
                </a:ext>
              </a:extLst>
            </p:cNvPr>
            <p:cNvSpPr txBox="1"/>
            <p:nvPr/>
          </p:nvSpPr>
          <p:spPr bwMode="auto">
            <a:xfrm>
              <a:off x="6365591" y="294423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6" name="TextBox 55">
              <a:extLst>
                <a:ext uri="{FF2B5EF4-FFF2-40B4-BE49-F238E27FC236}">
                  <a16:creationId xmlns:a16="http://schemas.microsoft.com/office/drawing/2014/main" id="{8C91341A-2FE1-9D12-C7E5-102F0ACB41CE}"/>
                </a:ext>
              </a:extLst>
            </p:cNvPr>
            <p:cNvSpPr txBox="1"/>
            <p:nvPr/>
          </p:nvSpPr>
          <p:spPr bwMode="auto">
            <a:xfrm>
              <a:off x="6382451" y="294423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7" name="TextBox 56">
              <a:extLst>
                <a:ext uri="{FF2B5EF4-FFF2-40B4-BE49-F238E27FC236}">
                  <a16:creationId xmlns:a16="http://schemas.microsoft.com/office/drawing/2014/main" id="{DD77ACCA-772E-4446-4B28-FE661F9D80DE}"/>
                </a:ext>
              </a:extLst>
            </p:cNvPr>
            <p:cNvSpPr txBox="1"/>
            <p:nvPr/>
          </p:nvSpPr>
          <p:spPr bwMode="auto">
            <a:xfrm>
              <a:off x="6422558" y="294423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8" name="TextBox 57">
              <a:extLst>
                <a:ext uri="{FF2B5EF4-FFF2-40B4-BE49-F238E27FC236}">
                  <a16:creationId xmlns:a16="http://schemas.microsoft.com/office/drawing/2014/main" id="{778047D7-2BBD-9163-69F0-D27D4EBD49E2}"/>
                </a:ext>
              </a:extLst>
            </p:cNvPr>
            <p:cNvSpPr txBox="1"/>
            <p:nvPr/>
          </p:nvSpPr>
          <p:spPr bwMode="auto">
            <a:xfrm>
              <a:off x="6458209" y="296003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59" name="TextBox 58">
              <a:extLst>
                <a:ext uri="{FF2B5EF4-FFF2-40B4-BE49-F238E27FC236}">
                  <a16:creationId xmlns:a16="http://schemas.microsoft.com/office/drawing/2014/main" id="{E7E8B750-5530-2DED-5A89-B025A31660AC}"/>
                </a:ext>
              </a:extLst>
            </p:cNvPr>
            <p:cNvSpPr txBox="1"/>
            <p:nvPr/>
          </p:nvSpPr>
          <p:spPr bwMode="auto">
            <a:xfrm>
              <a:off x="6534286" y="296090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60" name="TextBox 59">
              <a:extLst>
                <a:ext uri="{FF2B5EF4-FFF2-40B4-BE49-F238E27FC236}">
                  <a16:creationId xmlns:a16="http://schemas.microsoft.com/office/drawing/2014/main" id="{49ACD264-9CEF-6690-CC4C-147B00835AE1}"/>
                </a:ext>
              </a:extLst>
            </p:cNvPr>
            <p:cNvSpPr txBox="1"/>
            <p:nvPr/>
          </p:nvSpPr>
          <p:spPr bwMode="auto">
            <a:xfrm>
              <a:off x="6571119" y="295809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61" name="TextBox 60">
              <a:extLst>
                <a:ext uri="{FF2B5EF4-FFF2-40B4-BE49-F238E27FC236}">
                  <a16:creationId xmlns:a16="http://schemas.microsoft.com/office/drawing/2014/main" id="{8C7275CA-A6B1-AF17-7A25-7B75023C5764}"/>
                </a:ext>
              </a:extLst>
            </p:cNvPr>
            <p:cNvSpPr txBox="1"/>
            <p:nvPr/>
          </p:nvSpPr>
          <p:spPr bwMode="auto">
            <a:xfrm>
              <a:off x="6557491" y="29594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62" name="TextBox 61">
              <a:extLst>
                <a:ext uri="{FF2B5EF4-FFF2-40B4-BE49-F238E27FC236}">
                  <a16:creationId xmlns:a16="http://schemas.microsoft.com/office/drawing/2014/main" id="{923BEB99-1289-B03E-4F62-891AB42880CB}"/>
                </a:ext>
              </a:extLst>
            </p:cNvPr>
            <p:cNvSpPr txBox="1"/>
            <p:nvPr/>
          </p:nvSpPr>
          <p:spPr bwMode="auto">
            <a:xfrm>
              <a:off x="6583163" y="295861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63" name="TextBox 62">
              <a:extLst>
                <a:ext uri="{FF2B5EF4-FFF2-40B4-BE49-F238E27FC236}">
                  <a16:creationId xmlns:a16="http://schemas.microsoft.com/office/drawing/2014/main" id="{B3032EA3-66FF-572C-A918-30B0EFBCDDAC}"/>
                </a:ext>
              </a:extLst>
            </p:cNvPr>
            <p:cNvSpPr txBox="1"/>
            <p:nvPr/>
          </p:nvSpPr>
          <p:spPr bwMode="auto">
            <a:xfrm>
              <a:off x="7557701" y="305439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16" name="TextBox 9215">
              <a:extLst>
                <a:ext uri="{FF2B5EF4-FFF2-40B4-BE49-F238E27FC236}">
                  <a16:creationId xmlns:a16="http://schemas.microsoft.com/office/drawing/2014/main" id="{876BAA66-4B5E-D93F-3B47-F3CF49A39B83}"/>
                </a:ext>
              </a:extLst>
            </p:cNvPr>
            <p:cNvSpPr txBox="1"/>
            <p:nvPr/>
          </p:nvSpPr>
          <p:spPr bwMode="auto">
            <a:xfrm>
              <a:off x="6624016" y="295977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17" name="TextBox 9216">
              <a:extLst>
                <a:ext uri="{FF2B5EF4-FFF2-40B4-BE49-F238E27FC236}">
                  <a16:creationId xmlns:a16="http://schemas.microsoft.com/office/drawing/2014/main" id="{5A6D6AFB-5031-2142-C962-02E19D532C76}"/>
                </a:ext>
              </a:extLst>
            </p:cNvPr>
            <p:cNvSpPr txBox="1"/>
            <p:nvPr/>
          </p:nvSpPr>
          <p:spPr bwMode="auto">
            <a:xfrm>
              <a:off x="6717188" y="296141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19" name="TextBox 9218">
              <a:extLst>
                <a:ext uri="{FF2B5EF4-FFF2-40B4-BE49-F238E27FC236}">
                  <a16:creationId xmlns:a16="http://schemas.microsoft.com/office/drawing/2014/main" id="{E88DEA22-4A97-CCD4-8D4C-09ACF1E49B7E}"/>
                </a:ext>
              </a:extLst>
            </p:cNvPr>
            <p:cNvSpPr txBox="1"/>
            <p:nvPr/>
          </p:nvSpPr>
          <p:spPr bwMode="auto">
            <a:xfrm>
              <a:off x="6698318" y="296365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0" name="TextBox 9219">
              <a:extLst>
                <a:ext uri="{FF2B5EF4-FFF2-40B4-BE49-F238E27FC236}">
                  <a16:creationId xmlns:a16="http://schemas.microsoft.com/office/drawing/2014/main" id="{C9FDF811-A8FB-BC76-FD63-DAD2E461EA4A}"/>
                </a:ext>
              </a:extLst>
            </p:cNvPr>
            <p:cNvSpPr txBox="1"/>
            <p:nvPr/>
          </p:nvSpPr>
          <p:spPr bwMode="auto">
            <a:xfrm>
              <a:off x="6680472" y="296248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1" name="TextBox 9220">
              <a:extLst>
                <a:ext uri="{FF2B5EF4-FFF2-40B4-BE49-F238E27FC236}">
                  <a16:creationId xmlns:a16="http://schemas.microsoft.com/office/drawing/2014/main" id="{5483440D-896C-6267-D89C-E395F41C4AAA}"/>
                </a:ext>
              </a:extLst>
            </p:cNvPr>
            <p:cNvSpPr txBox="1"/>
            <p:nvPr/>
          </p:nvSpPr>
          <p:spPr bwMode="auto">
            <a:xfrm>
              <a:off x="6659978" y="296309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2" name="TextBox 9221">
              <a:extLst>
                <a:ext uri="{FF2B5EF4-FFF2-40B4-BE49-F238E27FC236}">
                  <a16:creationId xmlns:a16="http://schemas.microsoft.com/office/drawing/2014/main" id="{CB1ED74E-C31B-BCFE-B412-0CB157431407}"/>
                </a:ext>
              </a:extLst>
            </p:cNvPr>
            <p:cNvSpPr txBox="1"/>
            <p:nvPr/>
          </p:nvSpPr>
          <p:spPr bwMode="auto">
            <a:xfrm>
              <a:off x="6593048" y="29596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3" name="TextBox 9222">
              <a:extLst>
                <a:ext uri="{FF2B5EF4-FFF2-40B4-BE49-F238E27FC236}">
                  <a16:creationId xmlns:a16="http://schemas.microsoft.com/office/drawing/2014/main" id="{AE018386-40E2-B92C-C800-69E68B5A339A}"/>
                </a:ext>
              </a:extLst>
            </p:cNvPr>
            <p:cNvSpPr txBox="1"/>
            <p:nvPr/>
          </p:nvSpPr>
          <p:spPr bwMode="auto">
            <a:xfrm>
              <a:off x="6645672" y="296365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4" name="TextBox 9223">
              <a:extLst>
                <a:ext uri="{FF2B5EF4-FFF2-40B4-BE49-F238E27FC236}">
                  <a16:creationId xmlns:a16="http://schemas.microsoft.com/office/drawing/2014/main" id="{A3103D3C-E75D-7EC9-FD54-5A4A3F31AD95}"/>
                </a:ext>
              </a:extLst>
            </p:cNvPr>
            <p:cNvSpPr txBox="1"/>
            <p:nvPr/>
          </p:nvSpPr>
          <p:spPr bwMode="auto">
            <a:xfrm>
              <a:off x="6634298" y="296365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5" name="TextBox 9224">
              <a:extLst>
                <a:ext uri="{FF2B5EF4-FFF2-40B4-BE49-F238E27FC236}">
                  <a16:creationId xmlns:a16="http://schemas.microsoft.com/office/drawing/2014/main" id="{8C4B5DFF-B6AD-7824-167B-112102C42AA3}"/>
                </a:ext>
              </a:extLst>
            </p:cNvPr>
            <p:cNvSpPr txBox="1"/>
            <p:nvPr/>
          </p:nvSpPr>
          <p:spPr bwMode="auto">
            <a:xfrm>
              <a:off x="6756679" y="299027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6" name="TextBox 9225">
              <a:extLst>
                <a:ext uri="{FF2B5EF4-FFF2-40B4-BE49-F238E27FC236}">
                  <a16:creationId xmlns:a16="http://schemas.microsoft.com/office/drawing/2014/main" id="{3736E468-032A-8B19-911E-83E49226A635}"/>
                </a:ext>
              </a:extLst>
            </p:cNvPr>
            <p:cNvSpPr txBox="1"/>
            <p:nvPr/>
          </p:nvSpPr>
          <p:spPr bwMode="auto">
            <a:xfrm>
              <a:off x="6773244" y="299027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7" name="TextBox 9226">
              <a:extLst>
                <a:ext uri="{FF2B5EF4-FFF2-40B4-BE49-F238E27FC236}">
                  <a16:creationId xmlns:a16="http://schemas.microsoft.com/office/drawing/2014/main" id="{07E13532-4308-7162-C36C-ECAE2F1DC8DC}"/>
                </a:ext>
              </a:extLst>
            </p:cNvPr>
            <p:cNvSpPr txBox="1"/>
            <p:nvPr/>
          </p:nvSpPr>
          <p:spPr bwMode="auto">
            <a:xfrm>
              <a:off x="6805839" y="299027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8" name="TextBox 9227">
              <a:extLst>
                <a:ext uri="{FF2B5EF4-FFF2-40B4-BE49-F238E27FC236}">
                  <a16:creationId xmlns:a16="http://schemas.microsoft.com/office/drawing/2014/main" id="{355793F1-9502-CE3F-F645-25237522FE3C}"/>
                </a:ext>
              </a:extLst>
            </p:cNvPr>
            <p:cNvSpPr txBox="1"/>
            <p:nvPr/>
          </p:nvSpPr>
          <p:spPr bwMode="auto">
            <a:xfrm>
              <a:off x="6959135" y="305299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29" name="TextBox 9228">
              <a:extLst>
                <a:ext uri="{FF2B5EF4-FFF2-40B4-BE49-F238E27FC236}">
                  <a16:creationId xmlns:a16="http://schemas.microsoft.com/office/drawing/2014/main" id="{53338008-432C-9CE2-AC97-A13197D4655D}"/>
                </a:ext>
              </a:extLst>
            </p:cNvPr>
            <p:cNvSpPr txBox="1"/>
            <p:nvPr/>
          </p:nvSpPr>
          <p:spPr bwMode="auto">
            <a:xfrm>
              <a:off x="6939745" y="305299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0" name="TextBox 9229">
              <a:extLst>
                <a:ext uri="{FF2B5EF4-FFF2-40B4-BE49-F238E27FC236}">
                  <a16:creationId xmlns:a16="http://schemas.microsoft.com/office/drawing/2014/main" id="{C69795D2-9A9E-96C6-97B1-27D293C79C79}"/>
                </a:ext>
              </a:extLst>
            </p:cNvPr>
            <p:cNvSpPr txBox="1"/>
            <p:nvPr/>
          </p:nvSpPr>
          <p:spPr bwMode="auto">
            <a:xfrm>
              <a:off x="7003182" y="305299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1" name="TextBox 9230">
              <a:extLst>
                <a:ext uri="{FF2B5EF4-FFF2-40B4-BE49-F238E27FC236}">
                  <a16:creationId xmlns:a16="http://schemas.microsoft.com/office/drawing/2014/main" id="{59E81836-C3E9-83EA-1C98-014FC61ADF91}"/>
                </a:ext>
              </a:extLst>
            </p:cNvPr>
            <p:cNvSpPr txBox="1"/>
            <p:nvPr/>
          </p:nvSpPr>
          <p:spPr bwMode="auto">
            <a:xfrm>
              <a:off x="6878244" y="302036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2" name="TextBox 9231">
              <a:extLst>
                <a:ext uri="{FF2B5EF4-FFF2-40B4-BE49-F238E27FC236}">
                  <a16:creationId xmlns:a16="http://schemas.microsoft.com/office/drawing/2014/main" id="{1F2BEC02-0977-124E-A7CB-805FAE34017C}"/>
                </a:ext>
              </a:extLst>
            </p:cNvPr>
            <p:cNvSpPr txBox="1"/>
            <p:nvPr/>
          </p:nvSpPr>
          <p:spPr bwMode="auto">
            <a:xfrm>
              <a:off x="7083748"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3" name="TextBox 9232">
              <a:extLst>
                <a:ext uri="{FF2B5EF4-FFF2-40B4-BE49-F238E27FC236}">
                  <a16:creationId xmlns:a16="http://schemas.microsoft.com/office/drawing/2014/main" id="{463064CE-F99F-7039-0888-D05A9B9E9463}"/>
                </a:ext>
              </a:extLst>
            </p:cNvPr>
            <p:cNvSpPr txBox="1"/>
            <p:nvPr/>
          </p:nvSpPr>
          <p:spPr bwMode="auto">
            <a:xfrm>
              <a:off x="7099830"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4" name="TextBox 9233">
              <a:extLst>
                <a:ext uri="{FF2B5EF4-FFF2-40B4-BE49-F238E27FC236}">
                  <a16:creationId xmlns:a16="http://schemas.microsoft.com/office/drawing/2014/main" id="{72C588B3-C580-C146-AA67-8F0FB5E6FEFE}"/>
                </a:ext>
              </a:extLst>
            </p:cNvPr>
            <p:cNvSpPr txBox="1"/>
            <p:nvPr/>
          </p:nvSpPr>
          <p:spPr bwMode="auto">
            <a:xfrm>
              <a:off x="7128272"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5" name="TextBox 9234">
              <a:extLst>
                <a:ext uri="{FF2B5EF4-FFF2-40B4-BE49-F238E27FC236}">
                  <a16:creationId xmlns:a16="http://schemas.microsoft.com/office/drawing/2014/main" id="{809CD09E-F2B9-EC36-DCBF-E2DD9474DCDD}"/>
                </a:ext>
              </a:extLst>
            </p:cNvPr>
            <p:cNvSpPr txBox="1"/>
            <p:nvPr/>
          </p:nvSpPr>
          <p:spPr bwMode="auto">
            <a:xfrm>
              <a:off x="7164216"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6" name="TextBox 9235">
              <a:extLst>
                <a:ext uri="{FF2B5EF4-FFF2-40B4-BE49-F238E27FC236}">
                  <a16:creationId xmlns:a16="http://schemas.microsoft.com/office/drawing/2014/main" id="{D155BEF7-4D94-C393-C6B0-5D3C14C9A76C}"/>
                </a:ext>
              </a:extLst>
            </p:cNvPr>
            <p:cNvSpPr txBox="1"/>
            <p:nvPr/>
          </p:nvSpPr>
          <p:spPr bwMode="auto">
            <a:xfrm>
              <a:off x="7519306"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7" name="TextBox 9236">
              <a:extLst>
                <a:ext uri="{FF2B5EF4-FFF2-40B4-BE49-F238E27FC236}">
                  <a16:creationId xmlns:a16="http://schemas.microsoft.com/office/drawing/2014/main" id="{CF5E5D09-4922-8CF9-F435-2B057D4614CF}"/>
                </a:ext>
              </a:extLst>
            </p:cNvPr>
            <p:cNvSpPr txBox="1"/>
            <p:nvPr/>
          </p:nvSpPr>
          <p:spPr bwMode="auto">
            <a:xfrm>
              <a:off x="7502170"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8" name="TextBox 9237">
              <a:extLst>
                <a:ext uri="{FF2B5EF4-FFF2-40B4-BE49-F238E27FC236}">
                  <a16:creationId xmlns:a16="http://schemas.microsoft.com/office/drawing/2014/main" id="{1ABF5813-DFA1-018B-1B96-42CD9A19FE2F}"/>
                </a:ext>
              </a:extLst>
            </p:cNvPr>
            <p:cNvSpPr txBox="1"/>
            <p:nvPr/>
          </p:nvSpPr>
          <p:spPr bwMode="auto">
            <a:xfrm>
              <a:off x="7472618"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39" name="TextBox 9238">
              <a:extLst>
                <a:ext uri="{FF2B5EF4-FFF2-40B4-BE49-F238E27FC236}">
                  <a16:creationId xmlns:a16="http://schemas.microsoft.com/office/drawing/2014/main" id="{97D1D391-6733-B2E3-418D-67603A24DD02}"/>
                </a:ext>
              </a:extLst>
            </p:cNvPr>
            <p:cNvSpPr txBox="1"/>
            <p:nvPr/>
          </p:nvSpPr>
          <p:spPr bwMode="auto">
            <a:xfrm>
              <a:off x="7246259" y="305299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40" name="TextBox 9239">
              <a:extLst>
                <a:ext uri="{FF2B5EF4-FFF2-40B4-BE49-F238E27FC236}">
                  <a16:creationId xmlns:a16="http://schemas.microsoft.com/office/drawing/2014/main" id="{F1479460-DD64-3EC1-B54B-6657B0C20D36}"/>
                </a:ext>
              </a:extLst>
            </p:cNvPr>
            <p:cNvSpPr txBox="1"/>
            <p:nvPr/>
          </p:nvSpPr>
          <p:spPr bwMode="auto">
            <a:xfrm>
              <a:off x="7421688" y="306074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41" name="TextBox 9240">
              <a:extLst>
                <a:ext uri="{FF2B5EF4-FFF2-40B4-BE49-F238E27FC236}">
                  <a16:creationId xmlns:a16="http://schemas.microsoft.com/office/drawing/2014/main" id="{98D5FB8A-2971-1A63-75FD-1DC6C79A9445}"/>
                </a:ext>
              </a:extLst>
            </p:cNvPr>
            <p:cNvSpPr txBox="1"/>
            <p:nvPr/>
          </p:nvSpPr>
          <p:spPr bwMode="auto">
            <a:xfrm>
              <a:off x="7390573" y="306074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42" name="TextBox 9241">
              <a:extLst>
                <a:ext uri="{FF2B5EF4-FFF2-40B4-BE49-F238E27FC236}">
                  <a16:creationId xmlns:a16="http://schemas.microsoft.com/office/drawing/2014/main" id="{8F375C7B-43FB-1D75-A0D4-7F89BFC77FED}"/>
                </a:ext>
              </a:extLst>
            </p:cNvPr>
            <p:cNvSpPr txBox="1"/>
            <p:nvPr/>
          </p:nvSpPr>
          <p:spPr bwMode="auto">
            <a:xfrm>
              <a:off x="7298974" y="305299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43" name="TextBox 9242">
              <a:extLst>
                <a:ext uri="{FF2B5EF4-FFF2-40B4-BE49-F238E27FC236}">
                  <a16:creationId xmlns:a16="http://schemas.microsoft.com/office/drawing/2014/main" id="{8CF0D246-0B30-42DA-92C4-1FDA67AB453F}"/>
                </a:ext>
              </a:extLst>
            </p:cNvPr>
            <p:cNvSpPr txBox="1"/>
            <p:nvPr/>
          </p:nvSpPr>
          <p:spPr bwMode="auto">
            <a:xfrm>
              <a:off x="7349545"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44" name="TextBox 9243">
              <a:extLst>
                <a:ext uri="{FF2B5EF4-FFF2-40B4-BE49-F238E27FC236}">
                  <a16:creationId xmlns:a16="http://schemas.microsoft.com/office/drawing/2014/main" id="{5A023731-C56E-C3AF-E780-E9CADD4454C9}"/>
                </a:ext>
              </a:extLst>
            </p:cNvPr>
            <p:cNvSpPr txBox="1"/>
            <p:nvPr/>
          </p:nvSpPr>
          <p:spPr bwMode="auto">
            <a:xfrm>
              <a:off x="7188736" y="30568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245" name="TextBox 9244">
              <a:extLst>
                <a:ext uri="{FF2B5EF4-FFF2-40B4-BE49-F238E27FC236}">
                  <a16:creationId xmlns:a16="http://schemas.microsoft.com/office/drawing/2014/main" id="{1CA538AF-1F19-25E8-B922-DDB314BC42EC}"/>
                </a:ext>
              </a:extLst>
            </p:cNvPr>
            <p:cNvSpPr txBox="1"/>
            <p:nvPr/>
          </p:nvSpPr>
          <p:spPr bwMode="auto">
            <a:xfrm>
              <a:off x="7196486" y="305439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grpSp>
      <p:grpSp>
        <p:nvGrpSpPr>
          <p:cNvPr id="13" name="Group 12">
            <a:extLst>
              <a:ext uri="{FF2B5EF4-FFF2-40B4-BE49-F238E27FC236}">
                <a16:creationId xmlns:a16="http://schemas.microsoft.com/office/drawing/2014/main" id="{94EB3003-31FB-C79E-64F7-6EED4D09F2FC}"/>
              </a:ext>
            </a:extLst>
          </p:cNvPr>
          <p:cNvGrpSpPr/>
          <p:nvPr/>
        </p:nvGrpSpPr>
        <p:grpSpPr>
          <a:xfrm>
            <a:off x="2877002" y="1720554"/>
            <a:ext cx="5888641" cy="1822893"/>
            <a:chOff x="3603356" y="1921790"/>
            <a:chExt cx="4943959" cy="1530457"/>
          </a:xfrm>
        </p:grpSpPr>
        <p:grpSp>
          <p:nvGrpSpPr>
            <p:cNvPr id="14" name="Group 13">
              <a:extLst>
                <a:ext uri="{FF2B5EF4-FFF2-40B4-BE49-F238E27FC236}">
                  <a16:creationId xmlns:a16="http://schemas.microsoft.com/office/drawing/2014/main" id="{28CC352E-9891-738F-3D08-E274F178AF9F}"/>
                </a:ext>
              </a:extLst>
            </p:cNvPr>
            <p:cNvGrpSpPr/>
            <p:nvPr/>
          </p:nvGrpSpPr>
          <p:grpSpPr>
            <a:xfrm>
              <a:off x="3603356" y="1921790"/>
              <a:ext cx="1274736" cy="712922"/>
              <a:chOff x="3603356" y="1921790"/>
              <a:chExt cx="1274736" cy="712922"/>
            </a:xfrm>
          </p:grpSpPr>
          <p:sp>
            <p:nvSpPr>
              <p:cNvPr id="16" name="Freeform 85">
                <a:extLst>
                  <a:ext uri="{FF2B5EF4-FFF2-40B4-BE49-F238E27FC236}">
                    <a16:creationId xmlns:a16="http://schemas.microsoft.com/office/drawing/2014/main" id="{25446660-33A8-84D3-D7FA-C3556FC7E25E}"/>
                  </a:ext>
                </a:extLst>
              </p:cNvPr>
              <p:cNvSpPr/>
              <p:nvPr/>
            </p:nvSpPr>
            <p:spPr bwMode="auto">
              <a:xfrm>
                <a:off x="3603356" y="1921790"/>
                <a:ext cx="922149" cy="573437"/>
              </a:xfrm>
              <a:custGeom>
                <a:avLst/>
                <a:gdLst>
                  <a:gd name="connsiteX0" fmla="*/ 0 w 922149"/>
                  <a:gd name="connsiteY0" fmla="*/ 0 h 573437"/>
                  <a:gd name="connsiteX1" fmla="*/ 77491 w 922149"/>
                  <a:gd name="connsiteY1" fmla="*/ 0 h 573437"/>
                  <a:gd name="connsiteX2" fmla="*/ 108488 w 922149"/>
                  <a:gd name="connsiteY2" fmla="*/ 154983 h 573437"/>
                  <a:gd name="connsiteX3" fmla="*/ 158858 w 922149"/>
                  <a:gd name="connsiteY3" fmla="*/ 154983 h 573437"/>
                  <a:gd name="connsiteX4" fmla="*/ 158858 w 922149"/>
                  <a:gd name="connsiteY4" fmla="*/ 201478 h 573437"/>
                  <a:gd name="connsiteX5" fmla="*/ 220851 w 922149"/>
                  <a:gd name="connsiteY5" fmla="*/ 201478 h 573437"/>
                  <a:gd name="connsiteX6" fmla="*/ 220851 w 922149"/>
                  <a:gd name="connsiteY6" fmla="*/ 240224 h 573437"/>
                  <a:gd name="connsiteX7" fmla="*/ 255722 w 922149"/>
                  <a:gd name="connsiteY7" fmla="*/ 240224 h 573437"/>
                  <a:gd name="connsiteX8" fmla="*/ 255722 w 922149"/>
                  <a:gd name="connsiteY8" fmla="*/ 294468 h 573437"/>
                  <a:gd name="connsiteX9" fmla="*/ 278969 w 922149"/>
                  <a:gd name="connsiteY9" fmla="*/ 294468 h 573437"/>
                  <a:gd name="connsiteX10" fmla="*/ 278969 w 922149"/>
                  <a:gd name="connsiteY10" fmla="*/ 309966 h 573437"/>
                  <a:gd name="connsiteX11" fmla="*/ 337088 w 922149"/>
                  <a:gd name="connsiteY11" fmla="*/ 309966 h 573437"/>
                  <a:gd name="connsiteX12" fmla="*/ 337088 w 922149"/>
                  <a:gd name="connsiteY12" fmla="*/ 360335 h 573437"/>
                  <a:gd name="connsiteX13" fmla="*/ 422329 w 922149"/>
                  <a:gd name="connsiteY13" fmla="*/ 360335 h 573437"/>
                  <a:gd name="connsiteX14" fmla="*/ 422329 w 922149"/>
                  <a:gd name="connsiteY14" fmla="*/ 387457 h 573437"/>
                  <a:gd name="connsiteX15" fmla="*/ 495946 w 922149"/>
                  <a:gd name="connsiteY15" fmla="*/ 387457 h 573437"/>
                  <a:gd name="connsiteX16" fmla="*/ 495946 w 922149"/>
                  <a:gd name="connsiteY16" fmla="*/ 418454 h 573437"/>
                  <a:gd name="connsiteX17" fmla="*/ 519193 w 922149"/>
                  <a:gd name="connsiteY17" fmla="*/ 418454 h 573437"/>
                  <a:gd name="connsiteX18" fmla="*/ 546315 w 922149"/>
                  <a:gd name="connsiteY18" fmla="*/ 461074 h 573437"/>
                  <a:gd name="connsiteX19" fmla="*/ 592810 w 922149"/>
                  <a:gd name="connsiteY19" fmla="*/ 461074 h 573437"/>
                  <a:gd name="connsiteX20" fmla="*/ 592810 w 922149"/>
                  <a:gd name="connsiteY20" fmla="*/ 484322 h 573437"/>
                  <a:gd name="connsiteX21" fmla="*/ 697424 w 922149"/>
                  <a:gd name="connsiteY21" fmla="*/ 484322 h 573437"/>
                  <a:gd name="connsiteX22" fmla="*/ 720671 w 922149"/>
                  <a:gd name="connsiteY22" fmla="*/ 507569 h 573437"/>
                  <a:gd name="connsiteX23" fmla="*/ 763291 w 922149"/>
                  <a:gd name="connsiteY23" fmla="*/ 507569 h 573437"/>
                  <a:gd name="connsiteX24" fmla="*/ 763291 w 922149"/>
                  <a:gd name="connsiteY24" fmla="*/ 546315 h 573437"/>
                  <a:gd name="connsiteX25" fmla="*/ 860156 w 922149"/>
                  <a:gd name="connsiteY25" fmla="*/ 546315 h 573437"/>
                  <a:gd name="connsiteX26" fmla="*/ 860156 w 922149"/>
                  <a:gd name="connsiteY26" fmla="*/ 573437 h 573437"/>
                  <a:gd name="connsiteX27" fmla="*/ 922149 w 922149"/>
                  <a:gd name="connsiteY27" fmla="*/ 573437 h 573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22149" h="573437">
                    <a:moveTo>
                      <a:pt x="0" y="0"/>
                    </a:moveTo>
                    <a:lnTo>
                      <a:pt x="77491" y="0"/>
                    </a:lnTo>
                    <a:lnTo>
                      <a:pt x="108488" y="154983"/>
                    </a:lnTo>
                    <a:lnTo>
                      <a:pt x="158858" y="154983"/>
                    </a:lnTo>
                    <a:lnTo>
                      <a:pt x="158858" y="201478"/>
                    </a:lnTo>
                    <a:lnTo>
                      <a:pt x="220851" y="201478"/>
                    </a:lnTo>
                    <a:lnTo>
                      <a:pt x="220851" y="240224"/>
                    </a:lnTo>
                    <a:lnTo>
                      <a:pt x="255722" y="240224"/>
                    </a:lnTo>
                    <a:lnTo>
                      <a:pt x="255722" y="294468"/>
                    </a:lnTo>
                    <a:lnTo>
                      <a:pt x="278969" y="294468"/>
                    </a:lnTo>
                    <a:lnTo>
                      <a:pt x="278969" y="309966"/>
                    </a:lnTo>
                    <a:lnTo>
                      <a:pt x="337088" y="309966"/>
                    </a:lnTo>
                    <a:lnTo>
                      <a:pt x="337088" y="360335"/>
                    </a:lnTo>
                    <a:lnTo>
                      <a:pt x="422329" y="360335"/>
                    </a:lnTo>
                    <a:lnTo>
                      <a:pt x="422329" y="387457"/>
                    </a:lnTo>
                    <a:lnTo>
                      <a:pt x="495946" y="387457"/>
                    </a:lnTo>
                    <a:lnTo>
                      <a:pt x="495946" y="418454"/>
                    </a:lnTo>
                    <a:lnTo>
                      <a:pt x="519193" y="418454"/>
                    </a:lnTo>
                    <a:lnTo>
                      <a:pt x="546315" y="461074"/>
                    </a:lnTo>
                    <a:lnTo>
                      <a:pt x="592810" y="461074"/>
                    </a:lnTo>
                    <a:lnTo>
                      <a:pt x="592810" y="484322"/>
                    </a:lnTo>
                    <a:lnTo>
                      <a:pt x="697424" y="484322"/>
                    </a:lnTo>
                    <a:lnTo>
                      <a:pt x="720671" y="507569"/>
                    </a:lnTo>
                    <a:lnTo>
                      <a:pt x="763291" y="507569"/>
                    </a:lnTo>
                    <a:lnTo>
                      <a:pt x="763291" y="546315"/>
                    </a:lnTo>
                    <a:lnTo>
                      <a:pt x="860156" y="546315"/>
                    </a:lnTo>
                    <a:lnTo>
                      <a:pt x="860156" y="573437"/>
                    </a:lnTo>
                    <a:lnTo>
                      <a:pt x="922149" y="573437"/>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17" name="Freeform 86">
                <a:extLst>
                  <a:ext uri="{FF2B5EF4-FFF2-40B4-BE49-F238E27FC236}">
                    <a16:creationId xmlns:a16="http://schemas.microsoft.com/office/drawing/2014/main" id="{00A8B90B-61FC-A249-A5B6-0EB7918A71CC}"/>
                  </a:ext>
                </a:extLst>
              </p:cNvPr>
              <p:cNvSpPr/>
              <p:nvPr/>
            </p:nvSpPr>
            <p:spPr bwMode="auto">
              <a:xfrm>
                <a:off x="4502258" y="2499102"/>
                <a:ext cx="375834" cy="135610"/>
              </a:xfrm>
              <a:custGeom>
                <a:avLst/>
                <a:gdLst>
                  <a:gd name="connsiteX0" fmla="*/ 0 w 375834"/>
                  <a:gd name="connsiteY0" fmla="*/ 0 h 135610"/>
                  <a:gd name="connsiteX1" fmla="*/ 77491 w 375834"/>
                  <a:gd name="connsiteY1" fmla="*/ 0 h 135610"/>
                  <a:gd name="connsiteX2" fmla="*/ 77491 w 375834"/>
                  <a:gd name="connsiteY2" fmla="*/ 65867 h 135610"/>
                  <a:gd name="connsiteX3" fmla="*/ 174356 w 375834"/>
                  <a:gd name="connsiteY3" fmla="*/ 65867 h 135610"/>
                  <a:gd name="connsiteX4" fmla="*/ 174356 w 375834"/>
                  <a:gd name="connsiteY4" fmla="*/ 104613 h 135610"/>
                  <a:gd name="connsiteX5" fmla="*/ 309966 w 375834"/>
                  <a:gd name="connsiteY5" fmla="*/ 104613 h 135610"/>
                  <a:gd name="connsiteX6" fmla="*/ 309966 w 375834"/>
                  <a:gd name="connsiteY6" fmla="*/ 135610 h 135610"/>
                  <a:gd name="connsiteX7" fmla="*/ 375834 w 375834"/>
                  <a:gd name="connsiteY7" fmla="*/ 135610 h 135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5834" h="135610">
                    <a:moveTo>
                      <a:pt x="0" y="0"/>
                    </a:moveTo>
                    <a:lnTo>
                      <a:pt x="77491" y="0"/>
                    </a:lnTo>
                    <a:lnTo>
                      <a:pt x="77491" y="65867"/>
                    </a:lnTo>
                    <a:lnTo>
                      <a:pt x="174356" y="65867"/>
                    </a:lnTo>
                    <a:lnTo>
                      <a:pt x="174356" y="104613"/>
                    </a:lnTo>
                    <a:lnTo>
                      <a:pt x="309966" y="104613"/>
                    </a:lnTo>
                    <a:lnTo>
                      <a:pt x="309966" y="135610"/>
                    </a:lnTo>
                    <a:lnTo>
                      <a:pt x="375834" y="13561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grpSp>
        <p:sp>
          <p:nvSpPr>
            <p:cNvPr id="15" name="Freeform 88">
              <a:extLst>
                <a:ext uri="{FF2B5EF4-FFF2-40B4-BE49-F238E27FC236}">
                  <a16:creationId xmlns:a16="http://schemas.microsoft.com/office/drawing/2014/main" id="{0DACEF0C-354D-5FA7-6658-178C66E68A48}"/>
                </a:ext>
              </a:extLst>
            </p:cNvPr>
            <p:cNvSpPr/>
            <p:nvPr/>
          </p:nvSpPr>
          <p:spPr bwMode="auto">
            <a:xfrm>
              <a:off x="4854844" y="2642461"/>
              <a:ext cx="3692471" cy="809786"/>
            </a:xfrm>
            <a:custGeom>
              <a:avLst/>
              <a:gdLst>
                <a:gd name="connsiteX0" fmla="*/ 0 w 3692471"/>
                <a:gd name="connsiteY0" fmla="*/ 0 h 809786"/>
                <a:gd name="connsiteX1" fmla="*/ 61993 w 3692471"/>
                <a:gd name="connsiteY1" fmla="*/ 0 h 809786"/>
                <a:gd name="connsiteX2" fmla="*/ 61993 w 3692471"/>
                <a:gd name="connsiteY2" fmla="*/ 0 h 809786"/>
                <a:gd name="connsiteX3" fmla="*/ 61993 w 3692471"/>
                <a:gd name="connsiteY3" fmla="*/ 27122 h 809786"/>
                <a:gd name="connsiteX4" fmla="*/ 174356 w 3692471"/>
                <a:gd name="connsiteY4" fmla="*/ 27122 h 809786"/>
                <a:gd name="connsiteX5" fmla="*/ 174356 w 3692471"/>
                <a:gd name="connsiteY5" fmla="*/ 89115 h 809786"/>
                <a:gd name="connsiteX6" fmla="*/ 271220 w 3692471"/>
                <a:gd name="connsiteY6" fmla="*/ 89115 h 809786"/>
                <a:gd name="connsiteX7" fmla="*/ 271220 w 3692471"/>
                <a:gd name="connsiteY7" fmla="*/ 120112 h 809786"/>
                <a:gd name="connsiteX8" fmla="*/ 352587 w 3692471"/>
                <a:gd name="connsiteY8" fmla="*/ 120112 h 809786"/>
                <a:gd name="connsiteX9" fmla="*/ 352587 w 3692471"/>
                <a:gd name="connsiteY9" fmla="*/ 135610 h 809786"/>
                <a:gd name="connsiteX10" fmla="*/ 457200 w 3692471"/>
                <a:gd name="connsiteY10" fmla="*/ 135610 h 809786"/>
                <a:gd name="connsiteX11" fmla="*/ 464949 w 3692471"/>
                <a:gd name="connsiteY11" fmla="*/ 143359 h 809786"/>
                <a:gd name="connsiteX12" fmla="*/ 600559 w 3692471"/>
                <a:gd name="connsiteY12" fmla="*/ 143359 h 809786"/>
                <a:gd name="connsiteX13" fmla="*/ 600559 w 3692471"/>
                <a:gd name="connsiteY13" fmla="*/ 166607 h 809786"/>
                <a:gd name="connsiteX14" fmla="*/ 681925 w 3692471"/>
                <a:gd name="connsiteY14" fmla="*/ 166607 h 809786"/>
                <a:gd name="connsiteX15" fmla="*/ 681925 w 3692471"/>
                <a:gd name="connsiteY15" fmla="*/ 185980 h 809786"/>
                <a:gd name="connsiteX16" fmla="*/ 782664 w 3692471"/>
                <a:gd name="connsiteY16" fmla="*/ 185980 h 809786"/>
                <a:gd name="connsiteX17" fmla="*/ 782664 w 3692471"/>
                <a:gd name="connsiteY17" fmla="*/ 220851 h 809786"/>
                <a:gd name="connsiteX18" fmla="*/ 922149 w 3692471"/>
                <a:gd name="connsiteY18" fmla="*/ 220851 h 809786"/>
                <a:gd name="connsiteX19" fmla="*/ 922149 w 3692471"/>
                <a:gd name="connsiteY19" fmla="*/ 224725 h 809786"/>
                <a:gd name="connsiteX20" fmla="*/ 999641 w 3692471"/>
                <a:gd name="connsiteY20" fmla="*/ 224725 h 809786"/>
                <a:gd name="connsiteX21" fmla="*/ 999641 w 3692471"/>
                <a:gd name="connsiteY21" fmla="*/ 251847 h 809786"/>
                <a:gd name="connsiteX22" fmla="*/ 1173997 w 3692471"/>
                <a:gd name="connsiteY22" fmla="*/ 251847 h 809786"/>
                <a:gd name="connsiteX23" fmla="*/ 1173997 w 3692471"/>
                <a:gd name="connsiteY23" fmla="*/ 286719 h 809786"/>
                <a:gd name="connsiteX24" fmla="*/ 1216617 w 3692471"/>
                <a:gd name="connsiteY24" fmla="*/ 286719 h 809786"/>
                <a:gd name="connsiteX25" fmla="*/ 1216617 w 3692471"/>
                <a:gd name="connsiteY25" fmla="*/ 325464 h 809786"/>
                <a:gd name="connsiteX26" fmla="*/ 1387098 w 3692471"/>
                <a:gd name="connsiteY26" fmla="*/ 325464 h 809786"/>
                <a:gd name="connsiteX27" fmla="*/ 1387098 w 3692471"/>
                <a:gd name="connsiteY27" fmla="*/ 371959 h 809786"/>
                <a:gd name="connsiteX28" fmla="*/ 1445217 w 3692471"/>
                <a:gd name="connsiteY28" fmla="*/ 371959 h 809786"/>
                <a:gd name="connsiteX29" fmla="*/ 1445217 w 3692471"/>
                <a:gd name="connsiteY29" fmla="*/ 406831 h 809786"/>
                <a:gd name="connsiteX30" fmla="*/ 1549831 w 3692471"/>
                <a:gd name="connsiteY30" fmla="*/ 406831 h 809786"/>
                <a:gd name="connsiteX31" fmla="*/ 1549831 w 3692471"/>
                <a:gd name="connsiteY31" fmla="*/ 457200 h 809786"/>
                <a:gd name="connsiteX32" fmla="*/ 1693190 w 3692471"/>
                <a:gd name="connsiteY32" fmla="*/ 457200 h 809786"/>
                <a:gd name="connsiteX33" fmla="*/ 1693190 w 3692471"/>
                <a:gd name="connsiteY33" fmla="*/ 468824 h 809786"/>
                <a:gd name="connsiteX34" fmla="*/ 2007031 w 3692471"/>
                <a:gd name="connsiteY34" fmla="*/ 468824 h 809786"/>
                <a:gd name="connsiteX35" fmla="*/ 2007031 w 3692471"/>
                <a:gd name="connsiteY35" fmla="*/ 507570 h 809786"/>
                <a:gd name="connsiteX36" fmla="*/ 2127142 w 3692471"/>
                <a:gd name="connsiteY36" fmla="*/ 507570 h 809786"/>
                <a:gd name="connsiteX37" fmla="*/ 2127142 w 3692471"/>
                <a:gd name="connsiteY37" fmla="*/ 565688 h 809786"/>
                <a:gd name="connsiteX38" fmla="*/ 3064790 w 3692471"/>
                <a:gd name="connsiteY38" fmla="*/ 565688 h 809786"/>
                <a:gd name="connsiteX39" fmla="*/ 3064790 w 3692471"/>
                <a:gd name="connsiteY39" fmla="*/ 809786 h 809786"/>
                <a:gd name="connsiteX40" fmla="*/ 3692471 w 3692471"/>
                <a:gd name="connsiteY40" fmla="*/ 809786 h 80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692471" h="809786">
                  <a:moveTo>
                    <a:pt x="0" y="0"/>
                  </a:moveTo>
                  <a:lnTo>
                    <a:pt x="61993" y="0"/>
                  </a:lnTo>
                  <a:lnTo>
                    <a:pt x="61993" y="0"/>
                  </a:lnTo>
                  <a:lnTo>
                    <a:pt x="61993" y="27122"/>
                  </a:lnTo>
                  <a:lnTo>
                    <a:pt x="174356" y="27122"/>
                  </a:lnTo>
                  <a:lnTo>
                    <a:pt x="174356" y="89115"/>
                  </a:lnTo>
                  <a:lnTo>
                    <a:pt x="271220" y="89115"/>
                  </a:lnTo>
                  <a:lnTo>
                    <a:pt x="271220" y="120112"/>
                  </a:lnTo>
                  <a:lnTo>
                    <a:pt x="352587" y="120112"/>
                  </a:lnTo>
                  <a:lnTo>
                    <a:pt x="352587" y="135610"/>
                  </a:lnTo>
                  <a:lnTo>
                    <a:pt x="457200" y="135610"/>
                  </a:lnTo>
                  <a:lnTo>
                    <a:pt x="464949" y="143359"/>
                  </a:lnTo>
                  <a:lnTo>
                    <a:pt x="600559" y="143359"/>
                  </a:lnTo>
                  <a:lnTo>
                    <a:pt x="600559" y="166607"/>
                  </a:lnTo>
                  <a:lnTo>
                    <a:pt x="681925" y="166607"/>
                  </a:lnTo>
                  <a:lnTo>
                    <a:pt x="681925" y="185980"/>
                  </a:lnTo>
                  <a:lnTo>
                    <a:pt x="782664" y="185980"/>
                  </a:lnTo>
                  <a:lnTo>
                    <a:pt x="782664" y="220851"/>
                  </a:lnTo>
                  <a:lnTo>
                    <a:pt x="922149" y="220851"/>
                  </a:lnTo>
                  <a:lnTo>
                    <a:pt x="922149" y="224725"/>
                  </a:lnTo>
                  <a:lnTo>
                    <a:pt x="999641" y="224725"/>
                  </a:lnTo>
                  <a:lnTo>
                    <a:pt x="999641" y="251847"/>
                  </a:lnTo>
                  <a:lnTo>
                    <a:pt x="1173997" y="251847"/>
                  </a:lnTo>
                  <a:lnTo>
                    <a:pt x="1173997" y="286719"/>
                  </a:lnTo>
                  <a:lnTo>
                    <a:pt x="1216617" y="286719"/>
                  </a:lnTo>
                  <a:lnTo>
                    <a:pt x="1216617" y="325464"/>
                  </a:lnTo>
                  <a:lnTo>
                    <a:pt x="1387098" y="325464"/>
                  </a:lnTo>
                  <a:lnTo>
                    <a:pt x="1387098" y="371959"/>
                  </a:lnTo>
                  <a:lnTo>
                    <a:pt x="1445217" y="371959"/>
                  </a:lnTo>
                  <a:lnTo>
                    <a:pt x="1445217" y="406831"/>
                  </a:lnTo>
                  <a:lnTo>
                    <a:pt x="1549831" y="406831"/>
                  </a:lnTo>
                  <a:lnTo>
                    <a:pt x="1549831" y="457200"/>
                  </a:lnTo>
                  <a:lnTo>
                    <a:pt x="1693190" y="457200"/>
                  </a:lnTo>
                  <a:lnTo>
                    <a:pt x="1693190" y="468824"/>
                  </a:lnTo>
                  <a:lnTo>
                    <a:pt x="2007031" y="468824"/>
                  </a:lnTo>
                  <a:lnTo>
                    <a:pt x="2007031" y="507570"/>
                  </a:lnTo>
                  <a:lnTo>
                    <a:pt x="2127142" y="507570"/>
                  </a:lnTo>
                  <a:lnTo>
                    <a:pt x="2127142" y="565688"/>
                  </a:lnTo>
                  <a:lnTo>
                    <a:pt x="3064790" y="565688"/>
                  </a:lnTo>
                  <a:lnTo>
                    <a:pt x="3064790" y="809786"/>
                  </a:lnTo>
                  <a:lnTo>
                    <a:pt x="3692471" y="809786"/>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grpSp>
      <p:sp>
        <p:nvSpPr>
          <p:cNvPr id="9247" name="Freeform 232">
            <a:extLst>
              <a:ext uri="{FF2B5EF4-FFF2-40B4-BE49-F238E27FC236}">
                <a16:creationId xmlns:a16="http://schemas.microsoft.com/office/drawing/2014/main" id="{36DA36F2-E1A6-A942-D7A3-C1FD02520BF0}"/>
              </a:ext>
            </a:extLst>
          </p:cNvPr>
          <p:cNvSpPr/>
          <p:nvPr/>
        </p:nvSpPr>
        <p:spPr bwMode="auto">
          <a:xfrm>
            <a:off x="2911946" y="1718844"/>
            <a:ext cx="5335425" cy="2267238"/>
          </a:xfrm>
          <a:custGeom>
            <a:avLst/>
            <a:gdLst>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5104 w 4479493"/>
              <a:gd name="connsiteY142" fmla="*/ 1021140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5401 w 4479493"/>
              <a:gd name="connsiteY147" fmla="*/ 1120763 h 1903518"/>
              <a:gd name="connsiteX148" fmla="*/ 1455213 w 4479493"/>
              <a:gd name="connsiteY148" fmla="*/ 1149227 h 1903518"/>
              <a:gd name="connsiteX149" fmla="*/ 1455213 w 4479493"/>
              <a:gd name="connsiteY149" fmla="*/ 114922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72962 w 4479493"/>
              <a:gd name="connsiteY203"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5104 w 4479493"/>
              <a:gd name="connsiteY142" fmla="*/ 1021140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5401 w 4479493"/>
              <a:gd name="connsiteY147" fmla="*/ 1120763 h 1903518"/>
              <a:gd name="connsiteX148" fmla="*/ 1455213 w 4479493"/>
              <a:gd name="connsiteY148" fmla="*/ 1149227 h 1903518"/>
              <a:gd name="connsiteX149" fmla="*/ 1455213 w 4479493"/>
              <a:gd name="connsiteY149" fmla="*/ 114922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12476 w 4479493"/>
              <a:gd name="connsiteY203" fmla="*/ 1882170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5104 w 4479493"/>
              <a:gd name="connsiteY142" fmla="*/ 1021140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5401 w 4479493"/>
              <a:gd name="connsiteY147" fmla="*/ 1120763 h 1903518"/>
              <a:gd name="connsiteX148" fmla="*/ 1455213 w 4479493"/>
              <a:gd name="connsiteY148" fmla="*/ 1149227 h 1903518"/>
              <a:gd name="connsiteX149" fmla="*/ 1455213 w 4479493"/>
              <a:gd name="connsiteY149" fmla="*/ 114922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9404 w 4479493"/>
              <a:gd name="connsiteY203" fmla="*/ 1867938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5104 w 4479493"/>
              <a:gd name="connsiteY142" fmla="*/ 1021140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5401 w 4479493"/>
              <a:gd name="connsiteY147" fmla="*/ 1120763 h 1903518"/>
              <a:gd name="connsiteX148" fmla="*/ 1455213 w 4479493"/>
              <a:gd name="connsiteY148" fmla="*/ 1149227 h 1903518"/>
              <a:gd name="connsiteX149" fmla="*/ 1455213 w 4479493"/>
              <a:gd name="connsiteY149" fmla="*/ 114922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5846 w 4479493"/>
              <a:gd name="connsiteY203" fmla="*/ 1860822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1546 w 4479493"/>
              <a:gd name="connsiteY142" fmla="*/ 1042488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5401 w 4479493"/>
              <a:gd name="connsiteY147" fmla="*/ 1120763 h 1903518"/>
              <a:gd name="connsiteX148" fmla="*/ 1455213 w 4479493"/>
              <a:gd name="connsiteY148" fmla="*/ 1149227 h 1903518"/>
              <a:gd name="connsiteX149" fmla="*/ 1455213 w 4479493"/>
              <a:gd name="connsiteY149" fmla="*/ 114922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5846 w 4479493"/>
              <a:gd name="connsiteY203" fmla="*/ 1860822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1546 w 4479493"/>
              <a:gd name="connsiteY142" fmla="*/ 1042488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8959 w 4479493"/>
              <a:gd name="connsiteY147" fmla="*/ 1145669 h 1903518"/>
              <a:gd name="connsiteX148" fmla="*/ 1455213 w 4479493"/>
              <a:gd name="connsiteY148" fmla="*/ 1149227 h 1903518"/>
              <a:gd name="connsiteX149" fmla="*/ 1455213 w 4479493"/>
              <a:gd name="connsiteY149" fmla="*/ 114922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5846 w 4479493"/>
              <a:gd name="connsiteY203" fmla="*/ 1860822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81625 w 4479493"/>
              <a:gd name="connsiteY133" fmla="*/ 864589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1546 w 4479493"/>
              <a:gd name="connsiteY142" fmla="*/ 1042488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8959 w 4479493"/>
              <a:gd name="connsiteY147" fmla="*/ 1145669 h 1903518"/>
              <a:gd name="connsiteX148" fmla="*/ 1455213 w 4479493"/>
              <a:gd name="connsiteY148" fmla="*/ 1149227 h 1903518"/>
              <a:gd name="connsiteX149" fmla="*/ 1458771 w 4479493"/>
              <a:gd name="connsiteY149" fmla="*/ 116701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5846 w 4479493"/>
              <a:gd name="connsiteY203" fmla="*/ 1860822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6719 w 4479493"/>
              <a:gd name="connsiteY132" fmla="*/ 796987 h 1903518"/>
              <a:gd name="connsiteX133" fmla="*/ 1074509 w 4479493"/>
              <a:gd name="connsiteY133" fmla="*/ 871705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1546 w 4479493"/>
              <a:gd name="connsiteY142" fmla="*/ 1042488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8959 w 4479493"/>
              <a:gd name="connsiteY147" fmla="*/ 1145669 h 1903518"/>
              <a:gd name="connsiteX148" fmla="*/ 1455213 w 4479493"/>
              <a:gd name="connsiteY148" fmla="*/ 1149227 h 1903518"/>
              <a:gd name="connsiteX149" fmla="*/ 1458771 w 4479493"/>
              <a:gd name="connsiteY149" fmla="*/ 116701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5846 w 4479493"/>
              <a:gd name="connsiteY203" fmla="*/ 1860822 h 1903518"/>
              <a:gd name="connsiteX204" fmla="*/ 3372962 w 4479493"/>
              <a:gd name="connsiteY204" fmla="*/ 1903518 h 1903518"/>
              <a:gd name="connsiteX0" fmla="*/ 3372962 w 4479493"/>
              <a:gd name="connsiteY0" fmla="*/ 1903518 h 1903518"/>
              <a:gd name="connsiteX1" fmla="*/ 4479493 w 4479493"/>
              <a:gd name="connsiteY1" fmla="*/ 1903518 h 1903518"/>
              <a:gd name="connsiteX2" fmla="*/ 4479493 w 4479493"/>
              <a:gd name="connsiteY2" fmla="*/ 1497909 h 1903518"/>
              <a:gd name="connsiteX3" fmla="*/ 3358730 w 4479493"/>
              <a:gd name="connsiteY3" fmla="*/ 1497909 h 1903518"/>
              <a:gd name="connsiteX4" fmla="*/ 3358730 w 4479493"/>
              <a:gd name="connsiteY4" fmla="*/ 1476561 h 1903518"/>
              <a:gd name="connsiteX5" fmla="*/ 3251991 w 4479493"/>
              <a:gd name="connsiteY5" fmla="*/ 1476561 h 1903518"/>
              <a:gd name="connsiteX6" fmla="*/ 3251991 w 4479493"/>
              <a:gd name="connsiteY6" fmla="*/ 1476561 h 1903518"/>
              <a:gd name="connsiteX7" fmla="*/ 3251991 w 4479493"/>
              <a:gd name="connsiteY7" fmla="*/ 1444539 h 1903518"/>
              <a:gd name="connsiteX8" fmla="*/ 3198621 w 4479493"/>
              <a:gd name="connsiteY8" fmla="*/ 1444539 h 1903518"/>
              <a:gd name="connsiteX9" fmla="*/ 3198621 w 4479493"/>
              <a:gd name="connsiteY9" fmla="*/ 1419633 h 1903518"/>
              <a:gd name="connsiteX10" fmla="*/ 3166599 w 4479493"/>
              <a:gd name="connsiteY10" fmla="*/ 1419633 h 1903518"/>
              <a:gd name="connsiteX11" fmla="*/ 3166599 w 4479493"/>
              <a:gd name="connsiteY11" fmla="*/ 1387611 h 1903518"/>
              <a:gd name="connsiteX12" fmla="*/ 3020722 w 4479493"/>
              <a:gd name="connsiteY12" fmla="*/ 1387611 h 1903518"/>
              <a:gd name="connsiteX13" fmla="*/ 3020722 w 4479493"/>
              <a:gd name="connsiteY13" fmla="*/ 1341358 h 1903518"/>
              <a:gd name="connsiteX14" fmla="*/ 2978027 w 4479493"/>
              <a:gd name="connsiteY14" fmla="*/ 1341358 h 1903518"/>
              <a:gd name="connsiteX15" fmla="*/ 2978027 w 4479493"/>
              <a:gd name="connsiteY15" fmla="*/ 1291546 h 1903518"/>
              <a:gd name="connsiteX16" fmla="*/ 2814360 w 4479493"/>
              <a:gd name="connsiteY16" fmla="*/ 1291546 h 1903518"/>
              <a:gd name="connsiteX17" fmla="*/ 2814360 w 4479493"/>
              <a:gd name="connsiteY17" fmla="*/ 1266640 h 1903518"/>
              <a:gd name="connsiteX18" fmla="*/ 2750316 w 4479493"/>
              <a:gd name="connsiteY18" fmla="*/ 1266640 h 1903518"/>
              <a:gd name="connsiteX19" fmla="*/ 2750316 w 4479493"/>
              <a:gd name="connsiteY19" fmla="*/ 1252408 h 1903518"/>
              <a:gd name="connsiteX20" fmla="*/ 2714736 w 4479493"/>
              <a:gd name="connsiteY20" fmla="*/ 1252408 h 1903518"/>
              <a:gd name="connsiteX21" fmla="*/ 2714736 w 4479493"/>
              <a:gd name="connsiteY21" fmla="*/ 1252408 h 1903518"/>
              <a:gd name="connsiteX22" fmla="*/ 2714736 w 4479493"/>
              <a:gd name="connsiteY22" fmla="*/ 1227502 h 1903518"/>
              <a:gd name="connsiteX23" fmla="*/ 2590207 w 4479493"/>
              <a:gd name="connsiteY23" fmla="*/ 1227502 h 1903518"/>
              <a:gd name="connsiteX24" fmla="*/ 2590207 w 4479493"/>
              <a:gd name="connsiteY24" fmla="*/ 1213271 h 1903518"/>
              <a:gd name="connsiteX25" fmla="*/ 2472794 w 4479493"/>
              <a:gd name="connsiteY25" fmla="*/ 1213271 h 1903518"/>
              <a:gd name="connsiteX26" fmla="*/ 2472794 w 4479493"/>
              <a:gd name="connsiteY26" fmla="*/ 1181249 h 1903518"/>
              <a:gd name="connsiteX27" fmla="*/ 2398076 w 4479493"/>
              <a:gd name="connsiteY27" fmla="*/ 1181249 h 1903518"/>
              <a:gd name="connsiteX28" fmla="*/ 2398076 w 4479493"/>
              <a:gd name="connsiteY28" fmla="*/ 1181249 h 1903518"/>
              <a:gd name="connsiteX29" fmla="*/ 2398076 w 4479493"/>
              <a:gd name="connsiteY29" fmla="*/ 1145669 h 1903518"/>
              <a:gd name="connsiteX30" fmla="*/ 2330475 w 4479493"/>
              <a:gd name="connsiteY30" fmla="*/ 1145669 h 1903518"/>
              <a:gd name="connsiteX31" fmla="*/ 2330475 w 4479493"/>
              <a:gd name="connsiteY31" fmla="*/ 1138553 h 1903518"/>
              <a:gd name="connsiteX32" fmla="*/ 2291337 w 4479493"/>
              <a:gd name="connsiteY32" fmla="*/ 1138553 h 1903518"/>
              <a:gd name="connsiteX33" fmla="*/ 2291337 w 4479493"/>
              <a:gd name="connsiteY33" fmla="*/ 1124321 h 1903518"/>
              <a:gd name="connsiteX34" fmla="*/ 2241525 w 4479493"/>
              <a:gd name="connsiteY34" fmla="*/ 1124321 h 1903518"/>
              <a:gd name="connsiteX35" fmla="*/ 2241525 w 4479493"/>
              <a:gd name="connsiteY35" fmla="*/ 1092299 h 1903518"/>
              <a:gd name="connsiteX36" fmla="*/ 2181040 w 4479493"/>
              <a:gd name="connsiteY36" fmla="*/ 1092299 h 1903518"/>
              <a:gd name="connsiteX37" fmla="*/ 2181040 w 4479493"/>
              <a:gd name="connsiteY37" fmla="*/ 1063835 h 1903518"/>
              <a:gd name="connsiteX38" fmla="*/ 2088532 w 4479493"/>
              <a:gd name="connsiteY38" fmla="*/ 1063835 h 1903518"/>
              <a:gd name="connsiteX39" fmla="*/ 2088532 w 4479493"/>
              <a:gd name="connsiteY39" fmla="*/ 1031814 h 1903518"/>
              <a:gd name="connsiteX40" fmla="*/ 2006699 w 4479493"/>
              <a:gd name="connsiteY40" fmla="*/ 1031814 h 1903518"/>
              <a:gd name="connsiteX41" fmla="*/ 2006699 w 4479493"/>
              <a:gd name="connsiteY41" fmla="*/ 1017582 h 1903518"/>
              <a:gd name="connsiteX42" fmla="*/ 1967561 w 4479493"/>
              <a:gd name="connsiteY42" fmla="*/ 1017582 h 1903518"/>
              <a:gd name="connsiteX43" fmla="*/ 1967561 w 4479493"/>
              <a:gd name="connsiteY43" fmla="*/ 1006908 h 1903518"/>
              <a:gd name="connsiteX44" fmla="*/ 1928424 w 4479493"/>
              <a:gd name="connsiteY44" fmla="*/ 1006908 h 1903518"/>
              <a:gd name="connsiteX45" fmla="*/ 1928424 w 4479493"/>
              <a:gd name="connsiteY45" fmla="*/ 971328 h 1903518"/>
              <a:gd name="connsiteX46" fmla="*/ 1889286 w 4479493"/>
              <a:gd name="connsiteY46" fmla="*/ 971328 h 1903518"/>
              <a:gd name="connsiteX47" fmla="*/ 1889286 w 4479493"/>
              <a:gd name="connsiteY47" fmla="*/ 939306 h 1903518"/>
              <a:gd name="connsiteX48" fmla="*/ 1850148 w 4479493"/>
              <a:gd name="connsiteY48" fmla="*/ 939306 h 1903518"/>
              <a:gd name="connsiteX49" fmla="*/ 1850148 w 4479493"/>
              <a:gd name="connsiteY49" fmla="*/ 928632 h 1903518"/>
              <a:gd name="connsiteX50" fmla="*/ 1675807 w 4479493"/>
              <a:gd name="connsiteY50" fmla="*/ 928632 h 1903518"/>
              <a:gd name="connsiteX51" fmla="*/ 1675807 w 4479493"/>
              <a:gd name="connsiteY51" fmla="*/ 928632 h 1903518"/>
              <a:gd name="connsiteX52" fmla="*/ 1675807 w 4479493"/>
              <a:gd name="connsiteY52" fmla="*/ 896611 h 1903518"/>
              <a:gd name="connsiteX53" fmla="*/ 1597532 w 4479493"/>
              <a:gd name="connsiteY53" fmla="*/ 896611 h 1903518"/>
              <a:gd name="connsiteX54" fmla="*/ 1597532 w 4479493"/>
              <a:gd name="connsiteY54" fmla="*/ 896611 h 1903518"/>
              <a:gd name="connsiteX55" fmla="*/ 1597532 w 4479493"/>
              <a:gd name="connsiteY55" fmla="*/ 864589 h 1903518"/>
              <a:gd name="connsiteX56" fmla="*/ 1551278 w 4479493"/>
              <a:gd name="connsiteY56" fmla="*/ 864589 h 1903518"/>
              <a:gd name="connsiteX57" fmla="*/ 1551278 w 4479493"/>
              <a:gd name="connsiteY57" fmla="*/ 850357 h 1903518"/>
              <a:gd name="connsiteX58" fmla="*/ 1494350 w 4479493"/>
              <a:gd name="connsiteY58" fmla="*/ 850357 h 1903518"/>
              <a:gd name="connsiteX59" fmla="*/ 1494350 w 4479493"/>
              <a:gd name="connsiteY59" fmla="*/ 850357 h 1903518"/>
              <a:gd name="connsiteX60" fmla="*/ 1494350 w 4479493"/>
              <a:gd name="connsiteY60" fmla="*/ 814777 h 1903518"/>
              <a:gd name="connsiteX61" fmla="*/ 1433865 w 4479493"/>
              <a:gd name="connsiteY61" fmla="*/ 814777 h 1903518"/>
              <a:gd name="connsiteX62" fmla="*/ 1376937 w 4479493"/>
              <a:gd name="connsiteY62" fmla="*/ 757849 h 1903518"/>
              <a:gd name="connsiteX63" fmla="*/ 1337799 w 4479493"/>
              <a:gd name="connsiteY63" fmla="*/ 757849 h 1903518"/>
              <a:gd name="connsiteX64" fmla="*/ 1337799 w 4479493"/>
              <a:gd name="connsiteY64" fmla="*/ 715154 h 1903518"/>
              <a:gd name="connsiteX65" fmla="*/ 1302220 w 4479493"/>
              <a:gd name="connsiteY65" fmla="*/ 715154 h 1903518"/>
              <a:gd name="connsiteX66" fmla="*/ 1302220 w 4479493"/>
              <a:gd name="connsiteY66" fmla="*/ 693806 h 1903518"/>
              <a:gd name="connsiteX67" fmla="*/ 1248850 w 4479493"/>
              <a:gd name="connsiteY67" fmla="*/ 693806 h 1903518"/>
              <a:gd name="connsiteX68" fmla="*/ 1248850 w 4479493"/>
              <a:gd name="connsiteY68" fmla="*/ 643994 h 1903518"/>
              <a:gd name="connsiteX69" fmla="*/ 1216828 w 4479493"/>
              <a:gd name="connsiteY69" fmla="*/ 643994 h 1903518"/>
              <a:gd name="connsiteX70" fmla="*/ 1216828 w 4479493"/>
              <a:gd name="connsiteY70" fmla="*/ 608414 h 1903518"/>
              <a:gd name="connsiteX71" fmla="*/ 1174132 w 4479493"/>
              <a:gd name="connsiteY71" fmla="*/ 608414 h 1903518"/>
              <a:gd name="connsiteX72" fmla="*/ 1174132 w 4479493"/>
              <a:gd name="connsiteY72" fmla="*/ 594183 h 1903518"/>
              <a:gd name="connsiteX73" fmla="*/ 1138553 w 4479493"/>
              <a:gd name="connsiteY73" fmla="*/ 594183 h 1903518"/>
              <a:gd name="connsiteX74" fmla="*/ 1138553 w 4479493"/>
              <a:gd name="connsiteY74" fmla="*/ 555045 h 1903518"/>
              <a:gd name="connsiteX75" fmla="*/ 1070951 w 4479493"/>
              <a:gd name="connsiteY75" fmla="*/ 555045 h 1903518"/>
              <a:gd name="connsiteX76" fmla="*/ 1070951 w 4479493"/>
              <a:gd name="connsiteY76" fmla="*/ 519465 h 1903518"/>
              <a:gd name="connsiteX77" fmla="*/ 1031813 w 4479493"/>
              <a:gd name="connsiteY77" fmla="*/ 519465 h 1903518"/>
              <a:gd name="connsiteX78" fmla="*/ 1031813 w 4479493"/>
              <a:gd name="connsiteY78" fmla="*/ 494559 h 1903518"/>
              <a:gd name="connsiteX79" fmla="*/ 907284 w 4479493"/>
              <a:gd name="connsiteY79" fmla="*/ 494559 h 1903518"/>
              <a:gd name="connsiteX80" fmla="*/ 907284 w 4479493"/>
              <a:gd name="connsiteY80" fmla="*/ 476769 h 1903518"/>
              <a:gd name="connsiteX81" fmla="*/ 871704 w 4479493"/>
              <a:gd name="connsiteY81" fmla="*/ 476769 h 1903518"/>
              <a:gd name="connsiteX82" fmla="*/ 846799 w 4479493"/>
              <a:gd name="connsiteY82" fmla="*/ 448306 h 1903518"/>
              <a:gd name="connsiteX83" fmla="*/ 793429 w 4479493"/>
              <a:gd name="connsiteY83" fmla="*/ 448306 h 1903518"/>
              <a:gd name="connsiteX84" fmla="*/ 793429 w 4479493"/>
              <a:gd name="connsiteY84" fmla="*/ 384262 h 1903518"/>
              <a:gd name="connsiteX85" fmla="*/ 754291 w 4479493"/>
              <a:gd name="connsiteY85" fmla="*/ 384262 h 1903518"/>
              <a:gd name="connsiteX86" fmla="*/ 754291 w 4479493"/>
              <a:gd name="connsiteY86" fmla="*/ 362914 h 1903518"/>
              <a:gd name="connsiteX87" fmla="*/ 658226 w 4479493"/>
              <a:gd name="connsiteY87" fmla="*/ 362914 h 1903518"/>
              <a:gd name="connsiteX88" fmla="*/ 658226 w 4479493"/>
              <a:gd name="connsiteY88" fmla="*/ 362914 h 1903518"/>
              <a:gd name="connsiteX89" fmla="*/ 658226 w 4479493"/>
              <a:gd name="connsiteY89" fmla="*/ 338008 h 1903518"/>
              <a:gd name="connsiteX90" fmla="*/ 590624 w 4479493"/>
              <a:gd name="connsiteY90" fmla="*/ 338008 h 1903518"/>
              <a:gd name="connsiteX91" fmla="*/ 590624 w 4479493"/>
              <a:gd name="connsiteY91" fmla="*/ 338008 h 1903518"/>
              <a:gd name="connsiteX92" fmla="*/ 572834 w 4479493"/>
              <a:gd name="connsiteY92" fmla="*/ 313102 h 1903518"/>
              <a:gd name="connsiteX93" fmla="*/ 537255 w 4479493"/>
              <a:gd name="connsiteY93" fmla="*/ 316660 h 1903518"/>
              <a:gd name="connsiteX94" fmla="*/ 505233 w 4479493"/>
              <a:gd name="connsiteY94" fmla="*/ 266849 h 1903518"/>
              <a:gd name="connsiteX95" fmla="*/ 462537 w 4479493"/>
              <a:gd name="connsiteY95" fmla="*/ 263291 h 1903518"/>
              <a:gd name="connsiteX96" fmla="*/ 434073 w 4479493"/>
              <a:gd name="connsiteY96" fmla="*/ 188573 h 1903518"/>
              <a:gd name="connsiteX97" fmla="*/ 366472 w 4479493"/>
              <a:gd name="connsiteY97" fmla="*/ 170783 h 1903518"/>
              <a:gd name="connsiteX98" fmla="*/ 309544 w 4479493"/>
              <a:gd name="connsiteY98" fmla="*/ 128088 h 1903518"/>
              <a:gd name="connsiteX99" fmla="*/ 245501 w 4479493"/>
              <a:gd name="connsiteY99" fmla="*/ 124530 h 1903518"/>
              <a:gd name="connsiteX100" fmla="*/ 192131 w 4479493"/>
              <a:gd name="connsiteY100" fmla="*/ 81834 h 1903518"/>
              <a:gd name="connsiteX101" fmla="*/ 128087 w 4479493"/>
              <a:gd name="connsiteY101" fmla="*/ 64044 h 1903518"/>
              <a:gd name="connsiteX102" fmla="*/ 74718 w 4479493"/>
              <a:gd name="connsiteY102" fmla="*/ 0 h 1903518"/>
              <a:gd name="connsiteX103" fmla="*/ 0 w 4479493"/>
              <a:gd name="connsiteY103" fmla="*/ 0 h 1903518"/>
              <a:gd name="connsiteX104" fmla="*/ 0 w 4479493"/>
              <a:gd name="connsiteY104" fmla="*/ 46254 h 1903518"/>
              <a:gd name="connsiteX105" fmla="*/ 56928 w 4479493"/>
              <a:gd name="connsiteY105" fmla="*/ 46254 h 1903518"/>
              <a:gd name="connsiteX106" fmla="*/ 88950 w 4479493"/>
              <a:gd name="connsiteY106" fmla="*/ 156551 h 1903518"/>
              <a:gd name="connsiteX107" fmla="*/ 113855 w 4479493"/>
              <a:gd name="connsiteY107" fmla="*/ 163667 h 1903518"/>
              <a:gd name="connsiteX108" fmla="*/ 135203 w 4479493"/>
              <a:gd name="connsiteY108" fmla="*/ 238385 h 1903518"/>
              <a:gd name="connsiteX109" fmla="*/ 202805 w 4479493"/>
              <a:gd name="connsiteY109" fmla="*/ 245501 h 1903518"/>
              <a:gd name="connsiteX110" fmla="*/ 249059 w 4479493"/>
              <a:gd name="connsiteY110" fmla="*/ 327334 h 1903518"/>
              <a:gd name="connsiteX111" fmla="*/ 302428 w 4479493"/>
              <a:gd name="connsiteY111" fmla="*/ 330892 h 1903518"/>
              <a:gd name="connsiteX112" fmla="*/ 327334 w 4479493"/>
              <a:gd name="connsiteY112" fmla="*/ 366472 h 1903518"/>
              <a:gd name="connsiteX113" fmla="*/ 384262 w 4479493"/>
              <a:gd name="connsiteY113" fmla="*/ 373588 h 1903518"/>
              <a:gd name="connsiteX114" fmla="*/ 394936 w 4479493"/>
              <a:gd name="connsiteY114" fmla="*/ 409168 h 1903518"/>
              <a:gd name="connsiteX115" fmla="*/ 444747 w 4479493"/>
              <a:gd name="connsiteY115" fmla="*/ 426958 h 1903518"/>
              <a:gd name="connsiteX116" fmla="*/ 462537 w 4479493"/>
              <a:gd name="connsiteY116" fmla="*/ 519465 h 1903518"/>
              <a:gd name="connsiteX117" fmla="*/ 519465 w 4479493"/>
              <a:gd name="connsiteY117" fmla="*/ 537255 h 1903518"/>
              <a:gd name="connsiteX118" fmla="*/ 540813 w 4479493"/>
              <a:gd name="connsiteY118" fmla="*/ 583509 h 1903518"/>
              <a:gd name="connsiteX119" fmla="*/ 587066 w 4479493"/>
              <a:gd name="connsiteY119" fmla="*/ 590625 h 1903518"/>
              <a:gd name="connsiteX120" fmla="*/ 587066 w 4479493"/>
              <a:gd name="connsiteY120" fmla="*/ 590625 h 1903518"/>
              <a:gd name="connsiteX121" fmla="*/ 604856 w 4479493"/>
              <a:gd name="connsiteY121" fmla="*/ 622646 h 1903518"/>
              <a:gd name="connsiteX122" fmla="*/ 676016 w 4479493"/>
              <a:gd name="connsiteY122" fmla="*/ 629762 h 1903518"/>
              <a:gd name="connsiteX123" fmla="*/ 676016 w 4479493"/>
              <a:gd name="connsiteY123" fmla="*/ 647552 h 1903518"/>
              <a:gd name="connsiteX124" fmla="*/ 768523 w 4479493"/>
              <a:gd name="connsiteY124" fmla="*/ 647552 h 1903518"/>
              <a:gd name="connsiteX125" fmla="*/ 800545 w 4479493"/>
              <a:gd name="connsiteY125" fmla="*/ 750734 h 1903518"/>
              <a:gd name="connsiteX126" fmla="*/ 853915 w 4479493"/>
              <a:gd name="connsiteY126" fmla="*/ 750734 h 1903518"/>
              <a:gd name="connsiteX127" fmla="*/ 853915 w 4479493"/>
              <a:gd name="connsiteY127" fmla="*/ 750734 h 1903518"/>
              <a:gd name="connsiteX128" fmla="*/ 853915 w 4479493"/>
              <a:gd name="connsiteY128" fmla="*/ 750734 h 1903518"/>
              <a:gd name="connsiteX129" fmla="*/ 853915 w 4479493"/>
              <a:gd name="connsiteY129" fmla="*/ 779197 h 1903518"/>
              <a:gd name="connsiteX130" fmla="*/ 907284 w 4479493"/>
              <a:gd name="connsiteY130" fmla="*/ 779197 h 1903518"/>
              <a:gd name="connsiteX131" fmla="*/ 907284 w 4479493"/>
              <a:gd name="connsiteY131" fmla="*/ 796987 h 1903518"/>
              <a:gd name="connsiteX132" fmla="*/ 1053161 w 4479493"/>
              <a:gd name="connsiteY132" fmla="*/ 814777 h 1903518"/>
              <a:gd name="connsiteX133" fmla="*/ 1074509 w 4479493"/>
              <a:gd name="connsiteY133" fmla="*/ 871705 h 1903518"/>
              <a:gd name="connsiteX134" fmla="*/ 1138553 w 4479493"/>
              <a:gd name="connsiteY134" fmla="*/ 871705 h 1903518"/>
              <a:gd name="connsiteX135" fmla="*/ 1149227 w 4479493"/>
              <a:gd name="connsiteY135" fmla="*/ 914400 h 1903518"/>
              <a:gd name="connsiteX136" fmla="*/ 1191922 w 4479493"/>
              <a:gd name="connsiteY136" fmla="*/ 921516 h 1903518"/>
              <a:gd name="connsiteX137" fmla="*/ 1191922 w 4479493"/>
              <a:gd name="connsiteY137" fmla="*/ 939306 h 1903518"/>
              <a:gd name="connsiteX138" fmla="*/ 1231060 w 4479493"/>
              <a:gd name="connsiteY138" fmla="*/ 942864 h 1903518"/>
              <a:gd name="connsiteX139" fmla="*/ 1248850 w 4479493"/>
              <a:gd name="connsiteY139" fmla="*/ 996234 h 1903518"/>
              <a:gd name="connsiteX140" fmla="*/ 1248850 w 4479493"/>
              <a:gd name="connsiteY140" fmla="*/ 1017582 h 1903518"/>
              <a:gd name="connsiteX141" fmla="*/ 1295104 w 4479493"/>
              <a:gd name="connsiteY141" fmla="*/ 1021140 h 1903518"/>
              <a:gd name="connsiteX142" fmla="*/ 1291546 w 4479493"/>
              <a:gd name="connsiteY142" fmla="*/ 1042488 h 1903518"/>
              <a:gd name="connsiteX143" fmla="*/ 1330683 w 4479493"/>
              <a:gd name="connsiteY143" fmla="*/ 1053162 h 1903518"/>
              <a:gd name="connsiteX144" fmla="*/ 1362705 w 4479493"/>
              <a:gd name="connsiteY144" fmla="*/ 1085183 h 1903518"/>
              <a:gd name="connsiteX145" fmla="*/ 1373379 w 4479493"/>
              <a:gd name="connsiteY145" fmla="*/ 1113647 h 1903518"/>
              <a:gd name="connsiteX146" fmla="*/ 1405401 w 4479493"/>
              <a:gd name="connsiteY146" fmla="*/ 1120763 h 1903518"/>
              <a:gd name="connsiteX147" fmla="*/ 1408959 w 4479493"/>
              <a:gd name="connsiteY147" fmla="*/ 1145669 h 1903518"/>
              <a:gd name="connsiteX148" fmla="*/ 1455213 w 4479493"/>
              <a:gd name="connsiteY148" fmla="*/ 1149227 h 1903518"/>
              <a:gd name="connsiteX149" fmla="*/ 1458771 w 4479493"/>
              <a:gd name="connsiteY149" fmla="*/ 1167017 h 1903518"/>
              <a:gd name="connsiteX150" fmla="*/ 1512140 w 4479493"/>
              <a:gd name="connsiteY150" fmla="*/ 1177691 h 1903518"/>
              <a:gd name="connsiteX151" fmla="*/ 1537046 w 4479493"/>
              <a:gd name="connsiteY151" fmla="*/ 1206155 h 1903518"/>
              <a:gd name="connsiteX152" fmla="*/ 1597532 w 4479493"/>
              <a:gd name="connsiteY152" fmla="*/ 1202597 h 1903518"/>
              <a:gd name="connsiteX153" fmla="*/ 1601090 w 4479493"/>
              <a:gd name="connsiteY153" fmla="*/ 1238176 h 1903518"/>
              <a:gd name="connsiteX154" fmla="*/ 1658017 w 4479493"/>
              <a:gd name="connsiteY154" fmla="*/ 1241734 h 1903518"/>
              <a:gd name="connsiteX155" fmla="*/ 1668691 w 4479493"/>
              <a:gd name="connsiteY155" fmla="*/ 1270198 h 1903518"/>
              <a:gd name="connsiteX156" fmla="*/ 1843032 w 4479493"/>
              <a:gd name="connsiteY156" fmla="*/ 1266640 h 1903518"/>
              <a:gd name="connsiteX157" fmla="*/ 1843032 w 4479493"/>
              <a:gd name="connsiteY157" fmla="*/ 1266640 h 1903518"/>
              <a:gd name="connsiteX158" fmla="*/ 1843032 w 4479493"/>
              <a:gd name="connsiteY158" fmla="*/ 1291546 h 1903518"/>
              <a:gd name="connsiteX159" fmla="*/ 1885728 w 4479493"/>
              <a:gd name="connsiteY159" fmla="*/ 1291546 h 1903518"/>
              <a:gd name="connsiteX160" fmla="*/ 1885728 w 4479493"/>
              <a:gd name="connsiteY160" fmla="*/ 1327126 h 1903518"/>
              <a:gd name="connsiteX161" fmla="*/ 1928424 w 4479493"/>
              <a:gd name="connsiteY161" fmla="*/ 1327126 h 1903518"/>
              <a:gd name="connsiteX162" fmla="*/ 1928424 w 4479493"/>
              <a:gd name="connsiteY162" fmla="*/ 1359148 h 1903518"/>
              <a:gd name="connsiteX163" fmla="*/ 1996025 w 4479493"/>
              <a:gd name="connsiteY163" fmla="*/ 1359148 h 1903518"/>
              <a:gd name="connsiteX164" fmla="*/ 1996025 w 4479493"/>
              <a:gd name="connsiteY164" fmla="*/ 1380495 h 1903518"/>
              <a:gd name="connsiteX165" fmla="*/ 2088532 w 4479493"/>
              <a:gd name="connsiteY165" fmla="*/ 1380495 h 1903518"/>
              <a:gd name="connsiteX166" fmla="*/ 2088532 w 4479493"/>
              <a:gd name="connsiteY166" fmla="*/ 1412517 h 1903518"/>
              <a:gd name="connsiteX167" fmla="*/ 2184598 w 4479493"/>
              <a:gd name="connsiteY167" fmla="*/ 1412517 h 1903518"/>
              <a:gd name="connsiteX168" fmla="*/ 2184598 w 4479493"/>
              <a:gd name="connsiteY168" fmla="*/ 1444539 h 1903518"/>
              <a:gd name="connsiteX169" fmla="*/ 2237967 w 4479493"/>
              <a:gd name="connsiteY169" fmla="*/ 1444539 h 1903518"/>
              <a:gd name="connsiteX170" fmla="*/ 2237967 w 4479493"/>
              <a:gd name="connsiteY170" fmla="*/ 1480119 h 1903518"/>
              <a:gd name="connsiteX171" fmla="*/ 2298453 w 4479493"/>
              <a:gd name="connsiteY171" fmla="*/ 1480119 h 1903518"/>
              <a:gd name="connsiteX172" fmla="*/ 2298453 w 4479493"/>
              <a:gd name="connsiteY172" fmla="*/ 1497909 h 1903518"/>
              <a:gd name="connsiteX173" fmla="*/ 2351823 w 4479493"/>
              <a:gd name="connsiteY173" fmla="*/ 1497909 h 1903518"/>
              <a:gd name="connsiteX174" fmla="*/ 2351823 w 4479493"/>
              <a:gd name="connsiteY174" fmla="*/ 1512141 h 1903518"/>
              <a:gd name="connsiteX175" fmla="*/ 2398076 w 4479493"/>
              <a:gd name="connsiteY175" fmla="*/ 1512141 h 1903518"/>
              <a:gd name="connsiteX176" fmla="*/ 2398076 w 4479493"/>
              <a:gd name="connsiteY176" fmla="*/ 1512141 h 1903518"/>
              <a:gd name="connsiteX177" fmla="*/ 2398076 w 4479493"/>
              <a:gd name="connsiteY177" fmla="*/ 1544162 h 1903518"/>
              <a:gd name="connsiteX178" fmla="*/ 2479910 w 4479493"/>
              <a:gd name="connsiteY178" fmla="*/ 1544162 h 1903518"/>
              <a:gd name="connsiteX179" fmla="*/ 2479910 w 4479493"/>
              <a:gd name="connsiteY179" fmla="*/ 1544162 h 1903518"/>
              <a:gd name="connsiteX180" fmla="*/ 2479910 w 4479493"/>
              <a:gd name="connsiteY180" fmla="*/ 1576184 h 1903518"/>
              <a:gd name="connsiteX181" fmla="*/ 2586649 w 4479493"/>
              <a:gd name="connsiteY181" fmla="*/ 1576184 h 1903518"/>
              <a:gd name="connsiteX182" fmla="*/ 2586649 w 4479493"/>
              <a:gd name="connsiteY182" fmla="*/ 1593974 h 1903518"/>
              <a:gd name="connsiteX183" fmla="*/ 2711178 w 4479493"/>
              <a:gd name="connsiteY183" fmla="*/ 1593974 h 1903518"/>
              <a:gd name="connsiteX184" fmla="*/ 2711178 w 4479493"/>
              <a:gd name="connsiteY184" fmla="*/ 1615322 h 1903518"/>
              <a:gd name="connsiteX185" fmla="*/ 2743200 w 4479493"/>
              <a:gd name="connsiteY185" fmla="*/ 1615322 h 1903518"/>
              <a:gd name="connsiteX186" fmla="*/ 2753874 w 4479493"/>
              <a:gd name="connsiteY186" fmla="*/ 1625996 h 1903518"/>
              <a:gd name="connsiteX187" fmla="*/ 2825034 w 4479493"/>
              <a:gd name="connsiteY187" fmla="*/ 1625996 h 1903518"/>
              <a:gd name="connsiteX188" fmla="*/ 2825034 w 4479493"/>
              <a:gd name="connsiteY188" fmla="*/ 1650902 h 1903518"/>
              <a:gd name="connsiteX189" fmla="*/ 2970911 w 4479493"/>
              <a:gd name="connsiteY189" fmla="*/ 1650902 h 1903518"/>
              <a:gd name="connsiteX190" fmla="*/ 2970911 w 4479493"/>
              <a:gd name="connsiteY190" fmla="*/ 1693597 h 1903518"/>
              <a:gd name="connsiteX191" fmla="*/ 3010048 w 4479493"/>
              <a:gd name="connsiteY191" fmla="*/ 1693597 h 1903518"/>
              <a:gd name="connsiteX192" fmla="*/ 3010048 w 4479493"/>
              <a:gd name="connsiteY192" fmla="*/ 1746967 h 1903518"/>
              <a:gd name="connsiteX193" fmla="*/ 3027838 w 4479493"/>
              <a:gd name="connsiteY193" fmla="*/ 1746967 h 1903518"/>
              <a:gd name="connsiteX194" fmla="*/ 3027838 w 4479493"/>
              <a:gd name="connsiteY194" fmla="*/ 1746967 h 1903518"/>
              <a:gd name="connsiteX195" fmla="*/ 3027838 w 4479493"/>
              <a:gd name="connsiteY195" fmla="*/ 1771873 h 1903518"/>
              <a:gd name="connsiteX196" fmla="*/ 3163041 w 4479493"/>
              <a:gd name="connsiteY196" fmla="*/ 1771873 h 1903518"/>
              <a:gd name="connsiteX197" fmla="*/ 3163041 w 4479493"/>
              <a:gd name="connsiteY197" fmla="*/ 1771873 h 1903518"/>
              <a:gd name="connsiteX198" fmla="*/ 3163041 w 4479493"/>
              <a:gd name="connsiteY198" fmla="*/ 1793221 h 1903518"/>
              <a:gd name="connsiteX199" fmla="*/ 3195063 w 4479493"/>
              <a:gd name="connsiteY199" fmla="*/ 1793221 h 1903518"/>
              <a:gd name="connsiteX200" fmla="*/ 3195063 w 4479493"/>
              <a:gd name="connsiteY200" fmla="*/ 1828800 h 1903518"/>
              <a:gd name="connsiteX201" fmla="*/ 3255549 w 4479493"/>
              <a:gd name="connsiteY201" fmla="*/ 1828800 h 1903518"/>
              <a:gd name="connsiteX202" fmla="*/ 3255549 w 4479493"/>
              <a:gd name="connsiteY202" fmla="*/ 1853706 h 1903518"/>
              <a:gd name="connsiteX203" fmla="*/ 3365846 w 4479493"/>
              <a:gd name="connsiteY203" fmla="*/ 1860822 h 1903518"/>
              <a:gd name="connsiteX204" fmla="*/ 3372962 w 4479493"/>
              <a:gd name="connsiteY204" fmla="*/ 1903518 h 190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4479493" h="1903518">
                <a:moveTo>
                  <a:pt x="3372962" y="1903518"/>
                </a:moveTo>
                <a:lnTo>
                  <a:pt x="4479493" y="1903518"/>
                </a:lnTo>
                <a:lnTo>
                  <a:pt x="4479493" y="1497909"/>
                </a:lnTo>
                <a:lnTo>
                  <a:pt x="3358730" y="1497909"/>
                </a:lnTo>
                <a:lnTo>
                  <a:pt x="3358730" y="1476561"/>
                </a:lnTo>
                <a:lnTo>
                  <a:pt x="3251991" y="1476561"/>
                </a:lnTo>
                <a:lnTo>
                  <a:pt x="3251991" y="1476561"/>
                </a:lnTo>
                <a:lnTo>
                  <a:pt x="3251991" y="1444539"/>
                </a:lnTo>
                <a:lnTo>
                  <a:pt x="3198621" y="1444539"/>
                </a:lnTo>
                <a:lnTo>
                  <a:pt x="3198621" y="1419633"/>
                </a:lnTo>
                <a:lnTo>
                  <a:pt x="3166599" y="1419633"/>
                </a:lnTo>
                <a:lnTo>
                  <a:pt x="3166599" y="1387611"/>
                </a:lnTo>
                <a:lnTo>
                  <a:pt x="3020722" y="1387611"/>
                </a:lnTo>
                <a:lnTo>
                  <a:pt x="3020722" y="1341358"/>
                </a:lnTo>
                <a:lnTo>
                  <a:pt x="2978027" y="1341358"/>
                </a:lnTo>
                <a:lnTo>
                  <a:pt x="2978027" y="1291546"/>
                </a:lnTo>
                <a:lnTo>
                  <a:pt x="2814360" y="1291546"/>
                </a:lnTo>
                <a:lnTo>
                  <a:pt x="2814360" y="1266640"/>
                </a:lnTo>
                <a:lnTo>
                  <a:pt x="2750316" y="1266640"/>
                </a:lnTo>
                <a:lnTo>
                  <a:pt x="2750316" y="1252408"/>
                </a:lnTo>
                <a:lnTo>
                  <a:pt x="2714736" y="1252408"/>
                </a:lnTo>
                <a:lnTo>
                  <a:pt x="2714736" y="1252408"/>
                </a:lnTo>
                <a:lnTo>
                  <a:pt x="2714736" y="1227502"/>
                </a:lnTo>
                <a:lnTo>
                  <a:pt x="2590207" y="1227502"/>
                </a:lnTo>
                <a:lnTo>
                  <a:pt x="2590207" y="1213271"/>
                </a:lnTo>
                <a:lnTo>
                  <a:pt x="2472794" y="1213271"/>
                </a:lnTo>
                <a:lnTo>
                  <a:pt x="2472794" y="1181249"/>
                </a:lnTo>
                <a:lnTo>
                  <a:pt x="2398076" y="1181249"/>
                </a:lnTo>
                <a:lnTo>
                  <a:pt x="2398076" y="1181249"/>
                </a:lnTo>
                <a:lnTo>
                  <a:pt x="2398076" y="1145669"/>
                </a:lnTo>
                <a:lnTo>
                  <a:pt x="2330475" y="1145669"/>
                </a:lnTo>
                <a:lnTo>
                  <a:pt x="2330475" y="1138553"/>
                </a:lnTo>
                <a:lnTo>
                  <a:pt x="2291337" y="1138553"/>
                </a:lnTo>
                <a:lnTo>
                  <a:pt x="2291337" y="1124321"/>
                </a:lnTo>
                <a:lnTo>
                  <a:pt x="2241525" y="1124321"/>
                </a:lnTo>
                <a:lnTo>
                  <a:pt x="2241525" y="1092299"/>
                </a:lnTo>
                <a:lnTo>
                  <a:pt x="2181040" y="1092299"/>
                </a:lnTo>
                <a:lnTo>
                  <a:pt x="2181040" y="1063835"/>
                </a:lnTo>
                <a:lnTo>
                  <a:pt x="2088532" y="1063835"/>
                </a:lnTo>
                <a:lnTo>
                  <a:pt x="2088532" y="1031814"/>
                </a:lnTo>
                <a:lnTo>
                  <a:pt x="2006699" y="1031814"/>
                </a:lnTo>
                <a:lnTo>
                  <a:pt x="2006699" y="1017582"/>
                </a:lnTo>
                <a:lnTo>
                  <a:pt x="1967561" y="1017582"/>
                </a:lnTo>
                <a:lnTo>
                  <a:pt x="1967561" y="1006908"/>
                </a:lnTo>
                <a:lnTo>
                  <a:pt x="1928424" y="1006908"/>
                </a:lnTo>
                <a:lnTo>
                  <a:pt x="1928424" y="971328"/>
                </a:lnTo>
                <a:lnTo>
                  <a:pt x="1889286" y="971328"/>
                </a:lnTo>
                <a:lnTo>
                  <a:pt x="1889286" y="939306"/>
                </a:lnTo>
                <a:lnTo>
                  <a:pt x="1850148" y="939306"/>
                </a:lnTo>
                <a:lnTo>
                  <a:pt x="1850148" y="928632"/>
                </a:lnTo>
                <a:lnTo>
                  <a:pt x="1675807" y="928632"/>
                </a:lnTo>
                <a:lnTo>
                  <a:pt x="1675807" y="928632"/>
                </a:lnTo>
                <a:lnTo>
                  <a:pt x="1675807" y="896611"/>
                </a:lnTo>
                <a:lnTo>
                  <a:pt x="1597532" y="896611"/>
                </a:lnTo>
                <a:lnTo>
                  <a:pt x="1597532" y="896611"/>
                </a:lnTo>
                <a:lnTo>
                  <a:pt x="1597532" y="864589"/>
                </a:lnTo>
                <a:lnTo>
                  <a:pt x="1551278" y="864589"/>
                </a:lnTo>
                <a:lnTo>
                  <a:pt x="1551278" y="850357"/>
                </a:lnTo>
                <a:lnTo>
                  <a:pt x="1494350" y="850357"/>
                </a:lnTo>
                <a:lnTo>
                  <a:pt x="1494350" y="850357"/>
                </a:lnTo>
                <a:lnTo>
                  <a:pt x="1494350" y="814777"/>
                </a:lnTo>
                <a:lnTo>
                  <a:pt x="1433865" y="814777"/>
                </a:lnTo>
                <a:lnTo>
                  <a:pt x="1376937" y="757849"/>
                </a:lnTo>
                <a:lnTo>
                  <a:pt x="1337799" y="757849"/>
                </a:lnTo>
                <a:lnTo>
                  <a:pt x="1337799" y="715154"/>
                </a:lnTo>
                <a:lnTo>
                  <a:pt x="1302220" y="715154"/>
                </a:lnTo>
                <a:lnTo>
                  <a:pt x="1302220" y="693806"/>
                </a:lnTo>
                <a:lnTo>
                  <a:pt x="1248850" y="693806"/>
                </a:lnTo>
                <a:lnTo>
                  <a:pt x="1248850" y="643994"/>
                </a:lnTo>
                <a:lnTo>
                  <a:pt x="1216828" y="643994"/>
                </a:lnTo>
                <a:lnTo>
                  <a:pt x="1216828" y="608414"/>
                </a:lnTo>
                <a:lnTo>
                  <a:pt x="1174132" y="608414"/>
                </a:lnTo>
                <a:lnTo>
                  <a:pt x="1174132" y="594183"/>
                </a:lnTo>
                <a:lnTo>
                  <a:pt x="1138553" y="594183"/>
                </a:lnTo>
                <a:lnTo>
                  <a:pt x="1138553" y="555045"/>
                </a:lnTo>
                <a:lnTo>
                  <a:pt x="1070951" y="555045"/>
                </a:lnTo>
                <a:lnTo>
                  <a:pt x="1070951" y="519465"/>
                </a:lnTo>
                <a:lnTo>
                  <a:pt x="1031813" y="519465"/>
                </a:lnTo>
                <a:lnTo>
                  <a:pt x="1031813" y="494559"/>
                </a:lnTo>
                <a:lnTo>
                  <a:pt x="907284" y="494559"/>
                </a:lnTo>
                <a:lnTo>
                  <a:pt x="907284" y="476769"/>
                </a:lnTo>
                <a:lnTo>
                  <a:pt x="871704" y="476769"/>
                </a:lnTo>
                <a:lnTo>
                  <a:pt x="846799" y="448306"/>
                </a:lnTo>
                <a:lnTo>
                  <a:pt x="793429" y="448306"/>
                </a:lnTo>
                <a:lnTo>
                  <a:pt x="793429" y="384262"/>
                </a:lnTo>
                <a:lnTo>
                  <a:pt x="754291" y="384262"/>
                </a:lnTo>
                <a:lnTo>
                  <a:pt x="754291" y="362914"/>
                </a:lnTo>
                <a:lnTo>
                  <a:pt x="658226" y="362914"/>
                </a:lnTo>
                <a:lnTo>
                  <a:pt x="658226" y="362914"/>
                </a:lnTo>
                <a:lnTo>
                  <a:pt x="658226" y="338008"/>
                </a:lnTo>
                <a:lnTo>
                  <a:pt x="590624" y="338008"/>
                </a:lnTo>
                <a:lnTo>
                  <a:pt x="590624" y="338008"/>
                </a:lnTo>
                <a:lnTo>
                  <a:pt x="572834" y="313102"/>
                </a:lnTo>
                <a:lnTo>
                  <a:pt x="537255" y="316660"/>
                </a:lnTo>
                <a:lnTo>
                  <a:pt x="505233" y="266849"/>
                </a:lnTo>
                <a:lnTo>
                  <a:pt x="462537" y="263291"/>
                </a:lnTo>
                <a:lnTo>
                  <a:pt x="434073" y="188573"/>
                </a:lnTo>
                <a:lnTo>
                  <a:pt x="366472" y="170783"/>
                </a:lnTo>
                <a:lnTo>
                  <a:pt x="309544" y="128088"/>
                </a:lnTo>
                <a:lnTo>
                  <a:pt x="245501" y="124530"/>
                </a:lnTo>
                <a:lnTo>
                  <a:pt x="192131" y="81834"/>
                </a:lnTo>
                <a:lnTo>
                  <a:pt x="128087" y="64044"/>
                </a:lnTo>
                <a:lnTo>
                  <a:pt x="74718" y="0"/>
                </a:lnTo>
                <a:lnTo>
                  <a:pt x="0" y="0"/>
                </a:lnTo>
                <a:lnTo>
                  <a:pt x="0" y="46254"/>
                </a:lnTo>
                <a:lnTo>
                  <a:pt x="56928" y="46254"/>
                </a:lnTo>
                <a:lnTo>
                  <a:pt x="88950" y="156551"/>
                </a:lnTo>
                <a:lnTo>
                  <a:pt x="113855" y="163667"/>
                </a:lnTo>
                <a:lnTo>
                  <a:pt x="135203" y="238385"/>
                </a:lnTo>
                <a:lnTo>
                  <a:pt x="202805" y="245501"/>
                </a:lnTo>
                <a:lnTo>
                  <a:pt x="249059" y="327334"/>
                </a:lnTo>
                <a:lnTo>
                  <a:pt x="302428" y="330892"/>
                </a:lnTo>
                <a:lnTo>
                  <a:pt x="327334" y="366472"/>
                </a:lnTo>
                <a:lnTo>
                  <a:pt x="384262" y="373588"/>
                </a:lnTo>
                <a:lnTo>
                  <a:pt x="394936" y="409168"/>
                </a:lnTo>
                <a:lnTo>
                  <a:pt x="444747" y="426958"/>
                </a:lnTo>
                <a:lnTo>
                  <a:pt x="462537" y="519465"/>
                </a:lnTo>
                <a:lnTo>
                  <a:pt x="519465" y="537255"/>
                </a:lnTo>
                <a:lnTo>
                  <a:pt x="540813" y="583509"/>
                </a:lnTo>
                <a:lnTo>
                  <a:pt x="587066" y="590625"/>
                </a:lnTo>
                <a:lnTo>
                  <a:pt x="587066" y="590625"/>
                </a:lnTo>
                <a:lnTo>
                  <a:pt x="604856" y="622646"/>
                </a:lnTo>
                <a:lnTo>
                  <a:pt x="676016" y="629762"/>
                </a:lnTo>
                <a:lnTo>
                  <a:pt x="676016" y="647552"/>
                </a:lnTo>
                <a:lnTo>
                  <a:pt x="768523" y="647552"/>
                </a:lnTo>
                <a:lnTo>
                  <a:pt x="800545" y="750734"/>
                </a:lnTo>
                <a:lnTo>
                  <a:pt x="853915" y="750734"/>
                </a:lnTo>
                <a:lnTo>
                  <a:pt x="853915" y="750734"/>
                </a:lnTo>
                <a:lnTo>
                  <a:pt x="853915" y="750734"/>
                </a:lnTo>
                <a:lnTo>
                  <a:pt x="853915" y="779197"/>
                </a:lnTo>
                <a:lnTo>
                  <a:pt x="907284" y="779197"/>
                </a:lnTo>
                <a:lnTo>
                  <a:pt x="907284" y="796987"/>
                </a:lnTo>
                <a:lnTo>
                  <a:pt x="1053161" y="814777"/>
                </a:lnTo>
                <a:lnTo>
                  <a:pt x="1074509" y="871705"/>
                </a:lnTo>
                <a:lnTo>
                  <a:pt x="1138553" y="871705"/>
                </a:lnTo>
                <a:lnTo>
                  <a:pt x="1149227" y="914400"/>
                </a:lnTo>
                <a:lnTo>
                  <a:pt x="1191922" y="921516"/>
                </a:lnTo>
                <a:lnTo>
                  <a:pt x="1191922" y="939306"/>
                </a:lnTo>
                <a:lnTo>
                  <a:pt x="1231060" y="942864"/>
                </a:lnTo>
                <a:lnTo>
                  <a:pt x="1248850" y="996234"/>
                </a:lnTo>
                <a:lnTo>
                  <a:pt x="1248850" y="1017582"/>
                </a:lnTo>
                <a:lnTo>
                  <a:pt x="1295104" y="1021140"/>
                </a:lnTo>
                <a:lnTo>
                  <a:pt x="1291546" y="1042488"/>
                </a:lnTo>
                <a:lnTo>
                  <a:pt x="1330683" y="1053162"/>
                </a:lnTo>
                <a:lnTo>
                  <a:pt x="1362705" y="1085183"/>
                </a:lnTo>
                <a:lnTo>
                  <a:pt x="1373379" y="1113647"/>
                </a:lnTo>
                <a:lnTo>
                  <a:pt x="1405401" y="1120763"/>
                </a:lnTo>
                <a:lnTo>
                  <a:pt x="1408959" y="1145669"/>
                </a:lnTo>
                <a:lnTo>
                  <a:pt x="1455213" y="1149227"/>
                </a:lnTo>
                <a:lnTo>
                  <a:pt x="1458771" y="1167017"/>
                </a:lnTo>
                <a:lnTo>
                  <a:pt x="1512140" y="1177691"/>
                </a:lnTo>
                <a:lnTo>
                  <a:pt x="1537046" y="1206155"/>
                </a:lnTo>
                <a:lnTo>
                  <a:pt x="1597532" y="1202597"/>
                </a:lnTo>
                <a:lnTo>
                  <a:pt x="1601090" y="1238176"/>
                </a:lnTo>
                <a:lnTo>
                  <a:pt x="1658017" y="1241734"/>
                </a:lnTo>
                <a:lnTo>
                  <a:pt x="1668691" y="1270198"/>
                </a:lnTo>
                <a:lnTo>
                  <a:pt x="1843032" y="1266640"/>
                </a:lnTo>
                <a:lnTo>
                  <a:pt x="1843032" y="1266640"/>
                </a:lnTo>
                <a:lnTo>
                  <a:pt x="1843032" y="1291546"/>
                </a:lnTo>
                <a:lnTo>
                  <a:pt x="1885728" y="1291546"/>
                </a:lnTo>
                <a:lnTo>
                  <a:pt x="1885728" y="1327126"/>
                </a:lnTo>
                <a:lnTo>
                  <a:pt x="1928424" y="1327126"/>
                </a:lnTo>
                <a:lnTo>
                  <a:pt x="1928424" y="1359148"/>
                </a:lnTo>
                <a:lnTo>
                  <a:pt x="1996025" y="1359148"/>
                </a:lnTo>
                <a:lnTo>
                  <a:pt x="1996025" y="1380495"/>
                </a:lnTo>
                <a:lnTo>
                  <a:pt x="2088532" y="1380495"/>
                </a:lnTo>
                <a:lnTo>
                  <a:pt x="2088532" y="1412517"/>
                </a:lnTo>
                <a:lnTo>
                  <a:pt x="2184598" y="1412517"/>
                </a:lnTo>
                <a:lnTo>
                  <a:pt x="2184598" y="1444539"/>
                </a:lnTo>
                <a:lnTo>
                  <a:pt x="2237967" y="1444539"/>
                </a:lnTo>
                <a:lnTo>
                  <a:pt x="2237967" y="1480119"/>
                </a:lnTo>
                <a:lnTo>
                  <a:pt x="2298453" y="1480119"/>
                </a:lnTo>
                <a:lnTo>
                  <a:pt x="2298453" y="1497909"/>
                </a:lnTo>
                <a:lnTo>
                  <a:pt x="2351823" y="1497909"/>
                </a:lnTo>
                <a:lnTo>
                  <a:pt x="2351823" y="1512141"/>
                </a:lnTo>
                <a:lnTo>
                  <a:pt x="2398076" y="1512141"/>
                </a:lnTo>
                <a:lnTo>
                  <a:pt x="2398076" y="1512141"/>
                </a:lnTo>
                <a:lnTo>
                  <a:pt x="2398076" y="1544162"/>
                </a:lnTo>
                <a:lnTo>
                  <a:pt x="2479910" y="1544162"/>
                </a:lnTo>
                <a:lnTo>
                  <a:pt x="2479910" y="1544162"/>
                </a:lnTo>
                <a:lnTo>
                  <a:pt x="2479910" y="1576184"/>
                </a:lnTo>
                <a:lnTo>
                  <a:pt x="2586649" y="1576184"/>
                </a:lnTo>
                <a:lnTo>
                  <a:pt x="2586649" y="1593974"/>
                </a:lnTo>
                <a:lnTo>
                  <a:pt x="2711178" y="1593974"/>
                </a:lnTo>
                <a:lnTo>
                  <a:pt x="2711178" y="1615322"/>
                </a:lnTo>
                <a:lnTo>
                  <a:pt x="2743200" y="1615322"/>
                </a:lnTo>
                <a:lnTo>
                  <a:pt x="2753874" y="1625996"/>
                </a:lnTo>
                <a:lnTo>
                  <a:pt x="2825034" y="1625996"/>
                </a:lnTo>
                <a:lnTo>
                  <a:pt x="2825034" y="1650902"/>
                </a:lnTo>
                <a:lnTo>
                  <a:pt x="2970911" y="1650902"/>
                </a:lnTo>
                <a:lnTo>
                  <a:pt x="2970911" y="1693597"/>
                </a:lnTo>
                <a:lnTo>
                  <a:pt x="3010048" y="1693597"/>
                </a:lnTo>
                <a:lnTo>
                  <a:pt x="3010048" y="1746967"/>
                </a:lnTo>
                <a:lnTo>
                  <a:pt x="3027838" y="1746967"/>
                </a:lnTo>
                <a:lnTo>
                  <a:pt x="3027838" y="1746967"/>
                </a:lnTo>
                <a:lnTo>
                  <a:pt x="3027838" y="1771873"/>
                </a:lnTo>
                <a:lnTo>
                  <a:pt x="3163041" y="1771873"/>
                </a:lnTo>
                <a:lnTo>
                  <a:pt x="3163041" y="1771873"/>
                </a:lnTo>
                <a:lnTo>
                  <a:pt x="3163041" y="1793221"/>
                </a:lnTo>
                <a:lnTo>
                  <a:pt x="3195063" y="1793221"/>
                </a:lnTo>
                <a:lnTo>
                  <a:pt x="3195063" y="1828800"/>
                </a:lnTo>
                <a:lnTo>
                  <a:pt x="3255549" y="1828800"/>
                </a:lnTo>
                <a:lnTo>
                  <a:pt x="3255549" y="1853706"/>
                </a:lnTo>
                <a:lnTo>
                  <a:pt x="3365846" y="1860822"/>
                </a:lnTo>
                <a:lnTo>
                  <a:pt x="3372962" y="1903518"/>
                </a:lnTo>
                <a:close/>
              </a:path>
            </a:pathLst>
          </a:custGeom>
          <a:solidFill>
            <a:srgbClr val="7F7F7F">
              <a:alpha val="29804"/>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endParaRPr>
          </a:p>
        </p:txBody>
      </p:sp>
      <p:grpSp>
        <p:nvGrpSpPr>
          <p:cNvPr id="9248" name="Group 9247">
            <a:extLst>
              <a:ext uri="{FF2B5EF4-FFF2-40B4-BE49-F238E27FC236}">
                <a16:creationId xmlns:a16="http://schemas.microsoft.com/office/drawing/2014/main" id="{B42C8D72-F95C-9EBA-87F3-451972ECC3EA}"/>
              </a:ext>
            </a:extLst>
          </p:cNvPr>
          <p:cNvGrpSpPr/>
          <p:nvPr/>
        </p:nvGrpSpPr>
        <p:grpSpPr>
          <a:xfrm>
            <a:off x="2838654" y="1612503"/>
            <a:ext cx="5409471" cy="2333619"/>
            <a:chOff x="3571160" y="1784792"/>
            <a:chExt cx="4541660" cy="1959250"/>
          </a:xfrm>
        </p:grpSpPr>
        <p:sp>
          <p:nvSpPr>
            <p:cNvPr id="9254" name="TextBox 9253">
              <a:extLst>
                <a:ext uri="{FF2B5EF4-FFF2-40B4-BE49-F238E27FC236}">
                  <a16:creationId xmlns:a16="http://schemas.microsoft.com/office/drawing/2014/main" id="{DE132E87-165C-5E76-FC95-B280B070596F}"/>
                </a:ext>
              </a:extLst>
            </p:cNvPr>
            <p:cNvSpPr txBox="1"/>
            <p:nvPr/>
          </p:nvSpPr>
          <p:spPr bwMode="auto">
            <a:xfrm>
              <a:off x="7900095" y="34819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5" name="TextBox 9254">
              <a:extLst>
                <a:ext uri="{FF2B5EF4-FFF2-40B4-BE49-F238E27FC236}">
                  <a16:creationId xmlns:a16="http://schemas.microsoft.com/office/drawing/2014/main" id="{D60B10A0-253D-D18A-95F4-4CDAB0CCCEF4}"/>
                </a:ext>
              </a:extLst>
            </p:cNvPr>
            <p:cNvSpPr txBox="1"/>
            <p:nvPr/>
          </p:nvSpPr>
          <p:spPr bwMode="auto">
            <a:xfrm>
              <a:off x="7867126"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6" name="TextBox 9255">
              <a:extLst>
                <a:ext uri="{FF2B5EF4-FFF2-40B4-BE49-F238E27FC236}">
                  <a16:creationId xmlns:a16="http://schemas.microsoft.com/office/drawing/2014/main" id="{402322A5-C563-0C07-D588-78359573C794}"/>
                </a:ext>
              </a:extLst>
            </p:cNvPr>
            <p:cNvSpPr txBox="1"/>
            <p:nvPr/>
          </p:nvSpPr>
          <p:spPr bwMode="auto">
            <a:xfrm>
              <a:off x="3571160" y="178479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7" name="TextBox 9256">
              <a:extLst>
                <a:ext uri="{FF2B5EF4-FFF2-40B4-BE49-F238E27FC236}">
                  <a16:creationId xmlns:a16="http://schemas.microsoft.com/office/drawing/2014/main" id="{0C166DEC-6208-BB7C-5ABA-6C244243FE4F}"/>
                </a:ext>
              </a:extLst>
            </p:cNvPr>
            <p:cNvSpPr txBox="1"/>
            <p:nvPr/>
          </p:nvSpPr>
          <p:spPr bwMode="auto">
            <a:xfrm>
              <a:off x="3750841" y="196196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8" name="TextBox 9257">
              <a:extLst>
                <a:ext uri="{FF2B5EF4-FFF2-40B4-BE49-F238E27FC236}">
                  <a16:creationId xmlns:a16="http://schemas.microsoft.com/office/drawing/2014/main" id="{DF755657-C5E7-01DB-8B84-F9A4405EAD3F}"/>
                </a:ext>
              </a:extLst>
            </p:cNvPr>
            <p:cNvSpPr txBox="1"/>
            <p:nvPr/>
          </p:nvSpPr>
          <p:spPr bwMode="auto">
            <a:xfrm>
              <a:off x="4919332" y="271346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59" name="TextBox 9258">
              <a:extLst>
                <a:ext uri="{FF2B5EF4-FFF2-40B4-BE49-F238E27FC236}">
                  <a16:creationId xmlns:a16="http://schemas.microsoft.com/office/drawing/2014/main" id="{E6A0D39B-623C-F17C-690C-19526DEC3347}"/>
                </a:ext>
              </a:extLst>
            </p:cNvPr>
            <p:cNvSpPr txBox="1"/>
            <p:nvPr/>
          </p:nvSpPr>
          <p:spPr bwMode="auto">
            <a:xfrm>
              <a:off x="5171258" y="284546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0" name="TextBox 9259">
              <a:extLst>
                <a:ext uri="{FF2B5EF4-FFF2-40B4-BE49-F238E27FC236}">
                  <a16:creationId xmlns:a16="http://schemas.microsoft.com/office/drawing/2014/main" id="{F5BC699D-6982-4DD9-9A09-B6600A89B434}"/>
                </a:ext>
              </a:extLst>
            </p:cNvPr>
            <p:cNvSpPr txBox="1"/>
            <p:nvPr/>
          </p:nvSpPr>
          <p:spPr bwMode="auto">
            <a:xfrm>
              <a:off x="5364035" y="286416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1" name="TextBox 9260">
              <a:extLst>
                <a:ext uri="{FF2B5EF4-FFF2-40B4-BE49-F238E27FC236}">
                  <a16:creationId xmlns:a16="http://schemas.microsoft.com/office/drawing/2014/main" id="{1E5E37E9-404B-E485-3867-CD2279677A04}"/>
                </a:ext>
              </a:extLst>
            </p:cNvPr>
            <p:cNvSpPr txBox="1"/>
            <p:nvPr/>
          </p:nvSpPr>
          <p:spPr bwMode="auto">
            <a:xfrm>
              <a:off x="5416844" y="289522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2" name="TextBox 9261">
              <a:extLst>
                <a:ext uri="{FF2B5EF4-FFF2-40B4-BE49-F238E27FC236}">
                  <a16:creationId xmlns:a16="http://schemas.microsoft.com/office/drawing/2014/main" id="{F85A8D9D-27AB-AC88-ED07-D93EDD8EADE8}"/>
                </a:ext>
              </a:extLst>
            </p:cNvPr>
            <p:cNvSpPr txBox="1"/>
            <p:nvPr/>
          </p:nvSpPr>
          <p:spPr bwMode="auto">
            <a:xfrm>
              <a:off x="5453479" y="293958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3" name="TextBox 9262">
              <a:extLst>
                <a:ext uri="{FF2B5EF4-FFF2-40B4-BE49-F238E27FC236}">
                  <a16:creationId xmlns:a16="http://schemas.microsoft.com/office/drawing/2014/main" id="{86999119-BA18-3524-4D01-396B4D6FAB9F}"/>
                </a:ext>
              </a:extLst>
            </p:cNvPr>
            <p:cNvSpPr txBox="1"/>
            <p:nvPr/>
          </p:nvSpPr>
          <p:spPr bwMode="auto">
            <a:xfrm>
              <a:off x="5532233" y="297065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4" name="TextBox 9263">
              <a:extLst>
                <a:ext uri="{FF2B5EF4-FFF2-40B4-BE49-F238E27FC236}">
                  <a16:creationId xmlns:a16="http://schemas.microsoft.com/office/drawing/2014/main" id="{B760E63A-5CDB-62E4-88EB-73B20E46C7EE}"/>
                </a:ext>
              </a:extLst>
            </p:cNvPr>
            <p:cNvSpPr txBox="1"/>
            <p:nvPr/>
          </p:nvSpPr>
          <p:spPr bwMode="auto">
            <a:xfrm>
              <a:off x="5619957" y="299027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5" name="TextBox 9264">
              <a:extLst>
                <a:ext uri="{FF2B5EF4-FFF2-40B4-BE49-F238E27FC236}">
                  <a16:creationId xmlns:a16="http://schemas.microsoft.com/office/drawing/2014/main" id="{46A44066-E657-043F-8C8C-AD762DE012A1}"/>
                </a:ext>
              </a:extLst>
            </p:cNvPr>
            <p:cNvSpPr txBox="1"/>
            <p:nvPr/>
          </p:nvSpPr>
          <p:spPr bwMode="auto">
            <a:xfrm>
              <a:off x="5699901" y="300462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6" name="TextBox 9265">
              <a:extLst>
                <a:ext uri="{FF2B5EF4-FFF2-40B4-BE49-F238E27FC236}">
                  <a16:creationId xmlns:a16="http://schemas.microsoft.com/office/drawing/2014/main" id="{DECD0943-D584-D66F-4F93-EC90AD71E6F7}"/>
                </a:ext>
              </a:extLst>
            </p:cNvPr>
            <p:cNvSpPr txBox="1"/>
            <p:nvPr/>
          </p:nvSpPr>
          <p:spPr bwMode="auto">
            <a:xfrm>
              <a:off x="5473615" y="293958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7" name="TextBox 9266">
              <a:extLst>
                <a:ext uri="{FF2B5EF4-FFF2-40B4-BE49-F238E27FC236}">
                  <a16:creationId xmlns:a16="http://schemas.microsoft.com/office/drawing/2014/main" id="{B52E93A9-E566-FABE-A7C3-6CADCF22EA07}"/>
                </a:ext>
              </a:extLst>
            </p:cNvPr>
            <p:cNvSpPr txBox="1"/>
            <p:nvPr/>
          </p:nvSpPr>
          <p:spPr bwMode="auto">
            <a:xfrm>
              <a:off x="5496802" y="294878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8" name="TextBox 9267">
              <a:extLst>
                <a:ext uri="{FF2B5EF4-FFF2-40B4-BE49-F238E27FC236}">
                  <a16:creationId xmlns:a16="http://schemas.microsoft.com/office/drawing/2014/main" id="{AC0C933E-DC0C-CD86-022E-FAF65C9E41FF}"/>
                </a:ext>
              </a:extLst>
            </p:cNvPr>
            <p:cNvSpPr txBox="1"/>
            <p:nvPr/>
          </p:nvSpPr>
          <p:spPr bwMode="auto">
            <a:xfrm>
              <a:off x="5558218" y="297110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69" name="TextBox 9268">
              <a:extLst>
                <a:ext uri="{FF2B5EF4-FFF2-40B4-BE49-F238E27FC236}">
                  <a16:creationId xmlns:a16="http://schemas.microsoft.com/office/drawing/2014/main" id="{EA56D851-1601-B58F-58CD-1B5B2A5FB16D}"/>
                </a:ext>
              </a:extLst>
            </p:cNvPr>
            <p:cNvSpPr txBox="1"/>
            <p:nvPr/>
          </p:nvSpPr>
          <p:spPr bwMode="auto">
            <a:xfrm>
              <a:off x="5668081" y="300371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0" name="TextBox 9269">
              <a:extLst>
                <a:ext uri="{FF2B5EF4-FFF2-40B4-BE49-F238E27FC236}">
                  <a16:creationId xmlns:a16="http://schemas.microsoft.com/office/drawing/2014/main" id="{AF4C8429-828F-C279-56BA-9C7F6ABF9673}"/>
                </a:ext>
              </a:extLst>
            </p:cNvPr>
            <p:cNvSpPr txBox="1"/>
            <p:nvPr/>
          </p:nvSpPr>
          <p:spPr bwMode="auto">
            <a:xfrm>
              <a:off x="5989637" y="3132471"/>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1" name="TextBox 9270">
              <a:extLst>
                <a:ext uri="{FF2B5EF4-FFF2-40B4-BE49-F238E27FC236}">
                  <a16:creationId xmlns:a16="http://schemas.microsoft.com/office/drawing/2014/main" id="{59EDB958-815E-91A6-5C36-FA85BE58803E}"/>
                </a:ext>
              </a:extLst>
            </p:cNvPr>
            <p:cNvSpPr txBox="1"/>
            <p:nvPr/>
          </p:nvSpPr>
          <p:spPr bwMode="auto">
            <a:xfrm>
              <a:off x="6031056" y="315759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2" name="TextBox 9271">
              <a:extLst>
                <a:ext uri="{FF2B5EF4-FFF2-40B4-BE49-F238E27FC236}">
                  <a16:creationId xmlns:a16="http://schemas.microsoft.com/office/drawing/2014/main" id="{4B8F251C-4B01-5F88-17AE-5195375538A9}"/>
                </a:ext>
              </a:extLst>
            </p:cNvPr>
            <p:cNvSpPr txBox="1"/>
            <p:nvPr/>
          </p:nvSpPr>
          <p:spPr bwMode="auto">
            <a:xfrm>
              <a:off x="5731665" y="303413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3" name="TextBox 9272">
              <a:extLst>
                <a:ext uri="{FF2B5EF4-FFF2-40B4-BE49-F238E27FC236}">
                  <a16:creationId xmlns:a16="http://schemas.microsoft.com/office/drawing/2014/main" id="{9E9C1C45-866B-24E5-B520-F05665604018}"/>
                </a:ext>
              </a:extLst>
            </p:cNvPr>
            <p:cNvSpPr txBox="1"/>
            <p:nvPr/>
          </p:nvSpPr>
          <p:spPr bwMode="auto">
            <a:xfrm>
              <a:off x="5796581" y="306569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4" name="TextBox 9273">
              <a:extLst>
                <a:ext uri="{FF2B5EF4-FFF2-40B4-BE49-F238E27FC236}">
                  <a16:creationId xmlns:a16="http://schemas.microsoft.com/office/drawing/2014/main" id="{E406EFFA-46BB-5EC2-38A7-30F0AEEDC600}"/>
                </a:ext>
              </a:extLst>
            </p:cNvPr>
            <p:cNvSpPr txBox="1"/>
            <p:nvPr/>
          </p:nvSpPr>
          <p:spPr bwMode="auto">
            <a:xfrm>
              <a:off x="5826961" y="308318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5" name="TextBox 9274">
              <a:extLst>
                <a:ext uri="{FF2B5EF4-FFF2-40B4-BE49-F238E27FC236}">
                  <a16:creationId xmlns:a16="http://schemas.microsoft.com/office/drawing/2014/main" id="{3E4A4358-9C32-BAD4-D048-D4FF35833EDB}"/>
                </a:ext>
              </a:extLst>
            </p:cNvPr>
            <p:cNvSpPr txBox="1"/>
            <p:nvPr/>
          </p:nvSpPr>
          <p:spPr bwMode="auto">
            <a:xfrm>
              <a:off x="5882683" y="309347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6" name="TextBox 9275">
              <a:extLst>
                <a:ext uri="{FF2B5EF4-FFF2-40B4-BE49-F238E27FC236}">
                  <a16:creationId xmlns:a16="http://schemas.microsoft.com/office/drawing/2014/main" id="{45E39968-35DE-687C-FFFE-059ADFDAFFA2}"/>
                </a:ext>
              </a:extLst>
            </p:cNvPr>
            <p:cNvSpPr txBox="1"/>
            <p:nvPr/>
          </p:nvSpPr>
          <p:spPr bwMode="auto">
            <a:xfrm>
              <a:off x="6015497" y="316037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7" name="TextBox 9276">
              <a:extLst>
                <a:ext uri="{FF2B5EF4-FFF2-40B4-BE49-F238E27FC236}">
                  <a16:creationId xmlns:a16="http://schemas.microsoft.com/office/drawing/2014/main" id="{0948D5C4-6136-294F-A042-51368A90F864}"/>
                </a:ext>
              </a:extLst>
            </p:cNvPr>
            <p:cNvSpPr txBox="1"/>
            <p:nvPr/>
          </p:nvSpPr>
          <p:spPr bwMode="auto">
            <a:xfrm>
              <a:off x="6052883" y="316319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8" name="TextBox 9277">
              <a:extLst>
                <a:ext uri="{FF2B5EF4-FFF2-40B4-BE49-F238E27FC236}">
                  <a16:creationId xmlns:a16="http://schemas.microsoft.com/office/drawing/2014/main" id="{EB5E02BA-48C4-F334-C929-2BC1299BA9E4}"/>
                </a:ext>
              </a:extLst>
            </p:cNvPr>
            <p:cNvSpPr txBox="1"/>
            <p:nvPr/>
          </p:nvSpPr>
          <p:spPr bwMode="auto">
            <a:xfrm>
              <a:off x="6090643" y="316362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79" name="TextBox 9278">
              <a:extLst>
                <a:ext uri="{FF2B5EF4-FFF2-40B4-BE49-F238E27FC236}">
                  <a16:creationId xmlns:a16="http://schemas.microsoft.com/office/drawing/2014/main" id="{B182C1A3-B44F-62CD-953C-A0BC455E5C6A}"/>
                </a:ext>
              </a:extLst>
            </p:cNvPr>
            <p:cNvSpPr txBox="1"/>
            <p:nvPr/>
          </p:nvSpPr>
          <p:spPr bwMode="auto">
            <a:xfrm>
              <a:off x="6116709" y="317761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0" name="TextBox 9279">
              <a:extLst>
                <a:ext uri="{FF2B5EF4-FFF2-40B4-BE49-F238E27FC236}">
                  <a16:creationId xmlns:a16="http://schemas.microsoft.com/office/drawing/2014/main" id="{17990797-1AC9-C269-C69E-942555898E08}"/>
                </a:ext>
              </a:extLst>
            </p:cNvPr>
            <p:cNvSpPr txBox="1"/>
            <p:nvPr/>
          </p:nvSpPr>
          <p:spPr bwMode="auto">
            <a:xfrm>
              <a:off x="6195840" y="318272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1" name="TextBox 9280">
              <a:extLst>
                <a:ext uri="{FF2B5EF4-FFF2-40B4-BE49-F238E27FC236}">
                  <a16:creationId xmlns:a16="http://schemas.microsoft.com/office/drawing/2014/main" id="{53F73B50-0359-A53F-073C-40124A55039E}"/>
                </a:ext>
              </a:extLst>
            </p:cNvPr>
            <p:cNvSpPr txBox="1"/>
            <p:nvPr/>
          </p:nvSpPr>
          <p:spPr bwMode="auto">
            <a:xfrm>
              <a:off x="6231979" y="318666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2" name="TextBox 9281">
              <a:extLst>
                <a:ext uri="{FF2B5EF4-FFF2-40B4-BE49-F238E27FC236}">
                  <a16:creationId xmlns:a16="http://schemas.microsoft.com/office/drawing/2014/main" id="{0D0CE326-62CB-50B1-32DC-0D8152F8C178}"/>
                </a:ext>
              </a:extLst>
            </p:cNvPr>
            <p:cNvSpPr txBox="1"/>
            <p:nvPr/>
          </p:nvSpPr>
          <p:spPr bwMode="auto">
            <a:xfrm>
              <a:off x="6272848" y="320300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3" name="TextBox 9282">
              <a:extLst>
                <a:ext uri="{FF2B5EF4-FFF2-40B4-BE49-F238E27FC236}">
                  <a16:creationId xmlns:a16="http://schemas.microsoft.com/office/drawing/2014/main" id="{9E2E1BAE-7C04-581B-2490-20E41A7E2F63}"/>
                </a:ext>
              </a:extLst>
            </p:cNvPr>
            <p:cNvSpPr txBox="1"/>
            <p:nvPr/>
          </p:nvSpPr>
          <p:spPr bwMode="auto">
            <a:xfrm>
              <a:off x="6323213" y="322518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4" name="TextBox 9283">
              <a:extLst>
                <a:ext uri="{FF2B5EF4-FFF2-40B4-BE49-F238E27FC236}">
                  <a16:creationId xmlns:a16="http://schemas.microsoft.com/office/drawing/2014/main" id="{D0A3B3E7-C872-30C2-6F6E-65030CB636CA}"/>
                </a:ext>
              </a:extLst>
            </p:cNvPr>
            <p:cNvSpPr txBox="1"/>
            <p:nvPr/>
          </p:nvSpPr>
          <p:spPr bwMode="auto">
            <a:xfrm>
              <a:off x="6376357" y="323981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5" name="TextBox 9284">
              <a:extLst>
                <a:ext uri="{FF2B5EF4-FFF2-40B4-BE49-F238E27FC236}">
                  <a16:creationId xmlns:a16="http://schemas.microsoft.com/office/drawing/2014/main" id="{0F710AAE-D1C7-BBD8-46F7-E2A8C59C7983}"/>
                </a:ext>
              </a:extLst>
            </p:cNvPr>
            <p:cNvSpPr txBox="1"/>
            <p:nvPr/>
          </p:nvSpPr>
          <p:spPr bwMode="auto">
            <a:xfrm>
              <a:off x="6437865" y="324304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6" name="TextBox 9285">
              <a:extLst>
                <a:ext uri="{FF2B5EF4-FFF2-40B4-BE49-F238E27FC236}">
                  <a16:creationId xmlns:a16="http://schemas.microsoft.com/office/drawing/2014/main" id="{547FCA55-91D9-7F22-C803-925F107364C1}"/>
                </a:ext>
              </a:extLst>
            </p:cNvPr>
            <p:cNvSpPr txBox="1"/>
            <p:nvPr/>
          </p:nvSpPr>
          <p:spPr bwMode="auto">
            <a:xfrm>
              <a:off x="6454224" y="324391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7" name="TextBox 9286">
              <a:extLst>
                <a:ext uri="{FF2B5EF4-FFF2-40B4-BE49-F238E27FC236}">
                  <a16:creationId xmlns:a16="http://schemas.microsoft.com/office/drawing/2014/main" id="{545BFA00-CE64-CDCB-0518-617E4E20E125}"/>
                </a:ext>
              </a:extLst>
            </p:cNvPr>
            <p:cNvSpPr txBox="1"/>
            <p:nvPr/>
          </p:nvSpPr>
          <p:spPr bwMode="auto">
            <a:xfrm>
              <a:off x="6467426" y="324160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8" name="TextBox 9287">
              <a:extLst>
                <a:ext uri="{FF2B5EF4-FFF2-40B4-BE49-F238E27FC236}">
                  <a16:creationId xmlns:a16="http://schemas.microsoft.com/office/drawing/2014/main" id="{A32336D5-2798-DBCA-C8E7-0BE9CD843F7C}"/>
                </a:ext>
              </a:extLst>
            </p:cNvPr>
            <p:cNvSpPr txBox="1"/>
            <p:nvPr/>
          </p:nvSpPr>
          <p:spPr bwMode="auto">
            <a:xfrm>
              <a:off x="6503234" y="327868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89" name="TextBox 9288">
              <a:extLst>
                <a:ext uri="{FF2B5EF4-FFF2-40B4-BE49-F238E27FC236}">
                  <a16:creationId xmlns:a16="http://schemas.microsoft.com/office/drawing/2014/main" id="{ADBA9E36-1B22-811B-4C3C-3BC45926D0E6}"/>
                </a:ext>
              </a:extLst>
            </p:cNvPr>
            <p:cNvSpPr txBox="1"/>
            <p:nvPr/>
          </p:nvSpPr>
          <p:spPr bwMode="auto">
            <a:xfrm>
              <a:off x="6560176" y="33564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0" name="TextBox 9289">
              <a:extLst>
                <a:ext uri="{FF2B5EF4-FFF2-40B4-BE49-F238E27FC236}">
                  <a16:creationId xmlns:a16="http://schemas.microsoft.com/office/drawing/2014/main" id="{35DD66BA-59F5-0193-4579-D904FA2D3384}"/>
                </a:ext>
              </a:extLst>
            </p:cNvPr>
            <p:cNvSpPr txBox="1"/>
            <p:nvPr/>
          </p:nvSpPr>
          <p:spPr bwMode="auto">
            <a:xfrm>
              <a:off x="6601243" y="33564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1" name="TextBox 9290">
              <a:extLst>
                <a:ext uri="{FF2B5EF4-FFF2-40B4-BE49-F238E27FC236}">
                  <a16:creationId xmlns:a16="http://schemas.microsoft.com/office/drawing/2014/main" id="{7845F0AD-36B1-07C2-2B5F-73EB95DDD62E}"/>
                </a:ext>
              </a:extLst>
            </p:cNvPr>
            <p:cNvSpPr txBox="1"/>
            <p:nvPr/>
          </p:nvSpPr>
          <p:spPr bwMode="auto">
            <a:xfrm>
              <a:off x="6615177" y="33564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2" name="TextBox 9291">
              <a:extLst>
                <a:ext uri="{FF2B5EF4-FFF2-40B4-BE49-F238E27FC236}">
                  <a16:creationId xmlns:a16="http://schemas.microsoft.com/office/drawing/2014/main" id="{C2E935F8-C379-4D65-3328-FEF63322B5CC}"/>
                </a:ext>
              </a:extLst>
            </p:cNvPr>
            <p:cNvSpPr txBox="1"/>
            <p:nvPr/>
          </p:nvSpPr>
          <p:spPr bwMode="auto">
            <a:xfrm>
              <a:off x="6656125" y="33564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3" name="TextBox 9292">
              <a:extLst>
                <a:ext uri="{FF2B5EF4-FFF2-40B4-BE49-F238E27FC236}">
                  <a16:creationId xmlns:a16="http://schemas.microsoft.com/office/drawing/2014/main" id="{1B5DE945-E322-64B0-AA57-1B07A3A25A7E}"/>
                </a:ext>
              </a:extLst>
            </p:cNvPr>
            <p:cNvSpPr txBox="1"/>
            <p:nvPr/>
          </p:nvSpPr>
          <p:spPr bwMode="auto">
            <a:xfrm>
              <a:off x="6673096" y="3356473"/>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4" name="TextBox 9293">
              <a:extLst>
                <a:ext uri="{FF2B5EF4-FFF2-40B4-BE49-F238E27FC236}">
                  <a16:creationId xmlns:a16="http://schemas.microsoft.com/office/drawing/2014/main" id="{CB1CB423-7396-5356-89F9-3758B9AE2FC7}"/>
                </a:ext>
              </a:extLst>
            </p:cNvPr>
            <p:cNvSpPr txBox="1"/>
            <p:nvPr/>
          </p:nvSpPr>
          <p:spPr bwMode="auto">
            <a:xfrm>
              <a:off x="6715959" y="3387977"/>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5" name="TextBox 9294">
              <a:extLst>
                <a:ext uri="{FF2B5EF4-FFF2-40B4-BE49-F238E27FC236}">
                  <a16:creationId xmlns:a16="http://schemas.microsoft.com/office/drawing/2014/main" id="{D00764F0-F607-B011-39CF-FBF349146B63}"/>
                </a:ext>
              </a:extLst>
            </p:cNvPr>
            <p:cNvSpPr txBox="1"/>
            <p:nvPr/>
          </p:nvSpPr>
          <p:spPr bwMode="auto">
            <a:xfrm>
              <a:off x="6763373" y="341343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6" name="TextBox 9295">
              <a:extLst>
                <a:ext uri="{FF2B5EF4-FFF2-40B4-BE49-F238E27FC236}">
                  <a16:creationId xmlns:a16="http://schemas.microsoft.com/office/drawing/2014/main" id="{7E2FCFCC-5822-02AC-23AE-FBDF23991D04}"/>
                </a:ext>
              </a:extLst>
            </p:cNvPr>
            <p:cNvSpPr txBox="1"/>
            <p:nvPr/>
          </p:nvSpPr>
          <p:spPr bwMode="auto">
            <a:xfrm>
              <a:off x="6772448" y="344060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7" name="TextBox 9296">
              <a:extLst>
                <a:ext uri="{FF2B5EF4-FFF2-40B4-BE49-F238E27FC236}">
                  <a16:creationId xmlns:a16="http://schemas.microsoft.com/office/drawing/2014/main" id="{15D0F8FE-C8A8-13E4-1B0F-76910A0C4F76}"/>
                </a:ext>
              </a:extLst>
            </p:cNvPr>
            <p:cNvSpPr txBox="1"/>
            <p:nvPr/>
          </p:nvSpPr>
          <p:spPr bwMode="auto">
            <a:xfrm>
              <a:off x="6790556" y="344033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8" name="TextBox 9297">
              <a:extLst>
                <a:ext uri="{FF2B5EF4-FFF2-40B4-BE49-F238E27FC236}">
                  <a16:creationId xmlns:a16="http://schemas.microsoft.com/office/drawing/2014/main" id="{3BC5CFDA-45D7-7598-50D6-48814FEC746D}"/>
                </a:ext>
              </a:extLst>
            </p:cNvPr>
            <p:cNvSpPr txBox="1"/>
            <p:nvPr/>
          </p:nvSpPr>
          <p:spPr bwMode="auto">
            <a:xfrm>
              <a:off x="6817175" y="344024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299" name="TextBox 9298">
              <a:extLst>
                <a:ext uri="{FF2B5EF4-FFF2-40B4-BE49-F238E27FC236}">
                  <a16:creationId xmlns:a16="http://schemas.microsoft.com/office/drawing/2014/main" id="{7EA16755-3D0E-1FE3-FA0B-956244744FA7}"/>
                </a:ext>
              </a:extLst>
            </p:cNvPr>
            <p:cNvSpPr txBox="1"/>
            <p:nvPr/>
          </p:nvSpPr>
          <p:spPr bwMode="auto">
            <a:xfrm>
              <a:off x="6837077" y="3439849"/>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0" name="TextBox 9299">
              <a:extLst>
                <a:ext uri="{FF2B5EF4-FFF2-40B4-BE49-F238E27FC236}">
                  <a16:creationId xmlns:a16="http://schemas.microsoft.com/office/drawing/2014/main" id="{E2511A2F-E84C-69BE-AF4F-EC1AF61524BB}"/>
                </a:ext>
              </a:extLst>
            </p:cNvPr>
            <p:cNvSpPr txBox="1"/>
            <p:nvPr/>
          </p:nvSpPr>
          <p:spPr bwMode="auto">
            <a:xfrm>
              <a:off x="6860770" y="3440248"/>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1" name="TextBox 9300">
              <a:extLst>
                <a:ext uri="{FF2B5EF4-FFF2-40B4-BE49-F238E27FC236}">
                  <a16:creationId xmlns:a16="http://schemas.microsoft.com/office/drawing/2014/main" id="{B6C669A0-FAC4-FA19-C936-210F884DED29}"/>
                </a:ext>
              </a:extLst>
            </p:cNvPr>
            <p:cNvSpPr txBox="1"/>
            <p:nvPr/>
          </p:nvSpPr>
          <p:spPr bwMode="auto">
            <a:xfrm>
              <a:off x="6875635" y="3440792"/>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2" name="TextBox 9301">
              <a:extLst>
                <a:ext uri="{FF2B5EF4-FFF2-40B4-BE49-F238E27FC236}">
                  <a16:creationId xmlns:a16="http://schemas.microsoft.com/office/drawing/2014/main" id="{76E58A5B-067A-72B9-0A14-8416430151D1}"/>
                </a:ext>
              </a:extLst>
            </p:cNvPr>
            <p:cNvSpPr txBox="1"/>
            <p:nvPr/>
          </p:nvSpPr>
          <p:spPr bwMode="auto">
            <a:xfrm>
              <a:off x="6903837" y="347562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3" name="TextBox 9302">
              <a:extLst>
                <a:ext uri="{FF2B5EF4-FFF2-40B4-BE49-F238E27FC236}">
                  <a16:creationId xmlns:a16="http://schemas.microsoft.com/office/drawing/2014/main" id="{0EB4362F-0F13-5A43-38D0-353C6B0DB2F2}"/>
                </a:ext>
              </a:extLst>
            </p:cNvPr>
            <p:cNvSpPr txBox="1"/>
            <p:nvPr/>
          </p:nvSpPr>
          <p:spPr bwMode="auto">
            <a:xfrm>
              <a:off x="6954013" y="34819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4" name="TextBox 9303">
              <a:extLst>
                <a:ext uri="{FF2B5EF4-FFF2-40B4-BE49-F238E27FC236}">
                  <a16:creationId xmlns:a16="http://schemas.microsoft.com/office/drawing/2014/main" id="{29346233-2294-E07C-EBD3-748784BA4164}"/>
                </a:ext>
              </a:extLst>
            </p:cNvPr>
            <p:cNvSpPr txBox="1"/>
            <p:nvPr/>
          </p:nvSpPr>
          <p:spPr bwMode="auto">
            <a:xfrm>
              <a:off x="6981998" y="34819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5" name="TextBox 9304">
              <a:extLst>
                <a:ext uri="{FF2B5EF4-FFF2-40B4-BE49-F238E27FC236}">
                  <a16:creationId xmlns:a16="http://schemas.microsoft.com/office/drawing/2014/main" id="{8EFA6670-3D8C-A786-66A0-6F33612FE360}"/>
                </a:ext>
              </a:extLst>
            </p:cNvPr>
            <p:cNvSpPr txBox="1"/>
            <p:nvPr/>
          </p:nvSpPr>
          <p:spPr bwMode="auto">
            <a:xfrm>
              <a:off x="7234906"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6" name="TextBox 9305">
              <a:extLst>
                <a:ext uri="{FF2B5EF4-FFF2-40B4-BE49-F238E27FC236}">
                  <a16:creationId xmlns:a16="http://schemas.microsoft.com/office/drawing/2014/main" id="{4546F820-C804-4571-F679-9AE7100DF41E}"/>
                </a:ext>
              </a:extLst>
            </p:cNvPr>
            <p:cNvSpPr txBox="1"/>
            <p:nvPr/>
          </p:nvSpPr>
          <p:spPr bwMode="auto">
            <a:xfrm>
              <a:off x="6887052" y="3478454"/>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7" name="TextBox 9306">
              <a:extLst>
                <a:ext uri="{FF2B5EF4-FFF2-40B4-BE49-F238E27FC236}">
                  <a16:creationId xmlns:a16="http://schemas.microsoft.com/office/drawing/2014/main" id="{27AAD603-3DBB-2A14-58C6-02CC4296ABF0}"/>
                </a:ext>
              </a:extLst>
            </p:cNvPr>
            <p:cNvSpPr txBox="1"/>
            <p:nvPr/>
          </p:nvSpPr>
          <p:spPr bwMode="auto">
            <a:xfrm>
              <a:off x="7464528"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8" name="TextBox 9307">
              <a:extLst>
                <a:ext uri="{FF2B5EF4-FFF2-40B4-BE49-F238E27FC236}">
                  <a16:creationId xmlns:a16="http://schemas.microsoft.com/office/drawing/2014/main" id="{1B795816-2895-547B-44B6-CDF36686CF3C}"/>
                </a:ext>
              </a:extLst>
            </p:cNvPr>
            <p:cNvSpPr txBox="1"/>
            <p:nvPr/>
          </p:nvSpPr>
          <p:spPr bwMode="auto">
            <a:xfrm>
              <a:off x="7508064" y="34819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09" name="TextBox 9308">
              <a:extLst>
                <a:ext uri="{FF2B5EF4-FFF2-40B4-BE49-F238E27FC236}">
                  <a16:creationId xmlns:a16="http://schemas.microsoft.com/office/drawing/2014/main" id="{7C3FD7DB-17CB-DC2A-5503-96610C0DB525}"/>
                </a:ext>
              </a:extLst>
            </p:cNvPr>
            <p:cNvSpPr txBox="1"/>
            <p:nvPr/>
          </p:nvSpPr>
          <p:spPr bwMode="auto">
            <a:xfrm>
              <a:off x="7283653" y="3481976"/>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10" name="TextBox 9309">
              <a:extLst>
                <a:ext uri="{FF2B5EF4-FFF2-40B4-BE49-F238E27FC236}">
                  <a16:creationId xmlns:a16="http://schemas.microsoft.com/office/drawing/2014/main" id="{F105730A-FDC2-92BE-A03A-E78B64995130}"/>
                </a:ext>
              </a:extLst>
            </p:cNvPr>
            <p:cNvSpPr txBox="1"/>
            <p:nvPr/>
          </p:nvSpPr>
          <p:spPr bwMode="auto">
            <a:xfrm>
              <a:off x="7411696"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11" name="TextBox 9310">
              <a:extLst>
                <a:ext uri="{FF2B5EF4-FFF2-40B4-BE49-F238E27FC236}">
                  <a16:creationId xmlns:a16="http://schemas.microsoft.com/office/drawing/2014/main" id="{52819CEB-FD35-B7D8-C38C-CCC5FA5862B0}"/>
                </a:ext>
              </a:extLst>
            </p:cNvPr>
            <p:cNvSpPr txBox="1"/>
            <p:nvPr/>
          </p:nvSpPr>
          <p:spPr bwMode="auto">
            <a:xfrm>
              <a:off x="7298974" y="348246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12" name="TextBox 9311">
              <a:extLst>
                <a:ext uri="{FF2B5EF4-FFF2-40B4-BE49-F238E27FC236}">
                  <a16:creationId xmlns:a16="http://schemas.microsoft.com/office/drawing/2014/main" id="{F2DABA06-B22C-89F1-D0EA-A451AACED448}"/>
                </a:ext>
              </a:extLst>
            </p:cNvPr>
            <p:cNvSpPr txBox="1"/>
            <p:nvPr/>
          </p:nvSpPr>
          <p:spPr bwMode="auto">
            <a:xfrm>
              <a:off x="7010361" y="3482465"/>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13" name="TextBox 9312">
              <a:extLst>
                <a:ext uri="{FF2B5EF4-FFF2-40B4-BE49-F238E27FC236}">
                  <a16:creationId xmlns:a16="http://schemas.microsoft.com/office/drawing/2014/main" id="{F7917F8C-C643-8F0E-15EE-55FF21D35667}"/>
                </a:ext>
              </a:extLst>
            </p:cNvPr>
            <p:cNvSpPr txBox="1"/>
            <p:nvPr/>
          </p:nvSpPr>
          <p:spPr bwMode="auto">
            <a:xfrm>
              <a:off x="7043681"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14" name="TextBox 9313">
              <a:extLst>
                <a:ext uri="{FF2B5EF4-FFF2-40B4-BE49-F238E27FC236}">
                  <a16:creationId xmlns:a16="http://schemas.microsoft.com/office/drawing/2014/main" id="{AA4EDCA5-7199-1D23-6431-28630B245190}"/>
                </a:ext>
              </a:extLst>
            </p:cNvPr>
            <p:cNvSpPr txBox="1"/>
            <p:nvPr/>
          </p:nvSpPr>
          <p:spPr bwMode="auto">
            <a:xfrm>
              <a:off x="7099815"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15" name="TextBox 9314">
              <a:extLst>
                <a:ext uri="{FF2B5EF4-FFF2-40B4-BE49-F238E27FC236}">
                  <a16:creationId xmlns:a16="http://schemas.microsoft.com/office/drawing/2014/main" id="{19120625-2B07-1627-F66E-460B5AF5AD61}"/>
                </a:ext>
              </a:extLst>
            </p:cNvPr>
            <p:cNvSpPr txBox="1"/>
            <p:nvPr/>
          </p:nvSpPr>
          <p:spPr bwMode="auto">
            <a:xfrm>
              <a:off x="7112107" y="3485640"/>
              <a:ext cx="212725" cy="258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grpSp>
        <p:nvGrpSpPr>
          <p:cNvPr id="9249" name="Group 9248">
            <a:extLst>
              <a:ext uri="{FF2B5EF4-FFF2-40B4-BE49-F238E27FC236}">
                <a16:creationId xmlns:a16="http://schemas.microsoft.com/office/drawing/2014/main" id="{879AD43A-E6E4-5851-4009-290EB2954806}"/>
              </a:ext>
            </a:extLst>
          </p:cNvPr>
          <p:cNvGrpSpPr/>
          <p:nvPr/>
        </p:nvGrpSpPr>
        <p:grpSpPr>
          <a:xfrm>
            <a:off x="2872387" y="1718288"/>
            <a:ext cx="5371770" cy="2953550"/>
            <a:chOff x="3599481" y="1910166"/>
            <a:chExt cx="4510007" cy="2479729"/>
          </a:xfrm>
        </p:grpSpPr>
        <p:sp>
          <p:nvSpPr>
            <p:cNvPr id="9250" name="Freeform 78">
              <a:extLst>
                <a:ext uri="{FF2B5EF4-FFF2-40B4-BE49-F238E27FC236}">
                  <a16:creationId xmlns:a16="http://schemas.microsoft.com/office/drawing/2014/main" id="{35AD7338-D40B-F542-1CD2-7BBFD11D50FD}"/>
                </a:ext>
              </a:extLst>
            </p:cNvPr>
            <p:cNvSpPr/>
            <p:nvPr/>
          </p:nvSpPr>
          <p:spPr bwMode="auto">
            <a:xfrm>
              <a:off x="6334932" y="3339885"/>
              <a:ext cx="1774556" cy="1050010"/>
            </a:xfrm>
            <a:custGeom>
              <a:avLst/>
              <a:gdLst>
                <a:gd name="connsiteX0" fmla="*/ 1774556 w 1774556"/>
                <a:gd name="connsiteY0" fmla="*/ 1050010 h 1050010"/>
                <a:gd name="connsiteX1" fmla="*/ 1774556 w 1774556"/>
                <a:gd name="connsiteY1" fmla="*/ 298342 h 1050010"/>
                <a:gd name="connsiteX2" fmla="*/ 662553 w 1774556"/>
                <a:gd name="connsiteY2" fmla="*/ 298342 h 1050010"/>
                <a:gd name="connsiteX3" fmla="*/ 662553 w 1774556"/>
                <a:gd name="connsiteY3" fmla="*/ 255722 h 1050010"/>
                <a:gd name="connsiteX4" fmla="*/ 550190 w 1774556"/>
                <a:gd name="connsiteY4" fmla="*/ 255722 h 1050010"/>
                <a:gd name="connsiteX5" fmla="*/ 550190 w 1774556"/>
                <a:gd name="connsiteY5" fmla="*/ 220851 h 1050010"/>
                <a:gd name="connsiteX6" fmla="*/ 492071 w 1774556"/>
                <a:gd name="connsiteY6" fmla="*/ 220851 h 1050010"/>
                <a:gd name="connsiteX7" fmla="*/ 492071 w 1774556"/>
                <a:gd name="connsiteY7" fmla="*/ 201478 h 1050010"/>
                <a:gd name="connsiteX8" fmla="*/ 492071 w 1774556"/>
                <a:gd name="connsiteY8" fmla="*/ 201478 h 1050010"/>
                <a:gd name="connsiteX9" fmla="*/ 464949 w 1774556"/>
                <a:gd name="connsiteY9" fmla="*/ 201478 h 1050010"/>
                <a:gd name="connsiteX10" fmla="*/ 464949 w 1774556"/>
                <a:gd name="connsiteY10" fmla="*/ 162732 h 1050010"/>
                <a:gd name="connsiteX11" fmla="*/ 321590 w 1774556"/>
                <a:gd name="connsiteY11" fmla="*/ 162732 h 1050010"/>
                <a:gd name="connsiteX12" fmla="*/ 321590 w 1774556"/>
                <a:gd name="connsiteY12" fmla="*/ 112362 h 1050010"/>
                <a:gd name="connsiteX13" fmla="*/ 271221 w 1774556"/>
                <a:gd name="connsiteY13" fmla="*/ 112362 h 1050010"/>
                <a:gd name="connsiteX14" fmla="*/ 271221 w 1774556"/>
                <a:gd name="connsiteY14" fmla="*/ 50369 h 1050010"/>
                <a:gd name="connsiteX15" fmla="*/ 123987 w 1774556"/>
                <a:gd name="connsiteY15" fmla="*/ 50369 h 1050010"/>
                <a:gd name="connsiteX16" fmla="*/ 123987 w 1774556"/>
                <a:gd name="connsiteY16" fmla="*/ 30996 h 1050010"/>
                <a:gd name="connsiteX17" fmla="*/ 46495 w 1774556"/>
                <a:gd name="connsiteY17" fmla="*/ 30996 h 1050010"/>
                <a:gd name="connsiteX18" fmla="*/ 38746 w 1774556"/>
                <a:gd name="connsiteY18" fmla="*/ 23247 h 1050010"/>
                <a:gd name="connsiteX19" fmla="*/ 38746 w 1774556"/>
                <a:gd name="connsiteY19" fmla="*/ 23247 h 1050010"/>
                <a:gd name="connsiteX20" fmla="*/ 38746 w 1774556"/>
                <a:gd name="connsiteY20" fmla="*/ 0 h 1050010"/>
                <a:gd name="connsiteX21" fmla="*/ 0 w 1774556"/>
                <a:gd name="connsiteY21" fmla="*/ 0 h 1050010"/>
                <a:gd name="connsiteX0" fmla="*/ 1774556 w 1774556"/>
                <a:gd name="connsiteY0" fmla="*/ 1050010 h 1050010"/>
                <a:gd name="connsiteX1" fmla="*/ 1774556 w 1774556"/>
                <a:gd name="connsiteY1" fmla="*/ 298342 h 1050010"/>
                <a:gd name="connsiteX2" fmla="*/ 662553 w 1774556"/>
                <a:gd name="connsiteY2" fmla="*/ 298342 h 1050010"/>
                <a:gd name="connsiteX3" fmla="*/ 662553 w 1774556"/>
                <a:gd name="connsiteY3" fmla="*/ 255722 h 1050010"/>
                <a:gd name="connsiteX4" fmla="*/ 550190 w 1774556"/>
                <a:gd name="connsiteY4" fmla="*/ 255722 h 1050010"/>
                <a:gd name="connsiteX5" fmla="*/ 550190 w 1774556"/>
                <a:gd name="connsiteY5" fmla="*/ 220851 h 1050010"/>
                <a:gd name="connsiteX6" fmla="*/ 492071 w 1774556"/>
                <a:gd name="connsiteY6" fmla="*/ 220851 h 1050010"/>
                <a:gd name="connsiteX7" fmla="*/ 492071 w 1774556"/>
                <a:gd name="connsiteY7" fmla="*/ 201478 h 1050010"/>
                <a:gd name="connsiteX8" fmla="*/ 492071 w 1774556"/>
                <a:gd name="connsiteY8" fmla="*/ 201478 h 1050010"/>
                <a:gd name="connsiteX9" fmla="*/ 464949 w 1774556"/>
                <a:gd name="connsiteY9" fmla="*/ 201478 h 1050010"/>
                <a:gd name="connsiteX10" fmla="*/ 464949 w 1774556"/>
                <a:gd name="connsiteY10" fmla="*/ 162732 h 1050010"/>
                <a:gd name="connsiteX11" fmla="*/ 321590 w 1774556"/>
                <a:gd name="connsiteY11" fmla="*/ 162732 h 1050010"/>
                <a:gd name="connsiteX12" fmla="*/ 321590 w 1774556"/>
                <a:gd name="connsiteY12" fmla="*/ 112362 h 1050010"/>
                <a:gd name="connsiteX13" fmla="*/ 271221 w 1774556"/>
                <a:gd name="connsiteY13" fmla="*/ 112362 h 1050010"/>
                <a:gd name="connsiteX14" fmla="*/ 271221 w 1774556"/>
                <a:gd name="connsiteY14" fmla="*/ 50369 h 1050010"/>
                <a:gd name="connsiteX15" fmla="*/ 123987 w 1774556"/>
                <a:gd name="connsiteY15" fmla="*/ 50369 h 1050010"/>
                <a:gd name="connsiteX16" fmla="*/ 123987 w 1774556"/>
                <a:gd name="connsiteY16" fmla="*/ 30996 h 1050010"/>
                <a:gd name="connsiteX17" fmla="*/ 46495 w 1774556"/>
                <a:gd name="connsiteY17" fmla="*/ 30996 h 1050010"/>
                <a:gd name="connsiteX18" fmla="*/ 38746 w 1774556"/>
                <a:gd name="connsiteY18" fmla="*/ 23247 h 1050010"/>
                <a:gd name="connsiteX19" fmla="*/ 38746 w 1774556"/>
                <a:gd name="connsiteY19" fmla="*/ 0 h 1050010"/>
                <a:gd name="connsiteX20" fmla="*/ 0 w 1774556"/>
                <a:gd name="connsiteY20" fmla="*/ 0 h 1050010"/>
                <a:gd name="connsiteX0" fmla="*/ 1774556 w 1774556"/>
                <a:gd name="connsiteY0" fmla="*/ 1050010 h 1050010"/>
                <a:gd name="connsiteX1" fmla="*/ 1774556 w 1774556"/>
                <a:gd name="connsiteY1" fmla="*/ 298342 h 1050010"/>
                <a:gd name="connsiteX2" fmla="*/ 662553 w 1774556"/>
                <a:gd name="connsiteY2" fmla="*/ 298342 h 1050010"/>
                <a:gd name="connsiteX3" fmla="*/ 662553 w 1774556"/>
                <a:gd name="connsiteY3" fmla="*/ 255722 h 1050010"/>
                <a:gd name="connsiteX4" fmla="*/ 550190 w 1774556"/>
                <a:gd name="connsiteY4" fmla="*/ 255722 h 1050010"/>
                <a:gd name="connsiteX5" fmla="*/ 550190 w 1774556"/>
                <a:gd name="connsiteY5" fmla="*/ 220851 h 1050010"/>
                <a:gd name="connsiteX6" fmla="*/ 492071 w 1774556"/>
                <a:gd name="connsiteY6" fmla="*/ 220851 h 1050010"/>
                <a:gd name="connsiteX7" fmla="*/ 492071 w 1774556"/>
                <a:gd name="connsiteY7" fmla="*/ 201478 h 1050010"/>
                <a:gd name="connsiteX8" fmla="*/ 492071 w 1774556"/>
                <a:gd name="connsiteY8" fmla="*/ 201478 h 1050010"/>
                <a:gd name="connsiteX9" fmla="*/ 464949 w 1774556"/>
                <a:gd name="connsiteY9" fmla="*/ 201478 h 1050010"/>
                <a:gd name="connsiteX10" fmla="*/ 464949 w 1774556"/>
                <a:gd name="connsiteY10" fmla="*/ 162732 h 1050010"/>
                <a:gd name="connsiteX11" fmla="*/ 321590 w 1774556"/>
                <a:gd name="connsiteY11" fmla="*/ 162732 h 1050010"/>
                <a:gd name="connsiteX12" fmla="*/ 321590 w 1774556"/>
                <a:gd name="connsiteY12" fmla="*/ 112362 h 1050010"/>
                <a:gd name="connsiteX13" fmla="*/ 271221 w 1774556"/>
                <a:gd name="connsiteY13" fmla="*/ 112362 h 1050010"/>
                <a:gd name="connsiteX14" fmla="*/ 271221 w 1774556"/>
                <a:gd name="connsiteY14" fmla="*/ 50369 h 1050010"/>
                <a:gd name="connsiteX15" fmla="*/ 123987 w 1774556"/>
                <a:gd name="connsiteY15" fmla="*/ 50369 h 1050010"/>
                <a:gd name="connsiteX16" fmla="*/ 123987 w 1774556"/>
                <a:gd name="connsiteY16" fmla="*/ 30996 h 1050010"/>
                <a:gd name="connsiteX17" fmla="*/ 46495 w 1774556"/>
                <a:gd name="connsiteY17" fmla="*/ 30996 h 1050010"/>
                <a:gd name="connsiteX18" fmla="*/ 38746 w 1774556"/>
                <a:gd name="connsiteY18" fmla="*/ 0 h 1050010"/>
                <a:gd name="connsiteX19" fmla="*/ 0 w 1774556"/>
                <a:gd name="connsiteY19" fmla="*/ 0 h 1050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74556" h="1050010">
                  <a:moveTo>
                    <a:pt x="1774556" y="1050010"/>
                  </a:moveTo>
                  <a:lnTo>
                    <a:pt x="1774556" y="298342"/>
                  </a:lnTo>
                  <a:lnTo>
                    <a:pt x="662553" y="298342"/>
                  </a:lnTo>
                  <a:lnTo>
                    <a:pt x="662553" y="255722"/>
                  </a:lnTo>
                  <a:lnTo>
                    <a:pt x="550190" y="255722"/>
                  </a:lnTo>
                  <a:lnTo>
                    <a:pt x="550190" y="220851"/>
                  </a:lnTo>
                  <a:lnTo>
                    <a:pt x="492071" y="220851"/>
                  </a:lnTo>
                  <a:lnTo>
                    <a:pt x="492071" y="201478"/>
                  </a:lnTo>
                  <a:lnTo>
                    <a:pt x="492071" y="201478"/>
                  </a:lnTo>
                  <a:lnTo>
                    <a:pt x="464949" y="201478"/>
                  </a:lnTo>
                  <a:lnTo>
                    <a:pt x="464949" y="162732"/>
                  </a:lnTo>
                  <a:lnTo>
                    <a:pt x="321590" y="162732"/>
                  </a:lnTo>
                  <a:lnTo>
                    <a:pt x="321590" y="112362"/>
                  </a:lnTo>
                  <a:lnTo>
                    <a:pt x="271221" y="112362"/>
                  </a:lnTo>
                  <a:lnTo>
                    <a:pt x="271221" y="50369"/>
                  </a:lnTo>
                  <a:lnTo>
                    <a:pt x="123987" y="50369"/>
                  </a:lnTo>
                  <a:lnTo>
                    <a:pt x="123987" y="30996"/>
                  </a:lnTo>
                  <a:lnTo>
                    <a:pt x="46495" y="30996"/>
                  </a:lnTo>
                  <a:lnTo>
                    <a:pt x="38746"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endParaRPr>
            </a:p>
          </p:txBody>
        </p:sp>
        <p:sp>
          <p:nvSpPr>
            <p:cNvPr id="9251" name="Freeform 80">
              <a:extLst>
                <a:ext uri="{FF2B5EF4-FFF2-40B4-BE49-F238E27FC236}">
                  <a16:creationId xmlns:a16="http://schemas.microsoft.com/office/drawing/2014/main" id="{BB5673B0-59FB-5A75-F308-CE0B5AD35595}"/>
                </a:ext>
              </a:extLst>
            </p:cNvPr>
            <p:cNvSpPr/>
            <p:nvPr/>
          </p:nvSpPr>
          <p:spPr bwMode="auto">
            <a:xfrm>
              <a:off x="5308169" y="3022169"/>
              <a:ext cx="1046136" cy="313841"/>
            </a:xfrm>
            <a:custGeom>
              <a:avLst/>
              <a:gdLst>
                <a:gd name="connsiteX0" fmla="*/ 0 w 1046136"/>
                <a:gd name="connsiteY0" fmla="*/ 0 h 313841"/>
                <a:gd name="connsiteX1" fmla="*/ 185980 w 1046136"/>
                <a:gd name="connsiteY1" fmla="*/ 0 h 313841"/>
                <a:gd name="connsiteX2" fmla="*/ 185980 w 1046136"/>
                <a:gd name="connsiteY2" fmla="*/ 34872 h 313841"/>
                <a:gd name="connsiteX3" fmla="*/ 247973 w 1046136"/>
                <a:gd name="connsiteY3" fmla="*/ 34872 h 313841"/>
                <a:gd name="connsiteX4" fmla="*/ 247973 w 1046136"/>
                <a:gd name="connsiteY4" fmla="*/ 77492 h 313841"/>
                <a:gd name="connsiteX5" fmla="*/ 313841 w 1046136"/>
                <a:gd name="connsiteY5" fmla="*/ 77492 h 313841"/>
                <a:gd name="connsiteX6" fmla="*/ 313841 w 1046136"/>
                <a:gd name="connsiteY6" fmla="*/ 112363 h 313841"/>
                <a:gd name="connsiteX7" fmla="*/ 406831 w 1046136"/>
                <a:gd name="connsiteY7" fmla="*/ 112363 h 313841"/>
                <a:gd name="connsiteX8" fmla="*/ 406831 w 1046136"/>
                <a:gd name="connsiteY8" fmla="*/ 131736 h 313841"/>
                <a:gd name="connsiteX9" fmla="*/ 492072 w 1046136"/>
                <a:gd name="connsiteY9" fmla="*/ 131736 h 313841"/>
                <a:gd name="connsiteX10" fmla="*/ 492072 w 1046136"/>
                <a:gd name="connsiteY10" fmla="*/ 170482 h 313841"/>
                <a:gd name="connsiteX11" fmla="*/ 561814 w 1046136"/>
                <a:gd name="connsiteY11" fmla="*/ 170482 h 313841"/>
                <a:gd name="connsiteX12" fmla="*/ 561814 w 1046136"/>
                <a:gd name="connsiteY12" fmla="*/ 201478 h 313841"/>
                <a:gd name="connsiteX13" fmla="*/ 639306 w 1046136"/>
                <a:gd name="connsiteY13" fmla="*/ 201478 h 313841"/>
                <a:gd name="connsiteX14" fmla="*/ 639306 w 1046136"/>
                <a:gd name="connsiteY14" fmla="*/ 228600 h 313841"/>
                <a:gd name="connsiteX15" fmla="*/ 728421 w 1046136"/>
                <a:gd name="connsiteY15" fmla="*/ 228600 h 313841"/>
                <a:gd name="connsiteX16" fmla="*/ 728421 w 1046136"/>
                <a:gd name="connsiteY16" fmla="*/ 271221 h 313841"/>
                <a:gd name="connsiteX17" fmla="*/ 805912 w 1046136"/>
                <a:gd name="connsiteY17" fmla="*/ 271221 h 313841"/>
                <a:gd name="connsiteX18" fmla="*/ 825285 w 1046136"/>
                <a:gd name="connsiteY18" fmla="*/ 290594 h 313841"/>
                <a:gd name="connsiteX19" fmla="*/ 922150 w 1046136"/>
                <a:gd name="connsiteY19" fmla="*/ 290594 h 313841"/>
                <a:gd name="connsiteX20" fmla="*/ 922150 w 1046136"/>
                <a:gd name="connsiteY20" fmla="*/ 313841 h 313841"/>
                <a:gd name="connsiteX21" fmla="*/ 1046136 w 1046136"/>
                <a:gd name="connsiteY21" fmla="*/ 313841 h 313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46136" h="313841">
                  <a:moveTo>
                    <a:pt x="0" y="0"/>
                  </a:moveTo>
                  <a:lnTo>
                    <a:pt x="185980" y="0"/>
                  </a:lnTo>
                  <a:lnTo>
                    <a:pt x="185980" y="34872"/>
                  </a:lnTo>
                  <a:lnTo>
                    <a:pt x="247973" y="34872"/>
                  </a:lnTo>
                  <a:lnTo>
                    <a:pt x="247973" y="77492"/>
                  </a:lnTo>
                  <a:lnTo>
                    <a:pt x="313841" y="77492"/>
                  </a:lnTo>
                  <a:lnTo>
                    <a:pt x="313841" y="112363"/>
                  </a:lnTo>
                  <a:lnTo>
                    <a:pt x="406831" y="112363"/>
                  </a:lnTo>
                  <a:lnTo>
                    <a:pt x="406831" y="131736"/>
                  </a:lnTo>
                  <a:lnTo>
                    <a:pt x="492072" y="131736"/>
                  </a:lnTo>
                  <a:lnTo>
                    <a:pt x="492072" y="170482"/>
                  </a:lnTo>
                  <a:lnTo>
                    <a:pt x="561814" y="170482"/>
                  </a:lnTo>
                  <a:lnTo>
                    <a:pt x="561814" y="201478"/>
                  </a:lnTo>
                  <a:lnTo>
                    <a:pt x="639306" y="201478"/>
                  </a:lnTo>
                  <a:lnTo>
                    <a:pt x="639306" y="228600"/>
                  </a:lnTo>
                  <a:lnTo>
                    <a:pt x="728421" y="228600"/>
                  </a:lnTo>
                  <a:lnTo>
                    <a:pt x="728421" y="271221"/>
                  </a:lnTo>
                  <a:lnTo>
                    <a:pt x="805912" y="271221"/>
                  </a:lnTo>
                  <a:lnTo>
                    <a:pt x="825285" y="290594"/>
                  </a:lnTo>
                  <a:lnTo>
                    <a:pt x="922150" y="290594"/>
                  </a:lnTo>
                  <a:lnTo>
                    <a:pt x="922150" y="313841"/>
                  </a:lnTo>
                  <a:lnTo>
                    <a:pt x="1046136" y="313841"/>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endParaRPr>
            </a:p>
          </p:txBody>
        </p:sp>
        <p:sp>
          <p:nvSpPr>
            <p:cNvPr id="9252" name="Freeform 82">
              <a:extLst>
                <a:ext uri="{FF2B5EF4-FFF2-40B4-BE49-F238E27FC236}">
                  <a16:creationId xmlns:a16="http://schemas.microsoft.com/office/drawing/2014/main" id="{5E41AA72-B529-E5BB-DCBD-342B7BC51F27}"/>
                </a:ext>
              </a:extLst>
            </p:cNvPr>
            <p:cNvSpPr/>
            <p:nvPr/>
          </p:nvSpPr>
          <p:spPr bwMode="auto">
            <a:xfrm>
              <a:off x="4541003" y="2561095"/>
              <a:ext cx="790414" cy="461074"/>
            </a:xfrm>
            <a:custGeom>
              <a:avLst/>
              <a:gdLst>
                <a:gd name="connsiteX0" fmla="*/ 0 w 790414"/>
                <a:gd name="connsiteY0" fmla="*/ 0 h 461074"/>
                <a:gd name="connsiteX1" fmla="*/ 116238 w 790414"/>
                <a:gd name="connsiteY1" fmla="*/ 0 h 461074"/>
                <a:gd name="connsiteX2" fmla="*/ 116238 w 790414"/>
                <a:gd name="connsiteY2" fmla="*/ 0 h 461074"/>
                <a:gd name="connsiteX3" fmla="*/ 116238 w 790414"/>
                <a:gd name="connsiteY3" fmla="*/ 27122 h 461074"/>
                <a:gd name="connsiteX4" fmla="*/ 158858 w 790414"/>
                <a:gd name="connsiteY4" fmla="*/ 27122 h 461074"/>
                <a:gd name="connsiteX5" fmla="*/ 158858 w 790414"/>
                <a:gd name="connsiteY5" fmla="*/ 77491 h 461074"/>
                <a:gd name="connsiteX6" fmla="*/ 232475 w 790414"/>
                <a:gd name="connsiteY6" fmla="*/ 77491 h 461074"/>
                <a:gd name="connsiteX7" fmla="*/ 232475 w 790414"/>
                <a:gd name="connsiteY7" fmla="*/ 112363 h 461074"/>
                <a:gd name="connsiteX8" fmla="*/ 302217 w 790414"/>
                <a:gd name="connsiteY8" fmla="*/ 112363 h 461074"/>
                <a:gd name="connsiteX9" fmla="*/ 302217 w 790414"/>
                <a:gd name="connsiteY9" fmla="*/ 143359 h 461074"/>
                <a:gd name="connsiteX10" fmla="*/ 302217 w 790414"/>
                <a:gd name="connsiteY10" fmla="*/ 143359 h 461074"/>
                <a:gd name="connsiteX11" fmla="*/ 340963 w 790414"/>
                <a:gd name="connsiteY11" fmla="*/ 143359 h 461074"/>
                <a:gd name="connsiteX12" fmla="*/ 340963 w 790414"/>
                <a:gd name="connsiteY12" fmla="*/ 213102 h 461074"/>
                <a:gd name="connsiteX13" fmla="*/ 391333 w 790414"/>
                <a:gd name="connsiteY13" fmla="*/ 213102 h 461074"/>
                <a:gd name="connsiteX14" fmla="*/ 391333 w 790414"/>
                <a:gd name="connsiteY14" fmla="*/ 213102 h 461074"/>
                <a:gd name="connsiteX15" fmla="*/ 391333 w 790414"/>
                <a:gd name="connsiteY15" fmla="*/ 244098 h 461074"/>
                <a:gd name="connsiteX16" fmla="*/ 430078 w 790414"/>
                <a:gd name="connsiteY16" fmla="*/ 244098 h 461074"/>
                <a:gd name="connsiteX17" fmla="*/ 430078 w 790414"/>
                <a:gd name="connsiteY17" fmla="*/ 271220 h 461074"/>
                <a:gd name="connsiteX18" fmla="*/ 468824 w 790414"/>
                <a:gd name="connsiteY18" fmla="*/ 271220 h 461074"/>
                <a:gd name="connsiteX19" fmla="*/ 468824 w 790414"/>
                <a:gd name="connsiteY19" fmla="*/ 321590 h 461074"/>
                <a:gd name="connsiteX20" fmla="*/ 526943 w 790414"/>
                <a:gd name="connsiteY20" fmla="*/ 321590 h 461074"/>
                <a:gd name="connsiteX21" fmla="*/ 526943 w 790414"/>
                <a:gd name="connsiteY21" fmla="*/ 356461 h 461074"/>
                <a:gd name="connsiteX22" fmla="*/ 612183 w 790414"/>
                <a:gd name="connsiteY22" fmla="*/ 356461 h 461074"/>
                <a:gd name="connsiteX23" fmla="*/ 612183 w 790414"/>
                <a:gd name="connsiteY23" fmla="*/ 387458 h 461074"/>
                <a:gd name="connsiteX24" fmla="*/ 678051 w 790414"/>
                <a:gd name="connsiteY24" fmla="*/ 387458 h 461074"/>
                <a:gd name="connsiteX25" fmla="*/ 678051 w 790414"/>
                <a:gd name="connsiteY25" fmla="*/ 433952 h 461074"/>
                <a:gd name="connsiteX26" fmla="*/ 743919 w 790414"/>
                <a:gd name="connsiteY26" fmla="*/ 433952 h 461074"/>
                <a:gd name="connsiteX27" fmla="*/ 743919 w 790414"/>
                <a:gd name="connsiteY27" fmla="*/ 433952 h 461074"/>
                <a:gd name="connsiteX28" fmla="*/ 743919 w 790414"/>
                <a:gd name="connsiteY28" fmla="*/ 433952 h 461074"/>
                <a:gd name="connsiteX29" fmla="*/ 743919 w 790414"/>
                <a:gd name="connsiteY29" fmla="*/ 461074 h 461074"/>
                <a:gd name="connsiteX30" fmla="*/ 790414 w 790414"/>
                <a:gd name="connsiteY30" fmla="*/ 461074 h 461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790414" h="461074">
                  <a:moveTo>
                    <a:pt x="0" y="0"/>
                  </a:moveTo>
                  <a:lnTo>
                    <a:pt x="116238" y="0"/>
                  </a:lnTo>
                  <a:lnTo>
                    <a:pt x="116238" y="0"/>
                  </a:lnTo>
                  <a:lnTo>
                    <a:pt x="116238" y="27122"/>
                  </a:lnTo>
                  <a:lnTo>
                    <a:pt x="158858" y="27122"/>
                  </a:lnTo>
                  <a:lnTo>
                    <a:pt x="158858" y="77491"/>
                  </a:lnTo>
                  <a:lnTo>
                    <a:pt x="232475" y="77491"/>
                  </a:lnTo>
                  <a:lnTo>
                    <a:pt x="232475" y="112363"/>
                  </a:lnTo>
                  <a:lnTo>
                    <a:pt x="302217" y="112363"/>
                  </a:lnTo>
                  <a:lnTo>
                    <a:pt x="302217" y="143359"/>
                  </a:lnTo>
                  <a:lnTo>
                    <a:pt x="302217" y="143359"/>
                  </a:lnTo>
                  <a:lnTo>
                    <a:pt x="340963" y="143359"/>
                  </a:lnTo>
                  <a:lnTo>
                    <a:pt x="340963" y="213102"/>
                  </a:lnTo>
                  <a:lnTo>
                    <a:pt x="391333" y="213102"/>
                  </a:lnTo>
                  <a:lnTo>
                    <a:pt x="391333" y="213102"/>
                  </a:lnTo>
                  <a:lnTo>
                    <a:pt x="391333" y="244098"/>
                  </a:lnTo>
                  <a:lnTo>
                    <a:pt x="430078" y="244098"/>
                  </a:lnTo>
                  <a:lnTo>
                    <a:pt x="430078" y="271220"/>
                  </a:lnTo>
                  <a:lnTo>
                    <a:pt x="468824" y="271220"/>
                  </a:lnTo>
                  <a:lnTo>
                    <a:pt x="468824" y="321590"/>
                  </a:lnTo>
                  <a:lnTo>
                    <a:pt x="526943" y="321590"/>
                  </a:lnTo>
                  <a:lnTo>
                    <a:pt x="526943" y="356461"/>
                  </a:lnTo>
                  <a:lnTo>
                    <a:pt x="612183" y="356461"/>
                  </a:lnTo>
                  <a:lnTo>
                    <a:pt x="612183" y="387458"/>
                  </a:lnTo>
                  <a:lnTo>
                    <a:pt x="678051" y="387458"/>
                  </a:lnTo>
                  <a:lnTo>
                    <a:pt x="678051" y="433952"/>
                  </a:lnTo>
                  <a:lnTo>
                    <a:pt x="743919" y="433952"/>
                  </a:lnTo>
                  <a:lnTo>
                    <a:pt x="743919" y="433952"/>
                  </a:lnTo>
                  <a:lnTo>
                    <a:pt x="743919" y="433952"/>
                  </a:lnTo>
                  <a:lnTo>
                    <a:pt x="743919" y="461074"/>
                  </a:lnTo>
                  <a:lnTo>
                    <a:pt x="790414" y="461074"/>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endParaRPr>
            </a:p>
          </p:txBody>
        </p:sp>
        <p:sp>
          <p:nvSpPr>
            <p:cNvPr id="9253" name="Freeform 83">
              <a:extLst>
                <a:ext uri="{FF2B5EF4-FFF2-40B4-BE49-F238E27FC236}">
                  <a16:creationId xmlns:a16="http://schemas.microsoft.com/office/drawing/2014/main" id="{2DE092A0-D8F6-A000-BE2D-EFDE0629CA19}"/>
                </a:ext>
              </a:extLst>
            </p:cNvPr>
            <p:cNvSpPr/>
            <p:nvPr/>
          </p:nvSpPr>
          <p:spPr bwMode="auto">
            <a:xfrm>
              <a:off x="3599481" y="1910166"/>
              <a:ext cx="941522" cy="650929"/>
            </a:xfrm>
            <a:custGeom>
              <a:avLst/>
              <a:gdLst>
                <a:gd name="connsiteX0" fmla="*/ 0 w 941522"/>
                <a:gd name="connsiteY0" fmla="*/ 0 h 650929"/>
                <a:gd name="connsiteX1" fmla="*/ 69743 w 941522"/>
                <a:gd name="connsiteY1" fmla="*/ 0 h 650929"/>
                <a:gd name="connsiteX2" fmla="*/ 69743 w 941522"/>
                <a:gd name="connsiteY2" fmla="*/ 42620 h 650929"/>
                <a:gd name="connsiteX3" fmla="*/ 116238 w 941522"/>
                <a:gd name="connsiteY3" fmla="*/ 42620 h 650929"/>
                <a:gd name="connsiteX4" fmla="*/ 116238 w 941522"/>
                <a:gd name="connsiteY4" fmla="*/ 96865 h 650929"/>
                <a:gd name="connsiteX5" fmla="*/ 143360 w 941522"/>
                <a:gd name="connsiteY5" fmla="*/ 96865 h 650929"/>
                <a:gd name="connsiteX6" fmla="*/ 143360 w 941522"/>
                <a:gd name="connsiteY6" fmla="*/ 154983 h 650929"/>
                <a:gd name="connsiteX7" fmla="*/ 216977 w 941522"/>
                <a:gd name="connsiteY7" fmla="*/ 154983 h 650929"/>
                <a:gd name="connsiteX8" fmla="*/ 216977 w 941522"/>
                <a:gd name="connsiteY8" fmla="*/ 189854 h 650929"/>
                <a:gd name="connsiteX9" fmla="*/ 275095 w 941522"/>
                <a:gd name="connsiteY9" fmla="*/ 189854 h 650929"/>
                <a:gd name="connsiteX10" fmla="*/ 275095 w 941522"/>
                <a:gd name="connsiteY10" fmla="*/ 232475 h 650929"/>
                <a:gd name="connsiteX11" fmla="*/ 375834 w 941522"/>
                <a:gd name="connsiteY11" fmla="*/ 232475 h 650929"/>
                <a:gd name="connsiteX12" fmla="*/ 375834 w 941522"/>
                <a:gd name="connsiteY12" fmla="*/ 286719 h 650929"/>
                <a:gd name="connsiteX13" fmla="*/ 418455 w 941522"/>
                <a:gd name="connsiteY13" fmla="*/ 286719 h 650929"/>
                <a:gd name="connsiteX14" fmla="*/ 418455 w 941522"/>
                <a:gd name="connsiteY14" fmla="*/ 309966 h 650929"/>
                <a:gd name="connsiteX15" fmla="*/ 480448 w 941522"/>
                <a:gd name="connsiteY15" fmla="*/ 309966 h 650929"/>
                <a:gd name="connsiteX16" fmla="*/ 480448 w 941522"/>
                <a:gd name="connsiteY16" fmla="*/ 406831 h 650929"/>
                <a:gd name="connsiteX17" fmla="*/ 557939 w 941522"/>
                <a:gd name="connsiteY17" fmla="*/ 406831 h 650929"/>
                <a:gd name="connsiteX18" fmla="*/ 557939 w 941522"/>
                <a:gd name="connsiteY18" fmla="*/ 457200 h 650929"/>
                <a:gd name="connsiteX19" fmla="*/ 627682 w 941522"/>
                <a:gd name="connsiteY19" fmla="*/ 457200 h 650929"/>
                <a:gd name="connsiteX20" fmla="*/ 627682 w 941522"/>
                <a:gd name="connsiteY20" fmla="*/ 484322 h 650929"/>
                <a:gd name="connsiteX21" fmla="*/ 709048 w 941522"/>
                <a:gd name="connsiteY21" fmla="*/ 484322 h 650929"/>
                <a:gd name="connsiteX22" fmla="*/ 709048 w 941522"/>
                <a:gd name="connsiteY22" fmla="*/ 511444 h 650929"/>
                <a:gd name="connsiteX23" fmla="*/ 809787 w 941522"/>
                <a:gd name="connsiteY23" fmla="*/ 511444 h 650929"/>
                <a:gd name="connsiteX24" fmla="*/ 809787 w 941522"/>
                <a:gd name="connsiteY24" fmla="*/ 604434 h 650929"/>
                <a:gd name="connsiteX25" fmla="*/ 879529 w 941522"/>
                <a:gd name="connsiteY25" fmla="*/ 604434 h 650929"/>
                <a:gd name="connsiteX26" fmla="*/ 879529 w 941522"/>
                <a:gd name="connsiteY26" fmla="*/ 604434 h 650929"/>
                <a:gd name="connsiteX27" fmla="*/ 879529 w 941522"/>
                <a:gd name="connsiteY27" fmla="*/ 635431 h 650929"/>
                <a:gd name="connsiteX28" fmla="*/ 941522 w 941522"/>
                <a:gd name="connsiteY28" fmla="*/ 635431 h 650929"/>
                <a:gd name="connsiteX29" fmla="*/ 941522 w 941522"/>
                <a:gd name="connsiteY29" fmla="*/ 650929 h 650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41522" h="650929">
                  <a:moveTo>
                    <a:pt x="0" y="0"/>
                  </a:moveTo>
                  <a:lnTo>
                    <a:pt x="69743" y="0"/>
                  </a:lnTo>
                  <a:lnTo>
                    <a:pt x="69743" y="42620"/>
                  </a:lnTo>
                  <a:lnTo>
                    <a:pt x="116238" y="42620"/>
                  </a:lnTo>
                  <a:lnTo>
                    <a:pt x="116238" y="96865"/>
                  </a:lnTo>
                  <a:lnTo>
                    <a:pt x="143360" y="96865"/>
                  </a:lnTo>
                  <a:lnTo>
                    <a:pt x="143360" y="154983"/>
                  </a:lnTo>
                  <a:lnTo>
                    <a:pt x="216977" y="154983"/>
                  </a:lnTo>
                  <a:lnTo>
                    <a:pt x="216977" y="189854"/>
                  </a:lnTo>
                  <a:lnTo>
                    <a:pt x="275095" y="189854"/>
                  </a:lnTo>
                  <a:lnTo>
                    <a:pt x="275095" y="232475"/>
                  </a:lnTo>
                  <a:lnTo>
                    <a:pt x="375834" y="232475"/>
                  </a:lnTo>
                  <a:lnTo>
                    <a:pt x="375834" y="286719"/>
                  </a:lnTo>
                  <a:lnTo>
                    <a:pt x="418455" y="286719"/>
                  </a:lnTo>
                  <a:lnTo>
                    <a:pt x="418455" y="309966"/>
                  </a:lnTo>
                  <a:lnTo>
                    <a:pt x="480448" y="309966"/>
                  </a:lnTo>
                  <a:lnTo>
                    <a:pt x="480448" y="406831"/>
                  </a:lnTo>
                  <a:lnTo>
                    <a:pt x="557939" y="406831"/>
                  </a:lnTo>
                  <a:lnTo>
                    <a:pt x="557939" y="457200"/>
                  </a:lnTo>
                  <a:lnTo>
                    <a:pt x="627682" y="457200"/>
                  </a:lnTo>
                  <a:lnTo>
                    <a:pt x="627682" y="484322"/>
                  </a:lnTo>
                  <a:lnTo>
                    <a:pt x="709048" y="484322"/>
                  </a:lnTo>
                  <a:lnTo>
                    <a:pt x="709048" y="511444"/>
                  </a:lnTo>
                  <a:lnTo>
                    <a:pt x="809787" y="511444"/>
                  </a:lnTo>
                  <a:lnTo>
                    <a:pt x="809787" y="604434"/>
                  </a:lnTo>
                  <a:lnTo>
                    <a:pt x="879529" y="604434"/>
                  </a:lnTo>
                  <a:lnTo>
                    <a:pt x="879529" y="604434"/>
                  </a:lnTo>
                  <a:lnTo>
                    <a:pt x="879529" y="635431"/>
                  </a:lnTo>
                  <a:lnTo>
                    <a:pt x="941522" y="635431"/>
                  </a:lnTo>
                  <a:lnTo>
                    <a:pt x="941522" y="650929"/>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E1471D"/>
                </a:solidFill>
                <a:effectLst/>
                <a:uLnTx/>
                <a:uFillTx/>
                <a:latin typeface="Poppins Medium" pitchFamily="2" charset="77"/>
                <a:ea typeface="+mn-ea"/>
                <a:cs typeface="Poppins Medium" pitchFamily="2" charset="77"/>
              </a:endParaRPr>
            </a:p>
          </p:txBody>
        </p:sp>
      </p:grpSp>
      <p:sp>
        <p:nvSpPr>
          <p:cNvPr id="9316" name="TextBox 9315">
            <a:extLst>
              <a:ext uri="{FF2B5EF4-FFF2-40B4-BE49-F238E27FC236}">
                <a16:creationId xmlns:a16="http://schemas.microsoft.com/office/drawing/2014/main" id="{988079A2-979D-D73A-AF60-11A50BE799BB}"/>
              </a:ext>
            </a:extLst>
          </p:cNvPr>
          <p:cNvSpPr txBox="1"/>
          <p:nvPr/>
        </p:nvSpPr>
        <p:spPr bwMode="auto">
          <a:xfrm>
            <a:off x="2876910" y="4980922"/>
            <a:ext cx="56558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Yr From Randomization</a:t>
            </a:r>
          </a:p>
        </p:txBody>
      </p:sp>
      <p:sp>
        <p:nvSpPr>
          <p:cNvPr id="9325" name="TextBox 9324">
            <a:extLst>
              <a:ext uri="{FF2B5EF4-FFF2-40B4-BE49-F238E27FC236}">
                <a16:creationId xmlns:a16="http://schemas.microsoft.com/office/drawing/2014/main" id="{8EACA3F4-A0FE-3CFD-4696-55793943BAAC}"/>
              </a:ext>
            </a:extLst>
          </p:cNvPr>
          <p:cNvSpPr txBox="1"/>
          <p:nvPr/>
        </p:nvSpPr>
        <p:spPr bwMode="auto">
          <a:xfrm>
            <a:off x="1892088" y="1566817"/>
            <a:ext cx="9855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9326" name="TextBox 9325">
            <a:extLst>
              <a:ext uri="{FF2B5EF4-FFF2-40B4-BE49-F238E27FC236}">
                <a16:creationId xmlns:a16="http://schemas.microsoft.com/office/drawing/2014/main" id="{5E529D03-A189-4492-A540-0705A895BC69}"/>
              </a:ext>
            </a:extLst>
          </p:cNvPr>
          <p:cNvSpPr txBox="1"/>
          <p:nvPr/>
        </p:nvSpPr>
        <p:spPr bwMode="auto">
          <a:xfrm>
            <a:off x="1892088" y="2296335"/>
            <a:ext cx="9855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0.75</a:t>
            </a:r>
          </a:p>
        </p:txBody>
      </p:sp>
      <p:sp>
        <p:nvSpPr>
          <p:cNvPr id="9327" name="TextBox 9326">
            <a:extLst>
              <a:ext uri="{FF2B5EF4-FFF2-40B4-BE49-F238E27FC236}">
                <a16:creationId xmlns:a16="http://schemas.microsoft.com/office/drawing/2014/main" id="{F95549A4-D77B-7582-65AE-576B76836AA7}"/>
              </a:ext>
            </a:extLst>
          </p:cNvPr>
          <p:cNvSpPr txBox="1"/>
          <p:nvPr/>
        </p:nvSpPr>
        <p:spPr bwMode="auto">
          <a:xfrm>
            <a:off x="1892088" y="3034561"/>
            <a:ext cx="9855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0.50</a:t>
            </a:r>
          </a:p>
        </p:txBody>
      </p:sp>
      <p:sp>
        <p:nvSpPr>
          <p:cNvPr id="9328" name="TextBox 9327">
            <a:extLst>
              <a:ext uri="{FF2B5EF4-FFF2-40B4-BE49-F238E27FC236}">
                <a16:creationId xmlns:a16="http://schemas.microsoft.com/office/drawing/2014/main" id="{CE28FE04-04D4-86E9-1C22-DA6138D7F323}"/>
              </a:ext>
            </a:extLst>
          </p:cNvPr>
          <p:cNvSpPr txBox="1"/>
          <p:nvPr/>
        </p:nvSpPr>
        <p:spPr bwMode="auto">
          <a:xfrm>
            <a:off x="1892088" y="3772787"/>
            <a:ext cx="9855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0.25</a:t>
            </a:r>
          </a:p>
        </p:txBody>
      </p:sp>
      <p:sp>
        <p:nvSpPr>
          <p:cNvPr id="9329" name="TextBox 9328">
            <a:extLst>
              <a:ext uri="{FF2B5EF4-FFF2-40B4-BE49-F238E27FC236}">
                <a16:creationId xmlns:a16="http://schemas.microsoft.com/office/drawing/2014/main" id="{3E99B80A-379D-4586-A245-351564E04C99}"/>
              </a:ext>
            </a:extLst>
          </p:cNvPr>
          <p:cNvSpPr txBox="1"/>
          <p:nvPr/>
        </p:nvSpPr>
        <p:spPr bwMode="auto">
          <a:xfrm>
            <a:off x="1892088" y="4511011"/>
            <a:ext cx="9855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0.00</a:t>
            </a:r>
          </a:p>
        </p:txBody>
      </p:sp>
      <p:sp>
        <p:nvSpPr>
          <p:cNvPr id="9330" name="TextBox 9329">
            <a:extLst>
              <a:ext uri="{FF2B5EF4-FFF2-40B4-BE49-F238E27FC236}">
                <a16:creationId xmlns:a16="http://schemas.microsoft.com/office/drawing/2014/main" id="{86CD1100-0575-0BD8-8527-1377124DF581}"/>
              </a:ext>
            </a:extLst>
          </p:cNvPr>
          <p:cNvSpPr txBox="1"/>
          <p:nvPr/>
        </p:nvSpPr>
        <p:spPr bwMode="auto">
          <a:xfrm>
            <a:off x="8311621"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a:t>
            </a:r>
          </a:p>
        </p:txBody>
      </p:sp>
      <p:grpSp>
        <p:nvGrpSpPr>
          <p:cNvPr id="5" name="Group 4">
            <a:extLst>
              <a:ext uri="{FF2B5EF4-FFF2-40B4-BE49-F238E27FC236}">
                <a16:creationId xmlns:a16="http://schemas.microsoft.com/office/drawing/2014/main" id="{A5E91F59-CD9C-130A-9A12-78604DD669AE}"/>
              </a:ext>
            </a:extLst>
          </p:cNvPr>
          <p:cNvGrpSpPr/>
          <p:nvPr/>
        </p:nvGrpSpPr>
        <p:grpSpPr>
          <a:xfrm>
            <a:off x="2818844" y="1719502"/>
            <a:ext cx="6075196" cy="3022199"/>
            <a:chOff x="2818844" y="1719502"/>
            <a:chExt cx="6075196" cy="3022199"/>
          </a:xfrm>
        </p:grpSpPr>
        <p:cxnSp>
          <p:nvCxnSpPr>
            <p:cNvPr id="9317" name="Straight Connector 9316">
              <a:extLst>
                <a:ext uri="{FF2B5EF4-FFF2-40B4-BE49-F238E27FC236}">
                  <a16:creationId xmlns:a16="http://schemas.microsoft.com/office/drawing/2014/main" id="{88CCCF5D-0F26-7AF5-E103-DAF3F76876B5}"/>
                </a:ext>
              </a:extLst>
            </p:cNvPr>
            <p:cNvCxnSpPr/>
            <p:nvPr/>
          </p:nvCxnSpPr>
          <p:spPr bwMode="auto">
            <a:xfrm>
              <a:off x="2876910" y="1719502"/>
              <a:ext cx="0" cy="2956358"/>
            </a:xfrm>
            <a:prstGeom prst="line">
              <a:avLst/>
            </a:prstGeom>
            <a:noFill/>
            <a:ln w="12700" cap="flat" cmpd="sng" algn="ctr">
              <a:solidFill>
                <a:srgbClr val="000000"/>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5BFDA4D8-8B9B-6CC2-4214-502D7B01C485}"/>
                </a:ext>
              </a:extLst>
            </p:cNvPr>
            <p:cNvCxnSpPr>
              <a:cxnSpLocks/>
            </p:cNvCxnSpPr>
            <p:nvPr/>
          </p:nvCxnSpPr>
          <p:spPr bwMode="auto">
            <a:xfrm flipH="1">
              <a:off x="2818844" y="171950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320" name="Straight Connector 9319">
              <a:extLst>
                <a:ext uri="{FF2B5EF4-FFF2-40B4-BE49-F238E27FC236}">
                  <a16:creationId xmlns:a16="http://schemas.microsoft.com/office/drawing/2014/main" id="{D1126846-316A-220B-9A49-3A533D976082}"/>
                </a:ext>
              </a:extLst>
            </p:cNvPr>
            <p:cNvCxnSpPr>
              <a:cxnSpLocks/>
            </p:cNvCxnSpPr>
            <p:nvPr/>
          </p:nvCxnSpPr>
          <p:spPr bwMode="auto">
            <a:xfrm flipH="1">
              <a:off x="2818844" y="245859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BF860CC8-95A5-BB02-6CB3-787B4CA8AD15}"/>
                </a:ext>
              </a:extLst>
            </p:cNvPr>
            <p:cNvCxnSpPr>
              <a:cxnSpLocks/>
            </p:cNvCxnSpPr>
            <p:nvPr/>
          </p:nvCxnSpPr>
          <p:spPr bwMode="auto">
            <a:xfrm flipH="1">
              <a:off x="2818844" y="3197681"/>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2E84D103-741B-847F-63CD-EBCBBB97073B}"/>
                </a:ext>
              </a:extLst>
            </p:cNvPr>
            <p:cNvCxnSpPr>
              <a:cxnSpLocks/>
            </p:cNvCxnSpPr>
            <p:nvPr/>
          </p:nvCxnSpPr>
          <p:spPr bwMode="auto">
            <a:xfrm flipH="1">
              <a:off x="2818844" y="3936770"/>
              <a:ext cx="64008" cy="0"/>
            </a:xfrm>
            <a:prstGeom prst="line">
              <a:avLst/>
            </a:prstGeom>
            <a:noFill/>
            <a:ln w="12700" cap="flat" cmpd="sng" algn="ctr">
              <a:solidFill>
                <a:schemeClr val="tx1"/>
              </a:solidFill>
              <a:prstDash val="solid"/>
              <a:round/>
              <a:headEnd type="none" w="med" len="med"/>
              <a:tailEnd type="none" w="med" len="med"/>
            </a:ln>
            <a:effectLst/>
          </p:spPr>
        </p:cxnSp>
        <p:grpSp>
          <p:nvGrpSpPr>
            <p:cNvPr id="3" name="Group 2">
              <a:extLst>
                <a:ext uri="{FF2B5EF4-FFF2-40B4-BE49-F238E27FC236}">
                  <a16:creationId xmlns:a16="http://schemas.microsoft.com/office/drawing/2014/main" id="{EF79E8A5-6B19-EE2D-AA24-4F91C32E2575}"/>
                </a:ext>
              </a:extLst>
            </p:cNvPr>
            <p:cNvGrpSpPr/>
            <p:nvPr/>
          </p:nvGrpSpPr>
          <p:grpSpPr>
            <a:xfrm>
              <a:off x="2818844" y="4675862"/>
              <a:ext cx="6075196" cy="65839"/>
              <a:chOff x="2818844" y="4675862"/>
              <a:chExt cx="6075196" cy="65839"/>
            </a:xfrm>
          </p:grpSpPr>
          <p:cxnSp>
            <p:nvCxnSpPr>
              <p:cNvPr id="9318" name="Straight Connector 9317">
                <a:extLst>
                  <a:ext uri="{FF2B5EF4-FFF2-40B4-BE49-F238E27FC236}">
                    <a16:creationId xmlns:a16="http://schemas.microsoft.com/office/drawing/2014/main" id="{FE23689A-5A6A-937D-256B-4EA9E9AE67B6}"/>
                  </a:ext>
                </a:extLst>
              </p:cNvPr>
              <p:cNvCxnSpPr>
                <a:cxnSpLocks/>
              </p:cNvCxnSpPr>
              <p:nvPr/>
            </p:nvCxnSpPr>
            <p:spPr bwMode="auto">
              <a:xfrm>
                <a:off x="2876912" y="4675862"/>
                <a:ext cx="6017128" cy="0"/>
              </a:xfrm>
              <a:prstGeom prst="line">
                <a:avLst/>
              </a:prstGeom>
              <a:noFill/>
              <a:ln w="12700" cap="flat" cmpd="sng" algn="ctr">
                <a:solidFill>
                  <a:srgbClr val="000000"/>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43F0319F-2C77-5F7E-E7B1-C2584AE92D52}"/>
                  </a:ext>
                </a:extLst>
              </p:cNvPr>
              <p:cNvCxnSpPr>
                <a:cxnSpLocks/>
              </p:cNvCxnSpPr>
              <p:nvPr/>
            </p:nvCxnSpPr>
            <p:spPr bwMode="auto">
              <a:xfrm flipH="1">
                <a:off x="2818844" y="467586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9DDF9B50-0BE0-D7AA-97F1-34290E36BD5A}"/>
                  </a:ext>
                </a:extLst>
              </p:cNvPr>
              <p:cNvCxnSpPr>
                <a:cxnSpLocks/>
              </p:cNvCxnSpPr>
              <p:nvPr/>
            </p:nvCxnSpPr>
            <p:spPr bwMode="auto">
              <a:xfrm>
                <a:off x="2876910"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41975A3E-89A1-9F3D-BDB3-4E790962ABC2}"/>
                  </a:ext>
                </a:extLst>
              </p:cNvPr>
              <p:cNvCxnSpPr>
                <a:cxnSpLocks/>
              </p:cNvCxnSpPr>
              <p:nvPr/>
            </p:nvCxnSpPr>
            <p:spPr bwMode="auto">
              <a:xfrm>
                <a:off x="3583896"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950742EB-48BE-1216-75A7-7AD14B7BE314}"/>
                  </a:ext>
                </a:extLst>
              </p:cNvPr>
              <p:cNvCxnSpPr>
                <a:cxnSpLocks/>
              </p:cNvCxnSpPr>
              <p:nvPr/>
            </p:nvCxnSpPr>
            <p:spPr bwMode="auto">
              <a:xfrm>
                <a:off x="4290882"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4D283867-F625-82A2-3C64-7FB4CF7500D7}"/>
                  </a:ext>
                </a:extLst>
              </p:cNvPr>
              <p:cNvCxnSpPr>
                <a:cxnSpLocks/>
              </p:cNvCxnSpPr>
              <p:nvPr/>
            </p:nvCxnSpPr>
            <p:spPr bwMode="auto">
              <a:xfrm>
                <a:off x="4997867"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5" name="Straight Connector 9334">
                <a:extLst>
                  <a:ext uri="{FF2B5EF4-FFF2-40B4-BE49-F238E27FC236}">
                    <a16:creationId xmlns:a16="http://schemas.microsoft.com/office/drawing/2014/main" id="{CF90E009-B44E-32DF-CD5F-ECDF867AF45D}"/>
                  </a:ext>
                </a:extLst>
              </p:cNvPr>
              <p:cNvCxnSpPr>
                <a:cxnSpLocks/>
              </p:cNvCxnSpPr>
              <p:nvPr/>
            </p:nvCxnSpPr>
            <p:spPr bwMode="auto">
              <a:xfrm>
                <a:off x="5704853"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6" name="Straight Connector 9335">
                <a:extLst>
                  <a:ext uri="{FF2B5EF4-FFF2-40B4-BE49-F238E27FC236}">
                    <a16:creationId xmlns:a16="http://schemas.microsoft.com/office/drawing/2014/main" id="{1BFA13B5-FB99-06FA-2BD6-26D4EEEA82CA}"/>
                  </a:ext>
                </a:extLst>
              </p:cNvPr>
              <p:cNvCxnSpPr>
                <a:cxnSpLocks/>
              </p:cNvCxnSpPr>
              <p:nvPr/>
            </p:nvCxnSpPr>
            <p:spPr bwMode="auto">
              <a:xfrm>
                <a:off x="6411839"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5E4783E0-1653-782C-CDDA-063065DFE324}"/>
                  </a:ext>
                </a:extLst>
              </p:cNvPr>
              <p:cNvCxnSpPr>
                <a:cxnSpLocks/>
              </p:cNvCxnSpPr>
              <p:nvPr/>
            </p:nvCxnSpPr>
            <p:spPr bwMode="auto">
              <a:xfrm>
                <a:off x="7118825"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8" name="Straight Connector 9337">
                <a:extLst>
                  <a:ext uri="{FF2B5EF4-FFF2-40B4-BE49-F238E27FC236}">
                    <a16:creationId xmlns:a16="http://schemas.microsoft.com/office/drawing/2014/main" id="{0F4DB30E-F295-6059-4F92-F6A8CB21645A}"/>
                  </a:ext>
                </a:extLst>
              </p:cNvPr>
              <p:cNvCxnSpPr>
                <a:cxnSpLocks/>
              </p:cNvCxnSpPr>
              <p:nvPr/>
            </p:nvCxnSpPr>
            <p:spPr bwMode="auto">
              <a:xfrm>
                <a:off x="7825810" y="4677693"/>
                <a:ext cx="0" cy="64008"/>
              </a:xfrm>
              <a:prstGeom prst="line">
                <a:avLst/>
              </a:prstGeom>
              <a:noFill/>
              <a:ln w="12700" cap="flat" cmpd="sng" algn="ctr">
                <a:solidFill>
                  <a:srgbClr val="000000"/>
                </a:solidFill>
                <a:prstDash val="solid"/>
                <a:round/>
                <a:headEnd type="none" w="med" len="med"/>
                <a:tailEnd type="none" w="med" len="med"/>
              </a:ln>
              <a:effectLst/>
            </p:spPr>
          </p:cxnSp>
          <p:cxnSp>
            <p:nvCxnSpPr>
              <p:cNvPr id="9339" name="Straight Connector 9338">
                <a:extLst>
                  <a:ext uri="{FF2B5EF4-FFF2-40B4-BE49-F238E27FC236}">
                    <a16:creationId xmlns:a16="http://schemas.microsoft.com/office/drawing/2014/main" id="{166A99F1-9EBD-01A9-9FFD-0D0A85E07CFE}"/>
                  </a:ext>
                </a:extLst>
              </p:cNvPr>
              <p:cNvCxnSpPr>
                <a:cxnSpLocks/>
              </p:cNvCxnSpPr>
              <p:nvPr/>
            </p:nvCxnSpPr>
            <p:spPr bwMode="auto">
              <a:xfrm>
                <a:off x="8532795" y="4677693"/>
                <a:ext cx="0" cy="64008"/>
              </a:xfrm>
              <a:prstGeom prst="line">
                <a:avLst/>
              </a:prstGeom>
              <a:noFill/>
              <a:ln w="12700" cap="flat" cmpd="sng" algn="ctr">
                <a:solidFill>
                  <a:srgbClr val="000000"/>
                </a:solidFill>
                <a:prstDash val="solid"/>
                <a:round/>
                <a:headEnd type="none" w="med" len="med"/>
                <a:tailEnd type="none" w="med" len="med"/>
              </a:ln>
              <a:effectLst/>
            </p:spPr>
          </p:cxnSp>
        </p:grpSp>
      </p:grpSp>
      <p:sp>
        <p:nvSpPr>
          <p:cNvPr id="9340" name="TextBox 9339">
            <a:extLst>
              <a:ext uri="{FF2B5EF4-FFF2-40B4-BE49-F238E27FC236}">
                <a16:creationId xmlns:a16="http://schemas.microsoft.com/office/drawing/2014/main" id="{A622053A-AC91-A2E1-820E-8864BD7F5087}"/>
              </a:ext>
            </a:extLst>
          </p:cNvPr>
          <p:cNvSpPr txBox="1"/>
          <p:nvPr/>
        </p:nvSpPr>
        <p:spPr bwMode="auto">
          <a:xfrm>
            <a:off x="2670033"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341" name="TextBox 9340">
            <a:extLst>
              <a:ext uri="{FF2B5EF4-FFF2-40B4-BE49-F238E27FC236}">
                <a16:creationId xmlns:a16="http://schemas.microsoft.com/office/drawing/2014/main" id="{6E1BDCD1-51F0-8621-46A8-D1E8FB8A41A2}"/>
              </a:ext>
            </a:extLst>
          </p:cNvPr>
          <p:cNvSpPr txBox="1"/>
          <p:nvPr/>
        </p:nvSpPr>
        <p:spPr bwMode="auto">
          <a:xfrm>
            <a:off x="3375232"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9342" name="TextBox 9341">
            <a:extLst>
              <a:ext uri="{FF2B5EF4-FFF2-40B4-BE49-F238E27FC236}">
                <a16:creationId xmlns:a16="http://schemas.microsoft.com/office/drawing/2014/main" id="{683C0F8E-5ECC-C183-19C6-75FBC627CAC3}"/>
              </a:ext>
            </a:extLst>
          </p:cNvPr>
          <p:cNvSpPr txBox="1"/>
          <p:nvPr/>
        </p:nvSpPr>
        <p:spPr bwMode="auto">
          <a:xfrm>
            <a:off x="4080431"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a:t>
            </a:r>
          </a:p>
        </p:txBody>
      </p:sp>
      <p:sp>
        <p:nvSpPr>
          <p:cNvPr id="9343" name="TextBox 9342">
            <a:extLst>
              <a:ext uri="{FF2B5EF4-FFF2-40B4-BE49-F238E27FC236}">
                <a16:creationId xmlns:a16="http://schemas.microsoft.com/office/drawing/2014/main" id="{745F8F18-85C2-B4FD-0259-8E96243E9E2D}"/>
              </a:ext>
            </a:extLst>
          </p:cNvPr>
          <p:cNvSpPr txBox="1"/>
          <p:nvPr/>
        </p:nvSpPr>
        <p:spPr bwMode="auto">
          <a:xfrm>
            <a:off x="4785630"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9344" name="TextBox 9343">
            <a:extLst>
              <a:ext uri="{FF2B5EF4-FFF2-40B4-BE49-F238E27FC236}">
                <a16:creationId xmlns:a16="http://schemas.microsoft.com/office/drawing/2014/main" id="{73408BF4-CF91-327E-F2DF-67F46EF741E1}"/>
              </a:ext>
            </a:extLst>
          </p:cNvPr>
          <p:cNvSpPr txBox="1"/>
          <p:nvPr/>
        </p:nvSpPr>
        <p:spPr bwMode="auto">
          <a:xfrm>
            <a:off x="5490830"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sp>
        <p:nvSpPr>
          <p:cNvPr id="9345" name="TextBox 9344">
            <a:extLst>
              <a:ext uri="{FF2B5EF4-FFF2-40B4-BE49-F238E27FC236}">
                <a16:creationId xmlns:a16="http://schemas.microsoft.com/office/drawing/2014/main" id="{E4F04CBF-9792-2EC8-05BE-315A2603C394}"/>
              </a:ext>
            </a:extLst>
          </p:cNvPr>
          <p:cNvSpPr txBox="1"/>
          <p:nvPr/>
        </p:nvSpPr>
        <p:spPr bwMode="auto">
          <a:xfrm>
            <a:off x="6196029"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a:t>
            </a:r>
          </a:p>
        </p:txBody>
      </p:sp>
      <p:sp>
        <p:nvSpPr>
          <p:cNvPr id="9346" name="TextBox 9345">
            <a:extLst>
              <a:ext uri="{FF2B5EF4-FFF2-40B4-BE49-F238E27FC236}">
                <a16:creationId xmlns:a16="http://schemas.microsoft.com/office/drawing/2014/main" id="{1B2AC410-0036-4038-3A49-F84227DD228E}"/>
              </a:ext>
            </a:extLst>
          </p:cNvPr>
          <p:cNvSpPr txBox="1"/>
          <p:nvPr/>
        </p:nvSpPr>
        <p:spPr bwMode="auto">
          <a:xfrm>
            <a:off x="6901228"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9347" name="TextBox 9346">
            <a:extLst>
              <a:ext uri="{FF2B5EF4-FFF2-40B4-BE49-F238E27FC236}">
                <a16:creationId xmlns:a16="http://schemas.microsoft.com/office/drawing/2014/main" id="{E9EB1D6D-41A3-1BF0-3390-D888651CEF0A}"/>
              </a:ext>
            </a:extLst>
          </p:cNvPr>
          <p:cNvSpPr txBox="1"/>
          <p:nvPr/>
        </p:nvSpPr>
        <p:spPr bwMode="auto">
          <a:xfrm>
            <a:off x="7606427" y="4734575"/>
            <a:ext cx="436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a:t>
            </a:r>
          </a:p>
        </p:txBody>
      </p:sp>
      <p:sp>
        <p:nvSpPr>
          <p:cNvPr id="9348" name="TextBox 9347">
            <a:extLst>
              <a:ext uri="{FF2B5EF4-FFF2-40B4-BE49-F238E27FC236}">
                <a16:creationId xmlns:a16="http://schemas.microsoft.com/office/drawing/2014/main" id="{F8489E48-88A9-4880-8056-F4A2C0BF4A50}"/>
              </a:ext>
            </a:extLst>
          </p:cNvPr>
          <p:cNvSpPr txBox="1"/>
          <p:nvPr/>
        </p:nvSpPr>
        <p:spPr bwMode="auto">
          <a:xfrm rot="16200000">
            <a:off x="681523" y="3015079"/>
            <a:ext cx="29303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PFS Probability</a:t>
            </a:r>
          </a:p>
        </p:txBody>
      </p:sp>
      <p:sp>
        <p:nvSpPr>
          <p:cNvPr id="9351" name="TextBox 9350">
            <a:extLst>
              <a:ext uri="{FF2B5EF4-FFF2-40B4-BE49-F238E27FC236}">
                <a16:creationId xmlns:a16="http://schemas.microsoft.com/office/drawing/2014/main" id="{7F5ED82B-FCE1-13F1-B83D-97DF78EB929F}"/>
              </a:ext>
            </a:extLst>
          </p:cNvPr>
          <p:cNvSpPr txBox="1"/>
          <p:nvPr/>
        </p:nvSpPr>
        <p:spPr bwMode="auto">
          <a:xfrm>
            <a:off x="5462266" y="1643765"/>
            <a:ext cx="3269192" cy="523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Ibrutinib + R</a:t>
            </a:r>
            <a:b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Immunochemotherapy</a:t>
            </a:r>
          </a:p>
        </p:txBody>
      </p:sp>
      <p:grpSp>
        <p:nvGrpSpPr>
          <p:cNvPr id="6" name="Group 5">
            <a:extLst>
              <a:ext uri="{FF2B5EF4-FFF2-40B4-BE49-F238E27FC236}">
                <a16:creationId xmlns:a16="http://schemas.microsoft.com/office/drawing/2014/main" id="{487C5CE5-8348-350B-A912-898D5BF9DCC9}"/>
              </a:ext>
            </a:extLst>
          </p:cNvPr>
          <p:cNvGrpSpPr/>
          <p:nvPr/>
        </p:nvGrpSpPr>
        <p:grpSpPr>
          <a:xfrm>
            <a:off x="5322760" y="1682073"/>
            <a:ext cx="174046" cy="174046"/>
            <a:chOff x="5322760" y="1682073"/>
            <a:chExt cx="174046" cy="174046"/>
          </a:xfrm>
        </p:grpSpPr>
        <p:sp>
          <p:nvSpPr>
            <p:cNvPr id="9352" name="Rectangle 9351">
              <a:extLst>
                <a:ext uri="{FF2B5EF4-FFF2-40B4-BE49-F238E27FC236}">
                  <a16:creationId xmlns:a16="http://schemas.microsoft.com/office/drawing/2014/main" id="{1529C2F5-3195-98C2-8840-4002E2DF418C}"/>
                </a:ext>
              </a:extLst>
            </p:cNvPr>
            <p:cNvSpPr/>
            <p:nvPr/>
          </p:nvSpPr>
          <p:spPr bwMode="auto">
            <a:xfrm>
              <a:off x="5322760" y="1682073"/>
              <a:ext cx="174046" cy="174046"/>
            </a:xfrm>
            <a:prstGeom prst="rect">
              <a:avLst/>
            </a:prstGeom>
            <a:solidFill>
              <a:srgbClr val="E04507">
                <a:alpha val="20000"/>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cxnSp>
          <p:nvCxnSpPr>
            <p:cNvPr id="9354" name="Straight Connector 9353">
              <a:extLst>
                <a:ext uri="{FF2B5EF4-FFF2-40B4-BE49-F238E27FC236}">
                  <a16:creationId xmlns:a16="http://schemas.microsoft.com/office/drawing/2014/main" id="{D9ECAF74-9988-9B96-C719-66AB1FC4D706}"/>
                </a:ext>
              </a:extLst>
            </p:cNvPr>
            <p:cNvCxnSpPr>
              <a:cxnSpLocks/>
            </p:cNvCxnSpPr>
            <p:nvPr/>
          </p:nvCxnSpPr>
          <p:spPr bwMode="auto">
            <a:xfrm flipV="1">
              <a:off x="5322760" y="1771271"/>
              <a:ext cx="174046" cy="0"/>
            </a:xfrm>
            <a:prstGeom prst="line">
              <a:avLst/>
            </a:prstGeom>
            <a:noFill/>
            <a:ln w="28575" cap="flat" cmpd="sng" algn="ctr">
              <a:solidFill>
                <a:schemeClr val="accent1"/>
              </a:solidFill>
              <a:prstDash val="solid"/>
              <a:round/>
              <a:headEnd type="none" w="med" len="med"/>
              <a:tailEnd type="none" w="med" len="med"/>
            </a:ln>
            <a:effectLst/>
          </p:spPr>
        </p:cxnSp>
      </p:grpSp>
      <p:sp>
        <p:nvSpPr>
          <p:cNvPr id="9356" name="TextBox 9355">
            <a:extLst>
              <a:ext uri="{FF2B5EF4-FFF2-40B4-BE49-F238E27FC236}">
                <a16:creationId xmlns:a16="http://schemas.microsoft.com/office/drawing/2014/main" id="{41D78E86-53A3-3A96-2BA2-F151BD75796A}"/>
              </a:ext>
            </a:extLst>
          </p:cNvPr>
          <p:cNvSpPr txBox="1"/>
          <p:nvPr/>
        </p:nvSpPr>
        <p:spPr bwMode="auto">
          <a:xfrm>
            <a:off x="5283096" y="1632510"/>
            <a:ext cx="2533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grpSp>
        <p:nvGrpSpPr>
          <p:cNvPr id="7" name="Group 6">
            <a:extLst>
              <a:ext uri="{FF2B5EF4-FFF2-40B4-BE49-F238E27FC236}">
                <a16:creationId xmlns:a16="http://schemas.microsoft.com/office/drawing/2014/main" id="{060D6E88-B16D-588F-E6F7-C66F27494E5C}"/>
              </a:ext>
            </a:extLst>
          </p:cNvPr>
          <p:cNvGrpSpPr/>
          <p:nvPr/>
        </p:nvGrpSpPr>
        <p:grpSpPr>
          <a:xfrm>
            <a:off x="5283096" y="1869325"/>
            <a:ext cx="253372" cy="307777"/>
            <a:chOff x="5283096" y="1869325"/>
            <a:chExt cx="253372" cy="307777"/>
          </a:xfrm>
        </p:grpSpPr>
        <p:sp>
          <p:nvSpPr>
            <p:cNvPr id="9353" name="Rectangle 9352">
              <a:extLst>
                <a:ext uri="{FF2B5EF4-FFF2-40B4-BE49-F238E27FC236}">
                  <a16:creationId xmlns:a16="http://schemas.microsoft.com/office/drawing/2014/main" id="{AEB2DE1C-7B86-04A7-29C6-8434CE2F363B}"/>
                </a:ext>
              </a:extLst>
            </p:cNvPr>
            <p:cNvSpPr/>
            <p:nvPr/>
          </p:nvSpPr>
          <p:spPr bwMode="auto">
            <a:xfrm>
              <a:off x="5322760" y="1921783"/>
              <a:ext cx="174046" cy="174046"/>
            </a:xfrm>
            <a:prstGeom prst="rect">
              <a:avLst/>
            </a:prstGeom>
            <a:solidFill>
              <a:srgbClr val="7F7F7F">
                <a:alpha val="29804"/>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cxnSp>
          <p:nvCxnSpPr>
            <p:cNvPr id="9355" name="Straight Connector 9354">
              <a:extLst>
                <a:ext uri="{FF2B5EF4-FFF2-40B4-BE49-F238E27FC236}">
                  <a16:creationId xmlns:a16="http://schemas.microsoft.com/office/drawing/2014/main" id="{094BD232-262C-CA73-8BE3-E3DD06D7B14F}"/>
                </a:ext>
              </a:extLst>
            </p:cNvPr>
            <p:cNvCxnSpPr>
              <a:cxnSpLocks/>
            </p:cNvCxnSpPr>
            <p:nvPr/>
          </p:nvCxnSpPr>
          <p:spPr bwMode="auto">
            <a:xfrm flipV="1">
              <a:off x="5322760" y="2006737"/>
              <a:ext cx="174046" cy="0"/>
            </a:xfrm>
            <a:prstGeom prst="line">
              <a:avLst/>
            </a:prstGeom>
            <a:noFill/>
            <a:ln w="28575" cap="flat" cmpd="sng" algn="ctr">
              <a:solidFill>
                <a:schemeClr val="bg1">
                  <a:lumMod val="50000"/>
                </a:schemeClr>
              </a:solidFill>
              <a:prstDash val="solid"/>
              <a:round/>
              <a:headEnd type="none" w="med" len="med"/>
              <a:tailEnd type="none" w="med" len="med"/>
            </a:ln>
            <a:effectLst/>
          </p:spPr>
        </p:cxnSp>
        <p:sp>
          <p:nvSpPr>
            <p:cNvPr id="9357" name="TextBox 9356">
              <a:extLst>
                <a:ext uri="{FF2B5EF4-FFF2-40B4-BE49-F238E27FC236}">
                  <a16:creationId xmlns:a16="http://schemas.microsoft.com/office/drawing/2014/main" id="{2C02A035-E1A8-BD61-8F3F-798057FEEF61}"/>
                </a:ext>
              </a:extLst>
            </p:cNvPr>
            <p:cNvSpPr txBox="1"/>
            <p:nvPr/>
          </p:nvSpPr>
          <p:spPr bwMode="auto">
            <a:xfrm>
              <a:off x="5283096" y="1869325"/>
              <a:ext cx="2533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sp>
        <p:nvSpPr>
          <p:cNvPr id="9358" name="TextBox 9357">
            <a:extLst>
              <a:ext uri="{FF2B5EF4-FFF2-40B4-BE49-F238E27FC236}">
                <a16:creationId xmlns:a16="http://schemas.microsoft.com/office/drawing/2014/main" id="{420C392A-3673-8077-3695-192C08AF491A}"/>
              </a:ext>
            </a:extLst>
          </p:cNvPr>
          <p:cNvSpPr txBox="1"/>
          <p:nvPr/>
        </p:nvSpPr>
        <p:spPr bwMode="auto">
          <a:xfrm>
            <a:off x="2980742" y="4057828"/>
            <a:ext cx="33806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HR: 0.69 (95%CI: 0.52-0.90;</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1"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a:t>
            </a: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 = .003)</a:t>
            </a:r>
          </a:p>
        </p:txBody>
      </p:sp>
      <p:sp>
        <p:nvSpPr>
          <p:cNvPr id="9359" name="TextBox 9358">
            <a:extLst>
              <a:ext uri="{FF2B5EF4-FFF2-40B4-BE49-F238E27FC236}">
                <a16:creationId xmlns:a16="http://schemas.microsoft.com/office/drawing/2014/main" id="{2A4B856F-721B-713F-F4A3-3853C6AF8027}"/>
              </a:ext>
            </a:extLst>
          </p:cNvPr>
          <p:cNvSpPr txBox="1"/>
          <p:nvPr/>
        </p:nvSpPr>
        <p:spPr bwMode="auto">
          <a:xfrm>
            <a:off x="228600" y="5363562"/>
            <a:ext cx="3808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Number at Risk (Number Censored)</a:t>
            </a:r>
            <a:b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Ibrutinib + R</a:t>
            </a:r>
            <a:br>
              <a:rPr kumimoji="0" lang="en-US" sz="1400" b="0" i="0" u="none" strike="noStrike" kern="120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Immunochemotherapy</a:t>
            </a:r>
          </a:p>
        </p:txBody>
      </p:sp>
      <p:sp>
        <p:nvSpPr>
          <p:cNvPr id="9360" name="TextBox 9359">
            <a:extLst>
              <a:ext uri="{FF2B5EF4-FFF2-40B4-BE49-F238E27FC236}">
                <a16:creationId xmlns:a16="http://schemas.microsoft.com/office/drawing/2014/main" id="{04DF2406-928D-565E-D7CB-ABDA9AA6765B}"/>
              </a:ext>
            </a:extLst>
          </p:cNvPr>
          <p:cNvSpPr txBox="1"/>
          <p:nvPr/>
        </p:nvSpPr>
        <p:spPr bwMode="auto">
          <a:xfrm>
            <a:off x="2404129"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199 (0)</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198 (0)</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1" name="TextBox 9360">
            <a:extLst>
              <a:ext uri="{FF2B5EF4-FFF2-40B4-BE49-F238E27FC236}">
                <a16:creationId xmlns:a16="http://schemas.microsoft.com/office/drawing/2014/main" id="{90FDC1FA-72BC-E7EF-AF2F-97C76163AE72}"/>
              </a:ext>
            </a:extLst>
          </p:cNvPr>
          <p:cNvSpPr txBox="1"/>
          <p:nvPr/>
        </p:nvSpPr>
        <p:spPr bwMode="auto">
          <a:xfrm>
            <a:off x="3110013"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158 (2)</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157 (5)</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2" name="TextBox 9361">
            <a:extLst>
              <a:ext uri="{FF2B5EF4-FFF2-40B4-BE49-F238E27FC236}">
                <a16:creationId xmlns:a16="http://schemas.microsoft.com/office/drawing/2014/main" id="{E0077091-5F9C-8B7A-15F6-5BBD912691FE}"/>
              </a:ext>
            </a:extLst>
          </p:cNvPr>
          <p:cNvSpPr txBox="1"/>
          <p:nvPr/>
        </p:nvSpPr>
        <p:spPr bwMode="auto">
          <a:xfrm>
            <a:off x="3815897"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140 (3)</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133 (5)</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3" name="TextBox 9362">
            <a:extLst>
              <a:ext uri="{FF2B5EF4-FFF2-40B4-BE49-F238E27FC236}">
                <a16:creationId xmlns:a16="http://schemas.microsoft.com/office/drawing/2014/main" id="{EC601D39-E4B6-2781-D582-C1DEB5AA2D00}"/>
              </a:ext>
            </a:extLst>
          </p:cNvPr>
          <p:cNvSpPr txBox="1"/>
          <p:nvPr/>
        </p:nvSpPr>
        <p:spPr bwMode="auto">
          <a:xfrm>
            <a:off x="4521781"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120 (9)</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103 (8)</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4" name="TextBox 9363">
            <a:extLst>
              <a:ext uri="{FF2B5EF4-FFF2-40B4-BE49-F238E27FC236}">
                <a16:creationId xmlns:a16="http://schemas.microsoft.com/office/drawing/2014/main" id="{E7FB403E-B27A-5273-D24A-743A0166E65A}"/>
              </a:ext>
            </a:extLst>
          </p:cNvPr>
          <p:cNvSpPr txBox="1"/>
          <p:nvPr/>
        </p:nvSpPr>
        <p:spPr bwMode="auto">
          <a:xfrm>
            <a:off x="5227664"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94 (27)</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70 (25)</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5" name="TextBox 9364">
            <a:extLst>
              <a:ext uri="{FF2B5EF4-FFF2-40B4-BE49-F238E27FC236}">
                <a16:creationId xmlns:a16="http://schemas.microsoft.com/office/drawing/2014/main" id="{2196D415-25FE-2DD6-BB1C-6A928C8A1D07}"/>
              </a:ext>
            </a:extLst>
          </p:cNvPr>
          <p:cNvSpPr txBox="1"/>
          <p:nvPr/>
        </p:nvSpPr>
        <p:spPr bwMode="auto">
          <a:xfrm>
            <a:off x="5933548"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58 (51)</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44 (43)</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6" name="TextBox 9365">
            <a:extLst>
              <a:ext uri="{FF2B5EF4-FFF2-40B4-BE49-F238E27FC236}">
                <a16:creationId xmlns:a16="http://schemas.microsoft.com/office/drawing/2014/main" id="{1DBCE5FB-590C-1F53-2058-35AB6CEF4865}"/>
              </a:ext>
            </a:extLst>
          </p:cNvPr>
          <p:cNvSpPr txBox="1"/>
          <p:nvPr/>
        </p:nvSpPr>
        <p:spPr bwMode="auto">
          <a:xfrm>
            <a:off x="6639432"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27 (79)</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 (66)</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7" name="TextBox 9366">
            <a:extLst>
              <a:ext uri="{FF2B5EF4-FFF2-40B4-BE49-F238E27FC236}">
                <a16:creationId xmlns:a16="http://schemas.microsoft.com/office/drawing/2014/main" id="{4CAE2353-B44E-5654-FFED-3AA0D30D5988}"/>
              </a:ext>
            </a:extLst>
          </p:cNvPr>
          <p:cNvSpPr txBox="1"/>
          <p:nvPr/>
        </p:nvSpPr>
        <p:spPr bwMode="auto">
          <a:xfrm>
            <a:off x="7345316"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 (101)</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 (75)</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368" name="TextBox 9367">
            <a:extLst>
              <a:ext uri="{FF2B5EF4-FFF2-40B4-BE49-F238E27FC236}">
                <a16:creationId xmlns:a16="http://schemas.microsoft.com/office/drawing/2014/main" id="{82B5C55F-D490-145B-DA0A-5B3DFDA64A3C}"/>
              </a:ext>
            </a:extLst>
          </p:cNvPr>
          <p:cNvSpPr txBox="1"/>
          <p:nvPr/>
        </p:nvSpPr>
        <p:spPr bwMode="auto">
          <a:xfrm>
            <a:off x="8051203" y="5579006"/>
            <a:ext cx="9576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 (104)</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 (77)</a:t>
            </a:r>
            <a:endParaRPr kumimoji="0" lang="en-US" sz="14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537190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E885C-D0B6-431C-61E6-3DD84BC15D19}"/>
            </a:ext>
          </a:extLst>
        </p:cNvPr>
        <p:cNvGrpSpPr/>
        <p:nvPr/>
      </p:nvGrpSpPr>
      <p:grpSpPr>
        <a:xfrm>
          <a:off x="0" y="0"/>
          <a:ext cx="0" cy="0"/>
          <a:chOff x="0" y="0"/>
          <a:chExt cx="0" cy="0"/>
        </a:xfrm>
      </p:grpSpPr>
      <p:grpSp>
        <p:nvGrpSpPr>
          <p:cNvPr id="30" name="Group 29">
            <a:extLst>
              <a:ext uri="{FF2B5EF4-FFF2-40B4-BE49-F238E27FC236}">
                <a16:creationId xmlns:a16="http://schemas.microsoft.com/office/drawing/2014/main" id="{DF37DA6B-6C43-DF5F-A4A7-1331C2B07917}"/>
              </a:ext>
            </a:extLst>
          </p:cNvPr>
          <p:cNvGrpSpPr/>
          <p:nvPr/>
        </p:nvGrpSpPr>
        <p:grpSpPr>
          <a:xfrm>
            <a:off x="7742885" y="2810311"/>
            <a:ext cx="3674127" cy="2207331"/>
            <a:chOff x="7742885" y="2810311"/>
            <a:chExt cx="3674127" cy="2207331"/>
          </a:xfrm>
        </p:grpSpPr>
        <p:sp>
          <p:nvSpPr>
            <p:cNvPr id="9568" name="Freeform 306">
              <a:extLst>
                <a:ext uri="{FF2B5EF4-FFF2-40B4-BE49-F238E27FC236}">
                  <a16:creationId xmlns:a16="http://schemas.microsoft.com/office/drawing/2014/main" id="{D473469B-BF47-33CF-718E-825542ED9E13}"/>
                </a:ext>
              </a:extLst>
            </p:cNvPr>
            <p:cNvSpPr/>
            <p:nvPr/>
          </p:nvSpPr>
          <p:spPr bwMode="auto">
            <a:xfrm>
              <a:off x="7742885" y="2817909"/>
              <a:ext cx="3674127" cy="1398103"/>
            </a:xfrm>
            <a:custGeom>
              <a:avLst/>
              <a:gdLst>
                <a:gd name="connsiteX0" fmla="*/ 460375 w 3149600"/>
                <a:gd name="connsiteY0" fmla="*/ 425450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14450 w 3149600"/>
                <a:gd name="connsiteY25" fmla="*/ 800100 h 1168400"/>
                <a:gd name="connsiteX26" fmla="*/ 1314450 w 3149600"/>
                <a:gd name="connsiteY26" fmla="*/ 828675 h 1168400"/>
                <a:gd name="connsiteX27" fmla="*/ 1666875 w 3149600"/>
                <a:gd name="connsiteY27" fmla="*/ 828675 h 1168400"/>
                <a:gd name="connsiteX28" fmla="*/ 1666875 w 3149600"/>
                <a:gd name="connsiteY28" fmla="*/ 866775 h 1168400"/>
                <a:gd name="connsiteX29" fmla="*/ 1774825 w 3149600"/>
                <a:gd name="connsiteY29" fmla="*/ 866775 h 1168400"/>
                <a:gd name="connsiteX30" fmla="*/ 1774825 w 3149600"/>
                <a:gd name="connsiteY30" fmla="*/ 923925 h 1168400"/>
                <a:gd name="connsiteX31" fmla="*/ 1905000 w 3149600"/>
                <a:gd name="connsiteY31" fmla="*/ 923925 h 1168400"/>
                <a:gd name="connsiteX32" fmla="*/ 1905000 w 3149600"/>
                <a:gd name="connsiteY32" fmla="*/ 984250 h 1168400"/>
                <a:gd name="connsiteX33" fmla="*/ 1952625 w 3149600"/>
                <a:gd name="connsiteY33" fmla="*/ 984250 h 1168400"/>
                <a:gd name="connsiteX34" fmla="*/ 1952625 w 3149600"/>
                <a:gd name="connsiteY34" fmla="*/ 1006475 h 1168400"/>
                <a:gd name="connsiteX35" fmla="*/ 2016125 w 3149600"/>
                <a:gd name="connsiteY35" fmla="*/ 1006475 h 1168400"/>
                <a:gd name="connsiteX36" fmla="*/ 2016125 w 3149600"/>
                <a:gd name="connsiteY36" fmla="*/ 1028700 h 1168400"/>
                <a:gd name="connsiteX37" fmla="*/ 2339975 w 3149600"/>
                <a:gd name="connsiteY37" fmla="*/ 1028700 h 1168400"/>
                <a:gd name="connsiteX38" fmla="*/ 2339975 w 3149600"/>
                <a:gd name="connsiteY38" fmla="*/ 1069975 h 1168400"/>
                <a:gd name="connsiteX39" fmla="*/ 2457450 w 3149600"/>
                <a:gd name="connsiteY39" fmla="*/ 1069975 h 1168400"/>
                <a:gd name="connsiteX40" fmla="*/ 2457450 w 3149600"/>
                <a:gd name="connsiteY40" fmla="*/ 1168400 h 1168400"/>
                <a:gd name="connsiteX41" fmla="*/ 3149600 w 3149600"/>
                <a:gd name="connsiteY41" fmla="*/ 1168400 h 1168400"/>
                <a:gd name="connsiteX42" fmla="*/ 3149600 w 3149600"/>
                <a:gd name="connsiteY42" fmla="*/ 781050 h 1168400"/>
                <a:gd name="connsiteX43" fmla="*/ 2457450 w 3149600"/>
                <a:gd name="connsiteY43" fmla="*/ 781050 h 1168400"/>
                <a:gd name="connsiteX44" fmla="*/ 2457450 w 3149600"/>
                <a:gd name="connsiteY44" fmla="*/ 781050 h 1168400"/>
                <a:gd name="connsiteX45" fmla="*/ 2435225 w 3149600"/>
                <a:gd name="connsiteY45" fmla="*/ 758825 h 1168400"/>
                <a:gd name="connsiteX46" fmla="*/ 2435225 w 3149600"/>
                <a:gd name="connsiteY46" fmla="*/ 730250 h 1168400"/>
                <a:gd name="connsiteX47" fmla="*/ 2352675 w 3149600"/>
                <a:gd name="connsiteY47" fmla="*/ 730250 h 1168400"/>
                <a:gd name="connsiteX48" fmla="*/ 2352675 w 3149600"/>
                <a:gd name="connsiteY48" fmla="*/ 701675 h 1168400"/>
                <a:gd name="connsiteX49" fmla="*/ 2003425 w 3149600"/>
                <a:gd name="connsiteY49" fmla="*/ 701675 h 1168400"/>
                <a:gd name="connsiteX50" fmla="*/ 2003425 w 3149600"/>
                <a:gd name="connsiteY50" fmla="*/ 676275 h 1168400"/>
                <a:gd name="connsiteX51" fmla="*/ 1939925 w 3149600"/>
                <a:gd name="connsiteY51" fmla="*/ 676275 h 1168400"/>
                <a:gd name="connsiteX52" fmla="*/ 1939925 w 3149600"/>
                <a:gd name="connsiteY52" fmla="*/ 657225 h 1168400"/>
                <a:gd name="connsiteX53" fmla="*/ 1905000 w 3149600"/>
                <a:gd name="connsiteY53" fmla="*/ 657225 h 1168400"/>
                <a:gd name="connsiteX54" fmla="*/ 1905000 w 3149600"/>
                <a:gd name="connsiteY54" fmla="*/ 625475 h 1168400"/>
                <a:gd name="connsiteX55" fmla="*/ 1885950 w 3149600"/>
                <a:gd name="connsiteY55" fmla="*/ 625475 h 1168400"/>
                <a:gd name="connsiteX56" fmla="*/ 1885950 w 3149600"/>
                <a:gd name="connsiteY56" fmla="*/ 609600 h 1168400"/>
                <a:gd name="connsiteX57" fmla="*/ 1758950 w 3149600"/>
                <a:gd name="connsiteY57" fmla="*/ 609600 h 1168400"/>
                <a:gd name="connsiteX58" fmla="*/ 1758950 w 3149600"/>
                <a:gd name="connsiteY58" fmla="*/ 568325 h 1168400"/>
                <a:gd name="connsiteX59" fmla="*/ 1739900 w 3149600"/>
                <a:gd name="connsiteY59" fmla="*/ 568325 h 1168400"/>
                <a:gd name="connsiteX60" fmla="*/ 1739900 w 3149600"/>
                <a:gd name="connsiteY60" fmla="*/ 552450 h 1168400"/>
                <a:gd name="connsiteX61" fmla="*/ 1641475 w 3149600"/>
                <a:gd name="connsiteY61" fmla="*/ 552450 h 1168400"/>
                <a:gd name="connsiteX62" fmla="*/ 1641475 w 3149600"/>
                <a:gd name="connsiteY62" fmla="*/ 536575 h 1168400"/>
                <a:gd name="connsiteX63" fmla="*/ 1384300 w 3149600"/>
                <a:gd name="connsiteY63" fmla="*/ 536575 h 1168400"/>
                <a:gd name="connsiteX64" fmla="*/ 1355725 w 3149600"/>
                <a:gd name="connsiteY64" fmla="*/ 527050 h 1168400"/>
                <a:gd name="connsiteX65" fmla="*/ 1349375 w 3149600"/>
                <a:gd name="connsiteY65" fmla="*/ 536575 h 1168400"/>
                <a:gd name="connsiteX66" fmla="*/ 1349375 w 3149600"/>
                <a:gd name="connsiteY66" fmla="*/ 536575 h 1168400"/>
                <a:gd name="connsiteX67" fmla="*/ 1349375 w 3149600"/>
                <a:gd name="connsiteY67" fmla="*/ 514350 h 1168400"/>
                <a:gd name="connsiteX68" fmla="*/ 1196975 w 3149600"/>
                <a:gd name="connsiteY68" fmla="*/ 514350 h 1168400"/>
                <a:gd name="connsiteX69" fmla="*/ 1196975 w 3149600"/>
                <a:gd name="connsiteY69" fmla="*/ 495300 h 1168400"/>
                <a:gd name="connsiteX70" fmla="*/ 1111250 w 3149600"/>
                <a:gd name="connsiteY70" fmla="*/ 495300 h 1168400"/>
                <a:gd name="connsiteX71" fmla="*/ 1104900 w 3149600"/>
                <a:gd name="connsiteY71" fmla="*/ 488950 h 1168400"/>
                <a:gd name="connsiteX72" fmla="*/ 1060450 w 3149600"/>
                <a:gd name="connsiteY72" fmla="*/ 488950 h 1168400"/>
                <a:gd name="connsiteX73" fmla="*/ 1060450 w 3149600"/>
                <a:gd name="connsiteY73" fmla="*/ 460375 h 1168400"/>
                <a:gd name="connsiteX74" fmla="*/ 1006475 w 3149600"/>
                <a:gd name="connsiteY74" fmla="*/ 460375 h 1168400"/>
                <a:gd name="connsiteX75" fmla="*/ 1006475 w 3149600"/>
                <a:gd name="connsiteY75" fmla="*/ 409575 h 1168400"/>
                <a:gd name="connsiteX76" fmla="*/ 939800 w 3149600"/>
                <a:gd name="connsiteY76" fmla="*/ 409575 h 1168400"/>
                <a:gd name="connsiteX77" fmla="*/ 904875 w 3149600"/>
                <a:gd name="connsiteY77" fmla="*/ 409575 h 1168400"/>
                <a:gd name="connsiteX78" fmla="*/ 904875 w 3149600"/>
                <a:gd name="connsiteY78" fmla="*/ 381000 h 1168400"/>
                <a:gd name="connsiteX79" fmla="*/ 850900 w 3149600"/>
                <a:gd name="connsiteY79" fmla="*/ 381000 h 1168400"/>
                <a:gd name="connsiteX80" fmla="*/ 850900 w 3149600"/>
                <a:gd name="connsiteY80" fmla="*/ 349250 h 1168400"/>
                <a:gd name="connsiteX81" fmla="*/ 742950 w 3149600"/>
                <a:gd name="connsiteY81" fmla="*/ 349250 h 1168400"/>
                <a:gd name="connsiteX82" fmla="*/ 742950 w 3149600"/>
                <a:gd name="connsiteY82" fmla="*/ 327025 h 1168400"/>
                <a:gd name="connsiteX83" fmla="*/ 701675 w 3149600"/>
                <a:gd name="connsiteY83" fmla="*/ 327025 h 1168400"/>
                <a:gd name="connsiteX84" fmla="*/ 701675 w 3149600"/>
                <a:gd name="connsiteY84" fmla="*/ 292100 h 1168400"/>
                <a:gd name="connsiteX85" fmla="*/ 647700 w 3149600"/>
                <a:gd name="connsiteY85" fmla="*/ 292100 h 1168400"/>
                <a:gd name="connsiteX86" fmla="*/ 647700 w 3149600"/>
                <a:gd name="connsiteY86" fmla="*/ 260350 h 1168400"/>
                <a:gd name="connsiteX87" fmla="*/ 574675 w 3149600"/>
                <a:gd name="connsiteY87" fmla="*/ 260350 h 1168400"/>
                <a:gd name="connsiteX88" fmla="*/ 574675 w 3149600"/>
                <a:gd name="connsiteY88" fmla="*/ 228600 h 1168400"/>
                <a:gd name="connsiteX89" fmla="*/ 469900 w 3149600"/>
                <a:gd name="connsiteY89" fmla="*/ 228600 h 1168400"/>
                <a:gd name="connsiteX90" fmla="*/ 469900 w 3149600"/>
                <a:gd name="connsiteY90" fmla="*/ 200025 h 1168400"/>
                <a:gd name="connsiteX91" fmla="*/ 336550 w 3149600"/>
                <a:gd name="connsiteY91" fmla="*/ 200025 h 1168400"/>
                <a:gd name="connsiteX92" fmla="*/ 292100 w 3149600"/>
                <a:gd name="connsiteY92" fmla="*/ 133350 h 1168400"/>
                <a:gd name="connsiteX93" fmla="*/ 231775 w 3149600"/>
                <a:gd name="connsiteY93" fmla="*/ 127000 h 1168400"/>
                <a:gd name="connsiteX94" fmla="*/ 174625 w 3149600"/>
                <a:gd name="connsiteY94" fmla="*/ 88900 h 1168400"/>
                <a:gd name="connsiteX95" fmla="*/ 136525 w 3149600"/>
                <a:gd name="connsiteY95" fmla="*/ 82550 h 1168400"/>
                <a:gd name="connsiteX96" fmla="*/ 82550 w 3149600"/>
                <a:gd name="connsiteY96" fmla="*/ 34925 h 1168400"/>
                <a:gd name="connsiteX97" fmla="*/ 47625 w 3149600"/>
                <a:gd name="connsiteY97" fmla="*/ 31750 h 1168400"/>
                <a:gd name="connsiteX98" fmla="*/ 34925 w 3149600"/>
                <a:gd name="connsiteY98" fmla="*/ 0 h 1168400"/>
                <a:gd name="connsiteX99" fmla="*/ 0 w 3149600"/>
                <a:gd name="connsiteY99" fmla="*/ 3175 h 1168400"/>
                <a:gd name="connsiteX100" fmla="*/ 0 w 3149600"/>
                <a:gd name="connsiteY100" fmla="*/ 88900 h 1168400"/>
                <a:gd name="connsiteX101" fmla="*/ 19050 w 3149600"/>
                <a:gd name="connsiteY101" fmla="*/ 88900 h 1168400"/>
                <a:gd name="connsiteX102" fmla="*/ 22225 w 3149600"/>
                <a:gd name="connsiteY102" fmla="*/ 149225 h 1168400"/>
                <a:gd name="connsiteX103" fmla="*/ 53975 w 3149600"/>
                <a:gd name="connsiteY103" fmla="*/ 152400 h 1168400"/>
                <a:gd name="connsiteX104" fmla="*/ 60325 w 3149600"/>
                <a:gd name="connsiteY104" fmla="*/ 206375 h 1168400"/>
                <a:gd name="connsiteX105" fmla="*/ 95250 w 3149600"/>
                <a:gd name="connsiteY105" fmla="*/ 203200 h 1168400"/>
                <a:gd name="connsiteX106" fmla="*/ 142875 w 3149600"/>
                <a:gd name="connsiteY106" fmla="*/ 292100 h 1168400"/>
                <a:gd name="connsiteX107" fmla="*/ 184150 w 3149600"/>
                <a:gd name="connsiteY107" fmla="*/ 292100 h 1168400"/>
                <a:gd name="connsiteX108" fmla="*/ 209550 w 3149600"/>
                <a:gd name="connsiteY108" fmla="*/ 336550 h 1168400"/>
                <a:gd name="connsiteX109" fmla="*/ 244475 w 3149600"/>
                <a:gd name="connsiteY109" fmla="*/ 339725 h 1168400"/>
                <a:gd name="connsiteX110" fmla="*/ 247650 w 3149600"/>
                <a:gd name="connsiteY110" fmla="*/ 355600 h 1168400"/>
                <a:gd name="connsiteX111" fmla="*/ 301625 w 3149600"/>
                <a:gd name="connsiteY111" fmla="*/ 361950 h 1168400"/>
                <a:gd name="connsiteX112" fmla="*/ 342900 w 3149600"/>
                <a:gd name="connsiteY112" fmla="*/ 441325 h 1168400"/>
                <a:gd name="connsiteX113" fmla="*/ 460375 w 3149600"/>
                <a:gd name="connsiteY113" fmla="*/ 425450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14450 w 3149600"/>
                <a:gd name="connsiteY25" fmla="*/ 800100 h 1168400"/>
                <a:gd name="connsiteX26" fmla="*/ 1314450 w 3149600"/>
                <a:gd name="connsiteY26" fmla="*/ 828675 h 1168400"/>
                <a:gd name="connsiteX27" fmla="*/ 1666875 w 3149600"/>
                <a:gd name="connsiteY27" fmla="*/ 828675 h 1168400"/>
                <a:gd name="connsiteX28" fmla="*/ 1666875 w 3149600"/>
                <a:gd name="connsiteY28" fmla="*/ 866775 h 1168400"/>
                <a:gd name="connsiteX29" fmla="*/ 1774825 w 3149600"/>
                <a:gd name="connsiteY29" fmla="*/ 866775 h 1168400"/>
                <a:gd name="connsiteX30" fmla="*/ 1774825 w 3149600"/>
                <a:gd name="connsiteY30" fmla="*/ 923925 h 1168400"/>
                <a:gd name="connsiteX31" fmla="*/ 1905000 w 3149600"/>
                <a:gd name="connsiteY31" fmla="*/ 923925 h 1168400"/>
                <a:gd name="connsiteX32" fmla="*/ 1905000 w 3149600"/>
                <a:gd name="connsiteY32" fmla="*/ 984250 h 1168400"/>
                <a:gd name="connsiteX33" fmla="*/ 1952625 w 3149600"/>
                <a:gd name="connsiteY33" fmla="*/ 984250 h 1168400"/>
                <a:gd name="connsiteX34" fmla="*/ 1952625 w 3149600"/>
                <a:gd name="connsiteY34" fmla="*/ 1006475 h 1168400"/>
                <a:gd name="connsiteX35" fmla="*/ 2016125 w 3149600"/>
                <a:gd name="connsiteY35" fmla="*/ 1006475 h 1168400"/>
                <a:gd name="connsiteX36" fmla="*/ 2016125 w 3149600"/>
                <a:gd name="connsiteY36" fmla="*/ 1028700 h 1168400"/>
                <a:gd name="connsiteX37" fmla="*/ 2339975 w 3149600"/>
                <a:gd name="connsiteY37" fmla="*/ 1028700 h 1168400"/>
                <a:gd name="connsiteX38" fmla="*/ 2339975 w 3149600"/>
                <a:gd name="connsiteY38" fmla="*/ 1069975 h 1168400"/>
                <a:gd name="connsiteX39" fmla="*/ 2457450 w 3149600"/>
                <a:gd name="connsiteY39" fmla="*/ 1069975 h 1168400"/>
                <a:gd name="connsiteX40" fmla="*/ 2457450 w 3149600"/>
                <a:gd name="connsiteY40" fmla="*/ 1168400 h 1168400"/>
                <a:gd name="connsiteX41" fmla="*/ 3149600 w 3149600"/>
                <a:gd name="connsiteY41" fmla="*/ 1168400 h 1168400"/>
                <a:gd name="connsiteX42" fmla="*/ 3149600 w 3149600"/>
                <a:gd name="connsiteY42" fmla="*/ 781050 h 1168400"/>
                <a:gd name="connsiteX43" fmla="*/ 2457450 w 3149600"/>
                <a:gd name="connsiteY43" fmla="*/ 781050 h 1168400"/>
                <a:gd name="connsiteX44" fmla="*/ 2457450 w 3149600"/>
                <a:gd name="connsiteY44" fmla="*/ 781050 h 1168400"/>
                <a:gd name="connsiteX45" fmla="*/ 2435225 w 3149600"/>
                <a:gd name="connsiteY45" fmla="*/ 758825 h 1168400"/>
                <a:gd name="connsiteX46" fmla="*/ 2435225 w 3149600"/>
                <a:gd name="connsiteY46" fmla="*/ 730250 h 1168400"/>
                <a:gd name="connsiteX47" fmla="*/ 2352675 w 3149600"/>
                <a:gd name="connsiteY47" fmla="*/ 730250 h 1168400"/>
                <a:gd name="connsiteX48" fmla="*/ 2352675 w 3149600"/>
                <a:gd name="connsiteY48" fmla="*/ 701675 h 1168400"/>
                <a:gd name="connsiteX49" fmla="*/ 2003425 w 3149600"/>
                <a:gd name="connsiteY49" fmla="*/ 701675 h 1168400"/>
                <a:gd name="connsiteX50" fmla="*/ 2003425 w 3149600"/>
                <a:gd name="connsiteY50" fmla="*/ 676275 h 1168400"/>
                <a:gd name="connsiteX51" fmla="*/ 1939925 w 3149600"/>
                <a:gd name="connsiteY51" fmla="*/ 676275 h 1168400"/>
                <a:gd name="connsiteX52" fmla="*/ 1939925 w 3149600"/>
                <a:gd name="connsiteY52" fmla="*/ 657225 h 1168400"/>
                <a:gd name="connsiteX53" fmla="*/ 1905000 w 3149600"/>
                <a:gd name="connsiteY53" fmla="*/ 657225 h 1168400"/>
                <a:gd name="connsiteX54" fmla="*/ 1905000 w 3149600"/>
                <a:gd name="connsiteY54" fmla="*/ 625475 h 1168400"/>
                <a:gd name="connsiteX55" fmla="*/ 1885950 w 3149600"/>
                <a:gd name="connsiteY55" fmla="*/ 625475 h 1168400"/>
                <a:gd name="connsiteX56" fmla="*/ 1885950 w 3149600"/>
                <a:gd name="connsiteY56" fmla="*/ 609600 h 1168400"/>
                <a:gd name="connsiteX57" fmla="*/ 1758950 w 3149600"/>
                <a:gd name="connsiteY57" fmla="*/ 609600 h 1168400"/>
                <a:gd name="connsiteX58" fmla="*/ 1758950 w 3149600"/>
                <a:gd name="connsiteY58" fmla="*/ 568325 h 1168400"/>
                <a:gd name="connsiteX59" fmla="*/ 1739900 w 3149600"/>
                <a:gd name="connsiteY59" fmla="*/ 568325 h 1168400"/>
                <a:gd name="connsiteX60" fmla="*/ 1739900 w 3149600"/>
                <a:gd name="connsiteY60" fmla="*/ 552450 h 1168400"/>
                <a:gd name="connsiteX61" fmla="*/ 1641475 w 3149600"/>
                <a:gd name="connsiteY61" fmla="*/ 552450 h 1168400"/>
                <a:gd name="connsiteX62" fmla="*/ 1641475 w 3149600"/>
                <a:gd name="connsiteY62" fmla="*/ 536575 h 1168400"/>
                <a:gd name="connsiteX63" fmla="*/ 1384300 w 3149600"/>
                <a:gd name="connsiteY63" fmla="*/ 536575 h 1168400"/>
                <a:gd name="connsiteX64" fmla="*/ 1355725 w 3149600"/>
                <a:gd name="connsiteY64" fmla="*/ 527050 h 1168400"/>
                <a:gd name="connsiteX65" fmla="*/ 1349375 w 3149600"/>
                <a:gd name="connsiteY65" fmla="*/ 536575 h 1168400"/>
                <a:gd name="connsiteX66" fmla="*/ 1349375 w 3149600"/>
                <a:gd name="connsiteY66" fmla="*/ 536575 h 1168400"/>
                <a:gd name="connsiteX67" fmla="*/ 1349375 w 3149600"/>
                <a:gd name="connsiteY67" fmla="*/ 514350 h 1168400"/>
                <a:gd name="connsiteX68" fmla="*/ 1196975 w 3149600"/>
                <a:gd name="connsiteY68" fmla="*/ 514350 h 1168400"/>
                <a:gd name="connsiteX69" fmla="*/ 1196975 w 3149600"/>
                <a:gd name="connsiteY69" fmla="*/ 495300 h 1168400"/>
                <a:gd name="connsiteX70" fmla="*/ 1111250 w 3149600"/>
                <a:gd name="connsiteY70" fmla="*/ 495300 h 1168400"/>
                <a:gd name="connsiteX71" fmla="*/ 1104900 w 3149600"/>
                <a:gd name="connsiteY71" fmla="*/ 488950 h 1168400"/>
                <a:gd name="connsiteX72" fmla="*/ 1060450 w 3149600"/>
                <a:gd name="connsiteY72" fmla="*/ 488950 h 1168400"/>
                <a:gd name="connsiteX73" fmla="*/ 1060450 w 3149600"/>
                <a:gd name="connsiteY73" fmla="*/ 460375 h 1168400"/>
                <a:gd name="connsiteX74" fmla="*/ 1006475 w 3149600"/>
                <a:gd name="connsiteY74" fmla="*/ 460375 h 1168400"/>
                <a:gd name="connsiteX75" fmla="*/ 1006475 w 3149600"/>
                <a:gd name="connsiteY75" fmla="*/ 409575 h 1168400"/>
                <a:gd name="connsiteX76" fmla="*/ 939800 w 3149600"/>
                <a:gd name="connsiteY76" fmla="*/ 409575 h 1168400"/>
                <a:gd name="connsiteX77" fmla="*/ 904875 w 3149600"/>
                <a:gd name="connsiteY77" fmla="*/ 409575 h 1168400"/>
                <a:gd name="connsiteX78" fmla="*/ 904875 w 3149600"/>
                <a:gd name="connsiteY78" fmla="*/ 381000 h 1168400"/>
                <a:gd name="connsiteX79" fmla="*/ 850900 w 3149600"/>
                <a:gd name="connsiteY79" fmla="*/ 381000 h 1168400"/>
                <a:gd name="connsiteX80" fmla="*/ 850900 w 3149600"/>
                <a:gd name="connsiteY80" fmla="*/ 349250 h 1168400"/>
                <a:gd name="connsiteX81" fmla="*/ 742950 w 3149600"/>
                <a:gd name="connsiteY81" fmla="*/ 349250 h 1168400"/>
                <a:gd name="connsiteX82" fmla="*/ 742950 w 3149600"/>
                <a:gd name="connsiteY82" fmla="*/ 327025 h 1168400"/>
                <a:gd name="connsiteX83" fmla="*/ 701675 w 3149600"/>
                <a:gd name="connsiteY83" fmla="*/ 327025 h 1168400"/>
                <a:gd name="connsiteX84" fmla="*/ 701675 w 3149600"/>
                <a:gd name="connsiteY84" fmla="*/ 292100 h 1168400"/>
                <a:gd name="connsiteX85" fmla="*/ 647700 w 3149600"/>
                <a:gd name="connsiteY85" fmla="*/ 292100 h 1168400"/>
                <a:gd name="connsiteX86" fmla="*/ 647700 w 3149600"/>
                <a:gd name="connsiteY86" fmla="*/ 260350 h 1168400"/>
                <a:gd name="connsiteX87" fmla="*/ 574675 w 3149600"/>
                <a:gd name="connsiteY87" fmla="*/ 260350 h 1168400"/>
                <a:gd name="connsiteX88" fmla="*/ 574675 w 3149600"/>
                <a:gd name="connsiteY88" fmla="*/ 228600 h 1168400"/>
                <a:gd name="connsiteX89" fmla="*/ 469900 w 3149600"/>
                <a:gd name="connsiteY89" fmla="*/ 228600 h 1168400"/>
                <a:gd name="connsiteX90" fmla="*/ 469900 w 3149600"/>
                <a:gd name="connsiteY90" fmla="*/ 200025 h 1168400"/>
                <a:gd name="connsiteX91" fmla="*/ 336550 w 3149600"/>
                <a:gd name="connsiteY91" fmla="*/ 200025 h 1168400"/>
                <a:gd name="connsiteX92" fmla="*/ 292100 w 3149600"/>
                <a:gd name="connsiteY92" fmla="*/ 133350 h 1168400"/>
                <a:gd name="connsiteX93" fmla="*/ 231775 w 3149600"/>
                <a:gd name="connsiteY93" fmla="*/ 127000 h 1168400"/>
                <a:gd name="connsiteX94" fmla="*/ 174625 w 3149600"/>
                <a:gd name="connsiteY94" fmla="*/ 88900 h 1168400"/>
                <a:gd name="connsiteX95" fmla="*/ 136525 w 3149600"/>
                <a:gd name="connsiteY95" fmla="*/ 82550 h 1168400"/>
                <a:gd name="connsiteX96" fmla="*/ 82550 w 3149600"/>
                <a:gd name="connsiteY96" fmla="*/ 34925 h 1168400"/>
                <a:gd name="connsiteX97" fmla="*/ 47625 w 3149600"/>
                <a:gd name="connsiteY97" fmla="*/ 31750 h 1168400"/>
                <a:gd name="connsiteX98" fmla="*/ 34925 w 3149600"/>
                <a:gd name="connsiteY98" fmla="*/ 0 h 1168400"/>
                <a:gd name="connsiteX99" fmla="*/ 0 w 3149600"/>
                <a:gd name="connsiteY99" fmla="*/ 3175 h 1168400"/>
                <a:gd name="connsiteX100" fmla="*/ 0 w 3149600"/>
                <a:gd name="connsiteY100" fmla="*/ 88900 h 1168400"/>
                <a:gd name="connsiteX101" fmla="*/ 19050 w 3149600"/>
                <a:gd name="connsiteY101" fmla="*/ 88900 h 1168400"/>
                <a:gd name="connsiteX102" fmla="*/ 22225 w 3149600"/>
                <a:gd name="connsiteY102" fmla="*/ 149225 h 1168400"/>
                <a:gd name="connsiteX103" fmla="*/ 53975 w 3149600"/>
                <a:gd name="connsiteY103" fmla="*/ 152400 h 1168400"/>
                <a:gd name="connsiteX104" fmla="*/ 60325 w 3149600"/>
                <a:gd name="connsiteY104" fmla="*/ 206375 h 1168400"/>
                <a:gd name="connsiteX105" fmla="*/ 95250 w 3149600"/>
                <a:gd name="connsiteY105" fmla="*/ 203200 h 1168400"/>
                <a:gd name="connsiteX106" fmla="*/ 142875 w 3149600"/>
                <a:gd name="connsiteY106" fmla="*/ 292100 h 1168400"/>
                <a:gd name="connsiteX107" fmla="*/ 184150 w 3149600"/>
                <a:gd name="connsiteY107" fmla="*/ 292100 h 1168400"/>
                <a:gd name="connsiteX108" fmla="*/ 209550 w 3149600"/>
                <a:gd name="connsiteY108" fmla="*/ 336550 h 1168400"/>
                <a:gd name="connsiteX109" fmla="*/ 244475 w 3149600"/>
                <a:gd name="connsiteY109" fmla="*/ 339725 h 1168400"/>
                <a:gd name="connsiteX110" fmla="*/ 247650 w 3149600"/>
                <a:gd name="connsiteY110" fmla="*/ 355600 h 1168400"/>
                <a:gd name="connsiteX111" fmla="*/ 301625 w 3149600"/>
                <a:gd name="connsiteY111" fmla="*/ 361950 h 1168400"/>
                <a:gd name="connsiteX112" fmla="*/ 342900 w 3149600"/>
                <a:gd name="connsiteY112" fmla="*/ 441325 h 1168400"/>
                <a:gd name="connsiteX113" fmla="*/ 463550 w 3149600"/>
                <a:gd name="connsiteY113"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14450 w 3149600"/>
                <a:gd name="connsiteY25" fmla="*/ 800100 h 1168400"/>
                <a:gd name="connsiteX26" fmla="*/ 1358900 w 3149600"/>
                <a:gd name="connsiteY26" fmla="*/ 841375 h 1168400"/>
                <a:gd name="connsiteX27" fmla="*/ 1666875 w 3149600"/>
                <a:gd name="connsiteY27" fmla="*/ 828675 h 1168400"/>
                <a:gd name="connsiteX28" fmla="*/ 1666875 w 3149600"/>
                <a:gd name="connsiteY28" fmla="*/ 866775 h 1168400"/>
                <a:gd name="connsiteX29" fmla="*/ 1774825 w 3149600"/>
                <a:gd name="connsiteY29" fmla="*/ 866775 h 1168400"/>
                <a:gd name="connsiteX30" fmla="*/ 1774825 w 3149600"/>
                <a:gd name="connsiteY30" fmla="*/ 923925 h 1168400"/>
                <a:gd name="connsiteX31" fmla="*/ 1905000 w 3149600"/>
                <a:gd name="connsiteY31" fmla="*/ 923925 h 1168400"/>
                <a:gd name="connsiteX32" fmla="*/ 1905000 w 3149600"/>
                <a:gd name="connsiteY32" fmla="*/ 984250 h 1168400"/>
                <a:gd name="connsiteX33" fmla="*/ 1952625 w 3149600"/>
                <a:gd name="connsiteY33" fmla="*/ 984250 h 1168400"/>
                <a:gd name="connsiteX34" fmla="*/ 1952625 w 3149600"/>
                <a:gd name="connsiteY34" fmla="*/ 1006475 h 1168400"/>
                <a:gd name="connsiteX35" fmla="*/ 2016125 w 3149600"/>
                <a:gd name="connsiteY35" fmla="*/ 1006475 h 1168400"/>
                <a:gd name="connsiteX36" fmla="*/ 2016125 w 3149600"/>
                <a:gd name="connsiteY36" fmla="*/ 1028700 h 1168400"/>
                <a:gd name="connsiteX37" fmla="*/ 2339975 w 3149600"/>
                <a:gd name="connsiteY37" fmla="*/ 1028700 h 1168400"/>
                <a:gd name="connsiteX38" fmla="*/ 2339975 w 3149600"/>
                <a:gd name="connsiteY38" fmla="*/ 1069975 h 1168400"/>
                <a:gd name="connsiteX39" fmla="*/ 2457450 w 3149600"/>
                <a:gd name="connsiteY39" fmla="*/ 1069975 h 1168400"/>
                <a:gd name="connsiteX40" fmla="*/ 2457450 w 3149600"/>
                <a:gd name="connsiteY40" fmla="*/ 1168400 h 1168400"/>
                <a:gd name="connsiteX41" fmla="*/ 3149600 w 3149600"/>
                <a:gd name="connsiteY41" fmla="*/ 1168400 h 1168400"/>
                <a:gd name="connsiteX42" fmla="*/ 3149600 w 3149600"/>
                <a:gd name="connsiteY42" fmla="*/ 781050 h 1168400"/>
                <a:gd name="connsiteX43" fmla="*/ 2457450 w 3149600"/>
                <a:gd name="connsiteY43" fmla="*/ 781050 h 1168400"/>
                <a:gd name="connsiteX44" fmla="*/ 2457450 w 3149600"/>
                <a:gd name="connsiteY44" fmla="*/ 781050 h 1168400"/>
                <a:gd name="connsiteX45" fmla="*/ 2435225 w 3149600"/>
                <a:gd name="connsiteY45" fmla="*/ 758825 h 1168400"/>
                <a:gd name="connsiteX46" fmla="*/ 2435225 w 3149600"/>
                <a:gd name="connsiteY46" fmla="*/ 730250 h 1168400"/>
                <a:gd name="connsiteX47" fmla="*/ 2352675 w 3149600"/>
                <a:gd name="connsiteY47" fmla="*/ 730250 h 1168400"/>
                <a:gd name="connsiteX48" fmla="*/ 2352675 w 3149600"/>
                <a:gd name="connsiteY48" fmla="*/ 701675 h 1168400"/>
                <a:gd name="connsiteX49" fmla="*/ 2003425 w 3149600"/>
                <a:gd name="connsiteY49" fmla="*/ 701675 h 1168400"/>
                <a:gd name="connsiteX50" fmla="*/ 2003425 w 3149600"/>
                <a:gd name="connsiteY50" fmla="*/ 676275 h 1168400"/>
                <a:gd name="connsiteX51" fmla="*/ 1939925 w 3149600"/>
                <a:gd name="connsiteY51" fmla="*/ 676275 h 1168400"/>
                <a:gd name="connsiteX52" fmla="*/ 1939925 w 3149600"/>
                <a:gd name="connsiteY52" fmla="*/ 657225 h 1168400"/>
                <a:gd name="connsiteX53" fmla="*/ 1905000 w 3149600"/>
                <a:gd name="connsiteY53" fmla="*/ 657225 h 1168400"/>
                <a:gd name="connsiteX54" fmla="*/ 1905000 w 3149600"/>
                <a:gd name="connsiteY54" fmla="*/ 625475 h 1168400"/>
                <a:gd name="connsiteX55" fmla="*/ 1885950 w 3149600"/>
                <a:gd name="connsiteY55" fmla="*/ 625475 h 1168400"/>
                <a:gd name="connsiteX56" fmla="*/ 1885950 w 3149600"/>
                <a:gd name="connsiteY56" fmla="*/ 609600 h 1168400"/>
                <a:gd name="connsiteX57" fmla="*/ 1758950 w 3149600"/>
                <a:gd name="connsiteY57" fmla="*/ 609600 h 1168400"/>
                <a:gd name="connsiteX58" fmla="*/ 1758950 w 3149600"/>
                <a:gd name="connsiteY58" fmla="*/ 568325 h 1168400"/>
                <a:gd name="connsiteX59" fmla="*/ 1739900 w 3149600"/>
                <a:gd name="connsiteY59" fmla="*/ 568325 h 1168400"/>
                <a:gd name="connsiteX60" fmla="*/ 1739900 w 3149600"/>
                <a:gd name="connsiteY60" fmla="*/ 552450 h 1168400"/>
                <a:gd name="connsiteX61" fmla="*/ 1641475 w 3149600"/>
                <a:gd name="connsiteY61" fmla="*/ 552450 h 1168400"/>
                <a:gd name="connsiteX62" fmla="*/ 1641475 w 3149600"/>
                <a:gd name="connsiteY62" fmla="*/ 536575 h 1168400"/>
                <a:gd name="connsiteX63" fmla="*/ 1384300 w 3149600"/>
                <a:gd name="connsiteY63" fmla="*/ 536575 h 1168400"/>
                <a:gd name="connsiteX64" fmla="*/ 1355725 w 3149600"/>
                <a:gd name="connsiteY64" fmla="*/ 527050 h 1168400"/>
                <a:gd name="connsiteX65" fmla="*/ 1349375 w 3149600"/>
                <a:gd name="connsiteY65" fmla="*/ 536575 h 1168400"/>
                <a:gd name="connsiteX66" fmla="*/ 1349375 w 3149600"/>
                <a:gd name="connsiteY66" fmla="*/ 536575 h 1168400"/>
                <a:gd name="connsiteX67" fmla="*/ 1349375 w 3149600"/>
                <a:gd name="connsiteY67" fmla="*/ 514350 h 1168400"/>
                <a:gd name="connsiteX68" fmla="*/ 1196975 w 3149600"/>
                <a:gd name="connsiteY68" fmla="*/ 514350 h 1168400"/>
                <a:gd name="connsiteX69" fmla="*/ 1196975 w 3149600"/>
                <a:gd name="connsiteY69" fmla="*/ 495300 h 1168400"/>
                <a:gd name="connsiteX70" fmla="*/ 1111250 w 3149600"/>
                <a:gd name="connsiteY70" fmla="*/ 495300 h 1168400"/>
                <a:gd name="connsiteX71" fmla="*/ 1104900 w 3149600"/>
                <a:gd name="connsiteY71" fmla="*/ 488950 h 1168400"/>
                <a:gd name="connsiteX72" fmla="*/ 1060450 w 3149600"/>
                <a:gd name="connsiteY72" fmla="*/ 488950 h 1168400"/>
                <a:gd name="connsiteX73" fmla="*/ 1060450 w 3149600"/>
                <a:gd name="connsiteY73" fmla="*/ 460375 h 1168400"/>
                <a:gd name="connsiteX74" fmla="*/ 1006475 w 3149600"/>
                <a:gd name="connsiteY74" fmla="*/ 460375 h 1168400"/>
                <a:gd name="connsiteX75" fmla="*/ 1006475 w 3149600"/>
                <a:gd name="connsiteY75" fmla="*/ 409575 h 1168400"/>
                <a:gd name="connsiteX76" fmla="*/ 939800 w 3149600"/>
                <a:gd name="connsiteY76" fmla="*/ 409575 h 1168400"/>
                <a:gd name="connsiteX77" fmla="*/ 904875 w 3149600"/>
                <a:gd name="connsiteY77" fmla="*/ 409575 h 1168400"/>
                <a:gd name="connsiteX78" fmla="*/ 904875 w 3149600"/>
                <a:gd name="connsiteY78" fmla="*/ 381000 h 1168400"/>
                <a:gd name="connsiteX79" fmla="*/ 850900 w 3149600"/>
                <a:gd name="connsiteY79" fmla="*/ 381000 h 1168400"/>
                <a:gd name="connsiteX80" fmla="*/ 850900 w 3149600"/>
                <a:gd name="connsiteY80" fmla="*/ 349250 h 1168400"/>
                <a:gd name="connsiteX81" fmla="*/ 742950 w 3149600"/>
                <a:gd name="connsiteY81" fmla="*/ 349250 h 1168400"/>
                <a:gd name="connsiteX82" fmla="*/ 742950 w 3149600"/>
                <a:gd name="connsiteY82" fmla="*/ 327025 h 1168400"/>
                <a:gd name="connsiteX83" fmla="*/ 701675 w 3149600"/>
                <a:gd name="connsiteY83" fmla="*/ 327025 h 1168400"/>
                <a:gd name="connsiteX84" fmla="*/ 701675 w 3149600"/>
                <a:gd name="connsiteY84" fmla="*/ 292100 h 1168400"/>
                <a:gd name="connsiteX85" fmla="*/ 647700 w 3149600"/>
                <a:gd name="connsiteY85" fmla="*/ 292100 h 1168400"/>
                <a:gd name="connsiteX86" fmla="*/ 647700 w 3149600"/>
                <a:gd name="connsiteY86" fmla="*/ 260350 h 1168400"/>
                <a:gd name="connsiteX87" fmla="*/ 574675 w 3149600"/>
                <a:gd name="connsiteY87" fmla="*/ 260350 h 1168400"/>
                <a:gd name="connsiteX88" fmla="*/ 574675 w 3149600"/>
                <a:gd name="connsiteY88" fmla="*/ 228600 h 1168400"/>
                <a:gd name="connsiteX89" fmla="*/ 469900 w 3149600"/>
                <a:gd name="connsiteY89" fmla="*/ 228600 h 1168400"/>
                <a:gd name="connsiteX90" fmla="*/ 469900 w 3149600"/>
                <a:gd name="connsiteY90" fmla="*/ 200025 h 1168400"/>
                <a:gd name="connsiteX91" fmla="*/ 336550 w 3149600"/>
                <a:gd name="connsiteY91" fmla="*/ 200025 h 1168400"/>
                <a:gd name="connsiteX92" fmla="*/ 292100 w 3149600"/>
                <a:gd name="connsiteY92" fmla="*/ 133350 h 1168400"/>
                <a:gd name="connsiteX93" fmla="*/ 231775 w 3149600"/>
                <a:gd name="connsiteY93" fmla="*/ 127000 h 1168400"/>
                <a:gd name="connsiteX94" fmla="*/ 174625 w 3149600"/>
                <a:gd name="connsiteY94" fmla="*/ 88900 h 1168400"/>
                <a:gd name="connsiteX95" fmla="*/ 136525 w 3149600"/>
                <a:gd name="connsiteY95" fmla="*/ 82550 h 1168400"/>
                <a:gd name="connsiteX96" fmla="*/ 82550 w 3149600"/>
                <a:gd name="connsiteY96" fmla="*/ 34925 h 1168400"/>
                <a:gd name="connsiteX97" fmla="*/ 47625 w 3149600"/>
                <a:gd name="connsiteY97" fmla="*/ 31750 h 1168400"/>
                <a:gd name="connsiteX98" fmla="*/ 34925 w 3149600"/>
                <a:gd name="connsiteY98" fmla="*/ 0 h 1168400"/>
                <a:gd name="connsiteX99" fmla="*/ 0 w 3149600"/>
                <a:gd name="connsiteY99" fmla="*/ 3175 h 1168400"/>
                <a:gd name="connsiteX100" fmla="*/ 0 w 3149600"/>
                <a:gd name="connsiteY100" fmla="*/ 88900 h 1168400"/>
                <a:gd name="connsiteX101" fmla="*/ 19050 w 3149600"/>
                <a:gd name="connsiteY101" fmla="*/ 88900 h 1168400"/>
                <a:gd name="connsiteX102" fmla="*/ 22225 w 3149600"/>
                <a:gd name="connsiteY102" fmla="*/ 149225 h 1168400"/>
                <a:gd name="connsiteX103" fmla="*/ 53975 w 3149600"/>
                <a:gd name="connsiteY103" fmla="*/ 152400 h 1168400"/>
                <a:gd name="connsiteX104" fmla="*/ 60325 w 3149600"/>
                <a:gd name="connsiteY104" fmla="*/ 206375 h 1168400"/>
                <a:gd name="connsiteX105" fmla="*/ 95250 w 3149600"/>
                <a:gd name="connsiteY105" fmla="*/ 203200 h 1168400"/>
                <a:gd name="connsiteX106" fmla="*/ 142875 w 3149600"/>
                <a:gd name="connsiteY106" fmla="*/ 292100 h 1168400"/>
                <a:gd name="connsiteX107" fmla="*/ 184150 w 3149600"/>
                <a:gd name="connsiteY107" fmla="*/ 292100 h 1168400"/>
                <a:gd name="connsiteX108" fmla="*/ 209550 w 3149600"/>
                <a:gd name="connsiteY108" fmla="*/ 336550 h 1168400"/>
                <a:gd name="connsiteX109" fmla="*/ 244475 w 3149600"/>
                <a:gd name="connsiteY109" fmla="*/ 339725 h 1168400"/>
                <a:gd name="connsiteX110" fmla="*/ 247650 w 3149600"/>
                <a:gd name="connsiteY110" fmla="*/ 355600 h 1168400"/>
                <a:gd name="connsiteX111" fmla="*/ 301625 w 3149600"/>
                <a:gd name="connsiteY111" fmla="*/ 361950 h 1168400"/>
                <a:gd name="connsiteX112" fmla="*/ 342900 w 3149600"/>
                <a:gd name="connsiteY112" fmla="*/ 441325 h 1168400"/>
                <a:gd name="connsiteX113" fmla="*/ 463550 w 3149600"/>
                <a:gd name="connsiteY113"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14450 w 3149600"/>
                <a:gd name="connsiteY25" fmla="*/ 800100 h 1168400"/>
                <a:gd name="connsiteX26" fmla="*/ 1358900 w 3149600"/>
                <a:gd name="connsiteY26" fmla="*/ 841375 h 1168400"/>
                <a:gd name="connsiteX27" fmla="*/ 1670050 w 3149600"/>
                <a:gd name="connsiteY27" fmla="*/ 844550 h 1168400"/>
                <a:gd name="connsiteX28" fmla="*/ 1666875 w 3149600"/>
                <a:gd name="connsiteY28" fmla="*/ 866775 h 1168400"/>
                <a:gd name="connsiteX29" fmla="*/ 1774825 w 3149600"/>
                <a:gd name="connsiteY29" fmla="*/ 866775 h 1168400"/>
                <a:gd name="connsiteX30" fmla="*/ 1774825 w 3149600"/>
                <a:gd name="connsiteY30" fmla="*/ 923925 h 1168400"/>
                <a:gd name="connsiteX31" fmla="*/ 1905000 w 3149600"/>
                <a:gd name="connsiteY31" fmla="*/ 923925 h 1168400"/>
                <a:gd name="connsiteX32" fmla="*/ 1905000 w 3149600"/>
                <a:gd name="connsiteY32" fmla="*/ 984250 h 1168400"/>
                <a:gd name="connsiteX33" fmla="*/ 1952625 w 3149600"/>
                <a:gd name="connsiteY33" fmla="*/ 984250 h 1168400"/>
                <a:gd name="connsiteX34" fmla="*/ 1952625 w 3149600"/>
                <a:gd name="connsiteY34" fmla="*/ 1006475 h 1168400"/>
                <a:gd name="connsiteX35" fmla="*/ 2016125 w 3149600"/>
                <a:gd name="connsiteY35" fmla="*/ 1006475 h 1168400"/>
                <a:gd name="connsiteX36" fmla="*/ 2016125 w 3149600"/>
                <a:gd name="connsiteY36" fmla="*/ 1028700 h 1168400"/>
                <a:gd name="connsiteX37" fmla="*/ 2339975 w 3149600"/>
                <a:gd name="connsiteY37" fmla="*/ 1028700 h 1168400"/>
                <a:gd name="connsiteX38" fmla="*/ 2339975 w 3149600"/>
                <a:gd name="connsiteY38" fmla="*/ 1069975 h 1168400"/>
                <a:gd name="connsiteX39" fmla="*/ 2457450 w 3149600"/>
                <a:gd name="connsiteY39" fmla="*/ 1069975 h 1168400"/>
                <a:gd name="connsiteX40" fmla="*/ 2457450 w 3149600"/>
                <a:gd name="connsiteY40" fmla="*/ 1168400 h 1168400"/>
                <a:gd name="connsiteX41" fmla="*/ 3149600 w 3149600"/>
                <a:gd name="connsiteY41" fmla="*/ 1168400 h 1168400"/>
                <a:gd name="connsiteX42" fmla="*/ 3149600 w 3149600"/>
                <a:gd name="connsiteY42" fmla="*/ 781050 h 1168400"/>
                <a:gd name="connsiteX43" fmla="*/ 2457450 w 3149600"/>
                <a:gd name="connsiteY43" fmla="*/ 781050 h 1168400"/>
                <a:gd name="connsiteX44" fmla="*/ 2457450 w 3149600"/>
                <a:gd name="connsiteY44" fmla="*/ 781050 h 1168400"/>
                <a:gd name="connsiteX45" fmla="*/ 2435225 w 3149600"/>
                <a:gd name="connsiteY45" fmla="*/ 758825 h 1168400"/>
                <a:gd name="connsiteX46" fmla="*/ 2435225 w 3149600"/>
                <a:gd name="connsiteY46" fmla="*/ 730250 h 1168400"/>
                <a:gd name="connsiteX47" fmla="*/ 2352675 w 3149600"/>
                <a:gd name="connsiteY47" fmla="*/ 730250 h 1168400"/>
                <a:gd name="connsiteX48" fmla="*/ 2352675 w 3149600"/>
                <a:gd name="connsiteY48" fmla="*/ 701675 h 1168400"/>
                <a:gd name="connsiteX49" fmla="*/ 2003425 w 3149600"/>
                <a:gd name="connsiteY49" fmla="*/ 701675 h 1168400"/>
                <a:gd name="connsiteX50" fmla="*/ 2003425 w 3149600"/>
                <a:gd name="connsiteY50" fmla="*/ 676275 h 1168400"/>
                <a:gd name="connsiteX51" fmla="*/ 1939925 w 3149600"/>
                <a:gd name="connsiteY51" fmla="*/ 676275 h 1168400"/>
                <a:gd name="connsiteX52" fmla="*/ 1939925 w 3149600"/>
                <a:gd name="connsiteY52" fmla="*/ 657225 h 1168400"/>
                <a:gd name="connsiteX53" fmla="*/ 1905000 w 3149600"/>
                <a:gd name="connsiteY53" fmla="*/ 657225 h 1168400"/>
                <a:gd name="connsiteX54" fmla="*/ 1905000 w 3149600"/>
                <a:gd name="connsiteY54" fmla="*/ 625475 h 1168400"/>
                <a:gd name="connsiteX55" fmla="*/ 1885950 w 3149600"/>
                <a:gd name="connsiteY55" fmla="*/ 625475 h 1168400"/>
                <a:gd name="connsiteX56" fmla="*/ 1885950 w 3149600"/>
                <a:gd name="connsiteY56" fmla="*/ 609600 h 1168400"/>
                <a:gd name="connsiteX57" fmla="*/ 1758950 w 3149600"/>
                <a:gd name="connsiteY57" fmla="*/ 609600 h 1168400"/>
                <a:gd name="connsiteX58" fmla="*/ 1758950 w 3149600"/>
                <a:gd name="connsiteY58" fmla="*/ 568325 h 1168400"/>
                <a:gd name="connsiteX59" fmla="*/ 1739900 w 3149600"/>
                <a:gd name="connsiteY59" fmla="*/ 568325 h 1168400"/>
                <a:gd name="connsiteX60" fmla="*/ 1739900 w 3149600"/>
                <a:gd name="connsiteY60" fmla="*/ 552450 h 1168400"/>
                <a:gd name="connsiteX61" fmla="*/ 1641475 w 3149600"/>
                <a:gd name="connsiteY61" fmla="*/ 552450 h 1168400"/>
                <a:gd name="connsiteX62" fmla="*/ 1641475 w 3149600"/>
                <a:gd name="connsiteY62" fmla="*/ 536575 h 1168400"/>
                <a:gd name="connsiteX63" fmla="*/ 1384300 w 3149600"/>
                <a:gd name="connsiteY63" fmla="*/ 536575 h 1168400"/>
                <a:gd name="connsiteX64" fmla="*/ 1355725 w 3149600"/>
                <a:gd name="connsiteY64" fmla="*/ 527050 h 1168400"/>
                <a:gd name="connsiteX65" fmla="*/ 1349375 w 3149600"/>
                <a:gd name="connsiteY65" fmla="*/ 536575 h 1168400"/>
                <a:gd name="connsiteX66" fmla="*/ 1349375 w 3149600"/>
                <a:gd name="connsiteY66" fmla="*/ 536575 h 1168400"/>
                <a:gd name="connsiteX67" fmla="*/ 1349375 w 3149600"/>
                <a:gd name="connsiteY67" fmla="*/ 514350 h 1168400"/>
                <a:gd name="connsiteX68" fmla="*/ 1196975 w 3149600"/>
                <a:gd name="connsiteY68" fmla="*/ 514350 h 1168400"/>
                <a:gd name="connsiteX69" fmla="*/ 1196975 w 3149600"/>
                <a:gd name="connsiteY69" fmla="*/ 495300 h 1168400"/>
                <a:gd name="connsiteX70" fmla="*/ 1111250 w 3149600"/>
                <a:gd name="connsiteY70" fmla="*/ 495300 h 1168400"/>
                <a:gd name="connsiteX71" fmla="*/ 1104900 w 3149600"/>
                <a:gd name="connsiteY71" fmla="*/ 488950 h 1168400"/>
                <a:gd name="connsiteX72" fmla="*/ 1060450 w 3149600"/>
                <a:gd name="connsiteY72" fmla="*/ 488950 h 1168400"/>
                <a:gd name="connsiteX73" fmla="*/ 1060450 w 3149600"/>
                <a:gd name="connsiteY73" fmla="*/ 460375 h 1168400"/>
                <a:gd name="connsiteX74" fmla="*/ 1006475 w 3149600"/>
                <a:gd name="connsiteY74" fmla="*/ 460375 h 1168400"/>
                <a:gd name="connsiteX75" fmla="*/ 1006475 w 3149600"/>
                <a:gd name="connsiteY75" fmla="*/ 409575 h 1168400"/>
                <a:gd name="connsiteX76" fmla="*/ 939800 w 3149600"/>
                <a:gd name="connsiteY76" fmla="*/ 409575 h 1168400"/>
                <a:gd name="connsiteX77" fmla="*/ 904875 w 3149600"/>
                <a:gd name="connsiteY77" fmla="*/ 409575 h 1168400"/>
                <a:gd name="connsiteX78" fmla="*/ 904875 w 3149600"/>
                <a:gd name="connsiteY78" fmla="*/ 381000 h 1168400"/>
                <a:gd name="connsiteX79" fmla="*/ 850900 w 3149600"/>
                <a:gd name="connsiteY79" fmla="*/ 381000 h 1168400"/>
                <a:gd name="connsiteX80" fmla="*/ 850900 w 3149600"/>
                <a:gd name="connsiteY80" fmla="*/ 349250 h 1168400"/>
                <a:gd name="connsiteX81" fmla="*/ 742950 w 3149600"/>
                <a:gd name="connsiteY81" fmla="*/ 349250 h 1168400"/>
                <a:gd name="connsiteX82" fmla="*/ 742950 w 3149600"/>
                <a:gd name="connsiteY82" fmla="*/ 327025 h 1168400"/>
                <a:gd name="connsiteX83" fmla="*/ 701675 w 3149600"/>
                <a:gd name="connsiteY83" fmla="*/ 327025 h 1168400"/>
                <a:gd name="connsiteX84" fmla="*/ 701675 w 3149600"/>
                <a:gd name="connsiteY84" fmla="*/ 292100 h 1168400"/>
                <a:gd name="connsiteX85" fmla="*/ 647700 w 3149600"/>
                <a:gd name="connsiteY85" fmla="*/ 292100 h 1168400"/>
                <a:gd name="connsiteX86" fmla="*/ 647700 w 3149600"/>
                <a:gd name="connsiteY86" fmla="*/ 260350 h 1168400"/>
                <a:gd name="connsiteX87" fmla="*/ 574675 w 3149600"/>
                <a:gd name="connsiteY87" fmla="*/ 260350 h 1168400"/>
                <a:gd name="connsiteX88" fmla="*/ 574675 w 3149600"/>
                <a:gd name="connsiteY88" fmla="*/ 228600 h 1168400"/>
                <a:gd name="connsiteX89" fmla="*/ 469900 w 3149600"/>
                <a:gd name="connsiteY89" fmla="*/ 228600 h 1168400"/>
                <a:gd name="connsiteX90" fmla="*/ 469900 w 3149600"/>
                <a:gd name="connsiteY90" fmla="*/ 200025 h 1168400"/>
                <a:gd name="connsiteX91" fmla="*/ 336550 w 3149600"/>
                <a:gd name="connsiteY91" fmla="*/ 200025 h 1168400"/>
                <a:gd name="connsiteX92" fmla="*/ 292100 w 3149600"/>
                <a:gd name="connsiteY92" fmla="*/ 133350 h 1168400"/>
                <a:gd name="connsiteX93" fmla="*/ 231775 w 3149600"/>
                <a:gd name="connsiteY93" fmla="*/ 127000 h 1168400"/>
                <a:gd name="connsiteX94" fmla="*/ 174625 w 3149600"/>
                <a:gd name="connsiteY94" fmla="*/ 88900 h 1168400"/>
                <a:gd name="connsiteX95" fmla="*/ 136525 w 3149600"/>
                <a:gd name="connsiteY95" fmla="*/ 82550 h 1168400"/>
                <a:gd name="connsiteX96" fmla="*/ 82550 w 3149600"/>
                <a:gd name="connsiteY96" fmla="*/ 34925 h 1168400"/>
                <a:gd name="connsiteX97" fmla="*/ 47625 w 3149600"/>
                <a:gd name="connsiteY97" fmla="*/ 31750 h 1168400"/>
                <a:gd name="connsiteX98" fmla="*/ 34925 w 3149600"/>
                <a:gd name="connsiteY98" fmla="*/ 0 h 1168400"/>
                <a:gd name="connsiteX99" fmla="*/ 0 w 3149600"/>
                <a:gd name="connsiteY99" fmla="*/ 3175 h 1168400"/>
                <a:gd name="connsiteX100" fmla="*/ 0 w 3149600"/>
                <a:gd name="connsiteY100" fmla="*/ 88900 h 1168400"/>
                <a:gd name="connsiteX101" fmla="*/ 19050 w 3149600"/>
                <a:gd name="connsiteY101" fmla="*/ 88900 h 1168400"/>
                <a:gd name="connsiteX102" fmla="*/ 22225 w 3149600"/>
                <a:gd name="connsiteY102" fmla="*/ 149225 h 1168400"/>
                <a:gd name="connsiteX103" fmla="*/ 53975 w 3149600"/>
                <a:gd name="connsiteY103" fmla="*/ 152400 h 1168400"/>
                <a:gd name="connsiteX104" fmla="*/ 60325 w 3149600"/>
                <a:gd name="connsiteY104" fmla="*/ 206375 h 1168400"/>
                <a:gd name="connsiteX105" fmla="*/ 95250 w 3149600"/>
                <a:gd name="connsiteY105" fmla="*/ 203200 h 1168400"/>
                <a:gd name="connsiteX106" fmla="*/ 142875 w 3149600"/>
                <a:gd name="connsiteY106" fmla="*/ 292100 h 1168400"/>
                <a:gd name="connsiteX107" fmla="*/ 184150 w 3149600"/>
                <a:gd name="connsiteY107" fmla="*/ 292100 h 1168400"/>
                <a:gd name="connsiteX108" fmla="*/ 209550 w 3149600"/>
                <a:gd name="connsiteY108" fmla="*/ 336550 h 1168400"/>
                <a:gd name="connsiteX109" fmla="*/ 244475 w 3149600"/>
                <a:gd name="connsiteY109" fmla="*/ 339725 h 1168400"/>
                <a:gd name="connsiteX110" fmla="*/ 247650 w 3149600"/>
                <a:gd name="connsiteY110" fmla="*/ 355600 h 1168400"/>
                <a:gd name="connsiteX111" fmla="*/ 301625 w 3149600"/>
                <a:gd name="connsiteY111" fmla="*/ 361950 h 1168400"/>
                <a:gd name="connsiteX112" fmla="*/ 342900 w 3149600"/>
                <a:gd name="connsiteY112" fmla="*/ 441325 h 1168400"/>
                <a:gd name="connsiteX113" fmla="*/ 463550 w 3149600"/>
                <a:gd name="connsiteY113"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250950 w 3149600"/>
                <a:gd name="connsiteY25" fmla="*/ 933450 h 1168400"/>
                <a:gd name="connsiteX26" fmla="*/ 1358900 w 3149600"/>
                <a:gd name="connsiteY26" fmla="*/ 841375 h 1168400"/>
                <a:gd name="connsiteX27" fmla="*/ 1670050 w 3149600"/>
                <a:gd name="connsiteY27" fmla="*/ 844550 h 1168400"/>
                <a:gd name="connsiteX28" fmla="*/ 1666875 w 3149600"/>
                <a:gd name="connsiteY28" fmla="*/ 866775 h 1168400"/>
                <a:gd name="connsiteX29" fmla="*/ 1774825 w 3149600"/>
                <a:gd name="connsiteY29" fmla="*/ 866775 h 1168400"/>
                <a:gd name="connsiteX30" fmla="*/ 1774825 w 3149600"/>
                <a:gd name="connsiteY30" fmla="*/ 923925 h 1168400"/>
                <a:gd name="connsiteX31" fmla="*/ 1905000 w 3149600"/>
                <a:gd name="connsiteY31" fmla="*/ 923925 h 1168400"/>
                <a:gd name="connsiteX32" fmla="*/ 1905000 w 3149600"/>
                <a:gd name="connsiteY32" fmla="*/ 984250 h 1168400"/>
                <a:gd name="connsiteX33" fmla="*/ 1952625 w 3149600"/>
                <a:gd name="connsiteY33" fmla="*/ 984250 h 1168400"/>
                <a:gd name="connsiteX34" fmla="*/ 1952625 w 3149600"/>
                <a:gd name="connsiteY34" fmla="*/ 1006475 h 1168400"/>
                <a:gd name="connsiteX35" fmla="*/ 2016125 w 3149600"/>
                <a:gd name="connsiteY35" fmla="*/ 1006475 h 1168400"/>
                <a:gd name="connsiteX36" fmla="*/ 2016125 w 3149600"/>
                <a:gd name="connsiteY36" fmla="*/ 1028700 h 1168400"/>
                <a:gd name="connsiteX37" fmla="*/ 2339975 w 3149600"/>
                <a:gd name="connsiteY37" fmla="*/ 1028700 h 1168400"/>
                <a:gd name="connsiteX38" fmla="*/ 2339975 w 3149600"/>
                <a:gd name="connsiteY38" fmla="*/ 1069975 h 1168400"/>
                <a:gd name="connsiteX39" fmla="*/ 2457450 w 3149600"/>
                <a:gd name="connsiteY39" fmla="*/ 1069975 h 1168400"/>
                <a:gd name="connsiteX40" fmla="*/ 2457450 w 3149600"/>
                <a:gd name="connsiteY40" fmla="*/ 1168400 h 1168400"/>
                <a:gd name="connsiteX41" fmla="*/ 3149600 w 3149600"/>
                <a:gd name="connsiteY41" fmla="*/ 1168400 h 1168400"/>
                <a:gd name="connsiteX42" fmla="*/ 3149600 w 3149600"/>
                <a:gd name="connsiteY42" fmla="*/ 781050 h 1168400"/>
                <a:gd name="connsiteX43" fmla="*/ 2457450 w 3149600"/>
                <a:gd name="connsiteY43" fmla="*/ 781050 h 1168400"/>
                <a:gd name="connsiteX44" fmla="*/ 2457450 w 3149600"/>
                <a:gd name="connsiteY44" fmla="*/ 781050 h 1168400"/>
                <a:gd name="connsiteX45" fmla="*/ 2435225 w 3149600"/>
                <a:gd name="connsiteY45" fmla="*/ 758825 h 1168400"/>
                <a:gd name="connsiteX46" fmla="*/ 2435225 w 3149600"/>
                <a:gd name="connsiteY46" fmla="*/ 730250 h 1168400"/>
                <a:gd name="connsiteX47" fmla="*/ 2352675 w 3149600"/>
                <a:gd name="connsiteY47" fmla="*/ 730250 h 1168400"/>
                <a:gd name="connsiteX48" fmla="*/ 2352675 w 3149600"/>
                <a:gd name="connsiteY48" fmla="*/ 701675 h 1168400"/>
                <a:gd name="connsiteX49" fmla="*/ 2003425 w 3149600"/>
                <a:gd name="connsiteY49" fmla="*/ 701675 h 1168400"/>
                <a:gd name="connsiteX50" fmla="*/ 2003425 w 3149600"/>
                <a:gd name="connsiteY50" fmla="*/ 676275 h 1168400"/>
                <a:gd name="connsiteX51" fmla="*/ 1939925 w 3149600"/>
                <a:gd name="connsiteY51" fmla="*/ 676275 h 1168400"/>
                <a:gd name="connsiteX52" fmla="*/ 1939925 w 3149600"/>
                <a:gd name="connsiteY52" fmla="*/ 657225 h 1168400"/>
                <a:gd name="connsiteX53" fmla="*/ 1905000 w 3149600"/>
                <a:gd name="connsiteY53" fmla="*/ 657225 h 1168400"/>
                <a:gd name="connsiteX54" fmla="*/ 1905000 w 3149600"/>
                <a:gd name="connsiteY54" fmla="*/ 625475 h 1168400"/>
                <a:gd name="connsiteX55" fmla="*/ 1885950 w 3149600"/>
                <a:gd name="connsiteY55" fmla="*/ 625475 h 1168400"/>
                <a:gd name="connsiteX56" fmla="*/ 1885950 w 3149600"/>
                <a:gd name="connsiteY56" fmla="*/ 609600 h 1168400"/>
                <a:gd name="connsiteX57" fmla="*/ 1758950 w 3149600"/>
                <a:gd name="connsiteY57" fmla="*/ 609600 h 1168400"/>
                <a:gd name="connsiteX58" fmla="*/ 1758950 w 3149600"/>
                <a:gd name="connsiteY58" fmla="*/ 568325 h 1168400"/>
                <a:gd name="connsiteX59" fmla="*/ 1739900 w 3149600"/>
                <a:gd name="connsiteY59" fmla="*/ 568325 h 1168400"/>
                <a:gd name="connsiteX60" fmla="*/ 1739900 w 3149600"/>
                <a:gd name="connsiteY60" fmla="*/ 552450 h 1168400"/>
                <a:gd name="connsiteX61" fmla="*/ 1641475 w 3149600"/>
                <a:gd name="connsiteY61" fmla="*/ 552450 h 1168400"/>
                <a:gd name="connsiteX62" fmla="*/ 1641475 w 3149600"/>
                <a:gd name="connsiteY62" fmla="*/ 536575 h 1168400"/>
                <a:gd name="connsiteX63" fmla="*/ 1384300 w 3149600"/>
                <a:gd name="connsiteY63" fmla="*/ 536575 h 1168400"/>
                <a:gd name="connsiteX64" fmla="*/ 1355725 w 3149600"/>
                <a:gd name="connsiteY64" fmla="*/ 527050 h 1168400"/>
                <a:gd name="connsiteX65" fmla="*/ 1349375 w 3149600"/>
                <a:gd name="connsiteY65" fmla="*/ 536575 h 1168400"/>
                <a:gd name="connsiteX66" fmla="*/ 1349375 w 3149600"/>
                <a:gd name="connsiteY66" fmla="*/ 536575 h 1168400"/>
                <a:gd name="connsiteX67" fmla="*/ 1349375 w 3149600"/>
                <a:gd name="connsiteY67" fmla="*/ 514350 h 1168400"/>
                <a:gd name="connsiteX68" fmla="*/ 1196975 w 3149600"/>
                <a:gd name="connsiteY68" fmla="*/ 514350 h 1168400"/>
                <a:gd name="connsiteX69" fmla="*/ 1196975 w 3149600"/>
                <a:gd name="connsiteY69" fmla="*/ 495300 h 1168400"/>
                <a:gd name="connsiteX70" fmla="*/ 1111250 w 3149600"/>
                <a:gd name="connsiteY70" fmla="*/ 495300 h 1168400"/>
                <a:gd name="connsiteX71" fmla="*/ 1104900 w 3149600"/>
                <a:gd name="connsiteY71" fmla="*/ 488950 h 1168400"/>
                <a:gd name="connsiteX72" fmla="*/ 1060450 w 3149600"/>
                <a:gd name="connsiteY72" fmla="*/ 488950 h 1168400"/>
                <a:gd name="connsiteX73" fmla="*/ 1060450 w 3149600"/>
                <a:gd name="connsiteY73" fmla="*/ 460375 h 1168400"/>
                <a:gd name="connsiteX74" fmla="*/ 1006475 w 3149600"/>
                <a:gd name="connsiteY74" fmla="*/ 460375 h 1168400"/>
                <a:gd name="connsiteX75" fmla="*/ 1006475 w 3149600"/>
                <a:gd name="connsiteY75" fmla="*/ 409575 h 1168400"/>
                <a:gd name="connsiteX76" fmla="*/ 939800 w 3149600"/>
                <a:gd name="connsiteY76" fmla="*/ 409575 h 1168400"/>
                <a:gd name="connsiteX77" fmla="*/ 904875 w 3149600"/>
                <a:gd name="connsiteY77" fmla="*/ 409575 h 1168400"/>
                <a:gd name="connsiteX78" fmla="*/ 904875 w 3149600"/>
                <a:gd name="connsiteY78" fmla="*/ 381000 h 1168400"/>
                <a:gd name="connsiteX79" fmla="*/ 850900 w 3149600"/>
                <a:gd name="connsiteY79" fmla="*/ 381000 h 1168400"/>
                <a:gd name="connsiteX80" fmla="*/ 850900 w 3149600"/>
                <a:gd name="connsiteY80" fmla="*/ 349250 h 1168400"/>
                <a:gd name="connsiteX81" fmla="*/ 742950 w 3149600"/>
                <a:gd name="connsiteY81" fmla="*/ 349250 h 1168400"/>
                <a:gd name="connsiteX82" fmla="*/ 742950 w 3149600"/>
                <a:gd name="connsiteY82" fmla="*/ 327025 h 1168400"/>
                <a:gd name="connsiteX83" fmla="*/ 701675 w 3149600"/>
                <a:gd name="connsiteY83" fmla="*/ 327025 h 1168400"/>
                <a:gd name="connsiteX84" fmla="*/ 701675 w 3149600"/>
                <a:gd name="connsiteY84" fmla="*/ 292100 h 1168400"/>
                <a:gd name="connsiteX85" fmla="*/ 647700 w 3149600"/>
                <a:gd name="connsiteY85" fmla="*/ 292100 h 1168400"/>
                <a:gd name="connsiteX86" fmla="*/ 647700 w 3149600"/>
                <a:gd name="connsiteY86" fmla="*/ 260350 h 1168400"/>
                <a:gd name="connsiteX87" fmla="*/ 574675 w 3149600"/>
                <a:gd name="connsiteY87" fmla="*/ 260350 h 1168400"/>
                <a:gd name="connsiteX88" fmla="*/ 574675 w 3149600"/>
                <a:gd name="connsiteY88" fmla="*/ 228600 h 1168400"/>
                <a:gd name="connsiteX89" fmla="*/ 469900 w 3149600"/>
                <a:gd name="connsiteY89" fmla="*/ 228600 h 1168400"/>
                <a:gd name="connsiteX90" fmla="*/ 469900 w 3149600"/>
                <a:gd name="connsiteY90" fmla="*/ 200025 h 1168400"/>
                <a:gd name="connsiteX91" fmla="*/ 336550 w 3149600"/>
                <a:gd name="connsiteY91" fmla="*/ 200025 h 1168400"/>
                <a:gd name="connsiteX92" fmla="*/ 292100 w 3149600"/>
                <a:gd name="connsiteY92" fmla="*/ 133350 h 1168400"/>
                <a:gd name="connsiteX93" fmla="*/ 231775 w 3149600"/>
                <a:gd name="connsiteY93" fmla="*/ 127000 h 1168400"/>
                <a:gd name="connsiteX94" fmla="*/ 174625 w 3149600"/>
                <a:gd name="connsiteY94" fmla="*/ 88900 h 1168400"/>
                <a:gd name="connsiteX95" fmla="*/ 136525 w 3149600"/>
                <a:gd name="connsiteY95" fmla="*/ 82550 h 1168400"/>
                <a:gd name="connsiteX96" fmla="*/ 82550 w 3149600"/>
                <a:gd name="connsiteY96" fmla="*/ 34925 h 1168400"/>
                <a:gd name="connsiteX97" fmla="*/ 47625 w 3149600"/>
                <a:gd name="connsiteY97" fmla="*/ 31750 h 1168400"/>
                <a:gd name="connsiteX98" fmla="*/ 34925 w 3149600"/>
                <a:gd name="connsiteY98" fmla="*/ 0 h 1168400"/>
                <a:gd name="connsiteX99" fmla="*/ 0 w 3149600"/>
                <a:gd name="connsiteY99" fmla="*/ 3175 h 1168400"/>
                <a:gd name="connsiteX100" fmla="*/ 0 w 3149600"/>
                <a:gd name="connsiteY100" fmla="*/ 88900 h 1168400"/>
                <a:gd name="connsiteX101" fmla="*/ 19050 w 3149600"/>
                <a:gd name="connsiteY101" fmla="*/ 88900 h 1168400"/>
                <a:gd name="connsiteX102" fmla="*/ 22225 w 3149600"/>
                <a:gd name="connsiteY102" fmla="*/ 149225 h 1168400"/>
                <a:gd name="connsiteX103" fmla="*/ 53975 w 3149600"/>
                <a:gd name="connsiteY103" fmla="*/ 152400 h 1168400"/>
                <a:gd name="connsiteX104" fmla="*/ 60325 w 3149600"/>
                <a:gd name="connsiteY104" fmla="*/ 206375 h 1168400"/>
                <a:gd name="connsiteX105" fmla="*/ 95250 w 3149600"/>
                <a:gd name="connsiteY105" fmla="*/ 203200 h 1168400"/>
                <a:gd name="connsiteX106" fmla="*/ 142875 w 3149600"/>
                <a:gd name="connsiteY106" fmla="*/ 292100 h 1168400"/>
                <a:gd name="connsiteX107" fmla="*/ 184150 w 3149600"/>
                <a:gd name="connsiteY107" fmla="*/ 292100 h 1168400"/>
                <a:gd name="connsiteX108" fmla="*/ 209550 w 3149600"/>
                <a:gd name="connsiteY108" fmla="*/ 336550 h 1168400"/>
                <a:gd name="connsiteX109" fmla="*/ 244475 w 3149600"/>
                <a:gd name="connsiteY109" fmla="*/ 339725 h 1168400"/>
                <a:gd name="connsiteX110" fmla="*/ 247650 w 3149600"/>
                <a:gd name="connsiteY110" fmla="*/ 355600 h 1168400"/>
                <a:gd name="connsiteX111" fmla="*/ 301625 w 3149600"/>
                <a:gd name="connsiteY111" fmla="*/ 361950 h 1168400"/>
                <a:gd name="connsiteX112" fmla="*/ 342900 w 3149600"/>
                <a:gd name="connsiteY112" fmla="*/ 441325 h 1168400"/>
                <a:gd name="connsiteX113" fmla="*/ 463550 w 3149600"/>
                <a:gd name="connsiteY113"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52550 w 3149600"/>
                <a:gd name="connsiteY25" fmla="*/ 809625 h 1168400"/>
                <a:gd name="connsiteX26" fmla="*/ 1358900 w 3149600"/>
                <a:gd name="connsiteY26" fmla="*/ 841375 h 1168400"/>
                <a:gd name="connsiteX27" fmla="*/ 1670050 w 3149600"/>
                <a:gd name="connsiteY27" fmla="*/ 844550 h 1168400"/>
                <a:gd name="connsiteX28" fmla="*/ 1666875 w 3149600"/>
                <a:gd name="connsiteY28" fmla="*/ 866775 h 1168400"/>
                <a:gd name="connsiteX29" fmla="*/ 1774825 w 3149600"/>
                <a:gd name="connsiteY29" fmla="*/ 866775 h 1168400"/>
                <a:gd name="connsiteX30" fmla="*/ 1774825 w 3149600"/>
                <a:gd name="connsiteY30" fmla="*/ 923925 h 1168400"/>
                <a:gd name="connsiteX31" fmla="*/ 1905000 w 3149600"/>
                <a:gd name="connsiteY31" fmla="*/ 923925 h 1168400"/>
                <a:gd name="connsiteX32" fmla="*/ 1905000 w 3149600"/>
                <a:gd name="connsiteY32" fmla="*/ 984250 h 1168400"/>
                <a:gd name="connsiteX33" fmla="*/ 1952625 w 3149600"/>
                <a:gd name="connsiteY33" fmla="*/ 984250 h 1168400"/>
                <a:gd name="connsiteX34" fmla="*/ 1952625 w 3149600"/>
                <a:gd name="connsiteY34" fmla="*/ 1006475 h 1168400"/>
                <a:gd name="connsiteX35" fmla="*/ 2016125 w 3149600"/>
                <a:gd name="connsiteY35" fmla="*/ 1006475 h 1168400"/>
                <a:gd name="connsiteX36" fmla="*/ 2016125 w 3149600"/>
                <a:gd name="connsiteY36" fmla="*/ 1028700 h 1168400"/>
                <a:gd name="connsiteX37" fmla="*/ 2339975 w 3149600"/>
                <a:gd name="connsiteY37" fmla="*/ 1028700 h 1168400"/>
                <a:gd name="connsiteX38" fmla="*/ 2339975 w 3149600"/>
                <a:gd name="connsiteY38" fmla="*/ 1069975 h 1168400"/>
                <a:gd name="connsiteX39" fmla="*/ 2457450 w 3149600"/>
                <a:gd name="connsiteY39" fmla="*/ 1069975 h 1168400"/>
                <a:gd name="connsiteX40" fmla="*/ 2457450 w 3149600"/>
                <a:gd name="connsiteY40" fmla="*/ 1168400 h 1168400"/>
                <a:gd name="connsiteX41" fmla="*/ 3149600 w 3149600"/>
                <a:gd name="connsiteY41" fmla="*/ 1168400 h 1168400"/>
                <a:gd name="connsiteX42" fmla="*/ 3149600 w 3149600"/>
                <a:gd name="connsiteY42" fmla="*/ 781050 h 1168400"/>
                <a:gd name="connsiteX43" fmla="*/ 2457450 w 3149600"/>
                <a:gd name="connsiteY43" fmla="*/ 781050 h 1168400"/>
                <a:gd name="connsiteX44" fmla="*/ 2457450 w 3149600"/>
                <a:gd name="connsiteY44" fmla="*/ 781050 h 1168400"/>
                <a:gd name="connsiteX45" fmla="*/ 2435225 w 3149600"/>
                <a:gd name="connsiteY45" fmla="*/ 758825 h 1168400"/>
                <a:gd name="connsiteX46" fmla="*/ 2435225 w 3149600"/>
                <a:gd name="connsiteY46" fmla="*/ 730250 h 1168400"/>
                <a:gd name="connsiteX47" fmla="*/ 2352675 w 3149600"/>
                <a:gd name="connsiteY47" fmla="*/ 730250 h 1168400"/>
                <a:gd name="connsiteX48" fmla="*/ 2352675 w 3149600"/>
                <a:gd name="connsiteY48" fmla="*/ 701675 h 1168400"/>
                <a:gd name="connsiteX49" fmla="*/ 2003425 w 3149600"/>
                <a:gd name="connsiteY49" fmla="*/ 701675 h 1168400"/>
                <a:gd name="connsiteX50" fmla="*/ 2003425 w 3149600"/>
                <a:gd name="connsiteY50" fmla="*/ 676275 h 1168400"/>
                <a:gd name="connsiteX51" fmla="*/ 1939925 w 3149600"/>
                <a:gd name="connsiteY51" fmla="*/ 676275 h 1168400"/>
                <a:gd name="connsiteX52" fmla="*/ 1939925 w 3149600"/>
                <a:gd name="connsiteY52" fmla="*/ 657225 h 1168400"/>
                <a:gd name="connsiteX53" fmla="*/ 1905000 w 3149600"/>
                <a:gd name="connsiteY53" fmla="*/ 657225 h 1168400"/>
                <a:gd name="connsiteX54" fmla="*/ 1905000 w 3149600"/>
                <a:gd name="connsiteY54" fmla="*/ 625475 h 1168400"/>
                <a:gd name="connsiteX55" fmla="*/ 1885950 w 3149600"/>
                <a:gd name="connsiteY55" fmla="*/ 625475 h 1168400"/>
                <a:gd name="connsiteX56" fmla="*/ 1885950 w 3149600"/>
                <a:gd name="connsiteY56" fmla="*/ 609600 h 1168400"/>
                <a:gd name="connsiteX57" fmla="*/ 1758950 w 3149600"/>
                <a:gd name="connsiteY57" fmla="*/ 609600 h 1168400"/>
                <a:gd name="connsiteX58" fmla="*/ 1758950 w 3149600"/>
                <a:gd name="connsiteY58" fmla="*/ 568325 h 1168400"/>
                <a:gd name="connsiteX59" fmla="*/ 1739900 w 3149600"/>
                <a:gd name="connsiteY59" fmla="*/ 568325 h 1168400"/>
                <a:gd name="connsiteX60" fmla="*/ 1739900 w 3149600"/>
                <a:gd name="connsiteY60" fmla="*/ 552450 h 1168400"/>
                <a:gd name="connsiteX61" fmla="*/ 1641475 w 3149600"/>
                <a:gd name="connsiteY61" fmla="*/ 552450 h 1168400"/>
                <a:gd name="connsiteX62" fmla="*/ 1641475 w 3149600"/>
                <a:gd name="connsiteY62" fmla="*/ 536575 h 1168400"/>
                <a:gd name="connsiteX63" fmla="*/ 1384300 w 3149600"/>
                <a:gd name="connsiteY63" fmla="*/ 536575 h 1168400"/>
                <a:gd name="connsiteX64" fmla="*/ 1355725 w 3149600"/>
                <a:gd name="connsiteY64" fmla="*/ 527050 h 1168400"/>
                <a:gd name="connsiteX65" fmla="*/ 1349375 w 3149600"/>
                <a:gd name="connsiteY65" fmla="*/ 536575 h 1168400"/>
                <a:gd name="connsiteX66" fmla="*/ 1349375 w 3149600"/>
                <a:gd name="connsiteY66" fmla="*/ 536575 h 1168400"/>
                <a:gd name="connsiteX67" fmla="*/ 1349375 w 3149600"/>
                <a:gd name="connsiteY67" fmla="*/ 514350 h 1168400"/>
                <a:gd name="connsiteX68" fmla="*/ 1196975 w 3149600"/>
                <a:gd name="connsiteY68" fmla="*/ 514350 h 1168400"/>
                <a:gd name="connsiteX69" fmla="*/ 1196975 w 3149600"/>
                <a:gd name="connsiteY69" fmla="*/ 495300 h 1168400"/>
                <a:gd name="connsiteX70" fmla="*/ 1111250 w 3149600"/>
                <a:gd name="connsiteY70" fmla="*/ 495300 h 1168400"/>
                <a:gd name="connsiteX71" fmla="*/ 1104900 w 3149600"/>
                <a:gd name="connsiteY71" fmla="*/ 488950 h 1168400"/>
                <a:gd name="connsiteX72" fmla="*/ 1060450 w 3149600"/>
                <a:gd name="connsiteY72" fmla="*/ 488950 h 1168400"/>
                <a:gd name="connsiteX73" fmla="*/ 1060450 w 3149600"/>
                <a:gd name="connsiteY73" fmla="*/ 460375 h 1168400"/>
                <a:gd name="connsiteX74" fmla="*/ 1006475 w 3149600"/>
                <a:gd name="connsiteY74" fmla="*/ 460375 h 1168400"/>
                <a:gd name="connsiteX75" fmla="*/ 1006475 w 3149600"/>
                <a:gd name="connsiteY75" fmla="*/ 409575 h 1168400"/>
                <a:gd name="connsiteX76" fmla="*/ 939800 w 3149600"/>
                <a:gd name="connsiteY76" fmla="*/ 409575 h 1168400"/>
                <a:gd name="connsiteX77" fmla="*/ 904875 w 3149600"/>
                <a:gd name="connsiteY77" fmla="*/ 409575 h 1168400"/>
                <a:gd name="connsiteX78" fmla="*/ 904875 w 3149600"/>
                <a:gd name="connsiteY78" fmla="*/ 381000 h 1168400"/>
                <a:gd name="connsiteX79" fmla="*/ 850900 w 3149600"/>
                <a:gd name="connsiteY79" fmla="*/ 381000 h 1168400"/>
                <a:gd name="connsiteX80" fmla="*/ 850900 w 3149600"/>
                <a:gd name="connsiteY80" fmla="*/ 349250 h 1168400"/>
                <a:gd name="connsiteX81" fmla="*/ 742950 w 3149600"/>
                <a:gd name="connsiteY81" fmla="*/ 349250 h 1168400"/>
                <a:gd name="connsiteX82" fmla="*/ 742950 w 3149600"/>
                <a:gd name="connsiteY82" fmla="*/ 327025 h 1168400"/>
                <a:gd name="connsiteX83" fmla="*/ 701675 w 3149600"/>
                <a:gd name="connsiteY83" fmla="*/ 327025 h 1168400"/>
                <a:gd name="connsiteX84" fmla="*/ 701675 w 3149600"/>
                <a:gd name="connsiteY84" fmla="*/ 292100 h 1168400"/>
                <a:gd name="connsiteX85" fmla="*/ 647700 w 3149600"/>
                <a:gd name="connsiteY85" fmla="*/ 292100 h 1168400"/>
                <a:gd name="connsiteX86" fmla="*/ 647700 w 3149600"/>
                <a:gd name="connsiteY86" fmla="*/ 260350 h 1168400"/>
                <a:gd name="connsiteX87" fmla="*/ 574675 w 3149600"/>
                <a:gd name="connsiteY87" fmla="*/ 260350 h 1168400"/>
                <a:gd name="connsiteX88" fmla="*/ 574675 w 3149600"/>
                <a:gd name="connsiteY88" fmla="*/ 228600 h 1168400"/>
                <a:gd name="connsiteX89" fmla="*/ 469900 w 3149600"/>
                <a:gd name="connsiteY89" fmla="*/ 228600 h 1168400"/>
                <a:gd name="connsiteX90" fmla="*/ 469900 w 3149600"/>
                <a:gd name="connsiteY90" fmla="*/ 200025 h 1168400"/>
                <a:gd name="connsiteX91" fmla="*/ 336550 w 3149600"/>
                <a:gd name="connsiteY91" fmla="*/ 200025 h 1168400"/>
                <a:gd name="connsiteX92" fmla="*/ 292100 w 3149600"/>
                <a:gd name="connsiteY92" fmla="*/ 133350 h 1168400"/>
                <a:gd name="connsiteX93" fmla="*/ 231775 w 3149600"/>
                <a:gd name="connsiteY93" fmla="*/ 127000 h 1168400"/>
                <a:gd name="connsiteX94" fmla="*/ 174625 w 3149600"/>
                <a:gd name="connsiteY94" fmla="*/ 88900 h 1168400"/>
                <a:gd name="connsiteX95" fmla="*/ 136525 w 3149600"/>
                <a:gd name="connsiteY95" fmla="*/ 82550 h 1168400"/>
                <a:gd name="connsiteX96" fmla="*/ 82550 w 3149600"/>
                <a:gd name="connsiteY96" fmla="*/ 34925 h 1168400"/>
                <a:gd name="connsiteX97" fmla="*/ 47625 w 3149600"/>
                <a:gd name="connsiteY97" fmla="*/ 31750 h 1168400"/>
                <a:gd name="connsiteX98" fmla="*/ 34925 w 3149600"/>
                <a:gd name="connsiteY98" fmla="*/ 0 h 1168400"/>
                <a:gd name="connsiteX99" fmla="*/ 0 w 3149600"/>
                <a:gd name="connsiteY99" fmla="*/ 3175 h 1168400"/>
                <a:gd name="connsiteX100" fmla="*/ 0 w 3149600"/>
                <a:gd name="connsiteY100" fmla="*/ 88900 h 1168400"/>
                <a:gd name="connsiteX101" fmla="*/ 19050 w 3149600"/>
                <a:gd name="connsiteY101" fmla="*/ 88900 h 1168400"/>
                <a:gd name="connsiteX102" fmla="*/ 22225 w 3149600"/>
                <a:gd name="connsiteY102" fmla="*/ 149225 h 1168400"/>
                <a:gd name="connsiteX103" fmla="*/ 53975 w 3149600"/>
                <a:gd name="connsiteY103" fmla="*/ 152400 h 1168400"/>
                <a:gd name="connsiteX104" fmla="*/ 60325 w 3149600"/>
                <a:gd name="connsiteY104" fmla="*/ 206375 h 1168400"/>
                <a:gd name="connsiteX105" fmla="*/ 95250 w 3149600"/>
                <a:gd name="connsiteY105" fmla="*/ 203200 h 1168400"/>
                <a:gd name="connsiteX106" fmla="*/ 142875 w 3149600"/>
                <a:gd name="connsiteY106" fmla="*/ 292100 h 1168400"/>
                <a:gd name="connsiteX107" fmla="*/ 184150 w 3149600"/>
                <a:gd name="connsiteY107" fmla="*/ 292100 h 1168400"/>
                <a:gd name="connsiteX108" fmla="*/ 209550 w 3149600"/>
                <a:gd name="connsiteY108" fmla="*/ 336550 h 1168400"/>
                <a:gd name="connsiteX109" fmla="*/ 244475 w 3149600"/>
                <a:gd name="connsiteY109" fmla="*/ 339725 h 1168400"/>
                <a:gd name="connsiteX110" fmla="*/ 247650 w 3149600"/>
                <a:gd name="connsiteY110" fmla="*/ 355600 h 1168400"/>
                <a:gd name="connsiteX111" fmla="*/ 301625 w 3149600"/>
                <a:gd name="connsiteY111" fmla="*/ 361950 h 1168400"/>
                <a:gd name="connsiteX112" fmla="*/ 342900 w 3149600"/>
                <a:gd name="connsiteY112" fmla="*/ 441325 h 1168400"/>
                <a:gd name="connsiteX113" fmla="*/ 463550 w 3149600"/>
                <a:gd name="connsiteY113"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52550 w 3149600"/>
                <a:gd name="connsiteY25" fmla="*/ 809625 h 1168400"/>
                <a:gd name="connsiteX26" fmla="*/ 1355725 w 3149600"/>
                <a:gd name="connsiteY26" fmla="*/ 806450 h 1168400"/>
                <a:gd name="connsiteX27" fmla="*/ 1358900 w 3149600"/>
                <a:gd name="connsiteY27" fmla="*/ 841375 h 1168400"/>
                <a:gd name="connsiteX28" fmla="*/ 1670050 w 3149600"/>
                <a:gd name="connsiteY28" fmla="*/ 844550 h 1168400"/>
                <a:gd name="connsiteX29" fmla="*/ 1666875 w 3149600"/>
                <a:gd name="connsiteY29" fmla="*/ 866775 h 1168400"/>
                <a:gd name="connsiteX30" fmla="*/ 1774825 w 3149600"/>
                <a:gd name="connsiteY30" fmla="*/ 866775 h 1168400"/>
                <a:gd name="connsiteX31" fmla="*/ 1774825 w 3149600"/>
                <a:gd name="connsiteY31" fmla="*/ 923925 h 1168400"/>
                <a:gd name="connsiteX32" fmla="*/ 1905000 w 3149600"/>
                <a:gd name="connsiteY32" fmla="*/ 923925 h 1168400"/>
                <a:gd name="connsiteX33" fmla="*/ 1905000 w 3149600"/>
                <a:gd name="connsiteY33" fmla="*/ 984250 h 1168400"/>
                <a:gd name="connsiteX34" fmla="*/ 1952625 w 3149600"/>
                <a:gd name="connsiteY34" fmla="*/ 984250 h 1168400"/>
                <a:gd name="connsiteX35" fmla="*/ 1952625 w 3149600"/>
                <a:gd name="connsiteY35" fmla="*/ 1006475 h 1168400"/>
                <a:gd name="connsiteX36" fmla="*/ 2016125 w 3149600"/>
                <a:gd name="connsiteY36" fmla="*/ 1006475 h 1168400"/>
                <a:gd name="connsiteX37" fmla="*/ 2016125 w 3149600"/>
                <a:gd name="connsiteY37" fmla="*/ 1028700 h 1168400"/>
                <a:gd name="connsiteX38" fmla="*/ 2339975 w 3149600"/>
                <a:gd name="connsiteY38" fmla="*/ 1028700 h 1168400"/>
                <a:gd name="connsiteX39" fmla="*/ 2339975 w 3149600"/>
                <a:gd name="connsiteY39" fmla="*/ 1069975 h 1168400"/>
                <a:gd name="connsiteX40" fmla="*/ 2457450 w 3149600"/>
                <a:gd name="connsiteY40" fmla="*/ 1069975 h 1168400"/>
                <a:gd name="connsiteX41" fmla="*/ 2457450 w 3149600"/>
                <a:gd name="connsiteY41" fmla="*/ 1168400 h 1168400"/>
                <a:gd name="connsiteX42" fmla="*/ 3149600 w 3149600"/>
                <a:gd name="connsiteY42" fmla="*/ 1168400 h 1168400"/>
                <a:gd name="connsiteX43" fmla="*/ 3149600 w 3149600"/>
                <a:gd name="connsiteY43" fmla="*/ 781050 h 1168400"/>
                <a:gd name="connsiteX44" fmla="*/ 2457450 w 3149600"/>
                <a:gd name="connsiteY44" fmla="*/ 781050 h 1168400"/>
                <a:gd name="connsiteX45" fmla="*/ 2457450 w 3149600"/>
                <a:gd name="connsiteY45" fmla="*/ 781050 h 1168400"/>
                <a:gd name="connsiteX46" fmla="*/ 2435225 w 3149600"/>
                <a:gd name="connsiteY46" fmla="*/ 758825 h 1168400"/>
                <a:gd name="connsiteX47" fmla="*/ 2435225 w 3149600"/>
                <a:gd name="connsiteY47" fmla="*/ 730250 h 1168400"/>
                <a:gd name="connsiteX48" fmla="*/ 2352675 w 3149600"/>
                <a:gd name="connsiteY48" fmla="*/ 730250 h 1168400"/>
                <a:gd name="connsiteX49" fmla="*/ 2352675 w 3149600"/>
                <a:gd name="connsiteY49" fmla="*/ 701675 h 1168400"/>
                <a:gd name="connsiteX50" fmla="*/ 2003425 w 3149600"/>
                <a:gd name="connsiteY50" fmla="*/ 701675 h 1168400"/>
                <a:gd name="connsiteX51" fmla="*/ 2003425 w 3149600"/>
                <a:gd name="connsiteY51" fmla="*/ 676275 h 1168400"/>
                <a:gd name="connsiteX52" fmla="*/ 1939925 w 3149600"/>
                <a:gd name="connsiteY52" fmla="*/ 676275 h 1168400"/>
                <a:gd name="connsiteX53" fmla="*/ 1939925 w 3149600"/>
                <a:gd name="connsiteY53" fmla="*/ 657225 h 1168400"/>
                <a:gd name="connsiteX54" fmla="*/ 1905000 w 3149600"/>
                <a:gd name="connsiteY54" fmla="*/ 657225 h 1168400"/>
                <a:gd name="connsiteX55" fmla="*/ 1905000 w 3149600"/>
                <a:gd name="connsiteY55" fmla="*/ 625475 h 1168400"/>
                <a:gd name="connsiteX56" fmla="*/ 1885950 w 3149600"/>
                <a:gd name="connsiteY56" fmla="*/ 625475 h 1168400"/>
                <a:gd name="connsiteX57" fmla="*/ 1885950 w 3149600"/>
                <a:gd name="connsiteY57" fmla="*/ 609600 h 1168400"/>
                <a:gd name="connsiteX58" fmla="*/ 1758950 w 3149600"/>
                <a:gd name="connsiteY58" fmla="*/ 609600 h 1168400"/>
                <a:gd name="connsiteX59" fmla="*/ 1758950 w 3149600"/>
                <a:gd name="connsiteY59" fmla="*/ 568325 h 1168400"/>
                <a:gd name="connsiteX60" fmla="*/ 1739900 w 3149600"/>
                <a:gd name="connsiteY60" fmla="*/ 568325 h 1168400"/>
                <a:gd name="connsiteX61" fmla="*/ 1739900 w 3149600"/>
                <a:gd name="connsiteY61" fmla="*/ 552450 h 1168400"/>
                <a:gd name="connsiteX62" fmla="*/ 1641475 w 3149600"/>
                <a:gd name="connsiteY62" fmla="*/ 552450 h 1168400"/>
                <a:gd name="connsiteX63" fmla="*/ 1641475 w 3149600"/>
                <a:gd name="connsiteY63" fmla="*/ 536575 h 1168400"/>
                <a:gd name="connsiteX64" fmla="*/ 1384300 w 3149600"/>
                <a:gd name="connsiteY64" fmla="*/ 536575 h 1168400"/>
                <a:gd name="connsiteX65" fmla="*/ 1355725 w 3149600"/>
                <a:gd name="connsiteY65" fmla="*/ 527050 h 1168400"/>
                <a:gd name="connsiteX66" fmla="*/ 1349375 w 3149600"/>
                <a:gd name="connsiteY66" fmla="*/ 536575 h 1168400"/>
                <a:gd name="connsiteX67" fmla="*/ 1349375 w 3149600"/>
                <a:gd name="connsiteY67" fmla="*/ 536575 h 1168400"/>
                <a:gd name="connsiteX68" fmla="*/ 1349375 w 3149600"/>
                <a:gd name="connsiteY68" fmla="*/ 514350 h 1168400"/>
                <a:gd name="connsiteX69" fmla="*/ 1196975 w 3149600"/>
                <a:gd name="connsiteY69" fmla="*/ 514350 h 1168400"/>
                <a:gd name="connsiteX70" fmla="*/ 1196975 w 3149600"/>
                <a:gd name="connsiteY70" fmla="*/ 495300 h 1168400"/>
                <a:gd name="connsiteX71" fmla="*/ 1111250 w 3149600"/>
                <a:gd name="connsiteY71" fmla="*/ 495300 h 1168400"/>
                <a:gd name="connsiteX72" fmla="*/ 1104900 w 3149600"/>
                <a:gd name="connsiteY72" fmla="*/ 488950 h 1168400"/>
                <a:gd name="connsiteX73" fmla="*/ 1060450 w 3149600"/>
                <a:gd name="connsiteY73" fmla="*/ 488950 h 1168400"/>
                <a:gd name="connsiteX74" fmla="*/ 1060450 w 3149600"/>
                <a:gd name="connsiteY74" fmla="*/ 460375 h 1168400"/>
                <a:gd name="connsiteX75" fmla="*/ 1006475 w 3149600"/>
                <a:gd name="connsiteY75" fmla="*/ 460375 h 1168400"/>
                <a:gd name="connsiteX76" fmla="*/ 1006475 w 3149600"/>
                <a:gd name="connsiteY76" fmla="*/ 409575 h 1168400"/>
                <a:gd name="connsiteX77" fmla="*/ 939800 w 3149600"/>
                <a:gd name="connsiteY77" fmla="*/ 409575 h 1168400"/>
                <a:gd name="connsiteX78" fmla="*/ 904875 w 3149600"/>
                <a:gd name="connsiteY78" fmla="*/ 409575 h 1168400"/>
                <a:gd name="connsiteX79" fmla="*/ 904875 w 3149600"/>
                <a:gd name="connsiteY79" fmla="*/ 381000 h 1168400"/>
                <a:gd name="connsiteX80" fmla="*/ 850900 w 3149600"/>
                <a:gd name="connsiteY80" fmla="*/ 381000 h 1168400"/>
                <a:gd name="connsiteX81" fmla="*/ 850900 w 3149600"/>
                <a:gd name="connsiteY81" fmla="*/ 349250 h 1168400"/>
                <a:gd name="connsiteX82" fmla="*/ 742950 w 3149600"/>
                <a:gd name="connsiteY82" fmla="*/ 349250 h 1168400"/>
                <a:gd name="connsiteX83" fmla="*/ 742950 w 3149600"/>
                <a:gd name="connsiteY83" fmla="*/ 327025 h 1168400"/>
                <a:gd name="connsiteX84" fmla="*/ 701675 w 3149600"/>
                <a:gd name="connsiteY84" fmla="*/ 327025 h 1168400"/>
                <a:gd name="connsiteX85" fmla="*/ 701675 w 3149600"/>
                <a:gd name="connsiteY85" fmla="*/ 292100 h 1168400"/>
                <a:gd name="connsiteX86" fmla="*/ 647700 w 3149600"/>
                <a:gd name="connsiteY86" fmla="*/ 292100 h 1168400"/>
                <a:gd name="connsiteX87" fmla="*/ 647700 w 3149600"/>
                <a:gd name="connsiteY87" fmla="*/ 260350 h 1168400"/>
                <a:gd name="connsiteX88" fmla="*/ 574675 w 3149600"/>
                <a:gd name="connsiteY88" fmla="*/ 260350 h 1168400"/>
                <a:gd name="connsiteX89" fmla="*/ 574675 w 3149600"/>
                <a:gd name="connsiteY89" fmla="*/ 228600 h 1168400"/>
                <a:gd name="connsiteX90" fmla="*/ 469900 w 3149600"/>
                <a:gd name="connsiteY90" fmla="*/ 228600 h 1168400"/>
                <a:gd name="connsiteX91" fmla="*/ 469900 w 3149600"/>
                <a:gd name="connsiteY91" fmla="*/ 200025 h 1168400"/>
                <a:gd name="connsiteX92" fmla="*/ 336550 w 3149600"/>
                <a:gd name="connsiteY92" fmla="*/ 200025 h 1168400"/>
                <a:gd name="connsiteX93" fmla="*/ 292100 w 3149600"/>
                <a:gd name="connsiteY93" fmla="*/ 133350 h 1168400"/>
                <a:gd name="connsiteX94" fmla="*/ 231775 w 3149600"/>
                <a:gd name="connsiteY94" fmla="*/ 127000 h 1168400"/>
                <a:gd name="connsiteX95" fmla="*/ 174625 w 3149600"/>
                <a:gd name="connsiteY95" fmla="*/ 88900 h 1168400"/>
                <a:gd name="connsiteX96" fmla="*/ 136525 w 3149600"/>
                <a:gd name="connsiteY96" fmla="*/ 82550 h 1168400"/>
                <a:gd name="connsiteX97" fmla="*/ 82550 w 3149600"/>
                <a:gd name="connsiteY97" fmla="*/ 34925 h 1168400"/>
                <a:gd name="connsiteX98" fmla="*/ 47625 w 3149600"/>
                <a:gd name="connsiteY98" fmla="*/ 31750 h 1168400"/>
                <a:gd name="connsiteX99" fmla="*/ 34925 w 3149600"/>
                <a:gd name="connsiteY99" fmla="*/ 0 h 1168400"/>
                <a:gd name="connsiteX100" fmla="*/ 0 w 3149600"/>
                <a:gd name="connsiteY100" fmla="*/ 3175 h 1168400"/>
                <a:gd name="connsiteX101" fmla="*/ 0 w 3149600"/>
                <a:gd name="connsiteY101" fmla="*/ 88900 h 1168400"/>
                <a:gd name="connsiteX102" fmla="*/ 19050 w 3149600"/>
                <a:gd name="connsiteY102" fmla="*/ 88900 h 1168400"/>
                <a:gd name="connsiteX103" fmla="*/ 22225 w 3149600"/>
                <a:gd name="connsiteY103" fmla="*/ 149225 h 1168400"/>
                <a:gd name="connsiteX104" fmla="*/ 53975 w 3149600"/>
                <a:gd name="connsiteY104" fmla="*/ 152400 h 1168400"/>
                <a:gd name="connsiteX105" fmla="*/ 60325 w 3149600"/>
                <a:gd name="connsiteY105" fmla="*/ 206375 h 1168400"/>
                <a:gd name="connsiteX106" fmla="*/ 95250 w 3149600"/>
                <a:gd name="connsiteY106" fmla="*/ 203200 h 1168400"/>
                <a:gd name="connsiteX107" fmla="*/ 142875 w 3149600"/>
                <a:gd name="connsiteY107" fmla="*/ 292100 h 1168400"/>
                <a:gd name="connsiteX108" fmla="*/ 184150 w 3149600"/>
                <a:gd name="connsiteY108" fmla="*/ 292100 h 1168400"/>
                <a:gd name="connsiteX109" fmla="*/ 209550 w 3149600"/>
                <a:gd name="connsiteY109" fmla="*/ 336550 h 1168400"/>
                <a:gd name="connsiteX110" fmla="*/ 244475 w 3149600"/>
                <a:gd name="connsiteY110" fmla="*/ 339725 h 1168400"/>
                <a:gd name="connsiteX111" fmla="*/ 247650 w 3149600"/>
                <a:gd name="connsiteY111" fmla="*/ 355600 h 1168400"/>
                <a:gd name="connsiteX112" fmla="*/ 301625 w 3149600"/>
                <a:gd name="connsiteY112" fmla="*/ 361950 h 1168400"/>
                <a:gd name="connsiteX113" fmla="*/ 342900 w 3149600"/>
                <a:gd name="connsiteY113" fmla="*/ 441325 h 1168400"/>
                <a:gd name="connsiteX114" fmla="*/ 463550 w 3149600"/>
                <a:gd name="connsiteY114"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52550 w 3149600"/>
                <a:gd name="connsiteY25" fmla="*/ 809625 h 1168400"/>
                <a:gd name="connsiteX26" fmla="*/ 1314450 w 3149600"/>
                <a:gd name="connsiteY26" fmla="*/ 898525 h 1168400"/>
                <a:gd name="connsiteX27" fmla="*/ 1358900 w 3149600"/>
                <a:gd name="connsiteY27" fmla="*/ 841375 h 1168400"/>
                <a:gd name="connsiteX28" fmla="*/ 1670050 w 3149600"/>
                <a:gd name="connsiteY28" fmla="*/ 844550 h 1168400"/>
                <a:gd name="connsiteX29" fmla="*/ 1666875 w 3149600"/>
                <a:gd name="connsiteY29" fmla="*/ 866775 h 1168400"/>
                <a:gd name="connsiteX30" fmla="*/ 1774825 w 3149600"/>
                <a:gd name="connsiteY30" fmla="*/ 866775 h 1168400"/>
                <a:gd name="connsiteX31" fmla="*/ 1774825 w 3149600"/>
                <a:gd name="connsiteY31" fmla="*/ 923925 h 1168400"/>
                <a:gd name="connsiteX32" fmla="*/ 1905000 w 3149600"/>
                <a:gd name="connsiteY32" fmla="*/ 923925 h 1168400"/>
                <a:gd name="connsiteX33" fmla="*/ 1905000 w 3149600"/>
                <a:gd name="connsiteY33" fmla="*/ 984250 h 1168400"/>
                <a:gd name="connsiteX34" fmla="*/ 1952625 w 3149600"/>
                <a:gd name="connsiteY34" fmla="*/ 984250 h 1168400"/>
                <a:gd name="connsiteX35" fmla="*/ 1952625 w 3149600"/>
                <a:gd name="connsiteY35" fmla="*/ 1006475 h 1168400"/>
                <a:gd name="connsiteX36" fmla="*/ 2016125 w 3149600"/>
                <a:gd name="connsiteY36" fmla="*/ 1006475 h 1168400"/>
                <a:gd name="connsiteX37" fmla="*/ 2016125 w 3149600"/>
                <a:gd name="connsiteY37" fmla="*/ 1028700 h 1168400"/>
                <a:gd name="connsiteX38" fmla="*/ 2339975 w 3149600"/>
                <a:gd name="connsiteY38" fmla="*/ 1028700 h 1168400"/>
                <a:gd name="connsiteX39" fmla="*/ 2339975 w 3149600"/>
                <a:gd name="connsiteY39" fmla="*/ 1069975 h 1168400"/>
                <a:gd name="connsiteX40" fmla="*/ 2457450 w 3149600"/>
                <a:gd name="connsiteY40" fmla="*/ 1069975 h 1168400"/>
                <a:gd name="connsiteX41" fmla="*/ 2457450 w 3149600"/>
                <a:gd name="connsiteY41" fmla="*/ 1168400 h 1168400"/>
                <a:gd name="connsiteX42" fmla="*/ 3149600 w 3149600"/>
                <a:gd name="connsiteY42" fmla="*/ 1168400 h 1168400"/>
                <a:gd name="connsiteX43" fmla="*/ 3149600 w 3149600"/>
                <a:gd name="connsiteY43" fmla="*/ 781050 h 1168400"/>
                <a:gd name="connsiteX44" fmla="*/ 2457450 w 3149600"/>
                <a:gd name="connsiteY44" fmla="*/ 781050 h 1168400"/>
                <a:gd name="connsiteX45" fmla="*/ 2457450 w 3149600"/>
                <a:gd name="connsiteY45" fmla="*/ 781050 h 1168400"/>
                <a:gd name="connsiteX46" fmla="*/ 2435225 w 3149600"/>
                <a:gd name="connsiteY46" fmla="*/ 758825 h 1168400"/>
                <a:gd name="connsiteX47" fmla="*/ 2435225 w 3149600"/>
                <a:gd name="connsiteY47" fmla="*/ 730250 h 1168400"/>
                <a:gd name="connsiteX48" fmla="*/ 2352675 w 3149600"/>
                <a:gd name="connsiteY48" fmla="*/ 730250 h 1168400"/>
                <a:gd name="connsiteX49" fmla="*/ 2352675 w 3149600"/>
                <a:gd name="connsiteY49" fmla="*/ 701675 h 1168400"/>
                <a:gd name="connsiteX50" fmla="*/ 2003425 w 3149600"/>
                <a:gd name="connsiteY50" fmla="*/ 701675 h 1168400"/>
                <a:gd name="connsiteX51" fmla="*/ 2003425 w 3149600"/>
                <a:gd name="connsiteY51" fmla="*/ 676275 h 1168400"/>
                <a:gd name="connsiteX52" fmla="*/ 1939925 w 3149600"/>
                <a:gd name="connsiteY52" fmla="*/ 676275 h 1168400"/>
                <a:gd name="connsiteX53" fmla="*/ 1939925 w 3149600"/>
                <a:gd name="connsiteY53" fmla="*/ 657225 h 1168400"/>
                <a:gd name="connsiteX54" fmla="*/ 1905000 w 3149600"/>
                <a:gd name="connsiteY54" fmla="*/ 657225 h 1168400"/>
                <a:gd name="connsiteX55" fmla="*/ 1905000 w 3149600"/>
                <a:gd name="connsiteY55" fmla="*/ 625475 h 1168400"/>
                <a:gd name="connsiteX56" fmla="*/ 1885950 w 3149600"/>
                <a:gd name="connsiteY56" fmla="*/ 625475 h 1168400"/>
                <a:gd name="connsiteX57" fmla="*/ 1885950 w 3149600"/>
                <a:gd name="connsiteY57" fmla="*/ 609600 h 1168400"/>
                <a:gd name="connsiteX58" fmla="*/ 1758950 w 3149600"/>
                <a:gd name="connsiteY58" fmla="*/ 609600 h 1168400"/>
                <a:gd name="connsiteX59" fmla="*/ 1758950 w 3149600"/>
                <a:gd name="connsiteY59" fmla="*/ 568325 h 1168400"/>
                <a:gd name="connsiteX60" fmla="*/ 1739900 w 3149600"/>
                <a:gd name="connsiteY60" fmla="*/ 568325 h 1168400"/>
                <a:gd name="connsiteX61" fmla="*/ 1739900 w 3149600"/>
                <a:gd name="connsiteY61" fmla="*/ 552450 h 1168400"/>
                <a:gd name="connsiteX62" fmla="*/ 1641475 w 3149600"/>
                <a:gd name="connsiteY62" fmla="*/ 552450 h 1168400"/>
                <a:gd name="connsiteX63" fmla="*/ 1641475 w 3149600"/>
                <a:gd name="connsiteY63" fmla="*/ 536575 h 1168400"/>
                <a:gd name="connsiteX64" fmla="*/ 1384300 w 3149600"/>
                <a:gd name="connsiteY64" fmla="*/ 536575 h 1168400"/>
                <a:gd name="connsiteX65" fmla="*/ 1355725 w 3149600"/>
                <a:gd name="connsiteY65" fmla="*/ 527050 h 1168400"/>
                <a:gd name="connsiteX66" fmla="*/ 1349375 w 3149600"/>
                <a:gd name="connsiteY66" fmla="*/ 536575 h 1168400"/>
                <a:gd name="connsiteX67" fmla="*/ 1349375 w 3149600"/>
                <a:gd name="connsiteY67" fmla="*/ 536575 h 1168400"/>
                <a:gd name="connsiteX68" fmla="*/ 1349375 w 3149600"/>
                <a:gd name="connsiteY68" fmla="*/ 514350 h 1168400"/>
                <a:gd name="connsiteX69" fmla="*/ 1196975 w 3149600"/>
                <a:gd name="connsiteY69" fmla="*/ 514350 h 1168400"/>
                <a:gd name="connsiteX70" fmla="*/ 1196975 w 3149600"/>
                <a:gd name="connsiteY70" fmla="*/ 495300 h 1168400"/>
                <a:gd name="connsiteX71" fmla="*/ 1111250 w 3149600"/>
                <a:gd name="connsiteY71" fmla="*/ 495300 h 1168400"/>
                <a:gd name="connsiteX72" fmla="*/ 1104900 w 3149600"/>
                <a:gd name="connsiteY72" fmla="*/ 488950 h 1168400"/>
                <a:gd name="connsiteX73" fmla="*/ 1060450 w 3149600"/>
                <a:gd name="connsiteY73" fmla="*/ 488950 h 1168400"/>
                <a:gd name="connsiteX74" fmla="*/ 1060450 w 3149600"/>
                <a:gd name="connsiteY74" fmla="*/ 460375 h 1168400"/>
                <a:gd name="connsiteX75" fmla="*/ 1006475 w 3149600"/>
                <a:gd name="connsiteY75" fmla="*/ 460375 h 1168400"/>
                <a:gd name="connsiteX76" fmla="*/ 1006475 w 3149600"/>
                <a:gd name="connsiteY76" fmla="*/ 409575 h 1168400"/>
                <a:gd name="connsiteX77" fmla="*/ 939800 w 3149600"/>
                <a:gd name="connsiteY77" fmla="*/ 409575 h 1168400"/>
                <a:gd name="connsiteX78" fmla="*/ 904875 w 3149600"/>
                <a:gd name="connsiteY78" fmla="*/ 409575 h 1168400"/>
                <a:gd name="connsiteX79" fmla="*/ 904875 w 3149600"/>
                <a:gd name="connsiteY79" fmla="*/ 381000 h 1168400"/>
                <a:gd name="connsiteX80" fmla="*/ 850900 w 3149600"/>
                <a:gd name="connsiteY80" fmla="*/ 381000 h 1168400"/>
                <a:gd name="connsiteX81" fmla="*/ 850900 w 3149600"/>
                <a:gd name="connsiteY81" fmla="*/ 349250 h 1168400"/>
                <a:gd name="connsiteX82" fmla="*/ 742950 w 3149600"/>
                <a:gd name="connsiteY82" fmla="*/ 349250 h 1168400"/>
                <a:gd name="connsiteX83" fmla="*/ 742950 w 3149600"/>
                <a:gd name="connsiteY83" fmla="*/ 327025 h 1168400"/>
                <a:gd name="connsiteX84" fmla="*/ 701675 w 3149600"/>
                <a:gd name="connsiteY84" fmla="*/ 327025 h 1168400"/>
                <a:gd name="connsiteX85" fmla="*/ 701675 w 3149600"/>
                <a:gd name="connsiteY85" fmla="*/ 292100 h 1168400"/>
                <a:gd name="connsiteX86" fmla="*/ 647700 w 3149600"/>
                <a:gd name="connsiteY86" fmla="*/ 292100 h 1168400"/>
                <a:gd name="connsiteX87" fmla="*/ 647700 w 3149600"/>
                <a:gd name="connsiteY87" fmla="*/ 260350 h 1168400"/>
                <a:gd name="connsiteX88" fmla="*/ 574675 w 3149600"/>
                <a:gd name="connsiteY88" fmla="*/ 260350 h 1168400"/>
                <a:gd name="connsiteX89" fmla="*/ 574675 w 3149600"/>
                <a:gd name="connsiteY89" fmla="*/ 228600 h 1168400"/>
                <a:gd name="connsiteX90" fmla="*/ 469900 w 3149600"/>
                <a:gd name="connsiteY90" fmla="*/ 228600 h 1168400"/>
                <a:gd name="connsiteX91" fmla="*/ 469900 w 3149600"/>
                <a:gd name="connsiteY91" fmla="*/ 200025 h 1168400"/>
                <a:gd name="connsiteX92" fmla="*/ 336550 w 3149600"/>
                <a:gd name="connsiteY92" fmla="*/ 200025 h 1168400"/>
                <a:gd name="connsiteX93" fmla="*/ 292100 w 3149600"/>
                <a:gd name="connsiteY93" fmla="*/ 133350 h 1168400"/>
                <a:gd name="connsiteX94" fmla="*/ 231775 w 3149600"/>
                <a:gd name="connsiteY94" fmla="*/ 127000 h 1168400"/>
                <a:gd name="connsiteX95" fmla="*/ 174625 w 3149600"/>
                <a:gd name="connsiteY95" fmla="*/ 88900 h 1168400"/>
                <a:gd name="connsiteX96" fmla="*/ 136525 w 3149600"/>
                <a:gd name="connsiteY96" fmla="*/ 82550 h 1168400"/>
                <a:gd name="connsiteX97" fmla="*/ 82550 w 3149600"/>
                <a:gd name="connsiteY97" fmla="*/ 34925 h 1168400"/>
                <a:gd name="connsiteX98" fmla="*/ 47625 w 3149600"/>
                <a:gd name="connsiteY98" fmla="*/ 31750 h 1168400"/>
                <a:gd name="connsiteX99" fmla="*/ 34925 w 3149600"/>
                <a:gd name="connsiteY99" fmla="*/ 0 h 1168400"/>
                <a:gd name="connsiteX100" fmla="*/ 0 w 3149600"/>
                <a:gd name="connsiteY100" fmla="*/ 3175 h 1168400"/>
                <a:gd name="connsiteX101" fmla="*/ 0 w 3149600"/>
                <a:gd name="connsiteY101" fmla="*/ 88900 h 1168400"/>
                <a:gd name="connsiteX102" fmla="*/ 19050 w 3149600"/>
                <a:gd name="connsiteY102" fmla="*/ 88900 h 1168400"/>
                <a:gd name="connsiteX103" fmla="*/ 22225 w 3149600"/>
                <a:gd name="connsiteY103" fmla="*/ 149225 h 1168400"/>
                <a:gd name="connsiteX104" fmla="*/ 53975 w 3149600"/>
                <a:gd name="connsiteY104" fmla="*/ 152400 h 1168400"/>
                <a:gd name="connsiteX105" fmla="*/ 60325 w 3149600"/>
                <a:gd name="connsiteY105" fmla="*/ 206375 h 1168400"/>
                <a:gd name="connsiteX106" fmla="*/ 95250 w 3149600"/>
                <a:gd name="connsiteY106" fmla="*/ 203200 h 1168400"/>
                <a:gd name="connsiteX107" fmla="*/ 142875 w 3149600"/>
                <a:gd name="connsiteY107" fmla="*/ 292100 h 1168400"/>
                <a:gd name="connsiteX108" fmla="*/ 184150 w 3149600"/>
                <a:gd name="connsiteY108" fmla="*/ 292100 h 1168400"/>
                <a:gd name="connsiteX109" fmla="*/ 209550 w 3149600"/>
                <a:gd name="connsiteY109" fmla="*/ 336550 h 1168400"/>
                <a:gd name="connsiteX110" fmla="*/ 244475 w 3149600"/>
                <a:gd name="connsiteY110" fmla="*/ 339725 h 1168400"/>
                <a:gd name="connsiteX111" fmla="*/ 247650 w 3149600"/>
                <a:gd name="connsiteY111" fmla="*/ 355600 h 1168400"/>
                <a:gd name="connsiteX112" fmla="*/ 301625 w 3149600"/>
                <a:gd name="connsiteY112" fmla="*/ 361950 h 1168400"/>
                <a:gd name="connsiteX113" fmla="*/ 342900 w 3149600"/>
                <a:gd name="connsiteY113" fmla="*/ 441325 h 1168400"/>
                <a:gd name="connsiteX114" fmla="*/ 463550 w 3149600"/>
                <a:gd name="connsiteY114"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14450 w 3149600"/>
                <a:gd name="connsiteY26" fmla="*/ 898525 h 1168400"/>
                <a:gd name="connsiteX27" fmla="*/ 1358900 w 3149600"/>
                <a:gd name="connsiteY27" fmla="*/ 841375 h 1168400"/>
                <a:gd name="connsiteX28" fmla="*/ 1670050 w 3149600"/>
                <a:gd name="connsiteY28" fmla="*/ 844550 h 1168400"/>
                <a:gd name="connsiteX29" fmla="*/ 1666875 w 3149600"/>
                <a:gd name="connsiteY29" fmla="*/ 866775 h 1168400"/>
                <a:gd name="connsiteX30" fmla="*/ 1774825 w 3149600"/>
                <a:gd name="connsiteY30" fmla="*/ 866775 h 1168400"/>
                <a:gd name="connsiteX31" fmla="*/ 1774825 w 3149600"/>
                <a:gd name="connsiteY31" fmla="*/ 923925 h 1168400"/>
                <a:gd name="connsiteX32" fmla="*/ 1905000 w 3149600"/>
                <a:gd name="connsiteY32" fmla="*/ 923925 h 1168400"/>
                <a:gd name="connsiteX33" fmla="*/ 1905000 w 3149600"/>
                <a:gd name="connsiteY33" fmla="*/ 984250 h 1168400"/>
                <a:gd name="connsiteX34" fmla="*/ 1952625 w 3149600"/>
                <a:gd name="connsiteY34" fmla="*/ 984250 h 1168400"/>
                <a:gd name="connsiteX35" fmla="*/ 1952625 w 3149600"/>
                <a:gd name="connsiteY35" fmla="*/ 1006475 h 1168400"/>
                <a:gd name="connsiteX36" fmla="*/ 2016125 w 3149600"/>
                <a:gd name="connsiteY36" fmla="*/ 1006475 h 1168400"/>
                <a:gd name="connsiteX37" fmla="*/ 2016125 w 3149600"/>
                <a:gd name="connsiteY37" fmla="*/ 1028700 h 1168400"/>
                <a:gd name="connsiteX38" fmla="*/ 2339975 w 3149600"/>
                <a:gd name="connsiteY38" fmla="*/ 1028700 h 1168400"/>
                <a:gd name="connsiteX39" fmla="*/ 2339975 w 3149600"/>
                <a:gd name="connsiteY39" fmla="*/ 1069975 h 1168400"/>
                <a:gd name="connsiteX40" fmla="*/ 2457450 w 3149600"/>
                <a:gd name="connsiteY40" fmla="*/ 1069975 h 1168400"/>
                <a:gd name="connsiteX41" fmla="*/ 2457450 w 3149600"/>
                <a:gd name="connsiteY41" fmla="*/ 1168400 h 1168400"/>
                <a:gd name="connsiteX42" fmla="*/ 3149600 w 3149600"/>
                <a:gd name="connsiteY42" fmla="*/ 1168400 h 1168400"/>
                <a:gd name="connsiteX43" fmla="*/ 3149600 w 3149600"/>
                <a:gd name="connsiteY43" fmla="*/ 781050 h 1168400"/>
                <a:gd name="connsiteX44" fmla="*/ 2457450 w 3149600"/>
                <a:gd name="connsiteY44" fmla="*/ 781050 h 1168400"/>
                <a:gd name="connsiteX45" fmla="*/ 2457450 w 3149600"/>
                <a:gd name="connsiteY45" fmla="*/ 781050 h 1168400"/>
                <a:gd name="connsiteX46" fmla="*/ 2435225 w 3149600"/>
                <a:gd name="connsiteY46" fmla="*/ 758825 h 1168400"/>
                <a:gd name="connsiteX47" fmla="*/ 2435225 w 3149600"/>
                <a:gd name="connsiteY47" fmla="*/ 730250 h 1168400"/>
                <a:gd name="connsiteX48" fmla="*/ 2352675 w 3149600"/>
                <a:gd name="connsiteY48" fmla="*/ 730250 h 1168400"/>
                <a:gd name="connsiteX49" fmla="*/ 2352675 w 3149600"/>
                <a:gd name="connsiteY49" fmla="*/ 701675 h 1168400"/>
                <a:gd name="connsiteX50" fmla="*/ 2003425 w 3149600"/>
                <a:gd name="connsiteY50" fmla="*/ 701675 h 1168400"/>
                <a:gd name="connsiteX51" fmla="*/ 2003425 w 3149600"/>
                <a:gd name="connsiteY51" fmla="*/ 676275 h 1168400"/>
                <a:gd name="connsiteX52" fmla="*/ 1939925 w 3149600"/>
                <a:gd name="connsiteY52" fmla="*/ 676275 h 1168400"/>
                <a:gd name="connsiteX53" fmla="*/ 1939925 w 3149600"/>
                <a:gd name="connsiteY53" fmla="*/ 657225 h 1168400"/>
                <a:gd name="connsiteX54" fmla="*/ 1905000 w 3149600"/>
                <a:gd name="connsiteY54" fmla="*/ 657225 h 1168400"/>
                <a:gd name="connsiteX55" fmla="*/ 1905000 w 3149600"/>
                <a:gd name="connsiteY55" fmla="*/ 625475 h 1168400"/>
                <a:gd name="connsiteX56" fmla="*/ 1885950 w 3149600"/>
                <a:gd name="connsiteY56" fmla="*/ 625475 h 1168400"/>
                <a:gd name="connsiteX57" fmla="*/ 1885950 w 3149600"/>
                <a:gd name="connsiteY57" fmla="*/ 609600 h 1168400"/>
                <a:gd name="connsiteX58" fmla="*/ 1758950 w 3149600"/>
                <a:gd name="connsiteY58" fmla="*/ 609600 h 1168400"/>
                <a:gd name="connsiteX59" fmla="*/ 1758950 w 3149600"/>
                <a:gd name="connsiteY59" fmla="*/ 568325 h 1168400"/>
                <a:gd name="connsiteX60" fmla="*/ 1739900 w 3149600"/>
                <a:gd name="connsiteY60" fmla="*/ 568325 h 1168400"/>
                <a:gd name="connsiteX61" fmla="*/ 1739900 w 3149600"/>
                <a:gd name="connsiteY61" fmla="*/ 552450 h 1168400"/>
                <a:gd name="connsiteX62" fmla="*/ 1641475 w 3149600"/>
                <a:gd name="connsiteY62" fmla="*/ 552450 h 1168400"/>
                <a:gd name="connsiteX63" fmla="*/ 1641475 w 3149600"/>
                <a:gd name="connsiteY63" fmla="*/ 536575 h 1168400"/>
                <a:gd name="connsiteX64" fmla="*/ 1384300 w 3149600"/>
                <a:gd name="connsiteY64" fmla="*/ 536575 h 1168400"/>
                <a:gd name="connsiteX65" fmla="*/ 1355725 w 3149600"/>
                <a:gd name="connsiteY65" fmla="*/ 527050 h 1168400"/>
                <a:gd name="connsiteX66" fmla="*/ 1349375 w 3149600"/>
                <a:gd name="connsiteY66" fmla="*/ 536575 h 1168400"/>
                <a:gd name="connsiteX67" fmla="*/ 1349375 w 3149600"/>
                <a:gd name="connsiteY67" fmla="*/ 536575 h 1168400"/>
                <a:gd name="connsiteX68" fmla="*/ 1349375 w 3149600"/>
                <a:gd name="connsiteY68" fmla="*/ 514350 h 1168400"/>
                <a:gd name="connsiteX69" fmla="*/ 1196975 w 3149600"/>
                <a:gd name="connsiteY69" fmla="*/ 514350 h 1168400"/>
                <a:gd name="connsiteX70" fmla="*/ 1196975 w 3149600"/>
                <a:gd name="connsiteY70" fmla="*/ 495300 h 1168400"/>
                <a:gd name="connsiteX71" fmla="*/ 1111250 w 3149600"/>
                <a:gd name="connsiteY71" fmla="*/ 495300 h 1168400"/>
                <a:gd name="connsiteX72" fmla="*/ 1104900 w 3149600"/>
                <a:gd name="connsiteY72" fmla="*/ 488950 h 1168400"/>
                <a:gd name="connsiteX73" fmla="*/ 1060450 w 3149600"/>
                <a:gd name="connsiteY73" fmla="*/ 488950 h 1168400"/>
                <a:gd name="connsiteX74" fmla="*/ 1060450 w 3149600"/>
                <a:gd name="connsiteY74" fmla="*/ 460375 h 1168400"/>
                <a:gd name="connsiteX75" fmla="*/ 1006475 w 3149600"/>
                <a:gd name="connsiteY75" fmla="*/ 460375 h 1168400"/>
                <a:gd name="connsiteX76" fmla="*/ 1006475 w 3149600"/>
                <a:gd name="connsiteY76" fmla="*/ 409575 h 1168400"/>
                <a:gd name="connsiteX77" fmla="*/ 939800 w 3149600"/>
                <a:gd name="connsiteY77" fmla="*/ 409575 h 1168400"/>
                <a:gd name="connsiteX78" fmla="*/ 904875 w 3149600"/>
                <a:gd name="connsiteY78" fmla="*/ 409575 h 1168400"/>
                <a:gd name="connsiteX79" fmla="*/ 904875 w 3149600"/>
                <a:gd name="connsiteY79" fmla="*/ 381000 h 1168400"/>
                <a:gd name="connsiteX80" fmla="*/ 850900 w 3149600"/>
                <a:gd name="connsiteY80" fmla="*/ 381000 h 1168400"/>
                <a:gd name="connsiteX81" fmla="*/ 850900 w 3149600"/>
                <a:gd name="connsiteY81" fmla="*/ 349250 h 1168400"/>
                <a:gd name="connsiteX82" fmla="*/ 742950 w 3149600"/>
                <a:gd name="connsiteY82" fmla="*/ 349250 h 1168400"/>
                <a:gd name="connsiteX83" fmla="*/ 742950 w 3149600"/>
                <a:gd name="connsiteY83" fmla="*/ 327025 h 1168400"/>
                <a:gd name="connsiteX84" fmla="*/ 701675 w 3149600"/>
                <a:gd name="connsiteY84" fmla="*/ 327025 h 1168400"/>
                <a:gd name="connsiteX85" fmla="*/ 701675 w 3149600"/>
                <a:gd name="connsiteY85" fmla="*/ 292100 h 1168400"/>
                <a:gd name="connsiteX86" fmla="*/ 647700 w 3149600"/>
                <a:gd name="connsiteY86" fmla="*/ 292100 h 1168400"/>
                <a:gd name="connsiteX87" fmla="*/ 647700 w 3149600"/>
                <a:gd name="connsiteY87" fmla="*/ 260350 h 1168400"/>
                <a:gd name="connsiteX88" fmla="*/ 574675 w 3149600"/>
                <a:gd name="connsiteY88" fmla="*/ 260350 h 1168400"/>
                <a:gd name="connsiteX89" fmla="*/ 574675 w 3149600"/>
                <a:gd name="connsiteY89" fmla="*/ 228600 h 1168400"/>
                <a:gd name="connsiteX90" fmla="*/ 469900 w 3149600"/>
                <a:gd name="connsiteY90" fmla="*/ 228600 h 1168400"/>
                <a:gd name="connsiteX91" fmla="*/ 469900 w 3149600"/>
                <a:gd name="connsiteY91" fmla="*/ 200025 h 1168400"/>
                <a:gd name="connsiteX92" fmla="*/ 336550 w 3149600"/>
                <a:gd name="connsiteY92" fmla="*/ 200025 h 1168400"/>
                <a:gd name="connsiteX93" fmla="*/ 292100 w 3149600"/>
                <a:gd name="connsiteY93" fmla="*/ 133350 h 1168400"/>
                <a:gd name="connsiteX94" fmla="*/ 231775 w 3149600"/>
                <a:gd name="connsiteY94" fmla="*/ 127000 h 1168400"/>
                <a:gd name="connsiteX95" fmla="*/ 174625 w 3149600"/>
                <a:gd name="connsiteY95" fmla="*/ 88900 h 1168400"/>
                <a:gd name="connsiteX96" fmla="*/ 136525 w 3149600"/>
                <a:gd name="connsiteY96" fmla="*/ 82550 h 1168400"/>
                <a:gd name="connsiteX97" fmla="*/ 82550 w 3149600"/>
                <a:gd name="connsiteY97" fmla="*/ 34925 h 1168400"/>
                <a:gd name="connsiteX98" fmla="*/ 47625 w 3149600"/>
                <a:gd name="connsiteY98" fmla="*/ 31750 h 1168400"/>
                <a:gd name="connsiteX99" fmla="*/ 34925 w 3149600"/>
                <a:gd name="connsiteY99" fmla="*/ 0 h 1168400"/>
                <a:gd name="connsiteX100" fmla="*/ 0 w 3149600"/>
                <a:gd name="connsiteY100" fmla="*/ 3175 h 1168400"/>
                <a:gd name="connsiteX101" fmla="*/ 0 w 3149600"/>
                <a:gd name="connsiteY101" fmla="*/ 88900 h 1168400"/>
                <a:gd name="connsiteX102" fmla="*/ 19050 w 3149600"/>
                <a:gd name="connsiteY102" fmla="*/ 88900 h 1168400"/>
                <a:gd name="connsiteX103" fmla="*/ 22225 w 3149600"/>
                <a:gd name="connsiteY103" fmla="*/ 149225 h 1168400"/>
                <a:gd name="connsiteX104" fmla="*/ 53975 w 3149600"/>
                <a:gd name="connsiteY104" fmla="*/ 152400 h 1168400"/>
                <a:gd name="connsiteX105" fmla="*/ 60325 w 3149600"/>
                <a:gd name="connsiteY105" fmla="*/ 206375 h 1168400"/>
                <a:gd name="connsiteX106" fmla="*/ 95250 w 3149600"/>
                <a:gd name="connsiteY106" fmla="*/ 203200 h 1168400"/>
                <a:gd name="connsiteX107" fmla="*/ 142875 w 3149600"/>
                <a:gd name="connsiteY107" fmla="*/ 292100 h 1168400"/>
                <a:gd name="connsiteX108" fmla="*/ 184150 w 3149600"/>
                <a:gd name="connsiteY108" fmla="*/ 292100 h 1168400"/>
                <a:gd name="connsiteX109" fmla="*/ 209550 w 3149600"/>
                <a:gd name="connsiteY109" fmla="*/ 336550 h 1168400"/>
                <a:gd name="connsiteX110" fmla="*/ 244475 w 3149600"/>
                <a:gd name="connsiteY110" fmla="*/ 339725 h 1168400"/>
                <a:gd name="connsiteX111" fmla="*/ 247650 w 3149600"/>
                <a:gd name="connsiteY111" fmla="*/ 355600 h 1168400"/>
                <a:gd name="connsiteX112" fmla="*/ 301625 w 3149600"/>
                <a:gd name="connsiteY112" fmla="*/ 361950 h 1168400"/>
                <a:gd name="connsiteX113" fmla="*/ 342900 w 3149600"/>
                <a:gd name="connsiteY113" fmla="*/ 441325 h 1168400"/>
                <a:gd name="connsiteX114" fmla="*/ 463550 w 3149600"/>
                <a:gd name="connsiteY114"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58900 w 3149600"/>
                <a:gd name="connsiteY27" fmla="*/ 841375 h 1168400"/>
                <a:gd name="connsiteX28" fmla="*/ 1670050 w 3149600"/>
                <a:gd name="connsiteY28" fmla="*/ 844550 h 1168400"/>
                <a:gd name="connsiteX29" fmla="*/ 1666875 w 3149600"/>
                <a:gd name="connsiteY29" fmla="*/ 866775 h 1168400"/>
                <a:gd name="connsiteX30" fmla="*/ 1774825 w 3149600"/>
                <a:gd name="connsiteY30" fmla="*/ 866775 h 1168400"/>
                <a:gd name="connsiteX31" fmla="*/ 1774825 w 3149600"/>
                <a:gd name="connsiteY31" fmla="*/ 923925 h 1168400"/>
                <a:gd name="connsiteX32" fmla="*/ 1905000 w 3149600"/>
                <a:gd name="connsiteY32" fmla="*/ 923925 h 1168400"/>
                <a:gd name="connsiteX33" fmla="*/ 1905000 w 3149600"/>
                <a:gd name="connsiteY33" fmla="*/ 984250 h 1168400"/>
                <a:gd name="connsiteX34" fmla="*/ 1952625 w 3149600"/>
                <a:gd name="connsiteY34" fmla="*/ 984250 h 1168400"/>
                <a:gd name="connsiteX35" fmla="*/ 1952625 w 3149600"/>
                <a:gd name="connsiteY35" fmla="*/ 1006475 h 1168400"/>
                <a:gd name="connsiteX36" fmla="*/ 2016125 w 3149600"/>
                <a:gd name="connsiteY36" fmla="*/ 1006475 h 1168400"/>
                <a:gd name="connsiteX37" fmla="*/ 2016125 w 3149600"/>
                <a:gd name="connsiteY37" fmla="*/ 1028700 h 1168400"/>
                <a:gd name="connsiteX38" fmla="*/ 2339975 w 3149600"/>
                <a:gd name="connsiteY38" fmla="*/ 1028700 h 1168400"/>
                <a:gd name="connsiteX39" fmla="*/ 2339975 w 3149600"/>
                <a:gd name="connsiteY39" fmla="*/ 1069975 h 1168400"/>
                <a:gd name="connsiteX40" fmla="*/ 2457450 w 3149600"/>
                <a:gd name="connsiteY40" fmla="*/ 1069975 h 1168400"/>
                <a:gd name="connsiteX41" fmla="*/ 2457450 w 3149600"/>
                <a:gd name="connsiteY41" fmla="*/ 1168400 h 1168400"/>
                <a:gd name="connsiteX42" fmla="*/ 3149600 w 3149600"/>
                <a:gd name="connsiteY42" fmla="*/ 1168400 h 1168400"/>
                <a:gd name="connsiteX43" fmla="*/ 3149600 w 3149600"/>
                <a:gd name="connsiteY43" fmla="*/ 781050 h 1168400"/>
                <a:gd name="connsiteX44" fmla="*/ 2457450 w 3149600"/>
                <a:gd name="connsiteY44" fmla="*/ 781050 h 1168400"/>
                <a:gd name="connsiteX45" fmla="*/ 2457450 w 3149600"/>
                <a:gd name="connsiteY45" fmla="*/ 781050 h 1168400"/>
                <a:gd name="connsiteX46" fmla="*/ 2435225 w 3149600"/>
                <a:gd name="connsiteY46" fmla="*/ 758825 h 1168400"/>
                <a:gd name="connsiteX47" fmla="*/ 2435225 w 3149600"/>
                <a:gd name="connsiteY47" fmla="*/ 730250 h 1168400"/>
                <a:gd name="connsiteX48" fmla="*/ 2352675 w 3149600"/>
                <a:gd name="connsiteY48" fmla="*/ 730250 h 1168400"/>
                <a:gd name="connsiteX49" fmla="*/ 2352675 w 3149600"/>
                <a:gd name="connsiteY49" fmla="*/ 701675 h 1168400"/>
                <a:gd name="connsiteX50" fmla="*/ 2003425 w 3149600"/>
                <a:gd name="connsiteY50" fmla="*/ 701675 h 1168400"/>
                <a:gd name="connsiteX51" fmla="*/ 2003425 w 3149600"/>
                <a:gd name="connsiteY51" fmla="*/ 676275 h 1168400"/>
                <a:gd name="connsiteX52" fmla="*/ 1939925 w 3149600"/>
                <a:gd name="connsiteY52" fmla="*/ 676275 h 1168400"/>
                <a:gd name="connsiteX53" fmla="*/ 1939925 w 3149600"/>
                <a:gd name="connsiteY53" fmla="*/ 657225 h 1168400"/>
                <a:gd name="connsiteX54" fmla="*/ 1905000 w 3149600"/>
                <a:gd name="connsiteY54" fmla="*/ 657225 h 1168400"/>
                <a:gd name="connsiteX55" fmla="*/ 1905000 w 3149600"/>
                <a:gd name="connsiteY55" fmla="*/ 625475 h 1168400"/>
                <a:gd name="connsiteX56" fmla="*/ 1885950 w 3149600"/>
                <a:gd name="connsiteY56" fmla="*/ 625475 h 1168400"/>
                <a:gd name="connsiteX57" fmla="*/ 1885950 w 3149600"/>
                <a:gd name="connsiteY57" fmla="*/ 609600 h 1168400"/>
                <a:gd name="connsiteX58" fmla="*/ 1758950 w 3149600"/>
                <a:gd name="connsiteY58" fmla="*/ 609600 h 1168400"/>
                <a:gd name="connsiteX59" fmla="*/ 1758950 w 3149600"/>
                <a:gd name="connsiteY59" fmla="*/ 568325 h 1168400"/>
                <a:gd name="connsiteX60" fmla="*/ 1739900 w 3149600"/>
                <a:gd name="connsiteY60" fmla="*/ 568325 h 1168400"/>
                <a:gd name="connsiteX61" fmla="*/ 1739900 w 3149600"/>
                <a:gd name="connsiteY61" fmla="*/ 552450 h 1168400"/>
                <a:gd name="connsiteX62" fmla="*/ 1641475 w 3149600"/>
                <a:gd name="connsiteY62" fmla="*/ 552450 h 1168400"/>
                <a:gd name="connsiteX63" fmla="*/ 1641475 w 3149600"/>
                <a:gd name="connsiteY63" fmla="*/ 536575 h 1168400"/>
                <a:gd name="connsiteX64" fmla="*/ 1384300 w 3149600"/>
                <a:gd name="connsiteY64" fmla="*/ 536575 h 1168400"/>
                <a:gd name="connsiteX65" fmla="*/ 1355725 w 3149600"/>
                <a:gd name="connsiteY65" fmla="*/ 527050 h 1168400"/>
                <a:gd name="connsiteX66" fmla="*/ 1349375 w 3149600"/>
                <a:gd name="connsiteY66" fmla="*/ 536575 h 1168400"/>
                <a:gd name="connsiteX67" fmla="*/ 1349375 w 3149600"/>
                <a:gd name="connsiteY67" fmla="*/ 536575 h 1168400"/>
                <a:gd name="connsiteX68" fmla="*/ 1349375 w 3149600"/>
                <a:gd name="connsiteY68" fmla="*/ 514350 h 1168400"/>
                <a:gd name="connsiteX69" fmla="*/ 1196975 w 3149600"/>
                <a:gd name="connsiteY69" fmla="*/ 514350 h 1168400"/>
                <a:gd name="connsiteX70" fmla="*/ 1196975 w 3149600"/>
                <a:gd name="connsiteY70" fmla="*/ 495300 h 1168400"/>
                <a:gd name="connsiteX71" fmla="*/ 1111250 w 3149600"/>
                <a:gd name="connsiteY71" fmla="*/ 495300 h 1168400"/>
                <a:gd name="connsiteX72" fmla="*/ 1104900 w 3149600"/>
                <a:gd name="connsiteY72" fmla="*/ 488950 h 1168400"/>
                <a:gd name="connsiteX73" fmla="*/ 1060450 w 3149600"/>
                <a:gd name="connsiteY73" fmla="*/ 488950 h 1168400"/>
                <a:gd name="connsiteX74" fmla="*/ 1060450 w 3149600"/>
                <a:gd name="connsiteY74" fmla="*/ 460375 h 1168400"/>
                <a:gd name="connsiteX75" fmla="*/ 1006475 w 3149600"/>
                <a:gd name="connsiteY75" fmla="*/ 460375 h 1168400"/>
                <a:gd name="connsiteX76" fmla="*/ 1006475 w 3149600"/>
                <a:gd name="connsiteY76" fmla="*/ 409575 h 1168400"/>
                <a:gd name="connsiteX77" fmla="*/ 939800 w 3149600"/>
                <a:gd name="connsiteY77" fmla="*/ 409575 h 1168400"/>
                <a:gd name="connsiteX78" fmla="*/ 904875 w 3149600"/>
                <a:gd name="connsiteY78" fmla="*/ 409575 h 1168400"/>
                <a:gd name="connsiteX79" fmla="*/ 904875 w 3149600"/>
                <a:gd name="connsiteY79" fmla="*/ 381000 h 1168400"/>
                <a:gd name="connsiteX80" fmla="*/ 850900 w 3149600"/>
                <a:gd name="connsiteY80" fmla="*/ 381000 h 1168400"/>
                <a:gd name="connsiteX81" fmla="*/ 850900 w 3149600"/>
                <a:gd name="connsiteY81" fmla="*/ 349250 h 1168400"/>
                <a:gd name="connsiteX82" fmla="*/ 742950 w 3149600"/>
                <a:gd name="connsiteY82" fmla="*/ 349250 h 1168400"/>
                <a:gd name="connsiteX83" fmla="*/ 742950 w 3149600"/>
                <a:gd name="connsiteY83" fmla="*/ 327025 h 1168400"/>
                <a:gd name="connsiteX84" fmla="*/ 701675 w 3149600"/>
                <a:gd name="connsiteY84" fmla="*/ 327025 h 1168400"/>
                <a:gd name="connsiteX85" fmla="*/ 701675 w 3149600"/>
                <a:gd name="connsiteY85" fmla="*/ 292100 h 1168400"/>
                <a:gd name="connsiteX86" fmla="*/ 647700 w 3149600"/>
                <a:gd name="connsiteY86" fmla="*/ 292100 h 1168400"/>
                <a:gd name="connsiteX87" fmla="*/ 647700 w 3149600"/>
                <a:gd name="connsiteY87" fmla="*/ 260350 h 1168400"/>
                <a:gd name="connsiteX88" fmla="*/ 574675 w 3149600"/>
                <a:gd name="connsiteY88" fmla="*/ 260350 h 1168400"/>
                <a:gd name="connsiteX89" fmla="*/ 574675 w 3149600"/>
                <a:gd name="connsiteY89" fmla="*/ 228600 h 1168400"/>
                <a:gd name="connsiteX90" fmla="*/ 469900 w 3149600"/>
                <a:gd name="connsiteY90" fmla="*/ 228600 h 1168400"/>
                <a:gd name="connsiteX91" fmla="*/ 469900 w 3149600"/>
                <a:gd name="connsiteY91" fmla="*/ 200025 h 1168400"/>
                <a:gd name="connsiteX92" fmla="*/ 336550 w 3149600"/>
                <a:gd name="connsiteY92" fmla="*/ 200025 h 1168400"/>
                <a:gd name="connsiteX93" fmla="*/ 292100 w 3149600"/>
                <a:gd name="connsiteY93" fmla="*/ 133350 h 1168400"/>
                <a:gd name="connsiteX94" fmla="*/ 231775 w 3149600"/>
                <a:gd name="connsiteY94" fmla="*/ 127000 h 1168400"/>
                <a:gd name="connsiteX95" fmla="*/ 174625 w 3149600"/>
                <a:gd name="connsiteY95" fmla="*/ 88900 h 1168400"/>
                <a:gd name="connsiteX96" fmla="*/ 136525 w 3149600"/>
                <a:gd name="connsiteY96" fmla="*/ 82550 h 1168400"/>
                <a:gd name="connsiteX97" fmla="*/ 82550 w 3149600"/>
                <a:gd name="connsiteY97" fmla="*/ 34925 h 1168400"/>
                <a:gd name="connsiteX98" fmla="*/ 47625 w 3149600"/>
                <a:gd name="connsiteY98" fmla="*/ 31750 h 1168400"/>
                <a:gd name="connsiteX99" fmla="*/ 34925 w 3149600"/>
                <a:gd name="connsiteY99" fmla="*/ 0 h 1168400"/>
                <a:gd name="connsiteX100" fmla="*/ 0 w 3149600"/>
                <a:gd name="connsiteY100" fmla="*/ 3175 h 1168400"/>
                <a:gd name="connsiteX101" fmla="*/ 0 w 3149600"/>
                <a:gd name="connsiteY101" fmla="*/ 88900 h 1168400"/>
                <a:gd name="connsiteX102" fmla="*/ 19050 w 3149600"/>
                <a:gd name="connsiteY102" fmla="*/ 88900 h 1168400"/>
                <a:gd name="connsiteX103" fmla="*/ 22225 w 3149600"/>
                <a:gd name="connsiteY103" fmla="*/ 149225 h 1168400"/>
                <a:gd name="connsiteX104" fmla="*/ 53975 w 3149600"/>
                <a:gd name="connsiteY104" fmla="*/ 152400 h 1168400"/>
                <a:gd name="connsiteX105" fmla="*/ 60325 w 3149600"/>
                <a:gd name="connsiteY105" fmla="*/ 206375 h 1168400"/>
                <a:gd name="connsiteX106" fmla="*/ 95250 w 3149600"/>
                <a:gd name="connsiteY106" fmla="*/ 203200 h 1168400"/>
                <a:gd name="connsiteX107" fmla="*/ 142875 w 3149600"/>
                <a:gd name="connsiteY107" fmla="*/ 292100 h 1168400"/>
                <a:gd name="connsiteX108" fmla="*/ 184150 w 3149600"/>
                <a:gd name="connsiteY108" fmla="*/ 292100 h 1168400"/>
                <a:gd name="connsiteX109" fmla="*/ 209550 w 3149600"/>
                <a:gd name="connsiteY109" fmla="*/ 336550 h 1168400"/>
                <a:gd name="connsiteX110" fmla="*/ 244475 w 3149600"/>
                <a:gd name="connsiteY110" fmla="*/ 339725 h 1168400"/>
                <a:gd name="connsiteX111" fmla="*/ 247650 w 3149600"/>
                <a:gd name="connsiteY111" fmla="*/ 355600 h 1168400"/>
                <a:gd name="connsiteX112" fmla="*/ 301625 w 3149600"/>
                <a:gd name="connsiteY112" fmla="*/ 361950 h 1168400"/>
                <a:gd name="connsiteX113" fmla="*/ 342900 w 3149600"/>
                <a:gd name="connsiteY113" fmla="*/ 441325 h 1168400"/>
                <a:gd name="connsiteX114" fmla="*/ 463550 w 3149600"/>
                <a:gd name="connsiteY114"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58900 w 3149600"/>
                <a:gd name="connsiteY27" fmla="*/ 841375 h 1168400"/>
                <a:gd name="connsiteX28" fmla="*/ 1358900 w 3149600"/>
                <a:gd name="connsiteY28" fmla="*/ 83502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58900 w 3149600"/>
                <a:gd name="connsiteY27" fmla="*/ 841375 h 1168400"/>
                <a:gd name="connsiteX28" fmla="*/ 1406525 w 3149600"/>
                <a:gd name="connsiteY28" fmla="*/ 85407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65250 w 3149600"/>
                <a:gd name="connsiteY27" fmla="*/ 819150 h 1168400"/>
                <a:gd name="connsiteX28" fmla="*/ 1406525 w 3149600"/>
                <a:gd name="connsiteY28" fmla="*/ 85407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101725 w 3149600"/>
                <a:gd name="connsiteY21" fmla="*/ 749300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65250 w 3149600"/>
                <a:gd name="connsiteY27" fmla="*/ 819150 h 1168400"/>
                <a:gd name="connsiteX28" fmla="*/ 1368425 w 3149600"/>
                <a:gd name="connsiteY28" fmla="*/ 83502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082675 w 3149600"/>
                <a:gd name="connsiteY21" fmla="*/ 746125 h 1168400"/>
                <a:gd name="connsiteX22" fmla="*/ 1101725 w 3149600"/>
                <a:gd name="connsiteY22" fmla="*/ 771525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65250 w 3149600"/>
                <a:gd name="connsiteY27" fmla="*/ 819150 h 1168400"/>
                <a:gd name="connsiteX28" fmla="*/ 1368425 w 3149600"/>
                <a:gd name="connsiteY28" fmla="*/ 83502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082675 w 3149600"/>
                <a:gd name="connsiteY21" fmla="*/ 746125 h 1168400"/>
                <a:gd name="connsiteX22" fmla="*/ 1073150 w 3149600"/>
                <a:gd name="connsiteY22" fmla="*/ 774700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65250 w 3149600"/>
                <a:gd name="connsiteY27" fmla="*/ 819150 h 1168400"/>
                <a:gd name="connsiteX28" fmla="*/ 1368425 w 3149600"/>
                <a:gd name="connsiteY28" fmla="*/ 83502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 name="connsiteX0" fmla="*/ 463550 w 3149600"/>
                <a:gd name="connsiteY0" fmla="*/ 441325 h 1168400"/>
                <a:gd name="connsiteX1" fmla="*/ 460375 w 3149600"/>
                <a:gd name="connsiteY1" fmla="*/ 469900 h 1168400"/>
                <a:gd name="connsiteX2" fmla="*/ 501650 w 3149600"/>
                <a:gd name="connsiteY2" fmla="*/ 469900 h 1168400"/>
                <a:gd name="connsiteX3" fmla="*/ 501650 w 3149600"/>
                <a:gd name="connsiteY3" fmla="*/ 469900 h 1168400"/>
                <a:gd name="connsiteX4" fmla="*/ 501650 w 3149600"/>
                <a:gd name="connsiteY4" fmla="*/ 485775 h 1168400"/>
                <a:gd name="connsiteX5" fmla="*/ 577850 w 3149600"/>
                <a:gd name="connsiteY5" fmla="*/ 485775 h 1168400"/>
                <a:gd name="connsiteX6" fmla="*/ 577850 w 3149600"/>
                <a:gd name="connsiteY6" fmla="*/ 514350 h 1168400"/>
                <a:gd name="connsiteX7" fmla="*/ 631825 w 3149600"/>
                <a:gd name="connsiteY7" fmla="*/ 514350 h 1168400"/>
                <a:gd name="connsiteX8" fmla="*/ 631825 w 3149600"/>
                <a:gd name="connsiteY8" fmla="*/ 536575 h 1168400"/>
                <a:gd name="connsiteX9" fmla="*/ 673100 w 3149600"/>
                <a:gd name="connsiteY9" fmla="*/ 536575 h 1168400"/>
                <a:gd name="connsiteX10" fmla="*/ 673100 w 3149600"/>
                <a:gd name="connsiteY10" fmla="*/ 568325 h 1168400"/>
                <a:gd name="connsiteX11" fmla="*/ 711200 w 3149600"/>
                <a:gd name="connsiteY11" fmla="*/ 568325 h 1168400"/>
                <a:gd name="connsiteX12" fmla="*/ 723900 w 3149600"/>
                <a:gd name="connsiteY12" fmla="*/ 581025 h 1168400"/>
                <a:gd name="connsiteX13" fmla="*/ 723900 w 3149600"/>
                <a:gd name="connsiteY13" fmla="*/ 581025 h 1168400"/>
                <a:gd name="connsiteX14" fmla="*/ 771525 w 3149600"/>
                <a:gd name="connsiteY14" fmla="*/ 628650 h 1168400"/>
                <a:gd name="connsiteX15" fmla="*/ 850900 w 3149600"/>
                <a:gd name="connsiteY15" fmla="*/ 628650 h 1168400"/>
                <a:gd name="connsiteX16" fmla="*/ 850900 w 3149600"/>
                <a:gd name="connsiteY16" fmla="*/ 654050 h 1168400"/>
                <a:gd name="connsiteX17" fmla="*/ 895350 w 3149600"/>
                <a:gd name="connsiteY17" fmla="*/ 654050 h 1168400"/>
                <a:gd name="connsiteX18" fmla="*/ 895350 w 3149600"/>
                <a:gd name="connsiteY18" fmla="*/ 688975 h 1168400"/>
                <a:gd name="connsiteX19" fmla="*/ 1006475 w 3149600"/>
                <a:gd name="connsiteY19" fmla="*/ 688975 h 1168400"/>
                <a:gd name="connsiteX20" fmla="*/ 1006475 w 3149600"/>
                <a:gd name="connsiteY20" fmla="*/ 749300 h 1168400"/>
                <a:gd name="connsiteX21" fmla="*/ 1076325 w 3149600"/>
                <a:gd name="connsiteY21" fmla="*/ 758825 h 1168400"/>
                <a:gd name="connsiteX22" fmla="*/ 1073150 w 3149600"/>
                <a:gd name="connsiteY22" fmla="*/ 774700 h 1168400"/>
                <a:gd name="connsiteX23" fmla="*/ 1130300 w 3149600"/>
                <a:gd name="connsiteY23" fmla="*/ 771525 h 1168400"/>
                <a:gd name="connsiteX24" fmla="*/ 1130300 w 3149600"/>
                <a:gd name="connsiteY24" fmla="*/ 800100 h 1168400"/>
                <a:gd name="connsiteX25" fmla="*/ 1333500 w 3149600"/>
                <a:gd name="connsiteY25" fmla="*/ 796925 h 1168400"/>
                <a:gd name="connsiteX26" fmla="*/ 1330325 w 3149600"/>
                <a:gd name="connsiteY26" fmla="*/ 825500 h 1168400"/>
                <a:gd name="connsiteX27" fmla="*/ 1365250 w 3149600"/>
                <a:gd name="connsiteY27" fmla="*/ 819150 h 1168400"/>
                <a:gd name="connsiteX28" fmla="*/ 1368425 w 3149600"/>
                <a:gd name="connsiteY28" fmla="*/ 835025 h 1168400"/>
                <a:gd name="connsiteX29" fmla="*/ 1670050 w 3149600"/>
                <a:gd name="connsiteY29" fmla="*/ 844550 h 1168400"/>
                <a:gd name="connsiteX30" fmla="*/ 1666875 w 3149600"/>
                <a:gd name="connsiteY30" fmla="*/ 866775 h 1168400"/>
                <a:gd name="connsiteX31" fmla="*/ 1774825 w 3149600"/>
                <a:gd name="connsiteY31" fmla="*/ 866775 h 1168400"/>
                <a:gd name="connsiteX32" fmla="*/ 1774825 w 3149600"/>
                <a:gd name="connsiteY32" fmla="*/ 923925 h 1168400"/>
                <a:gd name="connsiteX33" fmla="*/ 1905000 w 3149600"/>
                <a:gd name="connsiteY33" fmla="*/ 923925 h 1168400"/>
                <a:gd name="connsiteX34" fmla="*/ 1905000 w 3149600"/>
                <a:gd name="connsiteY34" fmla="*/ 984250 h 1168400"/>
                <a:gd name="connsiteX35" fmla="*/ 1952625 w 3149600"/>
                <a:gd name="connsiteY35" fmla="*/ 984250 h 1168400"/>
                <a:gd name="connsiteX36" fmla="*/ 1952625 w 3149600"/>
                <a:gd name="connsiteY36" fmla="*/ 1006475 h 1168400"/>
                <a:gd name="connsiteX37" fmla="*/ 2016125 w 3149600"/>
                <a:gd name="connsiteY37" fmla="*/ 1006475 h 1168400"/>
                <a:gd name="connsiteX38" fmla="*/ 2016125 w 3149600"/>
                <a:gd name="connsiteY38" fmla="*/ 1028700 h 1168400"/>
                <a:gd name="connsiteX39" fmla="*/ 2339975 w 3149600"/>
                <a:gd name="connsiteY39" fmla="*/ 1028700 h 1168400"/>
                <a:gd name="connsiteX40" fmla="*/ 2339975 w 3149600"/>
                <a:gd name="connsiteY40" fmla="*/ 1069975 h 1168400"/>
                <a:gd name="connsiteX41" fmla="*/ 2457450 w 3149600"/>
                <a:gd name="connsiteY41" fmla="*/ 1069975 h 1168400"/>
                <a:gd name="connsiteX42" fmla="*/ 2457450 w 3149600"/>
                <a:gd name="connsiteY42" fmla="*/ 1168400 h 1168400"/>
                <a:gd name="connsiteX43" fmla="*/ 3149600 w 3149600"/>
                <a:gd name="connsiteY43" fmla="*/ 1168400 h 1168400"/>
                <a:gd name="connsiteX44" fmla="*/ 3149600 w 3149600"/>
                <a:gd name="connsiteY44" fmla="*/ 781050 h 1168400"/>
                <a:gd name="connsiteX45" fmla="*/ 2457450 w 3149600"/>
                <a:gd name="connsiteY45" fmla="*/ 781050 h 1168400"/>
                <a:gd name="connsiteX46" fmla="*/ 2457450 w 3149600"/>
                <a:gd name="connsiteY46" fmla="*/ 781050 h 1168400"/>
                <a:gd name="connsiteX47" fmla="*/ 2435225 w 3149600"/>
                <a:gd name="connsiteY47" fmla="*/ 758825 h 1168400"/>
                <a:gd name="connsiteX48" fmla="*/ 2435225 w 3149600"/>
                <a:gd name="connsiteY48" fmla="*/ 730250 h 1168400"/>
                <a:gd name="connsiteX49" fmla="*/ 2352675 w 3149600"/>
                <a:gd name="connsiteY49" fmla="*/ 730250 h 1168400"/>
                <a:gd name="connsiteX50" fmla="*/ 2352675 w 3149600"/>
                <a:gd name="connsiteY50" fmla="*/ 701675 h 1168400"/>
                <a:gd name="connsiteX51" fmla="*/ 2003425 w 3149600"/>
                <a:gd name="connsiteY51" fmla="*/ 701675 h 1168400"/>
                <a:gd name="connsiteX52" fmla="*/ 2003425 w 3149600"/>
                <a:gd name="connsiteY52" fmla="*/ 676275 h 1168400"/>
                <a:gd name="connsiteX53" fmla="*/ 1939925 w 3149600"/>
                <a:gd name="connsiteY53" fmla="*/ 676275 h 1168400"/>
                <a:gd name="connsiteX54" fmla="*/ 1939925 w 3149600"/>
                <a:gd name="connsiteY54" fmla="*/ 657225 h 1168400"/>
                <a:gd name="connsiteX55" fmla="*/ 1905000 w 3149600"/>
                <a:gd name="connsiteY55" fmla="*/ 657225 h 1168400"/>
                <a:gd name="connsiteX56" fmla="*/ 1905000 w 3149600"/>
                <a:gd name="connsiteY56" fmla="*/ 625475 h 1168400"/>
                <a:gd name="connsiteX57" fmla="*/ 1885950 w 3149600"/>
                <a:gd name="connsiteY57" fmla="*/ 625475 h 1168400"/>
                <a:gd name="connsiteX58" fmla="*/ 1885950 w 3149600"/>
                <a:gd name="connsiteY58" fmla="*/ 609600 h 1168400"/>
                <a:gd name="connsiteX59" fmla="*/ 1758950 w 3149600"/>
                <a:gd name="connsiteY59" fmla="*/ 609600 h 1168400"/>
                <a:gd name="connsiteX60" fmla="*/ 1758950 w 3149600"/>
                <a:gd name="connsiteY60" fmla="*/ 568325 h 1168400"/>
                <a:gd name="connsiteX61" fmla="*/ 1739900 w 3149600"/>
                <a:gd name="connsiteY61" fmla="*/ 568325 h 1168400"/>
                <a:gd name="connsiteX62" fmla="*/ 1739900 w 3149600"/>
                <a:gd name="connsiteY62" fmla="*/ 552450 h 1168400"/>
                <a:gd name="connsiteX63" fmla="*/ 1641475 w 3149600"/>
                <a:gd name="connsiteY63" fmla="*/ 552450 h 1168400"/>
                <a:gd name="connsiteX64" fmla="*/ 1641475 w 3149600"/>
                <a:gd name="connsiteY64" fmla="*/ 536575 h 1168400"/>
                <a:gd name="connsiteX65" fmla="*/ 1384300 w 3149600"/>
                <a:gd name="connsiteY65" fmla="*/ 536575 h 1168400"/>
                <a:gd name="connsiteX66" fmla="*/ 1355725 w 3149600"/>
                <a:gd name="connsiteY66" fmla="*/ 527050 h 1168400"/>
                <a:gd name="connsiteX67" fmla="*/ 1349375 w 3149600"/>
                <a:gd name="connsiteY67" fmla="*/ 536575 h 1168400"/>
                <a:gd name="connsiteX68" fmla="*/ 1349375 w 3149600"/>
                <a:gd name="connsiteY68" fmla="*/ 536575 h 1168400"/>
                <a:gd name="connsiteX69" fmla="*/ 1349375 w 3149600"/>
                <a:gd name="connsiteY69" fmla="*/ 514350 h 1168400"/>
                <a:gd name="connsiteX70" fmla="*/ 1196975 w 3149600"/>
                <a:gd name="connsiteY70" fmla="*/ 514350 h 1168400"/>
                <a:gd name="connsiteX71" fmla="*/ 1196975 w 3149600"/>
                <a:gd name="connsiteY71" fmla="*/ 495300 h 1168400"/>
                <a:gd name="connsiteX72" fmla="*/ 1111250 w 3149600"/>
                <a:gd name="connsiteY72" fmla="*/ 495300 h 1168400"/>
                <a:gd name="connsiteX73" fmla="*/ 1104900 w 3149600"/>
                <a:gd name="connsiteY73" fmla="*/ 488950 h 1168400"/>
                <a:gd name="connsiteX74" fmla="*/ 1060450 w 3149600"/>
                <a:gd name="connsiteY74" fmla="*/ 488950 h 1168400"/>
                <a:gd name="connsiteX75" fmla="*/ 1060450 w 3149600"/>
                <a:gd name="connsiteY75" fmla="*/ 460375 h 1168400"/>
                <a:gd name="connsiteX76" fmla="*/ 1006475 w 3149600"/>
                <a:gd name="connsiteY76" fmla="*/ 460375 h 1168400"/>
                <a:gd name="connsiteX77" fmla="*/ 1006475 w 3149600"/>
                <a:gd name="connsiteY77" fmla="*/ 409575 h 1168400"/>
                <a:gd name="connsiteX78" fmla="*/ 939800 w 3149600"/>
                <a:gd name="connsiteY78" fmla="*/ 409575 h 1168400"/>
                <a:gd name="connsiteX79" fmla="*/ 904875 w 3149600"/>
                <a:gd name="connsiteY79" fmla="*/ 409575 h 1168400"/>
                <a:gd name="connsiteX80" fmla="*/ 904875 w 3149600"/>
                <a:gd name="connsiteY80" fmla="*/ 381000 h 1168400"/>
                <a:gd name="connsiteX81" fmla="*/ 850900 w 3149600"/>
                <a:gd name="connsiteY81" fmla="*/ 381000 h 1168400"/>
                <a:gd name="connsiteX82" fmla="*/ 850900 w 3149600"/>
                <a:gd name="connsiteY82" fmla="*/ 349250 h 1168400"/>
                <a:gd name="connsiteX83" fmla="*/ 742950 w 3149600"/>
                <a:gd name="connsiteY83" fmla="*/ 349250 h 1168400"/>
                <a:gd name="connsiteX84" fmla="*/ 742950 w 3149600"/>
                <a:gd name="connsiteY84" fmla="*/ 327025 h 1168400"/>
                <a:gd name="connsiteX85" fmla="*/ 701675 w 3149600"/>
                <a:gd name="connsiteY85" fmla="*/ 327025 h 1168400"/>
                <a:gd name="connsiteX86" fmla="*/ 701675 w 3149600"/>
                <a:gd name="connsiteY86" fmla="*/ 292100 h 1168400"/>
                <a:gd name="connsiteX87" fmla="*/ 647700 w 3149600"/>
                <a:gd name="connsiteY87" fmla="*/ 292100 h 1168400"/>
                <a:gd name="connsiteX88" fmla="*/ 647700 w 3149600"/>
                <a:gd name="connsiteY88" fmla="*/ 260350 h 1168400"/>
                <a:gd name="connsiteX89" fmla="*/ 574675 w 3149600"/>
                <a:gd name="connsiteY89" fmla="*/ 260350 h 1168400"/>
                <a:gd name="connsiteX90" fmla="*/ 574675 w 3149600"/>
                <a:gd name="connsiteY90" fmla="*/ 228600 h 1168400"/>
                <a:gd name="connsiteX91" fmla="*/ 469900 w 3149600"/>
                <a:gd name="connsiteY91" fmla="*/ 228600 h 1168400"/>
                <a:gd name="connsiteX92" fmla="*/ 469900 w 3149600"/>
                <a:gd name="connsiteY92" fmla="*/ 200025 h 1168400"/>
                <a:gd name="connsiteX93" fmla="*/ 336550 w 3149600"/>
                <a:gd name="connsiteY93" fmla="*/ 200025 h 1168400"/>
                <a:gd name="connsiteX94" fmla="*/ 292100 w 3149600"/>
                <a:gd name="connsiteY94" fmla="*/ 133350 h 1168400"/>
                <a:gd name="connsiteX95" fmla="*/ 231775 w 3149600"/>
                <a:gd name="connsiteY95" fmla="*/ 127000 h 1168400"/>
                <a:gd name="connsiteX96" fmla="*/ 174625 w 3149600"/>
                <a:gd name="connsiteY96" fmla="*/ 88900 h 1168400"/>
                <a:gd name="connsiteX97" fmla="*/ 136525 w 3149600"/>
                <a:gd name="connsiteY97" fmla="*/ 82550 h 1168400"/>
                <a:gd name="connsiteX98" fmla="*/ 82550 w 3149600"/>
                <a:gd name="connsiteY98" fmla="*/ 34925 h 1168400"/>
                <a:gd name="connsiteX99" fmla="*/ 47625 w 3149600"/>
                <a:gd name="connsiteY99" fmla="*/ 31750 h 1168400"/>
                <a:gd name="connsiteX100" fmla="*/ 34925 w 3149600"/>
                <a:gd name="connsiteY100" fmla="*/ 0 h 1168400"/>
                <a:gd name="connsiteX101" fmla="*/ 0 w 3149600"/>
                <a:gd name="connsiteY101" fmla="*/ 3175 h 1168400"/>
                <a:gd name="connsiteX102" fmla="*/ 0 w 3149600"/>
                <a:gd name="connsiteY102" fmla="*/ 88900 h 1168400"/>
                <a:gd name="connsiteX103" fmla="*/ 19050 w 3149600"/>
                <a:gd name="connsiteY103" fmla="*/ 88900 h 1168400"/>
                <a:gd name="connsiteX104" fmla="*/ 22225 w 3149600"/>
                <a:gd name="connsiteY104" fmla="*/ 149225 h 1168400"/>
                <a:gd name="connsiteX105" fmla="*/ 53975 w 3149600"/>
                <a:gd name="connsiteY105" fmla="*/ 152400 h 1168400"/>
                <a:gd name="connsiteX106" fmla="*/ 60325 w 3149600"/>
                <a:gd name="connsiteY106" fmla="*/ 206375 h 1168400"/>
                <a:gd name="connsiteX107" fmla="*/ 95250 w 3149600"/>
                <a:gd name="connsiteY107" fmla="*/ 203200 h 1168400"/>
                <a:gd name="connsiteX108" fmla="*/ 142875 w 3149600"/>
                <a:gd name="connsiteY108" fmla="*/ 292100 h 1168400"/>
                <a:gd name="connsiteX109" fmla="*/ 184150 w 3149600"/>
                <a:gd name="connsiteY109" fmla="*/ 292100 h 1168400"/>
                <a:gd name="connsiteX110" fmla="*/ 209550 w 3149600"/>
                <a:gd name="connsiteY110" fmla="*/ 336550 h 1168400"/>
                <a:gd name="connsiteX111" fmla="*/ 244475 w 3149600"/>
                <a:gd name="connsiteY111" fmla="*/ 339725 h 1168400"/>
                <a:gd name="connsiteX112" fmla="*/ 247650 w 3149600"/>
                <a:gd name="connsiteY112" fmla="*/ 355600 h 1168400"/>
                <a:gd name="connsiteX113" fmla="*/ 301625 w 3149600"/>
                <a:gd name="connsiteY113" fmla="*/ 361950 h 1168400"/>
                <a:gd name="connsiteX114" fmla="*/ 342900 w 3149600"/>
                <a:gd name="connsiteY114" fmla="*/ 441325 h 1168400"/>
                <a:gd name="connsiteX115" fmla="*/ 463550 w 3149600"/>
                <a:gd name="connsiteY115" fmla="*/ 441325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3149600" h="1168400">
                  <a:moveTo>
                    <a:pt x="463550" y="441325"/>
                  </a:moveTo>
                  <a:lnTo>
                    <a:pt x="460375" y="469900"/>
                  </a:lnTo>
                  <a:lnTo>
                    <a:pt x="501650" y="469900"/>
                  </a:lnTo>
                  <a:lnTo>
                    <a:pt x="501650" y="469900"/>
                  </a:lnTo>
                  <a:lnTo>
                    <a:pt x="501650" y="485775"/>
                  </a:lnTo>
                  <a:lnTo>
                    <a:pt x="577850" y="485775"/>
                  </a:lnTo>
                  <a:lnTo>
                    <a:pt x="577850" y="514350"/>
                  </a:lnTo>
                  <a:lnTo>
                    <a:pt x="631825" y="514350"/>
                  </a:lnTo>
                  <a:lnTo>
                    <a:pt x="631825" y="536575"/>
                  </a:lnTo>
                  <a:lnTo>
                    <a:pt x="673100" y="536575"/>
                  </a:lnTo>
                  <a:lnTo>
                    <a:pt x="673100" y="568325"/>
                  </a:lnTo>
                  <a:lnTo>
                    <a:pt x="711200" y="568325"/>
                  </a:lnTo>
                  <a:lnTo>
                    <a:pt x="723900" y="581025"/>
                  </a:lnTo>
                  <a:lnTo>
                    <a:pt x="723900" y="581025"/>
                  </a:lnTo>
                  <a:lnTo>
                    <a:pt x="771525" y="628650"/>
                  </a:lnTo>
                  <a:lnTo>
                    <a:pt x="850900" y="628650"/>
                  </a:lnTo>
                  <a:lnTo>
                    <a:pt x="850900" y="654050"/>
                  </a:lnTo>
                  <a:lnTo>
                    <a:pt x="895350" y="654050"/>
                  </a:lnTo>
                  <a:lnTo>
                    <a:pt x="895350" y="688975"/>
                  </a:lnTo>
                  <a:lnTo>
                    <a:pt x="1006475" y="688975"/>
                  </a:lnTo>
                  <a:lnTo>
                    <a:pt x="1006475" y="749300"/>
                  </a:lnTo>
                  <a:lnTo>
                    <a:pt x="1076325" y="758825"/>
                  </a:lnTo>
                  <a:lnTo>
                    <a:pt x="1073150" y="774700"/>
                  </a:lnTo>
                  <a:lnTo>
                    <a:pt x="1130300" y="771525"/>
                  </a:lnTo>
                  <a:lnTo>
                    <a:pt x="1130300" y="800100"/>
                  </a:lnTo>
                  <a:lnTo>
                    <a:pt x="1333500" y="796925"/>
                  </a:lnTo>
                  <a:lnTo>
                    <a:pt x="1330325" y="825500"/>
                  </a:lnTo>
                  <a:lnTo>
                    <a:pt x="1365250" y="819150"/>
                  </a:lnTo>
                  <a:lnTo>
                    <a:pt x="1368425" y="835025"/>
                  </a:lnTo>
                  <a:lnTo>
                    <a:pt x="1670050" y="844550"/>
                  </a:lnTo>
                  <a:lnTo>
                    <a:pt x="1666875" y="866775"/>
                  </a:lnTo>
                  <a:lnTo>
                    <a:pt x="1774825" y="866775"/>
                  </a:lnTo>
                  <a:lnTo>
                    <a:pt x="1774825" y="923925"/>
                  </a:lnTo>
                  <a:lnTo>
                    <a:pt x="1905000" y="923925"/>
                  </a:lnTo>
                  <a:lnTo>
                    <a:pt x="1905000" y="984250"/>
                  </a:lnTo>
                  <a:lnTo>
                    <a:pt x="1952625" y="984250"/>
                  </a:lnTo>
                  <a:lnTo>
                    <a:pt x="1952625" y="1006475"/>
                  </a:lnTo>
                  <a:lnTo>
                    <a:pt x="2016125" y="1006475"/>
                  </a:lnTo>
                  <a:lnTo>
                    <a:pt x="2016125" y="1028700"/>
                  </a:lnTo>
                  <a:lnTo>
                    <a:pt x="2339975" y="1028700"/>
                  </a:lnTo>
                  <a:lnTo>
                    <a:pt x="2339975" y="1069975"/>
                  </a:lnTo>
                  <a:lnTo>
                    <a:pt x="2457450" y="1069975"/>
                  </a:lnTo>
                  <a:lnTo>
                    <a:pt x="2457450" y="1168400"/>
                  </a:lnTo>
                  <a:lnTo>
                    <a:pt x="3149600" y="1168400"/>
                  </a:lnTo>
                  <a:lnTo>
                    <a:pt x="3149600" y="781050"/>
                  </a:lnTo>
                  <a:lnTo>
                    <a:pt x="2457450" y="781050"/>
                  </a:lnTo>
                  <a:lnTo>
                    <a:pt x="2457450" y="781050"/>
                  </a:lnTo>
                  <a:lnTo>
                    <a:pt x="2435225" y="758825"/>
                  </a:lnTo>
                  <a:lnTo>
                    <a:pt x="2435225" y="730250"/>
                  </a:lnTo>
                  <a:lnTo>
                    <a:pt x="2352675" y="730250"/>
                  </a:lnTo>
                  <a:lnTo>
                    <a:pt x="2352675" y="701675"/>
                  </a:lnTo>
                  <a:lnTo>
                    <a:pt x="2003425" y="701675"/>
                  </a:lnTo>
                  <a:lnTo>
                    <a:pt x="2003425" y="676275"/>
                  </a:lnTo>
                  <a:lnTo>
                    <a:pt x="1939925" y="676275"/>
                  </a:lnTo>
                  <a:lnTo>
                    <a:pt x="1939925" y="657225"/>
                  </a:lnTo>
                  <a:lnTo>
                    <a:pt x="1905000" y="657225"/>
                  </a:lnTo>
                  <a:lnTo>
                    <a:pt x="1905000" y="625475"/>
                  </a:lnTo>
                  <a:lnTo>
                    <a:pt x="1885950" y="625475"/>
                  </a:lnTo>
                  <a:lnTo>
                    <a:pt x="1885950" y="609600"/>
                  </a:lnTo>
                  <a:lnTo>
                    <a:pt x="1758950" y="609600"/>
                  </a:lnTo>
                  <a:lnTo>
                    <a:pt x="1758950" y="568325"/>
                  </a:lnTo>
                  <a:lnTo>
                    <a:pt x="1739900" y="568325"/>
                  </a:lnTo>
                  <a:lnTo>
                    <a:pt x="1739900" y="552450"/>
                  </a:lnTo>
                  <a:lnTo>
                    <a:pt x="1641475" y="552450"/>
                  </a:lnTo>
                  <a:lnTo>
                    <a:pt x="1641475" y="536575"/>
                  </a:lnTo>
                  <a:lnTo>
                    <a:pt x="1384300" y="536575"/>
                  </a:lnTo>
                  <a:cubicBezTo>
                    <a:pt x="1374775" y="533400"/>
                    <a:pt x="1365765" y="527050"/>
                    <a:pt x="1355725" y="527050"/>
                  </a:cubicBezTo>
                  <a:cubicBezTo>
                    <a:pt x="1351909" y="527050"/>
                    <a:pt x="1349375" y="536575"/>
                    <a:pt x="1349375" y="536575"/>
                  </a:cubicBezTo>
                  <a:lnTo>
                    <a:pt x="1349375" y="536575"/>
                  </a:lnTo>
                  <a:lnTo>
                    <a:pt x="1349375" y="514350"/>
                  </a:lnTo>
                  <a:lnTo>
                    <a:pt x="1196975" y="514350"/>
                  </a:lnTo>
                  <a:lnTo>
                    <a:pt x="1196975" y="495300"/>
                  </a:lnTo>
                  <a:lnTo>
                    <a:pt x="1111250" y="495300"/>
                  </a:lnTo>
                  <a:lnTo>
                    <a:pt x="1104900" y="488950"/>
                  </a:lnTo>
                  <a:lnTo>
                    <a:pt x="1060450" y="488950"/>
                  </a:lnTo>
                  <a:lnTo>
                    <a:pt x="1060450" y="460375"/>
                  </a:lnTo>
                  <a:lnTo>
                    <a:pt x="1006475" y="460375"/>
                  </a:lnTo>
                  <a:lnTo>
                    <a:pt x="1006475" y="409575"/>
                  </a:lnTo>
                  <a:lnTo>
                    <a:pt x="939800" y="409575"/>
                  </a:lnTo>
                  <a:lnTo>
                    <a:pt x="904875" y="409575"/>
                  </a:lnTo>
                  <a:lnTo>
                    <a:pt x="904875" y="381000"/>
                  </a:lnTo>
                  <a:lnTo>
                    <a:pt x="850900" y="381000"/>
                  </a:lnTo>
                  <a:lnTo>
                    <a:pt x="850900" y="349250"/>
                  </a:lnTo>
                  <a:lnTo>
                    <a:pt x="742950" y="349250"/>
                  </a:lnTo>
                  <a:lnTo>
                    <a:pt x="742950" y="327025"/>
                  </a:lnTo>
                  <a:lnTo>
                    <a:pt x="701675" y="327025"/>
                  </a:lnTo>
                  <a:lnTo>
                    <a:pt x="701675" y="292100"/>
                  </a:lnTo>
                  <a:lnTo>
                    <a:pt x="647700" y="292100"/>
                  </a:lnTo>
                  <a:lnTo>
                    <a:pt x="647700" y="260350"/>
                  </a:lnTo>
                  <a:lnTo>
                    <a:pt x="574675" y="260350"/>
                  </a:lnTo>
                  <a:lnTo>
                    <a:pt x="574675" y="228600"/>
                  </a:lnTo>
                  <a:lnTo>
                    <a:pt x="469900" y="228600"/>
                  </a:lnTo>
                  <a:lnTo>
                    <a:pt x="469900" y="200025"/>
                  </a:lnTo>
                  <a:lnTo>
                    <a:pt x="336550" y="200025"/>
                  </a:lnTo>
                  <a:lnTo>
                    <a:pt x="292100" y="133350"/>
                  </a:lnTo>
                  <a:lnTo>
                    <a:pt x="231775" y="127000"/>
                  </a:lnTo>
                  <a:lnTo>
                    <a:pt x="174625" y="88900"/>
                  </a:lnTo>
                  <a:lnTo>
                    <a:pt x="136525" y="82550"/>
                  </a:lnTo>
                  <a:lnTo>
                    <a:pt x="82550" y="34925"/>
                  </a:lnTo>
                  <a:lnTo>
                    <a:pt x="47625" y="31750"/>
                  </a:lnTo>
                  <a:lnTo>
                    <a:pt x="34925" y="0"/>
                  </a:lnTo>
                  <a:lnTo>
                    <a:pt x="0" y="3175"/>
                  </a:lnTo>
                  <a:lnTo>
                    <a:pt x="0" y="88900"/>
                  </a:lnTo>
                  <a:lnTo>
                    <a:pt x="19050" y="88900"/>
                  </a:lnTo>
                  <a:lnTo>
                    <a:pt x="22225" y="149225"/>
                  </a:lnTo>
                  <a:lnTo>
                    <a:pt x="53975" y="152400"/>
                  </a:lnTo>
                  <a:lnTo>
                    <a:pt x="60325" y="206375"/>
                  </a:lnTo>
                  <a:lnTo>
                    <a:pt x="95250" y="203200"/>
                  </a:lnTo>
                  <a:lnTo>
                    <a:pt x="142875" y="292100"/>
                  </a:lnTo>
                  <a:lnTo>
                    <a:pt x="184150" y="292100"/>
                  </a:lnTo>
                  <a:lnTo>
                    <a:pt x="209550" y="336550"/>
                  </a:lnTo>
                  <a:lnTo>
                    <a:pt x="244475" y="339725"/>
                  </a:lnTo>
                  <a:lnTo>
                    <a:pt x="247650" y="355600"/>
                  </a:lnTo>
                  <a:lnTo>
                    <a:pt x="301625" y="361950"/>
                  </a:lnTo>
                  <a:lnTo>
                    <a:pt x="342900" y="441325"/>
                  </a:lnTo>
                  <a:lnTo>
                    <a:pt x="463550" y="441325"/>
                  </a:lnTo>
                  <a:close/>
                </a:path>
              </a:pathLst>
            </a:custGeom>
            <a:solidFill>
              <a:srgbClr val="E04507">
                <a:alpha val="25098"/>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70" name="Freeform 178">
              <a:extLst>
                <a:ext uri="{FF2B5EF4-FFF2-40B4-BE49-F238E27FC236}">
                  <a16:creationId xmlns:a16="http://schemas.microsoft.com/office/drawing/2014/main" id="{F8ABB95E-DDC0-C013-3E4C-222B996F9951}"/>
                </a:ext>
              </a:extLst>
            </p:cNvPr>
            <p:cNvSpPr/>
            <p:nvPr/>
          </p:nvSpPr>
          <p:spPr bwMode="auto">
            <a:xfrm>
              <a:off x="7750293" y="2810311"/>
              <a:ext cx="3663016" cy="2207331"/>
            </a:xfrm>
            <a:custGeom>
              <a:avLst/>
              <a:gdLst>
                <a:gd name="connsiteX0" fmla="*/ 3140075 w 3140075"/>
                <a:gd name="connsiteY0" fmla="*/ 1844675 h 1844675"/>
                <a:gd name="connsiteX1" fmla="*/ 3140075 w 3140075"/>
                <a:gd name="connsiteY1" fmla="*/ 1012825 h 1844675"/>
                <a:gd name="connsiteX2" fmla="*/ 2447925 w 3140075"/>
                <a:gd name="connsiteY2" fmla="*/ 1012825 h 1844675"/>
                <a:gd name="connsiteX3" fmla="*/ 2447925 w 3140075"/>
                <a:gd name="connsiteY3" fmla="*/ 968375 h 1844675"/>
                <a:gd name="connsiteX4" fmla="*/ 2438400 w 3140075"/>
                <a:gd name="connsiteY4" fmla="*/ 968375 h 1844675"/>
                <a:gd name="connsiteX5" fmla="*/ 2438400 w 3140075"/>
                <a:gd name="connsiteY5" fmla="*/ 927100 h 1844675"/>
                <a:gd name="connsiteX6" fmla="*/ 2343150 w 3140075"/>
                <a:gd name="connsiteY6" fmla="*/ 927100 h 1844675"/>
                <a:gd name="connsiteX7" fmla="*/ 2343150 w 3140075"/>
                <a:gd name="connsiteY7" fmla="*/ 876300 h 1844675"/>
                <a:gd name="connsiteX8" fmla="*/ 1997075 w 3140075"/>
                <a:gd name="connsiteY8" fmla="*/ 876300 h 1844675"/>
                <a:gd name="connsiteX9" fmla="*/ 1997075 w 3140075"/>
                <a:gd name="connsiteY9" fmla="*/ 876300 h 1844675"/>
                <a:gd name="connsiteX10" fmla="*/ 1952625 w 3140075"/>
                <a:gd name="connsiteY10" fmla="*/ 876300 h 1844675"/>
                <a:gd name="connsiteX11" fmla="*/ 1952625 w 3140075"/>
                <a:gd name="connsiteY11" fmla="*/ 847725 h 1844675"/>
                <a:gd name="connsiteX12" fmla="*/ 1908175 w 3140075"/>
                <a:gd name="connsiteY12" fmla="*/ 847725 h 1844675"/>
                <a:gd name="connsiteX13" fmla="*/ 1908175 w 3140075"/>
                <a:gd name="connsiteY13" fmla="*/ 806450 h 1844675"/>
                <a:gd name="connsiteX14" fmla="*/ 1870075 w 3140075"/>
                <a:gd name="connsiteY14" fmla="*/ 806450 h 1844675"/>
                <a:gd name="connsiteX15" fmla="*/ 1870075 w 3140075"/>
                <a:gd name="connsiteY15" fmla="*/ 787400 h 1844675"/>
                <a:gd name="connsiteX16" fmla="*/ 1765300 w 3140075"/>
                <a:gd name="connsiteY16" fmla="*/ 787400 h 1844675"/>
                <a:gd name="connsiteX17" fmla="*/ 1765300 w 3140075"/>
                <a:gd name="connsiteY17" fmla="*/ 746125 h 1844675"/>
                <a:gd name="connsiteX18" fmla="*/ 1765300 w 3140075"/>
                <a:gd name="connsiteY18" fmla="*/ 746125 h 1844675"/>
                <a:gd name="connsiteX19" fmla="*/ 1736725 w 3140075"/>
                <a:gd name="connsiteY19" fmla="*/ 746125 h 1844675"/>
                <a:gd name="connsiteX20" fmla="*/ 1736725 w 3140075"/>
                <a:gd name="connsiteY20" fmla="*/ 717550 h 1844675"/>
                <a:gd name="connsiteX21" fmla="*/ 1635125 w 3140075"/>
                <a:gd name="connsiteY21" fmla="*/ 717550 h 1844675"/>
                <a:gd name="connsiteX22" fmla="*/ 1635125 w 3140075"/>
                <a:gd name="connsiteY22" fmla="*/ 704850 h 1844675"/>
                <a:gd name="connsiteX23" fmla="*/ 1371600 w 3140075"/>
                <a:gd name="connsiteY23" fmla="*/ 704850 h 1844675"/>
                <a:gd name="connsiteX24" fmla="*/ 1371600 w 3140075"/>
                <a:gd name="connsiteY24" fmla="*/ 682625 h 1844675"/>
                <a:gd name="connsiteX25" fmla="*/ 1304925 w 3140075"/>
                <a:gd name="connsiteY25" fmla="*/ 682625 h 1844675"/>
                <a:gd name="connsiteX26" fmla="*/ 1304925 w 3140075"/>
                <a:gd name="connsiteY26" fmla="*/ 676275 h 1844675"/>
                <a:gd name="connsiteX27" fmla="*/ 1117600 w 3140075"/>
                <a:gd name="connsiteY27" fmla="*/ 676275 h 1844675"/>
                <a:gd name="connsiteX28" fmla="*/ 1117600 w 3140075"/>
                <a:gd name="connsiteY28" fmla="*/ 657225 h 1844675"/>
                <a:gd name="connsiteX29" fmla="*/ 1069975 w 3140075"/>
                <a:gd name="connsiteY29" fmla="*/ 657225 h 1844675"/>
                <a:gd name="connsiteX30" fmla="*/ 1069975 w 3140075"/>
                <a:gd name="connsiteY30" fmla="*/ 619125 h 1844675"/>
                <a:gd name="connsiteX31" fmla="*/ 1000125 w 3140075"/>
                <a:gd name="connsiteY31" fmla="*/ 619125 h 1844675"/>
                <a:gd name="connsiteX32" fmla="*/ 1000125 w 3140075"/>
                <a:gd name="connsiteY32" fmla="*/ 587375 h 1844675"/>
                <a:gd name="connsiteX33" fmla="*/ 968375 w 3140075"/>
                <a:gd name="connsiteY33" fmla="*/ 587375 h 1844675"/>
                <a:gd name="connsiteX34" fmla="*/ 968375 w 3140075"/>
                <a:gd name="connsiteY34" fmla="*/ 558800 h 1844675"/>
                <a:gd name="connsiteX35" fmla="*/ 873125 w 3140075"/>
                <a:gd name="connsiteY35" fmla="*/ 558800 h 1844675"/>
                <a:gd name="connsiteX36" fmla="*/ 873125 w 3140075"/>
                <a:gd name="connsiteY36" fmla="*/ 558800 h 1844675"/>
                <a:gd name="connsiteX37" fmla="*/ 873125 w 3140075"/>
                <a:gd name="connsiteY37" fmla="*/ 530225 h 1844675"/>
                <a:gd name="connsiteX38" fmla="*/ 828675 w 3140075"/>
                <a:gd name="connsiteY38" fmla="*/ 530225 h 1844675"/>
                <a:gd name="connsiteX39" fmla="*/ 828675 w 3140075"/>
                <a:gd name="connsiteY39" fmla="*/ 508000 h 1844675"/>
                <a:gd name="connsiteX40" fmla="*/ 746125 w 3140075"/>
                <a:gd name="connsiteY40" fmla="*/ 508000 h 1844675"/>
                <a:gd name="connsiteX41" fmla="*/ 746125 w 3140075"/>
                <a:gd name="connsiteY41" fmla="*/ 482600 h 1844675"/>
                <a:gd name="connsiteX42" fmla="*/ 714375 w 3140075"/>
                <a:gd name="connsiteY42" fmla="*/ 482600 h 1844675"/>
                <a:gd name="connsiteX43" fmla="*/ 714375 w 3140075"/>
                <a:gd name="connsiteY43" fmla="*/ 460375 h 1844675"/>
                <a:gd name="connsiteX44" fmla="*/ 679450 w 3140075"/>
                <a:gd name="connsiteY44" fmla="*/ 460375 h 1844675"/>
                <a:gd name="connsiteX45" fmla="*/ 679450 w 3140075"/>
                <a:gd name="connsiteY45" fmla="*/ 425450 h 1844675"/>
                <a:gd name="connsiteX46" fmla="*/ 644525 w 3140075"/>
                <a:gd name="connsiteY46" fmla="*/ 425450 h 1844675"/>
                <a:gd name="connsiteX47" fmla="*/ 644525 w 3140075"/>
                <a:gd name="connsiteY47" fmla="*/ 409575 h 1844675"/>
                <a:gd name="connsiteX48" fmla="*/ 612775 w 3140075"/>
                <a:gd name="connsiteY48" fmla="*/ 409575 h 1844675"/>
                <a:gd name="connsiteX49" fmla="*/ 612775 w 3140075"/>
                <a:gd name="connsiteY49" fmla="*/ 393700 h 1844675"/>
                <a:gd name="connsiteX50" fmla="*/ 565150 w 3140075"/>
                <a:gd name="connsiteY50" fmla="*/ 393700 h 1844675"/>
                <a:gd name="connsiteX51" fmla="*/ 565150 w 3140075"/>
                <a:gd name="connsiteY51" fmla="*/ 393700 h 1844675"/>
                <a:gd name="connsiteX52" fmla="*/ 565150 w 3140075"/>
                <a:gd name="connsiteY52" fmla="*/ 393700 h 1844675"/>
                <a:gd name="connsiteX53" fmla="*/ 565150 w 3140075"/>
                <a:gd name="connsiteY53" fmla="*/ 371475 h 1844675"/>
                <a:gd name="connsiteX54" fmla="*/ 498475 w 3140075"/>
                <a:gd name="connsiteY54" fmla="*/ 371475 h 1844675"/>
                <a:gd name="connsiteX55" fmla="*/ 498475 w 3140075"/>
                <a:gd name="connsiteY55" fmla="*/ 361950 h 1844675"/>
                <a:gd name="connsiteX56" fmla="*/ 454025 w 3140075"/>
                <a:gd name="connsiteY56" fmla="*/ 361950 h 1844675"/>
                <a:gd name="connsiteX57" fmla="*/ 454025 w 3140075"/>
                <a:gd name="connsiteY57" fmla="*/ 333375 h 1844675"/>
                <a:gd name="connsiteX58" fmla="*/ 330200 w 3140075"/>
                <a:gd name="connsiteY58" fmla="*/ 333375 h 1844675"/>
                <a:gd name="connsiteX59" fmla="*/ 330200 w 3140075"/>
                <a:gd name="connsiteY59" fmla="*/ 301625 h 1844675"/>
                <a:gd name="connsiteX60" fmla="*/ 301625 w 3140075"/>
                <a:gd name="connsiteY60" fmla="*/ 301625 h 1844675"/>
                <a:gd name="connsiteX61" fmla="*/ 301625 w 3140075"/>
                <a:gd name="connsiteY61" fmla="*/ 263525 h 1844675"/>
                <a:gd name="connsiteX62" fmla="*/ 241300 w 3140075"/>
                <a:gd name="connsiteY62" fmla="*/ 263525 h 1844675"/>
                <a:gd name="connsiteX63" fmla="*/ 241300 w 3140075"/>
                <a:gd name="connsiteY63" fmla="*/ 241300 h 1844675"/>
                <a:gd name="connsiteX64" fmla="*/ 200025 w 3140075"/>
                <a:gd name="connsiteY64" fmla="*/ 241300 h 1844675"/>
                <a:gd name="connsiteX65" fmla="*/ 168275 w 3140075"/>
                <a:gd name="connsiteY65" fmla="*/ 200025 h 1844675"/>
                <a:gd name="connsiteX66" fmla="*/ 136525 w 3140075"/>
                <a:gd name="connsiteY66" fmla="*/ 200025 h 1844675"/>
                <a:gd name="connsiteX67" fmla="*/ 79375 w 3140075"/>
                <a:gd name="connsiteY67" fmla="*/ 120650 h 1844675"/>
                <a:gd name="connsiteX68" fmla="*/ 44450 w 3140075"/>
                <a:gd name="connsiteY68" fmla="*/ 120650 h 1844675"/>
                <a:gd name="connsiteX69" fmla="*/ 44450 w 3140075"/>
                <a:gd name="connsiteY69" fmla="*/ 85725 h 1844675"/>
                <a:gd name="connsiteX70" fmla="*/ 0 w 3140075"/>
                <a:gd name="connsiteY70" fmla="*/ 85725 h 1844675"/>
                <a:gd name="connsiteX71" fmla="*/ 0 w 3140075"/>
                <a:gd name="connsiteY71" fmla="*/ 0 h 1844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140075" h="1844675">
                  <a:moveTo>
                    <a:pt x="3140075" y="1844675"/>
                  </a:moveTo>
                  <a:lnTo>
                    <a:pt x="3140075" y="1012825"/>
                  </a:lnTo>
                  <a:lnTo>
                    <a:pt x="2447925" y="1012825"/>
                  </a:lnTo>
                  <a:lnTo>
                    <a:pt x="2447925" y="968375"/>
                  </a:lnTo>
                  <a:lnTo>
                    <a:pt x="2438400" y="968375"/>
                  </a:lnTo>
                  <a:lnTo>
                    <a:pt x="2438400" y="927100"/>
                  </a:lnTo>
                  <a:lnTo>
                    <a:pt x="2343150" y="927100"/>
                  </a:lnTo>
                  <a:lnTo>
                    <a:pt x="2343150" y="876300"/>
                  </a:lnTo>
                  <a:lnTo>
                    <a:pt x="1997075" y="876300"/>
                  </a:lnTo>
                  <a:lnTo>
                    <a:pt x="1997075" y="876300"/>
                  </a:lnTo>
                  <a:lnTo>
                    <a:pt x="1952625" y="876300"/>
                  </a:lnTo>
                  <a:lnTo>
                    <a:pt x="1952625" y="847725"/>
                  </a:lnTo>
                  <a:lnTo>
                    <a:pt x="1908175" y="847725"/>
                  </a:lnTo>
                  <a:lnTo>
                    <a:pt x="1908175" y="806450"/>
                  </a:lnTo>
                  <a:lnTo>
                    <a:pt x="1870075" y="806450"/>
                  </a:lnTo>
                  <a:lnTo>
                    <a:pt x="1870075" y="787400"/>
                  </a:lnTo>
                  <a:lnTo>
                    <a:pt x="1765300" y="787400"/>
                  </a:lnTo>
                  <a:lnTo>
                    <a:pt x="1765300" y="746125"/>
                  </a:lnTo>
                  <a:lnTo>
                    <a:pt x="1765300" y="746125"/>
                  </a:lnTo>
                  <a:lnTo>
                    <a:pt x="1736725" y="746125"/>
                  </a:lnTo>
                  <a:lnTo>
                    <a:pt x="1736725" y="717550"/>
                  </a:lnTo>
                  <a:lnTo>
                    <a:pt x="1635125" y="717550"/>
                  </a:lnTo>
                  <a:lnTo>
                    <a:pt x="1635125" y="704850"/>
                  </a:lnTo>
                  <a:lnTo>
                    <a:pt x="1371600" y="704850"/>
                  </a:lnTo>
                  <a:lnTo>
                    <a:pt x="1371600" y="682625"/>
                  </a:lnTo>
                  <a:lnTo>
                    <a:pt x="1304925" y="682625"/>
                  </a:lnTo>
                  <a:lnTo>
                    <a:pt x="1304925" y="676275"/>
                  </a:lnTo>
                  <a:lnTo>
                    <a:pt x="1117600" y="676275"/>
                  </a:lnTo>
                  <a:lnTo>
                    <a:pt x="1117600" y="657225"/>
                  </a:lnTo>
                  <a:lnTo>
                    <a:pt x="1069975" y="657225"/>
                  </a:lnTo>
                  <a:lnTo>
                    <a:pt x="1069975" y="619125"/>
                  </a:lnTo>
                  <a:lnTo>
                    <a:pt x="1000125" y="619125"/>
                  </a:lnTo>
                  <a:lnTo>
                    <a:pt x="1000125" y="587375"/>
                  </a:lnTo>
                  <a:lnTo>
                    <a:pt x="968375" y="587375"/>
                  </a:lnTo>
                  <a:lnTo>
                    <a:pt x="968375" y="558800"/>
                  </a:lnTo>
                  <a:lnTo>
                    <a:pt x="873125" y="558800"/>
                  </a:lnTo>
                  <a:lnTo>
                    <a:pt x="873125" y="558800"/>
                  </a:lnTo>
                  <a:lnTo>
                    <a:pt x="873125" y="530225"/>
                  </a:lnTo>
                  <a:lnTo>
                    <a:pt x="828675" y="530225"/>
                  </a:lnTo>
                  <a:lnTo>
                    <a:pt x="828675" y="508000"/>
                  </a:lnTo>
                  <a:lnTo>
                    <a:pt x="746125" y="508000"/>
                  </a:lnTo>
                  <a:lnTo>
                    <a:pt x="746125" y="482600"/>
                  </a:lnTo>
                  <a:lnTo>
                    <a:pt x="714375" y="482600"/>
                  </a:lnTo>
                  <a:lnTo>
                    <a:pt x="714375" y="460375"/>
                  </a:lnTo>
                  <a:lnTo>
                    <a:pt x="679450" y="460375"/>
                  </a:lnTo>
                  <a:lnTo>
                    <a:pt x="679450" y="425450"/>
                  </a:lnTo>
                  <a:lnTo>
                    <a:pt x="644525" y="425450"/>
                  </a:lnTo>
                  <a:lnTo>
                    <a:pt x="644525" y="409575"/>
                  </a:lnTo>
                  <a:lnTo>
                    <a:pt x="612775" y="409575"/>
                  </a:lnTo>
                  <a:lnTo>
                    <a:pt x="612775" y="393700"/>
                  </a:lnTo>
                  <a:lnTo>
                    <a:pt x="565150" y="393700"/>
                  </a:lnTo>
                  <a:lnTo>
                    <a:pt x="565150" y="393700"/>
                  </a:lnTo>
                  <a:lnTo>
                    <a:pt x="565150" y="393700"/>
                  </a:lnTo>
                  <a:lnTo>
                    <a:pt x="565150" y="371475"/>
                  </a:lnTo>
                  <a:lnTo>
                    <a:pt x="498475" y="371475"/>
                  </a:lnTo>
                  <a:lnTo>
                    <a:pt x="498475" y="361950"/>
                  </a:lnTo>
                  <a:lnTo>
                    <a:pt x="454025" y="361950"/>
                  </a:lnTo>
                  <a:lnTo>
                    <a:pt x="454025" y="333375"/>
                  </a:lnTo>
                  <a:lnTo>
                    <a:pt x="330200" y="333375"/>
                  </a:lnTo>
                  <a:lnTo>
                    <a:pt x="330200" y="301625"/>
                  </a:lnTo>
                  <a:lnTo>
                    <a:pt x="301625" y="301625"/>
                  </a:lnTo>
                  <a:lnTo>
                    <a:pt x="301625" y="263525"/>
                  </a:lnTo>
                  <a:lnTo>
                    <a:pt x="241300" y="263525"/>
                  </a:lnTo>
                  <a:lnTo>
                    <a:pt x="241300" y="241300"/>
                  </a:lnTo>
                  <a:lnTo>
                    <a:pt x="200025" y="241300"/>
                  </a:lnTo>
                  <a:lnTo>
                    <a:pt x="168275" y="200025"/>
                  </a:lnTo>
                  <a:lnTo>
                    <a:pt x="136525" y="200025"/>
                  </a:lnTo>
                  <a:lnTo>
                    <a:pt x="79375" y="120650"/>
                  </a:lnTo>
                  <a:lnTo>
                    <a:pt x="44450" y="120650"/>
                  </a:lnTo>
                  <a:lnTo>
                    <a:pt x="44450" y="85725"/>
                  </a:lnTo>
                  <a:lnTo>
                    <a:pt x="0" y="85725"/>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grpSp>
          <p:nvGrpSpPr>
            <p:cNvPr id="9571" name="Group 9570">
              <a:extLst>
                <a:ext uri="{FF2B5EF4-FFF2-40B4-BE49-F238E27FC236}">
                  <a16:creationId xmlns:a16="http://schemas.microsoft.com/office/drawing/2014/main" id="{8A126AB1-986A-D673-CA11-D0CE85AF4E6A}"/>
                </a:ext>
              </a:extLst>
            </p:cNvPr>
            <p:cNvGrpSpPr/>
            <p:nvPr/>
          </p:nvGrpSpPr>
          <p:grpSpPr>
            <a:xfrm>
              <a:off x="7868424" y="2948796"/>
              <a:ext cx="3411542" cy="1225600"/>
              <a:chOff x="7435516" y="2789263"/>
              <a:chExt cx="2924502" cy="1024238"/>
            </a:xfrm>
          </p:grpSpPr>
          <p:sp>
            <p:nvSpPr>
              <p:cNvPr id="9572" name="TextBox 9571">
                <a:extLst>
                  <a:ext uri="{FF2B5EF4-FFF2-40B4-BE49-F238E27FC236}">
                    <a16:creationId xmlns:a16="http://schemas.microsoft.com/office/drawing/2014/main" id="{2AEE327A-3393-8E42-532D-FFABED4EA2CE}"/>
                  </a:ext>
                </a:extLst>
              </p:cNvPr>
              <p:cNvSpPr txBox="1"/>
              <p:nvPr/>
            </p:nvSpPr>
            <p:spPr bwMode="auto">
              <a:xfrm>
                <a:off x="7435516" y="278926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3" name="TextBox 9572">
                <a:extLst>
                  <a:ext uri="{FF2B5EF4-FFF2-40B4-BE49-F238E27FC236}">
                    <a16:creationId xmlns:a16="http://schemas.microsoft.com/office/drawing/2014/main" id="{A56CFF67-66DD-8399-D568-9F330F7693A8}"/>
                  </a:ext>
                </a:extLst>
              </p:cNvPr>
              <p:cNvSpPr txBox="1"/>
              <p:nvPr/>
            </p:nvSpPr>
            <p:spPr bwMode="auto">
              <a:xfrm>
                <a:off x="7635800" y="288396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4" name="TextBox 9573">
                <a:extLst>
                  <a:ext uri="{FF2B5EF4-FFF2-40B4-BE49-F238E27FC236}">
                    <a16:creationId xmlns:a16="http://schemas.microsoft.com/office/drawing/2014/main" id="{8CC35944-A5CC-182F-F81B-1933CD55078A}"/>
                  </a:ext>
                </a:extLst>
              </p:cNvPr>
              <p:cNvSpPr txBox="1"/>
              <p:nvPr/>
            </p:nvSpPr>
            <p:spPr bwMode="auto">
              <a:xfrm>
                <a:off x="8219504" y="312439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5" name="TextBox 9574">
                <a:extLst>
                  <a:ext uri="{FF2B5EF4-FFF2-40B4-BE49-F238E27FC236}">
                    <a16:creationId xmlns:a16="http://schemas.microsoft.com/office/drawing/2014/main" id="{F81A33C5-CFEB-74FC-5D2D-070FE76C5899}"/>
                  </a:ext>
                </a:extLst>
              </p:cNvPr>
              <p:cNvSpPr txBox="1"/>
              <p:nvPr/>
            </p:nvSpPr>
            <p:spPr bwMode="auto">
              <a:xfrm>
                <a:off x="8234530" y="314410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6" name="TextBox 9575">
                <a:extLst>
                  <a:ext uri="{FF2B5EF4-FFF2-40B4-BE49-F238E27FC236}">
                    <a16:creationId xmlns:a16="http://schemas.microsoft.com/office/drawing/2014/main" id="{0A147115-BC5C-F61A-0C6D-2ABBA2CB8A71}"/>
                  </a:ext>
                </a:extLst>
              </p:cNvPr>
              <p:cNvSpPr txBox="1"/>
              <p:nvPr/>
            </p:nvSpPr>
            <p:spPr bwMode="auto">
              <a:xfrm>
                <a:off x="8420544" y="321877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7" name="TextBox 9576">
                <a:extLst>
                  <a:ext uri="{FF2B5EF4-FFF2-40B4-BE49-F238E27FC236}">
                    <a16:creationId xmlns:a16="http://schemas.microsoft.com/office/drawing/2014/main" id="{9B5C3E27-9880-315C-15E8-940624D98C8E}"/>
                  </a:ext>
                </a:extLst>
              </p:cNvPr>
              <p:cNvSpPr txBox="1"/>
              <p:nvPr/>
            </p:nvSpPr>
            <p:spPr bwMode="auto">
              <a:xfrm>
                <a:off x="8492553" y="3234927"/>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8" name="TextBox 9577">
                <a:extLst>
                  <a:ext uri="{FF2B5EF4-FFF2-40B4-BE49-F238E27FC236}">
                    <a16:creationId xmlns:a16="http://schemas.microsoft.com/office/drawing/2014/main" id="{131063FC-D560-3CA5-FA26-B0540D3298F7}"/>
                  </a:ext>
                </a:extLst>
              </p:cNvPr>
              <p:cNvSpPr txBox="1"/>
              <p:nvPr/>
            </p:nvSpPr>
            <p:spPr bwMode="auto">
              <a:xfrm>
                <a:off x="8513447" y="3236707"/>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79" name="TextBox 9578">
                <a:extLst>
                  <a:ext uri="{FF2B5EF4-FFF2-40B4-BE49-F238E27FC236}">
                    <a16:creationId xmlns:a16="http://schemas.microsoft.com/office/drawing/2014/main" id="{3BC8DAD3-BDEA-E559-B0B3-ED388A58201A}"/>
                  </a:ext>
                </a:extLst>
              </p:cNvPr>
              <p:cNvSpPr txBox="1"/>
              <p:nvPr/>
            </p:nvSpPr>
            <p:spPr bwMode="auto">
              <a:xfrm>
                <a:off x="8530082" y="3238102"/>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0" name="TextBox 9579">
                <a:extLst>
                  <a:ext uri="{FF2B5EF4-FFF2-40B4-BE49-F238E27FC236}">
                    <a16:creationId xmlns:a16="http://schemas.microsoft.com/office/drawing/2014/main" id="{70F58515-1E78-68BA-DAF4-3990DB5098BC}"/>
                  </a:ext>
                </a:extLst>
              </p:cNvPr>
              <p:cNvSpPr txBox="1"/>
              <p:nvPr/>
            </p:nvSpPr>
            <p:spPr bwMode="auto">
              <a:xfrm>
                <a:off x="8655393" y="325923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1" name="TextBox 9580">
                <a:extLst>
                  <a:ext uri="{FF2B5EF4-FFF2-40B4-BE49-F238E27FC236}">
                    <a16:creationId xmlns:a16="http://schemas.microsoft.com/office/drawing/2014/main" id="{4349DCB8-E8B6-5704-FBF7-1595057988A6}"/>
                  </a:ext>
                </a:extLst>
              </p:cNvPr>
              <p:cNvSpPr txBox="1"/>
              <p:nvPr/>
            </p:nvSpPr>
            <p:spPr bwMode="auto">
              <a:xfrm>
                <a:off x="8676700" y="3258932"/>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2" name="TextBox 9581">
                <a:extLst>
                  <a:ext uri="{FF2B5EF4-FFF2-40B4-BE49-F238E27FC236}">
                    <a16:creationId xmlns:a16="http://schemas.microsoft.com/office/drawing/2014/main" id="{E44267DA-FEE5-E75C-683B-549B0BCF7782}"/>
                  </a:ext>
                </a:extLst>
              </p:cNvPr>
              <p:cNvSpPr txBox="1"/>
              <p:nvPr/>
            </p:nvSpPr>
            <p:spPr bwMode="auto">
              <a:xfrm>
                <a:off x="8703232" y="325923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3" name="TextBox 9582">
                <a:extLst>
                  <a:ext uri="{FF2B5EF4-FFF2-40B4-BE49-F238E27FC236}">
                    <a16:creationId xmlns:a16="http://schemas.microsoft.com/office/drawing/2014/main" id="{B99E2A65-2F73-5CC9-5DF7-3D5536ADE5D3}"/>
                  </a:ext>
                </a:extLst>
              </p:cNvPr>
              <p:cNvSpPr txBox="1"/>
              <p:nvPr/>
            </p:nvSpPr>
            <p:spPr bwMode="auto">
              <a:xfrm>
                <a:off x="8884563" y="327511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4" name="TextBox 9583">
                <a:extLst>
                  <a:ext uri="{FF2B5EF4-FFF2-40B4-BE49-F238E27FC236}">
                    <a16:creationId xmlns:a16="http://schemas.microsoft.com/office/drawing/2014/main" id="{773F7F08-51EB-548F-FA68-9BF0903AB9CA}"/>
                  </a:ext>
                </a:extLst>
              </p:cNvPr>
              <p:cNvSpPr txBox="1"/>
              <p:nvPr/>
            </p:nvSpPr>
            <p:spPr bwMode="auto">
              <a:xfrm>
                <a:off x="8842099" y="326327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5" name="TextBox 9584">
                <a:extLst>
                  <a:ext uri="{FF2B5EF4-FFF2-40B4-BE49-F238E27FC236}">
                    <a16:creationId xmlns:a16="http://schemas.microsoft.com/office/drawing/2014/main" id="{012AEAC4-0F86-8D34-A804-6FAE1F071512}"/>
                  </a:ext>
                </a:extLst>
              </p:cNvPr>
              <p:cNvSpPr txBox="1"/>
              <p:nvPr/>
            </p:nvSpPr>
            <p:spPr bwMode="auto">
              <a:xfrm>
                <a:off x="8742385" y="326010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6" name="TextBox 9585">
                <a:extLst>
                  <a:ext uri="{FF2B5EF4-FFF2-40B4-BE49-F238E27FC236}">
                    <a16:creationId xmlns:a16="http://schemas.microsoft.com/office/drawing/2014/main" id="{B68768F4-7267-CC7D-67FD-621486D97B8B}"/>
                  </a:ext>
                </a:extLst>
              </p:cNvPr>
              <p:cNvSpPr txBox="1"/>
              <p:nvPr/>
            </p:nvSpPr>
            <p:spPr bwMode="auto">
              <a:xfrm>
                <a:off x="8774455" y="325923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7" name="TextBox 9586">
                <a:extLst>
                  <a:ext uri="{FF2B5EF4-FFF2-40B4-BE49-F238E27FC236}">
                    <a16:creationId xmlns:a16="http://schemas.microsoft.com/office/drawing/2014/main" id="{7CDFC9EC-7455-05A1-C3AF-826AED4B3226}"/>
                  </a:ext>
                </a:extLst>
              </p:cNvPr>
              <p:cNvSpPr txBox="1"/>
              <p:nvPr/>
            </p:nvSpPr>
            <p:spPr bwMode="auto">
              <a:xfrm>
                <a:off x="8926114" y="327511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8" name="TextBox 9587">
                <a:extLst>
                  <a:ext uri="{FF2B5EF4-FFF2-40B4-BE49-F238E27FC236}">
                    <a16:creationId xmlns:a16="http://schemas.microsoft.com/office/drawing/2014/main" id="{6888961E-77D3-FB6D-087D-FFCF23807288}"/>
                  </a:ext>
                </a:extLst>
              </p:cNvPr>
              <p:cNvSpPr txBox="1"/>
              <p:nvPr/>
            </p:nvSpPr>
            <p:spPr bwMode="auto">
              <a:xfrm>
                <a:off x="8950901" y="327511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89" name="TextBox 9588">
                <a:extLst>
                  <a:ext uri="{FF2B5EF4-FFF2-40B4-BE49-F238E27FC236}">
                    <a16:creationId xmlns:a16="http://schemas.microsoft.com/office/drawing/2014/main" id="{061A14B8-5A7F-3106-5893-85841774C919}"/>
                  </a:ext>
                </a:extLst>
              </p:cNvPr>
              <p:cNvSpPr txBox="1"/>
              <p:nvPr/>
            </p:nvSpPr>
            <p:spPr bwMode="auto">
              <a:xfrm>
                <a:off x="8992542" y="330751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0" name="TextBox 9589">
                <a:extLst>
                  <a:ext uri="{FF2B5EF4-FFF2-40B4-BE49-F238E27FC236}">
                    <a16:creationId xmlns:a16="http://schemas.microsoft.com/office/drawing/2014/main" id="{649C0684-8839-A428-BF98-C35DE1F634F2}"/>
                  </a:ext>
                </a:extLst>
              </p:cNvPr>
              <p:cNvSpPr txBox="1"/>
              <p:nvPr/>
            </p:nvSpPr>
            <p:spPr bwMode="auto">
              <a:xfrm>
                <a:off x="9013870" y="3335472"/>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1" name="TextBox 9590">
                <a:extLst>
                  <a:ext uri="{FF2B5EF4-FFF2-40B4-BE49-F238E27FC236}">
                    <a16:creationId xmlns:a16="http://schemas.microsoft.com/office/drawing/2014/main" id="{46110CB7-CC58-7C64-AA24-36A3095CB779}"/>
                  </a:ext>
                </a:extLst>
              </p:cNvPr>
              <p:cNvSpPr txBox="1"/>
              <p:nvPr/>
            </p:nvSpPr>
            <p:spPr bwMode="auto">
              <a:xfrm>
                <a:off x="9030270" y="333656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2" name="TextBox 9591">
                <a:extLst>
                  <a:ext uri="{FF2B5EF4-FFF2-40B4-BE49-F238E27FC236}">
                    <a16:creationId xmlns:a16="http://schemas.microsoft.com/office/drawing/2014/main" id="{8B1E8988-E294-9C96-BC6D-3BA938E5365E}"/>
                  </a:ext>
                </a:extLst>
              </p:cNvPr>
              <p:cNvSpPr txBox="1"/>
              <p:nvPr/>
            </p:nvSpPr>
            <p:spPr bwMode="auto">
              <a:xfrm>
                <a:off x="9060804" y="333818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3" name="TextBox 9592">
                <a:extLst>
                  <a:ext uri="{FF2B5EF4-FFF2-40B4-BE49-F238E27FC236}">
                    <a16:creationId xmlns:a16="http://schemas.microsoft.com/office/drawing/2014/main" id="{F6987770-52D6-1388-9D54-DA68D53F672F}"/>
                  </a:ext>
                </a:extLst>
              </p:cNvPr>
              <p:cNvSpPr txBox="1"/>
              <p:nvPr/>
            </p:nvSpPr>
            <p:spPr bwMode="auto">
              <a:xfrm>
                <a:off x="9150334" y="3392447"/>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4" name="TextBox 9593">
                <a:extLst>
                  <a:ext uri="{FF2B5EF4-FFF2-40B4-BE49-F238E27FC236}">
                    <a16:creationId xmlns:a16="http://schemas.microsoft.com/office/drawing/2014/main" id="{1A45E87F-7442-6D3D-701B-3CCE235F555A}"/>
                  </a:ext>
                </a:extLst>
              </p:cNvPr>
              <p:cNvSpPr txBox="1"/>
              <p:nvPr/>
            </p:nvSpPr>
            <p:spPr bwMode="auto">
              <a:xfrm>
                <a:off x="9107994" y="335395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5" name="TextBox 9594">
                <a:extLst>
                  <a:ext uri="{FF2B5EF4-FFF2-40B4-BE49-F238E27FC236}">
                    <a16:creationId xmlns:a16="http://schemas.microsoft.com/office/drawing/2014/main" id="{DB1D290B-BDC7-A0F1-338B-5242EA6C563F}"/>
                  </a:ext>
                </a:extLst>
              </p:cNvPr>
              <p:cNvSpPr txBox="1"/>
              <p:nvPr/>
            </p:nvSpPr>
            <p:spPr bwMode="auto">
              <a:xfrm>
                <a:off x="9191618" y="3417712"/>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6" name="TextBox 9595">
                <a:extLst>
                  <a:ext uri="{FF2B5EF4-FFF2-40B4-BE49-F238E27FC236}">
                    <a16:creationId xmlns:a16="http://schemas.microsoft.com/office/drawing/2014/main" id="{E71FAB78-01FB-5E37-0364-02A5F32C6DE7}"/>
                  </a:ext>
                </a:extLst>
              </p:cNvPr>
              <p:cNvSpPr txBox="1"/>
              <p:nvPr/>
            </p:nvSpPr>
            <p:spPr bwMode="auto">
              <a:xfrm>
                <a:off x="9085256" y="3333294"/>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7" name="TextBox 9596">
                <a:extLst>
                  <a:ext uri="{FF2B5EF4-FFF2-40B4-BE49-F238E27FC236}">
                    <a16:creationId xmlns:a16="http://schemas.microsoft.com/office/drawing/2014/main" id="{509DE4BD-9E2D-9509-6943-C4A5BA124E2C}"/>
                  </a:ext>
                </a:extLst>
              </p:cNvPr>
              <p:cNvSpPr txBox="1"/>
              <p:nvPr/>
            </p:nvSpPr>
            <p:spPr bwMode="auto">
              <a:xfrm>
                <a:off x="9870048"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8" name="TextBox 9597">
                <a:extLst>
                  <a:ext uri="{FF2B5EF4-FFF2-40B4-BE49-F238E27FC236}">
                    <a16:creationId xmlns:a16="http://schemas.microsoft.com/office/drawing/2014/main" id="{E4DF1D29-761E-23C7-2CEC-FC021E2DB4D4}"/>
                  </a:ext>
                </a:extLst>
              </p:cNvPr>
              <p:cNvSpPr txBox="1"/>
              <p:nvPr/>
            </p:nvSpPr>
            <p:spPr bwMode="auto">
              <a:xfrm>
                <a:off x="9745643"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99" name="TextBox 9598">
                <a:extLst>
                  <a:ext uri="{FF2B5EF4-FFF2-40B4-BE49-F238E27FC236}">
                    <a16:creationId xmlns:a16="http://schemas.microsoft.com/office/drawing/2014/main" id="{B699939F-B83F-85AA-651A-FCF947D4DD3A}"/>
                  </a:ext>
                </a:extLst>
              </p:cNvPr>
              <p:cNvSpPr txBox="1"/>
              <p:nvPr/>
            </p:nvSpPr>
            <p:spPr bwMode="auto">
              <a:xfrm>
                <a:off x="9729327"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0" name="TextBox 9599">
                <a:extLst>
                  <a:ext uri="{FF2B5EF4-FFF2-40B4-BE49-F238E27FC236}">
                    <a16:creationId xmlns:a16="http://schemas.microsoft.com/office/drawing/2014/main" id="{A8E32724-583A-7196-05C2-F08877458FA4}"/>
                  </a:ext>
                </a:extLst>
              </p:cNvPr>
              <p:cNvSpPr txBox="1"/>
              <p:nvPr/>
            </p:nvSpPr>
            <p:spPr bwMode="auto">
              <a:xfrm>
                <a:off x="10147293"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1" name="TextBox 9600">
                <a:extLst>
                  <a:ext uri="{FF2B5EF4-FFF2-40B4-BE49-F238E27FC236}">
                    <a16:creationId xmlns:a16="http://schemas.microsoft.com/office/drawing/2014/main" id="{9109390F-0509-CD72-6924-2E71E303A09D}"/>
                  </a:ext>
                </a:extLst>
              </p:cNvPr>
              <p:cNvSpPr txBox="1"/>
              <p:nvPr/>
            </p:nvSpPr>
            <p:spPr bwMode="auto">
              <a:xfrm>
                <a:off x="9778484"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2" name="TextBox 9601">
                <a:extLst>
                  <a:ext uri="{FF2B5EF4-FFF2-40B4-BE49-F238E27FC236}">
                    <a16:creationId xmlns:a16="http://schemas.microsoft.com/office/drawing/2014/main" id="{44C0E20B-737E-334C-02FD-90C31E2E79E8}"/>
                  </a:ext>
                </a:extLst>
              </p:cNvPr>
              <p:cNvSpPr txBox="1"/>
              <p:nvPr/>
            </p:nvSpPr>
            <p:spPr bwMode="auto">
              <a:xfrm>
                <a:off x="10031393"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3" name="TextBox 9602">
                <a:extLst>
                  <a:ext uri="{FF2B5EF4-FFF2-40B4-BE49-F238E27FC236}">
                    <a16:creationId xmlns:a16="http://schemas.microsoft.com/office/drawing/2014/main" id="{6EBE65D8-83E2-CD61-9EA5-2177DDB5413F}"/>
                  </a:ext>
                </a:extLst>
              </p:cNvPr>
              <p:cNvSpPr txBox="1"/>
              <p:nvPr/>
            </p:nvSpPr>
            <p:spPr bwMode="auto">
              <a:xfrm>
                <a:off x="10063950"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4" name="TextBox 9603">
                <a:extLst>
                  <a:ext uri="{FF2B5EF4-FFF2-40B4-BE49-F238E27FC236}">
                    <a16:creationId xmlns:a16="http://schemas.microsoft.com/office/drawing/2014/main" id="{B02C137E-4263-A5FC-31D4-2C2F5E08AC2A}"/>
                  </a:ext>
                </a:extLst>
              </p:cNvPr>
              <p:cNvSpPr txBox="1"/>
              <p:nvPr/>
            </p:nvSpPr>
            <p:spPr bwMode="auto">
              <a:xfrm>
                <a:off x="10088461"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5" name="TextBox 9604">
                <a:extLst>
                  <a:ext uri="{FF2B5EF4-FFF2-40B4-BE49-F238E27FC236}">
                    <a16:creationId xmlns:a16="http://schemas.microsoft.com/office/drawing/2014/main" id="{8FB1D6FA-D483-93F9-92DB-9AB731FCD36A}"/>
                  </a:ext>
                </a:extLst>
              </p:cNvPr>
              <p:cNvSpPr txBox="1"/>
              <p:nvPr/>
            </p:nvSpPr>
            <p:spPr bwMode="auto">
              <a:xfrm>
                <a:off x="9957587"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6" name="TextBox 9605">
                <a:extLst>
                  <a:ext uri="{FF2B5EF4-FFF2-40B4-BE49-F238E27FC236}">
                    <a16:creationId xmlns:a16="http://schemas.microsoft.com/office/drawing/2014/main" id="{A0458E3D-A57E-E6E3-BB01-19170347AFFD}"/>
                  </a:ext>
                </a:extLst>
              </p:cNvPr>
              <p:cNvSpPr txBox="1"/>
              <p:nvPr/>
            </p:nvSpPr>
            <p:spPr bwMode="auto">
              <a:xfrm>
                <a:off x="9905484"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7" name="TextBox 9606">
                <a:extLst>
                  <a:ext uri="{FF2B5EF4-FFF2-40B4-BE49-F238E27FC236}">
                    <a16:creationId xmlns:a16="http://schemas.microsoft.com/office/drawing/2014/main" id="{63332510-371D-C23C-2368-F54283762414}"/>
                  </a:ext>
                </a:extLst>
              </p:cNvPr>
              <p:cNvSpPr txBox="1"/>
              <p:nvPr/>
            </p:nvSpPr>
            <p:spPr bwMode="auto">
              <a:xfrm>
                <a:off x="9918212"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8" name="TextBox 9607">
                <a:extLst>
                  <a:ext uri="{FF2B5EF4-FFF2-40B4-BE49-F238E27FC236}">
                    <a16:creationId xmlns:a16="http://schemas.microsoft.com/office/drawing/2014/main" id="{A1A026BC-48FF-A9F9-460C-DDF2EA19847C}"/>
                  </a:ext>
                </a:extLst>
              </p:cNvPr>
              <p:cNvSpPr txBox="1"/>
              <p:nvPr/>
            </p:nvSpPr>
            <p:spPr bwMode="auto">
              <a:xfrm>
                <a:off x="9835689" y="355629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09" name="TextBox 9608">
                <a:extLst>
                  <a:ext uri="{FF2B5EF4-FFF2-40B4-BE49-F238E27FC236}">
                    <a16:creationId xmlns:a16="http://schemas.microsoft.com/office/drawing/2014/main" id="{645905E6-7D24-1A60-ECB2-DBF16937E654}"/>
                  </a:ext>
                </a:extLst>
              </p:cNvPr>
              <p:cNvSpPr txBox="1"/>
              <p:nvPr/>
            </p:nvSpPr>
            <p:spPr bwMode="auto">
              <a:xfrm>
                <a:off x="9220245" y="342760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0" name="TextBox 9609">
                <a:extLst>
                  <a:ext uri="{FF2B5EF4-FFF2-40B4-BE49-F238E27FC236}">
                    <a16:creationId xmlns:a16="http://schemas.microsoft.com/office/drawing/2014/main" id="{AE5D0ED3-629F-2AED-8D04-F50F3D119746}"/>
                  </a:ext>
                </a:extLst>
              </p:cNvPr>
              <p:cNvSpPr txBox="1"/>
              <p:nvPr/>
            </p:nvSpPr>
            <p:spPr bwMode="auto">
              <a:xfrm>
                <a:off x="9340126" y="343852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1" name="TextBox 9610">
                <a:extLst>
                  <a:ext uri="{FF2B5EF4-FFF2-40B4-BE49-F238E27FC236}">
                    <a16:creationId xmlns:a16="http://schemas.microsoft.com/office/drawing/2014/main" id="{232CEF73-C3D0-108E-93BE-FB72AEA0E463}"/>
                  </a:ext>
                </a:extLst>
              </p:cNvPr>
              <p:cNvSpPr txBox="1"/>
              <p:nvPr/>
            </p:nvSpPr>
            <p:spPr bwMode="auto">
              <a:xfrm>
                <a:off x="9236572"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2" name="TextBox 9611">
                <a:extLst>
                  <a:ext uri="{FF2B5EF4-FFF2-40B4-BE49-F238E27FC236}">
                    <a16:creationId xmlns:a16="http://schemas.microsoft.com/office/drawing/2014/main" id="{4FC90D99-9D85-6AAD-6425-EF2842756746}"/>
                  </a:ext>
                </a:extLst>
              </p:cNvPr>
              <p:cNvSpPr txBox="1"/>
              <p:nvPr/>
            </p:nvSpPr>
            <p:spPr bwMode="auto">
              <a:xfrm>
                <a:off x="9369476" y="343852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3" name="TextBox 9612">
                <a:extLst>
                  <a:ext uri="{FF2B5EF4-FFF2-40B4-BE49-F238E27FC236}">
                    <a16:creationId xmlns:a16="http://schemas.microsoft.com/office/drawing/2014/main" id="{1F222C89-93BC-B95E-D541-5DF1C192B639}"/>
                  </a:ext>
                </a:extLst>
              </p:cNvPr>
              <p:cNvSpPr txBox="1"/>
              <p:nvPr/>
            </p:nvSpPr>
            <p:spPr bwMode="auto">
              <a:xfrm>
                <a:off x="9291631"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4" name="TextBox 9613">
                <a:extLst>
                  <a:ext uri="{FF2B5EF4-FFF2-40B4-BE49-F238E27FC236}">
                    <a16:creationId xmlns:a16="http://schemas.microsoft.com/office/drawing/2014/main" id="{11E0F0DE-E97F-8FFC-BE71-EC4650AEBE49}"/>
                  </a:ext>
                </a:extLst>
              </p:cNvPr>
              <p:cNvSpPr txBox="1"/>
              <p:nvPr/>
            </p:nvSpPr>
            <p:spPr bwMode="auto">
              <a:xfrm>
                <a:off x="9268901" y="343928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5" name="TextBox 9614">
                <a:extLst>
                  <a:ext uri="{FF2B5EF4-FFF2-40B4-BE49-F238E27FC236}">
                    <a16:creationId xmlns:a16="http://schemas.microsoft.com/office/drawing/2014/main" id="{6C746DF8-555B-9B6A-BED1-5ECB2AE20168}"/>
                  </a:ext>
                </a:extLst>
              </p:cNvPr>
              <p:cNvSpPr txBox="1"/>
              <p:nvPr/>
            </p:nvSpPr>
            <p:spPr bwMode="auto">
              <a:xfrm>
                <a:off x="9305990"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6" name="TextBox 9615">
                <a:extLst>
                  <a:ext uri="{FF2B5EF4-FFF2-40B4-BE49-F238E27FC236}">
                    <a16:creationId xmlns:a16="http://schemas.microsoft.com/office/drawing/2014/main" id="{3BE20DED-EBA0-9033-64AB-2C21708C5050}"/>
                  </a:ext>
                </a:extLst>
              </p:cNvPr>
              <p:cNvSpPr txBox="1"/>
              <p:nvPr/>
            </p:nvSpPr>
            <p:spPr bwMode="auto">
              <a:xfrm>
                <a:off x="9672122" y="350425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7" name="TextBox 9616">
                <a:extLst>
                  <a:ext uri="{FF2B5EF4-FFF2-40B4-BE49-F238E27FC236}">
                    <a16:creationId xmlns:a16="http://schemas.microsoft.com/office/drawing/2014/main" id="{BA33BDFB-20E6-74B9-6D28-20F68ED8DEFD}"/>
                  </a:ext>
                </a:extLst>
              </p:cNvPr>
              <p:cNvSpPr txBox="1"/>
              <p:nvPr/>
            </p:nvSpPr>
            <p:spPr bwMode="auto">
              <a:xfrm>
                <a:off x="9414286" y="3439072"/>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8" name="TextBox 9617">
                <a:extLst>
                  <a:ext uri="{FF2B5EF4-FFF2-40B4-BE49-F238E27FC236}">
                    <a16:creationId xmlns:a16="http://schemas.microsoft.com/office/drawing/2014/main" id="{FEE49864-EC3A-71ED-94F2-C8A723D23CA8}"/>
                  </a:ext>
                </a:extLst>
              </p:cNvPr>
              <p:cNvSpPr txBox="1"/>
              <p:nvPr/>
            </p:nvSpPr>
            <p:spPr bwMode="auto">
              <a:xfrm>
                <a:off x="9436963" y="343852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19" name="TextBox 9618">
                <a:extLst>
                  <a:ext uri="{FF2B5EF4-FFF2-40B4-BE49-F238E27FC236}">
                    <a16:creationId xmlns:a16="http://schemas.microsoft.com/office/drawing/2014/main" id="{304FB650-1625-D10A-F847-060F11E96741}"/>
                  </a:ext>
                </a:extLst>
              </p:cNvPr>
              <p:cNvSpPr txBox="1"/>
              <p:nvPr/>
            </p:nvSpPr>
            <p:spPr bwMode="auto">
              <a:xfrm>
                <a:off x="9597581" y="347188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0" name="TextBox 9619">
                <a:extLst>
                  <a:ext uri="{FF2B5EF4-FFF2-40B4-BE49-F238E27FC236}">
                    <a16:creationId xmlns:a16="http://schemas.microsoft.com/office/drawing/2014/main" id="{1893ECEE-8831-57E0-C03D-A411B9594FC4}"/>
                  </a:ext>
                </a:extLst>
              </p:cNvPr>
              <p:cNvSpPr txBox="1"/>
              <p:nvPr/>
            </p:nvSpPr>
            <p:spPr bwMode="auto">
              <a:xfrm>
                <a:off x="9618734" y="347139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1" name="TextBox 9620">
                <a:extLst>
                  <a:ext uri="{FF2B5EF4-FFF2-40B4-BE49-F238E27FC236}">
                    <a16:creationId xmlns:a16="http://schemas.microsoft.com/office/drawing/2014/main" id="{51C92697-B7B9-A525-5B61-86A2322721E0}"/>
                  </a:ext>
                </a:extLst>
              </p:cNvPr>
              <p:cNvSpPr txBox="1"/>
              <p:nvPr/>
            </p:nvSpPr>
            <p:spPr bwMode="auto">
              <a:xfrm>
                <a:off x="9449663" y="343852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2" name="TextBox 9621">
                <a:extLst>
                  <a:ext uri="{FF2B5EF4-FFF2-40B4-BE49-F238E27FC236}">
                    <a16:creationId xmlns:a16="http://schemas.microsoft.com/office/drawing/2014/main" id="{5649A678-57F2-6990-7E46-1063B0F0F193}"/>
                  </a:ext>
                </a:extLst>
              </p:cNvPr>
              <p:cNvSpPr txBox="1"/>
              <p:nvPr/>
            </p:nvSpPr>
            <p:spPr bwMode="auto">
              <a:xfrm>
                <a:off x="9484801"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3" name="TextBox 9622">
                <a:extLst>
                  <a:ext uri="{FF2B5EF4-FFF2-40B4-BE49-F238E27FC236}">
                    <a16:creationId xmlns:a16="http://schemas.microsoft.com/office/drawing/2014/main" id="{8A8EA8E0-342A-CE6C-2DF2-989CF308AF9E}"/>
                  </a:ext>
                </a:extLst>
              </p:cNvPr>
              <p:cNvSpPr txBox="1"/>
              <p:nvPr/>
            </p:nvSpPr>
            <p:spPr bwMode="auto">
              <a:xfrm>
                <a:off x="9499671"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4" name="TextBox 9623">
                <a:extLst>
                  <a:ext uri="{FF2B5EF4-FFF2-40B4-BE49-F238E27FC236}">
                    <a16:creationId xmlns:a16="http://schemas.microsoft.com/office/drawing/2014/main" id="{FE5973E2-50AC-BD89-C5F5-ADAA659F417B}"/>
                  </a:ext>
                </a:extLst>
              </p:cNvPr>
              <p:cNvSpPr txBox="1"/>
              <p:nvPr/>
            </p:nvSpPr>
            <p:spPr bwMode="auto">
              <a:xfrm>
                <a:off x="9553209"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5" name="TextBox 9624">
                <a:extLst>
                  <a:ext uri="{FF2B5EF4-FFF2-40B4-BE49-F238E27FC236}">
                    <a16:creationId xmlns:a16="http://schemas.microsoft.com/office/drawing/2014/main" id="{BC6164A1-CA7E-F095-2099-10C99C695AE9}"/>
                  </a:ext>
                </a:extLst>
              </p:cNvPr>
              <p:cNvSpPr txBox="1"/>
              <p:nvPr/>
            </p:nvSpPr>
            <p:spPr bwMode="auto">
              <a:xfrm>
                <a:off x="9515546" y="344170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26" name="TextBox 9625">
                <a:extLst>
                  <a:ext uri="{FF2B5EF4-FFF2-40B4-BE49-F238E27FC236}">
                    <a16:creationId xmlns:a16="http://schemas.microsoft.com/office/drawing/2014/main" id="{4F6EBA75-4F1B-97B8-BCDD-B31590173827}"/>
                  </a:ext>
                </a:extLst>
              </p:cNvPr>
              <p:cNvSpPr txBox="1"/>
              <p:nvPr/>
            </p:nvSpPr>
            <p:spPr bwMode="auto">
              <a:xfrm>
                <a:off x="9536524" y="344245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grpSp>
      </p:grpSp>
      <p:sp>
        <p:nvSpPr>
          <p:cNvPr id="9218" name="Rectangle 2">
            <a:extLst>
              <a:ext uri="{FF2B5EF4-FFF2-40B4-BE49-F238E27FC236}">
                <a16:creationId xmlns:a16="http://schemas.microsoft.com/office/drawing/2014/main" id="{FB05CF48-B02F-E259-4569-68BDC899651B}"/>
              </a:ext>
            </a:extLst>
          </p:cNvPr>
          <p:cNvSpPr>
            <a:spLocks noGrp="1" noChangeArrowheads="1"/>
          </p:cNvSpPr>
          <p:nvPr>
            <p:ph type="title"/>
          </p:nvPr>
        </p:nvSpPr>
        <p:spPr>
          <a:xfrm>
            <a:off x="231078" y="531006"/>
            <a:ext cx="11740260" cy="502445"/>
          </a:xfrm>
        </p:spPr>
        <p:txBody>
          <a:bodyPr/>
          <a:lstStyle/>
          <a:p>
            <a:r>
              <a:rPr lang="en-US" altLang="en-US" dirty="0"/>
              <a:t>ENRICH: PFS of IR vs Choice of R-CHOP or BR Immunochemotherapy</a:t>
            </a:r>
          </a:p>
        </p:txBody>
      </p:sp>
      <p:sp>
        <p:nvSpPr>
          <p:cNvPr id="12" name="Content Placeholder 11">
            <a:extLst>
              <a:ext uri="{FF2B5EF4-FFF2-40B4-BE49-F238E27FC236}">
                <a16:creationId xmlns:a16="http://schemas.microsoft.com/office/drawing/2014/main" id="{5C270A1C-68D1-C3F8-2AF5-EA7909F535F3}"/>
              </a:ext>
            </a:extLst>
          </p:cNvPr>
          <p:cNvSpPr>
            <a:spLocks noGrp="1"/>
          </p:cNvSpPr>
          <p:nvPr>
            <p:ph sz="quarter" idx="10"/>
          </p:nvPr>
        </p:nvSpPr>
        <p:spPr>
          <a:xfrm>
            <a:off x="1712199" y="6302375"/>
            <a:ext cx="7812290" cy="327025"/>
          </a:xfrm>
        </p:spPr>
        <p:txBody>
          <a:bodyPr/>
          <a:lstStyle/>
          <a:p>
            <a:pPr algn="ctr"/>
            <a:r>
              <a:rPr lang="en-US" altLang="en-US" spc="-10" dirty="0"/>
              <a:t>Lewis. Lancet. 2025;406:1953. </a:t>
            </a:r>
            <a:r>
              <a:rPr lang="en-US" altLang="en-US" dirty="0"/>
              <a:t>Lewis. ASH 2024. Abstr 235.</a:t>
            </a:r>
          </a:p>
        </p:txBody>
      </p:sp>
      <p:sp>
        <p:nvSpPr>
          <p:cNvPr id="9465" name="TextBox 9464">
            <a:extLst>
              <a:ext uri="{FF2B5EF4-FFF2-40B4-BE49-F238E27FC236}">
                <a16:creationId xmlns:a16="http://schemas.microsoft.com/office/drawing/2014/main" id="{8C133733-D7BA-B492-13BD-262B36C8FD8B}"/>
              </a:ext>
            </a:extLst>
          </p:cNvPr>
          <p:cNvSpPr txBox="1"/>
          <p:nvPr/>
        </p:nvSpPr>
        <p:spPr bwMode="auto">
          <a:xfrm>
            <a:off x="1713067" y="1338405"/>
            <a:ext cx="37967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PFS (IR vs R-CHOP)</a:t>
            </a:r>
          </a:p>
        </p:txBody>
      </p:sp>
      <p:sp>
        <p:nvSpPr>
          <p:cNvPr id="9511" name="TextBox 9510">
            <a:extLst>
              <a:ext uri="{FF2B5EF4-FFF2-40B4-BE49-F238E27FC236}">
                <a16:creationId xmlns:a16="http://schemas.microsoft.com/office/drawing/2014/main" id="{11F3ACE1-4FC8-72B1-D088-135C89BC130C}"/>
              </a:ext>
            </a:extLst>
          </p:cNvPr>
          <p:cNvSpPr txBox="1"/>
          <p:nvPr/>
        </p:nvSpPr>
        <p:spPr bwMode="auto">
          <a:xfrm>
            <a:off x="3674447" y="2406941"/>
            <a:ext cx="27210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Ibrutinib + rituximab</a:t>
            </a:r>
            <a:b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R-CHOP</a:t>
            </a:r>
          </a:p>
        </p:txBody>
      </p:sp>
      <p:sp>
        <p:nvSpPr>
          <p:cNvPr id="9512" name="Rectangle 9511">
            <a:extLst>
              <a:ext uri="{FF2B5EF4-FFF2-40B4-BE49-F238E27FC236}">
                <a16:creationId xmlns:a16="http://schemas.microsoft.com/office/drawing/2014/main" id="{DEF57BD6-8C11-9366-0B56-1235F53AA67A}"/>
              </a:ext>
            </a:extLst>
          </p:cNvPr>
          <p:cNvSpPr/>
          <p:nvPr/>
        </p:nvSpPr>
        <p:spPr bwMode="auto">
          <a:xfrm>
            <a:off x="3468213" y="2474246"/>
            <a:ext cx="208876" cy="146125"/>
          </a:xfrm>
          <a:prstGeom prst="rect">
            <a:avLst/>
          </a:prstGeom>
          <a:solidFill>
            <a:srgbClr val="E04507">
              <a:alpha val="25098"/>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9513" name="Rectangle 9512">
            <a:extLst>
              <a:ext uri="{FF2B5EF4-FFF2-40B4-BE49-F238E27FC236}">
                <a16:creationId xmlns:a16="http://schemas.microsoft.com/office/drawing/2014/main" id="{4AB89538-5222-7BF7-5FEE-7FDB76D0662C}"/>
              </a:ext>
            </a:extLst>
          </p:cNvPr>
          <p:cNvSpPr/>
          <p:nvPr/>
        </p:nvSpPr>
        <p:spPr bwMode="auto">
          <a:xfrm>
            <a:off x="3468213" y="2712060"/>
            <a:ext cx="208876" cy="146125"/>
          </a:xfrm>
          <a:prstGeom prst="rect">
            <a:avLst/>
          </a:prstGeom>
          <a:solidFill>
            <a:srgbClr val="7F7F7F">
              <a:alpha val="29804"/>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cxnSp>
        <p:nvCxnSpPr>
          <p:cNvPr id="9514" name="Straight Connector 9513">
            <a:extLst>
              <a:ext uri="{FF2B5EF4-FFF2-40B4-BE49-F238E27FC236}">
                <a16:creationId xmlns:a16="http://schemas.microsoft.com/office/drawing/2014/main" id="{72D6BBE6-3E52-135A-8DEF-79D00C83A0AF}"/>
              </a:ext>
            </a:extLst>
          </p:cNvPr>
          <p:cNvCxnSpPr>
            <a:cxnSpLocks/>
          </p:cNvCxnSpPr>
          <p:nvPr/>
        </p:nvCxnSpPr>
        <p:spPr bwMode="auto">
          <a:xfrm flipV="1">
            <a:off x="3468213" y="2549134"/>
            <a:ext cx="208876" cy="0"/>
          </a:xfrm>
          <a:prstGeom prst="line">
            <a:avLst/>
          </a:prstGeom>
          <a:noFill/>
          <a:ln w="28575" cap="flat" cmpd="sng" algn="ctr">
            <a:solidFill>
              <a:schemeClr val="accent1"/>
            </a:solidFill>
            <a:prstDash val="solid"/>
            <a:round/>
            <a:headEnd type="none" w="med" len="med"/>
            <a:tailEnd type="none" w="med" len="med"/>
          </a:ln>
          <a:effectLst/>
        </p:spPr>
      </p:cxnSp>
      <p:cxnSp>
        <p:nvCxnSpPr>
          <p:cNvPr id="9515" name="Straight Connector 9514">
            <a:extLst>
              <a:ext uri="{FF2B5EF4-FFF2-40B4-BE49-F238E27FC236}">
                <a16:creationId xmlns:a16="http://schemas.microsoft.com/office/drawing/2014/main" id="{6B84ED41-480B-9B09-6EE1-9680B5413B2D}"/>
              </a:ext>
            </a:extLst>
          </p:cNvPr>
          <p:cNvCxnSpPr>
            <a:cxnSpLocks/>
          </p:cNvCxnSpPr>
          <p:nvPr/>
        </p:nvCxnSpPr>
        <p:spPr bwMode="auto">
          <a:xfrm flipV="1">
            <a:off x="3468213" y="2783385"/>
            <a:ext cx="208876" cy="0"/>
          </a:xfrm>
          <a:prstGeom prst="line">
            <a:avLst/>
          </a:prstGeom>
          <a:noFill/>
          <a:ln w="28575" cap="flat" cmpd="sng" algn="ctr">
            <a:solidFill>
              <a:schemeClr val="bg1">
                <a:lumMod val="50000"/>
              </a:schemeClr>
            </a:solidFill>
            <a:prstDash val="solid"/>
            <a:round/>
            <a:headEnd type="none" w="med" len="med"/>
            <a:tailEnd type="none" w="med" len="med"/>
          </a:ln>
          <a:effectLst/>
        </p:spPr>
      </p:cxnSp>
      <p:sp>
        <p:nvSpPr>
          <p:cNvPr id="9516" name="TextBox 9515">
            <a:extLst>
              <a:ext uri="{FF2B5EF4-FFF2-40B4-BE49-F238E27FC236}">
                <a16:creationId xmlns:a16="http://schemas.microsoft.com/office/drawing/2014/main" id="{A989B307-6BC6-6627-322B-4D7E82A72064}"/>
              </a:ext>
            </a:extLst>
          </p:cNvPr>
          <p:cNvSpPr txBox="1"/>
          <p:nvPr/>
        </p:nvSpPr>
        <p:spPr bwMode="auto">
          <a:xfrm>
            <a:off x="3422238" y="2411136"/>
            <a:ext cx="3040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517" name="TextBox 9516">
            <a:extLst>
              <a:ext uri="{FF2B5EF4-FFF2-40B4-BE49-F238E27FC236}">
                <a16:creationId xmlns:a16="http://schemas.microsoft.com/office/drawing/2014/main" id="{4B949E4D-9F78-2176-26A2-70493D6E9158}"/>
              </a:ext>
            </a:extLst>
          </p:cNvPr>
          <p:cNvSpPr txBox="1"/>
          <p:nvPr/>
        </p:nvSpPr>
        <p:spPr bwMode="auto">
          <a:xfrm>
            <a:off x="3414937" y="2647478"/>
            <a:ext cx="3040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518" name="TextBox 9517">
            <a:extLst>
              <a:ext uri="{FF2B5EF4-FFF2-40B4-BE49-F238E27FC236}">
                <a16:creationId xmlns:a16="http://schemas.microsoft.com/office/drawing/2014/main" id="{57865C73-8A43-AFFE-007E-9FED1FC8EB88}"/>
              </a:ext>
            </a:extLst>
          </p:cNvPr>
          <p:cNvSpPr txBox="1"/>
          <p:nvPr/>
        </p:nvSpPr>
        <p:spPr bwMode="auto">
          <a:xfrm>
            <a:off x="2876400" y="1673051"/>
            <a:ext cx="37262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5-Yr PFS</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Ibrutinib + R: </a:t>
            </a: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52.4% (95% CI: 40.0-68.6)</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R-CHOP: </a:t>
            </a: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19.2% (95% CI: 10.6-35.1)</a:t>
            </a:r>
          </a:p>
        </p:txBody>
      </p:sp>
      <p:sp>
        <p:nvSpPr>
          <p:cNvPr id="9519" name="TextBox 9518">
            <a:extLst>
              <a:ext uri="{FF2B5EF4-FFF2-40B4-BE49-F238E27FC236}">
                <a16:creationId xmlns:a16="http://schemas.microsoft.com/office/drawing/2014/main" id="{94590F3D-ABAF-A8D4-7EB8-E0432FB1A501}"/>
              </a:ext>
            </a:extLst>
          </p:cNvPr>
          <p:cNvSpPr txBox="1"/>
          <p:nvPr/>
        </p:nvSpPr>
        <p:spPr bwMode="auto">
          <a:xfrm>
            <a:off x="7328411" y="1333500"/>
            <a:ext cx="37967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PFS (IR vs BR)</a:t>
            </a:r>
          </a:p>
        </p:txBody>
      </p:sp>
      <p:sp>
        <p:nvSpPr>
          <p:cNvPr id="9564" name="TextBox 9563">
            <a:extLst>
              <a:ext uri="{FF2B5EF4-FFF2-40B4-BE49-F238E27FC236}">
                <a16:creationId xmlns:a16="http://schemas.microsoft.com/office/drawing/2014/main" id="{69E645C1-CB83-EF32-45D2-AAA6118C3A94}"/>
              </a:ext>
            </a:extLst>
          </p:cNvPr>
          <p:cNvSpPr txBox="1"/>
          <p:nvPr/>
        </p:nvSpPr>
        <p:spPr bwMode="auto">
          <a:xfrm>
            <a:off x="8287756" y="1673051"/>
            <a:ext cx="368358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5-Yr PFS</a:t>
            </a:r>
            <a:b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Ibrutinib + R: </a:t>
            </a: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50.8% (95% CI: 42.8-60.4)</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BR: </a:t>
            </a: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47.4% (95% CI: 39.5-56.9)</a:t>
            </a:r>
          </a:p>
        </p:txBody>
      </p:sp>
      <p:sp>
        <p:nvSpPr>
          <p:cNvPr id="9424" name="Freeform 128">
            <a:extLst>
              <a:ext uri="{FF2B5EF4-FFF2-40B4-BE49-F238E27FC236}">
                <a16:creationId xmlns:a16="http://schemas.microsoft.com/office/drawing/2014/main" id="{EE8946EB-0D26-18EA-A42A-7CA7F4E430B3}"/>
              </a:ext>
            </a:extLst>
          </p:cNvPr>
          <p:cNvSpPr/>
          <p:nvPr/>
        </p:nvSpPr>
        <p:spPr bwMode="auto">
          <a:xfrm>
            <a:off x="1618259" y="2762447"/>
            <a:ext cx="4281544" cy="1333517"/>
          </a:xfrm>
          <a:custGeom>
            <a:avLst/>
            <a:gdLst>
              <a:gd name="connsiteX0" fmla="*/ 0 w 3670300"/>
              <a:gd name="connsiteY0" fmla="*/ 0 h 1114425"/>
              <a:gd name="connsiteX1" fmla="*/ 0 w 3670300"/>
              <a:gd name="connsiteY1" fmla="*/ 92075 h 1114425"/>
              <a:gd name="connsiteX2" fmla="*/ 31750 w 3670300"/>
              <a:gd name="connsiteY2" fmla="*/ 92075 h 1114425"/>
              <a:gd name="connsiteX3" fmla="*/ 31750 w 3670300"/>
              <a:gd name="connsiteY3" fmla="*/ 206375 h 1114425"/>
              <a:gd name="connsiteX4" fmla="*/ 44450 w 3670300"/>
              <a:gd name="connsiteY4" fmla="*/ 206375 h 1114425"/>
              <a:gd name="connsiteX5" fmla="*/ 44450 w 3670300"/>
              <a:gd name="connsiteY5" fmla="*/ 260350 h 1114425"/>
              <a:gd name="connsiteX6" fmla="*/ 73025 w 3670300"/>
              <a:gd name="connsiteY6" fmla="*/ 260350 h 1114425"/>
              <a:gd name="connsiteX7" fmla="*/ 73025 w 3670300"/>
              <a:gd name="connsiteY7" fmla="*/ 307975 h 1114425"/>
              <a:gd name="connsiteX8" fmla="*/ 120650 w 3670300"/>
              <a:gd name="connsiteY8" fmla="*/ 307975 h 1114425"/>
              <a:gd name="connsiteX9" fmla="*/ 120650 w 3670300"/>
              <a:gd name="connsiteY9" fmla="*/ 349250 h 1114425"/>
              <a:gd name="connsiteX10" fmla="*/ 149225 w 3670300"/>
              <a:gd name="connsiteY10" fmla="*/ 349250 h 1114425"/>
              <a:gd name="connsiteX11" fmla="*/ 149225 w 3670300"/>
              <a:gd name="connsiteY11" fmla="*/ 400050 h 1114425"/>
              <a:gd name="connsiteX12" fmla="*/ 158750 w 3670300"/>
              <a:gd name="connsiteY12" fmla="*/ 400050 h 1114425"/>
              <a:gd name="connsiteX13" fmla="*/ 158750 w 3670300"/>
              <a:gd name="connsiteY13" fmla="*/ 431800 h 1114425"/>
              <a:gd name="connsiteX14" fmla="*/ 212725 w 3670300"/>
              <a:gd name="connsiteY14" fmla="*/ 431800 h 1114425"/>
              <a:gd name="connsiteX15" fmla="*/ 212725 w 3670300"/>
              <a:gd name="connsiteY15" fmla="*/ 482600 h 1114425"/>
              <a:gd name="connsiteX16" fmla="*/ 285750 w 3670300"/>
              <a:gd name="connsiteY16" fmla="*/ 482600 h 1114425"/>
              <a:gd name="connsiteX17" fmla="*/ 285750 w 3670300"/>
              <a:gd name="connsiteY17" fmla="*/ 523875 h 1114425"/>
              <a:gd name="connsiteX18" fmla="*/ 403225 w 3670300"/>
              <a:gd name="connsiteY18" fmla="*/ 523875 h 1114425"/>
              <a:gd name="connsiteX19" fmla="*/ 403225 w 3670300"/>
              <a:gd name="connsiteY19" fmla="*/ 561975 h 1114425"/>
              <a:gd name="connsiteX20" fmla="*/ 441325 w 3670300"/>
              <a:gd name="connsiteY20" fmla="*/ 561975 h 1114425"/>
              <a:gd name="connsiteX21" fmla="*/ 441325 w 3670300"/>
              <a:gd name="connsiteY21" fmla="*/ 603250 h 1114425"/>
              <a:gd name="connsiteX22" fmla="*/ 549275 w 3670300"/>
              <a:gd name="connsiteY22" fmla="*/ 603250 h 1114425"/>
              <a:gd name="connsiteX23" fmla="*/ 549275 w 3670300"/>
              <a:gd name="connsiteY23" fmla="*/ 641350 h 1114425"/>
              <a:gd name="connsiteX24" fmla="*/ 561975 w 3670300"/>
              <a:gd name="connsiteY24" fmla="*/ 641350 h 1114425"/>
              <a:gd name="connsiteX25" fmla="*/ 561975 w 3670300"/>
              <a:gd name="connsiteY25" fmla="*/ 673100 h 1114425"/>
              <a:gd name="connsiteX26" fmla="*/ 692150 w 3670300"/>
              <a:gd name="connsiteY26" fmla="*/ 673100 h 1114425"/>
              <a:gd name="connsiteX27" fmla="*/ 692150 w 3670300"/>
              <a:gd name="connsiteY27" fmla="*/ 711200 h 1114425"/>
              <a:gd name="connsiteX28" fmla="*/ 1019175 w 3670300"/>
              <a:gd name="connsiteY28" fmla="*/ 711200 h 1114425"/>
              <a:gd name="connsiteX29" fmla="*/ 1019175 w 3670300"/>
              <a:gd name="connsiteY29" fmla="*/ 758825 h 1114425"/>
              <a:gd name="connsiteX30" fmla="*/ 1371600 w 3670300"/>
              <a:gd name="connsiteY30" fmla="*/ 758825 h 1114425"/>
              <a:gd name="connsiteX31" fmla="*/ 1371600 w 3670300"/>
              <a:gd name="connsiteY31" fmla="*/ 790575 h 1114425"/>
              <a:gd name="connsiteX32" fmla="*/ 1473200 w 3670300"/>
              <a:gd name="connsiteY32" fmla="*/ 790575 h 1114425"/>
              <a:gd name="connsiteX33" fmla="*/ 1473200 w 3670300"/>
              <a:gd name="connsiteY33" fmla="*/ 841375 h 1114425"/>
              <a:gd name="connsiteX34" fmla="*/ 1508125 w 3670300"/>
              <a:gd name="connsiteY34" fmla="*/ 841375 h 1114425"/>
              <a:gd name="connsiteX35" fmla="*/ 1508125 w 3670300"/>
              <a:gd name="connsiteY35" fmla="*/ 882650 h 1114425"/>
              <a:gd name="connsiteX36" fmla="*/ 1600200 w 3670300"/>
              <a:gd name="connsiteY36" fmla="*/ 882650 h 1114425"/>
              <a:gd name="connsiteX37" fmla="*/ 1600200 w 3670300"/>
              <a:gd name="connsiteY37" fmla="*/ 927100 h 1114425"/>
              <a:gd name="connsiteX38" fmla="*/ 1654175 w 3670300"/>
              <a:gd name="connsiteY38" fmla="*/ 927100 h 1114425"/>
              <a:gd name="connsiteX39" fmla="*/ 1654175 w 3670300"/>
              <a:gd name="connsiteY39" fmla="*/ 968375 h 1114425"/>
              <a:gd name="connsiteX40" fmla="*/ 2006600 w 3670300"/>
              <a:gd name="connsiteY40" fmla="*/ 968375 h 1114425"/>
              <a:gd name="connsiteX41" fmla="*/ 2006600 w 3670300"/>
              <a:gd name="connsiteY41" fmla="*/ 1016000 h 1114425"/>
              <a:gd name="connsiteX42" fmla="*/ 2079625 w 3670300"/>
              <a:gd name="connsiteY42" fmla="*/ 1016000 h 1114425"/>
              <a:gd name="connsiteX43" fmla="*/ 2079625 w 3670300"/>
              <a:gd name="connsiteY43" fmla="*/ 1060450 h 1114425"/>
              <a:gd name="connsiteX44" fmla="*/ 2171700 w 3670300"/>
              <a:gd name="connsiteY44" fmla="*/ 1060450 h 1114425"/>
              <a:gd name="connsiteX45" fmla="*/ 2171700 w 3670300"/>
              <a:gd name="connsiteY45" fmla="*/ 1114425 h 1114425"/>
              <a:gd name="connsiteX46" fmla="*/ 3670300 w 3670300"/>
              <a:gd name="connsiteY46" fmla="*/ 1114425 h 1114425"/>
              <a:gd name="connsiteX47" fmla="*/ 3670300 w 3670300"/>
              <a:gd name="connsiteY47" fmla="*/ 581025 h 1114425"/>
              <a:gd name="connsiteX48" fmla="*/ 2174875 w 3670300"/>
              <a:gd name="connsiteY48" fmla="*/ 581025 h 1114425"/>
              <a:gd name="connsiteX49" fmla="*/ 2174875 w 3670300"/>
              <a:gd name="connsiteY49" fmla="*/ 542925 h 1114425"/>
              <a:gd name="connsiteX50" fmla="*/ 2079625 w 3670300"/>
              <a:gd name="connsiteY50" fmla="*/ 542925 h 1114425"/>
              <a:gd name="connsiteX51" fmla="*/ 2079625 w 3670300"/>
              <a:gd name="connsiteY51" fmla="*/ 508000 h 1114425"/>
              <a:gd name="connsiteX52" fmla="*/ 2009775 w 3670300"/>
              <a:gd name="connsiteY52" fmla="*/ 508000 h 1114425"/>
              <a:gd name="connsiteX53" fmla="*/ 2009775 w 3670300"/>
              <a:gd name="connsiteY53" fmla="*/ 460375 h 1114425"/>
              <a:gd name="connsiteX54" fmla="*/ 1644650 w 3670300"/>
              <a:gd name="connsiteY54" fmla="*/ 460375 h 1114425"/>
              <a:gd name="connsiteX55" fmla="*/ 1644650 w 3670300"/>
              <a:gd name="connsiteY55" fmla="*/ 434975 h 1114425"/>
              <a:gd name="connsiteX56" fmla="*/ 1597025 w 3670300"/>
              <a:gd name="connsiteY56" fmla="*/ 434975 h 1114425"/>
              <a:gd name="connsiteX57" fmla="*/ 1597025 w 3670300"/>
              <a:gd name="connsiteY57" fmla="*/ 396875 h 1114425"/>
              <a:gd name="connsiteX58" fmla="*/ 1501775 w 3670300"/>
              <a:gd name="connsiteY58" fmla="*/ 396875 h 1114425"/>
              <a:gd name="connsiteX59" fmla="*/ 1501775 w 3670300"/>
              <a:gd name="connsiteY59" fmla="*/ 365125 h 1114425"/>
              <a:gd name="connsiteX60" fmla="*/ 1501775 w 3670300"/>
              <a:gd name="connsiteY60" fmla="*/ 365125 h 1114425"/>
              <a:gd name="connsiteX61" fmla="*/ 1473200 w 3670300"/>
              <a:gd name="connsiteY61" fmla="*/ 365125 h 1114425"/>
              <a:gd name="connsiteX62" fmla="*/ 1473200 w 3670300"/>
              <a:gd name="connsiteY62" fmla="*/ 336550 h 1114425"/>
              <a:gd name="connsiteX63" fmla="*/ 1377950 w 3670300"/>
              <a:gd name="connsiteY63" fmla="*/ 336550 h 1114425"/>
              <a:gd name="connsiteX64" fmla="*/ 1377950 w 3670300"/>
              <a:gd name="connsiteY64" fmla="*/ 304800 h 1114425"/>
              <a:gd name="connsiteX65" fmla="*/ 1022350 w 3670300"/>
              <a:gd name="connsiteY65" fmla="*/ 304800 h 1114425"/>
              <a:gd name="connsiteX66" fmla="*/ 1022350 w 3670300"/>
              <a:gd name="connsiteY66" fmla="*/ 273050 h 1114425"/>
              <a:gd name="connsiteX67" fmla="*/ 708025 w 3670300"/>
              <a:gd name="connsiteY67" fmla="*/ 273050 h 1114425"/>
              <a:gd name="connsiteX68" fmla="*/ 708025 w 3670300"/>
              <a:gd name="connsiteY68" fmla="*/ 244475 h 1114425"/>
              <a:gd name="connsiteX69" fmla="*/ 565150 w 3670300"/>
              <a:gd name="connsiteY69" fmla="*/ 244475 h 1114425"/>
              <a:gd name="connsiteX70" fmla="*/ 565150 w 3670300"/>
              <a:gd name="connsiteY70" fmla="*/ 215900 h 1114425"/>
              <a:gd name="connsiteX71" fmla="*/ 546100 w 3670300"/>
              <a:gd name="connsiteY71" fmla="*/ 215900 h 1114425"/>
              <a:gd name="connsiteX72" fmla="*/ 546100 w 3670300"/>
              <a:gd name="connsiteY72" fmla="*/ 187325 h 1114425"/>
              <a:gd name="connsiteX73" fmla="*/ 441325 w 3670300"/>
              <a:gd name="connsiteY73" fmla="*/ 187325 h 1114425"/>
              <a:gd name="connsiteX74" fmla="*/ 441325 w 3670300"/>
              <a:gd name="connsiteY74" fmla="*/ 187325 h 1114425"/>
              <a:gd name="connsiteX75" fmla="*/ 441325 w 3670300"/>
              <a:gd name="connsiteY75" fmla="*/ 165100 h 1114425"/>
              <a:gd name="connsiteX76" fmla="*/ 400050 w 3670300"/>
              <a:gd name="connsiteY76" fmla="*/ 165100 h 1114425"/>
              <a:gd name="connsiteX77" fmla="*/ 400050 w 3670300"/>
              <a:gd name="connsiteY77" fmla="*/ 133350 h 1114425"/>
              <a:gd name="connsiteX78" fmla="*/ 292100 w 3670300"/>
              <a:gd name="connsiteY78" fmla="*/ 133350 h 1114425"/>
              <a:gd name="connsiteX79" fmla="*/ 292100 w 3670300"/>
              <a:gd name="connsiteY79" fmla="*/ 104775 h 1114425"/>
              <a:gd name="connsiteX80" fmla="*/ 200025 w 3670300"/>
              <a:gd name="connsiteY80" fmla="*/ 104775 h 1114425"/>
              <a:gd name="connsiteX81" fmla="*/ 200025 w 3670300"/>
              <a:gd name="connsiteY81" fmla="*/ 104775 h 1114425"/>
              <a:gd name="connsiteX82" fmla="*/ 200025 w 3670300"/>
              <a:gd name="connsiteY82" fmla="*/ 104775 h 1114425"/>
              <a:gd name="connsiteX83" fmla="*/ 200025 w 3670300"/>
              <a:gd name="connsiteY83" fmla="*/ 82550 h 1114425"/>
              <a:gd name="connsiteX84" fmla="*/ 152400 w 3670300"/>
              <a:gd name="connsiteY84" fmla="*/ 82550 h 1114425"/>
              <a:gd name="connsiteX85" fmla="*/ 152400 w 3670300"/>
              <a:gd name="connsiteY85" fmla="*/ 41275 h 1114425"/>
              <a:gd name="connsiteX86" fmla="*/ 120650 w 3670300"/>
              <a:gd name="connsiteY86" fmla="*/ 41275 h 1114425"/>
              <a:gd name="connsiteX87" fmla="*/ 120650 w 3670300"/>
              <a:gd name="connsiteY87" fmla="*/ 12700 h 1114425"/>
              <a:gd name="connsiteX88" fmla="*/ 0 w 3670300"/>
              <a:gd name="connsiteY88" fmla="*/ 0 h 1114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3670300" h="1114425">
                <a:moveTo>
                  <a:pt x="0" y="0"/>
                </a:moveTo>
                <a:lnTo>
                  <a:pt x="0" y="92075"/>
                </a:lnTo>
                <a:lnTo>
                  <a:pt x="31750" y="92075"/>
                </a:lnTo>
                <a:lnTo>
                  <a:pt x="31750" y="206375"/>
                </a:lnTo>
                <a:lnTo>
                  <a:pt x="44450" y="206375"/>
                </a:lnTo>
                <a:lnTo>
                  <a:pt x="44450" y="260350"/>
                </a:lnTo>
                <a:lnTo>
                  <a:pt x="73025" y="260350"/>
                </a:lnTo>
                <a:lnTo>
                  <a:pt x="73025" y="307975"/>
                </a:lnTo>
                <a:lnTo>
                  <a:pt x="120650" y="307975"/>
                </a:lnTo>
                <a:lnTo>
                  <a:pt x="120650" y="349250"/>
                </a:lnTo>
                <a:lnTo>
                  <a:pt x="149225" y="349250"/>
                </a:lnTo>
                <a:lnTo>
                  <a:pt x="149225" y="400050"/>
                </a:lnTo>
                <a:lnTo>
                  <a:pt x="158750" y="400050"/>
                </a:lnTo>
                <a:lnTo>
                  <a:pt x="158750" y="431800"/>
                </a:lnTo>
                <a:lnTo>
                  <a:pt x="212725" y="431800"/>
                </a:lnTo>
                <a:lnTo>
                  <a:pt x="212725" y="482600"/>
                </a:lnTo>
                <a:lnTo>
                  <a:pt x="285750" y="482600"/>
                </a:lnTo>
                <a:lnTo>
                  <a:pt x="285750" y="523875"/>
                </a:lnTo>
                <a:lnTo>
                  <a:pt x="403225" y="523875"/>
                </a:lnTo>
                <a:lnTo>
                  <a:pt x="403225" y="561975"/>
                </a:lnTo>
                <a:lnTo>
                  <a:pt x="441325" y="561975"/>
                </a:lnTo>
                <a:lnTo>
                  <a:pt x="441325" y="603250"/>
                </a:lnTo>
                <a:lnTo>
                  <a:pt x="549275" y="603250"/>
                </a:lnTo>
                <a:lnTo>
                  <a:pt x="549275" y="641350"/>
                </a:lnTo>
                <a:lnTo>
                  <a:pt x="561975" y="641350"/>
                </a:lnTo>
                <a:lnTo>
                  <a:pt x="561975" y="673100"/>
                </a:lnTo>
                <a:lnTo>
                  <a:pt x="692150" y="673100"/>
                </a:lnTo>
                <a:lnTo>
                  <a:pt x="692150" y="711200"/>
                </a:lnTo>
                <a:lnTo>
                  <a:pt x="1019175" y="711200"/>
                </a:lnTo>
                <a:lnTo>
                  <a:pt x="1019175" y="758825"/>
                </a:lnTo>
                <a:lnTo>
                  <a:pt x="1371600" y="758825"/>
                </a:lnTo>
                <a:lnTo>
                  <a:pt x="1371600" y="790575"/>
                </a:lnTo>
                <a:lnTo>
                  <a:pt x="1473200" y="790575"/>
                </a:lnTo>
                <a:lnTo>
                  <a:pt x="1473200" y="841375"/>
                </a:lnTo>
                <a:lnTo>
                  <a:pt x="1508125" y="841375"/>
                </a:lnTo>
                <a:lnTo>
                  <a:pt x="1508125" y="882650"/>
                </a:lnTo>
                <a:lnTo>
                  <a:pt x="1600200" y="882650"/>
                </a:lnTo>
                <a:lnTo>
                  <a:pt x="1600200" y="927100"/>
                </a:lnTo>
                <a:lnTo>
                  <a:pt x="1654175" y="927100"/>
                </a:lnTo>
                <a:lnTo>
                  <a:pt x="1654175" y="968375"/>
                </a:lnTo>
                <a:lnTo>
                  <a:pt x="2006600" y="968375"/>
                </a:lnTo>
                <a:lnTo>
                  <a:pt x="2006600" y="1016000"/>
                </a:lnTo>
                <a:lnTo>
                  <a:pt x="2079625" y="1016000"/>
                </a:lnTo>
                <a:lnTo>
                  <a:pt x="2079625" y="1060450"/>
                </a:lnTo>
                <a:lnTo>
                  <a:pt x="2171700" y="1060450"/>
                </a:lnTo>
                <a:lnTo>
                  <a:pt x="2171700" y="1114425"/>
                </a:lnTo>
                <a:lnTo>
                  <a:pt x="3670300" y="1114425"/>
                </a:lnTo>
                <a:lnTo>
                  <a:pt x="3670300" y="581025"/>
                </a:lnTo>
                <a:lnTo>
                  <a:pt x="2174875" y="581025"/>
                </a:lnTo>
                <a:lnTo>
                  <a:pt x="2174875" y="542925"/>
                </a:lnTo>
                <a:lnTo>
                  <a:pt x="2079625" y="542925"/>
                </a:lnTo>
                <a:lnTo>
                  <a:pt x="2079625" y="508000"/>
                </a:lnTo>
                <a:lnTo>
                  <a:pt x="2009775" y="508000"/>
                </a:lnTo>
                <a:lnTo>
                  <a:pt x="2009775" y="460375"/>
                </a:lnTo>
                <a:lnTo>
                  <a:pt x="1644650" y="460375"/>
                </a:lnTo>
                <a:lnTo>
                  <a:pt x="1644650" y="434975"/>
                </a:lnTo>
                <a:lnTo>
                  <a:pt x="1597025" y="434975"/>
                </a:lnTo>
                <a:lnTo>
                  <a:pt x="1597025" y="396875"/>
                </a:lnTo>
                <a:lnTo>
                  <a:pt x="1501775" y="396875"/>
                </a:lnTo>
                <a:lnTo>
                  <a:pt x="1501775" y="365125"/>
                </a:lnTo>
                <a:lnTo>
                  <a:pt x="1501775" y="365125"/>
                </a:lnTo>
                <a:lnTo>
                  <a:pt x="1473200" y="365125"/>
                </a:lnTo>
                <a:lnTo>
                  <a:pt x="1473200" y="336550"/>
                </a:lnTo>
                <a:lnTo>
                  <a:pt x="1377950" y="336550"/>
                </a:lnTo>
                <a:lnTo>
                  <a:pt x="1377950" y="304800"/>
                </a:lnTo>
                <a:lnTo>
                  <a:pt x="1022350" y="304800"/>
                </a:lnTo>
                <a:lnTo>
                  <a:pt x="1022350" y="273050"/>
                </a:lnTo>
                <a:lnTo>
                  <a:pt x="708025" y="273050"/>
                </a:lnTo>
                <a:lnTo>
                  <a:pt x="708025" y="244475"/>
                </a:lnTo>
                <a:lnTo>
                  <a:pt x="565150" y="244475"/>
                </a:lnTo>
                <a:lnTo>
                  <a:pt x="565150" y="215900"/>
                </a:lnTo>
                <a:lnTo>
                  <a:pt x="546100" y="215900"/>
                </a:lnTo>
                <a:lnTo>
                  <a:pt x="546100" y="187325"/>
                </a:lnTo>
                <a:lnTo>
                  <a:pt x="441325" y="187325"/>
                </a:lnTo>
                <a:lnTo>
                  <a:pt x="441325" y="187325"/>
                </a:lnTo>
                <a:lnTo>
                  <a:pt x="441325" y="165100"/>
                </a:lnTo>
                <a:lnTo>
                  <a:pt x="400050" y="165100"/>
                </a:lnTo>
                <a:lnTo>
                  <a:pt x="400050" y="133350"/>
                </a:lnTo>
                <a:lnTo>
                  <a:pt x="292100" y="133350"/>
                </a:lnTo>
                <a:lnTo>
                  <a:pt x="292100" y="104775"/>
                </a:lnTo>
                <a:lnTo>
                  <a:pt x="200025" y="104775"/>
                </a:lnTo>
                <a:lnTo>
                  <a:pt x="200025" y="104775"/>
                </a:lnTo>
                <a:lnTo>
                  <a:pt x="200025" y="104775"/>
                </a:lnTo>
                <a:lnTo>
                  <a:pt x="200025" y="82550"/>
                </a:lnTo>
                <a:lnTo>
                  <a:pt x="152400" y="82550"/>
                </a:lnTo>
                <a:lnTo>
                  <a:pt x="152400" y="41275"/>
                </a:lnTo>
                <a:lnTo>
                  <a:pt x="120650" y="41275"/>
                </a:lnTo>
                <a:lnTo>
                  <a:pt x="120650" y="12700"/>
                </a:lnTo>
                <a:lnTo>
                  <a:pt x="0" y="0"/>
                </a:lnTo>
                <a:close/>
              </a:path>
            </a:pathLst>
          </a:custGeom>
          <a:solidFill>
            <a:srgbClr val="E04507">
              <a:alpha val="25098"/>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endParaRPr>
          </a:p>
        </p:txBody>
      </p:sp>
      <p:grpSp>
        <p:nvGrpSpPr>
          <p:cNvPr id="28" name="Group 27">
            <a:extLst>
              <a:ext uri="{FF2B5EF4-FFF2-40B4-BE49-F238E27FC236}">
                <a16:creationId xmlns:a16="http://schemas.microsoft.com/office/drawing/2014/main" id="{1C367001-26CC-6C23-41CA-7E4DC1344B45}"/>
              </a:ext>
            </a:extLst>
          </p:cNvPr>
          <p:cNvGrpSpPr/>
          <p:nvPr/>
        </p:nvGrpSpPr>
        <p:grpSpPr>
          <a:xfrm>
            <a:off x="2975566" y="3250703"/>
            <a:ext cx="3055739" cy="710560"/>
            <a:chOff x="2975566" y="3233925"/>
            <a:chExt cx="3055739" cy="710560"/>
          </a:xfrm>
        </p:grpSpPr>
        <p:sp>
          <p:nvSpPr>
            <p:cNvPr id="9425" name="TextBox 9424">
              <a:extLst>
                <a:ext uri="{FF2B5EF4-FFF2-40B4-BE49-F238E27FC236}">
                  <a16:creationId xmlns:a16="http://schemas.microsoft.com/office/drawing/2014/main" id="{90D8BA42-45B1-0D13-2A77-8E20C4316419}"/>
                </a:ext>
              </a:extLst>
            </p:cNvPr>
            <p:cNvSpPr txBox="1"/>
            <p:nvPr/>
          </p:nvSpPr>
          <p:spPr bwMode="auto">
            <a:xfrm>
              <a:off x="2975566" y="3233925"/>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26" name="TextBox 9425">
              <a:extLst>
                <a:ext uri="{FF2B5EF4-FFF2-40B4-BE49-F238E27FC236}">
                  <a16:creationId xmlns:a16="http://schemas.microsoft.com/office/drawing/2014/main" id="{518E2EF4-D089-8C3B-906B-FFAA39857FB6}"/>
                </a:ext>
              </a:extLst>
            </p:cNvPr>
            <p:cNvSpPr txBox="1"/>
            <p:nvPr/>
          </p:nvSpPr>
          <p:spPr bwMode="auto">
            <a:xfrm>
              <a:off x="3020793" y="3235771"/>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27" name="TextBox 9426">
              <a:extLst>
                <a:ext uri="{FF2B5EF4-FFF2-40B4-BE49-F238E27FC236}">
                  <a16:creationId xmlns:a16="http://schemas.microsoft.com/office/drawing/2014/main" id="{B8D43F55-C074-836E-CF19-2A2B99B6E0ED}"/>
                </a:ext>
              </a:extLst>
            </p:cNvPr>
            <p:cNvSpPr txBox="1"/>
            <p:nvPr/>
          </p:nvSpPr>
          <p:spPr bwMode="auto">
            <a:xfrm>
              <a:off x="3097790" y="3274729"/>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28" name="TextBox 9427">
              <a:extLst>
                <a:ext uri="{FF2B5EF4-FFF2-40B4-BE49-F238E27FC236}">
                  <a16:creationId xmlns:a16="http://schemas.microsoft.com/office/drawing/2014/main" id="{86013B84-B4D3-A741-40D2-AE0FE6E5C5C4}"/>
                </a:ext>
              </a:extLst>
            </p:cNvPr>
            <p:cNvSpPr txBox="1"/>
            <p:nvPr/>
          </p:nvSpPr>
          <p:spPr bwMode="auto">
            <a:xfrm>
              <a:off x="3214478" y="3278109"/>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29" name="TextBox 9428">
              <a:extLst>
                <a:ext uri="{FF2B5EF4-FFF2-40B4-BE49-F238E27FC236}">
                  <a16:creationId xmlns:a16="http://schemas.microsoft.com/office/drawing/2014/main" id="{1CEE6E44-519D-6406-9D9B-451D401FC936}"/>
                </a:ext>
              </a:extLst>
            </p:cNvPr>
            <p:cNvSpPr txBox="1"/>
            <p:nvPr/>
          </p:nvSpPr>
          <p:spPr bwMode="auto">
            <a:xfrm>
              <a:off x="3318888" y="3377544"/>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0" name="TextBox 9429">
              <a:extLst>
                <a:ext uri="{FF2B5EF4-FFF2-40B4-BE49-F238E27FC236}">
                  <a16:creationId xmlns:a16="http://schemas.microsoft.com/office/drawing/2014/main" id="{D40ABE90-00B8-850D-CFD5-C00C82A0AB78}"/>
                </a:ext>
              </a:extLst>
            </p:cNvPr>
            <p:cNvSpPr txBox="1"/>
            <p:nvPr/>
          </p:nvSpPr>
          <p:spPr bwMode="auto">
            <a:xfrm>
              <a:off x="3484393" y="346225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1" name="TextBox 9430">
              <a:extLst>
                <a:ext uri="{FF2B5EF4-FFF2-40B4-BE49-F238E27FC236}">
                  <a16:creationId xmlns:a16="http://schemas.microsoft.com/office/drawing/2014/main" id="{43040C7E-7F21-6AD8-0AF1-A9188EA57618}"/>
                </a:ext>
              </a:extLst>
            </p:cNvPr>
            <p:cNvSpPr txBox="1"/>
            <p:nvPr/>
          </p:nvSpPr>
          <p:spPr bwMode="auto">
            <a:xfrm>
              <a:off x="3540964" y="346225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2" name="TextBox 9431">
              <a:extLst>
                <a:ext uri="{FF2B5EF4-FFF2-40B4-BE49-F238E27FC236}">
                  <a16:creationId xmlns:a16="http://schemas.microsoft.com/office/drawing/2014/main" id="{425ECCE0-AF25-1935-92C7-F6B5C1C27E40}"/>
                </a:ext>
              </a:extLst>
            </p:cNvPr>
            <p:cNvSpPr txBox="1"/>
            <p:nvPr/>
          </p:nvSpPr>
          <p:spPr bwMode="auto">
            <a:xfrm>
              <a:off x="4016121" y="3582409"/>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3" name="TextBox 9432">
              <a:extLst>
                <a:ext uri="{FF2B5EF4-FFF2-40B4-BE49-F238E27FC236}">
                  <a16:creationId xmlns:a16="http://schemas.microsoft.com/office/drawing/2014/main" id="{8C0C0A9A-25F8-D282-63CC-CD513A316FA0}"/>
                </a:ext>
              </a:extLst>
            </p:cNvPr>
            <p:cNvSpPr txBox="1"/>
            <p:nvPr/>
          </p:nvSpPr>
          <p:spPr bwMode="auto">
            <a:xfrm>
              <a:off x="4203574" y="3624606"/>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4" name="TextBox 9433">
              <a:extLst>
                <a:ext uri="{FF2B5EF4-FFF2-40B4-BE49-F238E27FC236}">
                  <a16:creationId xmlns:a16="http://schemas.microsoft.com/office/drawing/2014/main" id="{C5A56EBF-8F16-24E1-2751-7C78647074FB}"/>
                </a:ext>
              </a:extLst>
            </p:cNvPr>
            <p:cNvSpPr txBox="1"/>
            <p:nvPr/>
          </p:nvSpPr>
          <p:spPr bwMode="auto">
            <a:xfrm>
              <a:off x="4513967" y="3636708"/>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5" name="TextBox 9434">
              <a:extLst>
                <a:ext uri="{FF2B5EF4-FFF2-40B4-BE49-F238E27FC236}">
                  <a16:creationId xmlns:a16="http://schemas.microsoft.com/office/drawing/2014/main" id="{F882DAB8-9145-130E-A487-4F79D4866F00}"/>
                </a:ext>
              </a:extLst>
            </p:cNvPr>
            <p:cNvSpPr txBox="1"/>
            <p:nvPr/>
          </p:nvSpPr>
          <p:spPr bwMode="auto">
            <a:xfrm>
              <a:off x="4317333" y="3627410"/>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6" name="TextBox 9435">
              <a:extLst>
                <a:ext uri="{FF2B5EF4-FFF2-40B4-BE49-F238E27FC236}">
                  <a16:creationId xmlns:a16="http://schemas.microsoft.com/office/drawing/2014/main" id="{37AA396E-284F-6F32-C1DA-58E965D14BD4}"/>
                </a:ext>
              </a:extLst>
            </p:cNvPr>
            <p:cNvSpPr txBox="1"/>
            <p:nvPr/>
          </p:nvSpPr>
          <p:spPr bwMode="auto">
            <a:xfrm>
              <a:off x="4158613" y="3624170"/>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7" name="TextBox 9436">
              <a:extLst>
                <a:ext uri="{FF2B5EF4-FFF2-40B4-BE49-F238E27FC236}">
                  <a16:creationId xmlns:a16="http://schemas.microsoft.com/office/drawing/2014/main" id="{132DD27C-42F2-FA73-A371-E2C9EA56B33A}"/>
                </a:ext>
              </a:extLst>
            </p:cNvPr>
            <p:cNvSpPr txBox="1"/>
            <p:nvPr/>
          </p:nvSpPr>
          <p:spPr bwMode="auto">
            <a:xfrm>
              <a:off x="5783153" y="3627410"/>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8" name="TextBox 9437">
              <a:extLst>
                <a:ext uri="{FF2B5EF4-FFF2-40B4-BE49-F238E27FC236}">
                  <a16:creationId xmlns:a16="http://schemas.microsoft.com/office/drawing/2014/main" id="{4D06ADEE-62D2-BCBC-4D5D-33618A327C04}"/>
                </a:ext>
              </a:extLst>
            </p:cNvPr>
            <p:cNvSpPr txBox="1"/>
            <p:nvPr/>
          </p:nvSpPr>
          <p:spPr bwMode="auto">
            <a:xfrm>
              <a:off x="4353305" y="362360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39" name="TextBox 9438">
              <a:extLst>
                <a:ext uri="{FF2B5EF4-FFF2-40B4-BE49-F238E27FC236}">
                  <a16:creationId xmlns:a16="http://schemas.microsoft.com/office/drawing/2014/main" id="{C6838A78-30F6-DD3F-FC3D-3150A8A93ADC}"/>
                </a:ext>
              </a:extLst>
            </p:cNvPr>
            <p:cNvSpPr txBox="1"/>
            <p:nvPr/>
          </p:nvSpPr>
          <p:spPr bwMode="auto">
            <a:xfrm>
              <a:off x="4589833" y="362866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0" name="TextBox 9439">
              <a:extLst>
                <a:ext uri="{FF2B5EF4-FFF2-40B4-BE49-F238E27FC236}">
                  <a16:creationId xmlns:a16="http://schemas.microsoft.com/office/drawing/2014/main" id="{D30D2B67-C613-BA47-BA66-4F30E1907D73}"/>
                </a:ext>
              </a:extLst>
            </p:cNvPr>
            <p:cNvSpPr txBox="1"/>
            <p:nvPr/>
          </p:nvSpPr>
          <p:spPr bwMode="auto">
            <a:xfrm>
              <a:off x="4668544" y="362866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1" name="TextBox 9440">
              <a:extLst>
                <a:ext uri="{FF2B5EF4-FFF2-40B4-BE49-F238E27FC236}">
                  <a16:creationId xmlns:a16="http://schemas.microsoft.com/office/drawing/2014/main" id="{6C906F2D-64EE-AD56-FC79-CB8242DF685C}"/>
                </a:ext>
              </a:extLst>
            </p:cNvPr>
            <p:cNvSpPr txBox="1"/>
            <p:nvPr/>
          </p:nvSpPr>
          <p:spPr bwMode="auto">
            <a:xfrm>
              <a:off x="5366417" y="3622054"/>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2" name="TextBox 9441">
              <a:extLst>
                <a:ext uri="{FF2B5EF4-FFF2-40B4-BE49-F238E27FC236}">
                  <a16:creationId xmlns:a16="http://schemas.microsoft.com/office/drawing/2014/main" id="{3A7CE239-33C7-F937-7AA6-EB17910C73BA}"/>
                </a:ext>
              </a:extLst>
            </p:cNvPr>
            <p:cNvSpPr txBox="1"/>
            <p:nvPr/>
          </p:nvSpPr>
          <p:spPr bwMode="auto">
            <a:xfrm>
              <a:off x="5330348" y="3622659"/>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3" name="TextBox 9442">
              <a:extLst>
                <a:ext uri="{FF2B5EF4-FFF2-40B4-BE49-F238E27FC236}">
                  <a16:creationId xmlns:a16="http://schemas.microsoft.com/office/drawing/2014/main" id="{F978F723-5677-671C-9DA3-E8F04AE263AD}"/>
                </a:ext>
              </a:extLst>
            </p:cNvPr>
            <p:cNvSpPr txBox="1"/>
            <p:nvPr/>
          </p:nvSpPr>
          <p:spPr bwMode="auto">
            <a:xfrm>
              <a:off x="5393726" y="3623611"/>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4" name="TextBox 9443">
              <a:extLst>
                <a:ext uri="{FF2B5EF4-FFF2-40B4-BE49-F238E27FC236}">
                  <a16:creationId xmlns:a16="http://schemas.microsoft.com/office/drawing/2014/main" id="{A59CABC0-C6A8-75EB-EF08-24BBEBBEDCD0}"/>
                </a:ext>
              </a:extLst>
            </p:cNvPr>
            <p:cNvSpPr txBox="1"/>
            <p:nvPr/>
          </p:nvSpPr>
          <p:spPr bwMode="auto">
            <a:xfrm>
              <a:off x="4627891" y="362866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5" name="TextBox 9444">
              <a:extLst>
                <a:ext uri="{FF2B5EF4-FFF2-40B4-BE49-F238E27FC236}">
                  <a16:creationId xmlns:a16="http://schemas.microsoft.com/office/drawing/2014/main" id="{8ADB8C7F-828B-774A-45CF-BF909467E738}"/>
                </a:ext>
              </a:extLst>
            </p:cNvPr>
            <p:cNvSpPr txBox="1"/>
            <p:nvPr/>
          </p:nvSpPr>
          <p:spPr bwMode="auto">
            <a:xfrm>
              <a:off x="4783828" y="362866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6" name="TextBox 9445">
              <a:extLst>
                <a:ext uri="{FF2B5EF4-FFF2-40B4-BE49-F238E27FC236}">
                  <a16:creationId xmlns:a16="http://schemas.microsoft.com/office/drawing/2014/main" id="{7D441C35-0C1B-0330-E07A-53941B3DB6F9}"/>
                </a:ext>
              </a:extLst>
            </p:cNvPr>
            <p:cNvSpPr txBox="1"/>
            <p:nvPr/>
          </p:nvSpPr>
          <p:spPr bwMode="auto">
            <a:xfrm>
              <a:off x="4610025" y="362866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7" name="TextBox 9446">
              <a:extLst>
                <a:ext uri="{FF2B5EF4-FFF2-40B4-BE49-F238E27FC236}">
                  <a16:creationId xmlns:a16="http://schemas.microsoft.com/office/drawing/2014/main" id="{FB5E6F9E-DEF2-B8D1-7CC3-AC5E917254C1}"/>
                </a:ext>
              </a:extLst>
            </p:cNvPr>
            <p:cNvSpPr txBox="1"/>
            <p:nvPr/>
          </p:nvSpPr>
          <p:spPr bwMode="auto">
            <a:xfrm>
              <a:off x="4941797" y="3627410"/>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8" name="TextBox 9447">
              <a:extLst>
                <a:ext uri="{FF2B5EF4-FFF2-40B4-BE49-F238E27FC236}">
                  <a16:creationId xmlns:a16="http://schemas.microsoft.com/office/drawing/2014/main" id="{BE02D909-B6D5-FCE2-0FB0-CD2A4EBEC42F}"/>
                </a:ext>
              </a:extLst>
            </p:cNvPr>
            <p:cNvSpPr txBox="1"/>
            <p:nvPr/>
          </p:nvSpPr>
          <p:spPr bwMode="auto">
            <a:xfrm>
              <a:off x="4976727" y="3625877"/>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49" name="TextBox 9448">
              <a:extLst>
                <a:ext uri="{FF2B5EF4-FFF2-40B4-BE49-F238E27FC236}">
                  <a16:creationId xmlns:a16="http://schemas.microsoft.com/office/drawing/2014/main" id="{94F70D29-2919-A234-FFB2-6BF26D224338}"/>
                </a:ext>
              </a:extLst>
            </p:cNvPr>
            <p:cNvSpPr txBox="1"/>
            <p:nvPr/>
          </p:nvSpPr>
          <p:spPr bwMode="auto">
            <a:xfrm>
              <a:off x="4838513" y="362866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450" name="TextBox 9449">
              <a:extLst>
                <a:ext uri="{FF2B5EF4-FFF2-40B4-BE49-F238E27FC236}">
                  <a16:creationId xmlns:a16="http://schemas.microsoft.com/office/drawing/2014/main" id="{B6FFF9F2-FE82-17A9-5357-AD941B13DCF7}"/>
                </a:ext>
              </a:extLst>
            </p:cNvPr>
            <p:cNvSpPr txBox="1"/>
            <p:nvPr/>
          </p:nvSpPr>
          <p:spPr bwMode="auto">
            <a:xfrm>
              <a:off x="5014567" y="3627410"/>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grpSp>
      <p:sp>
        <p:nvSpPr>
          <p:cNvPr id="9451" name="Freeform 176">
            <a:extLst>
              <a:ext uri="{FF2B5EF4-FFF2-40B4-BE49-F238E27FC236}">
                <a16:creationId xmlns:a16="http://schemas.microsoft.com/office/drawing/2014/main" id="{E9F0FE94-9D0C-B51B-EBD3-4EA528BE253D}"/>
              </a:ext>
            </a:extLst>
          </p:cNvPr>
          <p:cNvSpPr/>
          <p:nvPr/>
        </p:nvSpPr>
        <p:spPr bwMode="auto">
          <a:xfrm>
            <a:off x="1614555" y="2770045"/>
            <a:ext cx="4296359" cy="1044778"/>
          </a:xfrm>
          <a:custGeom>
            <a:avLst/>
            <a:gdLst>
              <a:gd name="connsiteX0" fmla="*/ 3683000 w 3683000"/>
              <a:gd name="connsiteY0" fmla="*/ 873125 h 873125"/>
              <a:gd name="connsiteX1" fmla="*/ 2174875 w 3683000"/>
              <a:gd name="connsiteY1" fmla="*/ 873125 h 873125"/>
              <a:gd name="connsiteX2" fmla="*/ 2174875 w 3683000"/>
              <a:gd name="connsiteY2" fmla="*/ 831850 h 873125"/>
              <a:gd name="connsiteX3" fmla="*/ 2085975 w 3683000"/>
              <a:gd name="connsiteY3" fmla="*/ 831850 h 873125"/>
              <a:gd name="connsiteX4" fmla="*/ 2085975 w 3683000"/>
              <a:gd name="connsiteY4" fmla="*/ 787400 h 873125"/>
              <a:gd name="connsiteX5" fmla="*/ 2016125 w 3683000"/>
              <a:gd name="connsiteY5" fmla="*/ 787400 h 873125"/>
              <a:gd name="connsiteX6" fmla="*/ 2016125 w 3683000"/>
              <a:gd name="connsiteY6" fmla="*/ 733425 h 873125"/>
              <a:gd name="connsiteX7" fmla="*/ 1651000 w 3683000"/>
              <a:gd name="connsiteY7" fmla="*/ 733425 h 873125"/>
              <a:gd name="connsiteX8" fmla="*/ 1651000 w 3683000"/>
              <a:gd name="connsiteY8" fmla="*/ 698500 h 873125"/>
              <a:gd name="connsiteX9" fmla="*/ 1609725 w 3683000"/>
              <a:gd name="connsiteY9" fmla="*/ 698500 h 873125"/>
              <a:gd name="connsiteX10" fmla="*/ 1609725 w 3683000"/>
              <a:gd name="connsiteY10" fmla="*/ 663575 h 873125"/>
              <a:gd name="connsiteX11" fmla="*/ 1508125 w 3683000"/>
              <a:gd name="connsiteY11" fmla="*/ 663575 h 873125"/>
              <a:gd name="connsiteX12" fmla="*/ 1508125 w 3683000"/>
              <a:gd name="connsiteY12" fmla="*/ 615950 h 873125"/>
              <a:gd name="connsiteX13" fmla="*/ 1476375 w 3683000"/>
              <a:gd name="connsiteY13" fmla="*/ 615950 h 873125"/>
              <a:gd name="connsiteX14" fmla="*/ 1476375 w 3683000"/>
              <a:gd name="connsiteY14" fmla="*/ 574675 h 873125"/>
              <a:gd name="connsiteX15" fmla="*/ 1381125 w 3683000"/>
              <a:gd name="connsiteY15" fmla="*/ 574675 h 873125"/>
              <a:gd name="connsiteX16" fmla="*/ 1381125 w 3683000"/>
              <a:gd name="connsiteY16" fmla="*/ 536575 h 873125"/>
              <a:gd name="connsiteX17" fmla="*/ 1012825 w 3683000"/>
              <a:gd name="connsiteY17" fmla="*/ 536575 h 873125"/>
              <a:gd name="connsiteX18" fmla="*/ 1012825 w 3683000"/>
              <a:gd name="connsiteY18" fmla="*/ 508000 h 873125"/>
              <a:gd name="connsiteX19" fmla="*/ 717550 w 3683000"/>
              <a:gd name="connsiteY19" fmla="*/ 508000 h 873125"/>
              <a:gd name="connsiteX20" fmla="*/ 717550 w 3683000"/>
              <a:gd name="connsiteY20" fmla="*/ 479425 h 873125"/>
              <a:gd name="connsiteX21" fmla="*/ 568325 w 3683000"/>
              <a:gd name="connsiteY21" fmla="*/ 479425 h 873125"/>
              <a:gd name="connsiteX22" fmla="*/ 568325 w 3683000"/>
              <a:gd name="connsiteY22" fmla="*/ 438150 h 873125"/>
              <a:gd name="connsiteX23" fmla="*/ 552450 w 3683000"/>
              <a:gd name="connsiteY23" fmla="*/ 438150 h 873125"/>
              <a:gd name="connsiteX24" fmla="*/ 552450 w 3683000"/>
              <a:gd name="connsiteY24" fmla="*/ 406400 h 873125"/>
              <a:gd name="connsiteX25" fmla="*/ 441325 w 3683000"/>
              <a:gd name="connsiteY25" fmla="*/ 406400 h 873125"/>
              <a:gd name="connsiteX26" fmla="*/ 441325 w 3683000"/>
              <a:gd name="connsiteY26" fmla="*/ 368300 h 873125"/>
              <a:gd name="connsiteX27" fmla="*/ 406400 w 3683000"/>
              <a:gd name="connsiteY27" fmla="*/ 368300 h 873125"/>
              <a:gd name="connsiteX28" fmla="*/ 406400 w 3683000"/>
              <a:gd name="connsiteY28" fmla="*/ 339725 h 873125"/>
              <a:gd name="connsiteX29" fmla="*/ 298450 w 3683000"/>
              <a:gd name="connsiteY29" fmla="*/ 339725 h 873125"/>
              <a:gd name="connsiteX30" fmla="*/ 298450 w 3683000"/>
              <a:gd name="connsiteY30" fmla="*/ 295275 h 873125"/>
              <a:gd name="connsiteX31" fmla="*/ 206375 w 3683000"/>
              <a:gd name="connsiteY31" fmla="*/ 295275 h 873125"/>
              <a:gd name="connsiteX32" fmla="*/ 206375 w 3683000"/>
              <a:gd name="connsiteY32" fmla="*/ 263525 h 873125"/>
              <a:gd name="connsiteX33" fmla="*/ 165100 w 3683000"/>
              <a:gd name="connsiteY33" fmla="*/ 263525 h 873125"/>
              <a:gd name="connsiteX34" fmla="*/ 165100 w 3683000"/>
              <a:gd name="connsiteY34" fmla="*/ 228600 h 873125"/>
              <a:gd name="connsiteX35" fmla="*/ 152400 w 3683000"/>
              <a:gd name="connsiteY35" fmla="*/ 228600 h 873125"/>
              <a:gd name="connsiteX36" fmla="*/ 152400 w 3683000"/>
              <a:gd name="connsiteY36" fmla="*/ 200025 h 873125"/>
              <a:gd name="connsiteX37" fmla="*/ 133350 w 3683000"/>
              <a:gd name="connsiteY37" fmla="*/ 200025 h 873125"/>
              <a:gd name="connsiteX38" fmla="*/ 133350 w 3683000"/>
              <a:gd name="connsiteY38" fmla="*/ 168275 h 873125"/>
              <a:gd name="connsiteX39" fmla="*/ 69850 w 3683000"/>
              <a:gd name="connsiteY39" fmla="*/ 168275 h 873125"/>
              <a:gd name="connsiteX40" fmla="*/ 69850 w 3683000"/>
              <a:gd name="connsiteY40" fmla="*/ 130175 h 873125"/>
              <a:gd name="connsiteX41" fmla="*/ 69850 w 3683000"/>
              <a:gd name="connsiteY41" fmla="*/ 130175 h 873125"/>
              <a:gd name="connsiteX42" fmla="*/ 50800 w 3683000"/>
              <a:gd name="connsiteY42" fmla="*/ 130175 h 873125"/>
              <a:gd name="connsiteX43" fmla="*/ 50800 w 3683000"/>
              <a:gd name="connsiteY43" fmla="*/ 98425 h 873125"/>
              <a:gd name="connsiteX44" fmla="*/ 34925 w 3683000"/>
              <a:gd name="connsiteY44" fmla="*/ 98425 h 873125"/>
              <a:gd name="connsiteX45" fmla="*/ 34925 w 3683000"/>
              <a:gd name="connsiteY45" fmla="*/ 31750 h 873125"/>
              <a:gd name="connsiteX46" fmla="*/ 0 w 3683000"/>
              <a:gd name="connsiteY46" fmla="*/ 31750 h 873125"/>
              <a:gd name="connsiteX47" fmla="*/ 0 w 3683000"/>
              <a:gd name="connsiteY47" fmla="*/ 0 h 873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683000" h="873125">
                <a:moveTo>
                  <a:pt x="3683000" y="873125"/>
                </a:moveTo>
                <a:lnTo>
                  <a:pt x="2174875" y="873125"/>
                </a:lnTo>
                <a:lnTo>
                  <a:pt x="2174875" y="831850"/>
                </a:lnTo>
                <a:lnTo>
                  <a:pt x="2085975" y="831850"/>
                </a:lnTo>
                <a:lnTo>
                  <a:pt x="2085975" y="787400"/>
                </a:lnTo>
                <a:lnTo>
                  <a:pt x="2016125" y="787400"/>
                </a:lnTo>
                <a:lnTo>
                  <a:pt x="2016125" y="733425"/>
                </a:lnTo>
                <a:lnTo>
                  <a:pt x="1651000" y="733425"/>
                </a:lnTo>
                <a:lnTo>
                  <a:pt x="1651000" y="698500"/>
                </a:lnTo>
                <a:lnTo>
                  <a:pt x="1609725" y="698500"/>
                </a:lnTo>
                <a:lnTo>
                  <a:pt x="1609725" y="663575"/>
                </a:lnTo>
                <a:lnTo>
                  <a:pt x="1508125" y="663575"/>
                </a:lnTo>
                <a:lnTo>
                  <a:pt x="1508125" y="615950"/>
                </a:lnTo>
                <a:lnTo>
                  <a:pt x="1476375" y="615950"/>
                </a:lnTo>
                <a:lnTo>
                  <a:pt x="1476375" y="574675"/>
                </a:lnTo>
                <a:lnTo>
                  <a:pt x="1381125" y="574675"/>
                </a:lnTo>
                <a:lnTo>
                  <a:pt x="1381125" y="536575"/>
                </a:lnTo>
                <a:lnTo>
                  <a:pt x="1012825" y="536575"/>
                </a:lnTo>
                <a:lnTo>
                  <a:pt x="1012825" y="508000"/>
                </a:lnTo>
                <a:lnTo>
                  <a:pt x="717550" y="508000"/>
                </a:lnTo>
                <a:lnTo>
                  <a:pt x="717550" y="479425"/>
                </a:lnTo>
                <a:lnTo>
                  <a:pt x="568325" y="479425"/>
                </a:lnTo>
                <a:lnTo>
                  <a:pt x="568325" y="438150"/>
                </a:lnTo>
                <a:lnTo>
                  <a:pt x="552450" y="438150"/>
                </a:lnTo>
                <a:lnTo>
                  <a:pt x="552450" y="406400"/>
                </a:lnTo>
                <a:lnTo>
                  <a:pt x="441325" y="406400"/>
                </a:lnTo>
                <a:lnTo>
                  <a:pt x="441325" y="368300"/>
                </a:lnTo>
                <a:lnTo>
                  <a:pt x="406400" y="368300"/>
                </a:lnTo>
                <a:lnTo>
                  <a:pt x="406400" y="339725"/>
                </a:lnTo>
                <a:lnTo>
                  <a:pt x="298450" y="339725"/>
                </a:lnTo>
                <a:lnTo>
                  <a:pt x="298450" y="295275"/>
                </a:lnTo>
                <a:lnTo>
                  <a:pt x="206375" y="295275"/>
                </a:lnTo>
                <a:lnTo>
                  <a:pt x="206375" y="263525"/>
                </a:lnTo>
                <a:lnTo>
                  <a:pt x="165100" y="263525"/>
                </a:lnTo>
                <a:lnTo>
                  <a:pt x="165100" y="228600"/>
                </a:lnTo>
                <a:lnTo>
                  <a:pt x="152400" y="228600"/>
                </a:lnTo>
                <a:lnTo>
                  <a:pt x="152400" y="200025"/>
                </a:lnTo>
                <a:lnTo>
                  <a:pt x="133350" y="200025"/>
                </a:lnTo>
                <a:lnTo>
                  <a:pt x="133350" y="168275"/>
                </a:lnTo>
                <a:lnTo>
                  <a:pt x="69850" y="168275"/>
                </a:lnTo>
                <a:lnTo>
                  <a:pt x="69850" y="130175"/>
                </a:lnTo>
                <a:lnTo>
                  <a:pt x="69850" y="130175"/>
                </a:lnTo>
                <a:lnTo>
                  <a:pt x="50800" y="130175"/>
                </a:lnTo>
                <a:lnTo>
                  <a:pt x="50800" y="98425"/>
                </a:lnTo>
                <a:lnTo>
                  <a:pt x="34925" y="98425"/>
                </a:lnTo>
                <a:lnTo>
                  <a:pt x="34925" y="31750"/>
                </a:lnTo>
                <a:lnTo>
                  <a:pt x="0" y="3175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endParaRPr>
          </a:p>
        </p:txBody>
      </p:sp>
      <p:sp>
        <p:nvSpPr>
          <p:cNvPr id="9453" name="Freeform 132">
            <a:extLst>
              <a:ext uri="{FF2B5EF4-FFF2-40B4-BE49-F238E27FC236}">
                <a16:creationId xmlns:a16="http://schemas.microsoft.com/office/drawing/2014/main" id="{E7933739-CEB0-8680-2F45-83FECE130D47}"/>
              </a:ext>
            </a:extLst>
          </p:cNvPr>
          <p:cNvSpPr/>
          <p:nvPr/>
        </p:nvSpPr>
        <p:spPr bwMode="auto">
          <a:xfrm>
            <a:off x="1692334" y="2766246"/>
            <a:ext cx="3818574" cy="2131347"/>
          </a:xfrm>
          <a:custGeom>
            <a:avLst/>
            <a:gdLst>
              <a:gd name="connsiteX0" fmla="*/ 527050 w 3273425"/>
              <a:gd name="connsiteY0" fmla="*/ 860425 h 1781175"/>
              <a:gd name="connsiteX1" fmla="*/ 720725 w 3273425"/>
              <a:gd name="connsiteY1" fmla="*/ 860425 h 1781175"/>
              <a:gd name="connsiteX2" fmla="*/ 720725 w 3273425"/>
              <a:gd name="connsiteY2" fmla="*/ 901700 h 1781175"/>
              <a:gd name="connsiteX3" fmla="*/ 784225 w 3273425"/>
              <a:gd name="connsiteY3" fmla="*/ 901700 h 1781175"/>
              <a:gd name="connsiteX4" fmla="*/ 784225 w 3273425"/>
              <a:gd name="connsiteY4" fmla="*/ 939800 h 1781175"/>
              <a:gd name="connsiteX5" fmla="*/ 841375 w 3273425"/>
              <a:gd name="connsiteY5" fmla="*/ 939800 h 1781175"/>
              <a:gd name="connsiteX6" fmla="*/ 841375 w 3273425"/>
              <a:gd name="connsiteY6" fmla="*/ 1012825 h 1781175"/>
              <a:gd name="connsiteX7" fmla="*/ 841375 w 3273425"/>
              <a:gd name="connsiteY7" fmla="*/ 1012825 h 1781175"/>
              <a:gd name="connsiteX8" fmla="*/ 841375 w 3273425"/>
              <a:gd name="connsiteY8" fmla="*/ 1012825 h 1781175"/>
              <a:gd name="connsiteX9" fmla="*/ 860425 w 3273425"/>
              <a:gd name="connsiteY9" fmla="*/ 1012825 h 1781175"/>
              <a:gd name="connsiteX10" fmla="*/ 860425 w 3273425"/>
              <a:gd name="connsiteY10" fmla="*/ 1095375 h 1781175"/>
              <a:gd name="connsiteX11" fmla="*/ 898525 w 3273425"/>
              <a:gd name="connsiteY11" fmla="*/ 1095375 h 1781175"/>
              <a:gd name="connsiteX12" fmla="*/ 898525 w 3273425"/>
              <a:gd name="connsiteY12" fmla="*/ 1155700 h 1781175"/>
              <a:gd name="connsiteX13" fmla="*/ 949325 w 3273425"/>
              <a:gd name="connsiteY13" fmla="*/ 1155700 h 1781175"/>
              <a:gd name="connsiteX14" fmla="*/ 949325 w 3273425"/>
              <a:gd name="connsiteY14" fmla="*/ 1222375 h 1781175"/>
              <a:gd name="connsiteX15" fmla="*/ 1012825 w 3273425"/>
              <a:gd name="connsiteY15" fmla="*/ 1222375 h 1781175"/>
              <a:gd name="connsiteX16" fmla="*/ 1012825 w 3273425"/>
              <a:gd name="connsiteY16" fmla="*/ 1257300 h 1781175"/>
              <a:gd name="connsiteX17" fmla="*/ 1057275 w 3273425"/>
              <a:gd name="connsiteY17" fmla="*/ 1257300 h 1781175"/>
              <a:gd name="connsiteX18" fmla="*/ 1057275 w 3273425"/>
              <a:gd name="connsiteY18" fmla="*/ 1304925 h 1781175"/>
              <a:gd name="connsiteX19" fmla="*/ 1057275 w 3273425"/>
              <a:gd name="connsiteY19" fmla="*/ 1323975 h 1781175"/>
              <a:gd name="connsiteX20" fmla="*/ 1123950 w 3273425"/>
              <a:gd name="connsiteY20" fmla="*/ 1323975 h 1781175"/>
              <a:gd name="connsiteX21" fmla="*/ 1123950 w 3273425"/>
              <a:gd name="connsiteY21" fmla="*/ 1358900 h 1781175"/>
              <a:gd name="connsiteX22" fmla="*/ 1181100 w 3273425"/>
              <a:gd name="connsiteY22" fmla="*/ 1358900 h 1781175"/>
              <a:gd name="connsiteX23" fmla="*/ 1181100 w 3273425"/>
              <a:gd name="connsiteY23" fmla="*/ 1390650 h 1781175"/>
              <a:gd name="connsiteX24" fmla="*/ 1346200 w 3273425"/>
              <a:gd name="connsiteY24" fmla="*/ 1390650 h 1781175"/>
              <a:gd name="connsiteX25" fmla="*/ 1346200 w 3273425"/>
              <a:gd name="connsiteY25" fmla="*/ 1431925 h 1781175"/>
              <a:gd name="connsiteX26" fmla="*/ 1495425 w 3273425"/>
              <a:gd name="connsiteY26" fmla="*/ 1431925 h 1781175"/>
              <a:gd name="connsiteX27" fmla="*/ 1495425 w 3273425"/>
              <a:gd name="connsiteY27" fmla="*/ 1460500 h 1781175"/>
              <a:gd name="connsiteX28" fmla="*/ 1574800 w 3273425"/>
              <a:gd name="connsiteY28" fmla="*/ 1460500 h 1781175"/>
              <a:gd name="connsiteX29" fmla="*/ 1574800 w 3273425"/>
              <a:gd name="connsiteY29" fmla="*/ 1495425 h 1781175"/>
              <a:gd name="connsiteX30" fmla="*/ 1724025 w 3273425"/>
              <a:gd name="connsiteY30" fmla="*/ 1495425 h 1781175"/>
              <a:gd name="connsiteX31" fmla="*/ 1724025 w 3273425"/>
              <a:gd name="connsiteY31" fmla="*/ 1562100 h 1781175"/>
              <a:gd name="connsiteX32" fmla="*/ 1870075 w 3273425"/>
              <a:gd name="connsiteY32" fmla="*/ 1562100 h 1781175"/>
              <a:gd name="connsiteX33" fmla="*/ 1870075 w 3273425"/>
              <a:gd name="connsiteY33" fmla="*/ 1612900 h 1781175"/>
              <a:gd name="connsiteX34" fmla="*/ 1993900 w 3273425"/>
              <a:gd name="connsiteY34" fmla="*/ 1612900 h 1781175"/>
              <a:gd name="connsiteX35" fmla="*/ 1993900 w 3273425"/>
              <a:gd name="connsiteY35" fmla="*/ 1647825 h 1781175"/>
              <a:gd name="connsiteX36" fmla="*/ 2178050 w 3273425"/>
              <a:gd name="connsiteY36" fmla="*/ 1647825 h 1781175"/>
              <a:gd name="connsiteX37" fmla="*/ 2178050 w 3273425"/>
              <a:gd name="connsiteY37" fmla="*/ 1685925 h 1781175"/>
              <a:gd name="connsiteX38" fmla="*/ 2314575 w 3273425"/>
              <a:gd name="connsiteY38" fmla="*/ 1685925 h 1781175"/>
              <a:gd name="connsiteX39" fmla="*/ 2314575 w 3273425"/>
              <a:gd name="connsiteY39" fmla="*/ 1736725 h 1781175"/>
              <a:gd name="connsiteX40" fmla="*/ 2359025 w 3273425"/>
              <a:gd name="connsiteY40" fmla="*/ 1736725 h 1781175"/>
              <a:gd name="connsiteX41" fmla="*/ 2359025 w 3273425"/>
              <a:gd name="connsiteY41" fmla="*/ 1781175 h 1781175"/>
              <a:gd name="connsiteX42" fmla="*/ 3273425 w 3273425"/>
              <a:gd name="connsiteY42" fmla="*/ 1781175 h 1781175"/>
              <a:gd name="connsiteX43" fmla="*/ 3273425 w 3273425"/>
              <a:gd name="connsiteY43" fmla="*/ 1362075 h 1781175"/>
              <a:gd name="connsiteX44" fmla="*/ 2368550 w 3273425"/>
              <a:gd name="connsiteY44" fmla="*/ 1362075 h 1781175"/>
              <a:gd name="connsiteX45" fmla="*/ 2368550 w 3273425"/>
              <a:gd name="connsiteY45" fmla="*/ 1301750 h 1781175"/>
              <a:gd name="connsiteX46" fmla="*/ 2327275 w 3273425"/>
              <a:gd name="connsiteY46" fmla="*/ 1301750 h 1781175"/>
              <a:gd name="connsiteX47" fmla="*/ 2327275 w 3273425"/>
              <a:gd name="connsiteY47" fmla="*/ 1247775 h 1781175"/>
              <a:gd name="connsiteX48" fmla="*/ 2171700 w 3273425"/>
              <a:gd name="connsiteY48" fmla="*/ 1247775 h 1781175"/>
              <a:gd name="connsiteX49" fmla="*/ 2171700 w 3273425"/>
              <a:gd name="connsiteY49" fmla="*/ 1200150 h 1781175"/>
              <a:gd name="connsiteX50" fmla="*/ 1990725 w 3273425"/>
              <a:gd name="connsiteY50" fmla="*/ 1200150 h 1781175"/>
              <a:gd name="connsiteX51" fmla="*/ 1990725 w 3273425"/>
              <a:gd name="connsiteY51" fmla="*/ 1149350 h 1781175"/>
              <a:gd name="connsiteX52" fmla="*/ 1863725 w 3273425"/>
              <a:gd name="connsiteY52" fmla="*/ 1149350 h 1781175"/>
              <a:gd name="connsiteX53" fmla="*/ 1863725 w 3273425"/>
              <a:gd name="connsiteY53" fmla="*/ 1104900 h 1781175"/>
              <a:gd name="connsiteX54" fmla="*/ 1727200 w 3273425"/>
              <a:gd name="connsiteY54" fmla="*/ 1104900 h 1781175"/>
              <a:gd name="connsiteX55" fmla="*/ 1727200 w 3273425"/>
              <a:gd name="connsiteY55" fmla="*/ 1050925 h 1781175"/>
              <a:gd name="connsiteX56" fmla="*/ 1720850 w 3273425"/>
              <a:gd name="connsiteY56" fmla="*/ 1050925 h 1781175"/>
              <a:gd name="connsiteX57" fmla="*/ 1720850 w 3273425"/>
              <a:gd name="connsiteY57" fmla="*/ 1016000 h 1781175"/>
              <a:gd name="connsiteX58" fmla="*/ 1562100 w 3273425"/>
              <a:gd name="connsiteY58" fmla="*/ 1016000 h 1781175"/>
              <a:gd name="connsiteX59" fmla="*/ 1562100 w 3273425"/>
              <a:gd name="connsiteY59" fmla="*/ 977900 h 1781175"/>
              <a:gd name="connsiteX60" fmla="*/ 1495425 w 3273425"/>
              <a:gd name="connsiteY60" fmla="*/ 977900 h 1781175"/>
              <a:gd name="connsiteX61" fmla="*/ 1495425 w 3273425"/>
              <a:gd name="connsiteY61" fmla="*/ 933450 h 1781175"/>
              <a:gd name="connsiteX62" fmla="*/ 1343025 w 3273425"/>
              <a:gd name="connsiteY62" fmla="*/ 933450 h 1781175"/>
              <a:gd name="connsiteX63" fmla="*/ 1343025 w 3273425"/>
              <a:gd name="connsiteY63" fmla="*/ 898525 h 1781175"/>
              <a:gd name="connsiteX64" fmla="*/ 1181100 w 3273425"/>
              <a:gd name="connsiteY64" fmla="*/ 898525 h 1781175"/>
              <a:gd name="connsiteX65" fmla="*/ 1181100 w 3273425"/>
              <a:gd name="connsiteY65" fmla="*/ 863600 h 1781175"/>
              <a:gd name="connsiteX66" fmla="*/ 1123950 w 3273425"/>
              <a:gd name="connsiteY66" fmla="*/ 863600 h 1781175"/>
              <a:gd name="connsiteX67" fmla="*/ 1123950 w 3273425"/>
              <a:gd name="connsiteY67" fmla="*/ 822325 h 1781175"/>
              <a:gd name="connsiteX68" fmla="*/ 1057275 w 3273425"/>
              <a:gd name="connsiteY68" fmla="*/ 822325 h 1781175"/>
              <a:gd name="connsiteX69" fmla="*/ 1057275 w 3273425"/>
              <a:gd name="connsiteY69" fmla="*/ 790575 h 1781175"/>
              <a:gd name="connsiteX70" fmla="*/ 1044575 w 3273425"/>
              <a:gd name="connsiteY70" fmla="*/ 790575 h 1781175"/>
              <a:gd name="connsiteX71" fmla="*/ 1044575 w 3273425"/>
              <a:gd name="connsiteY71" fmla="*/ 749300 h 1781175"/>
              <a:gd name="connsiteX72" fmla="*/ 1012825 w 3273425"/>
              <a:gd name="connsiteY72" fmla="*/ 749300 h 1781175"/>
              <a:gd name="connsiteX73" fmla="*/ 1012825 w 3273425"/>
              <a:gd name="connsiteY73" fmla="*/ 714375 h 1781175"/>
              <a:gd name="connsiteX74" fmla="*/ 949325 w 3273425"/>
              <a:gd name="connsiteY74" fmla="*/ 714375 h 1781175"/>
              <a:gd name="connsiteX75" fmla="*/ 949325 w 3273425"/>
              <a:gd name="connsiteY75" fmla="*/ 647700 h 1781175"/>
              <a:gd name="connsiteX76" fmla="*/ 895350 w 3273425"/>
              <a:gd name="connsiteY76" fmla="*/ 647700 h 1781175"/>
              <a:gd name="connsiteX77" fmla="*/ 895350 w 3273425"/>
              <a:gd name="connsiteY77" fmla="*/ 581025 h 1781175"/>
              <a:gd name="connsiteX78" fmla="*/ 863600 w 3273425"/>
              <a:gd name="connsiteY78" fmla="*/ 581025 h 1781175"/>
              <a:gd name="connsiteX79" fmla="*/ 863600 w 3273425"/>
              <a:gd name="connsiteY79" fmla="*/ 514350 h 1781175"/>
              <a:gd name="connsiteX80" fmla="*/ 831850 w 3273425"/>
              <a:gd name="connsiteY80" fmla="*/ 514350 h 1781175"/>
              <a:gd name="connsiteX81" fmla="*/ 831850 w 3273425"/>
              <a:gd name="connsiteY81" fmla="*/ 450850 h 1781175"/>
              <a:gd name="connsiteX82" fmla="*/ 777875 w 3273425"/>
              <a:gd name="connsiteY82" fmla="*/ 450850 h 1781175"/>
              <a:gd name="connsiteX83" fmla="*/ 777875 w 3273425"/>
              <a:gd name="connsiteY83" fmla="*/ 412750 h 1781175"/>
              <a:gd name="connsiteX84" fmla="*/ 723900 w 3273425"/>
              <a:gd name="connsiteY84" fmla="*/ 412750 h 1781175"/>
              <a:gd name="connsiteX85" fmla="*/ 723900 w 3273425"/>
              <a:gd name="connsiteY85" fmla="*/ 374650 h 1781175"/>
              <a:gd name="connsiteX86" fmla="*/ 520700 w 3273425"/>
              <a:gd name="connsiteY86" fmla="*/ 374650 h 1781175"/>
              <a:gd name="connsiteX87" fmla="*/ 520700 w 3273425"/>
              <a:gd name="connsiteY87" fmla="*/ 292100 h 1781175"/>
              <a:gd name="connsiteX88" fmla="*/ 501650 w 3273425"/>
              <a:gd name="connsiteY88" fmla="*/ 292100 h 1781175"/>
              <a:gd name="connsiteX89" fmla="*/ 501650 w 3273425"/>
              <a:gd name="connsiteY89" fmla="*/ 257175 h 1781175"/>
              <a:gd name="connsiteX90" fmla="*/ 368300 w 3273425"/>
              <a:gd name="connsiteY90" fmla="*/ 257175 h 1781175"/>
              <a:gd name="connsiteX91" fmla="*/ 368300 w 3273425"/>
              <a:gd name="connsiteY91" fmla="*/ 225425 h 1781175"/>
              <a:gd name="connsiteX92" fmla="*/ 285750 w 3273425"/>
              <a:gd name="connsiteY92" fmla="*/ 225425 h 1781175"/>
              <a:gd name="connsiteX93" fmla="*/ 285750 w 3273425"/>
              <a:gd name="connsiteY93" fmla="*/ 193675 h 1781175"/>
              <a:gd name="connsiteX94" fmla="*/ 257175 w 3273425"/>
              <a:gd name="connsiteY94" fmla="*/ 193675 h 1781175"/>
              <a:gd name="connsiteX95" fmla="*/ 257175 w 3273425"/>
              <a:gd name="connsiteY95" fmla="*/ 127000 h 1781175"/>
              <a:gd name="connsiteX96" fmla="*/ 222250 w 3273425"/>
              <a:gd name="connsiteY96" fmla="*/ 127000 h 1781175"/>
              <a:gd name="connsiteX97" fmla="*/ 222250 w 3273425"/>
              <a:gd name="connsiteY97" fmla="*/ 88900 h 1781175"/>
              <a:gd name="connsiteX98" fmla="*/ 190500 w 3273425"/>
              <a:gd name="connsiteY98" fmla="*/ 88900 h 1781175"/>
              <a:gd name="connsiteX99" fmla="*/ 190500 w 3273425"/>
              <a:gd name="connsiteY99" fmla="*/ 41275 h 1781175"/>
              <a:gd name="connsiteX100" fmla="*/ 104775 w 3273425"/>
              <a:gd name="connsiteY100" fmla="*/ 41275 h 1781175"/>
              <a:gd name="connsiteX101" fmla="*/ 104775 w 3273425"/>
              <a:gd name="connsiteY101" fmla="*/ 22225 h 1781175"/>
              <a:gd name="connsiteX102" fmla="*/ 82550 w 3273425"/>
              <a:gd name="connsiteY102" fmla="*/ 22225 h 1781175"/>
              <a:gd name="connsiteX103" fmla="*/ 82550 w 3273425"/>
              <a:gd name="connsiteY103" fmla="*/ 22225 h 1781175"/>
              <a:gd name="connsiteX104" fmla="*/ 82550 w 3273425"/>
              <a:gd name="connsiteY104" fmla="*/ 0 h 1781175"/>
              <a:gd name="connsiteX105" fmla="*/ 0 w 3273425"/>
              <a:gd name="connsiteY105" fmla="*/ 0 h 1781175"/>
              <a:gd name="connsiteX106" fmla="*/ 0 w 3273425"/>
              <a:gd name="connsiteY106" fmla="*/ 95250 h 1781175"/>
              <a:gd name="connsiteX107" fmla="*/ 25400 w 3273425"/>
              <a:gd name="connsiteY107" fmla="*/ 95250 h 1781175"/>
              <a:gd name="connsiteX108" fmla="*/ 25400 w 3273425"/>
              <a:gd name="connsiteY108" fmla="*/ 168275 h 1781175"/>
              <a:gd name="connsiteX109" fmla="*/ 41275 w 3273425"/>
              <a:gd name="connsiteY109" fmla="*/ 168275 h 1781175"/>
              <a:gd name="connsiteX110" fmla="*/ 41275 w 3273425"/>
              <a:gd name="connsiteY110" fmla="*/ 212725 h 1781175"/>
              <a:gd name="connsiteX111" fmla="*/ 69850 w 3273425"/>
              <a:gd name="connsiteY111" fmla="*/ 212725 h 1781175"/>
              <a:gd name="connsiteX112" fmla="*/ 69850 w 3273425"/>
              <a:gd name="connsiteY112" fmla="*/ 260350 h 1781175"/>
              <a:gd name="connsiteX113" fmla="*/ 88900 w 3273425"/>
              <a:gd name="connsiteY113" fmla="*/ 260350 h 1781175"/>
              <a:gd name="connsiteX114" fmla="*/ 88900 w 3273425"/>
              <a:gd name="connsiteY114" fmla="*/ 314325 h 1781175"/>
              <a:gd name="connsiteX115" fmla="*/ 107950 w 3273425"/>
              <a:gd name="connsiteY115" fmla="*/ 314325 h 1781175"/>
              <a:gd name="connsiteX116" fmla="*/ 107950 w 3273425"/>
              <a:gd name="connsiteY116" fmla="*/ 355600 h 1781175"/>
              <a:gd name="connsiteX117" fmla="*/ 190500 w 3273425"/>
              <a:gd name="connsiteY117" fmla="*/ 355600 h 1781175"/>
              <a:gd name="connsiteX118" fmla="*/ 190500 w 3273425"/>
              <a:gd name="connsiteY118" fmla="*/ 409575 h 1781175"/>
              <a:gd name="connsiteX119" fmla="*/ 206375 w 3273425"/>
              <a:gd name="connsiteY119" fmla="*/ 409575 h 1781175"/>
              <a:gd name="connsiteX120" fmla="*/ 206375 w 3273425"/>
              <a:gd name="connsiteY120" fmla="*/ 460375 h 1781175"/>
              <a:gd name="connsiteX121" fmla="*/ 225425 w 3273425"/>
              <a:gd name="connsiteY121" fmla="*/ 460375 h 1781175"/>
              <a:gd name="connsiteX122" fmla="*/ 225425 w 3273425"/>
              <a:gd name="connsiteY122" fmla="*/ 514350 h 1781175"/>
              <a:gd name="connsiteX0" fmla="*/ 527050 w 3273425"/>
              <a:gd name="connsiteY0" fmla="*/ 860425 h 1781175"/>
              <a:gd name="connsiteX1" fmla="*/ 530225 w 3273425"/>
              <a:gd name="connsiteY1" fmla="*/ 857250 h 1781175"/>
              <a:gd name="connsiteX2" fmla="*/ 720725 w 3273425"/>
              <a:gd name="connsiteY2" fmla="*/ 860425 h 1781175"/>
              <a:gd name="connsiteX3" fmla="*/ 720725 w 3273425"/>
              <a:gd name="connsiteY3" fmla="*/ 901700 h 1781175"/>
              <a:gd name="connsiteX4" fmla="*/ 784225 w 3273425"/>
              <a:gd name="connsiteY4" fmla="*/ 901700 h 1781175"/>
              <a:gd name="connsiteX5" fmla="*/ 784225 w 3273425"/>
              <a:gd name="connsiteY5" fmla="*/ 939800 h 1781175"/>
              <a:gd name="connsiteX6" fmla="*/ 841375 w 3273425"/>
              <a:gd name="connsiteY6" fmla="*/ 939800 h 1781175"/>
              <a:gd name="connsiteX7" fmla="*/ 841375 w 3273425"/>
              <a:gd name="connsiteY7" fmla="*/ 1012825 h 1781175"/>
              <a:gd name="connsiteX8" fmla="*/ 841375 w 3273425"/>
              <a:gd name="connsiteY8" fmla="*/ 1012825 h 1781175"/>
              <a:gd name="connsiteX9" fmla="*/ 841375 w 3273425"/>
              <a:gd name="connsiteY9" fmla="*/ 1012825 h 1781175"/>
              <a:gd name="connsiteX10" fmla="*/ 860425 w 3273425"/>
              <a:gd name="connsiteY10" fmla="*/ 1012825 h 1781175"/>
              <a:gd name="connsiteX11" fmla="*/ 860425 w 3273425"/>
              <a:gd name="connsiteY11" fmla="*/ 1095375 h 1781175"/>
              <a:gd name="connsiteX12" fmla="*/ 898525 w 3273425"/>
              <a:gd name="connsiteY12" fmla="*/ 1095375 h 1781175"/>
              <a:gd name="connsiteX13" fmla="*/ 898525 w 3273425"/>
              <a:gd name="connsiteY13" fmla="*/ 1155700 h 1781175"/>
              <a:gd name="connsiteX14" fmla="*/ 949325 w 3273425"/>
              <a:gd name="connsiteY14" fmla="*/ 1155700 h 1781175"/>
              <a:gd name="connsiteX15" fmla="*/ 949325 w 3273425"/>
              <a:gd name="connsiteY15" fmla="*/ 1222375 h 1781175"/>
              <a:gd name="connsiteX16" fmla="*/ 1012825 w 3273425"/>
              <a:gd name="connsiteY16" fmla="*/ 1222375 h 1781175"/>
              <a:gd name="connsiteX17" fmla="*/ 1012825 w 3273425"/>
              <a:gd name="connsiteY17" fmla="*/ 1257300 h 1781175"/>
              <a:gd name="connsiteX18" fmla="*/ 1057275 w 3273425"/>
              <a:gd name="connsiteY18" fmla="*/ 1257300 h 1781175"/>
              <a:gd name="connsiteX19" fmla="*/ 1057275 w 3273425"/>
              <a:gd name="connsiteY19" fmla="*/ 1304925 h 1781175"/>
              <a:gd name="connsiteX20" fmla="*/ 1057275 w 3273425"/>
              <a:gd name="connsiteY20" fmla="*/ 1323975 h 1781175"/>
              <a:gd name="connsiteX21" fmla="*/ 1123950 w 3273425"/>
              <a:gd name="connsiteY21" fmla="*/ 1323975 h 1781175"/>
              <a:gd name="connsiteX22" fmla="*/ 1123950 w 3273425"/>
              <a:gd name="connsiteY22" fmla="*/ 1358900 h 1781175"/>
              <a:gd name="connsiteX23" fmla="*/ 1181100 w 3273425"/>
              <a:gd name="connsiteY23" fmla="*/ 1358900 h 1781175"/>
              <a:gd name="connsiteX24" fmla="*/ 1181100 w 3273425"/>
              <a:gd name="connsiteY24" fmla="*/ 1390650 h 1781175"/>
              <a:gd name="connsiteX25" fmla="*/ 1346200 w 3273425"/>
              <a:gd name="connsiteY25" fmla="*/ 1390650 h 1781175"/>
              <a:gd name="connsiteX26" fmla="*/ 1346200 w 3273425"/>
              <a:gd name="connsiteY26" fmla="*/ 1431925 h 1781175"/>
              <a:gd name="connsiteX27" fmla="*/ 1495425 w 3273425"/>
              <a:gd name="connsiteY27" fmla="*/ 1431925 h 1781175"/>
              <a:gd name="connsiteX28" fmla="*/ 1495425 w 3273425"/>
              <a:gd name="connsiteY28" fmla="*/ 1460500 h 1781175"/>
              <a:gd name="connsiteX29" fmla="*/ 1574800 w 3273425"/>
              <a:gd name="connsiteY29" fmla="*/ 1460500 h 1781175"/>
              <a:gd name="connsiteX30" fmla="*/ 1574800 w 3273425"/>
              <a:gd name="connsiteY30" fmla="*/ 1495425 h 1781175"/>
              <a:gd name="connsiteX31" fmla="*/ 1724025 w 3273425"/>
              <a:gd name="connsiteY31" fmla="*/ 1495425 h 1781175"/>
              <a:gd name="connsiteX32" fmla="*/ 1724025 w 3273425"/>
              <a:gd name="connsiteY32" fmla="*/ 1562100 h 1781175"/>
              <a:gd name="connsiteX33" fmla="*/ 1870075 w 3273425"/>
              <a:gd name="connsiteY33" fmla="*/ 1562100 h 1781175"/>
              <a:gd name="connsiteX34" fmla="*/ 1870075 w 3273425"/>
              <a:gd name="connsiteY34" fmla="*/ 1612900 h 1781175"/>
              <a:gd name="connsiteX35" fmla="*/ 1993900 w 3273425"/>
              <a:gd name="connsiteY35" fmla="*/ 1612900 h 1781175"/>
              <a:gd name="connsiteX36" fmla="*/ 1993900 w 3273425"/>
              <a:gd name="connsiteY36" fmla="*/ 1647825 h 1781175"/>
              <a:gd name="connsiteX37" fmla="*/ 2178050 w 3273425"/>
              <a:gd name="connsiteY37" fmla="*/ 1647825 h 1781175"/>
              <a:gd name="connsiteX38" fmla="*/ 2178050 w 3273425"/>
              <a:gd name="connsiteY38" fmla="*/ 1685925 h 1781175"/>
              <a:gd name="connsiteX39" fmla="*/ 2314575 w 3273425"/>
              <a:gd name="connsiteY39" fmla="*/ 1685925 h 1781175"/>
              <a:gd name="connsiteX40" fmla="*/ 2314575 w 3273425"/>
              <a:gd name="connsiteY40" fmla="*/ 1736725 h 1781175"/>
              <a:gd name="connsiteX41" fmla="*/ 2359025 w 3273425"/>
              <a:gd name="connsiteY41" fmla="*/ 1736725 h 1781175"/>
              <a:gd name="connsiteX42" fmla="*/ 2359025 w 3273425"/>
              <a:gd name="connsiteY42" fmla="*/ 1781175 h 1781175"/>
              <a:gd name="connsiteX43" fmla="*/ 3273425 w 3273425"/>
              <a:gd name="connsiteY43" fmla="*/ 1781175 h 1781175"/>
              <a:gd name="connsiteX44" fmla="*/ 3273425 w 3273425"/>
              <a:gd name="connsiteY44" fmla="*/ 1362075 h 1781175"/>
              <a:gd name="connsiteX45" fmla="*/ 2368550 w 3273425"/>
              <a:gd name="connsiteY45" fmla="*/ 1362075 h 1781175"/>
              <a:gd name="connsiteX46" fmla="*/ 2368550 w 3273425"/>
              <a:gd name="connsiteY46" fmla="*/ 1301750 h 1781175"/>
              <a:gd name="connsiteX47" fmla="*/ 2327275 w 3273425"/>
              <a:gd name="connsiteY47" fmla="*/ 1301750 h 1781175"/>
              <a:gd name="connsiteX48" fmla="*/ 2327275 w 3273425"/>
              <a:gd name="connsiteY48" fmla="*/ 1247775 h 1781175"/>
              <a:gd name="connsiteX49" fmla="*/ 2171700 w 3273425"/>
              <a:gd name="connsiteY49" fmla="*/ 1247775 h 1781175"/>
              <a:gd name="connsiteX50" fmla="*/ 2171700 w 3273425"/>
              <a:gd name="connsiteY50" fmla="*/ 1200150 h 1781175"/>
              <a:gd name="connsiteX51" fmla="*/ 1990725 w 3273425"/>
              <a:gd name="connsiteY51" fmla="*/ 1200150 h 1781175"/>
              <a:gd name="connsiteX52" fmla="*/ 1990725 w 3273425"/>
              <a:gd name="connsiteY52" fmla="*/ 1149350 h 1781175"/>
              <a:gd name="connsiteX53" fmla="*/ 1863725 w 3273425"/>
              <a:gd name="connsiteY53" fmla="*/ 1149350 h 1781175"/>
              <a:gd name="connsiteX54" fmla="*/ 1863725 w 3273425"/>
              <a:gd name="connsiteY54" fmla="*/ 1104900 h 1781175"/>
              <a:gd name="connsiteX55" fmla="*/ 1727200 w 3273425"/>
              <a:gd name="connsiteY55" fmla="*/ 1104900 h 1781175"/>
              <a:gd name="connsiteX56" fmla="*/ 1727200 w 3273425"/>
              <a:gd name="connsiteY56" fmla="*/ 1050925 h 1781175"/>
              <a:gd name="connsiteX57" fmla="*/ 1720850 w 3273425"/>
              <a:gd name="connsiteY57" fmla="*/ 1050925 h 1781175"/>
              <a:gd name="connsiteX58" fmla="*/ 1720850 w 3273425"/>
              <a:gd name="connsiteY58" fmla="*/ 1016000 h 1781175"/>
              <a:gd name="connsiteX59" fmla="*/ 1562100 w 3273425"/>
              <a:gd name="connsiteY59" fmla="*/ 1016000 h 1781175"/>
              <a:gd name="connsiteX60" fmla="*/ 1562100 w 3273425"/>
              <a:gd name="connsiteY60" fmla="*/ 977900 h 1781175"/>
              <a:gd name="connsiteX61" fmla="*/ 1495425 w 3273425"/>
              <a:gd name="connsiteY61" fmla="*/ 977900 h 1781175"/>
              <a:gd name="connsiteX62" fmla="*/ 1495425 w 3273425"/>
              <a:gd name="connsiteY62" fmla="*/ 933450 h 1781175"/>
              <a:gd name="connsiteX63" fmla="*/ 1343025 w 3273425"/>
              <a:gd name="connsiteY63" fmla="*/ 933450 h 1781175"/>
              <a:gd name="connsiteX64" fmla="*/ 1343025 w 3273425"/>
              <a:gd name="connsiteY64" fmla="*/ 898525 h 1781175"/>
              <a:gd name="connsiteX65" fmla="*/ 1181100 w 3273425"/>
              <a:gd name="connsiteY65" fmla="*/ 898525 h 1781175"/>
              <a:gd name="connsiteX66" fmla="*/ 1181100 w 3273425"/>
              <a:gd name="connsiteY66" fmla="*/ 863600 h 1781175"/>
              <a:gd name="connsiteX67" fmla="*/ 1123950 w 3273425"/>
              <a:gd name="connsiteY67" fmla="*/ 863600 h 1781175"/>
              <a:gd name="connsiteX68" fmla="*/ 1123950 w 3273425"/>
              <a:gd name="connsiteY68" fmla="*/ 822325 h 1781175"/>
              <a:gd name="connsiteX69" fmla="*/ 1057275 w 3273425"/>
              <a:gd name="connsiteY69" fmla="*/ 822325 h 1781175"/>
              <a:gd name="connsiteX70" fmla="*/ 1057275 w 3273425"/>
              <a:gd name="connsiteY70" fmla="*/ 790575 h 1781175"/>
              <a:gd name="connsiteX71" fmla="*/ 1044575 w 3273425"/>
              <a:gd name="connsiteY71" fmla="*/ 790575 h 1781175"/>
              <a:gd name="connsiteX72" fmla="*/ 1044575 w 3273425"/>
              <a:gd name="connsiteY72" fmla="*/ 749300 h 1781175"/>
              <a:gd name="connsiteX73" fmla="*/ 1012825 w 3273425"/>
              <a:gd name="connsiteY73" fmla="*/ 749300 h 1781175"/>
              <a:gd name="connsiteX74" fmla="*/ 1012825 w 3273425"/>
              <a:gd name="connsiteY74" fmla="*/ 714375 h 1781175"/>
              <a:gd name="connsiteX75" fmla="*/ 949325 w 3273425"/>
              <a:gd name="connsiteY75" fmla="*/ 714375 h 1781175"/>
              <a:gd name="connsiteX76" fmla="*/ 949325 w 3273425"/>
              <a:gd name="connsiteY76" fmla="*/ 647700 h 1781175"/>
              <a:gd name="connsiteX77" fmla="*/ 895350 w 3273425"/>
              <a:gd name="connsiteY77" fmla="*/ 647700 h 1781175"/>
              <a:gd name="connsiteX78" fmla="*/ 895350 w 3273425"/>
              <a:gd name="connsiteY78" fmla="*/ 581025 h 1781175"/>
              <a:gd name="connsiteX79" fmla="*/ 863600 w 3273425"/>
              <a:gd name="connsiteY79" fmla="*/ 581025 h 1781175"/>
              <a:gd name="connsiteX80" fmla="*/ 863600 w 3273425"/>
              <a:gd name="connsiteY80" fmla="*/ 514350 h 1781175"/>
              <a:gd name="connsiteX81" fmla="*/ 831850 w 3273425"/>
              <a:gd name="connsiteY81" fmla="*/ 514350 h 1781175"/>
              <a:gd name="connsiteX82" fmla="*/ 831850 w 3273425"/>
              <a:gd name="connsiteY82" fmla="*/ 450850 h 1781175"/>
              <a:gd name="connsiteX83" fmla="*/ 777875 w 3273425"/>
              <a:gd name="connsiteY83" fmla="*/ 450850 h 1781175"/>
              <a:gd name="connsiteX84" fmla="*/ 777875 w 3273425"/>
              <a:gd name="connsiteY84" fmla="*/ 412750 h 1781175"/>
              <a:gd name="connsiteX85" fmla="*/ 723900 w 3273425"/>
              <a:gd name="connsiteY85" fmla="*/ 412750 h 1781175"/>
              <a:gd name="connsiteX86" fmla="*/ 723900 w 3273425"/>
              <a:gd name="connsiteY86" fmla="*/ 374650 h 1781175"/>
              <a:gd name="connsiteX87" fmla="*/ 520700 w 3273425"/>
              <a:gd name="connsiteY87" fmla="*/ 374650 h 1781175"/>
              <a:gd name="connsiteX88" fmla="*/ 520700 w 3273425"/>
              <a:gd name="connsiteY88" fmla="*/ 292100 h 1781175"/>
              <a:gd name="connsiteX89" fmla="*/ 501650 w 3273425"/>
              <a:gd name="connsiteY89" fmla="*/ 292100 h 1781175"/>
              <a:gd name="connsiteX90" fmla="*/ 501650 w 3273425"/>
              <a:gd name="connsiteY90" fmla="*/ 257175 h 1781175"/>
              <a:gd name="connsiteX91" fmla="*/ 368300 w 3273425"/>
              <a:gd name="connsiteY91" fmla="*/ 257175 h 1781175"/>
              <a:gd name="connsiteX92" fmla="*/ 368300 w 3273425"/>
              <a:gd name="connsiteY92" fmla="*/ 225425 h 1781175"/>
              <a:gd name="connsiteX93" fmla="*/ 285750 w 3273425"/>
              <a:gd name="connsiteY93" fmla="*/ 225425 h 1781175"/>
              <a:gd name="connsiteX94" fmla="*/ 285750 w 3273425"/>
              <a:gd name="connsiteY94" fmla="*/ 193675 h 1781175"/>
              <a:gd name="connsiteX95" fmla="*/ 257175 w 3273425"/>
              <a:gd name="connsiteY95" fmla="*/ 193675 h 1781175"/>
              <a:gd name="connsiteX96" fmla="*/ 257175 w 3273425"/>
              <a:gd name="connsiteY96" fmla="*/ 127000 h 1781175"/>
              <a:gd name="connsiteX97" fmla="*/ 222250 w 3273425"/>
              <a:gd name="connsiteY97" fmla="*/ 127000 h 1781175"/>
              <a:gd name="connsiteX98" fmla="*/ 222250 w 3273425"/>
              <a:gd name="connsiteY98" fmla="*/ 88900 h 1781175"/>
              <a:gd name="connsiteX99" fmla="*/ 190500 w 3273425"/>
              <a:gd name="connsiteY99" fmla="*/ 88900 h 1781175"/>
              <a:gd name="connsiteX100" fmla="*/ 190500 w 3273425"/>
              <a:gd name="connsiteY100" fmla="*/ 41275 h 1781175"/>
              <a:gd name="connsiteX101" fmla="*/ 104775 w 3273425"/>
              <a:gd name="connsiteY101" fmla="*/ 41275 h 1781175"/>
              <a:gd name="connsiteX102" fmla="*/ 104775 w 3273425"/>
              <a:gd name="connsiteY102" fmla="*/ 22225 h 1781175"/>
              <a:gd name="connsiteX103" fmla="*/ 82550 w 3273425"/>
              <a:gd name="connsiteY103" fmla="*/ 22225 h 1781175"/>
              <a:gd name="connsiteX104" fmla="*/ 82550 w 3273425"/>
              <a:gd name="connsiteY104" fmla="*/ 22225 h 1781175"/>
              <a:gd name="connsiteX105" fmla="*/ 82550 w 3273425"/>
              <a:gd name="connsiteY105" fmla="*/ 0 h 1781175"/>
              <a:gd name="connsiteX106" fmla="*/ 0 w 3273425"/>
              <a:gd name="connsiteY106" fmla="*/ 0 h 1781175"/>
              <a:gd name="connsiteX107" fmla="*/ 0 w 3273425"/>
              <a:gd name="connsiteY107" fmla="*/ 95250 h 1781175"/>
              <a:gd name="connsiteX108" fmla="*/ 25400 w 3273425"/>
              <a:gd name="connsiteY108" fmla="*/ 95250 h 1781175"/>
              <a:gd name="connsiteX109" fmla="*/ 25400 w 3273425"/>
              <a:gd name="connsiteY109" fmla="*/ 168275 h 1781175"/>
              <a:gd name="connsiteX110" fmla="*/ 41275 w 3273425"/>
              <a:gd name="connsiteY110" fmla="*/ 168275 h 1781175"/>
              <a:gd name="connsiteX111" fmla="*/ 41275 w 3273425"/>
              <a:gd name="connsiteY111" fmla="*/ 212725 h 1781175"/>
              <a:gd name="connsiteX112" fmla="*/ 69850 w 3273425"/>
              <a:gd name="connsiteY112" fmla="*/ 212725 h 1781175"/>
              <a:gd name="connsiteX113" fmla="*/ 69850 w 3273425"/>
              <a:gd name="connsiteY113" fmla="*/ 260350 h 1781175"/>
              <a:gd name="connsiteX114" fmla="*/ 88900 w 3273425"/>
              <a:gd name="connsiteY114" fmla="*/ 260350 h 1781175"/>
              <a:gd name="connsiteX115" fmla="*/ 88900 w 3273425"/>
              <a:gd name="connsiteY115" fmla="*/ 314325 h 1781175"/>
              <a:gd name="connsiteX116" fmla="*/ 107950 w 3273425"/>
              <a:gd name="connsiteY116" fmla="*/ 314325 h 1781175"/>
              <a:gd name="connsiteX117" fmla="*/ 107950 w 3273425"/>
              <a:gd name="connsiteY117" fmla="*/ 355600 h 1781175"/>
              <a:gd name="connsiteX118" fmla="*/ 190500 w 3273425"/>
              <a:gd name="connsiteY118" fmla="*/ 355600 h 1781175"/>
              <a:gd name="connsiteX119" fmla="*/ 190500 w 3273425"/>
              <a:gd name="connsiteY119" fmla="*/ 409575 h 1781175"/>
              <a:gd name="connsiteX120" fmla="*/ 206375 w 3273425"/>
              <a:gd name="connsiteY120" fmla="*/ 409575 h 1781175"/>
              <a:gd name="connsiteX121" fmla="*/ 206375 w 3273425"/>
              <a:gd name="connsiteY121" fmla="*/ 460375 h 1781175"/>
              <a:gd name="connsiteX122" fmla="*/ 225425 w 3273425"/>
              <a:gd name="connsiteY122" fmla="*/ 460375 h 1781175"/>
              <a:gd name="connsiteX123" fmla="*/ 225425 w 3273425"/>
              <a:gd name="connsiteY123" fmla="*/ 514350 h 1781175"/>
              <a:gd name="connsiteX0" fmla="*/ 527050 w 3273425"/>
              <a:gd name="connsiteY0" fmla="*/ 860425 h 1781175"/>
              <a:gd name="connsiteX1" fmla="*/ 581025 w 3273425"/>
              <a:gd name="connsiteY1" fmla="*/ 930275 h 1781175"/>
              <a:gd name="connsiteX2" fmla="*/ 720725 w 3273425"/>
              <a:gd name="connsiteY2" fmla="*/ 860425 h 1781175"/>
              <a:gd name="connsiteX3" fmla="*/ 720725 w 3273425"/>
              <a:gd name="connsiteY3" fmla="*/ 901700 h 1781175"/>
              <a:gd name="connsiteX4" fmla="*/ 784225 w 3273425"/>
              <a:gd name="connsiteY4" fmla="*/ 901700 h 1781175"/>
              <a:gd name="connsiteX5" fmla="*/ 784225 w 3273425"/>
              <a:gd name="connsiteY5" fmla="*/ 939800 h 1781175"/>
              <a:gd name="connsiteX6" fmla="*/ 841375 w 3273425"/>
              <a:gd name="connsiteY6" fmla="*/ 939800 h 1781175"/>
              <a:gd name="connsiteX7" fmla="*/ 841375 w 3273425"/>
              <a:gd name="connsiteY7" fmla="*/ 1012825 h 1781175"/>
              <a:gd name="connsiteX8" fmla="*/ 841375 w 3273425"/>
              <a:gd name="connsiteY8" fmla="*/ 1012825 h 1781175"/>
              <a:gd name="connsiteX9" fmla="*/ 841375 w 3273425"/>
              <a:gd name="connsiteY9" fmla="*/ 1012825 h 1781175"/>
              <a:gd name="connsiteX10" fmla="*/ 860425 w 3273425"/>
              <a:gd name="connsiteY10" fmla="*/ 1012825 h 1781175"/>
              <a:gd name="connsiteX11" fmla="*/ 860425 w 3273425"/>
              <a:gd name="connsiteY11" fmla="*/ 1095375 h 1781175"/>
              <a:gd name="connsiteX12" fmla="*/ 898525 w 3273425"/>
              <a:gd name="connsiteY12" fmla="*/ 1095375 h 1781175"/>
              <a:gd name="connsiteX13" fmla="*/ 898525 w 3273425"/>
              <a:gd name="connsiteY13" fmla="*/ 1155700 h 1781175"/>
              <a:gd name="connsiteX14" fmla="*/ 949325 w 3273425"/>
              <a:gd name="connsiteY14" fmla="*/ 1155700 h 1781175"/>
              <a:gd name="connsiteX15" fmla="*/ 949325 w 3273425"/>
              <a:gd name="connsiteY15" fmla="*/ 1222375 h 1781175"/>
              <a:gd name="connsiteX16" fmla="*/ 1012825 w 3273425"/>
              <a:gd name="connsiteY16" fmla="*/ 1222375 h 1781175"/>
              <a:gd name="connsiteX17" fmla="*/ 1012825 w 3273425"/>
              <a:gd name="connsiteY17" fmla="*/ 1257300 h 1781175"/>
              <a:gd name="connsiteX18" fmla="*/ 1057275 w 3273425"/>
              <a:gd name="connsiteY18" fmla="*/ 1257300 h 1781175"/>
              <a:gd name="connsiteX19" fmla="*/ 1057275 w 3273425"/>
              <a:gd name="connsiteY19" fmla="*/ 1304925 h 1781175"/>
              <a:gd name="connsiteX20" fmla="*/ 1057275 w 3273425"/>
              <a:gd name="connsiteY20" fmla="*/ 1323975 h 1781175"/>
              <a:gd name="connsiteX21" fmla="*/ 1123950 w 3273425"/>
              <a:gd name="connsiteY21" fmla="*/ 1323975 h 1781175"/>
              <a:gd name="connsiteX22" fmla="*/ 1123950 w 3273425"/>
              <a:gd name="connsiteY22" fmla="*/ 1358900 h 1781175"/>
              <a:gd name="connsiteX23" fmla="*/ 1181100 w 3273425"/>
              <a:gd name="connsiteY23" fmla="*/ 1358900 h 1781175"/>
              <a:gd name="connsiteX24" fmla="*/ 1181100 w 3273425"/>
              <a:gd name="connsiteY24" fmla="*/ 1390650 h 1781175"/>
              <a:gd name="connsiteX25" fmla="*/ 1346200 w 3273425"/>
              <a:gd name="connsiteY25" fmla="*/ 1390650 h 1781175"/>
              <a:gd name="connsiteX26" fmla="*/ 1346200 w 3273425"/>
              <a:gd name="connsiteY26" fmla="*/ 1431925 h 1781175"/>
              <a:gd name="connsiteX27" fmla="*/ 1495425 w 3273425"/>
              <a:gd name="connsiteY27" fmla="*/ 1431925 h 1781175"/>
              <a:gd name="connsiteX28" fmla="*/ 1495425 w 3273425"/>
              <a:gd name="connsiteY28" fmla="*/ 1460500 h 1781175"/>
              <a:gd name="connsiteX29" fmla="*/ 1574800 w 3273425"/>
              <a:gd name="connsiteY29" fmla="*/ 1460500 h 1781175"/>
              <a:gd name="connsiteX30" fmla="*/ 1574800 w 3273425"/>
              <a:gd name="connsiteY30" fmla="*/ 1495425 h 1781175"/>
              <a:gd name="connsiteX31" fmla="*/ 1724025 w 3273425"/>
              <a:gd name="connsiteY31" fmla="*/ 1495425 h 1781175"/>
              <a:gd name="connsiteX32" fmla="*/ 1724025 w 3273425"/>
              <a:gd name="connsiteY32" fmla="*/ 1562100 h 1781175"/>
              <a:gd name="connsiteX33" fmla="*/ 1870075 w 3273425"/>
              <a:gd name="connsiteY33" fmla="*/ 1562100 h 1781175"/>
              <a:gd name="connsiteX34" fmla="*/ 1870075 w 3273425"/>
              <a:gd name="connsiteY34" fmla="*/ 1612900 h 1781175"/>
              <a:gd name="connsiteX35" fmla="*/ 1993900 w 3273425"/>
              <a:gd name="connsiteY35" fmla="*/ 1612900 h 1781175"/>
              <a:gd name="connsiteX36" fmla="*/ 1993900 w 3273425"/>
              <a:gd name="connsiteY36" fmla="*/ 1647825 h 1781175"/>
              <a:gd name="connsiteX37" fmla="*/ 2178050 w 3273425"/>
              <a:gd name="connsiteY37" fmla="*/ 1647825 h 1781175"/>
              <a:gd name="connsiteX38" fmla="*/ 2178050 w 3273425"/>
              <a:gd name="connsiteY38" fmla="*/ 1685925 h 1781175"/>
              <a:gd name="connsiteX39" fmla="*/ 2314575 w 3273425"/>
              <a:gd name="connsiteY39" fmla="*/ 1685925 h 1781175"/>
              <a:gd name="connsiteX40" fmla="*/ 2314575 w 3273425"/>
              <a:gd name="connsiteY40" fmla="*/ 1736725 h 1781175"/>
              <a:gd name="connsiteX41" fmla="*/ 2359025 w 3273425"/>
              <a:gd name="connsiteY41" fmla="*/ 1736725 h 1781175"/>
              <a:gd name="connsiteX42" fmla="*/ 2359025 w 3273425"/>
              <a:gd name="connsiteY42" fmla="*/ 1781175 h 1781175"/>
              <a:gd name="connsiteX43" fmla="*/ 3273425 w 3273425"/>
              <a:gd name="connsiteY43" fmla="*/ 1781175 h 1781175"/>
              <a:gd name="connsiteX44" fmla="*/ 3273425 w 3273425"/>
              <a:gd name="connsiteY44" fmla="*/ 1362075 h 1781175"/>
              <a:gd name="connsiteX45" fmla="*/ 2368550 w 3273425"/>
              <a:gd name="connsiteY45" fmla="*/ 1362075 h 1781175"/>
              <a:gd name="connsiteX46" fmla="*/ 2368550 w 3273425"/>
              <a:gd name="connsiteY46" fmla="*/ 1301750 h 1781175"/>
              <a:gd name="connsiteX47" fmla="*/ 2327275 w 3273425"/>
              <a:gd name="connsiteY47" fmla="*/ 1301750 h 1781175"/>
              <a:gd name="connsiteX48" fmla="*/ 2327275 w 3273425"/>
              <a:gd name="connsiteY48" fmla="*/ 1247775 h 1781175"/>
              <a:gd name="connsiteX49" fmla="*/ 2171700 w 3273425"/>
              <a:gd name="connsiteY49" fmla="*/ 1247775 h 1781175"/>
              <a:gd name="connsiteX50" fmla="*/ 2171700 w 3273425"/>
              <a:gd name="connsiteY50" fmla="*/ 1200150 h 1781175"/>
              <a:gd name="connsiteX51" fmla="*/ 1990725 w 3273425"/>
              <a:gd name="connsiteY51" fmla="*/ 1200150 h 1781175"/>
              <a:gd name="connsiteX52" fmla="*/ 1990725 w 3273425"/>
              <a:gd name="connsiteY52" fmla="*/ 1149350 h 1781175"/>
              <a:gd name="connsiteX53" fmla="*/ 1863725 w 3273425"/>
              <a:gd name="connsiteY53" fmla="*/ 1149350 h 1781175"/>
              <a:gd name="connsiteX54" fmla="*/ 1863725 w 3273425"/>
              <a:gd name="connsiteY54" fmla="*/ 1104900 h 1781175"/>
              <a:gd name="connsiteX55" fmla="*/ 1727200 w 3273425"/>
              <a:gd name="connsiteY55" fmla="*/ 1104900 h 1781175"/>
              <a:gd name="connsiteX56" fmla="*/ 1727200 w 3273425"/>
              <a:gd name="connsiteY56" fmla="*/ 1050925 h 1781175"/>
              <a:gd name="connsiteX57" fmla="*/ 1720850 w 3273425"/>
              <a:gd name="connsiteY57" fmla="*/ 1050925 h 1781175"/>
              <a:gd name="connsiteX58" fmla="*/ 1720850 w 3273425"/>
              <a:gd name="connsiteY58" fmla="*/ 1016000 h 1781175"/>
              <a:gd name="connsiteX59" fmla="*/ 1562100 w 3273425"/>
              <a:gd name="connsiteY59" fmla="*/ 1016000 h 1781175"/>
              <a:gd name="connsiteX60" fmla="*/ 1562100 w 3273425"/>
              <a:gd name="connsiteY60" fmla="*/ 977900 h 1781175"/>
              <a:gd name="connsiteX61" fmla="*/ 1495425 w 3273425"/>
              <a:gd name="connsiteY61" fmla="*/ 977900 h 1781175"/>
              <a:gd name="connsiteX62" fmla="*/ 1495425 w 3273425"/>
              <a:gd name="connsiteY62" fmla="*/ 933450 h 1781175"/>
              <a:gd name="connsiteX63" fmla="*/ 1343025 w 3273425"/>
              <a:gd name="connsiteY63" fmla="*/ 933450 h 1781175"/>
              <a:gd name="connsiteX64" fmla="*/ 1343025 w 3273425"/>
              <a:gd name="connsiteY64" fmla="*/ 898525 h 1781175"/>
              <a:gd name="connsiteX65" fmla="*/ 1181100 w 3273425"/>
              <a:gd name="connsiteY65" fmla="*/ 898525 h 1781175"/>
              <a:gd name="connsiteX66" fmla="*/ 1181100 w 3273425"/>
              <a:gd name="connsiteY66" fmla="*/ 863600 h 1781175"/>
              <a:gd name="connsiteX67" fmla="*/ 1123950 w 3273425"/>
              <a:gd name="connsiteY67" fmla="*/ 863600 h 1781175"/>
              <a:gd name="connsiteX68" fmla="*/ 1123950 w 3273425"/>
              <a:gd name="connsiteY68" fmla="*/ 822325 h 1781175"/>
              <a:gd name="connsiteX69" fmla="*/ 1057275 w 3273425"/>
              <a:gd name="connsiteY69" fmla="*/ 822325 h 1781175"/>
              <a:gd name="connsiteX70" fmla="*/ 1057275 w 3273425"/>
              <a:gd name="connsiteY70" fmla="*/ 790575 h 1781175"/>
              <a:gd name="connsiteX71" fmla="*/ 1044575 w 3273425"/>
              <a:gd name="connsiteY71" fmla="*/ 790575 h 1781175"/>
              <a:gd name="connsiteX72" fmla="*/ 1044575 w 3273425"/>
              <a:gd name="connsiteY72" fmla="*/ 749300 h 1781175"/>
              <a:gd name="connsiteX73" fmla="*/ 1012825 w 3273425"/>
              <a:gd name="connsiteY73" fmla="*/ 749300 h 1781175"/>
              <a:gd name="connsiteX74" fmla="*/ 1012825 w 3273425"/>
              <a:gd name="connsiteY74" fmla="*/ 714375 h 1781175"/>
              <a:gd name="connsiteX75" fmla="*/ 949325 w 3273425"/>
              <a:gd name="connsiteY75" fmla="*/ 714375 h 1781175"/>
              <a:gd name="connsiteX76" fmla="*/ 949325 w 3273425"/>
              <a:gd name="connsiteY76" fmla="*/ 647700 h 1781175"/>
              <a:gd name="connsiteX77" fmla="*/ 895350 w 3273425"/>
              <a:gd name="connsiteY77" fmla="*/ 647700 h 1781175"/>
              <a:gd name="connsiteX78" fmla="*/ 895350 w 3273425"/>
              <a:gd name="connsiteY78" fmla="*/ 581025 h 1781175"/>
              <a:gd name="connsiteX79" fmla="*/ 863600 w 3273425"/>
              <a:gd name="connsiteY79" fmla="*/ 581025 h 1781175"/>
              <a:gd name="connsiteX80" fmla="*/ 863600 w 3273425"/>
              <a:gd name="connsiteY80" fmla="*/ 514350 h 1781175"/>
              <a:gd name="connsiteX81" fmla="*/ 831850 w 3273425"/>
              <a:gd name="connsiteY81" fmla="*/ 514350 h 1781175"/>
              <a:gd name="connsiteX82" fmla="*/ 831850 w 3273425"/>
              <a:gd name="connsiteY82" fmla="*/ 450850 h 1781175"/>
              <a:gd name="connsiteX83" fmla="*/ 777875 w 3273425"/>
              <a:gd name="connsiteY83" fmla="*/ 450850 h 1781175"/>
              <a:gd name="connsiteX84" fmla="*/ 777875 w 3273425"/>
              <a:gd name="connsiteY84" fmla="*/ 412750 h 1781175"/>
              <a:gd name="connsiteX85" fmla="*/ 723900 w 3273425"/>
              <a:gd name="connsiteY85" fmla="*/ 412750 h 1781175"/>
              <a:gd name="connsiteX86" fmla="*/ 723900 w 3273425"/>
              <a:gd name="connsiteY86" fmla="*/ 374650 h 1781175"/>
              <a:gd name="connsiteX87" fmla="*/ 520700 w 3273425"/>
              <a:gd name="connsiteY87" fmla="*/ 374650 h 1781175"/>
              <a:gd name="connsiteX88" fmla="*/ 520700 w 3273425"/>
              <a:gd name="connsiteY88" fmla="*/ 292100 h 1781175"/>
              <a:gd name="connsiteX89" fmla="*/ 501650 w 3273425"/>
              <a:gd name="connsiteY89" fmla="*/ 292100 h 1781175"/>
              <a:gd name="connsiteX90" fmla="*/ 501650 w 3273425"/>
              <a:gd name="connsiteY90" fmla="*/ 257175 h 1781175"/>
              <a:gd name="connsiteX91" fmla="*/ 368300 w 3273425"/>
              <a:gd name="connsiteY91" fmla="*/ 257175 h 1781175"/>
              <a:gd name="connsiteX92" fmla="*/ 368300 w 3273425"/>
              <a:gd name="connsiteY92" fmla="*/ 225425 h 1781175"/>
              <a:gd name="connsiteX93" fmla="*/ 285750 w 3273425"/>
              <a:gd name="connsiteY93" fmla="*/ 225425 h 1781175"/>
              <a:gd name="connsiteX94" fmla="*/ 285750 w 3273425"/>
              <a:gd name="connsiteY94" fmla="*/ 193675 h 1781175"/>
              <a:gd name="connsiteX95" fmla="*/ 257175 w 3273425"/>
              <a:gd name="connsiteY95" fmla="*/ 193675 h 1781175"/>
              <a:gd name="connsiteX96" fmla="*/ 257175 w 3273425"/>
              <a:gd name="connsiteY96" fmla="*/ 127000 h 1781175"/>
              <a:gd name="connsiteX97" fmla="*/ 222250 w 3273425"/>
              <a:gd name="connsiteY97" fmla="*/ 127000 h 1781175"/>
              <a:gd name="connsiteX98" fmla="*/ 222250 w 3273425"/>
              <a:gd name="connsiteY98" fmla="*/ 88900 h 1781175"/>
              <a:gd name="connsiteX99" fmla="*/ 190500 w 3273425"/>
              <a:gd name="connsiteY99" fmla="*/ 88900 h 1781175"/>
              <a:gd name="connsiteX100" fmla="*/ 190500 w 3273425"/>
              <a:gd name="connsiteY100" fmla="*/ 41275 h 1781175"/>
              <a:gd name="connsiteX101" fmla="*/ 104775 w 3273425"/>
              <a:gd name="connsiteY101" fmla="*/ 41275 h 1781175"/>
              <a:gd name="connsiteX102" fmla="*/ 104775 w 3273425"/>
              <a:gd name="connsiteY102" fmla="*/ 22225 h 1781175"/>
              <a:gd name="connsiteX103" fmla="*/ 82550 w 3273425"/>
              <a:gd name="connsiteY103" fmla="*/ 22225 h 1781175"/>
              <a:gd name="connsiteX104" fmla="*/ 82550 w 3273425"/>
              <a:gd name="connsiteY104" fmla="*/ 22225 h 1781175"/>
              <a:gd name="connsiteX105" fmla="*/ 82550 w 3273425"/>
              <a:gd name="connsiteY105" fmla="*/ 0 h 1781175"/>
              <a:gd name="connsiteX106" fmla="*/ 0 w 3273425"/>
              <a:gd name="connsiteY106" fmla="*/ 0 h 1781175"/>
              <a:gd name="connsiteX107" fmla="*/ 0 w 3273425"/>
              <a:gd name="connsiteY107" fmla="*/ 95250 h 1781175"/>
              <a:gd name="connsiteX108" fmla="*/ 25400 w 3273425"/>
              <a:gd name="connsiteY108" fmla="*/ 95250 h 1781175"/>
              <a:gd name="connsiteX109" fmla="*/ 25400 w 3273425"/>
              <a:gd name="connsiteY109" fmla="*/ 168275 h 1781175"/>
              <a:gd name="connsiteX110" fmla="*/ 41275 w 3273425"/>
              <a:gd name="connsiteY110" fmla="*/ 168275 h 1781175"/>
              <a:gd name="connsiteX111" fmla="*/ 41275 w 3273425"/>
              <a:gd name="connsiteY111" fmla="*/ 212725 h 1781175"/>
              <a:gd name="connsiteX112" fmla="*/ 69850 w 3273425"/>
              <a:gd name="connsiteY112" fmla="*/ 212725 h 1781175"/>
              <a:gd name="connsiteX113" fmla="*/ 69850 w 3273425"/>
              <a:gd name="connsiteY113" fmla="*/ 260350 h 1781175"/>
              <a:gd name="connsiteX114" fmla="*/ 88900 w 3273425"/>
              <a:gd name="connsiteY114" fmla="*/ 260350 h 1781175"/>
              <a:gd name="connsiteX115" fmla="*/ 88900 w 3273425"/>
              <a:gd name="connsiteY115" fmla="*/ 314325 h 1781175"/>
              <a:gd name="connsiteX116" fmla="*/ 107950 w 3273425"/>
              <a:gd name="connsiteY116" fmla="*/ 314325 h 1781175"/>
              <a:gd name="connsiteX117" fmla="*/ 107950 w 3273425"/>
              <a:gd name="connsiteY117" fmla="*/ 355600 h 1781175"/>
              <a:gd name="connsiteX118" fmla="*/ 190500 w 3273425"/>
              <a:gd name="connsiteY118" fmla="*/ 355600 h 1781175"/>
              <a:gd name="connsiteX119" fmla="*/ 190500 w 3273425"/>
              <a:gd name="connsiteY119" fmla="*/ 409575 h 1781175"/>
              <a:gd name="connsiteX120" fmla="*/ 206375 w 3273425"/>
              <a:gd name="connsiteY120" fmla="*/ 409575 h 1781175"/>
              <a:gd name="connsiteX121" fmla="*/ 206375 w 3273425"/>
              <a:gd name="connsiteY121" fmla="*/ 460375 h 1781175"/>
              <a:gd name="connsiteX122" fmla="*/ 225425 w 3273425"/>
              <a:gd name="connsiteY122" fmla="*/ 460375 h 1781175"/>
              <a:gd name="connsiteX123" fmla="*/ 225425 w 3273425"/>
              <a:gd name="connsiteY123" fmla="*/ 514350 h 1781175"/>
              <a:gd name="connsiteX0" fmla="*/ 523875 w 3273425"/>
              <a:gd name="connsiteY0" fmla="*/ 762000 h 1781175"/>
              <a:gd name="connsiteX1" fmla="*/ 581025 w 3273425"/>
              <a:gd name="connsiteY1" fmla="*/ 930275 h 1781175"/>
              <a:gd name="connsiteX2" fmla="*/ 720725 w 3273425"/>
              <a:gd name="connsiteY2" fmla="*/ 860425 h 1781175"/>
              <a:gd name="connsiteX3" fmla="*/ 720725 w 3273425"/>
              <a:gd name="connsiteY3" fmla="*/ 901700 h 1781175"/>
              <a:gd name="connsiteX4" fmla="*/ 784225 w 3273425"/>
              <a:gd name="connsiteY4" fmla="*/ 901700 h 1781175"/>
              <a:gd name="connsiteX5" fmla="*/ 784225 w 3273425"/>
              <a:gd name="connsiteY5" fmla="*/ 939800 h 1781175"/>
              <a:gd name="connsiteX6" fmla="*/ 841375 w 3273425"/>
              <a:gd name="connsiteY6" fmla="*/ 939800 h 1781175"/>
              <a:gd name="connsiteX7" fmla="*/ 841375 w 3273425"/>
              <a:gd name="connsiteY7" fmla="*/ 1012825 h 1781175"/>
              <a:gd name="connsiteX8" fmla="*/ 841375 w 3273425"/>
              <a:gd name="connsiteY8" fmla="*/ 1012825 h 1781175"/>
              <a:gd name="connsiteX9" fmla="*/ 841375 w 3273425"/>
              <a:gd name="connsiteY9" fmla="*/ 1012825 h 1781175"/>
              <a:gd name="connsiteX10" fmla="*/ 860425 w 3273425"/>
              <a:gd name="connsiteY10" fmla="*/ 1012825 h 1781175"/>
              <a:gd name="connsiteX11" fmla="*/ 860425 w 3273425"/>
              <a:gd name="connsiteY11" fmla="*/ 1095375 h 1781175"/>
              <a:gd name="connsiteX12" fmla="*/ 898525 w 3273425"/>
              <a:gd name="connsiteY12" fmla="*/ 1095375 h 1781175"/>
              <a:gd name="connsiteX13" fmla="*/ 898525 w 3273425"/>
              <a:gd name="connsiteY13" fmla="*/ 1155700 h 1781175"/>
              <a:gd name="connsiteX14" fmla="*/ 949325 w 3273425"/>
              <a:gd name="connsiteY14" fmla="*/ 1155700 h 1781175"/>
              <a:gd name="connsiteX15" fmla="*/ 949325 w 3273425"/>
              <a:gd name="connsiteY15" fmla="*/ 1222375 h 1781175"/>
              <a:gd name="connsiteX16" fmla="*/ 1012825 w 3273425"/>
              <a:gd name="connsiteY16" fmla="*/ 1222375 h 1781175"/>
              <a:gd name="connsiteX17" fmla="*/ 1012825 w 3273425"/>
              <a:gd name="connsiteY17" fmla="*/ 1257300 h 1781175"/>
              <a:gd name="connsiteX18" fmla="*/ 1057275 w 3273425"/>
              <a:gd name="connsiteY18" fmla="*/ 1257300 h 1781175"/>
              <a:gd name="connsiteX19" fmla="*/ 1057275 w 3273425"/>
              <a:gd name="connsiteY19" fmla="*/ 1304925 h 1781175"/>
              <a:gd name="connsiteX20" fmla="*/ 1057275 w 3273425"/>
              <a:gd name="connsiteY20" fmla="*/ 1323975 h 1781175"/>
              <a:gd name="connsiteX21" fmla="*/ 1123950 w 3273425"/>
              <a:gd name="connsiteY21" fmla="*/ 1323975 h 1781175"/>
              <a:gd name="connsiteX22" fmla="*/ 1123950 w 3273425"/>
              <a:gd name="connsiteY22" fmla="*/ 1358900 h 1781175"/>
              <a:gd name="connsiteX23" fmla="*/ 1181100 w 3273425"/>
              <a:gd name="connsiteY23" fmla="*/ 1358900 h 1781175"/>
              <a:gd name="connsiteX24" fmla="*/ 1181100 w 3273425"/>
              <a:gd name="connsiteY24" fmla="*/ 1390650 h 1781175"/>
              <a:gd name="connsiteX25" fmla="*/ 1346200 w 3273425"/>
              <a:gd name="connsiteY25" fmla="*/ 1390650 h 1781175"/>
              <a:gd name="connsiteX26" fmla="*/ 1346200 w 3273425"/>
              <a:gd name="connsiteY26" fmla="*/ 1431925 h 1781175"/>
              <a:gd name="connsiteX27" fmla="*/ 1495425 w 3273425"/>
              <a:gd name="connsiteY27" fmla="*/ 1431925 h 1781175"/>
              <a:gd name="connsiteX28" fmla="*/ 1495425 w 3273425"/>
              <a:gd name="connsiteY28" fmla="*/ 1460500 h 1781175"/>
              <a:gd name="connsiteX29" fmla="*/ 1574800 w 3273425"/>
              <a:gd name="connsiteY29" fmla="*/ 1460500 h 1781175"/>
              <a:gd name="connsiteX30" fmla="*/ 1574800 w 3273425"/>
              <a:gd name="connsiteY30" fmla="*/ 1495425 h 1781175"/>
              <a:gd name="connsiteX31" fmla="*/ 1724025 w 3273425"/>
              <a:gd name="connsiteY31" fmla="*/ 1495425 h 1781175"/>
              <a:gd name="connsiteX32" fmla="*/ 1724025 w 3273425"/>
              <a:gd name="connsiteY32" fmla="*/ 1562100 h 1781175"/>
              <a:gd name="connsiteX33" fmla="*/ 1870075 w 3273425"/>
              <a:gd name="connsiteY33" fmla="*/ 1562100 h 1781175"/>
              <a:gd name="connsiteX34" fmla="*/ 1870075 w 3273425"/>
              <a:gd name="connsiteY34" fmla="*/ 1612900 h 1781175"/>
              <a:gd name="connsiteX35" fmla="*/ 1993900 w 3273425"/>
              <a:gd name="connsiteY35" fmla="*/ 1612900 h 1781175"/>
              <a:gd name="connsiteX36" fmla="*/ 1993900 w 3273425"/>
              <a:gd name="connsiteY36" fmla="*/ 1647825 h 1781175"/>
              <a:gd name="connsiteX37" fmla="*/ 2178050 w 3273425"/>
              <a:gd name="connsiteY37" fmla="*/ 1647825 h 1781175"/>
              <a:gd name="connsiteX38" fmla="*/ 2178050 w 3273425"/>
              <a:gd name="connsiteY38" fmla="*/ 1685925 h 1781175"/>
              <a:gd name="connsiteX39" fmla="*/ 2314575 w 3273425"/>
              <a:gd name="connsiteY39" fmla="*/ 1685925 h 1781175"/>
              <a:gd name="connsiteX40" fmla="*/ 2314575 w 3273425"/>
              <a:gd name="connsiteY40" fmla="*/ 1736725 h 1781175"/>
              <a:gd name="connsiteX41" fmla="*/ 2359025 w 3273425"/>
              <a:gd name="connsiteY41" fmla="*/ 1736725 h 1781175"/>
              <a:gd name="connsiteX42" fmla="*/ 2359025 w 3273425"/>
              <a:gd name="connsiteY42" fmla="*/ 1781175 h 1781175"/>
              <a:gd name="connsiteX43" fmla="*/ 3273425 w 3273425"/>
              <a:gd name="connsiteY43" fmla="*/ 1781175 h 1781175"/>
              <a:gd name="connsiteX44" fmla="*/ 3273425 w 3273425"/>
              <a:gd name="connsiteY44" fmla="*/ 1362075 h 1781175"/>
              <a:gd name="connsiteX45" fmla="*/ 2368550 w 3273425"/>
              <a:gd name="connsiteY45" fmla="*/ 1362075 h 1781175"/>
              <a:gd name="connsiteX46" fmla="*/ 2368550 w 3273425"/>
              <a:gd name="connsiteY46" fmla="*/ 1301750 h 1781175"/>
              <a:gd name="connsiteX47" fmla="*/ 2327275 w 3273425"/>
              <a:gd name="connsiteY47" fmla="*/ 1301750 h 1781175"/>
              <a:gd name="connsiteX48" fmla="*/ 2327275 w 3273425"/>
              <a:gd name="connsiteY48" fmla="*/ 1247775 h 1781175"/>
              <a:gd name="connsiteX49" fmla="*/ 2171700 w 3273425"/>
              <a:gd name="connsiteY49" fmla="*/ 1247775 h 1781175"/>
              <a:gd name="connsiteX50" fmla="*/ 2171700 w 3273425"/>
              <a:gd name="connsiteY50" fmla="*/ 1200150 h 1781175"/>
              <a:gd name="connsiteX51" fmla="*/ 1990725 w 3273425"/>
              <a:gd name="connsiteY51" fmla="*/ 1200150 h 1781175"/>
              <a:gd name="connsiteX52" fmla="*/ 1990725 w 3273425"/>
              <a:gd name="connsiteY52" fmla="*/ 1149350 h 1781175"/>
              <a:gd name="connsiteX53" fmla="*/ 1863725 w 3273425"/>
              <a:gd name="connsiteY53" fmla="*/ 1149350 h 1781175"/>
              <a:gd name="connsiteX54" fmla="*/ 1863725 w 3273425"/>
              <a:gd name="connsiteY54" fmla="*/ 1104900 h 1781175"/>
              <a:gd name="connsiteX55" fmla="*/ 1727200 w 3273425"/>
              <a:gd name="connsiteY55" fmla="*/ 1104900 h 1781175"/>
              <a:gd name="connsiteX56" fmla="*/ 1727200 w 3273425"/>
              <a:gd name="connsiteY56" fmla="*/ 1050925 h 1781175"/>
              <a:gd name="connsiteX57" fmla="*/ 1720850 w 3273425"/>
              <a:gd name="connsiteY57" fmla="*/ 1050925 h 1781175"/>
              <a:gd name="connsiteX58" fmla="*/ 1720850 w 3273425"/>
              <a:gd name="connsiteY58" fmla="*/ 1016000 h 1781175"/>
              <a:gd name="connsiteX59" fmla="*/ 1562100 w 3273425"/>
              <a:gd name="connsiteY59" fmla="*/ 1016000 h 1781175"/>
              <a:gd name="connsiteX60" fmla="*/ 1562100 w 3273425"/>
              <a:gd name="connsiteY60" fmla="*/ 977900 h 1781175"/>
              <a:gd name="connsiteX61" fmla="*/ 1495425 w 3273425"/>
              <a:gd name="connsiteY61" fmla="*/ 977900 h 1781175"/>
              <a:gd name="connsiteX62" fmla="*/ 1495425 w 3273425"/>
              <a:gd name="connsiteY62" fmla="*/ 933450 h 1781175"/>
              <a:gd name="connsiteX63" fmla="*/ 1343025 w 3273425"/>
              <a:gd name="connsiteY63" fmla="*/ 933450 h 1781175"/>
              <a:gd name="connsiteX64" fmla="*/ 1343025 w 3273425"/>
              <a:gd name="connsiteY64" fmla="*/ 898525 h 1781175"/>
              <a:gd name="connsiteX65" fmla="*/ 1181100 w 3273425"/>
              <a:gd name="connsiteY65" fmla="*/ 898525 h 1781175"/>
              <a:gd name="connsiteX66" fmla="*/ 1181100 w 3273425"/>
              <a:gd name="connsiteY66" fmla="*/ 863600 h 1781175"/>
              <a:gd name="connsiteX67" fmla="*/ 1123950 w 3273425"/>
              <a:gd name="connsiteY67" fmla="*/ 863600 h 1781175"/>
              <a:gd name="connsiteX68" fmla="*/ 1123950 w 3273425"/>
              <a:gd name="connsiteY68" fmla="*/ 822325 h 1781175"/>
              <a:gd name="connsiteX69" fmla="*/ 1057275 w 3273425"/>
              <a:gd name="connsiteY69" fmla="*/ 822325 h 1781175"/>
              <a:gd name="connsiteX70" fmla="*/ 1057275 w 3273425"/>
              <a:gd name="connsiteY70" fmla="*/ 790575 h 1781175"/>
              <a:gd name="connsiteX71" fmla="*/ 1044575 w 3273425"/>
              <a:gd name="connsiteY71" fmla="*/ 790575 h 1781175"/>
              <a:gd name="connsiteX72" fmla="*/ 1044575 w 3273425"/>
              <a:gd name="connsiteY72" fmla="*/ 749300 h 1781175"/>
              <a:gd name="connsiteX73" fmla="*/ 1012825 w 3273425"/>
              <a:gd name="connsiteY73" fmla="*/ 749300 h 1781175"/>
              <a:gd name="connsiteX74" fmla="*/ 1012825 w 3273425"/>
              <a:gd name="connsiteY74" fmla="*/ 714375 h 1781175"/>
              <a:gd name="connsiteX75" fmla="*/ 949325 w 3273425"/>
              <a:gd name="connsiteY75" fmla="*/ 714375 h 1781175"/>
              <a:gd name="connsiteX76" fmla="*/ 949325 w 3273425"/>
              <a:gd name="connsiteY76" fmla="*/ 647700 h 1781175"/>
              <a:gd name="connsiteX77" fmla="*/ 895350 w 3273425"/>
              <a:gd name="connsiteY77" fmla="*/ 647700 h 1781175"/>
              <a:gd name="connsiteX78" fmla="*/ 895350 w 3273425"/>
              <a:gd name="connsiteY78" fmla="*/ 581025 h 1781175"/>
              <a:gd name="connsiteX79" fmla="*/ 863600 w 3273425"/>
              <a:gd name="connsiteY79" fmla="*/ 581025 h 1781175"/>
              <a:gd name="connsiteX80" fmla="*/ 863600 w 3273425"/>
              <a:gd name="connsiteY80" fmla="*/ 514350 h 1781175"/>
              <a:gd name="connsiteX81" fmla="*/ 831850 w 3273425"/>
              <a:gd name="connsiteY81" fmla="*/ 514350 h 1781175"/>
              <a:gd name="connsiteX82" fmla="*/ 831850 w 3273425"/>
              <a:gd name="connsiteY82" fmla="*/ 450850 h 1781175"/>
              <a:gd name="connsiteX83" fmla="*/ 777875 w 3273425"/>
              <a:gd name="connsiteY83" fmla="*/ 450850 h 1781175"/>
              <a:gd name="connsiteX84" fmla="*/ 777875 w 3273425"/>
              <a:gd name="connsiteY84" fmla="*/ 412750 h 1781175"/>
              <a:gd name="connsiteX85" fmla="*/ 723900 w 3273425"/>
              <a:gd name="connsiteY85" fmla="*/ 412750 h 1781175"/>
              <a:gd name="connsiteX86" fmla="*/ 723900 w 3273425"/>
              <a:gd name="connsiteY86" fmla="*/ 374650 h 1781175"/>
              <a:gd name="connsiteX87" fmla="*/ 520700 w 3273425"/>
              <a:gd name="connsiteY87" fmla="*/ 374650 h 1781175"/>
              <a:gd name="connsiteX88" fmla="*/ 520700 w 3273425"/>
              <a:gd name="connsiteY88" fmla="*/ 292100 h 1781175"/>
              <a:gd name="connsiteX89" fmla="*/ 501650 w 3273425"/>
              <a:gd name="connsiteY89" fmla="*/ 292100 h 1781175"/>
              <a:gd name="connsiteX90" fmla="*/ 501650 w 3273425"/>
              <a:gd name="connsiteY90" fmla="*/ 257175 h 1781175"/>
              <a:gd name="connsiteX91" fmla="*/ 368300 w 3273425"/>
              <a:gd name="connsiteY91" fmla="*/ 257175 h 1781175"/>
              <a:gd name="connsiteX92" fmla="*/ 368300 w 3273425"/>
              <a:gd name="connsiteY92" fmla="*/ 225425 h 1781175"/>
              <a:gd name="connsiteX93" fmla="*/ 285750 w 3273425"/>
              <a:gd name="connsiteY93" fmla="*/ 225425 h 1781175"/>
              <a:gd name="connsiteX94" fmla="*/ 285750 w 3273425"/>
              <a:gd name="connsiteY94" fmla="*/ 193675 h 1781175"/>
              <a:gd name="connsiteX95" fmla="*/ 257175 w 3273425"/>
              <a:gd name="connsiteY95" fmla="*/ 193675 h 1781175"/>
              <a:gd name="connsiteX96" fmla="*/ 257175 w 3273425"/>
              <a:gd name="connsiteY96" fmla="*/ 127000 h 1781175"/>
              <a:gd name="connsiteX97" fmla="*/ 222250 w 3273425"/>
              <a:gd name="connsiteY97" fmla="*/ 127000 h 1781175"/>
              <a:gd name="connsiteX98" fmla="*/ 222250 w 3273425"/>
              <a:gd name="connsiteY98" fmla="*/ 88900 h 1781175"/>
              <a:gd name="connsiteX99" fmla="*/ 190500 w 3273425"/>
              <a:gd name="connsiteY99" fmla="*/ 88900 h 1781175"/>
              <a:gd name="connsiteX100" fmla="*/ 190500 w 3273425"/>
              <a:gd name="connsiteY100" fmla="*/ 41275 h 1781175"/>
              <a:gd name="connsiteX101" fmla="*/ 104775 w 3273425"/>
              <a:gd name="connsiteY101" fmla="*/ 41275 h 1781175"/>
              <a:gd name="connsiteX102" fmla="*/ 104775 w 3273425"/>
              <a:gd name="connsiteY102" fmla="*/ 22225 h 1781175"/>
              <a:gd name="connsiteX103" fmla="*/ 82550 w 3273425"/>
              <a:gd name="connsiteY103" fmla="*/ 22225 h 1781175"/>
              <a:gd name="connsiteX104" fmla="*/ 82550 w 3273425"/>
              <a:gd name="connsiteY104" fmla="*/ 22225 h 1781175"/>
              <a:gd name="connsiteX105" fmla="*/ 82550 w 3273425"/>
              <a:gd name="connsiteY105" fmla="*/ 0 h 1781175"/>
              <a:gd name="connsiteX106" fmla="*/ 0 w 3273425"/>
              <a:gd name="connsiteY106" fmla="*/ 0 h 1781175"/>
              <a:gd name="connsiteX107" fmla="*/ 0 w 3273425"/>
              <a:gd name="connsiteY107" fmla="*/ 95250 h 1781175"/>
              <a:gd name="connsiteX108" fmla="*/ 25400 w 3273425"/>
              <a:gd name="connsiteY108" fmla="*/ 95250 h 1781175"/>
              <a:gd name="connsiteX109" fmla="*/ 25400 w 3273425"/>
              <a:gd name="connsiteY109" fmla="*/ 168275 h 1781175"/>
              <a:gd name="connsiteX110" fmla="*/ 41275 w 3273425"/>
              <a:gd name="connsiteY110" fmla="*/ 168275 h 1781175"/>
              <a:gd name="connsiteX111" fmla="*/ 41275 w 3273425"/>
              <a:gd name="connsiteY111" fmla="*/ 212725 h 1781175"/>
              <a:gd name="connsiteX112" fmla="*/ 69850 w 3273425"/>
              <a:gd name="connsiteY112" fmla="*/ 212725 h 1781175"/>
              <a:gd name="connsiteX113" fmla="*/ 69850 w 3273425"/>
              <a:gd name="connsiteY113" fmla="*/ 260350 h 1781175"/>
              <a:gd name="connsiteX114" fmla="*/ 88900 w 3273425"/>
              <a:gd name="connsiteY114" fmla="*/ 260350 h 1781175"/>
              <a:gd name="connsiteX115" fmla="*/ 88900 w 3273425"/>
              <a:gd name="connsiteY115" fmla="*/ 314325 h 1781175"/>
              <a:gd name="connsiteX116" fmla="*/ 107950 w 3273425"/>
              <a:gd name="connsiteY116" fmla="*/ 314325 h 1781175"/>
              <a:gd name="connsiteX117" fmla="*/ 107950 w 3273425"/>
              <a:gd name="connsiteY117" fmla="*/ 355600 h 1781175"/>
              <a:gd name="connsiteX118" fmla="*/ 190500 w 3273425"/>
              <a:gd name="connsiteY118" fmla="*/ 355600 h 1781175"/>
              <a:gd name="connsiteX119" fmla="*/ 190500 w 3273425"/>
              <a:gd name="connsiteY119" fmla="*/ 409575 h 1781175"/>
              <a:gd name="connsiteX120" fmla="*/ 206375 w 3273425"/>
              <a:gd name="connsiteY120" fmla="*/ 409575 h 1781175"/>
              <a:gd name="connsiteX121" fmla="*/ 206375 w 3273425"/>
              <a:gd name="connsiteY121" fmla="*/ 460375 h 1781175"/>
              <a:gd name="connsiteX122" fmla="*/ 225425 w 3273425"/>
              <a:gd name="connsiteY122" fmla="*/ 460375 h 1781175"/>
              <a:gd name="connsiteX123" fmla="*/ 225425 w 3273425"/>
              <a:gd name="connsiteY123" fmla="*/ 514350 h 1781175"/>
              <a:gd name="connsiteX0" fmla="*/ 523875 w 3273425"/>
              <a:gd name="connsiteY0" fmla="*/ 762000 h 1781175"/>
              <a:gd name="connsiteX1" fmla="*/ 530225 w 3273425"/>
              <a:gd name="connsiteY1" fmla="*/ 860425 h 1781175"/>
              <a:gd name="connsiteX2" fmla="*/ 720725 w 3273425"/>
              <a:gd name="connsiteY2" fmla="*/ 860425 h 1781175"/>
              <a:gd name="connsiteX3" fmla="*/ 720725 w 3273425"/>
              <a:gd name="connsiteY3" fmla="*/ 901700 h 1781175"/>
              <a:gd name="connsiteX4" fmla="*/ 784225 w 3273425"/>
              <a:gd name="connsiteY4" fmla="*/ 901700 h 1781175"/>
              <a:gd name="connsiteX5" fmla="*/ 784225 w 3273425"/>
              <a:gd name="connsiteY5" fmla="*/ 939800 h 1781175"/>
              <a:gd name="connsiteX6" fmla="*/ 841375 w 3273425"/>
              <a:gd name="connsiteY6" fmla="*/ 939800 h 1781175"/>
              <a:gd name="connsiteX7" fmla="*/ 841375 w 3273425"/>
              <a:gd name="connsiteY7" fmla="*/ 1012825 h 1781175"/>
              <a:gd name="connsiteX8" fmla="*/ 841375 w 3273425"/>
              <a:gd name="connsiteY8" fmla="*/ 1012825 h 1781175"/>
              <a:gd name="connsiteX9" fmla="*/ 841375 w 3273425"/>
              <a:gd name="connsiteY9" fmla="*/ 1012825 h 1781175"/>
              <a:gd name="connsiteX10" fmla="*/ 860425 w 3273425"/>
              <a:gd name="connsiteY10" fmla="*/ 1012825 h 1781175"/>
              <a:gd name="connsiteX11" fmla="*/ 860425 w 3273425"/>
              <a:gd name="connsiteY11" fmla="*/ 1095375 h 1781175"/>
              <a:gd name="connsiteX12" fmla="*/ 898525 w 3273425"/>
              <a:gd name="connsiteY12" fmla="*/ 1095375 h 1781175"/>
              <a:gd name="connsiteX13" fmla="*/ 898525 w 3273425"/>
              <a:gd name="connsiteY13" fmla="*/ 1155700 h 1781175"/>
              <a:gd name="connsiteX14" fmla="*/ 949325 w 3273425"/>
              <a:gd name="connsiteY14" fmla="*/ 1155700 h 1781175"/>
              <a:gd name="connsiteX15" fmla="*/ 949325 w 3273425"/>
              <a:gd name="connsiteY15" fmla="*/ 1222375 h 1781175"/>
              <a:gd name="connsiteX16" fmla="*/ 1012825 w 3273425"/>
              <a:gd name="connsiteY16" fmla="*/ 1222375 h 1781175"/>
              <a:gd name="connsiteX17" fmla="*/ 1012825 w 3273425"/>
              <a:gd name="connsiteY17" fmla="*/ 1257300 h 1781175"/>
              <a:gd name="connsiteX18" fmla="*/ 1057275 w 3273425"/>
              <a:gd name="connsiteY18" fmla="*/ 1257300 h 1781175"/>
              <a:gd name="connsiteX19" fmla="*/ 1057275 w 3273425"/>
              <a:gd name="connsiteY19" fmla="*/ 1304925 h 1781175"/>
              <a:gd name="connsiteX20" fmla="*/ 1057275 w 3273425"/>
              <a:gd name="connsiteY20" fmla="*/ 1323975 h 1781175"/>
              <a:gd name="connsiteX21" fmla="*/ 1123950 w 3273425"/>
              <a:gd name="connsiteY21" fmla="*/ 1323975 h 1781175"/>
              <a:gd name="connsiteX22" fmla="*/ 1123950 w 3273425"/>
              <a:gd name="connsiteY22" fmla="*/ 1358900 h 1781175"/>
              <a:gd name="connsiteX23" fmla="*/ 1181100 w 3273425"/>
              <a:gd name="connsiteY23" fmla="*/ 1358900 h 1781175"/>
              <a:gd name="connsiteX24" fmla="*/ 1181100 w 3273425"/>
              <a:gd name="connsiteY24" fmla="*/ 1390650 h 1781175"/>
              <a:gd name="connsiteX25" fmla="*/ 1346200 w 3273425"/>
              <a:gd name="connsiteY25" fmla="*/ 1390650 h 1781175"/>
              <a:gd name="connsiteX26" fmla="*/ 1346200 w 3273425"/>
              <a:gd name="connsiteY26" fmla="*/ 1431925 h 1781175"/>
              <a:gd name="connsiteX27" fmla="*/ 1495425 w 3273425"/>
              <a:gd name="connsiteY27" fmla="*/ 1431925 h 1781175"/>
              <a:gd name="connsiteX28" fmla="*/ 1495425 w 3273425"/>
              <a:gd name="connsiteY28" fmla="*/ 1460500 h 1781175"/>
              <a:gd name="connsiteX29" fmla="*/ 1574800 w 3273425"/>
              <a:gd name="connsiteY29" fmla="*/ 1460500 h 1781175"/>
              <a:gd name="connsiteX30" fmla="*/ 1574800 w 3273425"/>
              <a:gd name="connsiteY30" fmla="*/ 1495425 h 1781175"/>
              <a:gd name="connsiteX31" fmla="*/ 1724025 w 3273425"/>
              <a:gd name="connsiteY31" fmla="*/ 1495425 h 1781175"/>
              <a:gd name="connsiteX32" fmla="*/ 1724025 w 3273425"/>
              <a:gd name="connsiteY32" fmla="*/ 1562100 h 1781175"/>
              <a:gd name="connsiteX33" fmla="*/ 1870075 w 3273425"/>
              <a:gd name="connsiteY33" fmla="*/ 1562100 h 1781175"/>
              <a:gd name="connsiteX34" fmla="*/ 1870075 w 3273425"/>
              <a:gd name="connsiteY34" fmla="*/ 1612900 h 1781175"/>
              <a:gd name="connsiteX35" fmla="*/ 1993900 w 3273425"/>
              <a:gd name="connsiteY35" fmla="*/ 1612900 h 1781175"/>
              <a:gd name="connsiteX36" fmla="*/ 1993900 w 3273425"/>
              <a:gd name="connsiteY36" fmla="*/ 1647825 h 1781175"/>
              <a:gd name="connsiteX37" fmla="*/ 2178050 w 3273425"/>
              <a:gd name="connsiteY37" fmla="*/ 1647825 h 1781175"/>
              <a:gd name="connsiteX38" fmla="*/ 2178050 w 3273425"/>
              <a:gd name="connsiteY38" fmla="*/ 1685925 h 1781175"/>
              <a:gd name="connsiteX39" fmla="*/ 2314575 w 3273425"/>
              <a:gd name="connsiteY39" fmla="*/ 1685925 h 1781175"/>
              <a:gd name="connsiteX40" fmla="*/ 2314575 w 3273425"/>
              <a:gd name="connsiteY40" fmla="*/ 1736725 h 1781175"/>
              <a:gd name="connsiteX41" fmla="*/ 2359025 w 3273425"/>
              <a:gd name="connsiteY41" fmla="*/ 1736725 h 1781175"/>
              <a:gd name="connsiteX42" fmla="*/ 2359025 w 3273425"/>
              <a:gd name="connsiteY42" fmla="*/ 1781175 h 1781175"/>
              <a:gd name="connsiteX43" fmla="*/ 3273425 w 3273425"/>
              <a:gd name="connsiteY43" fmla="*/ 1781175 h 1781175"/>
              <a:gd name="connsiteX44" fmla="*/ 3273425 w 3273425"/>
              <a:gd name="connsiteY44" fmla="*/ 1362075 h 1781175"/>
              <a:gd name="connsiteX45" fmla="*/ 2368550 w 3273425"/>
              <a:gd name="connsiteY45" fmla="*/ 1362075 h 1781175"/>
              <a:gd name="connsiteX46" fmla="*/ 2368550 w 3273425"/>
              <a:gd name="connsiteY46" fmla="*/ 1301750 h 1781175"/>
              <a:gd name="connsiteX47" fmla="*/ 2327275 w 3273425"/>
              <a:gd name="connsiteY47" fmla="*/ 1301750 h 1781175"/>
              <a:gd name="connsiteX48" fmla="*/ 2327275 w 3273425"/>
              <a:gd name="connsiteY48" fmla="*/ 1247775 h 1781175"/>
              <a:gd name="connsiteX49" fmla="*/ 2171700 w 3273425"/>
              <a:gd name="connsiteY49" fmla="*/ 1247775 h 1781175"/>
              <a:gd name="connsiteX50" fmla="*/ 2171700 w 3273425"/>
              <a:gd name="connsiteY50" fmla="*/ 1200150 h 1781175"/>
              <a:gd name="connsiteX51" fmla="*/ 1990725 w 3273425"/>
              <a:gd name="connsiteY51" fmla="*/ 1200150 h 1781175"/>
              <a:gd name="connsiteX52" fmla="*/ 1990725 w 3273425"/>
              <a:gd name="connsiteY52" fmla="*/ 1149350 h 1781175"/>
              <a:gd name="connsiteX53" fmla="*/ 1863725 w 3273425"/>
              <a:gd name="connsiteY53" fmla="*/ 1149350 h 1781175"/>
              <a:gd name="connsiteX54" fmla="*/ 1863725 w 3273425"/>
              <a:gd name="connsiteY54" fmla="*/ 1104900 h 1781175"/>
              <a:gd name="connsiteX55" fmla="*/ 1727200 w 3273425"/>
              <a:gd name="connsiteY55" fmla="*/ 1104900 h 1781175"/>
              <a:gd name="connsiteX56" fmla="*/ 1727200 w 3273425"/>
              <a:gd name="connsiteY56" fmla="*/ 1050925 h 1781175"/>
              <a:gd name="connsiteX57" fmla="*/ 1720850 w 3273425"/>
              <a:gd name="connsiteY57" fmla="*/ 1050925 h 1781175"/>
              <a:gd name="connsiteX58" fmla="*/ 1720850 w 3273425"/>
              <a:gd name="connsiteY58" fmla="*/ 1016000 h 1781175"/>
              <a:gd name="connsiteX59" fmla="*/ 1562100 w 3273425"/>
              <a:gd name="connsiteY59" fmla="*/ 1016000 h 1781175"/>
              <a:gd name="connsiteX60" fmla="*/ 1562100 w 3273425"/>
              <a:gd name="connsiteY60" fmla="*/ 977900 h 1781175"/>
              <a:gd name="connsiteX61" fmla="*/ 1495425 w 3273425"/>
              <a:gd name="connsiteY61" fmla="*/ 977900 h 1781175"/>
              <a:gd name="connsiteX62" fmla="*/ 1495425 w 3273425"/>
              <a:gd name="connsiteY62" fmla="*/ 933450 h 1781175"/>
              <a:gd name="connsiteX63" fmla="*/ 1343025 w 3273425"/>
              <a:gd name="connsiteY63" fmla="*/ 933450 h 1781175"/>
              <a:gd name="connsiteX64" fmla="*/ 1343025 w 3273425"/>
              <a:gd name="connsiteY64" fmla="*/ 898525 h 1781175"/>
              <a:gd name="connsiteX65" fmla="*/ 1181100 w 3273425"/>
              <a:gd name="connsiteY65" fmla="*/ 898525 h 1781175"/>
              <a:gd name="connsiteX66" fmla="*/ 1181100 w 3273425"/>
              <a:gd name="connsiteY66" fmla="*/ 863600 h 1781175"/>
              <a:gd name="connsiteX67" fmla="*/ 1123950 w 3273425"/>
              <a:gd name="connsiteY67" fmla="*/ 863600 h 1781175"/>
              <a:gd name="connsiteX68" fmla="*/ 1123950 w 3273425"/>
              <a:gd name="connsiteY68" fmla="*/ 822325 h 1781175"/>
              <a:gd name="connsiteX69" fmla="*/ 1057275 w 3273425"/>
              <a:gd name="connsiteY69" fmla="*/ 822325 h 1781175"/>
              <a:gd name="connsiteX70" fmla="*/ 1057275 w 3273425"/>
              <a:gd name="connsiteY70" fmla="*/ 790575 h 1781175"/>
              <a:gd name="connsiteX71" fmla="*/ 1044575 w 3273425"/>
              <a:gd name="connsiteY71" fmla="*/ 790575 h 1781175"/>
              <a:gd name="connsiteX72" fmla="*/ 1044575 w 3273425"/>
              <a:gd name="connsiteY72" fmla="*/ 749300 h 1781175"/>
              <a:gd name="connsiteX73" fmla="*/ 1012825 w 3273425"/>
              <a:gd name="connsiteY73" fmla="*/ 749300 h 1781175"/>
              <a:gd name="connsiteX74" fmla="*/ 1012825 w 3273425"/>
              <a:gd name="connsiteY74" fmla="*/ 714375 h 1781175"/>
              <a:gd name="connsiteX75" fmla="*/ 949325 w 3273425"/>
              <a:gd name="connsiteY75" fmla="*/ 714375 h 1781175"/>
              <a:gd name="connsiteX76" fmla="*/ 949325 w 3273425"/>
              <a:gd name="connsiteY76" fmla="*/ 647700 h 1781175"/>
              <a:gd name="connsiteX77" fmla="*/ 895350 w 3273425"/>
              <a:gd name="connsiteY77" fmla="*/ 647700 h 1781175"/>
              <a:gd name="connsiteX78" fmla="*/ 895350 w 3273425"/>
              <a:gd name="connsiteY78" fmla="*/ 581025 h 1781175"/>
              <a:gd name="connsiteX79" fmla="*/ 863600 w 3273425"/>
              <a:gd name="connsiteY79" fmla="*/ 581025 h 1781175"/>
              <a:gd name="connsiteX80" fmla="*/ 863600 w 3273425"/>
              <a:gd name="connsiteY80" fmla="*/ 514350 h 1781175"/>
              <a:gd name="connsiteX81" fmla="*/ 831850 w 3273425"/>
              <a:gd name="connsiteY81" fmla="*/ 514350 h 1781175"/>
              <a:gd name="connsiteX82" fmla="*/ 831850 w 3273425"/>
              <a:gd name="connsiteY82" fmla="*/ 450850 h 1781175"/>
              <a:gd name="connsiteX83" fmla="*/ 777875 w 3273425"/>
              <a:gd name="connsiteY83" fmla="*/ 450850 h 1781175"/>
              <a:gd name="connsiteX84" fmla="*/ 777875 w 3273425"/>
              <a:gd name="connsiteY84" fmla="*/ 412750 h 1781175"/>
              <a:gd name="connsiteX85" fmla="*/ 723900 w 3273425"/>
              <a:gd name="connsiteY85" fmla="*/ 412750 h 1781175"/>
              <a:gd name="connsiteX86" fmla="*/ 723900 w 3273425"/>
              <a:gd name="connsiteY86" fmla="*/ 374650 h 1781175"/>
              <a:gd name="connsiteX87" fmla="*/ 520700 w 3273425"/>
              <a:gd name="connsiteY87" fmla="*/ 374650 h 1781175"/>
              <a:gd name="connsiteX88" fmla="*/ 520700 w 3273425"/>
              <a:gd name="connsiteY88" fmla="*/ 292100 h 1781175"/>
              <a:gd name="connsiteX89" fmla="*/ 501650 w 3273425"/>
              <a:gd name="connsiteY89" fmla="*/ 292100 h 1781175"/>
              <a:gd name="connsiteX90" fmla="*/ 501650 w 3273425"/>
              <a:gd name="connsiteY90" fmla="*/ 257175 h 1781175"/>
              <a:gd name="connsiteX91" fmla="*/ 368300 w 3273425"/>
              <a:gd name="connsiteY91" fmla="*/ 257175 h 1781175"/>
              <a:gd name="connsiteX92" fmla="*/ 368300 w 3273425"/>
              <a:gd name="connsiteY92" fmla="*/ 225425 h 1781175"/>
              <a:gd name="connsiteX93" fmla="*/ 285750 w 3273425"/>
              <a:gd name="connsiteY93" fmla="*/ 225425 h 1781175"/>
              <a:gd name="connsiteX94" fmla="*/ 285750 w 3273425"/>
              <a:gd name="connsiteY94" fmla="*/ 193675 h 1781175"/>
              <a:gd name="connsiteX95" fmla="*/ 257175 w 3273425"/>
              <a:gd name="connsiteY95" fmla="*/ 193675 h 1781175"/>
              <a:gd name="connsiteX96" fmla="*/ 257175 w 3273425"/>
              <a:gd name="connsiteY96" fmla="*/ 127000 h 1781175"/>
              <a:gd name="connsiteX97" fmla="*/ 222250 w 3273425"/>
              <a:gd name="connsiteY97" fmla="*/ 127000 h 1781175"/>
              <a:gd name="connsiteX98" fmla="*/ 222250 w 3273425"/>
              <a:gd name="connsiteY98" fmla="*/ 88900 h 1781175"/>
              <a:gd name="connsiteX99" fmla="*/ 190500 w 3273425"/>
              <a:gd name="connsiteY99" fmla="*/ 88900 h 1781175"/>
              <a:gd name="connsiteX100" fmla="*/ 190500 w 3273425"/>
              <a:gd name="connsiteY100" fmla="*/ 41275 h 1781175"/>
              <a:gd name="connsiteX101" fmla="*/ 104775 w 3273425"/>
              <a:gd name="connsiteY101" fmla="*/ 41275 h 1781175"/>
              <a:gd name="connsiteX102" fmla="*/ 104775 w 3273425"/>
              <a:gd name="connsiteY102" fmla="*/ 22225 h 1781175"/>
              <a:gd name="connsiteX103" fmla="*/ 82550 w 3273425"/>
              <a:gd name="connsiteY103" fmla="*/ 22225 h 1781175"/>
              <a:gd name="connsiteX104" fmla="*/ 82550 w 3273425"/>
              <a:gd name="connsiteY104" fmla="*/ 22225 h 1781175"/>
              <a:gd name="connsiteX105" fmla="*/ 82550 w 3273425"/>
              <a:gd name="connsiteY105" fmla="*/ 0 h 1781175"/>
              <a:gd name="connsiteX106" fmla="*/ 0 w 3273425"/>
              <a:gd name="connsiteY106" fmla="*/ 0 h 1781175"/>
              <a:gd name="connsiteX107" fmla="*/ 0 w 3273425"/>
              <a:gd name="connsiteY107" fmla="*/ 95250 h 1781175"/>
              <a:gd name="connsiteX108" fmla="*/ 25400 w 3273425"/>
              <a:gd name="connsiteY108" fmla="*/ 95250 h 1781175"/>
              <a:gd name="connsiteX109" fmla="*/ 25400 w 3273425"/>
              <a:gd name="connsiteY109" fmla="*/ 168275 h 1781175"/>
              <a:gd name="connsiteX110" fmla="*/ 41275 w 3273425"/>
              <a:gd name="connsiteY110" fmla="*/ 168275 h 1781175"/>
              <a:gd name="connsiteX111" fmla="*/ 41275 w 3273425"/>
              <a:gd name="connsiteY111" fmla="*/ 212725 h 1781175"/>
              <a:gd name="connsiteX112" fmla="*/ 69850 w 3273425"/>
              <a:gd name="connsiteY112" fmla="*/ 212725 h 1781175"/>
              <a:gd name="connsiteX113" fmla="*/ 69850 w 3273425"/>
              <a:gd name="connsiteY113" fmla="*/ 260350 h 1781175"/>
              <a:gd name="connsiteX114" fmla="*/ 88900 w 3273425"/>
              <a:gd name="connsiteY114" fmla="*/ 260350 h 1781175"/>
              <a:gd name="connsiteX115" fmla="*/ 88900 w 3273425"/>
              <a:gd name="connsiteY115" fmla="*/ 314325 h 1781175"/>
              <a:gd name="connsiteX116" fmla="*/ 107950 w 3273425"/>
              <a:gd name="connsiteY116" fmla="*/ 314325 h 1781175"/>
              <a:gd name="connsiteX117" fmla="*/ 107950 w 3273425"/>
              <a:gd name="connsiteY117" fmla="*/ 355600 h 1781175"/>
              <a:gd name="connsiteX118" fmla="*/ 190500 w 3273425"/>
              <a:gd name="connsiteY118" fmla="*/ 355600 h 1781175"/>
              <a:gd name="connsiteX119" fmla="*/ 190500 w 3273425"/>
              <a:gd name="connsiteY119" fmla="*/ 409575 h 1781175"/>
              <a:gd name="connsiteX120" fmla="*/ 206375 w 3273425"/>
              <a:gd name="connsiteY120" fmla="*/ 409575 h 1781175"/>
              <a:gd name="connsiteX121" fmla="*/ 206375 w 3273425"/>
              <a:gd name="connsiteY121" fmla="*/ 460375 h 1781175"/>
              <a:gd name="connsiteX122" fmla="*/ 225425 w 3273425"/>
              <a:gd name="connsiteY122" fmla="*/ 460375 h 1781175"/>
              <a:gd name="connsiteX123" fmla="*/ 225425 w 3273425"/>
              <a:gd name="connsiteY123" fmla="*/ 514350 h 1781175"/>
              <a:gd name="connsiteX0" fmla="*/ 523875 w 3273425"/>
              <a:gd name="connsiteY0" fmla="*/ 762000 h 1781175"/>
              <a:gd name="connsiteX1" fmla="*/ 527050 w 3273425"/>
              <a:gd name="connsiteY1" fmla="*/ 768350 h 1781175"/>
              <a:gd name="connsiteX2" fmla="*/ 530225 w 3273425"/>
              <a:gd name="connsiteY2" fmla="*/ 860425 h 1781175"/>
              <a:gd name="connsiteX3" fmla="*/ 720725 w 3273425"/>
              <a:gd name="connsiteY3" fmla="*/ 860425 h 1781175"/>
              <a:gd name="connsiteX4" fmla="*/ 720725 w 3273425"/>
              <a:gd name="connsiteY4" fmla="*/ 901700 h 1781175"/>
              <a:gd name="connsiteX5" fmla="*/ 784225 w 3273425"/>
              <a:gd name="connsiteY5" fmla="*/ 901700 h 1781175"/>
              <a:gd name="connsiteX6" fmla="*/ 784225 w 3273425"/>
              <a:gd name="connsiteY6" fmla="*/ 939800 h 1781175"/>
              <a:gd name="connsiteX7" fmla="*/ 841375 w 3273425"/>
              <a:gd name="connsiteY7" fmla="*/ 939800 h 1781175"/>
              <a:gd name="connsiteX8" fmla="*/ 841375 w 3273425"/>
              <a:gd name="connsiteY8" fmla="*/ 1012825 h 1781175"/>
              <a:gd name="connsiteX9" fmla="*/ 841375 w 3273425"/>
              <a:gd name="connsiteY9" fmla="*/ 1012825 h 1781175"/>
              <a:gd name="connsiteX10" fmla="*/ 841375 w 3273425"/>
              <a:gd name="connsiteY10" fmla="*/ 1012825 h 1781175"/>
              <a:gd name="connsiteX11" fmla="*/ 860425 w 3273425"/>
              <a:gd name="connsiteY11" fmla="*/ 1012825 h 1781175"/>
              <a:gd name="connsiteX12" fmla="*/ 860425 w 3273425"/>
              <a:gd name="connsiteY12" fmla="*/ 1095375 h 1781175"/>
              <a:gd name="connsiteX13" fmla="*/ 898525 w 3273425"/>
              <a:gd name="connsiteY13" fmla="*/ 1095375 h 1781175"/>
              <a:gd name="connsiteX14" fmla="*/ 898525 w 3273425"/>
              <a:gd name="connsiteY14" fmla="*/ 1155700 h 1781175"/>
              <a:gd name="connsiteX15" fmla="*/ 949325 w 3273425"/>
              <a:gd name="connsiteY15" fmla="*/ 1155700 h 1781175"/>
              <a:gd name="connsiteX16" fmla="*/ 949325 w 3273425"/>
              <a:gd name="connsiteY16" fmla="*/ 1222375 h 1781175"/>
              <a:gd name="connsiteX17" fmla="*/ 1012825 w 3273425"/>
              <a:gd name="connsiteY17" fmla="*/ 1222375 h 1781175"/>
              <a:gd name="connsiteX18" fmla="*/ 1012825 w 3273425"/>
              <a:gd name="connsiteY18" fmla="*/ 1257300 h 1781175"/>
              <a:gd name="connsiteX19" fmla="*/ 1057275 w 3273425"/>
              <a:gd name="connsiteY19" fmla="*/ 1257300 h 1781175"/>
              <a:gd name="connsiteX20" fmla="*/ 1057275 w 3273425"/>
              <a:gd name="connsiteY20" fmla="*/ 1304925 h 1781175"/>
              <a:gd name="connsiteX21" fmla="*/ 1057275 w 3273425"/>
              <a:gd name="connsiteY21" fmla="*/ 1323975 h 1781175"/>
              <a:gd name="connsiteX22" fmla="*/ 1123950 w 3273425"/>
              <a:gd name="connsiteY22" fmla="*/ 1323975 h 1781175"/>
              <a:gd name="connsiteX23" fmla="*/ 1123950 w 3273425"/>
              <a:gd name="connsiteY23" fmla="*/ 1358900 h 1781175"/>
              <a:gd name="connsiteX24" fmla="*/ 1181100 w 3273425"/>
              <a:gd name="connsiteY24" fmla="*/ 1358900 h 1781175"/>
              <a:gd name="connsiteX25" fmla="*/ 1181100 w 3273425"/>
              <a:gd name="connsiteY25" fmla="*/ 1390650 h 1781175"/>
              <a:gd name="connsiteX26" fmla="*/ 1346200 w 3273425"/>
              <a:gd name="connsiteY26" fmla="*/ 1390650 h 1781175"/>
              <a:gd name="connsiteX27" fmla="*/ 1346200 w 3273425"/>
              <a:gd name="connsiteY27" fmla="*/ 1431925 h 1781175"/>
              <a:gd name="connsiteX28" fmla="*/ 1495425 w 3273425"/>
              <a:gd name="connsiteY28" fmla="*/ 1431925 h 1781175"/>
              <a:gd name="connsiteX29" fmla="*/ 1495425 w 3273425"/>
              <a:gd name="connsiteY29" fmla="*/ 1460500 h 1781175"/>
              <a:gd name="connsiteX30" fmla="*/ 1574800 w 3273425"/>
              <a:gd name="connsiteY30" fmla="*/ 1460500 h 1781175"/>
              <a:gd name="connsiteX31" fmla="*/ 1574800 w 3273425"/>
              <a:gd name="connsiteY31" fmla="*/ 1495425 h 1781175"/>
              <a:gd name="connsiteX32" fmla="*/ 1724025 w 3273425"/>
              <a:gd name="connsiteY32" fmla="*/ 1495425 h 1781175"/>
              <a:gd name="connsiteX33" fmla="*/ 1724025 w 3273425"/>
              <a:gd name="connsiteY33" fmla="*/ 1562100 h 1781175"/>
              <a:gd name="connsiteX34" fmla="*/ 1870075 w 3273425"/>
              <a:gd name="connsiteY34" fmla="*/ 1562100 h 1781175"/>
              <a:gd name="connsiteX35" fmla="*/ 1870075 w 3273425"/>
              <a:gd name="connsiteY35" fmla="*/ 1612900 h 1781175"/>
              <a:gd name="connsiteX36" fmla="*/ 1993900 w 3273425"/>
              <a:gd name="connsiteY36" fmla="*/ 1612900 h 1781175"/>
              <a:gd name="connsiteX37" fmla="*/ 1993900 w 3273425"/>
              <a:gd name="connsiteY37" fmla="*/ 1647825 h 1781175"/>
              <a:gd name="connsiteX38" fmla="*/ 2178050 w 3273425"/>
              <a:gd name="connsiteY38" fmla="*/ 1647825 h 1781175"/>
              <a:gd name="connsiteX39" fmla="*/ 2178050 w 3273425"/>
              <a:gd name="connsiteY39" fmla="*/ 1685925 h 1781175"/>
              <a:gd name="connsiteX40" fmla="*/ 2314575 w 3273425"/>
              <a:gd name="connsiteY40" fmla="*/ 1685925 h 1781175"/>
              <a:gd name="connsiteX41" fmla="*/ 2314575 w 3273425"/>
              <a:gd name="connsiteY41" fmla="*/ 1736725 h 1781175"/>
              <a:gd name="connsiteX42" fmla="*/ 2359025 w 3273425"/>
              <a:gd name="connsiteY42" fmla="*/ 1736725 h 1781175"/>
              <a:gd name="connsiteX43" fmla="*/ 2359025 w 3273425"/>
              <a:gd name="connsiteY43" fmla="*/ 1781175 h 1781175"/>
              <a:gd name="connsiteX44" fmla="*/ 3273425 w 3273425"/>
              <a:gd name="connsiteY44" fmla="*/ 1781175 h 1781175"/>
              <a:gd name="connsiteX45" fmla="*/ 3273425 w 3273425"/>
              <a:gd name="connsiteY45" fmla="*/ 1362075 h 1781175"/>
              <a:gd name="connsiteX46" fmla="*/ 2368550 w 3273425"/>
              <a:gd name="connsiteY46" fmla="*/ 1362075 h 1781175"/>
              <a:gd name="connsiteX47" fmla="*/ 2368550 w 3273425"/>
              <a:gd name="connsiteY47" fmla="*/ 1301750 h 1781175"/>
              <a:gd name="connsiteX48" fmla="*/ 2327275 w 3273425"/>
              <a:gd name="connsiteY48" fmla="*/ 1301750 h 1781175"/>
              <a:gd name="connsiteX49" fmla="*/ 2327275 w 3273425"/>
              <a:gd name="connsiteY49" fmla="*/ 1247775 h 1781175"/>
              <a:gd name="connsiteX50" fmla="*/ 2171700 w 3273425"/>
              <a:gd name="connsiteY50" fmla="*/ 1247775 h 1781175"/>
              <a:gd name="connsiteX51" fmla="*/ 2171700 w 3273425"/>
              <a:gd name="connsiteY51" fmla="*/ 1200150 h 1781175"/>
              <a:gd name="connsiteX52" fmla="*/ 1990725 w 3273425"/>
              <a:gd name="connsiteY52" fmla="*/ 1200150 h 1781175"/>
              <a:gd name="connsiteX53" fmla="*/ 1990725 w 3273425"/>
              <a:gd name="connsiteY53" fmla="*/ 1149350 h 1781175"/>
              <a:gd name="connsiteX54" fmla="*/ 1863725 w 3273425"/>
              <a:gd name="connsiteY54" fmla="*/ 1149350 h 1781175"/>
              <a:gd name="connsiteX55" fmla="*/ 1863725 w 3273425"/>
              <a:gd name="connsiteY55" fmla="*/ 1104900 h 1781175"/>
              <a:gd name="connsiteX56" fmla="*/ 1727200 w 3273425"/>
              <a:gd name="connsiteY56" fmla="*/ 1104900 h 1781175"/>
              <a:gd name="connsiteX57" fmla="*/ 1727200 w 3273425"/>
              <a:gd name="connsiteY57" fmla="*/ 1050925 h 1781175"/>
              <a:gd name="connsiteX58" fmla="*/ 1720850 w 3273425"/>
              <a:gd name="connsiteY58" fmla="*/ 1050925 h 1781175"/>
              <a:gd name="connsiteX59" fmla="*/ 1720850 w 3273425"/>
              <a:gd name="connsiteY59" fmla="*/ 1016000 h 1781175"/>
              <a:gd name="connsiteX60" fmla="*/ 1562100 w 3273425"/>
              <a:gd name="connsiteY60" fmla="*/ 1016000 h 1781175"/>
              <a:gd name="connsiteX61" fmla="*/ 1562100 w 3273425"/>
              <a:gd name="connsiteY61" fmla="*/ 977900 h 1781175"/>
              <a:gd name="connsiteX62" fmla="*/ 1495425 w 3273425"/>
              <a:gd name="connsiteY62" fmla="*/ 977900 h 1781175"/>
              <a:gd name="connsiteX63" fmla="*/ 1495425 w 3273425"/>
              <a:gd name="connsiteY63" fmla="*/ 933450 h 1781175"/>
              <a:gd name="connsiteX64" fmla="*/ 1343025 w 3273425"/>
              <a:gd name="connsiteY64" fmla="*/ 933450 h 1781175"/>
              <a:gd name="connsiteX65" fmla="*/ 1343025 w 3273425"/>
              <a:gd name="connsiteY65" fmla="*/ 898525 h 1781175"/>
              <a:gd name="connsiteX66" fmla="*/ 1181100 w 3273425"/>
              <a:gd name="connsiteY66" fmla="*/ 898525 h 1781175"/>
              <a:gd name="connsiteX67" fmla="*/ 1181100 w 3273425"/>
              <a:gd name="connsiteY67" fmla="*/ 863600 h 1781175"/>
              <a:gd name="connsiteX68" fmla="*/ 1123950 w 3273425"/>
              <a:gd name="connsiteY68" fmla="*/ 863600 h 1781175"/>
              <a:gd name="connsiteX69" fmla="*/ 1123950 w 3273425"/>
              <a:gd name="connsiteY69" fmla="*/ 822325 h 1781175"/>
              <a:gd name="connsiteX70" fmla="*/ 1057275 w 3273425"/>
              <a:gd name="connsiteY70" fmla="*/ 822325 h 1781175"/>
              <a:gd name="connsiteX71" fmla="*/ 1057275 w 3273425"/>
              <a:gd name="connsiteY71" fmla="*/ 790575 h 1781175"/>
              <a:gd name="connsiteX72" fmla="*/ 1044575 w 3273425"/>
              <a:gd name="connsiteY72" fmla="*/ 790575 h 1781175"/>
              <a:gd name="connsiteX73" fmla="*/ 1044575 w 3273425"/>
              <a:gd name="connsiteY73" fmla="*/ 749300 h 1781175"/>
              <a:gd name="connsiteX74" fmla="*/ 1012825 w 3273425"/>
              <a:gd name="connsiteY74" fmla="*/ 749300 h 1781175"/>
              <a:gd name="connsiteX75" fmla="*/ 1012825 w 3273425"/>
              <a:gd name="connsiteY75" fmla="*/ 714375 h 1781175"/>
              <a:gd name="connsiteX76" fmla="*/ 949325 w 3273425"/>
              <a:gd name="connsiteY76" fmla="*/ 714375 h 1781175"/>
              <a:gd name="connsiteX77" fmla="*/ 949325 w 3273425"/>
              <a:gd name="connsiteY77" fmla="*/ 647700 h 1781175"/>
              <a:gd name="connsiteX78" fmla="*/ 895350 w 3273425"/>
              <a:gd name="connsiteY78" fmla="*/ 647700 h 1781175"/>
              <a:gd name="connsiteX79" fmla="*/ 895350 w 3273425"/>
              <a:gd name="connsiteY79" fmla="*/ 581025 h 1781175"/>
              <a:gd name="connsiteX80" fmla="*/ 863600 w 3273425"/>
              <a:gd name="connsiteY80" fmla="*/ 581025 h 1781175"/>
              <a:gd name="connsiteX81" fmla="*/ 863600 w 3273425"/>
              <a:gd name="connsiteY81" fmla="*/ 514350 h 1781175"/>
              <a:gd name="connsiteX82" fmla="*/ 831850 w 3273425"/>
              <a:gd name="connsiteY82" fmla="*/ 514350 h 1781175"/>
              <a:gd name="connsiteX83" fmla="*/ 831850 w 3273425"/>
              <a:gd name="connsiteY83" fmla="*/ 450850 h 1781175"/>
              <a:gd name="connsiteX84" fmla="*/ 777875 w 3273425"/>
              <a:gd name="connsiteY84" fmla="*/ 450850 h 1781175"/>
              <a:gd name="connsiteX85" fmla="*/ 777875 w 3273425"/>
              <a:gd name="connsiteY85" fmla="*/ 412750 h 1781175"/>
              <a:gd name="connsiteX86" fmla="*/ 723900 w 3273425"/>
              <a:gd name="connsiteY86" fmla="*/ 412750 h 1781175"/>
              <a:gd name="connsiteX87" fmla="*/ 723900 w 3273425"/>
              <a:gd name="connsiteY87" fmla="*/ 374650 h 1781175"/>
              <a:gd name="connsiteX88" fmla="*/ 520700 w 3273425"/>
              <a:gd name="connsiteY88" fmla="*/ 374650 h 1781175"/>
              <a:gd name="connsiteX89" fmla="*/ 520700 w 3273425"/>
              <a:gd name="connsiteY89" fmla="*/ 292100 h 1781175"/>
              <a:gd name="connsiteX90" fmla="*/ 501650 w 3273425"/>
              <a:gd name="connsiteY90" fmla="*/ 292100 h 1781175"/>
              <a:gd name="connsiteX91" fmla="*/ 501650 w 3273425"/>
              <a:gd name="connsiteY91" fmla="*/ 257175 h 1781175"/>
              <a:gd name="connsiteX92" fmla="*/ 368300 w 3273425"/>
              <a:gd name="connsiteY92" fmla="*/ 257175 h 1781175"/>
              <a:gd name="connsiteX93" fmla="*/ 368300 w 3273425"/>
              <a:gd name="connsiteY93" fmla="*/ 225425 h 1781175"/>
              <a:gd name="connsiteX94" fmla="*/ 285750 w 3273425"/>
              <a:gd name="connsiteY94" fmla="*/ 225425 h 1781175"/>
              <a:gd name="connsiteX95" fmla="*/ 285750 w 3273425"/>
              <a:gd name="connsiteY95" fmla="*/ 193675 h 1781175"/>
              <a:gd name="connsiteX96" fmla="*/ 257175 w 3273425"/>
              <a:gd name="connsiteY96" fmla="*/ 193675 h 1781175"/>
              <a:gd name="connsiteX97" fmla="*/ 257175 w 3273425"/>
              <a:gd name="connsiteY97" fmla="*/ 127000 h 1781175"/>
              <a:gd name="connsiteX98" fmla="*/ 222250 w 3273425"/>
              <a:gd name="connsiteY98" fmla="*/ 127000 h 1781175"/>
              <a:gd name="connsiteX99" fmla="*/ 222250 w 3273425"/>
              <a:gd name="connsiteY99" fmla="*/ 88900 h 1781175"/>
              <a:gd name="connsiteX100" fmla="*/ 190500 w 3273425"/>
              <a:gd name="connsiteY100" fmla="*/ 88900 h 1781175"/>
              <a:gd name="connsiteX101" fmla="*/ 190500 w 3273425"/>
              <a:gd name="connsiteY101" fmla="*/ 41275 h 1781175"/>
              <a:gd name="connsiteX102" fmla="*/ 104775 w 3273425"/>
              <a:gd name="connsiteY102" fmla="*/ 41275 h 1781175"/>
              <a:gd name="connsiteX103" fmla="*/ 104775 w 3273425"/>
              <a:gd name="connsiteY103" fmla="*/ 22225 h 1781175"/>
              <a:gd name="connsiteX104" fmla="*/ 82550 w 3273425"/>
              <a:gd name="connsiteY104" fmla="*/ 22225 h 1781175"/>
              <a:gd name="connsiteX105" fmla="*/ 82550 w 3273425"/>
              <a:gd name="connsiteY105" fmla="*/ 22225 h 1781175"/>
              <a:gd name="connsiteX106" fmla="*/ 82550 w 3273425"/>
              <a:gd name="connsiteY106" fmla="*/ 0 h 1781175"/>
              <a:gd name="connsiteX107" fmla="*/ 0 w 3273425"/>
              <a:gd name="connsiteY107" fmla="*/ 0 h 1781175"/>
              <a:gd name="connsiteX108" fmla="*/ 0 w 3273425"/>
              <a:gd name="connsiteY108" fmla="*/ 95250 h 1781175"/>
              <a:gd name="connsiteX109" fmla="*/ 25400 w 3273425"/>
              <a:gd name="connsiteY109" fmla="*/ 95250 h 1781175"/>
              <a:gd name="connsiteX110" fmla="*/ 25400 w 3273425"/>
              <a:gd name="connsiteY110" fmla="*/ 168275 h 1781175"/>
              <a:gd name="connsiteX111" fmla="*/ 41275 w 3273425"/>
              <a:gd name="connsiteY111" fmla="*/ 168275 h 1781175"/>
              <a:gd name="connsiteX112" fmla="*/ 41275 w 3273425"/>
              <a:gd name="connsiteY112" fmla="*/ 212725 h 1781175"/>
              <a:gd name="connsiteX113" fmla="*/ 69850 w 3273425"/>
              <a:gd name="connsiteY113" fmla="*/ 212725 h 1781175"/>
              <a:gd name="connsiteX114" fmla="*/ 69850 w 3273425"/>
              <a:gd name="connsiteY114" fmla="*/ 260350 h 1781175"/>
              <a:gd name="connsiteX115" fmla="*/ 88900 w 3273425"/>
              <a:gd name="connsiteY115" fmla="*/ 260350 h 1781175"/>
              <a:gd name="connsiteX116" fmla="*/ 88900 w 3273425"/>
              <a:gd name="connsiteY116" fmla="*/ 314325 h 1781175"/>
              <a:gd name="connsiteX117" fmla="*/ 107950 w 3273425"/>
              <a:gd name="connsiteY117" fmla="*/ 314325 h 1781175"/>
              <a:gd name="connsiteX118" fmla="*/ 107950 w 3273425"/>
              <a:gd name="connsiteY118" fmla="*/ 355600 h 1781175"/>
              <a:gd name="connsiteX119" fmla="*/ 190500 w 3273425"/>
              <a:gd name="connsiteY119" fmla="*/ 355600 h 1781175"/>
              <a:gd name="connsiteX120" fmla="*/ 190500 w 3273425"/>
              <a:gd name="connsiteY120" fmla="*/ 409575 h 1781175"/>
              <a:gd name="connsiteX121" fmla="*/ 206375 w 3273425"/>
              <a:gd name="connsiteY121" fmla="*/ 409575 h 1781175"/>
              <a:gd name="connsiteX122" fmla="*/ 206375 w 3273425"/>
              <a:gd name="connsiteY122" fmla="*/ 460375 h 1781175"/>
              <a:gd name="connsiteX123" fmla="*/ 225425 w 3273425"/>
              <a:gd name="connsiteY123" fmla="*/ 460375 h 1781175"/>
              <a:gd name="connsiteX124" fmla="*/ 225425 w 3273425"/>
              <a:gd name="connsiteY124" fmla="*/ 514350 h 1781175"/>
              <a:gd name="connsiteX0" fmla="*/ 523875 w 3273425"/>
              <a:gd name="connsiteY0" fmla="*/ 762000 h 1781175"/>
              <a:gd name="connsiteX1" fmla="*/ 539750 w 3273425"/>
              <a:gd name="connsiteY1" fmla="*/ 784225 h 1781175"/>
              <a:gd name="connsiteX2" fmla="*/ 530225 w 3273425"/>
              <a:gd name="connsiteY2" fmla="*/ 860425 h 1781175"/>
              <a:gd name="connsiteX3" fmla="*/ 720725 w 3273425"/>
              <a:gd name="connsiteY3" fmla="*/ 860425 h 1781175"/>
              <a:gd name="connsiteX4" fmla="*/ 720725 w 3273425"/>
              <a:gd name="connsiteY4" fmla="*/ 901700 h 1781175"/>
              <a:gd name="connsiteX5" fmla="*/ 784225 w 3273425"/>
              <a:gd name="connsiteY5" fmla="*/ 901700 h 1781175"/>
              <a:gd name="connsiteX6" fmla="*/ 784225 w 3273425"/>
              <a:gd name="connsiteY6" fmla="*/ 939800 h 1781175"/>
              <a:gd name="connsiteX7" fmla="*/ 841375 w 3273425"/>
              <a:gd name="connsiteY7" fmla="*/ 939800 h 1781175"/>
              <a:gd name="connsiteX8" fmla="*/ 841375 w 3273425"/>
              <a:gd name="connsiteY8" fmla="*/ 1012825 h 1781175"/>
              <a:gd name="connsiteX9" fmla="*/ 841375 w 3273425"/>
              <a:gd name="connsiteY9" fmla="*/ 1012825 h 1781175"/>
              <a:gd name="connsiteX10" fmla="*/ 841375 w 3273425"/>
              <a:gd name="connsiteY10" fmla="*/ 1012825 h 1781175"/>
              <a:gd name="connsiteX11" fmla="*/ 860425 w 3273425"/>
              <a:gd name="connsiteY11" fmla="*/ 1012825 h 1781175"/>
              <a:gd name="connsiteX12" fmla="*/ 860425 w 3273425"/>
              <a:gd name="connsiteY12" fmla="*/ 1095375 h 1781175"/>
              <a:gd name="connsiteX13" fmla="*/ 898525 w 3273425"/>
              <a:gd name="connsiteY13" fmla="*/ 1095375 h 1781175"/>
              <a:gd name="connsiteX14" fmla="*/ 898525 w 3273425"/>
              <a:gd name="connsiteY14" fmla="*/ 1155700 h 1781175"/>
              <a:gd name="connsiteX15" fmla="*/ 949325 w 3273425"/>
              <a:gd name="connsiteY15" fmla="*/ 1155700 h 1781175"/>
              <a:gd name="connsiteX16" fmla="*/ 949325 w 3273425"/>
              <a:gd name="connsiteY16" fmla="*/ 1222375 h 1781175"/>
              <a:gd name="connsiteX17" fmla="*/ 1012825 w 3273425"/>
              <a:gd name="connsiteY17" fmla="*/ 1222375 h 1781175"/>
              <a:gd name="connsiteX18" fmla="*/ 1012825 w 3273425"/>
              <a:gd name="connsiteY18" fmla="*/ 1257300 h 1781175"/>
              <a:gd name="connsiteX19" fmla="*/ 1057275 w 3273425"/>
              <a:gd name="connsiteY19" fmla="*/ 1257300 h 1781175"/>
              <a:gd name="connsiteX20" fmla="*/ 1057275 w 3273425"/>
              <a:gd name="connsiteY20" fmla="*/ 1304925 h 1781175"/>
              <a:gd name="connsiteX21" fmla="*/ 1057275 w 3273425"/>
              <a:gd name="connsiteY21" fmla="*/ 1323975 h 1781175"/>
              <a:gd name="connsiteX22" fmla="*/ 1123950 w 3273425"/>
              <a:gd name="connsiteY22" fmla="*/ 1323975 h 1781175"/>
              <a:gd name="connsiteX23" fmla="*/ 1123950 w 3273425"/>
              <a:gd name="connsiteY23" fmla="*/ 1358900 h 1781175"/>
              <a:gd name="connsiteX24" fmla="*/ 1181100 w 3273425"/>
              <a:gd name="connsiteY24" fmla="*/ 1358900 h 1781175"/>
              <a:gd name="connsiteX25" fmla="*/ 1181100 w 3273425"/>
              <a:gd name="connsiteY25" fmla="*/ 1390650 h 1781175"/>
              <a:gd name="connsiteX26" fmla="*/ 1346200 w 3273425"/>
              <a:gd name="connsiteY26" fmla="*/ 1390650 h 1781175"/>
              <a:gd name="connsiteX27" fmla="*/ 1346200 w 3273425"/>
              <a:gd name="connsiteY27" fmla="*/ 1431925 h 1781175"/>
              <a:gd name="connsiteX28" fmla="*/ 1495425 w 3273425"/>
              <a:gd name="connsiteY28" fmla="*/ 1431925 h 1781175"/>
              <a:gd name="connsiteX29" fmla="*/ 1495425 w 3273425"/>
              <a:gd name="connsiteY29" fmla="*/ 1460500 h 1781175"/>
              <a:gd name="connsiteX30" fmla="*/ 1574800 w 3273425"/>
              <a:gd name="connsiteY30" fmla="*/ 1460500 h 1781175"/>
              <a:gd name="connsiteX31" fmla="*/ 1574800 w 3273425"/>
              <a:gd name="connsiteY31" fmla="*/ 1495425 h 1781175"/>
              <a:gd name="connsiteX32" fmla="*/ 1724025 w 3273425"/>
              <a:gd name="connsiteY32" fmla="*/ 1495425 h 1781175"/>
              <a:gd name="connsiteX33" fmla="*/ 1724025 w 3273425"/>
              <a:gd name="connsiteY33" fmla="*/ 1562100 h 1781175"/>
              <a:gd name="connsiteX34" fmla="*/ 1870075 w 3273425"/>
              <a:gd name="connsiteY34" fmla="*/ 1562100 h 1781175"/>
              <a:gd name="connsiteX35" fmla="*/ 1870075 w 3273425"/>
              <a:gd name="connsiteY35" fmla="*/ 1612900 h 1781175"/>
              <a:gd name="connsiteX36" fmla="*/ 1993900 w 3273425"/>
              <a:gd name="connsiteY36" fmla="*/ 1612900 h 1781175"/>
              <a:gd name="connsiteX37" fmla="*/ 1993900 w 3273425"/>
              <a:gd name="connsiteY37" fmla="*/ 1647825 h 1781175"/>
              <a:gd name="connsiteX38" fmla="*/ 2178050 w 3273425"/>
              <a:gd name="connsiteY38" fmla="*/ 1647825 h 1781175"/>
              <a:gd name="connsiteX39" fmla="*/ 2178050 w 3273425"/>
              <a:gd name="connsiteY39" fmla="*/ 1685925 h 1781175"/>
              <a:gd name="connsiteX40" fmla="*/ 2314575 w 3273425"/>
              <a:gd name="connsiteY40" fmla="*/ 1685925 h 1781175"/>
              <a:gd name="connsiteX41" fmla="*/ 2314575 w 3273425"/>
              <a:gd name="connsiteY41" fmla="*/ 1736725 h 1781175"/>
              <a:gd name="connsiteX42" fmla="*/ 2359025 w 3273425"/>
              <a:gd name="connsiteY42" fmla="*/ 1736725 h 1781175"/>
              <a:gd name="connsiteX43" fmla="*/ 2359025 w 3273425"/>
              <a:gd name="connsiteY43" fmla="*/ 1781175 h 1781175"/>
              <a:gd name="connsiteX44" fmla="*/ 3273425 w 3273425"/>
              <a:gd name="connsiteY44" fmla="*/ 1781175 h 1781175"/>
              <a:gd name="connsiteX45" fmla="*/ 3273425 w 3273425"/>
              <a:gd name="connsiteY45" fmla="*/ 1362075 h 1781175"/>
              <a:gd name="connsiteX46" fmla="*/ 2368550 w 3273425"/>
              <a:gd name="connsiteY46" fmla="*/ 1362075 h 1781175"/>
              <a:gd name="connsiteX47" fmla="*/ 2368550 w 3273425"/>
              <a:gd name="connsiteY47" fmla="*/ 1301750 h 1781175"/>
              <a:gd name="connsiteX48" fmla="*/ 2327275 w 3273425"/>
              <a:gd name="connsiteY48" fmla="*/ 1301750 h 1781175"/>
              <a:gd name="connsiteX49" fmla="*/ 2327275 w 3273425"/>
              <a:gd name="connsiteY49" fmla="*/ 1247775 h 1781175"/>
              <a:gd name="connsiteX50" fmla="*/ 2171700 w 3273425"/>
              <a:gd name="connsiteY50" fmla="*/ 1247775 h 1781175"/>
              <a:gd name="connsiteX51" fmla="*/ 2171700 w 3273425"/>
              <a:gd name="connsiteY51" fmla="*/ 1200150 h 1781175"/>
              <a:gd name="connsiteX52" fmla="*/ 1990725 w 3273425"/>
              <a:gd name="connsiteY52" fmla="*/ 1200150 h 1781175"/>
              <a:gd name="connsiteX53" fmla="*/ 1990725 w 3273425"/>
              <a:gd name="connsiteY53" fmla="*/ 1149350 h 1781175"/>
              <a:gd name="connsiteX54" fmla="*/ 1863725 w 3273425"/>
              <a:gd name="connsiteY54" fmla="*/ 1149350 h 1781175"/>
              <a:gd name="connsiteX55" fmla="*/ 1863725 w 3273425"/>
              <a:gd name="connsiteY55" fmla="*/ 1104900 h 1781175"/>
              <a:gd name="connsiteX56" fmla="*/ 1727200 w 3273425"/>
              <a:gd name="connsiteY56" fmla="*/ 1104900 h 1781175"/>
              <a:gd name="connsiteX57" fmla="*/ 1727200 w 3273425"/>
              <a:gd name="connsiteY57" fmla="*/ 1050925 h 1781175"/>
              <a:gd name="connsiteX58" fmla="*/ 1720850 w 3273425"/>
              <a:gd name="connsiteY58" fmla="*/ 1050925 h 1781175"/>
              <a:gd name="connsiteX59" fmla="*/ 1720850 w 3273425"/>
              <a:gd name="connsiteY59" fmla="*/ 1016000 h 1781175"/>
              <a:gd name="connsiteX60" fmla="*/ 1562100 w 3273425"/>
              <a:gd name="connsiteY60" fmla="*/ 1016000 h 1781175"/>
              <a:gd name="connsiteX61" fmla="*/ 1562100 w 3273425"/>
              <a:gd name="connsiteY61" fmla="*/ 977900 h 1781175"/>
              <a:gd name="connsiteX62" fmla="*/ 1495425 w 3273425"/>
              <a:gd name="connsiteY62" fmla="*/ 977900 h 1781175"/>
              <a:gd name="connsiteX63" fmla="*/ 1495425 w 3273425"/>
              <a:gd name="connsiteY63" fmla="*/ 933450 h 1781175"/>
              <a:gd name="connsiteX64" fmla="*/ 1343025 w 3273425"/>
              <a:gd name="connsiteY64" fmla="*/ 933450 h 1781175"/>
              <a:gd name="connsiteX65" fmla="*/ 1343025 w 3273425"/>
              <a:gd name="connsiteY65" fmla="*/ 898525 h 1781175"/>
              <a:gd name="connsiteX66" fmla="*/ 1181100 w 3273425"/>
              <a:gd name="connsiteY66" fmla="*/ 898525 h 1781175"/>
              <a:gd name="connsiteX67" fmla="*/ 1181100 w 3273425"/>
              <a:gd name="connsiteY67" fmla="*/ 863600 h 1781175"/>
              <a:gd name="connsiteX68" fmla="*/ 1123950 w 3273425"/>
              <a:gd name="connsiteY68" fmla="*/ 863600 h 1781175"/>
              <a:gd name="connsiteX69" fmla="*/ 1123950 w 3273425"/>
              <a:gd name="connsiteY69" fmla="*/ 822325 h 1781175"/>
              <a:gd name="connsiteX70" fmla="*/ 1057275 w 3273425"/>
              <a:gd name="connsiteY70" fmla="*/ 822325 h 1781175"/>
              <a:gd name="connsiteX71" fmla="*/ 1057275 w 3273425"/>
              <a:gd name="connsiteY71" fmla="*/ 790575 h 1781175"/>
              <a:gd name="connsiteX72" fmla="*/ 1044575 w 3273425"/>
              <a:gd name="connsiteY72" fmla="*/ 790575 h 1781175"/>
              <a:gd name="connsiteX73" fmla="*/ 1044575 w 3273425"/>
              <a:gd name="connsiteY73" fmla="*/ 749300 h 1781175"/>
              <a:gd name="connsiteX74" fmla="*/ 1012825 w 3273425"/>
              <a:gd name="connsiteY74" fmla="*/ 749300 h 1781175"/>
              <a:gd name="connsiteX75" fmla="*/ 1012825 w 3273425"/>
              <a:gd name="connsiteY75" fmla="*/ 714375 h 1781175"/>
              <a:gd name="connsiteX76" fmla="*/ 949325 w 3273425"/>
              <a:gd name="connsiteY76" fmla="*/ 714375 h 1781175"/>
              <a:gd name="connsiteX77" fmla="*/ 949325 w 3273425"/>
              <a:gd name="connsiteY77" fmla="*/ 647700 h 1781175"/>
              <a:gd name="connsiteX78" fmla="*/ 895350 w 3273425"/>
              <a:gd name="connsiteY78" fmla="*/ 647700 h 1781175"/>
              <a:gd name="connsiteX79" fmla="*/ 895350 w 3273425"/>
              <a:gd name="connsiteY79" fmla="*/ 581025 h 1781175"/>
              <a:gd name="connsiteX80" fmla="*/ 863600 w 3273425"/>
              <a:gd name="connsiteY80" fmla="*/ 581025 h 1781175"/>
              <a:gd name="connsiteX81" fmla="*/ 863600 w 3273425"/>
              <a:gd name="connsiteY81" fmla="*/ 514350 h 1781175"/>
              <a:gd name="connsiteX82" fmla="*/ 831850 w 3273425"/>
              <a:gd name="connsiteY82" fmla="*/ 514350 h 1781175"/>
              <a:gd name="connsiteX83" fmla="*/ 831850 w 3273425"/>
              <a:gd name="connsiteY83" fmla="*/ 450850 h 1781175"/>
              <a:gd name="connsiteX84" fmla="*/ 777875 w 3273425"/>
              <a:gd name="connsiteY84" fmla="*/ 450850 h 1781175"/>
              <a:gd name="connsiteX85" fmla="*/ 777875 w 3273425"/>
              <a:gd name="connsiteY85" fmla="*/ 412750 h 1781175"/>
              <a:gd name="connsiteX86" fmla="*/ 723900 w 3273425"/>
              <a:gd name="connsiteY86" fmla="*/ 412750 h 1781175"/>
              <a:gd name="connsiteX87" fmla="*/ 723900 w 3273425"/>
              <a:gd name="connsiteY87" fmla="*/ 374650 h 1781175"/>
              <a:gd name="connsiteX88" fmla="*/ 520700 w 3273425"/>
              <a:gd name="connsiteY88" fmla="*/ 374650 h 1781175"/>
              <a:gd name="connsiteX89" fmla="*/ 520700 w 3273425"/>
              <a:gd name="connsiteY89" fmla="*/ 292100 h 1781175"/>
              <a:gd name="connsiteX90" fmla="*/ 501650 w 3273425"/>
              <a:gd name="connsiteY90" fmla="*/ 292100 h 1781175"/>
              <a:gd name="connsiteX91" fmla="*/ 501650 w 3273425"/>
              <a:gd name="connsiteY91" fmla="*/ 257175 h 1781175"/>
              <a:gd name="connsiteX92" fmla="*/ 368300 w 3273425"/>
              <a:gd name="connsiteY92" fmla="*/ 257175 h 1781175"/>
              <a:gd name="connsiteX93" fmla="*/ 368300 w 3273425"/>
              <a:gd name="connsiteY93" fmla="*/ 225425 h 1781175"/>
              <a:gd name="connsiteX94" fmla="*/ 285750 w 3273425"/>
              <a:gd name="connsiteY94" fmla="*/ 225425 h 1781175"/>
              <a:gd name="connsiteX95" fmla="*/ 285750 w 3273425"/>
              <a:gd name="connsiteY95" fmla="*/ 193675 h 1781175"/>
              <a:gd name="connsiteX96" fmla="*/ 257175 w 3273425"/>
              <a:gd name="connsiteY96" fmla="*/ 193675 h 1781175"/>
              <a:gd name="connsiteX97" fmla="*/ 257175 w 3273425"/>
              <a:gd name="connsiteY97" fmla="*/ 127000 h 1781175"/>
              <a:gd name="connsiteX98" fmla="*/ 222250 w 3273425"/>
              <a:gd name="connsiteY98" fmla="*/ 127000 h 1781175"/>
              <a:gd name="connsiteX99" fmla="*/ 222250 w 3273425"/>
              <a:gd name="connsiteY99" fmla="*/ 88900 h 1781175"/>
              <a:gd name="connsiteX100" fmla="*/ 190500 w 3273425"/>
              <a:gd name="connsiteY100" fmla="*/ 88900 h 1781175"/>
              <a:gd name="connsiteX101" fmla="*/ 190500 w 3273425"/>
              <a:gd name="connsiteY101" fmla="*/ 41275 h 1781175"/>
              <a:gd name="connsiteX102" fmla="*/ 104775 w 3273425"/>
              <a:gd name="connsiteY102" fmla="*/ 41275 h 1781175"/>
              <a:gd name="connsiteX103" fmla="*/ 104775 w 3273425"/>
              <a:gd name="connsiteY103" fmla="*/ 22225 h 1781175"/>
              <a:gd name="connsiteX104" fmla="*/ 82550 w 3273425"/>
              <a:gd name="connsiteY104" fmla="*/ 22225 h 1781175"/>
              <a:gd name="connsiteX105" fmla="*/ 82550 w 3273425"/>
              <a:gd name="connsiteY105" fmla="*/ 22225 h 1781175"/>
              <a:gd name="connsiteX106" fmla="*/ 82550 w 3273425"/>
              <a:gd name="connsiteY106" fmla="*/ 0 h 1781175"/>
              <a:gd name="connsiteX107" fmla="*/ 0 w 3273425"/>
              <a:gd name="connsiteY107" fmla="*/ 0 h 1781175"/>
              <a:gd name="connsiteX108" fmla="*/ 0 w 3273425"/>
              <a:gd name="connsiteY108" fmla="*/ 95250 h 1781175"/>
              <a:gd name="connsiteX109" fmla="*/ 25400 w 3273425"/>
              <a:gd name="connsiteY109" fmla="*/ 95250 h 1781175"/>
              <a:gd name="connsiteX110" fmla="*/ 25400 w 3273425"/>
              <a:gd name="connsiteY110" fmla="*/ 168275 h 1781175"/>
              <a:gd name="connsiteX111" fmla="*/ 41275 w 3273425"/>
              <a:gd name="connsiteY111" fmla="*/ 168275 h 1781175"/>
              <a:gd name="connsiteX112" fmla="*/ 41275 w 3273425"/>
              <a:gd name="connsiteY112" fmla="*/ 212725 h 1781175"/>
              <a:gd name="connsiteX113" fmla="*/ 69850 w 3273425"/>
              <a:gd name="connsiteY113" fmla="*/ 212725 h 1781175"/>
              <a:gd name="connsiteX114" fmla="*/ 69850 w 3273425"/>
              <a:gd name="connsiteY114" fmla="*/ 260350 h 1781175"/>
              <a:gd name="connsiteX115" fmla="*/ 88900 w 3273425"/>
              <a:gd name="connsiteY115" fmla="*/ 260350 h 1781175"/>
              <a:gd name="connsiteX116" fmla="*/ 88900 w 3273425"/>
              <a:gd name="connsiteY116" fmla="*/ 314325 h 1781175"/>
              <a:gd name="connsiteX117" fmla="*/ 107950 w 3273425"/>
              <a:gd name="connsiteY117" fmla="*/ 314325 h 1781175"/>
              <a:gd name="connsiteX118" fmla="*/ 107950 w 3273425"/>
              <a:gd name="connsiteY118" fmla="*/ 355600 h 1781175"/>
              <a:gd name="connsiteX119" fmla="*/ 190500 w 3273425"/>
              <a:gd name="connsiteY119" fmla="*/ 355600 h 1781175"/>
              <a:gd name="connsiteX120" fmla="*/ 190500 w 3273425"/>
              <a:gd name="connsiteY120" fmla="*/ 409575 h 1781175"/>
              <a:gd name="connsiteX121" fmla="*/ 206375 w 3273425"/>
              <a:gd name="connsiteY121" fmla="*/ 409575 h 1781175"/>
              <a:gd name="connsiteX122" fmla="*/ 206375 w 3273425"/>
              <a:gd name="connsiteY122" fmla="*/ 460375 h 1781175"/>
              <a:gd name="connsiteX123" fmla="*/ 225425 w 3273425"/>
              <a:gd name="connsiteY123" fmla="*/ 460375 h 1781175"/>
              <a:gd name="connsiteX124" fmla="*/ 225425 w 3273425"/>
              <a:gd name="connsiteY124" fmla="*/ 514350 h 1781175"/>
              <a:gd name="connsiteX0" fmla="*/ 498475 w 3273425"/>
              <a:gd name="connsiteY0" fmla="*/ 717550 h 1781175"/>
              <a:gd name="connsiteX1" fmla="*/ 539750 w 3273425"/>
              <a:gd name="connsiteY1" fmla="*/ 784225 h 1781175"/>
              <a:gd name="connsiteX2" fmla="*/ 530225 w 3273425"/>
              <a:gd name="connsiteY2" fmla="*/ 860425 h 1781175"/>
              <a:gd name="connsiteX3" fmla="*/ 720725 w 3273425"/>
              <a:gd name="connsiteY3" fmla="*/ 860425 h 1781175"/>
              <a:gd name="connsiteX4" fmla="*/ 720725 w 3273425"/>
              <a:gd name="connsiteY4" fmla="*/ 901700 h 1781175"/>
              <a:gd name="connsiteX5" fmla="*/ 784225 w 3273425"/>
              <a:gd name="connsiteY5" fmla="*/ 901700 h 1781175"/>
              <a:gd name="connsiteX6" fmla="*/ 784225 w 3273425"/>
              <a:gd name="connsiteY6" fmla="*/ 939800 h 1781175"/>
              <a:gd name="connsiteX7" fmla="*/ 841375 w 3273425"/>
              <a:gd name="connsiteY7" fmla="*/ 939800 h 1781175"/>
              <a:gd name="connsiteX8" fmla="*/ 841375 w 3273425"/>
              <a:gd name="connsiteY8" fmla="*/ 1012825 h 1781175"/>
              <a:gd name="connsiteX9" fmla="*/ 841375 w 3273425"/>
              <a:gd name="connsiteY9" fmla="*/ 1012825 h 1781175"/>
              <a:gd name="connsiteX10" fmla="*/ 841375 w 3273425"/>
              <a:gd name="connsiteY10" fmla="*/ 1012825 h 1781175"/>
              <a:gd name="connsiteX11" fmla="*/ 860425 w 3273425"/>
              <a:gd name="connsiteY11" fmla="*/ 1012825 h 1781175"/>
              <a:gd name="connsiteX12" fmla="*/ 860425 w 3273425"/>
              <a:gd name="connsiteY12" fmla="*/ 1095375 h 1781175"/>
              <a:gd name="connsiteX13" fmla="*/ 898525 w 3273425"/>
              <a:gd name="connsiteY13" fmla="*/ 1095375 h 1781175"/>
              <a:gd name="connsiteX14" fmla="*/ 898525 w 3273425"/>
              <a:gd name="connsiteY14" fmla="*/ 1155700 h 1781175"/>
              <a:gd name="connsiteX15" fmla="*/ 949325 w 3273425"/>
              <a:gd name="connsiteY15" fmla="*/ 1155700 h 1781175"/>
              <a:gd name="connsiteX16" fmla="*/ 949325 w 3273425"/>
              <a:gd name="connsiteY16" fmla="*/ 1222375 h 1781175"/>
              <a:gd name="connsiteX17" fmla="*/ 1012825 w 3273425"/>
              <a:gd name="connsiteY17" fmla="*/ 1222375 h 1781175"/>
              <a:gd name="connsiteX18" fmla="*/ 1012825 w 3273425"/>
              <a:gd name="connsiteY18" fmla="*/ 1257300 h 1781175"/>
              <a:gd name="connsiteX19" fmla="*/ 1057275 w 3273425"/>
              <a:gd name="connsiteY19" fmla="*/ 1257300 h 1781175"/>
              <a:gd name="connsiteX20" fmla="*/ 1057275 w 3273425"/>
              <a:gd name="connsiteY20" fmla="*/ 1304925 h 1781175"/>
              <a:gd name="connsiteX21" fmla="*/ 1057275 w 3273425"/>
              <a:gd name="connsiteY21" fmla="*/ 1323975 h 1781175"/>
              <a:gd name="connsiteX22" fmla="*/ 1123950 w 3273425"/>
              <a:gd name="connsiteY22" fmla="*/ 1323975 h 1781175"/>
              <a:gd name="connsiteX23" fmla="*/ 1123950 w 3273425"/>
              <a:gd name="connsiteY23" fmla="*/ 1358900 h 1781175"/>
              <a:gd name="connsiteX24" fmla="*/ 1181100 w 3273425"/>
              <a:gd name="connsiteY24" fmla="*/ 1358900 h 1781175"/>
              <a:gd name="connsiteX25" fmla="*/ 1181100 w 3273425"/>
              <a:gd name="connsiteY25" fmla="*/ 1390650 h 1781175"/>
              <a:gd name="connsiteX26" fmla="*/ 1346200 w 3273425"/>
              <a:gd name="connsiteY26" fmla="*/ 1390650 h 1781175"/>
              <a:gd name="connsiteX27" fmla="*/ 1346200 w 3273425"/>
              <a:gd name="connsiteY27" fmla="*/ 1431925 h 1781175"/>
              <a:gd name="connsiteX28" fmla="*/ 1495425 w 3273425"/>
              <a:gd name="connsiteY28" fmla="*/ 1431925 h 1781175"/>
              <a:gd name="connsiteX29" fmla="*/ 1495425 w 3273425"/>
              <a:gd name="connsiteY29" fmla="*/ 1460500 h 1781175"/>
              <a:gd name="connsiteX30" fmla="*/ 1574800 w 3273425"/>
              <a:gd name="connsiteY30" fmla="*/ 1460500 h 1781175"/>
              <a:gd name="connsiteX31" fmla="*/ 1574800 w 3273425"/>
              <a:gd name="connsiteY31" fmla="*/ 1495425 h 1781175"/>
              <a:gd name="connsiteX32" fmla="*/ 1724025 w 3273425"/>
              <a:gd name="connsiteY32" fmla="*/ 1495425 h 1781175"/>
              <a:gd name="connsiteX33" fmla="*/ 1724025 w 3273425"/>
              <a:gd name="connsiteY33" fmla="*/ 1562100 h 1781175"/>
              <a:gd name="connsiteX34" fmla="*/ 1870075 w 3273425"/>
              <a:gd name="connsiteY34" fmla="*/ 1562100 h 1781175"/>
              <a:gd name="connsiteX35" fmla="*/ 1870075 w 3273425"/>
              <a:gd name="connsiteY35" fmla="*/ 1612900 h 1781175"/>
              <a:gd name="connsiteX36" fmla="*/ 1993900 w 3273425"/>
              <a:gd name="connsiteY36" fmla="*/ 1612900 h 1781175"/>
              <a:gd name="connsiteX37" fmla="*/ 1993900 w 3273425"/>
              <a:gd name="connsiteY37" fmla="*/ 1647825 h 1781175"/>
              <a:gd name="connsiteX38" fmla="*/ 2178050 w 3273425"/>
              <a:gd name="connsiteY38" fmla="*/ 1647825 h 1781175"/>
              <a:gd name="connsiteX39" fmla="*/ 2178050 w 3273425"/>
              <a:gd name="connsiteY39" fmla="*/ 1685925 h 1781175"/>
              <a:gd name="connsiteX40" fmla="*/ 2314575 w 3273425"/>
              <a:gd name="connsiteY40" fmla="*/ 1685925 h 1781175"/>
              <a:gd name="connsiteX41" fmla="*/ 2314575 w 3273425"/>
              <a:gd name="connsiteY41" fmla="*/ 1736725 h 1781175"/>
              <a:gd name="connsiteX42" fmla="*/ 2359025 w 3273425"/>
              <a:gd name="connsiteY42" fmla="*/ 1736725 h 1781175"/>
              <a:gd name="connsiteX43" fmla="*/ 2359025 w 3273425"/>
              <a:gd name="connsiteY43" fmla="*/ 1781175 h 1781175"/>
              <a:gd name="connsiteX44" fmla="*/ 3273425 w 3273425"/>
              <a:gd name="connsiteY44" fmla="*/ 1781175 h 1781175"/>
              <a:gd name="connsiteX45" fmla="*/ 3273425 w 3273425"/>
              <a:gd name="connsiteY45" fmla="*/ 1362075 h 1781175"/>
              <a:gd name="connsiteX46" fmla="*/ 2368550 w 3273425"/>
              <a:gd name="connsiteY46" fmla="*/ 1362075 h 1781175"/>
              <a:gd name="connsiteX47" fmla="*/ 2368550 w 3273425"/>
              <a:gd name="connsiteY47" fmla="*/ 1301750 h 1781175"/>
              <a:gd name="connsiteX48" fmla="*/ 2327275 w 3273425"/>
              <a:gd name="connsiteY48" fmla="*/ 1301750 h 1781175"/>
              <a:gd name="connsiteX49" fmla="*/ 2327275 w 3273425"/>
              <a:gd name="connsiteY49" fmla="*/ 1247775 h 1781175"/>
              <a:gd name="connsiteX50" fmla="*/ 2171700 w 3273425"/>
              <a:gd name="connsiteY50" fmla="*/ 1247775 h 1781175"/>
              <a:gd name="connsiteX51" fmla="*/ 2171700 w 3273425"/>
              <a:gd name="connsiteY51" fmla="*/ 1200150 h 1781175"/>
              <a:gd name="connsiteX52" fmla="*/ 1990725 w 3273425"/>
              <a:gd name="connsiteY52" fmla="*/ 1200150 h 1781175"/>
              <a:gd name="connsiteX53" fmla="*/ 1990725 w 3273425"/>
              <a:gd name="connsiteY53" fmla="*/ 1149350 h 1781175"/>
              <a:gd name="connsiteX54" fmla="*/ 1863725 w 3273425"/>
              <a:gd name="connsiteY54" fmla="*/ 1149350 h 1781175"/>
              <a:gd name="connsiteX55" fmla="*/ 1863725 w 3273425"/>
              <a:gd name="connsiteY55" fmla="*/ 1104900 h 1781175"/>
              <a:gd name="connsiteX56" fmla="*/ 1727200 w 3273425"/>
              <a:gd name="connsiteY56" fmla="*/ 1104900 h 1781175"/>
              <a:gd name="connsiteX57" fmla="*/ 1727200 w 3273425"/>
              <a:gd name="connsiteY57" fmla="*/ 1050925 h 1781175"/>
              <a:gd name="connsiteX58" fmla="*/ 1720850 w 3273425"/>
              <a:gd name="connsiteY58" fmla="*/ 1050925 h 1781175"/>
              <a:gd name="connsiteX59" fmla="*/ 1720850 w 3273425"/>
              <a:gd name="connsiteY59" fmla="*/ 1016000 h 1781175"/>
              <a:gd name="connsiteX60" fmla="*/ 1562100 w 3273425"/>
              <a:gd name="connsiteY60" fmla="*/ 1016000 h 1781175"/>
              <a:gd name="connsiteX61" fmla="*/ 1562100 w 3273425"/>
              <a:gd name="connsiteY61" fmla="*/ 977900 h 1781175"/>
              <a:gd name="connsiteX62" fmla="*/ 1495425 w 3273425"/>
              <a:gd name="connsiteY62" fmla="*/ 977900 h 1781175"/>
              <a:gd name="connsiteX63" fmla="*/ 1495425 w 3273425"/>
              <a:gd name="connsiteY63" fmla="*/ 933450 h 1781175"/>
              <a:gd name="connsiteX64" fmla="*/ 1343025 w 3273425"/>
              <a:gd name="connsiteY64" fmla="*/ 933450 h 1781175"/>
              <a:gd name="connsiteX65" fmla="*/ 1343025 w 3273425"/>
              <a:gd name="connsiteY65" fmla="*/ 898525 h 1781175"/>
              <a:gd name="connsiteX66" fmla="*/ 1181100 w 3273425"/>
              <a:gd name="connsiteY66" fmla="*/ 898525 h 1781175"/>
              <a:gd name="connsiteX67" fmla="*/ 1181100 w 3273425"/>
              <a:gd name="connsiteY67" fmla="*/ 863600 h 1781175"/>
              <a:gd name="connsiteX68" fmla="*/ 1123950 w 3273425"/>
              <a:gd name="connsiteY68" fmla="*/ 863600 h 1781175"/>
              <a:gd name="connsiteX69" fmla="*/ 1123950 w 3273425"/>
              <a:gd name="connsiteY69" fmla="*/ 822325 h 1781175"/>
              <a:gd name="connsiteX70" fmla="*/ 1057275 w 3273425"/>
              <a:gd name="connsiteY70" fmla="*/ 822325 h 1781175"/>
              <a:gd name="connsiteX71" fmla="*/ 1057275 w 3273425"/>
              <a:gd name="connsiteY71" fmla="*/ 790575 h 1781175"/>
              <a:gd name="connsiteX72" fmla="*/ 1044575 w 3273425"/>
              <a:gd name="connsiteY72" fmla="*/ 790575 h 1781175"/>
              <a:gd name="connsiteX73" fmla="*/ 1044575 w 3273425"/>
              <a:gd name="connsiteY73" fmla="*/ 749300 h 1781175"/>
              <a:gd name="connsiteX74" fmla="*/ 1012825 w 3273425"/>
              <a:gd name="connsiteY74" fmla="*/ 749300 h 1781175"/>
              <a:gd name="connsiteX75" fmla="*/ 1012825 w 3273425"/>
              <a:gd name="connsiteY75" fmla="*/ 714375 h 1781175"/>
              <a:gd name="connsiteX76" fmla="*/ 949325 w 3273425"/>
              <a:gd name="connsiteY76" fmla="*/ 714375 h 1781175"/>
              <a:gd name="connsiteX77" fmla="*/ 949325 w 3273425"/>
              <a:gd name="connsiteY77" fmla="*/ 647700 h 1781175"/>
              <a:gd name="connsiteX78" fmla="*/ 895350 w 3273425"/>
              <a:gd name="connsiteY78" fmla="*/ 647700 h 1781175"/>
              <a:gd name="connsiteX79" fmla="*/ 895350 w 3273425"/>
              <a:gd name="connsiteY79" fmla="*/ 581025 h 1781175"/>
              <a:gd name="connsiteX80" fmla="*/ 863600 w 3273425"/>
              <a:gd name="connsiteY80" fmla="*/ 581025 h 1781175"/>
              <a:gd name="connsiteX81" fmla="*/ 863600 w 3273425"/>
              <a:gd name="connsiteY81" fmla="*/ 514350 h 1781175"/>
              <a:gd name="connsiteX82" fmla="*/ 831850 w 3273425"/>
              <a:gd name="connsiteY82" fmla="*/ 514350 h 1781175"/>
              <a:gd name="connsiteX83" fmla="*/ 831850 w 3273425"/>
              <a:gd name="connsiteY83" fmla="*/ 450850 h 1781175"/>
              <a:gd name="connsiteX84" fmla="*/ 777875 w 3273425"/>
              <a:gd name="connsiteY84" fmla="*/ 450850 h 1781175"/>
              <a:gd name="connsiteX85" fmla="*/ 777875 w 3273425"/>
              <a:gd name="connsiteY85" fmla="*/ 412750 h 1781175"/>
              <a:gd name="connsiteX86" fmla="*/ 723900 w 3273425"/>
              <a:gd name="connsiteY86" fmla="*/ 412750 h 1781175"/>
              <a:gd name="connsiteX87" fmla="*/ 723900 w 3273425"/>
              <a:gd name="connsiteY87" fmla="*/ 374650 h 1781175"/>
              <a:gd name="connsiteX88" fmla="*/ 520700 w 3273425"/>
              <a:gd name="connsiteY88" fmla="*/ 374650 h 1781175"/>
              <a:gd name="connsiteX89" fmla="*/ 520700 w 3273425"/>
              <a:gd name="connsiteY89" fmla="*/ 292100 h 1781175"/>
              <a:gd name="connsiteX90" fmla="*/ 501650 w 3273425"/>
              <a:gd name="connsiteY90" fmla="*/ 292100 h 1781175"/>
              <a:gd name="connsiteX91" fmla="*/ 501650 w 3273425"/>
              <a:gd name="connsiteY91" fmla="*/ 257175 h 1781175"/>
              <a:gd name="connsiteX92" fmla="*/ 368300 w 3273425"/>
              <a:gd name="connsiteY92" fmla="*/ 257175 h 1781175"/>
              <a:gd name="connsiteX93" fmla="*/ 368300 w 3273425"/>
              <a:gd name="connsiteY93" fmla="*/ 225425 h 1781175"/>
              <a:gd name="connsiteX94" fmla="*/ 285750 w 3273425"/>
              <a:gd name="connsiteY94" fmla="*/ 225425 h 1781175"/>
              <a:gd name="connsiteX95" fmla="*/ 285750 w 3273425"/>
              <a:gd name="connsiteY95" fmla="*/ 193675 h 1781175"/>
              <a:gd name="connsiteX96" fmla="*/ 257175 w 3273425"/>
              <a:gd name="connsiteY96" fmla="*/ 193675 h 1781175"/>
              <a:gd name="connsiteX97" fmla="*/ 257175 w 3273425"/>
              <a:gd name="connsiteY97" fmla="*/ 127000 h 1781175"/>
              <a:gd name="connsiteX98" fmla="*/ 222250 w 3273425"/>
              <a:gd name="connsiteY98" fmla="*/ 127000 h 1781175"/>
              <a:gd name="connsiteX99" fmla="*/ 222250 w 3273425"/>
              <a:gd name="connsiteY99" fmla="*/ 88900 h 1781175"/>
              <a:gd name="connsiteX100" fmla="*/ 190500 w 3273425"/>
              <a:gd name="connsiteY100" fmla="*/ 88900 h 1781175"/>
              <a:gd name="connsiteX101" fmla="*/ 190500 w 3273425"/>
              <a:gd name="connsiteY101" fmla="*/ 41275 h 1781175"/>
              <a:gd name="connsiteX102" fmla="*/ 104775 w 3273425"/>
              <a:gd name="connsiteY102" fmla="*/ 41275 h 1781175"/>
              <a:gd name="connsiteX103" fmla="*/ 104775 w 3273425"/>
              <a:gd name="connsiteY103" fmla="*/ 22225 h 1781175"/>
              <a:gd name="connsiteX104" fmla="*/ 82550 w 3273425"/>
              <a:gd name="connsiteY104" fmla="*/ 22225 h 1781175"/>
              <a:gd name="connsiteX105" fmla="*/ 82550 w 3273425"/>
              <a:gd name="connsiteY105" fmla="*/ 22225 h 1781175"/>
              <a:gd name="connsiteX106" fmla="*/ 82550 w 3273425"/>
              <a:gd name="connsiteY106" fmla="*/ 0 h 1781175"/>
              <a:gd name="connsiteX107" fmla="*/ 0 w 3273425"/>
              <a:gd name="connsiteY107" fmla="*/ 0 h 1781175"/>
              <a:gd name="connsiteX108" fmla="*/ 0 w 3273425"/>
              <a:gd name="connsiteY108" fmla="*/ 95250 h 1781175"/>
              <a:gd name="connsiteX109" fmla="*/ 25400 w 3273425"/>
              <a:gd name="connsiteY109" fmla="*/ 95250 h 1781175"/>
              <a:gd name="connsiteX110" fmla="*/ 25400 w 3273425"/>
              <a:gd name="connsiteY110" fmla="*/ 168275 h 1781175"/>
              <a:gd name="connsiteX111" fmla="*/ 41275 w 3273425"/>
              <a:gd name="connsiteY111" fmla="*/ 168275 h 1781175"/>
              <a:gd name="connsiteX112" fmla="*/ 41275 w 3273425"/>
              <a:gd name="connsiteY112" fmla="*/ 212725 h 1781175"/>
              <a:gd name="connsiteX113" fmla="*/ 69850 w 3273425"/>
              <a:gd name="connsiteY113" fmla="*/ 212725 h 1781175"/>
              <a:gd name="connsiteX114" fmla="*/ 69850 w 3273425"/>
              <a:gd name="connsiteY114" fmla="*/ 260350 h 1781175"/>
              <a:gd name="connsiteX115" fmla="*/ 88900 w 3273425"/>
              <a:gd name="connsiteY115" fmla="*/ 260350 h 1781175"/>
              <a:gd name="connsiteX116" fmla="*/ 88900 w 3273425"/>
              <a:gd name="connsiteY116" fmla="*/ 314325 h 1781175"/>
              <a:gd name="connsiteX117" fmla="*/ 107950 w 3273425"/>
              <a:gd name="connsiteY117" fmla="*/ 314325 h 1781175"/>
              <a:gd name="connsiteX118" fmla="*/ 107950 w 3273425"/>
              <a:gd name="connsiteY118" fmla="*/ 355600 h 1781175"/>
              <a:gd name="connsiteX119" fmla="*/ 190500 w 3273425"/>
              <a:gd name="connsiteY119" fmla="*/ 355600 h 1781175"/>
              <a:gd name="connsiteX120" fmla="*/ 190500 w 3273425"/>
              <a:gd name="connsiteY120" fmla="*/ 409575 h 1781175"/>
              <a:gd name="connsiteX121" fmla="*/ 206375 w 3273425"/>
              <a:gd name="connsiteY121" fmla="*/ 409575 h 1781175"/>
              <a:gd name="connsiteX122" fmla="*/ 206375 w 3273425"/>
              <a:gd name="connsiteY122" fmla="*/ 460375 h 1781175"/>
              <a:gd name="connsiteX123" fmla="*/ 225425 w 3273425"/>
              <a:gd name="connsiteY123" fmla="*/ 460375 h 1781175"/>
              <a:gd name="connsiteX124" fmla="*/ 225425 w 3273425"/>
              <a:gd name="connsiteY124" fmla="*/ 514350 h 1781175"/>
              <a:gd name="connsiteX0" fmla="*/ 498475 w 3273425"/>
              <a:gd name="connsiteY0" fmla="*/ 717550 h 1781175"/>
              <a:gd name="connsiteX1" fmla="*/ 523875 w 3273425"/>
              <a:gd name="connsiteY1" fmla="*/ 755650 h 1781175"/>
              <a:gd name="connsiteX2" fmla="*/ 530225 w 3273425"/>
              <a:gd name="connsiteY2" fmla="*/ 860425 h 1781175"/>
              <a:gd name="connsiteX3" fmla="*/ 720725 w 3273425"/>
              <a:gd name="connsiteY3" fmla="*/ 860425 h 1781175"/>
              <a:gd name="connsiteX4" fmla="*/ 720725 w 3273425"/>
              <a:gd name="connsiteY4" fmla="*/ 901700 h 1781175"/>
              <a:gd name="connsiteX5" fmla="*/ 784225 w 3273425"/>
              <a:gd name="connsiteY5" fmla="*/ 901700 h 1781175"/>
              <a:gd name="connsiteX6" fmla="*/ 784225 w 3273425"/>
              <a:gd name="connsiteY6" fmla="*/ 939800 h 1781175"/>
              <a:gd name="connsiteX7" fmla="*/ 841375 w 3273425"/>
              <a:gd name="connsiteY7" fmla="*/ 939800 h 1781175"/>
              <a:gd name="connsiteX8" fmla="*/ 841375 w 3273425"/>
              <a:gd name="connsiteY8" fmla="*/ 1012825 h 1781175"/>
              <a:gd name="connsiteX9" fmla="*/ 841375 w 3273425"/>
              <a:gd name="connsiteY9" fmla="*/ 1012825 h 1781175"/>
              <a:gd name="connsiteX10" fmla="*/ 841375 w 3273425"/>
              <a:gd name="connsiteY10" fmla="*/ 1012825 h 1781175"/>
              <a:gd name="connsiteX11" fmla="*/ 860425 w 3273425"/>
              <a:gd name="connsiteY11" fmla="*/ 1012825 h 1781175"/>
              <a:gd name="connsiteX12" fmla="*/ 860425 w 3273425"/>
              <a:gd name="connsiteY12" fmla="*/ 1095375 h 1781175"/>
              <a:gd name="connsiteX13" fmla="*/ 898525 w 3273425"/>
              <a:gd name="connsiteY13" fmla="*/ 1095375 h 1781175"/>
              <a:gd name="connsiteX14" fmla="*/ 898525 w 3273425"/>
              <a:gd name="connsiteY14" fmla="*/ 1155700 h 1781175"/>
              <a:gd name="connsiteX15" fmla="*/ 949325 w 3273425"/>
              <a:gd name="connsiteY15" fmla="*/ 1155700 h 1781175"/>
              <a:gd name="connsiteX16" fmla="*/ 949325 w 3273425"/>
              <a:gd name="connsiteY16" fmla="*/ 1222375 h 1781175"/>
              <a:gd name="connsiteX17" fmla="*/ 1012825 w 3273425"/>
              <a:gd name="connsiteY17" fmla="*/ 1222375 h 1781175"/>
              <a:gd name="connsiteX18" fmla="*/ 1012825 w 3273425"/>
              <a:gd name="connsiteY18" fmla="*/ 1257300 h 1781175"/>
              <a:gd name="connsiteX19" fmla="*/ 1057275 w 3273425"/>
              <a:gd name="connsiteY19" fmla="*/ 1257300 h 1781175"/>
              <a:gd name="connsiteX20" fmla="*/ 1057275 w 3273425"/>
              <a:gd name="connsiteY20" fmla="*/ 1304925 h 1781175"/>
              <a:gd name="connsiteX21" fmla="*/ 1057275 w 3273425"/>
              <a:gd name="connsiteY21" fmla="*/ 1323975 h 1781175"/>
              <a:gd name="connsiteX22" fmla="*/ 1123950 w 3273425"/>
              <a:gd name="connsiteY22" fmla="*/ 1323975 h 1781175"/>
              <a:gd name="connsiteX23" fmla="*/ 1123950 w 3273425"/>
              <a:gd name="connsiteY23" fmla="*/ 1358900 h 1781175"/>
              <a:gd name="connsiteX24" fmla="*/ 1181100 w 3273425"/>
              <a:gd name="connsiteY24" fmla="*/ 1358900 h 1781175"/>
              <a:gd name="connsiteX25" fmla="*/ 1181100 w 3273425"/>
              <a:gd name="connsiteY25" fmla="*/ 1390650 h 1781175"/>
              <a:gd name="connsiteX26" fmla="*/ 1346200 w 3273425"/>
              <a:gd name="connsiteY26" fmla="*/ 1390650 h 1781175"/>
              <a:gd name="connsiteX27" fmla="*/ 1346200 w 3273425"/>
              <a:gd name="connsiteY27" fmla="*/ 1431925 h 1781175"/>
              <a:gd name="connsiteX28" fmla="*/ 1495425 w 3273425"/>
              <a:gd name="connsiteY28" fmla="*/ 1431925 h 1781175"/>
              <a:gd name="connsiteX29" fmla="*/ 1495425 w 3273425"/>
              <a:gd name="connsiteY29" fmla="*/ 1460500 h 1781175"/>
              <a:gd name="connsiteX30" fmla="*/ 1574800 w 3273425"/>
              <a:gd name="connsiteY30" fmla="*/ 1460500 h 1781175"/>
              <a:gd name="connsiteX31" fmla="*/ 1574800 w 3273425"/>
              <a:gd name="connsiteY31" fmla="*/ 1495425 h 1781175"/>
              <a:gd name="connsiteX32" fmla="*/ 1724025 w 3273425"/>
              <a:gd name="connsiteY32" fmla="*/ 1495425 h 1781175"/>
              <a:gd name="connsiteX33" fmla="*/ 1724025 w 3273425"/>
              <a:gd name="connsiteY33" fmla="*/ 1562100 h 1781175"/>
              <a:gd name="connsiteX34" fmla="*/ 1870075 w 3273425"/>
              <a:gd name="connsiteY34" fmla="*/ 1562100 h 1781175"/>
              <a:gd name="connsiteX35" fmla="*/ 1870075 w 3273425"/>
              <a:gd name="connsiteY35" fmla="*/ 1612900 h 1781175"/>
              <a:gd name="connsiteX36" fmla="*/ 1993900 w 3273425"/>
              <a:gd name="connsiteY36" fmla="*/ 1612900 h 1781175"/>
              <a:gd name="connsiteX37" fmla="*/ 1993900 w 3273425"/>
              <a:gd name="connsiteY37" fmla="*/ 1647825 h 1781175"/>
              <a:gd name="connsiteX38" fmla="*/ 2178050 w 3273425"/>
              <a:gd name="connsiteY38" fmla="*/ 1647825 h 1781175"/>
              <a:gd name="connsiteX39" fmla="*/ 2178050 w 3273425"/>
              <a:gd name="connsiteY39" fmla="*/ 1685925 h 1781175"/>
              <a:gd name="connsiteX40" fmla="*/ 2314575 w 3273425"/>
              <a:gd name="connsiteY40" fmla="*/ 1685925 h 1781175"/>
              <a:gd name="connsiteX41" fmla="*/ 2314575 w 3273425"/>
              <a:gd name="connsiteY41" fmla="*/ 1736725 h 1781175"/>
              <a:gd name="connsiteX42" fmla="*/ 2359025 w 3273425"/>
              <a:gd name="connsiteY42" fmla="*/ 1736725 h 1781175"/>
              <a:gd name="connsiteX43" fmla="*/ 2359025 w 3273425"/>
              <a:gd name="connsiteY43" fmla="*/ 1781175 h 1781175"/>
              <a:gd name="connsiteX44" fmla="*/ 3273425 w 3273425"/>
              <a:gd name="connsiteY44" fmla="*/ 1781175 h 1781175"/>
              <a:gd name="connsiteX45" fmla="*/ 3273425 w 3273425"/>
              <a:gd name="connsiteY45" fmla="*/ 1362075 h 1781175"/>
              <a:gd name="connsiteX46" fmla="*/ 2368550 w 3273425"/>
              <a:gd name="connsiteY46" fmla="*/ 1362075 h 1781175"/>
              <a:gd name="connsiteX47" fmla="*/ 2368550 w 3273425"/>
              <a:gd name="connsiteY47" fmla="*/ 1301750 h 1781175"/>
              <a:gd name="connsiteX48" fmla="*/ 2327275 w 3273425"/>
              <a:gd name="connsiteY48" fmla="*/ 1301750 h 1781175"/>
              <a:gd name="connsiteX49" fmla="*/ 2327275 w 3273425"/>
              <a:gd name="connsiteY49" fmla="*/ 1247775 h 1781175"/>
              <a:gd name="connsiteX50" fmla="*/ 2171700 w 3273425"/>
              <a:gd name="connsiteY50" fmla="*/ 1247775 h 1781175"/>
              <a:gd name="connsiteX51" fmla="*/ 2171700 w 3273425"/>
              <a:gd name="connsiteY51" fmla="*/ 1200150 h 1781175"/>
              <a:gd name="connsiteX52" fmla="*/ 1990725 w 3273425"/>
              <a:gd name="connsiteY52" fmla="*/ 1200150 h 1781175"/>
              <a:gd name="connsiteX53" fmla="*/ 1990725 w 3273425"/>
              <a:gd name="connsiteY53" fmla="*/ 1149350 h 1781175"/>
              <a:gd name="connsiteX54" fmla="*/ 1863725 w 3273425"/>
              <a:gd name="connsiteY54" fmla="*/ 1149350 h 1781175"/>
              <a:gd name="connsiteX55" fmla="*/ 1863725 w 3273425"/>
              <a:gd name="connsiteY55" fmla="*/ 1104900 h 1781175"/>
              <a:gd name="connsiteX56" fmla="*/ 1727200 w 3273425"/>
              <a:gd name="connsiteY56" fmla="*/ 1104900 h 1781175"/>
              <a:gd name="connsiteX57" fmla="*/ 1727200 w 3273425"/>
              <a:gd name="connsiteY57" fmla="*/ 1050925 h 1781175"/>
              <a:gd name="connsiteX58" fmla="*/ 1720850 w 3273425"/>
              <a:gd name="connsiteY58" fmla="*/ 1050925 h 1781175"/>
              <a:gd name="connsiteX59" fmla="*/ 1720850 w 3273425"/>
              <a:gd name="connsiteY59" fmla="*/ 1016000 h 1781175"/>
              <a:gd name="connsiteX60" fmla="*/ 1562100 w 3273425"/>
              <a:gd name="connsiteY60" fmla="*/ 1016000 h 1781175"/>
              <a:gd name="connsiteX61" fmla="*/ 1562100 w 3273425"/>
              <a:gd name="connsiteY61" fmla="*/ 977900 h 1781175"/>
              <a:gd name="connsiteX62" fmla="*/ 1495425 w 3273425"/>
              <a:gd name="connsiteY62" fmla="*/ 977900 h 1781175"/>
              <a:gd name="connsiteX63" fmla="*/ 1495425 w 3273425"/>
              <a:gd name="connsiteY63" fmla="*/ 933450 h 1781175"/>
              <a:gd name="connsiteX64" fmla="*/ 1343025 w 3273425"/>
              <a:gd name="connsiteY64" fmla="*/ 933450 h 1781175"/>
              <a:gd name="connsiteX65" fmla="*/ 1343025 w 3273425"/>
              <a:gd name="connsiteY65" fmla="*/ 898525 h 1781175"/>
              <a:gd name="connsiteX66" fmla="*/ 1181100 w 3273425"/>
              <a:gd name="connsiteY66" fmla="*/ 898525 h 1781175"/>
              <a:gd name="connsiteX67" fmla="*/ 1181100 w 3273425"/>
              <a:gd name="connsiteY67" fmla="*/ 863600 h 1781175"/>
              <a:gd name="connsiteX68" fmla="*/ 1123950 w 3273425"/>
              <a:gd name="connsiteY68" fmla="*/ 863600 h 1781175"/>
              <a:gd name="connsiteX69" fmla="*/ 1123950 w 3273425"/>
              <a:gd name="connsiteY69" fmla="*/ 822325 h 1781175"/>
              <a:gd name="connsiteX70" fmla="*/ 1057275 w 3273425"/>
              <a:gd name="connsiteY70" fmla="*/ 822325 h 1781175"/>
              <a:gd name="connsiteX71" fmla="*/ 1057275 w 3273425"/>
              <a:gd name="connsiteY71" fmla="*/ 790575 h 1781175"/>
              <a:gd name="connsiteX72" fmla="*/ 1044575 w 3273425"/>
              <a:gd name="connsiteY72" fmla="*/ 790575 h 1781175"/>
              <a:gd name="connsiteX73" fmla="*/ 1044575 w 3273425"/>
              <a:gd name="connsiteY73" fmla="*/ 749300 h 1781175"/>
              <a:gd name="connsiteX74" fmla="*/ 1012825 w 3273425"/>
              <a:gd name="connsiteY74" fmla="*/ 749300 h 1781175"/>
              <a:gd name="connsiteX75" fmla="*/ 1012825 w 3273425"/>
              <a:gd name="connsiteY75" fmla="*/ 714375 h 1781175"/>
              <a:gd name="connsiteX76" fmla="*/ 949325 w 3273425"/>
              <a:gd name="connsiteY76" fmla="*/ 714375 h 1781175"/>
              <a:gd name="connsiteX77" fmla="*/ 949325 w 3273425"/>
              <a:gd name="connsiteY77" fmla="*/ 647700 h 1781175"/>
              <a:gd name="connsiteX78" fmla="*/ 895350 w 3273425"/>
              <a:gd name="connsiteY78" fmla="*/ 647700 h 1781175"/>
              <a:gd name="connsiteX79" fmla="*/ 895350 w 3273425"/>
              <a:gd name="connsiteY79" fmla="*/ 581025 h 1781175"/>
              <a:gd name="connsiteX80" fmla="*/ 863600 w 3273425"/>
              <a:gd name="connsiteY80" fmla="*/ 581025 h 1781175"/>
              <a:gd name="connsiteX81" fmla="*/ 863600 w 3273425"/>
              <a:gd name="connsiteY81" fmla="*/ 514350 h 1781175"/>
              <a:gd name="connsiteX82" fmla="*/ 831850 w 3273425"/>
              <a:gd name="connsiteY82" fmla="*/ 514350 h 1781175"/>
              <a:gd name="connsiteX83" fmla="*/ 831850 w 3273425"/>
              <a:gd name="connsiteY83" fmla="*/ 450850 h 1781175"/>
              <a:gd name="connsiteX84" fmla="*/ 777875 w 3273425"/>
              <a:gd name="connsiteY84" fmla="*/ 450850 h 1781175"/>
              <a:gd name="connsiteX85" fmla="*/ 777875 w 3273425"/>
              <a:gd name="connsiteY85" fmla="*/ 412750 h 1781175"/>
              <a:gd name="connsiteX86" fmla="*/ 723900 w 3273425"/>
              <a:gd name="connsiteY86" fmla="*/ 412750 h 1781175"/>
              <a:gd name="connsiteX87" fmla="*/ 723900 w 3273425"/>
              <a:gd name="connsiteY87" fmla="*/ 374650 h 1781175"/>
              <a:gd name="connsiteX88" fmla="*/ 520700 w 3273425"/>
              <a:gd name="connsiteY88" fmla="*/ 374650 h 1781175"/>
              <a:gd name="connsiteX89" fmla="*/ 520700 w 3273425"/>
              <a:gd name="connsiteY89" fmla="*/ 292100 h 1781175"/>
              <a:gd name="connsiteX90" fmla="*/ 501650 w 3273425"/>
              <a:gd name="connsiteY90" fmla="*/ 292100 h 1781175"/>
              <a:gd name="connsiteX91" fmla="*/ 501650 w 3273425"/>
              <a:gd name="connsiteY91" fmla="*/ 257175 h 1781175"/>
              <a:gd name="connsiteX92" fmla="*/ 368300 w 3273425"/>
              <a:gd name="connsiteY92" fmla="*/ 257175 h 1781175"/>
              <a:gd name="connsiteX93" fmla="*/ 368300 w 3273425"/>
              <a:gd name="connsiteY93" fmla="*/ 225425 h 1781175"/>
              <a:gd name="connsiteX94" fmla="*/ 285750 w 3273425"/>
              <a:gd name="connsiteY94" fmla="*/ 225425 h 1781175"/>
              <a:gd name="connsiteX95" fmla="*/ 285750 w 3273425"/>
              <a:gd name="connsiteY95" fmla="*/ 193675 h 1781175"/>
              <a:gd name="connsiteX96" fmla="*/ 257175 w 3273425"/>
              <a:gd name="connsiteY96" fmla="*/ 193675 h 1781175"/>
              <a:gd name="connsiteX97" fmla="*/ 257175 w 3273425"/>
              <a:gd name="connsiteY97" fmla="*/ 127000 h 1781175"/>
              <a:gd name="connsiteX98" fmla="*/ 222250 w 3273425"/>
              <a:gd name="connsiteY98" fmla="*/ 127000 h 1781175"/>
              <a:gd name="connsiteX99" fmla="*/ 222250 w 3273425"/>
              <a:gd name="connsiteY99" fmla="*/ 88900 h 1781175"/>
              <a:gd name="connsiteX100" fmla="*/ 190500 w 3273425"/>
              <a:gd name="connsiteY100" fmla="*/ 88900 h 1781175"/>
              <a:gd name="connsiteX101" fmla="*/ 190500 w 3273425"/>
              <a:gd name="connsiteY101" fmla="*/ 41275 h 1781175"/>
              <a:gd name="connsiteX102" fmla="*/ 104775 w 3273425"/>
              <a:gd name="connsiteY102" fmla="*/ 41275 h 1781175"/>
              <a:gd name="connsiteX103" fmla="*/ 104775 w 3273425"/>
              <a:gd name="connsiteY103" fmla="*/ 22225 h 1781175"/>
              <a:gd name="connsiteX104" fmla="*/ 82550 w 3273425"/>
              <a:gd name="connsiteY104" fmla="*/ 22225 h 1781175"/>
              <a:gd name="connsiteX105" fmla="*/ 82550 w 3273425"/>
              <a:gd name="connsiteY105" fmla="*/ 22225 h 1781175"/>
              <a:gd name="connsiteX106" fmla="*/ 82550 w 3273425"/>
              <a:gd name="connsiteY106" fmla="*/ 0 h 1781175"/>
              <a:gd name="connsiteX107" fmla="*/ 0 w 3273425"/>
              <a:gd name="connsiteY107" fmla="*/ 0 h 1781175"/>
              <a:gd name="connsiteX108" fmla="*/ 0 w 3273425"/>
              <a:gd name="connsiteY108" fmla="*/ 95250 h 1781175"/>
              <a:gd name="connsiteX109" fmla="*/ 25400 w 3273425"/>
              <a:gd name="connsiteY109" fmla="*/ 95250 h 1781175"/>
              <a:gd name="connsiteX110" fmla="*/ 25400 w 3273425"/>
              <a:gd name="connsiteY110" fmla="*/ 168275 h 1781175"/>
              <a:gd name="connsiteX111" fmla="*/ 41275 w 3273425"/>
              <a:gd name="connsiteY111" fmla="*/ 168275 h 1781175"/>
              <a:gd name="connsiteX112" fmla="*/ 41275 w 3273425"/>
              <a:gd name="connsiteY112" fmla="*/ 212725 h 1781175"/>
              <a:gd name="connsiteX113" fmla="*/ 69850 w 3273425"/>
              <a:gd name="connsiteY113" fmla="*/ 212725 h 1781175"/>
              <a:gd name="connsiteX114" fmla="*/ 69850 w 3273425"/>
              <a:gd name="connsiteY114" fmla="*/ 260350 h 1781175"/>
              <a:gd name="connsiteX115" fmla="*/ 88900 w 3273425"/>
              <a:gd name="connsiteY115" fmla="*/ 260350 h 1781175"/>
              <a:gd name="connsiteX116" fmla="*/ 88900 w 3273425"/>
              <a:gd name="connsiteY116" fmla="*/ 314325 h 1781175"/>
              <a:gd name="connsiteX117" fmla="*/ 107950 w 3273425"/>
              <a:gd name="connsiteY117" fmla="*/ 314325 h 1781175"/>
              <a:gd name="connsiteX118" fmla="*/ 107950 w 3273425"/>
              <a:gd name="connsiteY118" fmla="*/ 355600 h 1781175"/>
              <a:gd name="connsiteX119" fmla="*/ 190500 w 3273425"/>
              <a:gd name="connsiteY119" fmla="*/ 355600 h 1781175"/>
              <a:gd name="connsiteX120" fmla="*/ 190500 w 3273425"/>
              <a:gd name="connsiteY120" fmla="*/ 409575 h 1781175"/>
              <a:gd name="connsiteX121" fmla="*/ 206375 w 3273425"/>
              <a:gd name="connsiteY121" fmla="*/ 409575 h 1781175"/>
              <a:gd name="connsiteX122" fmla="*/ 206375 w 3273425"/>
              <a:gd name="connsiteY122" fmla="*/ 460375 h 1781175"/>
              <a:gd name="connsiteX123" fmla="*/ 225425 w 3273425"/>
              <a:gd name="connsiteY123" fmla="*/ 460375 h 1781175"/>
              <a:gd name="connsiteX124" fmla="*/ 225425 w 3273425"/>
              <a:gd name="connsiteY124" fmla="*/ 514350 h 1781175"/>
              <a:gd name="connsiteX0" fmla="*/ 501650 w 3273425"/>
              <a:gd name="connsiteY0" fmla="*/ 752475 h 1781175"/>
              <a:gd name="connsiteX1" fmla="*/ 523875 w 3273425"/>
              <a:gd name="connsiteY1" fmla="*/ 755650 h 1781175"/>
              <a:gd name="connsiteX2" fmla="*/ 530225 w 3273425"/>
              <a:gd name="connsiteY2" fmla="*/ 860425 h 1781175"/>
              <a:gd name="connsiteX3" fmla="*/ 720725 w 3273425"/>
              <a:gd name="connsiteY3" fmla="*/ 860425 h 1781175"/>
              <a:gd name="connsiteX4" fmla="*/ 720725 w 3273425"/>
              <a:gd name="connsiteY4" fmla="*/ 901700 h 1781175"/>
              <a:gd name="connsiteX5" fmla="*/ 784225 w 3273425"/>
              <a:gd name="connsiteY5" fmla="*/ 901700 h 1781175"/>
              <a:gd name="connsiteX6" fmla="*/ 784225 w 3273425"/>
              <a:gd name="connsiteY6" fmla="*/ 939800 h 1781175"/>
              <a:gd name="connsiteX7" fmla="*/ 841375 w 3273425"/>
              <a:gd name="connsiteY7" fmla="*/ 939800 h 1781175"/>
              <a:gd name="connsiteX8" fmla="*/ 841375 w 3273425"/>
              <a:gd name="connsiteY8" fmla="*/ 1012825 h 1781175"/>
              <a:gd name="connsiteX9" fmla="*/ 841375 w 3273425"/>
              <a:gd name="connsiteY9" fmla="*/ 1012825 h 1781175"/>
              <a:gd name="connsiteX10" fmla="*/ 841375 w 3273425"/>
              <a:gd name="connsiteY10" fmla="*/ 1012825 h 1781175"/>
              <a:gd name="connsiteX11" fmla="*/ 860425 w 3273425"/>
              <a:gd name="connsiteY11" fmla="*/ 1012825 h 1781175"/>
              <a:gd name="connsiteX12" fmla="*/ 860425 w 3273425"/>
              <a:gd name="connsiteY12" fmla="*/ 1095375 h 1781175"/>
              <a:gd name="connsiteX13" fmla="*/ 898525 w 3273425"/>
              <a:gd name="connsiteY13" fmla="*/ 1095375 h 1781175"/>
              <a:gd name="connsiteX14" fmla="*/ 898525 w 3273425"/>
              <a:gd name="connsiteY14" fmla="*/ 1155700 h 1781175"/>
              <a:gd name="connsiteX15" fmla="*/ 949325 w 3273425"/>
              <a:gd name="connsiteY15" fmla="*/ 1155700 h 1781175"/>
              <a:gd name="connsiteX16" fmla="*/ 949325 w 3273425"/>
              <a:gd name="connsiteY16" fmla="*/ 1222375 h 1781175"/>
              <a:gd name="connsiteX17" fmla="*/ 1012825 w 3273425"/>
              <a:gd name="connsiteY17" fmla="*/ 1222375 h 1781175"/>
              <a:gd name="connsiteX18" fmla="*/ 1012825 w 3273425"/>
              <a:gd name="connsiteY18" fmla="*/ 1257300 h 1781175"/>
              <a:gd name="connsiteX19" fmla="*/ 1057275 w 3273425"/>
              <a:gd name="connsiteY19" fmla="*/ 1257300 h 1781175"/>
              <a:gd name="connsiteX20" fmla="*/ 1057275 w 3273425"/>
              <a:gd name="connsiteY20" fmla="*/ 1304925 h 1781175"/>
              <a:gd name="connsiteX21" fmla="*/ 1057275 w 3273425"/>
              <a:gd name="connsiteY21" fmla="*/ 1323975 h 1781175"/>
              <a:gd name="connsiteX22" fmla="*/ 1123950 w 3273425"/>
              <a:gd name="connsiteY22" fmla="*/ 1323975 h 1781175"/>
              <a:gd name="connsiteX23" fmla="*/ 1123950 w 3273425"/>
              <a:gd name="connsiteY23" fmla="*/ 1358900 h 1781175"/>
              <a:gd name="connsiteX24" fmla="*/ 1181100 w 3273425"/>
              <a:gd name="connsiteY24" fmla="*/ 1358900 h 1781175"/>
              <a:gd name="connsiteX25" fmla="*/ 1181100 w 3273425"/>
              <a:gd name="connsiteY25" fmla="*/ 1390650 h 1781175"/>
              <a:gd name="connsiteX26" fmla="*/ 1346200 w 3273425"/>
              <a:gd name="connsiteY26" fmla="*/ 1390650 h 1781175"/>
              <a:gd name="connsiteX27" fmla="*/ 1346200 w 3273425"/>
              <a:gd name="connsiteY27" fmla="*/ 1431925 h 1781175"/>
              <a:gd name="connsiteX28" fmla="*/ 1495425 w 3273425"/>
              <a:gd name="connsiteY28" fmla="*/ 1431925 h 1781175"/>
              <a:gd name="connsiteX29" fmla="*/ 1495425 w 3273425"/>
              <a:gd name="connsiteY29" fmla="*/ 1460500 h 1781175"/>
              <a:gd name="connsiteX30" fmla="*/ 1574800 w 3273425"/>
              <a:gd name="connsiteY30" fmla="*/ 1460500 h 1781175"/>
              <a:gd name="connsiteX31" fmla="*/ 1574800 w 3273425"/>
              <a:gd name="connsiteY31" fmla="*/ 1495425 h 1781175"/>
              <a:gd name="connsiteX32" fmla="*/ 1724025 w 3273425"/>
              <a:gd name="connsiteY32" fmla="*/ 1495425 h 1781175"/>
              <a:gd name="connsiteX33" fmla="*/ 1724025 w 3273425"/>
              <a:gd name="connsiteY33" fmla="*/ 1562100 h 1781175"/>
              <a:gd name="connsiteX34" fmla="*/ 1870075 w 3273425"/>
              <a:gd name="connsiteY34" fmla="*/ 1562100 h 1781175"/>
              <a:gd name="connsiteX35" fmla="*/ 1870075 w 3273425"/>
              <a:gd name="connsiteY35" fmla="*/ 1612900 h 1781175"/>
              <a:gd name="connsiteX36" fmla="*/ 1993900 w 3273425"/>
              <a:gd name="connsiteY36" fmla="*/ 1612900 h 1781175"/>
              <a:gd name="connsiteX37" fmla="*/ 1993900 w 3273425"/>
              <a:gd name="connsiteY37" fmla="*/ 1647825 h 1781175"/>
              <a:gd name="connsiteX38" fmla="*/ 2178050 w 3273425"/>
              <a:gd name="connsiteY38" fmla="*/ 1647825 h 1781175"/>
              <a:gd name="connsiteX39" fmla="*/ 2178050 w 3273425"/>
              <a:gd name="connsiteY39" fmla="*/ 1685925 h 1781175"/>
              <a:gd name="connsiteX40" fmla="*/ 2314575 w 3273425"/>
              <a:gd name="connsiteY40" fmla="*/ 1685925 h 1781175"/>
              <a:gd name="connsiteX41" fmla="*/ 2314575 w 3273425"/>
              <a:gd name="connsiteY41" fmla="*/ 1736725 h 1781175"/>
              <a:gd name="connsiteX42" fmla="*/ 2359025 w 3273425"/>
              <a:gd name="connsiteY42" fmla="*/ 1736725 h 1781175"/>
              <a:gd name="connsiteX43" fmla="*/ 2359025 w 3273425"/>
              <a:gd name="connsiteY43" fmla="*/ 1781175 h 1781175"/>
              <a:gd name="connsiteX44" fmla="*/ 3273425 w 3273425"/>
              <a:gd name="connsiteY44" fmla="*/ 1781175 h 1781175"/>
              <a:gd name="connsiteX45" fmla="*/ 3273425 w 3273425"/>
              <a:gd name="connsiteY45" fmla="*/ 1362075 h 1781175"/>
              <a:gd name="connsiteX46" fmla="*/ 2368550 w 3273425"/>
              <a:gd name="connsiteY46" fmla="*/ 1362075 h 1781175"/>
              <a:gd name="connsiteX47" fmla="*/ 2368550 w 3273425"/>
              <a:gd name="connsiteY47" fmla="*/ 1301750 h 1781175"/>
              <a:gd name="connsiteX48" fmla="*/ 2327275 w 3273425"/>
              <a:gd name="connsiteY48" fmla="*/ 1301750 h 1781175"/>
              <a:gd name="connsiteX49" fmla="*/ 2327275 w 3273425"/>
              <a:gd name="connsiteY49" fmla="*/ 1247775 h 1781175"/>
              <a:gd name="connsiteX50" fmla="*/ 2171700 w 3273425"/>
              <a:gd name="connsiteY50" fmla="*/ 1247775 h 1781175"/>
              <a:gd name="connsiteX51" fmla="*/ 2171700 w 3273425"/>
              <a:gd name="connsiteY51" fmla="*/ 1200150 h 1781175"/>
              <a:gd name="connsiteX52" fmla="*/ 1990725 w 3273425"/>
              <a:gd name="connsiteY52" fmla="*/ 1200150 h 1781175"/>
              <a:gd name="connsiteX53" fmla="*/ 1990725 w 3273425"/>
              <a:gd name="connsiteY53" fmla="*/ 1149350 h 1781175"/>
              <a:gd name="connsiteX54" fmla="*/ 1863725 w 3273425"/>
              <a:gd name="connsiteY54" fmla="*/ 1149350 h 1781175"/>
              <a:gd name="connsiteX55" fmla="*/ 1863725 w 3273425"/>
              <a:gd name="connsiteY55" fmla="*/ 1104900 h 1781175"/>
              <a:gd name="connsiteX56" fmla="*/ 1727200 w 3273425"/>
              <a:gd name="connsiteY56" fmla="*/ 1104900 h 1781175"/>
              <a:gd name="connsiteX57" fmla="*/ 1727200 w 3273425"/>
              <a:gd name="connsiteY57" fmla="*/ 1050925 h 1781175"/>
              <a:gd name="connsiteX58" fmla="*/ 1720850 w 3273425"/>
              <a:gd name="connsiteY58" fmla="*/ 1050925 h 1781175"/>
              <a:gd name="connsiteX59" fmla="*/ 1720850 w 3273425"/>
              <a:gd name="connsiteY59" fmla="*/ 1016000 h 1781175"/>
              <a:gd name="connsiteX60" fmla="*/ 1562100 w 3273425"/>
              <a:gd name="connsiteY60" fmla="*/ 1016000 h 1781175"/>
              <a:gd name="connsiteX61" fmla="*/ 1562100 w 3273425"/>
              <a:gd name="connsiteY61" fmla="*/ 977900 h 1781175"/>
              <a:gd name="connsiteX62" fmla="*/ 1495425 w 3273425"/>
              <a:gd name="connsiteY62" fmla="*/ 977900 h 1781175"/>
              <a:gd name="connsiteX63" fmla="*/ 1495425 w 3273425"/>
              <a:gd name="connsiteY63" fmla="*/ 933450 h 1781175"/>
              <a:gd name="connsiteX64" fmla="*/ 1343025 w 3273425"/>
              <a:gd name="connsiteY64" fmla="*/ 933450 h 1781175"/>
              <a:gd name="connsiteX65" fmla="*/ 1343025 w 3273425"/>
              <a:gd name="connsiteY65" fmla="*/ 898525 h 1781175"/>
              <a:gd name="connsiteX66" fmla="*/ 1181100 w 3273425"/>
              <a:gd name="connsiteY66" fmla="*/ 898525 h 1781175"/>
              <a:gd name="connsiteX67" fmla="*/ 1181100 w 3273425"/>
              <a:gd name="connsiteY67" fmla="*/ 863600 h 1781175"/>
              <a:gd name="connsiteX68" fmla="*/ 1123950 w 3273425"/>
              <a:gd name="connsiteY68" fmla="*/ 863600 h 1781175"/>
              <a:gd name="connsiteX69" fmla="*/ 1123950 w 3273425"/>
              <a:gd name="connsiteY69" fmla="*/ 822325 h 1781175"/>
              <a:gd name="connsiteX70" fmla="*/ 1057275 w 3273425"/>
              <a:gd name="connsiteY70" fmla="*/ 822325 h 1781175"/>
              <a:gd name="connsiteX71" fmla="*/ 1057275 w 3273425"/>
              <a:gd name="connsiteY71" fmla="*/ 790575 h 1781175"/>
              <a:gd name="connsiteX72" fmla="*/ 1044575 w 3273425"/>
              <a:gd name="connsiteY72" fmla="*/ 790575 h 1781175"/>
              <a:gd name="connsiteX73" fmla="*/ 1044575 w 3273425"/>
              <a:gd name="connsiteY73" fmla="*/ 749300 h 1781175"/>
              <a:gd name="connsiteX74" fmla="*/ 1012825 w 3273425"/>
              <a:gd name="connsiteY74" fmla="*/ 749300 h 1781175"/>
              <a:gd name="connsiteX75" fmla="*/ 1012825 w 3273425"/>
              <a:gd name="connsiteY75" fmla="*/ 714375 h 1781175"/>
              <a:gd name="connsiteX76" fmla="*/ 949325 w 3273425"/>
              <a:gd name="connsiteY76" fmla="*/ 714375 h 1781175"/>
              <a:gd name="connsiteX77" fmla="*/ 949325 w 3273425"/>
              <a:gd name="connsiteY77" fmla="*/ 647700 h 1781175"/>
              <a:gd name="connsiteX78" fmla="*/ 895350 w 3273425"/>
              <a:gd name="connsiteY78" fmla="*/ 647700 h 1781175"/>
              <a:gd name="connsiteX79" fmla="*/ 895350 w 3273425"/>
              <a:gd name="connsiteY79" fmla="*/ 581025 h 1781175"/>
              <a:gd name="connsiteX80" fmla="*/ 863600 w 3273425"/>
              <a:gd name="connsiteY80" fmla="*/ 581025 h 1781175"/>
              <a:gd name="connsiteX81" fmla="*/ 863600 w 3273425"/>
              <a:gd name="connsiteY81" fmla="*/ 514350 h 1781175"/>
              <a:gd name="connsiteX82" fmla="*/ 831850 w 3273425"/>
              <a:gd name="connsiteY82" fmla="*/ 514350 h 1781175"/>
              <a:gd name="connsiteX83" fmla="*/ 831850 w 3273425"/>
              <a:gd name="connsiteY83" fmla="*/ 450850 h 1781175"/>
              <a:gd name="connsiteX84" fmla="*/ 777875 w 3273425"/>
              <a:gd name="connsiteY84" fmla="*/ 450850 h 1781175"/>
              <a:gd name="connsiteX85" fmla="*/ 777875 w 3273425"/>
              <a:gd name="connsiteY85" fmla="*/ 412750 h 1781175"/>
              <a:gd name="connsiteX86" fmla="*/ 723900 w 3273425"/>
              <a:gd name="connsiteY86" fmla="*/ 412750 h 1781175"/>
              <a:gd name="connsiteX87" fmla="*/ 723900 w 3273425"/>
              <a:gd name="connsiteY87" fmla="*/ 374650 h 1781175"/>
              <a:gd name="connsiteX88" fmla="*/ 520700 w 3273425"/>
              <a:gd name="connsiteY88" fmla="*/ 374650 h 1781175"/>
              <a:gd name="connsiteX89" fmla="*/ 520700 w 3273425"/>
              <a:gd name="connsiteY89" fmla="*/ 292100 h 1781175"/>
              <a:gd name="connsiteX90" fmla="*/ 501650 w 3273425"/>
              <a:gd name="connsiteY90" fmla="*/ 292100 h 1781175"/>
              <a:gd name="connsiteX91" fmla="*/ 501650 w 3273425"/>
              <a:gd name="connsiteY91" fmla="*/ 257175 h 1781175"/>
              <a:gd name="connsiteX92" fmla="*/ 368300 w 3273425"/>
              <a:gd name="connsiteY92" fmla="*/ 257175 h 1781175"/>
              <a:gd name="connsiteX93" fmla="*/ 368300 w 3273425"/>
              <a:gd name="connsiteY93" fmla="*/ 225425 h 1781175"/>
              <a:gd name="connsiteX94" fmla="*/ 285750 w 3273425"/>
              <a:gd name="connsiteY94" fmla="*/ 225425 h 1781175"/>
              <a:gd name="connsiteX95" fmla="*/ 285750 w 3273425"/>
              <a:gd name="connsiteY95" fmla="*/ 193675 h 1781175"/>
              <a:gd name="connsiteX96" fmla="*/ 257175 w 3273425"/>
              <a:gd name="connsiteY96" fmla="*/ 193675 h 1781175"/>
              <a:gd name="connsiteX97" fmla="*/ 257175 w 3273425"/>
              <a:gd name="connsiteY97" fmla="*/ 127000 h 1781175"/>
              <a:gd name="connsiteX98" fmla="*/ 222250 w 3273425"/>
              <a:gd name="connsiteY98" fmla="*/ 127000 h 1781175"/>
              <a:gd name="connsiteX99" fmla="*/ 222250 w 3273425"/>
              <a:gd name="connsiteY99" fmla="*/ 88900 h 1781175"/>
              <a:gd name="connsiteX100" fmla="*/ 190500 w 3273425"/>
              <a:gd name="connsiteY100" fmla="*/ 88900 h 1781175"/>
              <a:gd name="connsiteX101" fmla="*/ 190500 w 3273425"/>
              <a:gd name="connsiteY101" fmla="*/ 41275 h 1781175"/>
              <a:gd name="connsiteX102" fmla="*/ 104775 w 3273425"/>
              <a:gd name="connsiteY102" fmla="*/ 41275 h 1781175"/>
              <a:gd name="connsiteX103" fmla="*/ 104775 w 3273425"/>
              <a:gd name="connsiteY103" fmla="*/ 22225 h 1781175"/>
              <a:gd name="connsiteX104" fmla="*/ 82550 w 3273425"/>
              <a:gd name="connsiteY104" fmla="*/ 22225 h 1781175"/>
              <a:gd name="connsiteX105" fmla="*/ 82550 w 3273425"/>
              <a:gd name="connsiteY105" fmla="*/ 22225 h 1781175"/>
              <a:gd name="connsiteX106" fmla="*/ 82550 w 3273425"/>
              <a:gd name="connsiteY106" fmla="*/ 0 h 1781175"/>
              <a:gd name="connsiteX107" fmla="*/ 0 w 3273425"/>
              <a:gd name="connsiteY107" fmla="*/ 0 h 1781175"/>
              <a:gd name="connsiteX108" fmla="*/ 0 w 3273425"/>
              <a:gd name="connsiteY108" fmla="*/ 95250 h 1781175"/>
              <a:gd name="connsiteX109" fmla="*/ 25400 w 3273425"/>
              <a:gd name="connsiteY109" fmla="*/ 95250 h 1781175"/>
              <a:gd name="connsiteX110" fmla="*/ 25400 w 3273425"/>
              <a:gd name="connsiteY110" fmla="*/ 168275 h 1781175"/>
              <a:gd name="connsiteX111" fmla="*/ 41275 w 3273425"/>
              <a:gd name="connsiteY111" fmla="*/ 168275 h 1781175"/>
              <a:gd name="connsiteX112" fmla="*/ 41275 w 3273425"/>
              <a:gd name="connsiteY112" fmla="*/ 212725 h 1781175"/>
              <a:gd name="connsiteX113" fmla="*/ 69850 w 3273425"/>
              <a:gd name="connsiteY113" fmla="*/ 212725 h 1781175"/>
              <a:gd name="connsiteX114" fmla="*/ 69850 w 3273425"/>
              <a:gd name="connsiteY114" fmla="*/ 260350 h 1781175"/>
              <a:gd name="connsiteX115" fmla="*/ 88900 w 3273425"/>
              <a:gd name="connsiteY115" fmla="*/ 260350 h 1781175"/>
              <a:gd name="connsiteX116" fmla="*/ 88900 w 3273425"/>
              <a:gd name="connsiteY116" fmla="*/ 314325 h 1781175"/>
              <a:gd name="connsiteX117" fmla="*/ 107950 w 3273425"/>
              <a:gd name="connsiteY117" fmla="*/ 314325 h 1781175"/>
              <a:gd name="connsiteX118" fmla="*/ 107950 w 3273425"/>
              <a:gd name="connsiteY118" fmla="*/ 355600 h 1781175"/>
              <a:gd name="connsiteX119" fmla="*/ 190500 w 3273425"/>
              <a:gd name="connsiteY119" fmla="*/ 355600 h 1781175"/>
              <a:gd name="connsiteX120" fmla="*/ 190500 w 3273425"/>
              <a:gd name="connsiteY120" fmla="*/ 409575 h 1781175"/>
              <a:gd name="connsiteX121" fmla="*/ 206375 w 3273425"/>
              <a:gd name="connsiteY121" fmla="*/ 409575 h 1781175"/>
              <a:gd name="connsiteX122" fmla="*/ 206375 w 3273425"/>
              <a:gd name="connsiteY122" fmla="*/ 460375 h 1781175"/>
              <a:gd name="connsiteX123" fmla="*/ 225425 w 3273425"/>
              <a:gd name="connsiteY123" fmla="*/ 460375 h 1781175"/>
              <a:gd name="connsiteX124" fmla="*/ 225425 w 3273425"/>
              <a:gd name="connsiteY124" fmla="*/ 514350 h 1781175"/>
              <a:gd name="connsiteX0" fmla="*/ 501650 w 3273425"/>
              <a:gd name="connsiteY0" fmla="*/ 752475 h 1781175"/>
              <a:gd name="connsiteX1" fmla="*/ 498475 w 3273425"/>
              <a:gd name="connsiteY1" fmla="*/ 746125 h 1781175"/>
              <a:gd name="connsiteX2" fmla="*/ 523875 w 3273425"/>
              <a:gd name="connsiteY2" fmla="*/ 755650 h 1781175"/>
              <a:gd name="connsiteX3" fmla="*/ 530225 w 3273425"/>
              <a:gd name="connsiteY3" fmla="*/ 860425 h 1781175"/>
              <a:gd name="connsiteX4" fmla="*/ 720725 w 3273425"/>
              <a:gd name="connsiteY4" fmla="*/ 860425 h 1781175"/>
              <a:gd name="connsiteX5" fmla="*/ 720725 w 3273425"/>
              <a:gd name="connsiteY5" fmla="*/ 901700 h 1781175"/>
              <a:gd name="connsiteX6" fmla="*/ 784225 w 3273425"/>
              <a:gd name="connsiteY6" fmla="*/ 901700 h 1781175"/>
              <a:gd name="connsiteX7" fmla="*/ 784225 w 3273425"/>
              <a:gd name="connsiteY7" fmla="*/ 939800 h 1781175"/>
              <a:gd name="connsiteX8" fmla="*/ 841375 w 3273425"/>
              <a:gd name="connsiteY8" fmla="*/ 939800 h 1781175"/>
              <a:gd name="connsiteX9" fmla="*/ 841375 w 3273425"/>
              <a:gd name="connsiteY9" fmla="*/ 1012825 h 1781175"/>
              <a:gd name="connsiteX10" fmla="*/ 841375 w 3273425"/>
              <a:gd name="connsiteY10" fmla="*/ 1012825 h 1781175"/>
              <a:gd name="connsiteX11" fmla="*/ 841375 w 3273425"/>
              <a:gd name="connsiteY11" fmla="*/ 1012825 h 1781175"/>
              <a:gd name="connsiteX12" fmla="*/ 860425 w 3273425"/>
              <a:gd name="connsiteY12" fmla="*/ 1012825 h 1781175"/>
              <a:gd name="connsiteX13" fmla="*/ 860425 w 3273425"/>
              <a:gd name="connsiteY13" fmla="*/ 1095375 h 1781175"/>
              <a:gd name="connsiteX14" fmla="*/ 898525 w 3273425"/>
              <a:gd name="connsiteY14" fmla="*/ 1095375 h 1781175"/>
              <a:gd name="connsiteX15" fmla="*/ 898525 w 3273425"/>
              <a:gd name="connsiteY15" fmla="*/ 1155700 h 1781175"/>
              <a:gd name="connsiteX16" fmla="*/ 949325 w 3273425"/>
              <a:gd name="connsiteY16" fmla="*/ 1155700 h 1781175"/>
              <a:gd name="connsiteX17" fmla="*/ 949325 w 3273425"/>
              <a:gd name="connsiteY17" fmla="*/ 1222375 h 1781175"/>
              <a:gd name="connsiteX18" fmla="*/ 1012825 w 3273425"/>
              <a:gd name="connsiteY18" fmla="*/ 1222375 h 1781175"/>
              <a:gd name="connsiteX19" fmla="*/ 1012825 w 3273425"/>
              <a:gd name="connsiteY19" fmla="*/ 1257300 h 1781175"/>
              <a:gd name="connsiteX20" fmla="*/ 1057275 w 3273425"/>
              <a:gd name="connsiteY20" fmla="*/ 1257300 h 1781175"/>
              <a:gd name="connsiteX21" fmla="*/ 1057275 w 3273425"/>
              <a:gd name="connsiteY21" fmla="*/ 1304925 h 1781175"/>
              <a:gd name="connsiteX22" fmla="*/ 1057275 w 3273425"/>
              <a:gd name="connsiteY22" fmla="*/ 1323975 h 1781175"/>
              <a:gd name="connsiteX23" fmla="*/ 1123950 w 3273425"/>
              <a:gd name="connsiteY23" fmla="*/ 1323975 h 1781175"/>
              <a:gd name="connsiteX24" fmla="*/ 1123950 w 3273425"/>
              <a:gd name="connsiteY24" fmla="*/ 1358900 h 1781175"/>
              <a:gd name="connsiteX25" fmla="*/ 1181100 w 3273425"/>
              <a:gd name="connsiteY25" fmla="*/ 1358900 h 1781175"/>
              <a:gd name="connsiteX26" fmla="*/ 1181100 w 3273425"/>
              <a:gd name="connsiteY26" fmla="*/ 1390650 h 1781175"/>
              <a:gd name="connsiteX27" fmla="*/ 1346200 w 3273425"/>
              <a:gd name="connsiteY27" fmla="*/ 1390650 h 1781175"/>
              <a:gd name="connsiteX28" fmla="*/ 1346200 w 3273425"/>
              <a:gd name="connsiteY28" fmla="*/ 1431925 h 1781175"/>
              <a:gd name="connsiteX29" fmla="*/ 1495425 w 3273425"/>
              <a:gd name="connsiteY29" fmla="*/ 1431925 h 1781175"/>
              <a:gd name="connsiteX30" fmla="*/ 1495425 w 3273425"/>
              <a:gd name="connsiteY30" fmla="*/ 1460500 h 1781175"/>
              <a:gd name="connsiteX31" fmla="*/ 1574800 w 3273425"/>
              <a:gd name="connsiteY31" fmla="*/ 1460500 h 1781175"/>
              <a:gd name="connsiteX32" fmla="*/ 1574800 w 3273425"/>
              <a:gd name="connsiteY32" fmla="*/ 1495425 h 1781175"/>
              <a:gd name="connsiteX33" fmla="*/ 1724025 w 3273425"/>
              <a:gd name="connsiteY33" fmla="*/ 1495425 h 1781175"/>
              <a:gd name="connsiteX34" fmla="*/ 1724025 w 3273425"/>
              <a:gd name="connsiteY34" fmla="*/ 1562100 h 1781175"/>
              <a:gd name="connsiteX35" fmla="*/ 1870075 w 3273425"/>
              <a:gd name="connsiteY35" fmla="*/ 1562100 h 1781175"/>
              <a:gd name="connsiteX36" fmla="*/ 1870075 w 3273425"/>
              <a:gd name="connsiteY36" fmla="*/ 1612900 h 1781175"/>
              <a:gd name="connsiteX37" fmla="*/ 1993900 w 3273425"/>
              <a:gd name="connsiteY37" fmla="*/ 1612900 h 1781175"/>
              <a:gd name="connsiteX38" fmla="*/ 1993900 w 3273425"/>
              <a:gd name="connsiteY38" fmla="*/ 1647825 h 1781175"/>
              <a:gd name="connsiteX39" fmla="*/ 2178050 w 3273425"/>
              <a:gd name="connsiteY39" fmla="*/ 1647825 h 1781175"/>
              <a:gd name="connsiteX40" fmla="*/ 2178050 w 3273425"/>
              <a:gd name="connsiteY40" fmla="*/ 1685925 h 1781175"/>
              <a:gd name="connsiteX41" fmla="*/ 2314575 w 3273425"/>
              <a:gd name="connsiteY41" fmla="*/ 1685925 h 1781175"/>
              <a:gd name="connsiteX42" fmla="*/ 2314575 w 3273425"/>
              <a:gd name="connsiteY42" fmla="*/ 1736725 h 1781175"/>
              <a:gd name="connsiteX43" fmla="*/ 2359025 w 3273425"/>
              <a:gd name="connsiteY43" fmla="*/ 1736725 h 1781175"/>
              <a:gd name="connsiteX44" fmla="*/ 2359025 w 3273425"/>
              <a:gd name="connsiteY44" fmla="*/ 1781175 h 1781175"/>
              <a:gd name="connsiteX45" fmla="*/ 3273425 w 3273425"/>
              <a:gd name="connsiteY45" fmla="*/ 1781175 h 1781175"/>
              <a:gd name="connsiteX46" fmla="*/ 3273425 w 3273425"/>
              <a:gd name="connsiteY46" fmla="*/ 1362075 h 1781175"/>
              <a:gd name="connsiteX47" fmla="*/ 2368550 w 3273425"/>
              <a:gd name="connsiteY47" fmla="*/ 1362075 h 1781175"/>
              <a:gd name="connsiteX48" fmla="*/ 2368550 w 3273425"/>
              <a:gd name="connsiteY48" fmla="*/ 1301750 h 1781175"/>
              <a:gd name="connsiteX49" fmla="*/ 2327275 w 3273425"/>
              <a:gd name="connsiteY49" fmla="*/ 1301750 h 1781175"/>
              <a:gd name="connsiteX50" fmla="*/ 2327275 w 3273425"/>
              <a:gd name="connsiteY50" fmla="*/ 1247775 h 1781175"/>
              <a:gd name="connsiteX51" fmla="*/ 2171700 w 3273425"/>
              <a:gd name="connsiteY51" fmla="*/ 1247775 h 1781175"/>
              <a:gd name="connsiteX52" fmla="*/ 2171700 w 3273425"/>
              <a:gd name="connsiteY52" fmla="*/ 1200150 h 1781175"/>
              <a:gd name="connsiteX53" fmla="*/ 1990725 w 3273425"/>
              <a:gd name="connsiteY53" fmla="*/ 1200150 h 1781175"/>
              <a:gd name="connsiteX54" fmla="*/ 1990725 w 3273425"/>
              <a:gd name="connsiteY54" fmla="*/ 1149350 h 1781175"/>
              <a:gd name="connsiteX55" fmla="*/ 1863725 w 3273425"/>
              <a:gd name="connsiteY55" fmla="*/ 1149350 h 1781175"/>
              <a:gd name="connsiteX56" fmla="*/ 1863725 w 3273425"/>
              <a:gd name="connsiteY56" fmla="*/ 1104900 h 1781175"/>
              <a:gd name="connsiteX57" fmla="*/ 1727200 w 3273425"/>
              <a:gd name="connsiteY57" fmla="*/ 1104900 h 1781175"/>
              <a:gd name="connsiteX58" fmla="*/ 1727200 w 3273425"/>
              <a:gd name="connsiteY58" fmla="*/ 1050925 h 1781175"/>
              <a:gd name="connsiteX59" fmla="*/ 1720850 w 3273425"/>
              <a:gd name="connsiteY59" fmla="*/ 1050925 h 1781175"/>
              <a:gd name="connsiteX60" fmla="*/ 1720850 w 3273425"/>
              <a:gd name="connsiteY60" fmla="*/ 1016000 h 1781175"/>
              <a:gd name="connsiteX61" fmla="*/ 1562100 w 3273425"/>
              <a:gd name="connsiteY61" fmla="*/ 1016000 h 1781175"/>
              <a:gd name="connsiteX62" fmla="*/ 1562100 w 3273425"/>
              <a:gd name="connsiteY62" fmla="*/ 977900 h 1781175"/>
              <a:gd name="connsiteX63" fmla="*/ 1495425 w 3273425"/>
              <a:gd name="connsiteY63" fmla="*/ 977900 h 1781175"/>
              <a:gd name="connsiteX64" fmla="*/ 1495425 w 3273425"/>
              <a:gd name="connsiteY64" fmla="*/ 933450 h 1781175"/>
              <a:gd name="connsiteX65" fmla="*/ 1343025 w 3273425"/>
              <a:gd name="connsiteY65" fmla="*/ 933450 h 1781175"/>
              <a:gd name="connsiteX66" fmla="*/ 1343025 w 3273425"/>
              <a:gd name="connsiteY66" fmla="*/ 898525 h 1781175"/>
              <a:gd name="connsiteX67" fmla="*/ 1181100 w 3273425"/>
              <a:gd name="connsiteY67" fmla="*/ 898525 h 1781175"/>
              <a:gd name="connsiteX68" fmla="*/ 1181100 w 3273425"/>
              <a:gd name="connsiteY68" fmla="*/ 863600 h 1781175"/>
              <a:gd name="connsiteX69" fmla="*/ 1123950 w 3273425"/>
              <a:gd name="connsiteY69" fmla="*/ 863600 h 1781175"/>
              <a:gd name="connsiteX70" fmla="*/ 1123950 w 3273425"/>
              <a:gd name="connsiteY70" fmla="*/ 822325 h 1781175"/>
              <a:gd name="connsiteX71" fmla="*/ 1057275 w 3273425"/>
              <a:gd name="connsiteY71" fmla="*/ 822325 h 1781175"/>
              <a:gd name="connsiteX72" fmla="*/ 1057275 w 3273425"/>
              <a:gd name="connsiteY72" fmla="*/ 790575 h 1781175"/>
              <a:gd name="connsiteX73" fmla="*/ 1044575 w 3273425"/>
              <a:gd name="connsiteY73" fmla="*/ 790575 h 1781175"/>
              <a:gd name="connsiteX74" fmla="*/ 1044575 w 3273425"/>
              <a:gd name="connsiteY74" fmla="*/ 749300 h 1781175"/>
              <a:gd name="connsiteX75" fmla="*/ 1012825 w 3273425"/>
              <a:gd name="connsiteY75" fmla="*/ 749300 h 1781175"/>
              <a:gd name="connsiteX76" fmla="*/ 1012825 w 3273425"/>
              <a:gd name="connsiteY76" fmla="*/ 714375 h 1781175"/>
              <a:gd name="connsiteX77" fmla="*/ 949325 w 3273425"/>
              <a:gd name="connsiteY77" fmla="*/ 714375 h 1781175"/>
              <a:gd name="connsiteX78" fmla="*/ 949325 w 3273425"/>
              <a:gd name="connsiteY78" fmla="*/ 647700 h 1781175"/>
              <a:gd name="connsiteX79" fmla="*/ 895350 w 3273425"/>
              <a:gd name="connsiteY79" fmla="*/ 647700 h 1781175"/>
              <a:gd name="connsiteX80" fmla="*/ 895350 w 3273425"/>
              <a:gd name="connsiteY80" fmla="*/ 581025 h 1781175"/>
              <a:gd name="connsiteX81" fmla="*/ 863600 w 3273425"/>
              <a:gd name="connsiteY81" fmla="*/ 581025 h 1781175"/>
              <a:gd name="connsiteX82" fmla="*/ 863600 w 3273425"/>
              <a:gd name="connsiteY82" fmla="*/ 514350 h 1781175"/>
              <a:gd name="connsiteX83" fmla="*/ 831850 w 3273425"/>
              <a:gd name="connsiteY83" fmla="*/ 514350 h 1781175"/>
              <a:gd name="connsiteX84" fmla="*/ 831850 w 3273425"/>
              <a:gd name="connsiteY84" fmla="*/ 450850 h 1781175"/>
              <a:gd name="connsiteX85" fmla="*/ 777875 w 3273425"/>
              <a:gd name="connsiteY85" fmla="*/ 450850 h 1781175"/>
              <a:gd name="connsiteX86" fmla="*/ 777875 w 3273425"/>
              <a:gd name="connsiteY86" fmla="*/ 412750 h 1781175"/>
              <a:gd name="connsiteX87" fmla="*/ 723900 w 3273425"/>
              <a:gd name="connsiteY87" fmla="*/ 412750 h 1781175"/>
              <a:gd name="connsiteX88" fmla="*/ 723900 w 3273425"/>
              <a:gd name="connsiteY88" fmla="*/ 374650 h 1781175"/>
              <a:gd name="connsiteX89" fmla="*/ 520700 w 3273425"/>
              <a:gd name="connsiteY89" fmla="*/ 374650 h 1781175"/>
              <a:gd name="connsiteX90" fmla="*/ 520700 w 3273425"/>
              <a:gd name="connsiteY90" fmla="*/ 292100 h 1781175"/>
              <a:gd name="connsiteX91" fmla="*/ 501650 w 3273425"/>
              <a:gd name="connsiteY91" fmla="*/ 292100 h 1781175"/>
              <a:gd name="connsiteX92" fmla="*/ 501650 w 3273425"/>
              <a:gd name="connsiteY92" fmla="*/ 257175 h 1781175"/>
              <a:gd name="connsiteX93" fmla="*/ 368300 w 3273425"/>
              <a:gd name="connsiteY93" fmla="*/ 257175 h 1781175"/>
              <a:gd name="connsiteX94" fmla="*/ 368300 w 3273425"/>
              <a:gd name="connsiteY94" fmla="*/ 225425 h 1781175"/>
              <a:gd name="connsiteX95" fmla="*/ 285750 w 3273425"/>
              <a:gd name="connsiteY95" fmla="*/ 225425 h 1781175"/>
              <a:gd name="connsiteX96" fmla="*/ 285750 w 3273425"/>
              <a:gd name="connsiteY96" fmla="*/ 193675 h 1781175"/>
              <a:gd name="connsiteX97" fmla="*/ 257175 w 3273425"/>
              <a:gd name="connsiteY97" fmla="*/ 193675 h 1781175"/>
              <a:gd name="connsiteX98" fmla="*/ 257175 w 3273425"/>
              <a:gd name="connsiteY98" fmla="*/ 127000 h 1781175"/>
              <a:gd name="connsiteX99" fmla="*/ 222250 w 3273425"/>
              <a:gd name="connsiteY99" fmla="*/ 127000 h 1781175"/>
              <a:gd name="connsiteX100" fmla="*/ 222250 w 3273425"/>
              <a:gd name="connsiteY100" fmla="*/ 88900 h 1781175"/>
              <a:gd name="connsiteX101" fmla="*/ 190500 w 3273425"/>
              <a:gd name="connsiteY101" fmla="*/ 88900 h 1781175"/>
              <a:gd name="connsiteX102" fmla="*/ 190500 w 3273425"/>
              <a:gd name="connsiteY102" fmla="*/ 41275 h 1781175"/>
              <a:gd name="connsiteX103" fmla="*/ 104775 w 3273425"/>
              <a:gd name="connsiteY103" fmla="*/ 41275 h 1781175"/>
              <a:gd name="connsiteX104" fmla="*/ 104775 w 3273425"/>
              <a:gd name="connsiteY104" fmla="*/ 22225 h 1781175"/>
              <a:gd name="connsiteX105" fmla="*/ 82550 w 3273425"/>
              <a:gd name="connsiteY105" fmla="*/ 22225 h 1781175"/>
              <a:gd name="connsiteX106" fmla="*/ 82550 w 3273425"/>
              <a:gd name="connsiteY106" fmla="*/ 22225 h 1781175"/>
              <a:gd name="connsiteX107" fmla="*/ 82550 w 3273425"/>
              <a:gd name="connsiteY107" fmla="*/ 0 h 1781175"/>
              <a:gd name="connsiteX108" fmla="*/ 0 w 3273425"/>
              <a:gd name="connsiteY108" fmla="*/ 0 h 1781175"/>
              <a:gd name="connsiteX109" fmla="*/ 0 w 3273425"/>
              <a:gd name="connsiteY109" fmla="*/ 95250 h 1781175"/>
              <a:gd name="connsiteX110" fmla="*/ 25400 w 3273425"/>
              <a:gd name="connsiteY110" fmla="*/ 95250 h 1781175"/>
              <a:gd name="connsiteX111" fmla="*/ 25400 w 3273425"/>
              <a:gd name="connsiteY111" fmla="*/ 168275 h 1781175"/>
              <a:gd name="connsiteX112" fmla="*/ 41275 w 3273425"/>
              <a:gd name="connsiteY112" fmla="*/ 168275 h 1781175"/>
              <a:gd name="connsiteX113" fmla="*/ 41275 w 3273425"/>
              <a:gd name="connsiteY113" fmla="*/ 212725 h 1781175"/>
              <a:gd name="connsiteX114" fmla="*/ 69850 w 3273425"/>
              <a:gd name="connsiteY114" fmla="*/ 212725 h 1781175"/>
              <a:gd name="connsiteX115" fmla="*/ 69850 w 3273425"/>
              <a:gd name="connsiteY115" fmla="*/ 260350 h 1781175"/>
              <a:gd name="connsiteX116" fmla="*/ 88900 w 3273425"/>
              <a:gd name="connsiteY116" fmla="*/ 260350 h 1781175"/>
              <a:gd name="connsiteX117" fmla="*/ 88900 w 3273425"/>
              <a:gd name="connsiteY117" fmla="*/ 314325 h 1781175"/>
              <a:gd name="connsiteX118" fmla="*/ 107950 w 3273425"/>
              <a:gd name="connsiteY118" fmla="*/ 314325 h 1781175"/>
              <a:gd name="connsiteX119" fmla="*/ 107950 w 3273425"/>
              <a:gd name="connsiteY119" fmla="*/ 355600 h 1781175"/>
              <a:gd name="connsiteX120" fmla="*/ 190500 w 3273425"/>
              <a:gd name="connsiteY120" fmla="*/ 355600 h 1781175"/>
              <a:gd name="connsiteX121" fmla="*/ 190500 w 3273425"/>
              <a:gd name="connsiteY121" fmla="*/ 409575 h 1781175"/>
              <a:gd name="connsiteX122" fmla="*/ 206375 w 3273425"/>
              <a:gd name="connsiteY122" fmla="*/ 409575 h 1781175"/>
              <a:gd name="connsiteX123" fmla="*/ 206375 w 3273425"/>
              <a:gd name="connsiteY123" fmla="*/ 460375 h 1781175"/>
              <a:gd name="connsiteX124" fmla="*/ 225425 w 3273425"/>
              <a:gd name="connsiteY124" fmla="*/ 460375 h 1781175"/>
              <a:gd name="connsiteX125" fmla="*/ 225425 w 3273425"/>
              <a:gd name="connsiteY125" fmla="*/ 514350 h 1781175"/>
              <a:gd name="connsiteX0" fmla="*/ 501650 w 3273425"/>
              <a:gd name="connsiteY0" fmla="*/ 752475 h 1781175"/>
              <a:gd name="connsiteX1" fmla="*/ 498475 w 3273425"/>
              <a:gd name="connsiteY1" fmla="*/ 746125 h 1781175"/>
              <a:gd name="connsiteX2" fmla="*/ 501650 w 3273425"/>
              <a:gd name="connsiteY2" fmla="*/ 755650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501650 w 3273425"/>
              <a:gd name="connsiteY0" fmla="*/ 752475 h 1781175"/>
              <a:gd name="connsiteX1" fmla="*/ 498475 w 3273425"/>
              <a:gd name="connsiteY1" fmla="*/ 746125 h 1781175"/>
              <a:gd name="connsiteX2" fmla="*/ 406400 w 3273425"/>
              <a:gd name="connsiteY2" fmla="*/ 723900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501650 w 3273425"/>
              <a:gd name="connsiteY0" fmla="*/ 752475 h 1781175"/>
              <a:gd name="connsiteX1" fmla="*/ 498475 w 3273425"/>
              <a:gd name="connsiteY1" fmla="*/ 746125 h 1781175"/>
              <a:gd name="connsiteX2" fmla="*/ 460375 w 3273425"/>
              <a:gd name="connsiteY2" fmla="*/ 796925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501650 w 3273425"/>
              <a:gd name="connsiteY0" fmla="*/ 752475 h 1781175"/>
              <a:gd name="connsiteX1" fmla="*/ 384175 w 3273425"/>
              <a:gd name="connsiteY1" fmla="*/ 717550 h 1781175"/>
              <a:gd name="connsiteX2" fmla="*/ 460375 w 3273425"/>
              <a:gd name="connsiteY2" fmla="*/ 796925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374650 w 3273425"/>
              <a:gd name="connsiteY0" fmla="*/ 669925 h 1781175"/>
              <a:gd name="connsiteX1" fmla="*/ 384175 w 3273425"/>
              <a:gd name="connsiteY1" fmla="*/ 717550 h 1781175"/>
              <a:gd name="connsiteX2" fmla="*/ 460375 w 3273425"/>
              <a:gd name="connsiteY2" fmla="*/ 796925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374650 w 3273425"/>
              <a:gd name="connsiteY0" fmla="*/ 669925 h 1781175"/>
              <a:gd name="connsiteX1" fmla="*/ 384175 w 3273425"/>
              <a:gd name="connsiteY1" fmla="*/ 717550 h 1781175"/>
              <a:gd name="connsiteX2" fmla="*/ 492125 w 3273425"/>
              <a:gd name="connsiteY2" fmla="*/ 749300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374650 w 3273425"/>
              <a:gd name="connsiteY0" fmla="*/ 669925 h 1781175"/>
              <a:gd name="connsiteX1" fmla="*/ 495300 w 3273425"/>
              <a:gd name="connsiteY1" fmla="*/ 714375 h 1781175"/>
              <a:gd name="connsiteX2" fmla="*/ 492125 w 3273425"/>
              <a:gd name="connsiteY2" fmla="*/ 749300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381000 w 3273425"/>
              <a:gd name="connsiteY0" fmla="*/ 704850 h 1781175"/>
              <a:gd name="connsiteX1" fmla="*/ 495300 w 3273425"/>
              <a:gd name="connsiteY1" fmla="*/ 714375 h 1781175"/>
              <a:gd name="connsiteX2" fmla="*/ 492125 w 3273425"/>
              <a:gd name="connsiteY2" fmla="*/ 749300 h 1781175"/>
              <a:gd name="connsiteX3" fmla="*/ 523875 w 3273425"/>
              <a:gd name="connsiteY3" fmla="*/ 755650 h 1781175"/>
              <a:gd name="connsiteX4" fmla="*/ 530225 w 3273425"/>
              <a:gd name="connsiteY4" fmla="*/ 860425 h 1781175"/>
              <a:gd name="connsiteX5" fmla="*/ 720725 w 3273425"/>
              <a:gd name="connsiteY5" fmla="*/ 860425 h 1781175"/>
              <a:gd name="connsiteX6" fmla="*/ 720725 w 3273425"/>
              <a:gd name="connsiteY6" fmla="*/ 901700 h 1781175"/>
              <a:gd name="connsiteX7" fmla="*/ 784225 w 3273425"/>
              <a:gd name="connsiteY7" fmla="*/ 901700 h 1781175"/>
              <a:gd name="connsiteX8" fmla="*/ 784225 w 3273425"/>
              <a:gd name="connsiteY8" fmla="*/ 939800 h 1781175"/>
              <a:gd name="connsiteX9" fmla="*/ 841375 w 3273425"/>
              <a:gd name="connsiteY9" fmla="*/ 939800 h 1781175"/>
              <a:gd name="connsiteX10" fmla="*/ 841375 w 3273425"/>
              <a:gd name="connsiteY10" fmla="*/ 1012825 h 1781175"/>
              <a:gd name="connsiteX11" fmla="*/ 841375 w 3273425"/>
              <a:gd name="connsiteY11" fmla="*/ 1012825 h 1781175"/>
              <a:gd name="connsiteX12" fmla="*/ 841375 w 3273425"/>
              <a:gd name="connsiteY12" fmla="*/ 1012825 h 1781175"/>
              <a:gd name="connsiteX13" fmla="*/ 860425 w 3273425"/>
              <a:gd name="connsiteY13" fmla="*/ 1012825 h 1781175"/>
              <a:gd name="connsiteX14" fmla="*/ 860425 w 3273425"/>
              <a:gd name="connsiteY14" fmla="*/ 1095375 h 1781175"/>
              <a:gd name="connsiteX15" fmla="*/ 898525 w 3273425"/>
              <a:gd name="connsiteY15" fmla="*/ 1095375 h 1781175"/>
              <a:gd name="connsiteX16" fmla="*/ 898525 w 3273425"/>
              <a:gd name="connsiteY16" fmla="*/ 1155700 h 1781175"/>
              <a:gd name="connsiteX17" fmla="*/ 949325 w 3273425"/>
              <a:gd name="connsiteY17" fmla="*/ 1155700 h 1781175"/>
              <a:gd name="connsiteX18" fmla="*/ 949325 w 3273425"/>
              <a:gd name="connsiteY18" fmla="*/ 1222375 h 1781175"/>
              <a:gd name="connsiteX19" fmla="*/ 1012825 w 3273425"/>
              <a:gd name="connsiteY19" fmla="*/ 1222375 h 1781175"/>
              <a:gd name="connsiteX20" fmla="*/ 1012825 w 3273425"/>
              <a:gd name="connsiteY20" fmla="*/ 1257300 h 1781175"/>
              <a:gd name="connsiteX21" fmla="*/ 1057275 w 3273425"/>
              <a:gd name="connsiteY21" fmla="*/ 1257300 h 1781175"/>
              <a:gd name="connsiteX22" fmla="*/ 1057275 w 3273425"/>
              <a:gd name="connsiteY22" fmla="*/ 1304925 h 1781175"/>
              <a:gd name="connsiteX23" fmla="*/ 1057275 w 3273425"/>
              <a:gd name="connsiteY23" fmla="*/ 1323975 h 1781175"/>
              <a:gd name="connsiteX24" fmla="*/ 1123950 w 3273425"/>
              <a:gd name="connsiteY24" fmla="*/ 1323975 h 1781175"/>
              <a:gd name="connsiteX25" fmla="*/ 1123950 w 3273425"/>
              <a:gd name="connsiteY25" fmla="*/ 1358900 h 1781175"/>
              <a:gd name="connsiteX26" fmla="*/ 1181100 w 3273425"/>
              <a:gd name="connsiteY26" fmla="*/ 1358900 h 1781175"/>
              <a:gd name="connsiteX27" fmla="*/ 1181100 w 3273425"/>
              <a:gd name="connsiteY27" fmla="*/ 1390650 h 1781175"/>
              <a:gd name="connsiteX28" fmla="*/ 1346200 w 3273425"/>
              <a:gd name="connsiteY28" fmla="*/ 1390650 h 1781175"/>
              <a:gd name="connsiteX29" fmla="*/ 1346200 w 3273425"/>
              <a:gd name="connsiteY29" fmla="*/ 1431925 h 1781175"/>
              <a:gd name="connsiteX30" fmla="*/ 1495425 w 3273425"/>
              <a:gd name="connsiteY30" fmla="*/ 1431925 h 1781175"/>
              <a:gd name="connsiteX31" fmla="*/ 1495425 w 3273425"/>
              <a:gd name="connsiteY31" fmla="*/ 1460500 h 1781175"/>
              <a:gd name="connsiteX32" fmla="*/ 1574800 w 3273425"/>
              <a:gd name="connsiteY32" fmla="*/ 1460500 h 1781175"/>
              <a:gd name="connsiteX33" fmla="*/ 1574800 w 3273425"/>
              <a:gd name="connsiteY33" fmla="*/ 1495425 h 1781175"/>
              <a:gd name="connsiteX34" fmla="*/ 1724025 w 3273425"/>
              <a:gd name="connsiteY34" fmla="*/ 1495425 h 1781175"/>
              <a:gd name="connsiteX35" fmla="*/ 1724025 w 3273425"/>
              <a:gd name="connsiteY35" fmla="*/ 1562100 h 1781175"/>
              <a:gd name="connsiteX36" fmla="*/ 1870075 w 3273425"/>
              <a:gd name="connsiteY36" fmla="*/ 1562100 h 1781175"/>
              <a:gd name="connsiteX37" fmla="*/ 1870075 w 3273425"/>
              <a:gd name="connsiteY37" fmla="*/ 1612900 h 1781175"/>
              <a:gd name="connsiteX38" fmla="*/ 1993900 w 3273425"/>
              <a:gd name="connsiteY38" fmla="*/ 1612900 h 1781175"/>
              <a:gd name="connsiteX39" fmla="*/ 1993900 w 3273425"/>
              <a:gd name="connsiteY39" fmla="*/ 1647825 h 1781175"/>
              <a:gd name="connsiteX40" fmla="*/ 2178050 w 3273425"/>
              <a:gd name="connsiteY40" fmla="*/ 1647825 h 1781175"/>
              <a:gd name="connsiteX41" fmla="*/ 2178050 w 3273425"/>
              <a:gd name="connsiteY41" fmla="*/ 1685925 h 1781175"/>
              <a:gd name="connsiteX42" fmla="*/ 2314575 w 3273425"/>
              <a:gd name="connsiteY42" fmla="*/ 1685925 h 1781175"/>
              <a:gd name="connsiteX43" fmla="*/ 2314575 w 3273425"/>
              <a:gd name="connsiteY43" fmla="*/ 1736725 h 1781175"/>
              <a:gd name="connsiteX44" fmla="*/ 2359025 w 3273425"/>
              <a:gd name="connsiteY44" fmla="*/ 1736725 h 1781175"/>
              <a:gd name="connsiteX45" fmla="*/ 2359025 w 3273425"/>
              <a:gd name="connsiteY45" fmla="*/ 1781175 h 1781175"/>
              <a:gd name="connsiteX46" fmla="*/ 3273425 w 3273425"/>
              <a:gd name="connsiteY46" fmla="*/ 1781175 h 1781175"/>
              <a:gd name="connsiteX47" fmla="*/ 3273425 w 3273425"/>
              <a:gd name="connsiteY47" fmla="*/ 1362075 h 1781175"/>
              <a:gd name="connsiteX48" fmla="*/ 2368550 w 3273425"/>
              <a:gd name="connsiteY48" fmla="*/ 1362075 h 1781175"/>
              <a:gd name="connsiteX49" fmla="*/ 2368550 w 3273425"/>
              <a:gd name="connsiteY49" fmla="*/ 1301750 h 1781175"/>
              <a:gd name="connsiteX50" fmla="*/ 2327275 w 3273425"/>
              <a:gd name="connsiteY50" fmla="*/ 1301750 h 1781175"/>
              <a:gd name="connsiteX51" fmla="*/ 2327275 w 3273425"/>
              <a:gd name="connsiteY51" fmla="*/ 1247775 h 1781175"/>
              <a:gd name="connsiteX52" fmla="*/ 2171700 w 3273425"/>
              <a:gd name="connsiteY52" fmla="*/ 1247775 h 1781175"/>
              <a:gd name="connsiteX53" fmla="*/ 2171700 w 3273425"/>
              <a:gd name="connsiteY53" fmla="*/ 1200150 h 1781175"/>
              <a:gd name="connsiteX54" fmla="*/ 1990725 w 3273425"/>
              <a:gd name="connsiteY54" fmla="*/ 1200150 h 1781175"/>
              <a:gd name="connsiteX55" fmla="*/ 1990725 w 3273425"/>
              <a:gd name="connsiteY55" fmla="*/ 1149350 h 1781175"/>
              <a:gd name="connsiteX56" fmla="*/ 1863725 w 3273425"/>
              <a:gd name="connsiteY56" fmla="*/ 1149350 h 1781175"/>
              <a:gd name="connsiteX57" fmla="*/ 1863725 w 3273425"/>
              <a:gd name="connsiteY57" fmla="*/ 1104900 h 1781175"/>
              <a:gd name="connsiteX58" fmla="*/ 1727200 w 3273425"/>
              <a:gd name="connsiteY58" fmla="*/ 1104900 h 1781175"/>
              <a:gd name="connsiteX59" fmla="*/ 1727200 w 3273425"/>
              <a:gd name="connsiteY59" fmla="*/ 1050925 h 1781175"/>
              <a:gd name="connsiteX60" fmla="*/ 1720850 w 3273425"/>
              <a:gd name="connsiteY60" fmla="*/ 1050925 h 1781175"/>
              <a:gd name="connsiteX61" fmla="*/ 1720850 w 3273425"/>
              <a:gd name="connsiteY61" fmla="*/ 1016000 h 1781175"/>
              <a:gd name="connsiteX62" fmla="*/ 1562100 w 3273425"/>
              <a:gd name="connsiteY62" fmla="*/ 1016000 h 1781175"/>
              <a:gd name="connsiteX63" fmla="*/ 1562100 w 3273425"/>
              <a:gd name="connsiteY63" fmla="*/ 977900 h 1781175"/>
              <a:gd name="connsiteX64" fmla="*/ 1495425 w 3273425"/>
              <a:gd name="connsiteY64" fmla="*/ 977900 h 1781175"/>
              <a:gd name="connsiteX65" fmla="*/ 1495425 w 3273425"/>
              <a:gd name="connsiteY65" fmla="*/ 933450 h 1781175"/>
              <a:gd name="connsiteX66" fmla="*/ 1343025 w 3273425"/>
              <a:gd name="connsiteY66" fmla="*/ 933450 h 1781175"/>
              <a:gd name="connsiteX67" fmla="*/ 1343025 w 3273425"/>
              <a:gd name="connsiteY67" fmla="*/ 898525 h 1781175"/>
              <a:gd name="connsiteX68" fmla="*/ 1181100 w 3273425"/>
              <a:gd name="connsiteY68" fmla="*/ 898525 h 1781175"/>
              <a:gd name="connsiteX69" fmla="*/ 1181100 w 3273425"/>
              <a:gd name="connsiteY69" fmla="*/ 863600 h 1781175"/>
              <a:gd name="connsiteX70" fmla="*/ 1123950 w 3273425"/>
              <a:gd name="connsiteY70" fmla="*/ 863600 h 1781175"/>
              <a:gd name="connsiteX71" fmla="*/ 1123950 w 3273425"/>
              <a:gd name="connsiteY71" fmla="*/ 822325 h 1781175"/>
              <a:gd name="connsiteX72" fmla="*/ 1057275 w 3273425"/>
              <a:gd name="connsiteY72" fmla="*/ 822325 h 1781175"/>
              <a:gd name="connsiteX73" fmla="*/ 1057275 w 3273425"/>
              <a:gd name="connsiteY73" fmla="*/ 790575 h 1781175"/>
              <a:gd name="connsiteX74" fmla="*/ 1044575 w 3273425"/>
              <a:gd name="connsiteY74" fmla="*/ 790575 h 1781175"/>
              <a:gd name="connsiteX75" fmla="*/ 1044575 w 3273425"/>
              <a:gd name="connsiteY75" fmla="*/ 749300 h 1781175"/>
              <a:gd name="connsiteX76" fmla="*/ 1012825 w 3273425"/>
              <a:gd name="connsiteY76" fmla="*/ 749300 h 1781175"/>
              <a:gd name="connsiteX77" fmla="*/ 1012825 w 3273425"/>
              <a:gd name="connsiteY77" fmla="*/ 714375 h 1781175"/>
              <a:gd name="connsiteX78" fmla="*/ 949325 w 3273425"/>
              <a:gd name="connsiteY78" fmla="*/ 714375 h 1781175"/>
              <a:gd name="connsiteX79" fmla="*/ 949325 w 3273425"/>
              <a:gd name="connsiteY79" fmla="*/ 647700 h 1781175"/>
              <a:gd name="connsiteX80" fmla="*/ 895350 w 3273425"/>
              <a:gd name="connsiteY80" fmla="*/ 647700 h 1781175"/>
              <a:gd name="connsiteX81" fmla="*/ 895350 w 3273425"/>
              <a:gd name="connsiteY81" fmla="*/ 581025 h 1781175"/>
              <a:gd name="connsiteX82" fmla="*/ 863600 w 3273425"/>
              <a:gd name="connsiteY82" fmla="*/ 581025 h 1781175"/>
              <a:gd name="connsiteX83" fmla="*/ 863600 w 3273425"/>
              <a:gd name="connsiteY83" fmla="*/ 514350 h 1781175"/>
              <a:gd name="connsiteX84" fmla="*/ 831850 w 3273425"/>
              <a:gd name="connsiteY84" fmla="*/ 514350 h 1781175"/>
              <a:gd name="connsiteX85" fmla="*/ 831850 w 3273425"/>
              <a:gd name="connsiteY85" fmla="*/ 450850 h 1781175"/>
              <a:gd name="connsiteX86" fmla="*/ 777875 w 3273425"/>
              <a:gd name="connsiteY86" fmla="*/ 450850 h 1781175"/>
              <a:gd name="connsiteX87" fmla="*/ 777875 w 3273425"/>
              <a:gd name="connsiteY87" fmla="*/ 412750 h 1781175"/>
              <a:gd name="connsiteX88" fmla="*/ 723900 w 3273425"/>
              <a:gd name="connsiteY88" fmla="*/ 412750 h 1781175"/>
              <a:gd name="connsiteX89" fmla="*/ 723900 w 3273425"/>
              <a:gd name="connsiteY89" fmla="*/ 374650 h 1781175"/>
              <a:gd name="connsiteX90" fmla="*/ 520700 w 3273425"/>
              <a:gd name="connsiteY90" fmla="*/ 374650 h 1781175"/>
              <a:gd name="connsiteX91" fmla="*/ 520700 w 3273425"/>
              <a:gd name="connsiteY91" fmla="*/ 292100 h 1781175"/>
              <a:gd name="connsiteX92" fmla="*/ 501650 w 3273425"/>
              <a:gd name="connsiteY92" fmla="*/ 292100 h 1781175"/>
              <a:gd name="connsiteX93" fmla="*/ 501650 w 3273425"/>
              <a:gd name="connsiteY93" fmla="*/ 257175 h 1781175"/>
              <a:gd name="connsiteX94" fmla="*/ 368300 w 3273425"/>
              <a:gd name="connsiteY94" fmla="*/ 257175 h 1781175"/>
              <a:gd name="connsiteX95" fmla="*/ 368300 w 3273425"/>
              <a:gd name="connsiteY95" fmla="*/ 225425 h 1781175"/>
              <a:gd name="connsiteX96" fmla="*/ 285750 w 3273425"/>
              <a:gd name="connsiteY96" fmla="*/ 225425 h 1781175"/>
              <a:gd name="connsiteX97" fmla="*/ 285750 w 3273425"/>
              <a:gd name="connsiteY97" fmla="*/ 193675 h 1781175"/>
              <a:gd name="connsiteX98" fmla="*/ 257175 w 3273425"/>
              <a:gd name="connsiteY98" fmla="*/ 193675 h 1781175"/>
              <a:gd name="connsiteX99" fmla="*/ 257175 w 3273425"/>
              <a:gd name="connsiteY99" fmla="*/ 127000 h 1781175"/>
              <a:gd name="connsiteX100" fmla="*/ 222250 w 3273425"/>
              <a:gd name="connsiteY100" fmla="*/ 127000 h 1781175"/>
              <a:gd name="connsiteX101" fmla="*/ 222250 w 3273425"/>
              <a:gd name="connsiteY101" fmla="*/ 88900 h 1781175"/>
              <a:gd name="connsiteX102" fmla="*/ 190500 w 3273425"/>
              <a:gd name="connsiteY102" fmla="*/ 88900 h 1781175"/>
              <a:gd name="connsiteX103" fmla="*/ 190500 w 3273425"/>
              <a:gd name="connsiteY103" fmla="*/ 41275 h 1781175"/>
              <a:gd name="connsiteX104" fmla="*/ 104775 w 3273425"/>
              <a:gd name="connsiteY104" fmla="*/ 41275 h 1781175"/>
              <a:gd name="connsiteX105" fmla="*/ 104775 w 3273425"/>
              <a:gd name="connsiteY105" fmla="*/ 22225 h 1781175"/>
              <a:gd name="connsiteX106" fmla="*/ 82550 w 3273425"/>
              <a:gd name="connsiteY106" fmla="*/ 22225 h 1781175"/>
              <a:gd name="connsiteX107" fmla="*/ 82550 w 3273425"/>
              <a:gd name="connsiteY107" fmla="*/ 22225 h 1781175"/>
              <a:gd name="connsiteX108" fmla="*/ 82550 w 3273425"/>
              <a:gd name="connsiteY108" fmla="*/ 0 h 1781175"/>
              <a:gd name="connsiteX109" fmla="*/ 0 w 3273425"/>
              <a:gd name="connsiteY109" fmla="*/ 0 h 1781175"/>
              <a:gd name="connsiteX110" fmla="*/ 0 w 3273425"/>
              <a:gd name="connsiteY110" fmla="*/ 95250 h 1781175"/>
              <a:gd name="connsiteX111" fmla="*/ 25400 w 3273425"/>
              <a:gd name="connsiteY111" fmla="*/ 95250 h 1781175"/>
              <a:gd name="connsiteX112" fmla="*/ 25400 w 3273425"/>
              <a:gd name="connsiteY112" fmla="*/ 168275 h 1781175"/>
              <a:gd name="connsiteX113" fmla="*/ 41275 w 3273425"/>
              <a:gd name="connsiteY113" fmla="*/ 168275 h 1781175"/>
              <a:gd name="connsiteX114" fmla="*/ 41275 w 3273425"/>
              <a:gd name="connsiteY114" fmla="*/ 212725 h 1781175"/>
              <a:gd name="connsiteX115" fmla="*/ 69850 w 3273425"/>
              <a:gd name="connsiteY115" fmla="*/ 212725 h 1781175"/>
              <a:gd name="connsiteX116" fmla="*/ 69850 w 3273425"/>
              <a:gd name="connsiteY116" fmla="*/ 260350 h 1781175"/>
              <a:gd name="connsiteX117" fmla="*/ 88900 w 3273425"/>
              <a:gd name="connsiteY117" fmla="*/ 260350 h 1781175"/>
              <a:gd name="connsiteX118" fmla="*/ 88900 w 3273425"/>
              <a:gd name="connsiteY118" fmla="*/ 314325 h 1781175"/>
              <a:gd name="connsiteX119" fmla="*/ 107950 w 3273425"/>
              <a:gd name="connsiteY119" fmla="*/ 314325 h 1781175"/>
              <a:gd name="connsiteX120" fmla="*/ 107950 w 3273425"/>
              <a:gd name="connsiteY120" fmla="*/ 355600 h 1781175"/>
              <a:gd name="connsiteX121" fmla="*/ 190500 w 3273425"/>
              <a:gd name="connsiteY121" fmla="*/ 355600 h 1781175"/>
              <a:gd name="connsiteX122" fmla="*/ 190500 w 3273425"/>
              <a:gd name="connsiteY122" fmla="*/ 409575 h 1781175"/>
              <a:gd name="connsiteX123" fmla="*/ 206375 w 3273425"/>
              <a:gd name="connsiteY123" fmla="*/ 409575 h 1781175"/>
              <a:gd name="connsiteX124" fmla="*/ 206375 w 3273425"/>
              <a:gd name="connsiteY124" fmla="*/ 460375 h 1781175"/>
              <a:gd name="connsiteX125" fmla="*/ 225425 w 3273425"/>
              <a:gd name="connsiteY125" fmla="*/ 460375 h 1781175"/>
              <a:gd name="connsiteX126" fmla="*/ 225425 w 3273425"/>
              <a:gd name="connsiteY126" fmla="*/ 514350 h 1781175"/>
              <a:gd name="connsiteX0" fmla="*/ 381000 w 3273425"/>
              <a:gd name="connsiteY0" fmla="*/ 704850 h 1781175"/>
              <a:gd name="connsiteX1" fmla="*/ 371475 w 3273425"/>
              <a:gd name="connsiteY1" fmla="*/ 698500 h 1781175"/>
              <a:gd name="connsiteX2" fmla="*/ 495300 w 3273425"/>
              <a:gd name="connsiteY2" fmla="*/ 714375 h 1781175"/>
              <a:gd name="connsiteX3" fmla="*/ 492125 w 3273425"/>
              <a:gd name="connsiteY3" fmla="*/ 749300 h 1781175"/>
              <a:gd name="connsiteX4" fmla="*/ 523875 w 3273425"/>
              <a:gd name="connsiteY4" fmla="*/ 755650 h 1781175"/>
              <a:gd name="connsiteX5" fmla="*/ 530225 w 3273425"/>
              <a:gd name="connsiteY5" fmla="*/ 860425 h 1781175"/>
              <a:gd name="connsiteX6" fmla="*/ 720725 w 3273425"/>
              <a:gd name="connsiteY6" fmla="*/ 860425 h 1781175"/>
              <a:gd name="connsiteX7" fmla="*/ 720725 w 3273425"/>
              <a:gd name="connsiteY7" fmla="*/ 901700 h 1781175"/>
              <a:gd name="connsiteX8" fmla="*/ 784225 w 3273425"/>
              <a:gd name="connsiteY8" fmla="*/ 901700 h 1781175"/>
              <a:gd name="connsiteX9" fmla="*/ 784225 w 3273425"/>
              <a:gd name="connsiteY9" fmla="*/ 939800 h 1781175"/>
              <a:gd name="connsiteX10" fmla="*/ 841375 w 3273425"/>
              <a:gd name="connsiteY10" fmla="*/ 939800 h 1781175"/>
              <a:gd name="connsiteX11" fmla="*/ 841375 w 3273425"/>
              <a:gd name="connsiteY11" fmla="*/ 1012825 h 1781175"/>
              <a:gd name="connsiteX12" fmla="*/ 841375 w 3273425"/>
              <a:gd name="connsiteY12" fmla="*/ 1012825 h 1781175"/>
              <a:gd name="connsiteX13" fmla="*/ 841375 w 3273425"/>
              <a:gd name="connsiteY13" fmla="*/ 1012825 h 1781175"/>
              <a:gd name="connsiteX14" fmla="*/ 860425 w 3273425"/>
              <a:gd name="connsiteY14" fmla="*/ 1012825 h 1781175"/>
              <a:gd name="connsiteX15" fmla="*/ 860425 w 3273425"/>
              <a:gd name="connsiteY15" fmla="*/ 1095375 h 1781175"/>
              <a:gd name="connsiteX16" fmla="*/ 898525 w 3273425"/>
              <a:gd name="connsiteY16" fmla="*/ 1095375 h 1781175"/>
              <a:gd name="connsiteX17" fmla="*/ 898525 w 3273425"/>
              <a:gd name="connsiteY17" fmla="*/ 1155700 h 1781175"/>
              <a:gd name="connsiteX18" fmla="*/ 949325 w 3273425"/>
              <a:gd name="connsiteY18" fmla="*/ 1155700 h 1781175"/>
              <a:gd name="connsiteX19" fmla="*/ 949325 w 3273425"/>
              <a:gd name="connsiteY19" fmla="*/ 1222375 h 1781175"/>
              <a:gd name="connsiteX20" fmla="*/ 1012825 w 3273425"/>
              <a:gd name="connsiteY20" fmla="*/ 1222375 h 1781175"/>
              <a:gd name="connsiteX21" fmla="*/ 1012825 w 3273425"/>
              <a:gd name="connsiteY21" fmla="*/ 1257300 h 1781175"/>
              <a:gd name="connsiteX22" fmla="*/ 1057275 w 3273425"/>
              <a:gd name="connsiteY22" fmla="*/ 1257300 h 1781175"/>
              <a:gd name="connsiteX23" fmla="*/ 1057275 w 3273425"/>
              <a:gd name="connsiteY23" fmla="*/ 1304925 h 1781175"/>
              <a:gd name="connsiteX24" fmla="*/ 1057275 w 3273425"/>
              <a:gd name="connsiteY24" fmla="*/ 1323975 h 1781175"/>
              <a:gd name="connsiteX25" fmla="*/ 1123950 w 3273425"/>
              <a:gd name="connsiteY25" fmla="*/ 1323975 h 1781175"/>
              <a:gd name="connsiteX26" fmla="*/ 1123950 w 3273425"/>
              <a:gd name="connsiteY26" fmla="*/ 1358900 h 1781175"/>
              <a:gd name="connsiteX27" fmla="*/ 1181100 w 3273425"/>
              <a:gd name="connsiteY27" fmla="*/ 1358900 h 1781175"/>
              <a:gd name="connsiteX28" fmla="*/ 1181100 w 3273425"/>
              <a:gd name="connsiteY28" fmla="*/ 1390650 h 1781175"/>
              <a:gd name="connsiteX29" fmla="*/ 1346200 w 3273425"/>
              <a:gd name="connsiteY29" fmla="*/ 1390650 h 1781175"/>
              <a:gd name="connsiteX30" fmla="*/ 1346200 w 3273425"/>
              <a:gd name="connsiteY30" fmla="*/ 1431925 h 1781175"/>
              <a:gd name="connsiteX31" fmla="*/ 1495425 w 3273425"/>
              <a:gd name="connsiteY31" fmla="*/ 1431925 h 1781175"/>
              <a:gd name="connsiteX32" fmla="*/ 1495425 w 3273425"/>
              <a:gd name="connsiteY32" fmla="*/ 1460500 h 1781175"/>
              <a:gd name="connsiteX33" fmla="*/ 1574800 w 3273425"/>
              <a:gd name="connsiteY33" fmla="*/ 1460500 h 1781175"/>
              <a:gd name="connsiteX34" fmla="*/ 1574800 w 3273425"/>
              <a:gd name="connsiteY34" fmla="*/ 1495425 h 1781175"/>
              <a:gd name="connsiteX35" fmla="*/ 1724025 w 3273425"/>
              <a:gd name="connsiteY35" fmla="*/ 1495425 h 1781175"/>
              <a:gd name="connsiteX36" fmla="*/ 1724025 w 3273425"/>
              <a:gd name="connsiteY36" fmla="*/ 1562100 h 1781175"/>
              <a:gd name="connsiteX37" fmla="*/ 1870075 w 3273425"/>
              <a:gd name="connsiteY37" fmla="*/ 1562100 h 1781175"/>
              <a:gd name="connsiteX38" fmla="*/ 1870075 w 3273425"/>
              <a:gd name="connsiteY38" fmla="*/ 1612900 h 1781175"/>
              <a:gd name="connsiteX39" fmla="*/ 1993900 w 3273425"/>
              <a:gd name="connsiteY39" fmla="*/ 1612900 h 1781175"/>
              <a:gd name="connsiteX40" fmla="*/ 1993900 w 3273425"/>
              <a:gd name="connsiteY40" fmla="*/ 1647825 h 1781175"/>
              <a:gd name="connsiteX41" fmla="*/ 2178050 w 3273425"/>
              <a:gd name="connsiteY41" fmla="*/ 1647825 h 1781175"/>
              <a:gd name="connsiteX42" fmla="*/ 2178050 w 3273425"/>
              <a:gd name="connsiteY42" fmla="*/ 1685925 h 1781175"/>
              <a:gd name="connsiteX43" fmla="*/ 2314575 w 3273425"/>
              <a:gd name="connsiteY43" fmla="*/ 1685925 h 1781175"/>
              <a:gd name="connsiteX44" fmla="*/ 2314575 w 3273425"/>
              <a:gd name="connsiteY44" fmla="*/ 1736725 h 1781175"/>
              <a:gd name="connsiteX45" fmla="*/ 2359025 w 3273425"/>
              <a:gd name="connsiteY45" fmla="*/ 1736725 h 1781175"/>
              <a:gd name="connsiteX46" fmla="*/ 2359025 w 3273425"/>
              <a:gd name="connsiteY46" fmla="*/ 1781175 h 1781175"/>
              <a:gd name="connsiteX47" fmla="*/ 3273425 w 3273425"/>
              <a:gd name="connsiteY47" fmla="*/ 1781175 h 1781175"/>
              <a:gd name="connsiteX48" fmla="*/ 3273425 w 3273425"/>
              <a:gd name="connsiteY48" fmla="*/ 1362075 h 1781175"/>
              <a:gd name="connsiteX49" fmla="*/ 2368550 w 3273425"/>
              <a:gd name="connsiteY49" fmla="*/ 1362075 h 1781175"/>
              <a:gd name="connsiteX50" fmla="*/ 2368550 w 3273425"/>
              <a:gd name="connsiteY50" fmla="*/ 1301750 h 1781175"/>
              <a:gd name="connsiteX51" fmla="*/ 2327275 w 3273425"/>
              <a:gd name="connsiteY51" fmla="*/ 1301750 h 1781175"/>
              <a:gd name="connsiteX52" fmla="*/ 2327275 w 3273425"/>
              <a:gd name="connsiteY52" fmla="*/ 1247775 h 1781175"/>
              <a:gd name="connsiteX53" fmla="*/ 2171700 w 3273425"/>
              <a:gd name="connsiteY53" fmla="*/ 1247775 h 1781175"/>
              <a:gd name="connsiteX54" fmla="*/ 2171700 w 3273425"/>
              <a:gd name="connsiteY54" fmla="*/ 1200150 h 1781175"/>
              <a:gd name="connsiteX55" fmla="*/ 1990725 w 3273425"/>
              <a:gd name="connsiteY55" fmla="*/ 1200150 h 1781175"/>
              <a:gd name="connsiteX56" fmla="*/ 1990725 w 3273425"/>
              <a:gd name="connsiteY56" fmla="*/ 1149350 h 1781175"/>
              <a:gd name="connsiteX57" fmla="*/ 1863725 w 3273425"/>
              <a:gd name="connsiteY57" fmla="*/ 1149350 h 1781175"/>
              <a:gd name="connsiteX58" fmla="*/ 1863725 w 3273425"/>
              <a:gd name="connsiteY58" fmla="*/ 1104900 h 1781175"/>
              <a:gd name="connsiteX59" fmla="*/ 1727200 w 3273425"/>
              <a:gd name="connsiteY59" fmla="*/ 1104900 h 1781175"/>
              <a:gd name="connsiteX60" fmla="*/ 1727200 w 3273425"/>
              <a:gd name="connsiteY60" fmla="*/ 1050925 h 1781175"/>
              <a:gd name="connsiteX61" fmla="*/ 1720850 w 3273425"/>
              <a:gd name="connsiteY61" fmla="*/ 1050925 h 1781175"/>
              <a:gd name="connsiteX62" fmla="*/ 1720850 w 3273425"/>
              <a:gd name="connsiteY62" fmla="*/ 1016000 h 1781175"/>
              <a:gd name="connsiteX63" fmla="*/ 1562100 w 3273425"/>
              <a:gd name="connsiteY63" fmla="*/ 1016000 h 1781175"/>
              <a:gd name="connsiteX64" fmla="*/ 1562100 w 3273425"/>
              <a:gd name="connsiteY64" fmla="*/ 977900 h 1781175"/>
              <a:gd name="connsiteX65" fmla="*/ 1495425 w 3273425"/>
              <a:gd name="connsiteY65" fmla="*/ 977900 h 1781175"/>
              <a:gd name="connsiteX66" fmla="*/ 1495425 w 3273425"/>
              <a:gd name="connsiteY66" fmla="*/ 933450 h 1781175"/>
              <a:gd name="connsiteX67" fmla="*/ 1343025 w 3273425"/>
              <a:gd name="connsiteY67" fmla="*/ 933450 h 1781175"/>
              <a:gd name="connsiteX68" fmla="*/ 1343025 w 3273425"/>
              <a:gd name="connsiteY68" fmla="*/ 898525 h 1781175"/>
              <a:gd name="connsiteX69" fmla="*/ 1181100 w 3273425"/>
              <a:gd name="connsiteY69" fmla="*/ 898525 h 1781175"/>
              <a:gd name="connsiteX70" fmla="*/ 1181100 w 3273425"/>
              <a:gd name="connsiteY70" fmla="*/ 863600 h 1781175"/>
              <a:gd name="connsiteX71" fmla="*/ 1123950 w 3273425"/>
              <a:gd name="connsiteY71" fmla="*/ 863600 h 1781175"/>
              <a:gd name="connsiteX72" fmla="*/ 1123950 w 3273425"/>
              <a:gd name="connsiteY72" fmla="*/ 822325 h 1781175"/>
              <a:gd name="connsiteX73" fmla="*/ 1057275 w 3273425"/>
              <a:gd name="connsiteY73" fmla="*/ 822325 h 1781175"/>
              <a:gd name="connsiteX74" fmla="*/ 1057275 w 3273425"/>
              <a:gd name="connsiteY74" fmla="*/ 790575 h 1781175"/>
              <a:gd name="connsiteX75" fmla="*/ 1044575 w 3273425"/>
              <a:gd name="connsiteY75" fmla="*/ 790575 h 1781175"/>
              <a:gd name="connsiteX76" fmla="*/ 1044575 w 3273425"/>
              <a:gd name="connsiteY76" fmla="*/ 749300 h 1781175"/>
              <a:gd name="connsiteX77" fmla="*/ 1012825 w 3273425"/>
              <a:gd name="connsiteY77" fmla="*/ 749300 h 1781175"/>
              <a:gd name="connsiteX78" fmla="*/ 1012825 w 3273425"/>
              <a:gd name="connsiteY78" fmla="*/ 714375 h 1781175"/>
              <a:gd name="connsiteX79" fmla="*/ 949325 w 3273425"/>
              <a:gd name="connsiteY79" fmla="*/ 714375 h 1781175"/>
              <a:gd name="connsiteX80" fmla="*/ 949325 w 3273425"/>
              <a:gd name="connsiteY80" fmla="*/ 647700 h 1781175"/>
              <a:gd name="connsiteX81" fmla="*/ 895350 w 3273425"/>
              <a:gd name="connsiteY81" fmla="*/ 647700 h 1781175"/>
              <a:gd name="connsiteX82" fmla="*/ 895350 w 3273425"/>
              <a:gd name="connsiteY82" fmla="*/ 581025 h 1781175"/>
              <a:gd name="connsiteX83" fmla="*/ 863600 w 3273425"/>
              <a:gd name="connsiteY83" fmla="*/ 581025 h 1781175"/>
              <a:gd name="connsiteX84" fmla="*/ 863600 w 3273425"/>
              <a:gd name="connsiteY84" fmla="*/ 514350 h 1781175"/>
              <a:gd name="connsiteX85" fmla="*/ 831850 w 3273425"/>
              <a:gd name="connsiteY85" fmla="*/ 514350 h 1781175"/>
              <a:gd name="connsiteX86" fmla="*/ 831850 w 3273425"/>
              <a:gd name="connsiteY86" fmla="*/ 450850 h 1781175"/>
              <a:gd name="connsiteX87" fmla="*/ 777875 w 3273425"/>
              <a:gd name="connsiteY87" fmla="*/ 450850 h 1781175"/>
              <a:gd name="connsiteX88" fmla="*/ 777875 w 3273425"/>
              <a:gd name="connsiteY88" fmla="*/ 412750 h 1781175"/>
              <a:gd name="connsiteX89" fmla="*/ 723900 w 3273425"/>
              <a:gd name="connsiteY89" fmla="*/ 412750 h 1781175"/>
              <a:gd name="connsiteX90" fmla="*/ 723900 w 3273425"/>
              <a:gd name="connsiteY90" fmla="*/ 374650 h 1781175"/>
              <a:gd name="connsiteX91" fmla="*/ 520700 w 3273425"/>
              <a:gd name="connsiteY91" fmla="*/ 374650 h 1781175"/>
              <a:gd name="connsiteX92" fmla="*/ 520700 w 3273425"/>
              <a:gd name="connsiteY92" fmla="*/ 292100 h 1781175"/>
              <a:gd name="connsiteX93" fmla="*/ 501650 w 3273425"/>
              <a:gd name="connsiteY93" fmla="*/ 292100 h 1781175"/>
              <a:gd name="connsiteX94" fmla="*/ 501650 w 3273425"/>
              <a:gd name="connsiteY94" fmla="*/ 257175 h 1781175"/>
              <a:gd name="connsiteX95" fmla="*/ 368300 w 3273425"/>
              <a:gd name="connsiteY95" fmla="*/ 257175 h 1781175"/>
              <a:gd name="connsiteX96" fmla="*/ 368300 w 3273425"/>
              <a:gd name="connsiteY96" fmla="*/ 225425 h 1781175"/>
              <a:gd name="connsiteX97" fmla="*/ 285750 w 3273425"/>
              <a:gd name="connsiteY97" fmla="*/ 225425 h 1781175"/>
              <a:gd name="connsiteX98" fmla="*/ 285750 w 3273425"/>
              <a:gd name="connsiteY98" fmla="*/ 193675 h 1781175"/>
              <a:gd name="connsiteX99" fmla="*/ 257175 w 3273425"/>
              <a:gd name="connsiteY99" fmla="*/ 193675 h 1781175"/>
              <a:gd name="connsiteX100" fmla="*/ 257175 w 3273425"/>
              <a:gd name="connsiteY100" fmla="*/ 127000 h 1781175"/>
              <a:gd name="connsiteX101" fmla="*/ 222250 w 3273425"/>
              <a:gd name="connsiteY101" fmla="*/ 127000 h 1781175"/>
              <a:gd name="connsiteX102" fmla="*/ 222250 w 3273425"/>
              <a:gd name="connsiteY102" fmla="*/ 88900 h 1781175"/>
              <a:gd name="connsiteX103" fmla="*/ 190500 w 3273425"/>
              <a:gd name="connsiteY103" fmla="*/ 88900 h 1781175"/>
              <a:gd name="connsiteX104" fmla="*/ 190500 w 3273425"/>
              <a:gd name="connsiteY104" fmla="*/ 41275 h 1781175"/>
              <a:gd name="connsiteX105" fmla="*/ 104775 w 3273425"/>
              <a:gd name="connsiteY105" fmla="*/ 41275 h 1781175"/>
              <a:gd name="connsiteX106" fmla="*/ 104775 w 3273425"/>
              <a:gd name="connsiteY106" fmla="*/ 22225 h 1781175"/>
              <a:gd name="connsiteX107" fmla="*/ 82550 w 3273425"/>
              <a:gd name="connsiteY107" fmla="*/ 22225 h 1781175"/>
              <a:gd name="connsiteX108" fmla="*/ 82550 w 3273425"/>
              <a:gd name="connsiteY108" fmla="*/ 22225 h 1781175"/>
              <a:gd name="connsiteX109" fmla="*/ 82550 w 3273425"/>
              <a:gd name="connsiteY109" fmla="*/ 0 h 1781175"/>
              <a:gd name="connsiteX110" fmla="*/ 0 w 3273425"/>
              <a:gd name="connsiteY110" fmla="*/ 0 h 1781175"/>
              <a:gd name="connsiteX111" fmla="*/ 0 w 3273425"/>
              <a:gd name="connsiteY111" fmla="*/ 95250 h 1781175"/>
              <a:gd name="connsiteX112" fmla="*/ 25400 w 3273425"/>
              <a:gd name="connsiteY112" fmla="*/ 95250 h 1781175"/>
              <a:gd name="connsiteX113" fmla="*/ 25400 w 3273425"/>
              <a:gd name="connsiteY113" fmla="*/ 168275 h 1781175"/>
              <a:gd name="connsiteX114" fmla="*/ 41275 w 3273425"/>
              <a:gd name="connsiteY114" fmla="*/ 168275 h 1781175"/>
              <a:gd name="connsiteX115" fmla="*/ 41275 w 3273425"/>
              <a:gd name="connsiteY115" fmla="*/ 212725 h 1781175"/>
              <a:gd name="connsiteX116" fmla="*/ 69850 w 3273425"/>
              <a:gd name="connsiteY116" fmla="*/ 212725 h 1781175"/>
              <a:gd name="connsiteX117" fmla="*/ 69850 w 3273425"/>
              <a:gd name="connsiteY117" fmla="*/ 260350 h 1781175"/>
              <a:gd name="connsiteX118" fmla="*/ 88900 w 3273425"/>
              <a:gd name="connsiteY118" fmla="*/ 260350 h 1781175"/>
              <a:gd name="connsiteX119" fmla="*/ 88900 w 3273425"/>
              <a:gd name="connsiteY119" fmla="*/ 314325 h 1781175"/>
              <a:gd name="connsiteX120" fmla="*/ 107950 w 3273425"/>
              <a:gd name="connsiteY120" fmla="*/ 314325 h 1781175"/>
              <a:gd name="connsiteX121" fmla="*/ 107950 w 3273425"/>
              <a:gd name="connsiteY121" fmla="*/ 355600 h 1781175"/>
              <a:gd name="connsiteX122" fmla="*/ 190500 w 3273425"/>
              <a:gd name="connsiteY122" fmla="*/ 355600 h 1781175"/>
              <a:gd name="connsiteX123" fmla="*/ 190500 w 3273425"/>
              <a:gd name="connsiteY123" fmla="*/ 409575 h 1781175"/>
              <a:gd name="connsiteX124" fmla="*/ 206375 w 3273425"/>
              <a:gd name="connsiteY124" fmla="*/ 409575 h 1781175"/>
              <a:gd name="connsiteX125" fmla="*/ 206375 w 3273425"/>
              <a:gd name="connsiteY125" fmla="*/ 460375 h 1781175"/>
              <a:gd name="connsiteX126" fmla="*/ 225425 w 3273425"/>
              <a:gd name="connsiteY126" fmla="*/ 460375 h 1781175"/>
              <a:gd name="connsiteX127" fmla="*/ 225425 w 3273425"/>
              <a:gd name="connsiteY127" fmla="*/ 514350 h 1781175"/>
              <a:gd name="connsiteX0" fmla="*/ 381000 w 3273425"/>
              <a:gd name="connsiteY0" fmla="*/ 704850 h 1781175"/>
              <a:gd name="connsiteX1" fmla="*/ 358775 w 3273425"/>
              <a:gd name="connsiteY1" fmla="*/ 749300 h 1781175"/>
              <a:gd name="connsiteX2" fmla="*/ 495300 w 3273425"/>
              <a:gd name="connsiteY2" fmla="*/ 714375 h 1781175"/>
              <a:gd name="connsiteX3" fmla="*/ 492125 w 3273425"/>
              <a:gd name="connsiteY3" fmla="*/ 749300 h 1781175"/>
              <a:gd name="connsiteX4" fmla="*/ 523875 w 3273425"/>
              <a:gd name="connsiteY4" fmla="*/ 755650 h 1781175"/>
              <a:gd name="connsiteX5" fmla="*/ 530225 w 3273425"/>
              <a:gd name="connsiteY5" fmla="*/ 860425 h 1781175"/>
              <a:gd name="connsiteX6" fmla="*/ 720725 w 3273425"/>
              <a:gd name="connsiteY6" fmla="*/ 860425 h 1781175"/>
              <a:gd name="connsiteX7" fmla="*/ 720725 w 3273425"/>
              <a:gd name="connsiteY7" fmla="*/ 901700 h 1781175"/>
              <a:gd name="connsiteX8" fmla="*/ 784225 w 3273425"/>
              <a:gd name="connsiteY8" fmla="*/ 901700 h 1781175"/>
              <a:gd name="connsiteX9" fmla="*/ 784225 w 3273425"/>
              <a:gd name="connsiteY9" fmla="*/ 939800 h 1781175"/>
              <a:gd name="connsiteX10" fmla="*/ 841375 w 3273425"/>
              <a:gd name="connsiteY10" fmla="*/ 939800 h 1781175"/>
              <a:gd name="connsiteX11" fmla="*/ 841375 w 3273425"/>
              <a:gd name="connsiteY11" fmla="*/ 1012825 h 1781175"/>
              <a:gd name="connsiteX12" fmla="*/ 841375 w 3273425"/>
              <a:gd name="connsiteY12" fmla="*/ 1012825 h 1781175"/>
              <a:gd name="connsiteX13" fmla="*/ 841375 w 3273425"/>
              <a:gd name="connsiteY13" fmla="*/ 1012825 h 1781175"/>
              <a:gd name="connsiteX14" fmla="*/ 860425 w 3273425"/>
              <a:gd name="connsiteY14" fmla="*/ 1012825 h 1781175"/>
              <a:gd name="connsiteX15" fmla="*/ 860425 w 3273425"/>
              <a:gd name="connsiteY15" fmla="*/ 1095375 h 1781175"/>
              <a:gd name="connsiteX16" fmla="*/ 898525 w 3273425"/>
              <a:gd name="connsiteY16" fmla="*/ 1095375 h 1781175"/>
              <a:gd name="connsiteX17" fmla="*/ 898525 w 3273425"/>
              <a:gd name="connsiteY17" fmla="*/ 1155700 h 1781175"/>
              <a:gd name="connsiteX18" fmla="*/ 949325 w 3273425"/>
              <a:gd name="connsiteY18" fmla="*/ 1155700 h 1781175"/>
              <a:gd name="connsiteX19" fmla="*/ 949325 w 3273425"/>
              <a:gd name="connsiteY19" fmla="*/ 1222375 h 1781175"/>
              <a:gd name="connsiteX20" fmla="*/ 1012825 w 3273425"/>
              <a:gd name="connsiteY20" fmla="*/ 1222375 h 1781175"/>
              <a:gd name="connsiteX21" fmla="*/ 1012825 w 3273425"/>
              <a:gd name="connsiteY21" fmla="*/ 1257300 h 1781175"/>
              <a:gd name="connsiteX22" fmla="*/ 1057275 w 3273425"/>
              <a:gd name="connsiteY22" fmla="*/ 1257300 h 1781175"/>
              <a:gd name="connsiteX23" fmla="*/ 1057275 w 3273425"/>
              <a:gd name="connsiteY23" fmla="*/ 1304925 h 1781175"/>
              <a:gd name="connsiteX24" fmla="*/ 1057275 w 3273425"/>
              <a:gd name="connsiteY24" fmla="*/ 1323975 h 1781175"/>
              <a:gd name="connsiteX25" fmla="*/ 1123950 w 3273425"/>
              <a:gd name="connsiteY25" fmla="*/ 1323975 h 1781175"/>
              <a:gd name="connsiteX26" fmla="*/ 1123950 w 3273425"/>
              <a:gd name="connsiteY26" fmla="*/ 1358900 h 1781175"/>
              <a:gd name="connsiteX27" fmla="*/ 1181100 w 3273425"/>
              <a:gd name="connsiteY27" fmla="*/ 1358900 h 1781175"/>
              <a:gd name="connsiteX28" fmla="*/ 1181100 w 3273425"/>
              <a:gd name="connsiteY28" fmla="*/ 1390650 h 1781175"/>
              <a:gd name="connsiteX29" fmla="*/ 1346200 w 3273425"/>
              <a:gd name="connsiteY29" fmla="*/ 1390650 h 1781175"/>
              <a:gd name="connsiteX30" fmla="*/ 1346200 w 3273425"/>
              <a:gd name="connsiteY30" fmla="*/ 1431925 h 1781175"/>
              <a:gd name="connsiteX31" fmla="*/ 1495425 w 3273425"/>
              <a:gd name="connsiteY31" fmla="*/ 1431925 h 1781175"/>
              <a:gd name="connsiteX32" fmla="*/ 1495425 w 3273425"/>
              <a:gd name="connsiteY32" fmla="*/ 1460500 h 1781175"/>
              <a:gd name="connsiteX33" fmla="*/ 1574800 w 3273425"/>
              <a:gd name="connsiteY33" fmla="*/ 1460500 h 1781175"/>
              <a:gd name="connsiteX34" fmla="*/ 1574800 w 3273425"/>
              <a:gd name="connsiteY34" fmla="*/ 1495425 h 1781175"/>
              <a:gd name="connsiteX35" fmla="*/ 1724025 w 3273425"/>
              <a:gd name="connsiteY35" fmla="*/ 1495425 h 1781175"/>
              <a:gd name="connsiteX36" fmla="*/ 1724025 w 3273425"/>
              <a:gd name="connsiteY36" fmla="*/ 1562100 h 1781175"/>
              <a:gd name="connsiteX37" fmla="*/ 1870075 w 3273425"/>
              <a:gd name="connsiteY37" fmla="*/ 1562100 h 1781175"/>
              <a:gd name="connsiteX38" fmla="*/ 1870075 w 3273425"/>
              <a:gd name="connsiteY38" fmla="*/ 1612900 h 1781175"/>
              <a:gd name="connsiteX39" fmla="*/ 1993900 w 3273425"/>
              <a:gd name="connsiteY39" fmla="*/ 1612900 h 1781175"/>
              <a:gd name="connsiteX40" fmla="*/ 1993900 w 3273425"/>
              <a:gd name="connsiteY40" fmla="*/ 1647825 h 1781175"/>
              <a:gd name="connsiteX41" fmla="*/ 2178050 w 3273425"/>
              <a:gd name="connsiteY41" fmla="*/ 1647825 h 1781175"/>
              <a:gd name="connsiteX42" fmla="*/ 2178050 w 3273425"/>
              <a:gd name="connsiteY42" fmla="*/ 1685925 h 1781175"/>
              <a:gd name="connsiteX43" fmla="*/ 2314575 w 3273425"/>
              <a:gd name="connsiteY43" fmla="*/ 1685925 h 1781175"/>
              <a:gd name="connsiteX44" fmla="*/ 2314575 w 3273425"/>
              <a:gd name="connsiteY44" fmla="*/ 1736725 h 1781175"/>
              <a:gd name="connsiteX45" fmla="*/ 2359025 w 3273425"/>
              <a:gd name="connsiteY45" fmla="*/ 1736725 h 1781175"/>
              <a:gd name="connsiteX46" fmla="*/ 2359025 w 3273425"/>
              <a:gd name="connsiteY46" fmla="*/ 1781175 h 1781175"/>
              <a:gd name="connsiteX47" fmla="*/ 3273425 w 3273425"/>
              <a:gd name="connsiteY47" fmla="*/ 1781175 h 1781175"/>
              <a:gd name="connsiteX48" fmla="*/ 3273425 w 3273425"/>
              <a:gd name="connsiteY48" fmla="*/ 1362075 h 1781175"/>
              <a:gd name="connsiteX49" fmla="*/ 2368550 w 3273425"/>
              <a:gd name="connsiteY49" fmla="*/ 1362075 h 1781175"/>
              <a:gd name="connsiteX50" fmla="*/ 2368550 w 3273425"/>
              <a:gd name="connsiteY50" fmla="*/ 1301750 h 1781175"/>
              <a:gd name="connsiteX51" fmla="*/ 2327275 w 3273425"/>
              <a:gd name="connsiteY51" fmla="*/ 1301750 h 1781175"/>
              <a:gd name="connsiteX52" fmla="*/ 2327275 w 3273425"/>
              <a:gd name="connsiteY52" fmla="*/ 1247775 h 1781175"/>
              <a:gd name="connsiteX53" fmla="*/ 2171700 w 3273425"/>
              <a:gd name="connsiteY53" fmla="*/ 1247775 h 1781175"/>
              <a:gd name="connsiteX54" fmla="*/ 2171700 w 3273425"/>
              <a:gd name="connsiteY54" fmla="*/ 1200150 h 1781175"/>
              <a:gd name="connsiteX55" fmla="*/ 1990725 w 3273425"/>
              <a:gd name="connsiteY55" fmla="*/ 1200150 h 1781175"/>
              <a:gd name="connsiteX56" fmla="*/ 1990725 w 3273425"/>
              <a:gd name="connsiteY56" fmla="*/ 1149350 h 1781175"/>
              <a:gd name="connsiteX57" fmla="*/ 1863725 w 3273425"/>
              <a:gd name="connsiteY57" fmla="*/ 1149350 h 1781175"/>
              <a:gd name="connsiteX58" fmla="*/ 1863725 w 3273425"/>
              <a:gd name="connsiteY58" fmla="*/ 1104900 h 1781175"/>
              <a:gd name="connsiteX59" fmla="*/ 1727200 w 3273425"/>
              <a:gd name="connsiteY59" fmla="*/ 1104900 h 1781175"/>
              <a:gd name="connsiteX60" fmla="*/ 1727200 w 3273425"/>
              <a:gd name="connsiteY60" fmla="*/ 1050925 h 1781175"/>
              <a:gd name="connsiteX61" fmla="*/ 1720850 w 3273425"/>
              <a:gd name="connsiteY61" fmla="*/ 1050925 h 1781175"/>
              <a:gd name="connsiteX62" fmla="*/ 1720850 w 3273425"/>
              <a:gd name="connsiteY62" fmla="*/ 1016000 h 1781175"/>
              <a:gd name="connsiteX63" fmla="*/ 1562100 w 3273425"/>
              <a:gd name="connsiteY63" fmla="*/ 1016000 h 1781175"/>
              <a:gd name="connsiteX64" fmla="*/ 1562100 w 3273425"/>
              <a:gd name="connsiteY64" fmla="*/ 977900 h 1781175"/>
              <a:gd name="connsiteX65" fmla="*/ 1495425 w 3273425"/>
              <a:gd name="connsiteY65" fmla="*/ 977900 h 1781175"/>
              <a:gd name="connsiteX66" fmla="*/ 1495425 w 3273425"/>
              <a:gd name="connsiteY66" fmla="*/ 933450 h 1781175"/>
              <a:gd name="connsiteX67" fmla="*/ 1343025 w 3273425"/>
              <a:gd name="connsiteY67" fmla="*/ 933450 h 1781175"/>
              <a:gd name="connsiteX68" fmla="*/ 1343025 w 3273425"/>
              <a:gd name="connsiteY68" fmla="*/ 898525 h 1781175"/>
              <a:gd name="connsiteX69" fmla="*/ 1181100 w 3273425"/>
              <a:gd name="connsiteY69" fmla="*/ 898525 h 1781175"/>
              <a:gd name="connsiteX70" fmla="*/ 1181100 w 3273425"/>
              <a:gd name="connsiteY70" fmla="*/ 863600 h 1781175"/>
              <a:gd name="connsiteX71" fmla="*/ 1123950 w 3273425"/>
              <a:gd name="connsiteY71" fmla="*/ 863600 h 1781175"/>
              <a:gd name="connsiteX72" fmla="*/ 1123950 w 3273425"/>
              <a:gd name="connsiteY72" fmla="*/ 822325 h 1781175"/>
              <a:gd name="connsiteX73" fmla="*/ 1057275 w 3273425"/>
              <a:gd name="connsiteY73" fmla="*/ 822325 h 1781175"/>
              <a:gd name="connsiteX74" fmla="*/ 1057275 w 3273425"/>
              <a:gd name="connsiteY74" fmla="*/ 790575 h 1781175"/>
              <a:gd name="connsiteX75" fmla="*/ 1044575 w 3273425"/>
              <a:gd name="connsiteY75" fmla="*/ 790575 h 1781175"/>
              <a:gd name="connsiteX76" fmla="*/ 1044575 w 3273425"/>
              <a:gd name="connsiteY76" fmla="*/ 749300 h 1781175"/>
              <a:gd name="connsiteX77" fmla="*/ 1012825 w 3273425"/>
              <a:gd name="connsiteY77" fmla="*/ 749300 h 1781175"/>
              <a:gd name="connsiteX78" fmla="*/ 1012825 w 3273425"/>
              <a:gd name="connsiteY78" fmla="*/ 714375 h 1781175"/>
              <a:gd name="connsiteX79" fmla="*/ 949325 w 3273425"/>
              <a:gd name="connsiteY79" fmla="*/ 714375 h 1781175"/>
              <a:gd name="connsiteX80" fmla="*/ 949325 w 3273425"/>
              <a:gd name="connsiteY80" fmla="*/ 647700 h 1781175"/>
              <a:gd name="connsiteX81" fmla="*/ 895350 w 3273425"/>
              <a:gd name="connsiteY81" fmla="*/ 647700 h 1781175"/>
              <a:gd name="connsiteX82" fmla="*/ 895350 w 3273425"/>
              <a:gd name="connsiteY82" fmla="*/ 581025 h 1781175"/>
              <a:gd name="connsiteX83" fmla="*/ 863600 w 3273425"/>
              <a:gd name="connsiteY83" fmla="*/ 581025 h 1781175"/>
              <a:gd name="connsiteX84" fmla="*/ 863600 w 3273425"/>
              <a:gd name="connsiteY84" fmla="*/ 514350 h 1781175"/>
              <a:gd name="connsiteX85" fmla="*/ 831850 w 3273425"/>
              <a:gd name="connsiteY85" fmla="*/ 514350 h 1781175"/>
              <a:gd name="connsiteX86" fmla="*/ 831850 w 3273425"/>
              <a:gd name="connsiteY86" fmla="*/ 450850 h 1781175"/>
              <a:gd name="connsiteX87" fmla="*/ 777875 w 3273425"/>
              <a:gd name="connsiteY87" fmla="*/ 450850 h 1781175"/>
              <a:gd name="connsiteX88" fmla="*/ 777875 w 3273425"/>
              <a:gd name="connsiteY88" fmla="*/ 412750 h 1781175"/>
              <a:gd name="connsiteX89" fmla="*/ 723900 w 3273425"/>
              <a:gd name="connsiteY89" fmla="*/ 412750 h 1781175"/>
              <a:gd name="connsiteX90" fmla="*/ 723900 w 3273425"/>
              <a:gd name="connsiteY90" fmla="*/ 374650 h 1781175"/>
              <a:gd name="connsiteX91" fmla="*/ 520700 w 3273425"/>
              <a:gd name="connsiteY91" fmla="*/ 374650 h 1781175"/>
              <a:gd name="connsiteX92" fmla="*/ 520700 w 3273425"/>
              <a:gd name="connsiteY92" fmla="*/ 292100 h 1781175"/>
              <a:gd name="connsiteX93" fmla="*/ 501650 w 3273425"/>
              <a:gd name="connsiteY93" fmla="*/ 292100 h 1781175"/>
              <a:gd name="connsiteX94" fmla="*/ 501650 w 3273425"/>
              <a:gd name="connsiteY94" fmla="*/ 257175 h 1781175"/>
              <a:gd name="connsiteX95" fmla="*/ 368300 w 3273425"/>
              <a:gd name="connsiteY95" fmla="*/ 257175 h 1781175"/>
              <a:gd name="connsiteX96" fmla="*/ 368300 w 3273425"/>
              <a:gd name="connsiteY96" fmla="*/ 225425 h 1781175"/>
              <a:gd name="connsiteX97" fmla="*/ 285750 w 3273425"/>
              <a:gd name="connsiteY97" fmla="*/ 225425 h 1781175"/>
              <a:gd name="connsiteX98" fmla="*/ 285750 w 3273425"/>
              <a:gd name="connsiteY98" fmla="*/ 193675 h 1781175"/>
              <a:gd name="connsiteX99" fmla="*/ 257175 w 3273425"/>
              <a:gd name="connsiteY99" fmla="*/ 193675 h 1781175"/>
              <a:gd name="connsiteX100" fmla="*/ 257175 w 3273425"/>
              <a:gd name="connsiteY100" fmla="*/ 127000 h 1781175"/>
              <a:gd name="connsiteX101" fmla="*/ 222250 w 3273425"/>
              <a:gd name="connsiteY101" fmla="*/ 127000 h 1781175"/>
              <a:gd name="connsiteX102" fmla="*/ 222250 w 3273425"/>
              <a:gd name="connsiteY102" fmla="*/ 88900 h 1781175"/>
              <a:gd name="connsiteX103" fmla="*/ 190500 w 3273425"/>
              <a:gd name="connsiteY103" fmla="*/ 88900 h 1781175"/>
              <a:gd name="connsiteX104" fmla="*/ 190500 w 3273425"/>
              <a:gd name="connsiteY104" fmla="*/ 41275 h 1781175"/>
              <a:gd name="connsiteX105" fmla="*/ 104775 w 3273425"/>
              <a:gd name="connsiteY105" fmla="*/ 41275 h 1781175"/>
              <a:gd name="connsiteX106" fmla="*/ 104775 w 3273425"/>
              <a:gd name="connsiteY106" fmla="*/ 22225 h 1781175"/>
              <a:gd name="connsiteX107" fmla="*/ 82550 w 3273425"/>
              <a:gd name="connsiteY107" fmla="*/ 22225 h 1781175"/>
              <a:gd name="connsiteX108" fmla="*/ 82550 w 3273425"/>
              <a:gd name="connsiteY108" fmla="*/ 22225 h 1781175"/>
              <a:gd name="connsiteX109" fmla="*/ 82550 w 3273425"/>
              <a:gd name="connsiteY109" fmla="*/ 0 h 1781175"/>
              <a:gd name="connsiteX110" fmla="*/ 0 w 3273425"/>
              <a:gd name="connsiteY110" fmla="*/ 0 h 1781175"/>
              <a:gd name="connsiteX111" fmla="*/ 0 w 3273425"/>
              <a:gd name="connsiteY111" fmla="*/ 95250 h 1781175"/>
              <a:gd name="connsiteX112" fmla="*/ 25400 w 3273425"/>
              <a:gd name="connsiteY112" fmla="*/ 95250 h 1781175"/>
              <a:gd name="connsiteX113" fmla="*/ 25400 w 3273425"/>
              <a:gd name="connsiteY113" fmla="*/ 168275 h 1781175"/>
              <a:gd name="connsiteX114" fmla="*/ 41275 w 3273425"/>
              <a:gd name="connsiteY114" fmla="*/ 168275 h 1781175"/>
              <a:gd name="connsiteX115" fmla="*/ 41275 w 3273425"/>
              <a:gd name="connsiteY115" fmla="*/ 212725 h 1781175"/>
              <a:gd name="connsiteX116" fmla="*/ 69850 w 3273425"/>
              <a:gd name="connsiteY116" fmla="*/ 212725 h 1781175"/>
              <a:gd name="connsiteX117" fmla="*/ 69850 w 3273425"/>
              <a:gd name="connsiteY117" fmla="*/ 260350 h 1781175"/>
              <a:gd name="connsiteX118" fmla="*/ 88900 w 3273425"/>
              <a:gd name="connsiteY118" fmla="*/ 260350 h 1781175"/>
              <a:gd name="connsiteX119" fmla="*/ 88900 w 3273425"/>
              <a:gd name="connsiteY119" fmla="*/ 314325 h 1781175"/>
              <a:gd name="connsiteX120" fmla="*/ 107950 w 3273425"/>
              <a:gd name="connsiteY120" fmla="*/ 314325 h 1781175"/>
              <a:gd name="connsiteX121" fmla="*/ 107950 w 3273425"/>
              <a:gd name="connsiteY121" fmla="*/ 355600 h 1781175"/>
              <a:gd name="connsiteX122" fmla="*/ 190500 w 3273425"/>
              <a:gd name="connsiteY122" fmla="*/ 355600 h 1781175"/>
              <a:gd name="connsiteX123" fmla="*/ 190500 w 3273425"/>
              <a:gd name="connsiteY123" fmla="*/ 409575 h 1781175"/>
              <a:gd name="connsiteX124" fmla="*/ 206375 w 3273425"/>
              <a:gd name="connsiteY124" fmla="*/ 409575 h 1781175"/>
              <a:gd name="connsiteX125" fmla="*/ 206375 w 3273425"/>
              <a:gd name="connsiteY125" fmla="*/ 460375 h 1781175"/>
              <a:gd name="connsiteX126" fmla="*/ 225425 w 3273425"/>
              <a:gd name="connsiteY126" fmla="*/ 460375 h 1781175"/>
              <a:gd name="connsiteX127" fmla="*/ 225425 w 3273425"/>
              <a:gd name="connsiteY127" fmla="*/ 514350 h 1781175"/>
              <a:gd name="connsiteX0" fmla="*/ 381000 w 3273425"/>
              <a:gd name="connsiteY0" fmla="*/ 704850 h 1781175"/>
              <a:gd name="connsiteX1" fmla="*/ 381000 w 3273425"/>
              <a:gd name="connsiteY1" fmla="*/ 698500 h 1781175"/>
              <a:gd name="connsiteX2" fmla="*/ 358775 w 3273425"/>
              <a:gd name="connsiteY2" fmla="*/ 7493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0" fmla="*/ 381000 w 3273425"/>
              <a:gd name="connsiteY0" fmla="*/ 704850 h 1781175"/>
              <a:gd name="connsiteX1" fmla="*/ 250825 w 3273425"/>
              <a:gd name="connsiteY1" fmla="*/ 688975 h 1781175"/>
              <a:gd name="connsiteX2" fmla="*/ 358775 w 3273425"/>
              <a:gd name="connsiteY2" fmla="*/ 7493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0" fmla="*/ 327025 w 3273425"/>
              <a:gd name="connsiteY0" fmla="*/ 619125 h 1781175"/>
              <a:gd name="connsiteX1" fmla="*/ 250825 w 3273425"/>
              <a:gd name="connsiteY1" fmla="*/ 688975 h 1781175"/>
              <a:gd name="connsiteX2" fmla="*/ 358775 w 3273425"/>
              <a:gd name="connsiteY2" fmla="*/ 7493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0" fmla="*/ 327025 w 3273425"/>
              <a:gd name="connsiteY0" fmla="*/ 619125 h 1781175"/>
              <a:gd name="connsiteX1" fmla="*/ 250825 w 3273425"/>
              <a:gd name="connsiteY1" fmla="*/ 688975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0" fmla="*/ 327025 w 3273425"/>
              <a:gd name="connsiteY0" fmla="*/ 619125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129" fmla="*/ 231775 w 3273425"/>
              <a:gd name="connsiteY129" fmla="*/ 517525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129" fmla="*/ 266700 w 3273425"/>
              <a:gd name="connsiteY129" fmla="*/ 536575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129" fmla="*/ 215900 w 3273425"/>
              <a:gd name="connsiteY129" fmla="*/ 606425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514350 h 1781175"/>
              <a:gd name="connsiteX129" fmla="*/ 225425 w 3273425"/>
              <a:gd name="connsiteY129" fmla="*/ 561975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73050 w 3273425"/>
              <a:gd name="connsiteY128" fmla="*/ 508000 h 1781175"/>
              <a:gd name="connsiteX129" fmla="*/ 225425 w 3273425"/>
              <a:gd name="connsiteY129" fmla="*/ 561975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498475 h 1781175"/>
              <a:gd name="connsiteX129" fmla="*/ 225425 w 3273425"/>
              <a:gd name="connsiteY129" fmla="*/ 561975 h 1781175"/>
              <a:gd name="connsiteX0" fmla="*/ 288925 w 3273425"/>
              <a:gd name="connsiteY0" fmla="*/ 666750 h 1781175"/>
              <a:gd name="connsiteX1" fmla="*/ 371475 w 3273425"/>
              <a:gd name="connsiteY1" fmla="*/ 673100 h 1781175"/>
              <a:gd name="connsiteX2" fmla="*/ 374650 w 3273425"/>
              <a:gd name="connsiteY2" fmla="*/ 711200 h 1781175"/>
              <a:gd name="connsiteX3" fmla="*/ 495300 w 3273425"/>
              <a:gd name="connsiteY3" fmla="*/ 714375 h 1781175"/>
              <a:gd name="connsiteX4" fmla="*/ 492125 w 3273425"/>
              <a:gd name="connsiteY4" fmla="*/ 749300 h 1781175"/>
              <a:gd name="connsiteX5" fmla="*/ 523875 w 3273425"/>
              <a:gd name="connsiteY5" fmla="*/ 755650 h 1781175"/>
              <a:gd name="connsiteX6" fmla="*/ 530225 w 3273425"/>
              <a:gd name="connsiteY6" fmla="*/ 860425 h 1781175"/>
              <a:gd name="connsiteX7" fmla="*/ 720725 w 3273425"/>
              <a:gd name="connsiteY7" fmla="*/ 860425 h 1781175"/>
              <a:gd name="connsiteX8" fmla="*/ 720725 w 3273425"/>
              <a:gd name="connsiteY8" fmla="*/ 901700 h 1781175"/>
              <a:gd name="connsiteX9" fmla="*/ 784225 w 3273425"/>
              <a:gd name="connsiteY9" fmla="*/ 901700 h 1781175"/>
              <a:gd name="connsiteX10" fmla="*/ 784225 w 3273425"/>
              <a:gd name="connsiteY10" fmla="*/ 939800 h 1781175"/>
              <a:gd name="connsiteX11" fmla="*/ 841375 w 3273425"/>
              <a:gd name="connsiteY11" fmla="*/ 939800 h 1781175"/>
              <a:gd name="connsiteX12" fmla="*/ 841375 w 3273425"/>
              <a:gd name="connsiteY12" fmla="*/ 1012825 h 1781175"/>
              <a:gd name="connsiteX13" fmla="*/ 841375 w 3273425"/>
              <a:gd name="connsiteY13" fmla="*/ 1012825 h 1781175"/>
              <a:gd name="connsiteX14" fmla="*/ 841375 w 3273425"/>
              <a:gd name="connsiteY14" fmla="*/ 1012825 h 1781175"/>
              <a:gd name="connsiteX15" fmla="*/ 860425 w 3273425"/>
              <a:gd name="connsiteY15" fmla="*/ 1012825 h 1781175"/>
              <a:gd name="connsiteX16" fmla="*/ 860425 w 3273425"/>
              <a:gd name="connsiteY16" fmla="*/ 1095375 h 1781175"/>
              <a:gd name="connsiteX17" fmla="*/ 898525 w 3273425"/>
              <a:gd name="connsiteY17" fmla="*/ 1095375 h 1781175"/>
              <a:gd name="connsiteX18" fmla="*/ 898525 w 3273425"/>
              <a:gd name="connsiteY18" fmla="*/ 1155700 h 1781175"/>
              <a:gd name="connsiteX19" fmla="*/ 949325 w 3273425"/>
              <a:gd name="connsiteY19" fmla="*/ 1155700 h 1781175"/>
              <a:gd name="connsiteX20" fmla="*/ 949325 w 3273425"/>
              <a:gd name="connsiteY20" fmla="*/ 1222375 h 1781175"/>
              <a:gd name="connsiteX21" fmla="*/ 1012825 w 3273425"/>
              <a:gd name="connsiteY21" fmla="*/ 1222375 h 1781175"/>
              <a:gd name="connsiteX22" fmla="*/ 1012825 w 3273425"/>
              <a:gd name="connsiteY22" fmla="*/ 1257300 h 1781175"/>
              <a:gd name="connsiteX23" fmla="*/ 1057275 w 3273425"/>
              <a:gd name="connsiteY23" fmla="*/ 1257300 h 1781175"/>
              <a:gd name="connsiteX24" fmla="*/ 1057275 w 3273425"/>
              <a:gd name="connsiteY24" fmla="*/ 1304925 h 1781175"/>
              <a:gd name="connsiteX25" fmla="*/ 1057275 w 3273425"/>
              <a:gd name="connsiteY25" fmla="*/ 1323975 h 1781175"/>
              <a:gd name="connsiteX26" fmla="*/ 1123950 w 3273425"/>
              <a:gd name="connsiteY26" fmla="*/ 1323975 h 1781175"/>
              <a:gd name="connsiteX27" fmla="*/ 1123950 w 3273425"/>
              <a:gd name="connsiteY27" fmla="*/ 1358900 h 1781175"/>
              <a:gd name="connsiteX28" fmla="*/ 1181100 w 3273425"/>
              <a:gd name="connsiteY28" fmla="*/ 1358900 h 1781175"/>
              <a:gd name="connsiteX29" fmla="*/ 1181100 w 3273425"/>
              <a:gd name="connsiteY29" fmla="*/ 1390650 h 1781175"/>
              <a:gd name="connsiteX30" fmla="*/ 1346200 w 3273425"/>
              <a:gd name="connsiteY30" fmla="*/ 1390650 h 1781175"/>
              <a:gd name="connsiteX31" fmla="*/ 1346200 w 3273425"/>
              <a:gd name="connsiteY31" fmla="*/ 1431925 h 1781175"/>
              <a:gd name="connsiteX32" fmla="*/ 1495425 w 3273425"/>
              <a:gd name="connsiteY32" fmla="*/ 1431925 h 1781175"/>
              <a:gd name="connsiteX33" fmla="*/ 1495425 w 3273425"/>
              <a:gd name="connsiteY33" fmla="*/ 1460500 h 1781175"/>
              <a:gd name="connsiteX34" fmla="*/ 1574800 w 3273425"/>
              <a:gd name="connsiteY34" fmla="*/ 1460500 h 1781175"/>
              <a:gd name="connsiteX35" fmla="*/ 1574800 w 3273425"/>
              <a:gd name="connsiteY35" fmla="*/ 1495425 h 1781175"/>
              <a:gd name="connsiteX36" fmla="*/ 1724025 w 3273425"/>
              <a:gd name="connsiteY36" fmla="*/ 1495425 h 1781175"/>
              <a:gd name="connsiteX37" fmla="*/ 1724025 w 3273425"/>
              <a:gd name="connsiteY37" fmla="*/ 1562100 h 1781175"/>
              <a:gd name="connsiteX38" fmla="*/ 1870075 w 3273425"/>
              <a:gd name="connsiteY38" fmla="*/ 1562100 h 1781175"/>
              <a:gd name="connsiteX39" fmla="*/ 1870075 w 3273425"/>
              <a:gd name="connsiteY39" fmla="*/ 1612900 h 1781175"/>
              <a:gd name="connsiteX40" fmla="*/ 1993900 w 3273425"/>
              <a:gd name="connsiteY40" fmla="*/ 1612900 h 1781175"/>
              <a:gd name="connsiteX41" fmla="*/ 1993900 w 3273425"/>
              <a:gd name="connsiteY41" fmla="*/ 1647825 h 1781175"/>
              <a:gd name="connsiteX42" fmla="*/ 2178050 w 3273425"/>
              <a:gd name="connsiteY42" fmla="*/ 1647825 h 1781175"/>
              <a:gd name="connsiteX43" fmla="*/ 2178050 w 3273425"/>
              <a:gd name="connsiteY43" fmla="*/ 1685925 h 1781175"/>
              <a:gd name="connsiteX44" fmla="*/ 2314575 w 3273425"/>
              <a:gd name="connsiteY44" fmla="*/ 1685925 h 1781175"/>
              <a:gd name="connsiteX45" fmla="*/ 2314575 w 3273425"/>
              <a:gd name="connsiteY45" fmla="*/ 1736725 h 1781175"/>
              <a:gd name="connsiteX46" fmla="*/ 2359025 w 3273425"/>
              <a:gd name="connsiteY46" fmla="*/ 1736725 h 1781175"/>
              <a:gd name="connsiteX47" fmla="*/ 2359025 w 3273425"/>
              <a:gd name="connsiteY47" fmla="*/ 1781175 h 1781175"/>
              <a:gd name="connsiteX48" fmla="*/ 3273425 w 3273425"/>
              <a:gd name="connsiteY48" fmla="*/ 1781175 h 1781175"/>
              <a:gd name="connsiteX49" fmla="*/ 3273425 w 3273425"/>
              <a:gd name="connsiteY49" fmla="*/ 1362075 h 1781175"/>
              <a:gd name="connsiteX50" fmla="*/ 2368550 w 3273425"/>
              <a:gd name="connsiteY50" fmla="*/ 1362075 h 1781175"/>
              <a:gd name="connsiteX51" fmla="*/ 2368550 w 3273425"/>
              <a:gd name="connsiteY51" fmla="*/ 1301750 h 1781175"/>
              <a:gd name="connsiteX52" fmla="*/ 2327275 w 3273425"/>
              <a:gd name="connsiteY52" fmla="*/ 1301750 h 1781175"/>
              <a:gd name="connsiteX53" fmla="*/ 2327275 w 3273425"/>
              <a:gd name="connsiteY53" fmla="*/ 1247775 h 1781175"/>
              <a:gd name="connsiteX54" fmla="*/ 2171700 w 3273425"/>
              <a:gd name="connsiteY54" fmla="*/ 1247775 h 1781175"/>
              <a:gd name="connsiteX55" fmla="*/ 2171700 w 3273425"/>
              <a:gd name="connsiteY55" fmla="*/ 1200150 h 1781175"/>
              <a:gd name="connsiteX56" fmla="*/ 1990725 w 3273425"/>
              <a:gd name="connsiteY56" fmla="*/ 1200150 h 1781175"/>
              <a:gd name="connsiteX57" fmla="*/ 1990725 w 3273425"/>
              <a:gd name="connsiteY57" fmla="*/ 1149350 h 1781175"/>
              <a:gd name="connsiteX58" fmla="*/ 1863725 w 3273425"/>
              <a:gd name="connsiteY58" fmla="*/ 1149350 h 1781175"/>
              <a:gd name="connsiteX59" fmla="*/ 1863725 w 3273425"/>
              <a:gd name="connsiteY59" fmla="*/ 1104900 h 1781175"/>
              <a:gd name="connsiteX60" fmla="*/ 1727200 w 3273425"/>
              <a:gd name="connsiteY60" fmla="*/ 1104900 h 1781175"/>
              <a:gd name="connsiteX61" fmla="*/ 1727200 w 3273425"/>
              <a:gd name="connsiteY61" fmla="*/ 1050925 h 1781175"/>
              <a:gd name="connsiteX62" fmla="*/ 1720850 w 3273425"/>
              <a:gd name="connsiteY62" fmla="*/ 1050925 h 1781175"/>
              <a:gd name="connsiteX63" fmla="*/ 1720850 w 3273425"/>
              <a:gd name="connsiteY63" fmla="*/ 1016000 h 1781175"/>
              <a:gd name="connsiteX64" fmla="*/ 1562100 w 3273425"/>
              <a:gd name="connsiteY64" fmla="*/ 1016000 h 1781175"/>
              <a:gd name="connsiteX65" fmla="*/ 1562100 w 3273425"/>
              <a:gd name="connsiteY65" fmla="*/ 977900 h 1781175"/>
              <a:gd name="connsiteX66" fmla="*/ 1495425 w 3273425"/>
              <a:gd name="connsiteY66" fmla="*/ 977900 h 1781175"/>
              <a:gd name="connsiteX67" fmla="*/ 1495425 w 3273425"/>
              <a:gd name="connsiteY67" fmla="*/ 933450 h 1781175"/>
              <a:gd name="connsiteX68" fmla="*/ 1343025 w 3273425"/>
              <a:gd name="connsiteY68" fmla="*/ 933450 h 1781175"/>
              <a:gd name="connsiteX69" fmla="*/ 1343025 w 3273425"/>
              <a:gd name="connsiteY69" fmla="*/ 898525 h 1781175"/>
              <a:gd name="connsiteX70" fmla="*/ 1181100 w 3273425"/>
              <a:gd name="connsiteY70" fmla="*/ 898525 h 1781175"/>
              <a:gd name="connsiteX71" fmla="*/ 1181100 w 3273425"/>
              <a:gd name="connsiteY71" fmla="*/ 863600 h 1781175"/>
              <a:gd name="connsiteX72" fmla="*/ 1123950 w 3273425"/>
              <a:gd name="connsiteY72" fmla="*/ 863600 h 1781175"/>
              <a:gd name="connsiteX73" fmla="*/ 1123950 w 3273425"/>
              <a:gd name="connsiteY73" fmla="*/ 822325 h 1781175"/>
              <a:gd name="connsiteX74" fmla="*/ 1057275 w 3273425"/>
              <a:gd name="connsiteY74" fmla="*/ 822325 h 1781175"/>
              <a:gd name="connsiteX75" fmla="*/ 1057275 w 3273425"/>
              <a:gd name="connsiteY75" fmla="*/ 790575 h 1781175"/>
              <a:gd name="connsiteX76" fmla="*/ 1044575 w 3273425"/>
              <a:gd name="connsiteY76" fmla="*/ 790575 h 1781175"/>
              <a:gd name="connsiteX77" fmla="*/ 1044575 w 3273425"/>
              <a:gd name="connsiteY77" fmla="*/ 749300 h 1781175"/>
              <a:gd name="connsiteX78" fmla="*/ 1012825 w 3273425"/>
              <a:gd name="connsiteY78" fmla="*/ 749300 h 1781175"/>
              <a:gd name="connsiteX79" fmla="*/ 1012825 w 3273425"/>
              <a:gd name="connsiteY79" fmla="*/ 714375 h 1781175"/>
              <a:gd name="connsiteX80" fmla="*/ 949325 w 3273425"/>
              <a:gd name="connsiteY80" fmla="*/ 714375 h 1781175"/>
              <a:gd name="connsiteX81" fmla="*/ 949325 w 3273425"/>
              <a:gd name="connsiteY81" fmla="*/ 647700 h 1781175"/>
              <a:gd name="connsiteX82" fmla="*/ 895350 w 3273425"/>
              <a:gd name="connsiteY82" fmla="*/ 647700 h 1781175"/>
              <a:gd name="connsiteX83" fmla="*/ 895350 w 3273425"/>
              <a:gd name="connsiteY83" fmla="*/ 581025 h 1781175"/>
              <a:gd name="connsiteX84" fmla="*/ 863600 w 3273425"/>
              <a:gd name="connsiteY84" fmla="*/ 581025 h 1781175"/>
              <a:gd name="connsiteX85" fmla="*/ 863600 w 3273425"/>
              <a:gd name="connsiteY85" fmla="*/ 514350 h 1781175"/>
              <a:gd name="connsiteX86" fmla="*/ 831850 w 3273425"/>
              <a:gd name="connsiteY86" fmla="*/ 514350 h 1781175"/>
              <a:gd name="connsiteX87" fmla="*/ 831850 w 3273425"/>
              <a:gd name="connsiteY87" fmla="*/ 450850 h 1781175"/>
              <a:gd name="connsiteX88" fmla="*/ 777875 w 3273425"/>
              <a:gd name="connsiteY88" fmla="*/ 450850 h 1781175"/>
              <a:gd name="connsiteX89" fmla="*/ 777875 w 3273425"/>
              <a:gd name="connsiteY89" fmla="*/ 412750 h 1781175"/>
              <a:gd name="connsiteX90" fmla="*/ 723900 w 3273425"/>
              <a:gd name="connsiteY90" fmla="*/ 412750 h 1781175"/>
              <a:gd name="connsiteX91" fmla="*/ 723900 w 3273425"/>
              <a:gd name="connsiteY91" fmla="*/ 374650 h 1781175"/>
              <a:gd name="connsiteX92" fmla="*/ 520700 w 3273425"/>
              <a:gd name="connsiteY92" fmla="*/ 374650 h 1781175"/>
              <a:gd name="connsiteX93" fmla="*/ 520700 w 3273425"/>
              <a:gd name="connsiteY93" fmla="*/ 292100 h 1781175"/>
              <a:gd name="connsiteX94" fmla="*/ 501650 w 3273425"/>
              <a:gd name="connsiteY94" fmla="*/ 292100 h 1781175"/>
              <a:gd name="connsiteX95" fmla="*/ 501650 w 3273425"/>
              <a:gd name="connsiteY95" fmla="*/ 257175 h 1781175"/>
              <a:gd name="connsiteX96" fmla="*/ 368300 w 3273425"/>
              <a:gd name="connsiteY96" fmla="*/ 257175 h 1781175"/>
              <a:gd name="connsiteX97" fmla="*/ 368300 w 3273425"/>
              <a:gd name="connsiteY97" fmla="*/ 225425 h 1781175"/>
              <a:gd name="connsiteX98" fmla="*/ 285750 w 3273425"/>
              <a:gd name="connsiteY98" fmla="*/ 225425 h 1781175"/>
              <a:gd name="connsiteX99" fmla="*/ 285750 w 3273425"/>
              <a:gd name="connsiteY99" fmla="*/ 193675 h 1781175"/>
              <a:gd name="connsiteX100" fmla="*/ 257175 w 3273425"/>
              <a:gd name="connsiteY100" fmla="*/ 193675 h 1781175"/>
              <a:gd name="connsiteX101" fmla="*/ 257175 w 3273425"/>
              <a:gd name="connsiteY101" fmla="*/ 127000 h 1781175"/>
              <a:gd name="connsiteX102" fmla="*/ 222250 w 3273425"/>
              <a:gd name="connsiteY102" fmla="*/ 127000 h 1781175"/>
              <a:gd name="connsiteX103" fmla="*/ 222250 w 3273425"/>
              <a:gd name="connsiteY103" fmla="*/ 88900 h 1781175"/>
              <a:gd name="connsiteX104" fmla="*/ 190500 w 3273425"/>
              <a:gd name="connsiteY104" fmla="*/ 88900 h 1781175"/>
              <a:gd name="connsiteX105" fmla="*/ 190500 w 3273425"/>
              <a:gd name="connsiteY105" fmla="*/ 41275 h 1781175"/>
              <a:gd name="connsiteX106" fmla="*/ 104775 w 3273425"/>
              <a:gd name="connsiteY106" fmla="*/ 41275 h 1781175"/>
              <a:gd name="connsiteX107" fmla="*/ 104775 w 3273425"/>
              <a:gd name="connsiteY107" fmla="*/ 22225 h 1781175"/>
              <a:gd name="connsiteX108" fmla="*/ 82550 w 3273425"/>
              <a:gd name="connsiteY108" fmla="*/ 22225 h 1781175"/>
              <a:gd name="connsiteX109" fmla="*/ 82550 w 3273425"/>
              <a:gd name="connsiteY109" fmla="*/ 22225 h 1781175"/>
              <a:gd name="connsiteX110" fmla="*/ 82550 w 3273425"/>
              <a:gd name="connsiteY110" fmla="*/ 0 h 1781175"/>
              <a:gd name="connsiteX111" fmla="*/ 0 w 3273425"/>
              <a:gd name="connsiteY111" fmla="*/ 0 h 1781175"/>
              <a:gd name="connsiteX112" fmla="*/ 0 w 3273425"/>
              <a:gd name="connsiteY112" fmla="*/ 95250 h 1781175"/>
              <a:gd name="connsiteX113" fmla="*/ 25400 w 3273425"/>
              <a:gd name="connsiteY113" fmla="*/ 95250 h 1781175"/>
              <a:gd name="connsiteX114" fmla="*/ 25400 w 3273425"/>
              <a:gd name="connsiteY114" fmla="*/ 168275 h 1781175"/>
              <a:gd name="connsiteX115" fmla="*/ 41275 w 3273425"/>
              <a:gd name="connsiteY115" fmla="*/ 168275 h 1781175"/>
              <a:gd name="connsiteX116" fmla="*/ 41275 w 3273425"/>
              <a:gd name="connsiteY116" fmla="*/ 212725 h 1781175"/>
              <a:gd name="connsiteX117" fmla="*/ 69850 w 3273425"/>
              <a:gd name="connsiteY117" fmla="*/ 212725 h 1781175"/>
              <a:gd name="connsiteX118" fmla="*/ 69850 w 3273425"/>
              <a:gd name="connsiteY118" fmla="*/ 260350 h 1781175"/>
              <a:gd name="connsiteX119" fmla="*/ 88900 w 3273425"/>
              <a:gd name="connsiteY119" fmla="*/ 260350 h 1781175"/>
              <a:gd name="connsiteX120" fmla="*/ 88900 w 3273425"/>
              <a:gd name="connsiteY120" fmla="*/ 314325 h 1781175"/>
              <a:gd name="connsiteX121" fmla="*/ 107950 w 3273425"/>
              <a:gd name="connsiteY121" fmla="*/ 314325 h 1781175"/>
              <a:gd name="connsiteX122" fmla="*/ 107950 w 3273425"/>
              <a:gd name="connsiteY122" fmla="*/ 355600 h 1781175"/>
              <a:gd name="connsiteX123" fmla="*/ 190500 w 3273425"/>
              <a:gd name="connsiteY123" fmla="*/ 355600 h 1781175"/>
              <a:gd name="connsiteX124" fmla="*/ 190500 w 3273425"/>
              <a:gd name="connsiteY124" fmla="*/ 409575 h 1781175"/>
              <a:gd name="connsiteX125" fmla="*/ 206375 w 3273425"/>
              <a:gd name="connsiteY125" fmla="*/ 409575 h 1781175"/>
              <a:gd name="connsiteX126" fmla="*/ 206375 w 3273425"/>
              <a:gd name="connsiteY126" fmla="*/ 460375 h 1781175"/>
              <a:gd name="connsiteX127" fmla="*/ 225425 w 3273425"/>
              <a:gd name="connsiteY127" fmla="*/ 460375 h 1781175"/>
              <a:gd name="connsiteX128" fmla="*/ 225425 w 3273425"/>
              <a:gd name="connsiteY128" fmla="*/ 498475 h 1781175"/>
              <a:gd name="connsiteX129" fmla="*/ 244475 w 3273425"/>
              <a:gd name="connsiteY129" fmla="*/ 504825 h 1781175"/>
              <a:gd name="connsiteX0" fmla="*/ 288925 w 3273425"/>
              <a:gd name="connsiteY0" fmla="*/ 666750 h 1781175"/>
              <a:gd name="connsiteX1" fmla="*/ 288925 w 3273425"/>
              <a:gd name="connsiteY1" fmla="*/ 660400 h 1781175"/>
              <a:gd name="connsiteX2" fmla="*/ 371475 w 3273425"/>
              <a:gd name="connsiteY2" fmla="*/ 673100 h 1781175"/>
              <a:gd name="connsiteX3" fmla="*/ 374650 w 3273425"/>
              <a:gd name="connsiteY3" fmla="*/ 711200 h 1781175"/>
              <a:gd name="connsiteX4" fmla="*/ 495300 w 3273425"/>
              <a:gd name="connsiteY4" fmla="*/ 714375 h 1781175"/>
              <a:gd name="connsiteX5" fmla="*/ 492125 w 3273425"/>
              <a:gd name="connsiteY5" fmla="*/ 749300 h 1781175"/>
              <a:gd name="connsiteX6" fmla="*/ 523875 w 3273425"/>
              <a:gd name="connsiteY6" fmla="*/ 755650 h 1781175"/>
              <a:gd name="connsiteX7" fmla="*/ 530225 w 3273425"/>
              <a:gd name="connsiteY7" fmla="*/ 860425 h 1781175"/>
              <a:gd name="connsiteX8" fmla="*/ 720725 w 3273425"/>
              <a:gd name="connsiteY8" fmla="*/ 860425 h 1781175"/>
              <a:gd name="connsiteX9" fmla="*/ 720725 w 3273425"/>
              <a:gd name="connsiteY9" fmla="*/ 901700 h 1781175"/>
              <a:gd name="connsiteX10" fmla="*/ 784225 w 3273425"/>
              <a:gd name="connsiteY10" fmla="*/ 901700 h 1781175"/>
              <a:gd name="connsiteX11" fmla="*/ 784225 w 3273425"/>
              <a:gd name="connsiteY11" fmla="*/ 939800 h 1781175"/>
              <a:gd name="connsiteX12" fmla="*/ 841375 w 3273425"/>
              <a:gd name="connsiteY12" fmla="*/ 939800 h 1781175"/>
              <a:gd name="connsiteX13" fmla="*/ 841375 w 3273425"/>
              <a:gd name="connsiteY13" fmla="*/ 1012825 h 1781175"/>
              <a:gd name="connsiteX14" fmla="*/ 841375 w 3273425"/>
              <a:gd name="connsiteY14" fmla="*/ 1012825 h 1781175"/>
              <a:gd name="connsiteX15" fmla="*/ 841375 w 3273425"/>
              <a:gd name="connsiteY15" fmla="*/ 1012825 h 1781175"/>
              <a:gd name="connsiteX16" fmla="*/ 860425 w 3273425"/>
              <a:gd name="connsiteY16" fmla="*/ 1012825 h 1781175"/>
              <a:gd name="connsiteX17" fmla="*/ 860425 w 3273425"/>
              <a:gd name="connsiteY17" fmla="*/ 1095375 h 1781175"/>
              <a:gd name="connsiteX18" fmla="*/ 898525 w 3273425"/>
              <a:gd name="connsiteY18" fmla="*/ 1095375 h 1781175"/>
              <a:gd name="connsiteX19" fmla="*/ 898525 w 3273425"/>
              <a:gd name="connsiteY19" fmla="*/ 1155700 h 1781175"/>
              <a:gd name="connsiteX20" fmla="*/ 949325 w 3273425"/>
              <a:gd name="connsiteY20" fmla="*/ 1155700 h 1781175"/>
              <a:gd name="connsiteX21" fmla="*/ 949325 w 3273425"/>
              <a:gd name="connsiteY21" fmla="*/ 1222375 h 1781175"/>
              <a:gd name="connsiteX22" fmla="*/ 1012825 w 3273425"/>
              <a:gd name="connsiteY22" fmla="*/ 1222375 h 1781175"/>
              <a:gd name="connsiteX23" fmla="*/ 1012825 w 3273425"/>
              <a:gd name="connsiteY23" fmla="*/ 1257300 h 1781175"/>
              <a:gd name="connsiteX24" fmla="*/ 1057275 w 3273425"/>
              <a:gd name="connsiteY24" fmla="*/ 1257300 h 1781175"/>
              <a:gd name="connsiteX25" fmla="*/ 1057275 w 3273425"/>
              <a:gd name="connsiteY25" fmla="*/ 1304925 h 1781175"/>
              <a:gd name="connsiteX26" fmla="*/ 1057275 w 3273425"/>
              <a:gd name="connsiteY26" fmla="*/ 1323975 h 1781175"/>
              <a:gd name="connsiteX27" fmla="*/ 1123950 w 3273425"/>
              <a:gd name="connsiteY27" fmla="*/ 1323975 h 1781175"/>
              <a:gd name="connsiteX28" fmla="*/ 1123950 w 3273425"/>
              <a:gd name="connsiteY28" fmla="*/ 1358900 h 1781175"/>
              <a:gd name="connsiteX29" fmla="*/ 1181100 w 3273425"/>
              <a:gd name="connsiteY29" fmla="*/ 1358900 h 1781175"/>
              <a:gd name="connsiteX30" fmla="*/ 1181100 w 3273425"/>
              <a:gd name="connsiteY30" fmla="*/ 1390650 h 1781175"/>
              <a:gd name="connsiteX31" fmla="*/ 1346200 w 3273425"/>
              <a:gd name="connsiteY31" fmla="*/ 1390650 h 1781175"/>
              <a:gd name="connsiteX32" fmla="*/ 1346200 w 3273425"/>
              <a:gd name="connsiteY32" fmla="*/ 1431925 h 1781175"/>
              <a:gd name="connsiteX33" fmla="*/ 1495425 w 3273425"/>
              <a:gd name="connsiteY33" fmla="*/ 1431925 h 1781175"/>
              <a:gd name="connsiteX34" fmla="*/ 1495425 w 3273425"/>
              <a:gd name="connsiteY34" fmla="*/ 1460500 h 1781175"/>
              <a:gd name="connsiteX35" fmla="*/ 1574800 w 3273425"/>
              <a:gd name="connsiteY35" fmla="*/ 1460500 h 1781175"/>
              <a:gd name="connsiteX36" fmla="*/ 1574800 w 3273425"/>
              <a:gd name="connsiteY36" fmla="*/ 1495425 h 1781175"/>
              <a:gd name="connsiteX37" fmla="*/ 1724025 w 3273425"/>
              <a:gd name="connsiteY37" fmla="*/ 1495425 h 1781175"/>
              <a:gd name="connsiteX38" fmla="*/ 1724025 w 3273425"/>
              <a:gd name="connsiteY38" fmla="*/ 1562100 h 1781175"/>
              <a:gd name="connsiteX39" fmla="*/ 1870075 w 3273425"/>
              <a:gd name="connsiteY39" fmla="*/ 1562100 h 1781175"/>
              <a:gd name="connsiteX40" fmla="*/ 1870075 w 3273425"/>
              <a:gd name="connsiteY40" fmla="*/ 1612900 h 1781175"/>
              <a:gd name="connsiteX41" fmla="*/ 1993900 w 3273425"/>
              <a:gd name="connsiteY41" fmla="*/ 1612900 h 1781175"/>
              <a:gd name="connsiteX42" fmla="*/ 1993900 w 3273425"/>
              <a:gd name="connsiteY42" fmla="*/ 1647825 h 1781175"/>
              <a:gd name="connsiteX43" fmla="*/ 2178050 w 3273425"/>
              <a:gd name="connsiteY43" fmla="*/ 1647825 h 1781175"/>
              <a:gd name="connsiteX44" fmla="*/ 2178050 w 3273425"/>
              <a:gd name="connsiteY44" fmla="*/ 1685925 h 1781175"/>
              <a:gd name="connsiteX45" fmla="*/ 2314575 w 3273425"/>
              <a:gd name="connsiteY45" fmla="*/ 1685925 h 1781175"/>
              <a:gd name="connsiteX46" fmla="*/ 2314575 w 3273425"/>
              <a:gd name="connsiteY46" fmla="*/ 1736725 h 1781175"/>
              <a:gd name="connsiteX47" fmla="*/ 2359025 w 3273425"/>
              <a:gd name="connsiteY47" fmla="*/ 1736725 h 1781175"/>
              <a:gd name="connsiteX48" fmla="*/ 2359025 w 3273425"/>
              <a:gd name="connsiteY48" fmla="*/ 1781175 h 1781175"/>
              <a:gd name="connsiteX49" fmla="*/ 3273425 w 3273425"/>
              <a:gd name="connsiteY49" fmla="*/ 1781175 h 1781175"/>
              <a:gd name="connsiteX50" fmla="*/ 3273425 w 3273425"/>
              <a:gd name="connsiteY50" fmla="*/ 1362075 h 1781175"/>
              <a:gd name="connsiteX51" fmla="*/ 2368550 w 3273425"/>
              <a:gd name="connsiteY51" fmla="*/ 1362075 h 1781175"/>
              <a:gd name="connsiteX52" fmla="*/ 2368550 w 3273425"/>
              <a:gd name="connsiteY52" fmla="*/ 1301750 h 1781175"/>
              <a:gd name="connsiteX53" fmla="*/ 2327275 w 3273425"/>
              <a:gd name="connsiteY53" fmla="*/ 1301750 h 1781175"/>
              <a:gd name="connsiteX54" fmla="*/ 2327275 w 3273425"/>
              <a:gd name="connsiteY54" fmla="*/ 1247775 h 1781175"/>
              <a:gd name="connsiteX55" fmla="*/ 2171700 w 3273425"/>
              <a:gd name="connsiteY55" fmla="*/ 1247775 h 1781175"/>
              <a:gd name="connsiteX56" fmla="*/ 2171700 w 3273425"/>
              <a:gd name="connsiteY56" fmla="*/ 1200150 h 1781175"/>
              <a:gd name="connsiteX57" fmla="*/ 1990725 w 3273425"/>
              <a:gd name="connsiteY57" fmla="*/ 1200150 h 1781175"/>
              <a:gd name="connsiteX58" fmla="*/ 1990725 w 3273425"/>
              <a:gd name="connsiteY58" fmla="*/ 1149350 h 1781175"/>
              <a:gd name="connsiteX59" fmla="*/ 1863725 w 3273425"/>
              <a:gd name="connsiteY59" fmla="*/ 1149350 h 1781175"/>
              <a:gd name="connsiteX60" fmla="*/ 1863725 w 3273425"/>
              <a:gd name="connsiteY60" fmla="*/ 1104900 h 1781175"/>
              <a:gd name="connsiteX61" fmla="*/ 1727200 w 3273425"/>
              <a:gd name="connsiteY61" fmla="*/ 1104900 h 1781175"/>
              <a:gd name="connsiteX62" fmla="*/ 1727200 w 3273425"/>
              <a:gd name="connsiteY62" fmla="*/ 1050925 h 1781175"/>
              <a:gd name="connsiteX63" fmla="*/ 1720850 w 3273425"/>
              <a:gd name="connsiteY63" fmla="*/ 1050925 h 1781175"/>
              <a:gd name="connsiteX64" fmla="*/ 1720850 w 3273425"/>
              <a:gd name="connsiteY64" fmla="*/ 1016000 h 1781175"/>
              <a:gd name="connsiteX65" fmla="*/ 1562100 w 3273425"/>
              <a:gd name="connsiteY65" fmla="*/ 1016000 h 1781175"/>
              <a:gd name="connsiteX66" fmla="*/ 1562100 w 3273425"/>
              <a:gd name="connsiteY66" fmla="*/ 977900 h 1781175"/>
              <a:gd name="connsiteX67" fmla="*/ 1495425 w 3273425"/>
              <a:gd name="connsiteY67" fmla="*/ 977900 h 1781175"/>
              <a:gd name="connsiteX68" fmla="*/ 1495425 w 3273425"/>
              <a:gd name="connsiteY68" fmla="*/ 933450 h 1781175"/>
              <a:gd name="connsiteX69" fmla="*/ 1343025 w 3273425"/>
              <a:gd name="connsiteY69" fmla="*/ 933450 h 1781175"/>
              <a:gd name="connsiteX70" fmla="*/ 1343025 w 3273425"/>
              <a:gd name="connsiteY70" fmla="*/ 898525 h 1781175"/>
              <a:gd name="connsiteX71" fmla="*/ 1181100 w 3273425"/>
              <a:gd name="connsiteY71" fmla="*/ 898525 h 1781175"/>
              <a:gd name="connsiteX72" fmla="*/ 1181100 w 3273425"/>
              <a:gd name="connsiteY72" fmla="*/ 863600 h 1781175"/>
              <a:gd name="connsiteX73" fmla="*/ 1123950 w 3273425"/>
              <a:gd name="connsiteY73" fmla="*/ 863600 h 1781175"/>
              <a:gd name="connsiteX74" fmla="*/ 1123950 w 3273425"/>
              <a:gd name="connsiteY74" fmla="*/ 822325 h 1781175"/>
              <a:gd name="connsiteX75" fmla="*/ 1057275 w 3273425"/>
              <a:gd name="connsiteY75" fmla="*/ 822325 h 1781175"/>
              <a:gd name="connsiteX76" fmla="*/ 1057275 w 3273425"/>
              <a:gd name="connsiteY76" fmla="*/ 790575 h 1781175"/>
              <a:gd name="connsiteX77" fmla="*/ 1044575 w 3273425"/>
              <a:gd name="connsiteY77" fmla="*/ 790575 h 1781175"/>
              <a:gd name="connsiteX78" fmla="*/ 1044575 w 3273425"/>
              <a:gd name="connsiteY78" fmla="*/ 749300 h 1781175"/>
              <a:gd name="connsiteX79" fmla="*/ 1012825 w 3273425"/>
              <a:gd name="connsiteY79" fmla="*/ 749300 h 1781175"/>
              <a:gd name="connsiteX80" fmla="*/ 1012825 w 3273425"/>
              <a:gd name="connsiteY80" fmla="*/ 714375 h 1781175"/>
              <a:gd name="connsiteX81" fmla="*/ 949325 w 3273425"/>
              <a:gd name="connsiteY81" fmla="*/ 714375 h 1781175"/>
              <a:gd name="connsiteX82" fmla="*/ 949325 w 3273425"/>
              <a:gd name="connsiteY82" fmla="*/ 647700 h 1781175"/>
              <a:gd name="connsiteX83" fmla="*/ 895350 w 3273425"/>
              <a:gd name="connsiteY83" fmla="*/ 647700 h 1781175"/>
              <a:gd name="connsiteX84" fmla="*/ 895350 w 3273425"/>
              <a:gd name="connsiteY84" fmla="*/ 581025 h 1781175"/>
              <a:gd name="connsiteX85" fmla="*/ 863600 w 3273425"/>
              <a:gd name="connsiteY85" fmla="*/ 581025 h 1781175"/>
              <a:gd name="connsiteX86" fmla="*/ 863600 w 3273425"/>
              <a:gd name="connsiteY86" fmla="*/ 514350 h 1781175"/>
              <a:gd name="connsiteX87" fmla="*/ 831850 w 3273425"/>
              <a:gd name="connsiteY87" fmla="*/ 514350 h 1781175"/>
              <a:gd name="connsiteX88" fmla="*/ 831850 w 3273425"/>
              <a:gd name="connsiteY88" fmla="*/ 450850 h 1781175"/>
              <a:gd name="connsiteX89" fmla="*/ 777875 w 3273425"/>
              <a:gd name="connsiteY89" fmla="*/ 450850 h 1781175"/>
              <a:gd name="connsiteX90" fmla="*/ 777875 w 3273425"/>
              <a:gd name="connsiteY90" fmla="*/ 412750 h 1781175"/>
              <a:gd name="connsiteX91" fmla="*/ 723900 w 3273425"/>
              <a:gd name="connsiteY91" fmla="*/ 412750 h 1781175"/>
              <a:gd name="connsiteX92" fmla="*/ 723900 w 3273425"/>
              <a:gd name="connsiteY92" fmla="*/ 374650 h 1781175"/>
              <a:gd name="connsiteX93" fmla="*/ 520700 w 3273425"/>
              <a:gd name="connsiteY93" fmla="*/ 374650 h 1781175"/>
              <a:gd name="connsiteX94" fmla="*/ 520700 w 3273425"/>
              <a:gd name="connsiteY94" fmla="*/ 292100 h 1781175"/>
              <a:gd name="connsiteX95" fmla="*/ 501650 w 3273425"/>
              <a:gd name="connsiteY95" fmla="*/ 292100 h 1781175"/>
              <a:gd name="connsiteX96" fmla="*/ 501650 w 3273425"/>
              <a:gd name="connsiteY96" fmla="*/ 257175 h 1781175"/>
              <a:gd name="connsiteX97" fmla="*/ 368300 w 3273425"/>
              <a:gd name="connsiteY97" fmla="*/ 257175 h 1781175"/>
              <a:gd name="connsiteX98" fmla="*/ 368300 w 3273425"/>
              <a:gd name="connsiteY98" fmla="*/ 225425 h 1781175"/>
              <a:gd name="connsiteX99" fmla="*/ 285750 w 3273425"/>
              <a:gd name="connsiteY99" fmla="*/ 225425 h 1781175"/>
              <a:gd name="connsiteX100" fmla="*/ 285750 w 3273425"/>
              <a:gd name="connsiteY100" fmla="*/ 193675 h 1781175"/>
              <a:gd name="connsiteX101" fmla="*/ 257175 w 3273425"/>
              <a:gd name="connsiteY101" fmla="*/ 193675 h 1781175"/>
              <a:gd name="connsiteX102" fmla="*/ 257175 w 3273425"/>
              <a:gd name="connsiteY102" fmla="*/ 127000 h 1781175"/>
              <a:gd name="connsiteX103" fmla="*/ 222250 w 3273425"/>
              <a:gd name="connsiteY103" fmla="*/ 127000 h 1781175"/>
              <a:gd name="connsiteX104" fmla="*/ 222250 w 3273425"/>
              <a:gd name="connsiteY104" fmla="*/ 88900 h 1781175"/>
              <a:gd name="connsiteX105" fmla="*/ 190500 w 3273425"/>
              <a:gd name="connsiteY105" fmla="*/ 88900 h 1781175"/>
              <a:gd name="connsiteX106" fmla="*/ 190500 w 3273425"/>
              <a:gd name="connsiteY106" fmla="*/ 41275 h 1781175"/>
              <a:gd name="connsiteX107" fmla="*/ 104775 w 3273425"/>
              <a:gd name="connsiteY107" fmla="*/ 41275 h 1781175"/>
              <a:gd name="connsiteX108" fmla="*/ 104775 w 3273425"/>
              <a:gd name="connsiteY108" fmla="*/ 22225 h 1781175"/>
              <a:gd name="connsiteX109" fmla="*/ 82550 w 3273425"/>
              <a:gd name="connsiteY109" fmla="*/ 22225 h 1781175"/>
              <a:gd name="connsiteX110" fmla="*/ 82550 w 3273425"/>
              <a:gd name="connsiteY110" fmla="*/ 22225 h 1781175"/>
              <a:gd name="connsiteX111" fmla="*/ 82550 w 3273425"/>
              <a:gd name="connsiteY111" fmla="*/ 0 h 1781175"/>
              <a:gd name="connsiteX112" fmla="*/ 0 w 3273425"/>
              <a:gd name="connsiteY112" fmla="*/ 0 h 1781175"/>
              <a:gd name="connsiteX113" fmla="*/ 0 w 3273425"/>
              <a:gd name="connsiteY113" fmla="*/ 95250 h 1781175"/>
              <a:gd name="connsiteX114" fmla="*/ 25400 w 3273425"/>
              <a:gd name="connsiteY114" fmla="*/ 95250 h 1781175"/>
              <a:gd name="connsiteX115" fmla="*/ 25400 w 3273425"/>
              <a:gd name="connsiteY115" fmla="*/ 168275 h 1781175"/>
              <a:gd name="connsiteX116" fmla="*/ 41275 w 3273425"/>
              <a:gd name="connsiteY116" fmla="*/ 168275 h 1781175"/>
              <a:gd name="connsiteX117" fmla="*/ 41275 w 3273425"/>
              <a:gd name="connsiteY117" fmla="*/ 212725 h 1781175"/>
              <a:gd name="connsiteX118" fmla="*/ 69850 w 3273425"/>
              <a:gd name="connsiteY118" fmla="*/ 212725 h 1781175"/>
              <a:gd name="connsiteX119" fmla="*/ 69850 w 3273425"/>
              <a:gd name="connsiteY119" fmla="*/ 260350 h 1781175"/>
              <a:gd name="connsiteX120" fmla="*/ 88900 w 3273425"/>
              <a:gd name="connsiteY120" fmla="*/ 260350 h 1781175"/>
              <a:gd name="connsiteX121" fmla="*/ 88900 w 3273425"/>
              <a:gd name="connsiteY121" fmla="*/ 314325 h 1781175"/>
              <a:gd name="connsiteX122" fmla="*/ 107950 w 3273425"/>
              <a:gd name="connsiteY122" fmla="*/ 314325 h 1781175"/>
              <a:gd name="connsiteX123" fmla="*/ 107950 w 3273425"/>
              <a:gd name="connsiteY123" fmla="*/ 355600 h 1781175"/>
              <a:gd name="connsiteX124" fmla="*/ 190500 w 3273425"/>
              <a:gd name="connsiteY124" fmla="*/ 355600 h 1781175"/>
              <a:gd name="connsiteX125" fmla="*/ 190500 w 3273425"/>
              <a:gd name="connsiteY125" fmla="*/ 409575 h 1781175"/>
              <a:gd name="connsiteX126" fmla="*/ 206375 w 3273425"/>
              <a:gd name="connsiteY126" fmla="*/ 409575 h 1781175"/>
              <a:gd name="connsiteX127" fmla="*/ 206375 w 3273425"/>
              <a:gd name="connsiteY127" fmla="*/ 460375 h 1781175"/>
              <a:gd name="connsiteX128" fmla="*/ 225425 w 3273425"/>
              <a:gd name="connsiteY128" fmla="*/ 460375 h 1781175"/>
              <a:gd name="connsiteX129" fmla="*/ 225425 w 3273425"/>
              <a:gd name="connsiteY129" fmla="*/ 498475 h 1781175"/>
              <a:gd name="connsiteX130" fmla="*/ 244475 w 3273425"/>
              <a:gd name="connsiteY130" fmla="*/ 504825 h 1781175"/>
              <a:gd name="connsiteX0" fmla="*/ 288925 w 3273425"/>
              <a:gd name="connsiteY0" fmla="*/ 666750 h 1781175"/>
              <a:gd name="connsiteX1" fmla="*/ 307975 w 3273425"/>
              <a:gd name="connsiteY1" fmla="*/ 704850 h 1781175"/>
              <a:gd name="connsiteX2" fmla="*/ 371475 w 3273425"/>
              <a:gd name="connsiteY2" fmla="*/ 673100 h 1781175"/>
              <a:gd name="connsiteX3" fmla="*/ 374650 w 3273425"/>
              <a:gd name="connsiteY3" fmla="*/ 711200 h 1781175"/>
              <a:gd name="connsiteX4" fmla="*/ 495300 w 3273425"/>
              <a:gd name="connsiteY4" fmla="*/ 714375 h 1781175"/>
              <a:gd name="connsiteX5" fmla="*/ 492125 w 3273425"/>
              <a:gd name="connsiteY5" fmla="*/ 749300 h 1781175"/>
              <a:gd name="connsiteX6" fmla="*/ 523875 w 3273425"/>
              <a:gd name="connsiteY6" fmla="*/ 755650 h 1781175"/>
              <a:gd name="connsiteX7" fmla="*/ 530225 w 3273425"/>
              <a:gd name="connsiteY7" fmla="*/ 860425 h 1781175"/>
              <a:gd name="connsiteX8" fmla="*/ 720725 w 3273425"/>
              <a:gd name="connsiteY8" fmla="*/ 860425 h 1781175"/>
              <a:gd name="connsiteX9" fmla="*/ 720725 w 3273425"/>
              <a:gd name="connsiteY9" fmla="*/ 901700 h 1781175"/>
              <a:gd name="connsiteX10" fmla="*/ 784225 w 3273425"/>
              <a:gd name="connsiteY10" fmla="*/ 901700 h 1781175"/>
              <a:gd name="connsiteX11" fmla="*/ 784225 w 3273425"/>
              <a:gd name="connsiteY11" fmla="*/ 939800 h 1781175"/>
              <a:gd name="connsiteX12" fmla="*/ 841375 w 3273425"/>
              <a:gd name="connsiteY12" fmla="*/ 939800 h 1781175"/>
              <a:gd name="connsiteX13" fmla="*/ 841375 w 3273425"/>
              <a:gd name="connsiteY13" fmla="*/ 1012825 h 1781175"/>
              <a:gd name="connsiteX14" fmla="*/ 841375 w 3273425"/>
              <a:gd name="connsiteY14" fmla="*/ 1012825 h 1781175"/>
              <a:gd name="connsiteX15" fmla="*/ 841375 w 3273425"/>
              <a:gd name="connsiteY15" fmla="*/ 1012825 h 1781175"/>
              <a:gd name="connsiteX16" fmla="*/ 860425 w 3273425"/>
              <a:gd name="connsiteY16" fmla="*/ 1012825 h 1781175"/>
              <a:gd name="connsiteX17" fmla="*/ 860425 w 3273425"/>
              <a:gd name="connsiteY17" fmla="*/ 1095375 h 1781175"/>
              <a:gd name="connsiteX18" fmla="*/ 898525 w 3273425"/>
              <a:gd name="connsiteY18" fmla="*/ 1095375 h 1781175"/>
              <a:gd name="connsiteX19" fmla="*/ 898525 w 3273425"/>
              <a:gd name="connsiteY19" fmla="*/ 1155700 h 1781175"/>
              <a:gd name="connsiteX20" fmla="*/ 949325 w 3273425"/>
              <a:gd name="connsiteY20" fmla="*/ 1155700 h 1781175"/>
              <a:gd name="connsiteX21" fmla="*/ 949325 w 3273425"/>
              <a:gd name="connsiteY21" fmla="*/ 1222375 h 1781175"/>
              <a:gd name="connsiteX22" fmla="*/ 1012825 w 3273425"/>
              <a:gd name="connsiteY22" fmla="*/ 1222375 h 1781175"/>
              <a:gd name="connsiteX23" fmla="*/ 1012825 w 3273425"/>
              <a:gd name="connsiteY23" fmla="*/ 1257300 h 1781175"/>
              <a:gd name="connsiteX24" fmla="*/ 1057275 w 3273425"/>
              <a:gd name="connsiteY24" fmla="*/ 1257300 h 1781175"/>
              <a:gd name="connsiteX25" fmla="*/ 1057275 w 3273425"/>
              <a:gd name="connsiteY25" fmla="*/ 1304925 h 1781175"/>
              <a:gd name="connsiteX26" fmla="*/ 1057275 w 3273425"/>
              <a:gd name="connsiteY26" fmla="*/ 1323975 h 1781175"/>
              <a:gd name="connsiteX27" fmla="*/ 1123950 w 3273425"/>
              <a:gd name="connsiteY27" fmla="*/ 1323975 h 1781175"/>
              <a:gd name="connsiteX28" fmla="*/ 1123950 w 3273425"/>
              <a:gd name="connsiteY28" fmla="*/ 1358900 h 1781175"/>
              <a:gd name="connsiteX29" fmla="*/ 1181100 w 3273425"/>
              <a:gd name="connsiteY29" fmla="*/ 1358900 h 1781175"/>
              <a:gd name="connsiteX30" fmla="*/ 1181100 w 3273425"/>
              <a:gd name="connsiteY30" fmla="*/ 1390650 h 1781175"/>
              <a:gd name="connsiteX31" fmla="*/ 1346200 w 3273425"/>
              <a:gd name="connsiteY31" fmla="*/ 1390650 h 1781175"/>
              <a:gd name="connsiteX32" fmla="*/ 1346200 w 3273425"/>
              <a:gd name="connsiteY32" fmla="*/ 1431925 h 1781175"/>
              <a:gd name="connsiteX33" fmla="*/ 1495425 w 3273425"/>
              <a:gd name="connsiteY33" fmla="*/ 1431925 h 1781175"/>
              <a:gd name="connsiteX34" fmla="*/ 1495425 w 3273425"/>
              <a:gd name="connsiteY34" fmla="*/ 1460500 h 1781175"/>
              <a:gd name="connsiteX35" fmla="*/ 1574800 w 3273425"/>
              <a:gd name="connsiteY35" fmla="*/ 1460500 h 1781175"/>
              <a:gd name="connsiteX36" fmla="*/ 1574800 w 3273425"/>
              <a:gd name="connsiteY36" fmla="*/ 1495425 h 1781175"/>
              <a:gd name="connsiteX37" fmla="*/ 1724025 w 3273425"/>
              <a:gd name="connsiteY37" fmla="*/ 1495425 h 1781175"/>
              <a:gd name="connsiteX38" fmla="*/ 1724025 w 3273425"/>
              <a:gd name="connsiteY38" fmla="*/ 1562100 h 1781175"/>
              <a:gd name="connsiteX39" fmla="*/ 1870075 w 3273425"/>
              <a:gd name="connsiteY39" fmla="*/ 1562100 h 1781175"/>
              <a:gd name="connsiteX40" fmla="*/ 1870075 w 3273425"/>
              <a:gd name="connsiteY40" fmla="*/ 1612900 h 1781175"/>
              <a:gd name="connsiteX41" fmla="*/ 1993900 w 3273425"/>
              <a:gd name="connsiteY41" fmla="*/ 1612900 h 1781175"/>
              <a:gd name="connsiteX42" fmla="*/ 1993900 w 3273425"/>
              <a:gd name="connsiteY42" fmla="*/ 1647825 h 1781175"/>
              <a:gd name="connsiteX43" fmla="*/ 2178050 w 3273425"/>
              <a:gd name="connsiteY43" fmla="*/ 1647825 h 1781175"/>
              <a:gd name="connsiteX44" fmla="*/ 2178050 w 3273425"/>
              <a:gd name="connsiteY44" fmla="*/ 1685925 h 1781175"/>
              <a:gd name="connsiteX45" fmla="*/ 2314575 w 3273425"/>
              <a:gd name="connsiteY45" fmla="*/ 1685925 h 1781175"/>
              <a:gd name="connsiteX46" fmla="*/ 2314575 w 3273425"/>
              <a:gd name="connsiteY46" fmla="*/ 1736725 h 1781175"/>
              <a:gd name="connsiteX47" fmla="*/ 2359025 w 3273425"/>
              <a:gd name="connsiteY47" fmla="*/ 1736725 h 1781175"/>
              <a:gd name="connsiteX48" fmla="*/ 2359025 w 3273425"/>
              <a:gd name="connsiteY48" fmla="*/ 1781175 h 1781175"/>
              <a:gd name="connsiteX49" fmla="*/ 3273425 w 3273425"/>
              <a:gd name="connsiteY49" fmla="*/ 1781175 h 1781175"/>
              <a:gd name="connsiteX50" fmla="*/ 3273425 w 3273425"/>
              <a:gd name="connsiteY50" fmla="*/ 1362075 h 1781175"/>
              <a:gd name="connsiteX51" fmla="*/ 2368550 w 3273425"/>
              <a:gd name="connsiteY51" fmla="*/ 1362075 h 1781175"/>
              <a:gd name="connsiteX52" fmla="*/ 2368550 w 3273425"/>
              <a:gd name="connsiteY52" fmla="*/ 1301750 h 1781175"/>
              <a:gd name="connsiteX53" fmla="*/ 2327275 w 3273425"/>
              <a:gd name="connsiteY53" fmla="*/ 1301750 h 1781175"/>
              <a:gd name="connsiteX54" fmla="*/ 2327275 w 3273425"/>
              <a:gd name="connsiteY54" fmla="*/ 1247775 h 1781175"/>
              <a:gd name="connsiteX55" fmla="*/ 2171700 w 3273425"/>
              <a:gd name="connsiteY55" fmla="*/ 1247775 h 1781175"/>
              <a:gd name="connsiteX56" fmla="*/ 2171700 w 3273425"/>
              <a:gd name="connsiteY56" fmla="*/ 1200150 h 1781175"/>
              <a:gd name="connsiteX57" fmla="*/ 1990725 w 3273425"/>
              <a:gd name="connsiteY57" fmla="*/ 1200150 h 1781175"/>
              <a:gd name="connsiteX58" fmla="*/ 1990725 w 3273425"/>
              <a:gd name="connsiteY58" fmla="*/ 1149350 h 1781175"/>
              <a:gd name="connsiteX59" fmla="*/ 1863725 w 3273425"/>
              <a:gd name="connsiteY59" fmla="*/ 1149350 h 1781175"/>
              <a:gd name="connsiteX60" fmla="*/ 1863725 w 3273425"/>
              <a:gd name="connsiteY60" fmla="*/ 1104900 h 1781175"/>
              <a:gd name="connsiteX61" fmla="*/ 1727200 w 3273425"/>
              <a:gd name="connsiteY61" fmla="*/ 1104900 h 1781175"/>
              <a:gd name="connsiteX62" fmla="*/ 1727200 w 3273425"/>
              <a:gd name="connsiteY62" fmla="*/ 1050925 h 1781175"/>
              <a:gd name="connsiteX63" fmla="*/ 1720850 w 3273425"/>
              <a:gd name="connsiteY63" fmla="*/ 1050925 h 1781175"/>
              <a:gd name="connsiteX64" fmla="*/ 1720850 w 3273425"/>
              <a:gd name="connsiteY64" fmla="*/ 1016000 h 1781175"/>
              <a:gd name="connsiteX65" fmla="*/ 1562100 w 3273425"/>
              <a:gd name="connsiteY65" fmla="*/ 1016000 h 1781175"/>
              <a:gd name="connsiteX66" fmla="*/ 1562100 w 3273425"/>
              <a:gd name="connsiteY66" fmla="*/ 977900 h 1781175"/>
              <a:gd name="connsiteX67" fmla="*/ 1495425 w 3273425"/>
              <a:gd name="connsiteY67" fmla="*/ 977900 h 1781175"/>
              <a:gd name="connsiteX68" fmla="*/ 1495425 w 3273425"/>
              <a:gd name="connsiteY68" fmla="*/ 933450 h 1781175"/>
              <a:gd name="connsiteX69" fmla="*/ 1343025 w 3273425"/>
              <a:gd name="connsiteY69" fmla="*/ 933450 h 1781175"/>
              <a:gd name="connsiteX70" fmla="*/ 1343025 w 3273425"/>
              <a:gd name="connsiteY70" fmla="*/ 898525 h 1781175"/>
              <a:gd name="connsiteX71" fmla="*/ 1181100 w 3273425"/>
              <a:gd name="connsiteY71" fmla="*/ 898525 h 1781175"/>
              <a:gd name="connsiteX72" fmla="*/ 1181100 w 3273425"/>
              <a:gd name="connsiteY72" fmla="*/ 863600 h 1781175"/>
              <a:gd name="connsiteX73" fmla="*/ 1123950 w 3273425"/>
              <a:gd name="connsiteY73" fmla="*/ 863600 h 1781175"/>
              <a:gd name="connsiteX74" fmla="*/ 1123950 w 3273425"/>
              <a:gd name="connsiteY74" fmla="*/ 822325 h 1781175"/>
              <a:gd name="connsiteX75" fmla="*/ 1057275 w 3273425"/>
              <a:gd name="connsiteY75" fmla="*/ 822325 h 1781175"/>
              <a:gd name="connsiteX76" fmla="*/ 1057275 w 3273425"/>
              <a:gd name="connsiteY76" fmla="*/ 790575 h 1781175"/>
              <a:gd name="connsiteX77" fmla="*/ 1044575 w 3273425"/>
              <a:gd name="connsiteY77" fmla="*/ 790575 h 1781175"/>
              <a:gd name="connsiteX78" fmla="*/ 1044575 w 3273425"/>
              <a:gd name="connsiteY78" fmla="*/ 749300 h 1781175"/>
              <a:gd name="connsiteX79" fmla="*/ 1012825 w 3273425"/>
              <a:gd name="connsiteY79" fmla="*/ 749300 h 1781175"/>
              <a:gd name="connsiteX80" fmla="*/ 1012825 w 3273425"/>
              <a:gd name="connsiteY80" fmla="*/ 714375 h 1781175"/>
              <a:gd name="connsiteX81" fmla="*/ 949325 w 3273425"/>
              <a:gd name="connsiteY81" fmla="*/ 714375 h 1781175"/>
              <a:gd name="connsiteX82" fmla="*/ 949325 w 3273425"/>
              <a:gd name="connsiteY82" fmla="*/ 647700 h 1781175"/>
              <a:gd name="connsiteX83" fmla="*/ 895350 w 3273425"/>
              <a:gd name="connsiteY83" fmla="*/ 647700 h 1781175"/>
              <a:gd name="connsiteX84" fmla="*/ 895350 w 3273425"/>
              <a:gd name="connsiteY84" fmla="*/ 581025 h 1781175"/>
              <a:gd name="connsiteX85" fmla="*/ 863600 w 3273425"/>
              <a:gd name="connsiteY85" fmla="*/ 581025 h 1781175"/>
              <a:gd name="connsiteX86" fmla="*/ 863600 w 3273425"/>
              <a:gd name="connsiteY86" fmla="*/ 514350 h 1781175"/>
              <a:gd name="connsiteX87" fmla="*/ 831850 w 3273425"/>
              <a:gd name="connsiteY87" fmla="*/ 514350 h 1781175"/>
              <a:gd name="connsiteX88" fmla="*/ 831850 w 3273425"/>
              <a:gd name="connsiteY88" fmla="*/ 450850 h 1781175"/>
              <a:gd name="connsiteX89" fmla="*/ 777875 w 3273425"/>
              <a:gd name="connsiteY89" fmla="*/ 450850 h 1781175"/>
              <a:gd name="connsiteX90" fmla="*/ 777875 w 3273425"/>
              <a:gd name="connsiteY90" fmla="*/ 412750 h 1781175"/>
              <a:gd name="connsiteX91" fmla="*/ 723900 w 3273425"/>
              <a:gd name="connsiteY91" fmla="*/ 412750 h 1781175"/>
              <a:gd name="connsiteX92" fmla="*/ 723900 w 3273425"/>
              <a:gd name="connsiteY92" fmla="*/ 374650 h 1781175"/>
              <a:gd name="connsiteX93" fmla="*/ 520700 w 3273425"/>
              <a:gd name="connsiteY93" fmla="*/ 374650 h 1781175"/>
              <a:gd name="connsiteX94" fmla="*/ 520700 w 3273425"/>
              <a:gd name="connsiteY94" fmla="*/ 292100 h 1781175"/>
              <a:gd name="connsiteX95" fmla="*/ 501650 w 3273425"/>
              <a:gd name="connsiteY95" fmla="*/ 292100 h 1781175"/>
              <a:gd name="connsiteX96" fmla="*/ 501650 w 3273425"/>
              <a:gd name="connsiteY96" fmla="*/ 257175 h 1781175"/>
              <a:gd name="connsiteX97" fmla="*/ 368300 w 3273425"/>
              <a:gd name="connsiteY97" fmla="*/ 257175 h 1781175"/>
              <a:gd name="connsiteX98" fmla="*/ 368300 w 3273425"/>
              <a:gd name="connsiteY98" fmla="*/ 225425 h 1781175"/>
              <a:gd name="connsiteX99" fmla="*/ 285750 w 3273425"/>
              <a:gd name="connsiteY99" fmla="*/ 225425 h 1781175"/>
              <a:gd name="connsiteX100" fmla="*/ 285750 w 3273425"/>
              <a:gd name="connsiteY100" fmla="*/ 193675 h 1781175"/>
              <a:gd name="connsiteX101" fmla="*/ 257175 w 3273425"/>
              <a:gd name="connsiteY101" fmla="*/ 193675 h 1781175"/>
              <a:gd name="connsiteX102" fmla="*/ 257175 w 3273425"/>
              <a:gd name="connsiteY102" fmla="*/ 127000 h 1781175"/>
              <a:gd name="connsiteX103" fmla="*/ 222250 w 3273425"/>
              <a:gd name="connsiteY103" fmla="*/ 127000 h 1781175"/>
              <a:gd name="connsiteX104" fmla="*/ 222250 w 3273425"/>
              <a:gd name="connsiteY104" fmla="*/ 88900 h 1781175"/>
              <a:gd name="connsiteX105" fmla="*/ 190500 w 3273425"/>
              <a:gd name="connsiteY105" fmla="*/ 88900 h 1781175"/>
              <a:gd name="connsiteX106" fmla="*/ 190500 w 3273425"/>
              <a:gd name="connsiteY106" fmla="*/ 41275 h 1781175"/>
              <a:gd name="connsiteX107" fmla="*/ 104775 w 3273425"/>
              <a:gd name="connsiteY107" fmla="*/ 41275 h 1781175"/>
              <a:gd name="connsiteX108" fmla="*/ 104775 w 3273425"/>
              <a:gd name="connsiteY108" fmla="*/ 22225 h 1781175"/>
              <a:gd name="connsiteX109" fmla="*/ 82550 w 3273425"/>
              <a:gd name="connsiteY109" fmla="*/ 22225 h 1781175"/>
              <a:gd name="connsiteX110" fmla="*/ 82550 w 3273425"/>
              <a:gd name="connsiteY110" fmla="*/ 22225 h 1781175"/>
              <a:gd name="connsiteX111" fmla="*/ 82550 w 3273425"/>
              <a:gd name="connsiteY111" fmla="*/ 0 h 1781175"/>
              <a:gd name="connsiteX112" fmla="*/ 0 w 3273425"/>
              <a:gd name="connsiteY112" fmla="*/ 0 h 1781175"/>
              <a:gd name="connsiteX113" fmla="*/ 0 w 3273425"/>
              <a:gd name="connsiteY113" fmla="*/ 95250 h 1781175"/>
              <a:gd name="connsiteX114" fmla="*/ 25400 w 3273425"/>
              <a:gd name="connsiteY114" fmla="*/ 95250 h 1781175"/>
              <a:gd name="connsiteX115" fmla="*/ 25400 w 3273425"/>
              <a:gd name="connsiteY115" fmla="*/ 168275 h 1781175"/>
              <a:gd name="connsiteX116" fmla="*/ 41275 w 3273425"/>
              <a:gd name="connsiteY116" fmla="*/ 168275 h 1781175"/>
              <a:gd name="connsiteX117" fmla="*/ 41275 w 3273425"/>
              <a:gd name="connsiteY117" fmla="*/ 212725 h 1781175"/>
              <a:gd name="connsiteX118" fmla="*/ 69850 w 3273425"/>
              <a:gd name="connsiteY118" fmla="*/ 212725 h 1781175"/>
              <a:gd name="connsiteX119" fmla="*/ 69850 w 3273425"/>
              <a:gd name="connsiteY119" fmla="*/ 260350 h 1781175"/>
              <a:gd name="connsiteX120" fmla="*/ 88900 w 3273425"/>
              <a:gd name="connsiteY120" fmla="*/ 260350 h 1781175"/>
              <a:gd name="connsiteX121" fmla="*/ 88900 w 3273425"/>
              <a:gd name="connsiteY121" fmla="*/ 314325 h 1781175"/>
              <a:gd name="connsiteX122" fmla="*/ 107950 w 3273425"/>
              <a:gd name="connsiteY122" fmla="*/ 314325 h 1781175"/>
              <a:gd name="connsiteX123" fmla="*/ 107950 w 3273425"/>
              <a:gd name="connsiteY123" fmla="*/ 355600 h 1781175"/>
              <a:gd name="connsiteX124" fmla="*/ 190500 w 3273425"/>
              <a:gd name="connsiteY124" fmla="*/ 355600 h 1781175"/>
              <a:gd name="connsiteX125" fmla="*/ 190500 w 3273425"/>
              <a:gd name="connsiteY125" fmla="*/ 409575 h 1781175"/>
              <a:gd name="connsiteX126" fmla="*/ 206375 w 3273425"/>
              <a:gd name="connsiteY126" fmla="*/ 409575 h 1781175"/>
              <a:gd name="connsiteX127" fmla="*/ 206375 w 3273425"/>
              <a:gd name="connsiteY127" fmla="*/ 460375 h 1781175"/>
              <a:gd name="connsiteX128" fmla="*/ 225425 w 3273425"/>
              <a:gd name="connsiteY128" fmla="*/ 460375 h 1781175"/>
              <a:gd name="connsiteX129" fmla="*/ 225425 w 3273425"/>
              <a:gd name="connsiteY129" fmla="*/ 498475 h 1781175"/>
              <a:gd name="connsiteX130" fmla="*/ 244475 w 3273425"/>
              <a:gd name="connsiteY130" fmla="*/ 504825 h 1781175"/>
              <a:gd name="connsiteX0" fmla="*/ 257175 w 3273425"/>
              <a:gd name="connsiteY0" fmla="*/ 673100 h 1781175"/>
              <a:gd name="connsiteX1" fmla="*/ 307975 w 3273425"/>
              <a:gd name="connsiteY1" fmla="*/ 704850 h 1781175"/>
              <a:gd name="connsiteX2" fmla="*/ 371475 w 3273425"/>
              <a:gd name="connsiteY2" fmla="*/ 673100 h 1781175"/>
              <a:gd name="connsiteX3" fmla="*/ 374650 w 3273425"/>
              <a:gd name="connsiteY3" fmla="*/ 711200 h 1781175"/>
              <a:gd name="connsiteX4" fmla="*/ 495300 w 3273425"/>
              <a:gd name="connsiteY4" fmla="*/ 714375 h 1781175"/>
              <a:gd name="connsiteX5" fmla="*/ 492125 w 3273425"/>
              <a:gd name="connsiteY5" fmla="*/ 749300 h 1781175"/>
              <a:gd name="connsiteX6" fmla="*/ 523875 w 3273425"/>
              <a:gd name="connsiteY6" fmla="*/ 755650 h 1781175"/>
              <a:gd name="connsiteX7" fmla="*/ 530225 w 3273425"/>
              <a:gd name="connsiteY7" fmla="*/ 860425 h 1781175"/>
              <a:gd name="connsiteX8" fmla="*/ 720725 w 3273425"/>
              <a:gd name="connsiteY8" fmla="*/ 860425 h 1781175"/>
              <a:gd name="connsiteX9" fmla="*/ 720725 w 3273425"/>
              <a:gd name="connsiteY9" fmla="*/ 901700 h 1781175"/>
              <a:gd name="connsiteX10" fmla="*/ 784225 w 3273425"/>
              <a:gd name="connsiteY10" fmla="*/ 901700 h 1781175"/>
              <a:gd name="connsiteX11" fmla="*/ 784225 w 3273425"/>
              <a:gd name="connsiteY11" fmla="*/ 939800 h 1781175"/>
              <a:gd name="connsiteX12" fmla="*/ 841375 w 3273425"/>
              <a:gd name="connsiteY12" fmla="*/ 939800 h 1781175"/>
              <a:gd name="connsiteX13" fmla="*/ 841375 w 3273425"/>
              <a:gd name="connsiteY13" fmla="*/ 1012825 h 1781175"/>
              <a:gd name="connsiteX14" fmla="*/ 841375 w 3273425"/>
              <a:gd name="connsiteY14" fmla="*/ 1012825 h 1781175"/>
              <a:gd name="connsiteX15" fmla="*/ 841375 w 3273425"/>
              <a:gd name="connsiteY15" fmla="*/ 1012825 h 1781175"/>
              <a:gd name="connsiteX16" fmla="*/ 860425 w 3273425"/>
              <a:gd name="connsiteY16" fmla="*/ 1012825 h 1781175"/>
              <a:gd name="connsiteX17" fmla="*/ 860425 w 3273425"/>
              <a:gd name="connsiteY17" fmla="*/ 1095375 h 1781175"/>
              <a:gd name="connsiteX18" fmla="*/ 898525 w 3273425"/>
              <a:gd name="connsiteY18" fmla="*/ 1095375 h 1781175"/>
              <a:gd name="connsiteX19" fmla="*/ 898525 w 3273425"/>
              <a:gd name="connsiteY19" fmla="*/ 1155700 h 1781175"/>
              <a:gd name="connsiteX20" fmla="*/ 949325 w 3273425"/>
              <a:gd name="connsiteY20" fmla="*/ 1155700 h 1781175"/>
              <a:gd name="connsiteX21" fmla="*/ 949325 w 3273425"/>
              <a:gd name="connsiteY21" fmla="*/ 1222375 h 1781175"/>
              <a:gd name="connsiteX22" fmla="*/ 1012825 w 3273425"/>
              <a:gd name="connsiteY22" fmla="*/ 1222375 h 1781175"/>
              <a:gd name="connsiteX23" fmla="*/ 1012825 w 3273425"/>
              <a:gd name="connsiteY23" fmla="*/ 1257300 h 1781175"/>
              <a:gd name="connsiteX24" fmla="*/ 1057275 w 3273425"/>
              <a:gd name="connsiteY24" fmla="*/ 1257300 h 1781175"/>
              <a:gd name="connsiteX25" fmla="*/ 1057275 w 3273425"/>
              <a:gd name="connsiteY25" fmla="*/ 1304925 h 1781175"/>
              <a:gd name="connsiteX26" fmla="*/ 1057275 w 3273425"/>
              <a:gd name="connsiteY26" fmla="*/ 1323975 h 1781175"/>
              <a:gd name="connsiteX27" fmla="*/ 1123950 w 3273425"/>
              <a:gd name="connsiteY27" fmla="*/ 1323975 h 1781175"/>
              <a:gd name="connsiteX28" fmla="*/ 1123950 w 3273425"/>
              <a:gd name="connsiteY28" fmla="*/ 1358900 h 1781175"/>
              <a:gd name="connsiteX29" fmla="*/ 1181100 w 3273425"/>
              <a:gd name="connsiteY29" fmla="*/ 1358900 h 1781175"/>
              <a:gd name="connsiteX30" fmla="*/ 1181100 w 3273425"/>
              <a:gd name="connsiteY30" fmla="*/ 1390650 h 1781175"/>
              <a:gd name="connsiteX31" fmla="*/ 1346200 w 3273425"/>
              <a:gd name="connsiteY31" fmla="*/ 1390650 h 1781175"/>
              <a:gd name="connsiteX32" fmla="*/ 1346200 w 3273425"/>
              <a:gd name="connsiteY32" fmla="*/ 1431925 h 1781175"/>
              <a:gd name="connsiteX33" fmla="*/ 1495425 w 3273425"/>
              <a:gd name="connsiteY33" fmla="*/ 1431925 h 1781175"/>
              <a:gd name="connsiteX34" fmla="*/ 1495425 w 3273425"/>
              <a:gd name="connsiteY34" fmla="*/ 1460500 h 1781175"/>
              <a:gd name="connsiteX35" fmla="*/ 1574800 w 3273425"/>
              <a:gd name="connsiteY35" fmla="*/ 1460500 h 1781175"/>
              <a:gd name="connsiteX36" fmla="*/ 1574800 w 3273425"/>
              <a:gd name="connsiteY36" fmla="*/ 1495425 h 1781175"/>
              <a:gd name="connsiteX37" fmla="*/ 1724025 w 3273425"/>
              <a:gd name="connsiteY37" fmla="*/ 1495425 h 1781175"/>
              <a:gd name="connsiteX38" fmla="*/ 1724025 w 3273425"/>
              <a:gd name="connsiteY38" fmla="*/ 1562100 h 1781175"/>
              <a:gd name="connsiteX39" fmla="*/ 1870075 w 3273425"/>
              <a:gd name="connsiteY39" fmla="*/ 1562100 h 1781175"/>
              <a:gd name="connsiteX40" fmla="*/ 1870075 w 3273425"/>
              <a:gd name="connsiteY40" fmla="*/ 1612900 h 1781175"/>
              <a:gd name="connsiteX41" fmla="*/ 1993900 w 3273425"/>
              <a:gd name="connsiteY41" fmla="*/ 1612900 h 1781175"/>
              <a:gd name="connsiteX42" fmla="*/ 1993900 w 3273425"/>
              <a:gd name="connsiteY42" fmla="*/ 1647825 h 1781175"/>
              <a:gd name="connsiteX43" fmla="*/ 2178050 w 3273425"/>
              <a:gd name="connsiteY43" fmla="*/ 1647825 h 1781175"/>
              <a:gd name="connsiteX44" fmla="*/ 2178050 w 3273425"/>
              <a:gd name="connsiteY44" fmla="*/ 1685925 h 1781175"/>
              <a:gd name="connsiteX45" fmla="*/ 2314575 w 3273425"/>
              <a:gd name="connsiteY45" fmla="*/ 1685925 h 1781175"/>
              <a:gd name="connsiteX46" fmla="*/ 2314575 w 3273425"/>
              <a:gd name="connsiteY46" fmla="*/ 1736725 h 1781175"/>
              <a:gd name="connsiteX47" fmla="*/ 2359025 w 3273425"/>
              <a:gd name="connsiteY47" fmla="*/ 1736725 h 1781175"/>
              <a:gd name="connsiteX48" fmla="*/ 2359025 w 3273425"/>
              <a:gd name="connsiteY48" fmla="*/ 1781175 h 1781175"/>
              <a:gd name="connsiteX49" fmla="*/ 3273425 w 3273425"/>
              <a:gd name="connsiteY49" fmla="*/ 1781175 h 1781175"/>
              <a:gd name="connsiteX50" fmla="*/ 3273425 w 3273425"/>
              <a:gd name="connsiteY50" fmla="*/ 1362075 h 1781175"/>
              <a:gd name="connsiteX51" fmla="*/ 2368550 w 3273425"/>
              <a:gd name="connsiteY51" fmla="*/ 1362075 h 1781175"/>
              <a:gd name="connsiteX52" fmla="*/ 2368550 w 3273425"/>
              <a:gd name="connsiteY52" fmla="*/ 1301750 h 1781175"/>
              <a:gd name="connsiteX53" fmla="*/ 2327275 w 3273425"/>
              <a:gd name="connsiteY53" fmla="*/ 1301750 h 1781175"/>
              <a:gd name="connsiteX54" fmla="*/ 2327275 w 3273425"/>
              <a:gd name="connsiteY54" fmla="*/ 1247775 h 1781175"/>
              <a:gd name="connsiteX55" fmla="*/ 2171700 w 3273425"/>
              <a:gd name="connsiteY55" fmla="*/ 1247775 h 1781175"/>
              <a:gd name="connsiteX56" fmla="*/ 2171700 w 3273425"/>
              <a:gd name="connsiteY56" fmla="*/ 1200150 h 1781175"/>
              <a:gd name="connsiteX57" fmla="*/ 1990725 w 3273425"/>
              <a:gd name="connsiteY57" fmla="*/ 1200150 h 1781175"/>
              <a:gd name="connsiteX58" fmla="*/ 1990725 w 3273425"/>
              <a:gd name="connsiteY58" fmla="*/ 1149350 h 1781175"/>
              <a:gd name="connsiteX59" fmla="*/ 1863725 w 3273425"/>
              <a:gd name="connsiteY59" fmla="*/ 1149350 h 1781175"/>
              <a:gd name="connsiteX60" fmla="*/ 1863725 w 3273425"/>
              <a:gd name="connsiteY60" fmla="*/ 1104900 h 1781175"/>
              <a:gd name="connsiteX61" fmla="*/ 1727200 w 3273425"/>
              <a:gd name="connsiteY61" fmla="*/ 1104900 h 1781175"/>
              <a:gd name="connsiteX62" fmla="*/ 1727200 w 3273425"/>
              <a:gd name="connsiteY62" fmla="*/ 1050925 h 1781175"/>
              <a:gd name="connsiteX63" fmla="*/ 1720850 w 3273425"/>
              <a:gd name="connsiteY63" fmla="*/ 1050925 h 1781175"/>
              <a:gd name="connsiteX64" fmla="*/ 1720850 w 3273425"/>
              <a:gd name="connsiteY64" fmla="*/ 1016000 h 1781175"/>
              <a:gd name="connsiteX65" fmla="*/ 1562100 w 3273425"/>
              <a:gd name="connsiteY65" fmla="*/ 1016000 h 1781175"/>
              <a:gd name="connsiteX66" fmla="*/ 1562100 w 3273425"/>
              <a:gd name="connsiteY66" fmla="*/ 977900 h 1781175"/>
              <a:gd name="connsiteX67" fmla="*/ 1495425 w 3273425"/>
              <a:gd name="connsiteY67" fmla="*/ 977900 h 1781175"/>
              <a:gd name="connsiteX68" fmla="*/ 1495425 w 3273425"/>
              <a:gd name="connsiteY68" fmla="*/ 933450 h 1781175"/>
              <a:gd name="connsiteX69" fmla="*/ 1343025 w 3273425"/>
              <a:gd name="connsiteY69" fmla="*/ 933450 h 1781175"/>
              <a:gd name="connsiteX70" fmla="*/ 1343025 w 3273425"/>
              <a:gd name="connsiteY70" fmla="*/ 898525 h 1781175"/>
              <a:gd name="connsiteX71" fmla="*/ 1181100 w 3273425"/>
              <a:gd name="connsiteY71" fmla="*/ 898525 h 1781175"/>
              <a:gd name="connsiteX72" fmla="*/ 1181100 w 3273425"/>
              <a:gd name="connsiteY72" fmla="*/ 863600 h 1781175"/>
              <a:gd name="connsiteX73" fmla="*/ 1123950 w 3273425"/>
              <a:gd name="connsiteY73" fmla="*/ 863600 h 1781175"/>
              <a:gd name="connsiteX74" fmla="*/ 1123950 w 3273425"/>
              <a:gd name="connsiteY74" fmla="*/ 822325 h 1781175"/>
              <a:gd name="connsiteX75" fmla="*/ 1057275 w 3273425"/>
              <a:gd name="connsiteY75" fmla="*/ 822325 h 1781175"/>
              <a:gd name="connsiteX76" fmla="*/ 1057275 w 3273425"/>
              <a:gd name="connsiteY76" fmla="*/ 790575 h 1781175"/>
              <a:gd name="connsiteX77" fmla="*/ 1044575 w 3273425"/>
              <a:gd name="connsiteY77" fmla="*/ 790575 h 1781175"/>
              <a:gd name="connsiteX78" fmla="*/ 1044575 w 3273425"/>
              <a:gd name="connsiteY78" fmla="*/ 749300 h 1781175"/>
              <a:gd name="connsiteX79" fmla="*/ 1012825 w 3273425"/>
              <a:gd name="connsiteY79" fmla="*/ 749300 h 1781175"/>
              <a:gd name="connsiteX80" fmla="*/ 1012825 w 3273425"/>
              <a:gd name="connsiteY80" fmla="*/ 714375 h 1781175"/>
              <a:gd name="connsiteX81" fmla="*/ 949325 w 3273425"/>
              <a:gd name="connsiteY81" fmla="*/ 714375 h 1781175"/>
              <a:gd name="connsiteX82" fmla="*/ 949325 w 3273425"/>
              <a:gd name="connsiteY82" fmla="*/ 647700 h 1781175"/>
              <a:gd name="connsiteX83" fmla="*/ 895350 w 3273425"/>
              <a:gd name="connsiteY83" fmla="*/ 647700 h 1781175"/>
              <a:gd name="connsiteX84" fmla="*/ 895350 w 3273425"/>
              <a:gd name="connsiteY84" fmla="*/ 581025 h 1781175"/>
              <a:gd name="connsiteX85" fmla="*/ 863600 w 3273425"/>
              <a:gd name="connsiteY85" fmla="*/ 581025 h 1781175"/>
              <a:gd name="connsiteX86" fmla="*/ 863600 w 3273425"/>
              <a:gd name="connsiteY86" fmla="*/ 514350 h 1781175"/>
              <a:gd name="connsiteX87" fmla="*/ 831850 w 3273425"/>
              <a:gd name="connsiteY87" fmla="*/ 514350 h 1781175"/>
              <a:gd name="connsiteX88" fmla="*/ 831850 w 3273425"/>
              <a:gd name="connsiteY88" fmla="*/ 450850 h 1781175"/>
              <a:gd name="connsiteX89" fmla="*/ 777875 w 3273425"/>
              <a:gd name="connsiteY89" fmla="*/ 450850 h 1781175"/>
              <a:gd name="connsiteX90" fmla="*/ 777875 w 3273425"/>
              <a:gd name="connsiteY90" fmla="*/ 412750 h 1781175"/>
              <a:gd name="connsiteX91" fmla="*/ 723900 w 3273425"/>
              <a:gd name="connsiteY91" fmla="*/ 412750 h 1781175"/>
              <a:gd name="connsiteX92" fmla="*/ 723900 w 3273425"/>
              <a:gd name="connsiteY92" fmla="*/ 374650 h 1781175"/>
              <a:gd name="connsiteX93" fmla="*/ 520700 w 3273425"/>
              <a:gd name="connsiteY93" fmla="*/ 374650 h 1781175"/>
              <a:gd name="connsiteX94" fmla="*/ 520700 w 3273425"/>
              <a:gd name="connsiteY94" fmla="*/ 292100 h 1781175"/>
              <a:gd name="connsiteX95" fmla="*/ 501650 w 3273425"/>
              <a:gd name="connsiteY95" fmla="*/ 292100 h 1781175"/>
              <a:gd name="connsiteX96" fmla="*/ 501650 w 3273425"/>
              <a:gd name="connsiteY96" fmla="*/ 257175 h 1781175"/>
              <a:gd name="connsiteX97" fmla="*/ 368300 w 3273425"/>
              <a:gd name="connsiteY97" fmla="*/ 257175 h 1781175"/>
              <a:gd name="connsiteX98" fmla="*/ 368300 w 3273425"/>
              <a:gd name="connsiteY98" fmla="*/ 225425 h 1781175"/>
              <a:gd name="connsiteX99" fmla="*/ 285750 w 3273425"/>
              <a:gd name="connsiteY99" fmla="*/ 225425 h 1781175"/>
              <a:gd name="connsiteX100" fmla="*/ 285750 w 3273425"/>
              <a:gd name="connsiteY100" fmla="*/ 193675 h 1781175"/>
              <a:gd name="connsiteX101" fmla="*/ 257175 w 3273425"/>
              <a:gd name="connsiteY101" fmla="*/ 193675 h 1781175"/>
              <a:gd name="connsiteX102" fmla="*/ 257175 w 3273425"/>
              <a:gd name="connsiteY102" fmla="*/ 127000 h 1781175"/>
              <a:gd name="connsiteX103" fmla="*/ 222250 w 3273425"/>
              <a:gd name="connsiteY103" fmla="*/ 127000 h 1781175"/>
              <a:gd name="connsiteX104" fmla="*/ 222250 w 3273425"/>
              <a:gd name="connsiteY104" fmla="*/ 88900 h 1781175"/>
              <a:gd name="connsiteX105" fmla="*/ 190500 w 3273425"/>
              <a:gd name="connsiteY105" fmla="*/ 88900 h 1781175"/>
              <a:gd name="connsiteX106" fmla="*/ 190500 w 3273425"/>
              <a:gd name="connsiteY106" fmla="*/ 41275 h 1781175"/>
              <a:gd name="connsiteX107" fmla="*/ 104775 w 3273425"/>
              <a:gd name="connsiteY107" fmla="*/ 41275 h 1781175"/>
              <a:gd name="connsiteX108" fmla="*/ 104775 w 3273425"/>
              <a:gd name="connsiteY108" fmla="*/ 22225 h 1781175"/>
              <a:gd name="connsiteX109" fmla="*/ 82550 w 3273425"/>
              <a:gd name="connsiteY109" fmla="*/ 22225 h 1781175"/>
              <a:gd name="connsiteX110" fmla="*/ 82550 w 3273425"/>
              <a:gd name="connsiteY110" fmla="*/ 22225 h 1781175"/>
              <a:gd name="connsiteX111" fmla="*/ 82550 w 3273425"/>
              <a:gd name="connsiteY111" fmla="*/ 0 h 1781175"/>
              <a:gd name="connsiteX112" fmla="*/ 0 w 3273425"/>
              <a:gd name="connsiteY112" fmla="*/ 0 h 1781175"/>
              <a:gd name="connsiteX113" fmla="*/ 0 w 3273425"/>
              <a:gd name="connsiteY113" fmla="*/ 95250 h 1781175"/>
              <a:gd name="connsiteX114" fmla="*/ 25400 w 3273425"/>
              <a:gd name="connsiteY114" fmla="*/ 95250 h 1781175"/>
              <a:gd name="connsiteX115" fmla="*/ 25400 w 3273425"/>
              <a:gd name="connsiteY115" fmla="*/ 168275 h 1781175"/>
              <a:gd name="connsiteX116" fmla="*/ 41275 w 3273425"/>
              <a:gd name="connsiteY116" fmla="*/ 168275 h 1781175"/>
              <a:gd name="connsiteX117" fmla="*/ 41275 w 3273425"/>
              <a:gd name="connsiteY117" fmla="*/ 212725 h 1781175"/>
              <a:gd name="connsiteX118" fmla="*/ 69850 w 3273425"/>
              <a:gd name="connsiteY118" fmla="*/ 212725 h 1781175"/>
              <a:gd name="connsiteX119" fmla="*/ 69850 w 3273425"/>
              <a:gd name="connsiteY119" fmla="*/ 260350 h 1781175"/>
              <a:gd name="connsiteX120" fmla="*/ 88900 w 3273425"/>
              <a:gd name="connsiteY120" fmla="*/ 260350 h 1781175"/>
              <a:gd name="connsiteX121" fmla="*/ 88900 w 3273425"/>
              <a:gd name="connsiteY121" fmla="*/ 314325 h 1781175"/>
              <a:gd name="connsiteX122" fmla="*/ 107950 w 3273425"/>
              <a:gd name="connsiteY122" fmla="*/ 314325 h 1781175"/>
              <a:gd name="connsiteX123" fmla="*/ 107950 w 3273425"/>
              <a:gd name="connsiteY123" fmla="*/ 355600 h 1781175"/>
              <a:gd name="connsiteX124" fmla="*/ 190500 w 3273425"/>
              <a:gd name="connsiteY124" fmla="*/ 355600 h 1781175"/>
              <a:gd name="connsiteX125" fmla="*/ 190500 w 3273425"/>
              <a:gd name="connsiteY125" fmla="*/ 409575 h 1781175"/>
              <a:gd name="connsiteX126" fmla="*/ 206375 w 3273425"/>
              <a:gd name="connsiteY126" fmla="*/ 409575 h 1781175"/>
              <a:gd name="connsiteX127" fmla="*/ 206375 w 3273425"/>
              <a:gd name="connsiteY127" fmla="*/ 460375 h 1781175"/>
              <a:gd name="connsiteX128" fmla="*/ 225425 w 3273425"/>
              <a:gd name="connsiteY128" fmla="*/ 460375 h 1781175"/>
              <a:gd name="connsiteX129" fmla="*/ 225425 w 3273425"/>
              <a:gd name="connsiteY129" fmla="*/ 498475 h 1781175"/>
              <a:gd name="connsiteX130" fmla="*/ 244475 w 3273425"/>
              <a:gd name="connsiteY130" fmla="*/ 504825 h 1781175"/>
              <a:gd name="connsiteX0" fmla="*/ 257175 w 3273425"/>
              <a:gd name="connsiteY0" fmla="*/ 673100 h 1781175"/>
              <a:gd name="connsiteX1" fmla="*/ 257175 w 3273425"/>
              <a:gd name="connsiteY1" fmla="*/ 673100 h 1781175"/>
              <a:gd name="connsiteX2" fmla="*/ 307975 w 3273425"/>
              <a:gd name="connsiteY2" fmla="*/ 704850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0" fmla="*/ 257175 w 3273425"/>
              <a:gd name="connsiteY0" fmla="*/ 673100 h 1781175"/>
              <a:gd name="connsiteX1" fmla="*/ 266700 w 3273425"/>
              <a:gd name="connsiteY1" fmla="*/ 723900 h 1781175"/>
              <a:gd name="connsiteX2" fmla="*/ 307975 w 3273425"/>
              <a:gd name="connsiteY2" fmla="*/ 704850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0" fmla="*/ 260350 w 3273425"/>
              <a:gd name="connsiteY0" fmla="*/ 635000 h 1781175"/>
              <a:gd name="connsiteX1" fmla="*/ 266700 w 3273425"/>
              <a:gd name="connsiteY1" fmla="*/ 723900 h 1781175"/>
              <a:gd name="connsiteX2" fmla="*/ 307975 w 3273425"/>
              <a:gd name="connsiteY2" fmla="*/ 704850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0" fmla="*/ 260350 w 3273425"/>
              <a:gd name="connsiteY0" fmla="*/ 635000 h 1781175"/>
              <a:gd name="connsiteX1" fmla="*/ 295275 w 3273425"/>
              <a:gd name="connsiteY1" fmla="*/ 635000 h 1781175"/>
              <a:gd name="connsiteX2" fmla="*/ 307975 w 3273425"/>
              <a:gd name="connsiteY2" fmla="*/ 704850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50825 w 3273425"/>
              <a:gd name="connsiteY132" fmla="*/ 514350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44475 w 3273425"/>
              <a:gd name="connsiteY132" fmla="*/ 565150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82575 w 3273425"/>
              <a:gd name="connsiteY132" fmla="*/ 555625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47650 w 3273425"/>
              <a:gd name="connsiteY132" fmla="*/ 542925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47650 w 3273425"/>
              <a:gd name="connsiteY132" fmla="*/ 542925 h 1781175"/>
              <a:gd name="connsiteX133" fmla="*/ 250825 w 3273425"/>
              <a:gd name="connsiteY133" fmla="*/ 539750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47650 w 3273425"/>
              <a:gd name="connsiteY132" fmla="*/ 542925 h 1781175"/>
              <a:gd name="connsiteX133" fmla="*/ 282575 w 3273425"/>
              <a:gd name="connsiteY133" fmla="*/ 542925 h 1781175"/>
              <a:gd name="connsiteX0" fmla="*/ 260350 w 3273425"/>
              <a:gd name="connsiteY0" fmla="*/ 635000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47650 w 3273425"/>
              <a:gd name="connsiteY132" fmla="*/ 542925 h 1781175"/>
              <a:gd name="connsiteX133" fmla="*/ 263525 w 3273425"/>
              <a:gd name="connsiteY133" fmla="*/ 539750 h 1781175"/>
              <a:gd name="connsiteX0" fmla="*/ 266700 w 3273425"/>
              <a:gd name="connsiteY0" fmla="*/ 631825 h 1781175"/>
              <a:gd name="connsiteX1" fmla="*/ 295275 w 3273425"/>
              <a:gd name="connsiteY1" fmla="*/ 635000 h 1781175"/>
              <a:gd name="connsiteX2" fmla="*/ 288925 w 3273425"/>
              <a:gd name="connsiteY2" fmla="*/ 669925 h 1781175"/>
              <a:gd name="connsiteX3" fmla="*/ 371475 w 3273425"/>
              <a:gd name="connsiteY3" fmla="*/ 673100 h 1781175"/>
              <a:gd name="connsiteX4" fmla="*/ 374650 w 3273425"/>
              <a:gd name="connsiteY4" fmla="*/ 711200 h 1781175"/>
              <a:gd name="connsiteX5" fmla="*/ 495300 w 3273425"/>
              <a:gd name="connsiteY5" fmla="*/ 714375 h 1781175"/>
              <a:gd name="connsiteX6" fmla="*/ 492125 w 3273425"/>
              <a:gd name="connsiteY6" fmla="*/ 749300 h 1781175"/>
              <a:gd name="connsiteX7" fmla="*/ 523875 w 3273425"/>
              <a:gd name="connsiteY7" fmla="*/ 755650 h 1781175"/>
              <a:gd name="connsiteX8" fmla="*/ 530225 w 3273425"/>
              <a:gd name="connsiteY8" fmla="*/ 860425 h 1781175"/>
              <a:gd name="connsiteX9" fmla="*/ 720725 w 3273425"/>
              <a:gd name="connsiteY9" fmla="*/ 860425 h 1781175"/>
              <a:gd name="connsiteX10" fmla="*/ 720725 w 3273425"/>
              <a:gd name="connsiteY10" fmla="*/ 901700 h 1781175"/>
              <a:gd name="connsiteX11" fmla="*/ 784225 w 3273425"/>
              <a:gd name="connsiteY11" fmla="*/ 901700 h 1781175"/>
              <a:gd name="connsiteX12" fmla="*/ 784225 w 3273425"/>
              <a:gd name="connsiteY12" fmla="*/ 939800 h 1781175"/>
              <a:gd name="connsiteX13" fmla="*/ 841375 w 3273425"/>
              <a:gd name="connsiteY13" fmla="*/ 939800 h 1781175"/>
              <a:gd name="connsiteX14" fmla="*/ 841375 w 3273425"/>
              <a:gd name="connsiteY14" fmla="*/ 1012825 h 1781175"/>
              <a:gd name="connsiteX15" fmla="*/ 841375 w 3273425"/>
              <a:gd name="connsiteY15" fmla="*/ 1012825 h 1781175"/>
              <a:gd name="connsiteX16" fmla="*/ 841375 w 3273425"/>
              <a:gd name="connsiteY16" fmla="*/ 1012825 h 1781175"/>
              <a:gd name="connsiteX17" fmla="*/ 860425 w 3273425"/>
              <a:gd name="connsiteY17" fmla="*/ 1012825 h 1781175"/>
              <a:gd name="connsiteX18" fmla="*/ 860425 w 3273425"/>
              <a:gd name="connsiteY18" fmla="*/ 1095375 h 1781175"/>
              <a:gd name="connsiteX19" fmla="*/ 898525 w 3273425"/>
              <a:gd name="connsiteY19" fmla="*/ 1095375 h 1781175"/>
              <a:gd name="connsiteX20" fmla="*/ 898525 w 3273425"/>
              <a:gd name="connsiteY20" fmla="*/ 1155700 h 1781175"/>
              <a:gd name="connsiteX21" fmla="*/ 949325 w 3273425"/>
              <a:gd name="connsiteY21" fmla="*/ 1155700 h 1781175"/>
              <a:gd name="connsiteX22" fmla="*/ 949325 w 3273425"/>
              <a:gd name="connsiteY22" fmla="*/ 1222375 h 1781175"/>
              <a:gd name="connsiteX23" fmla="*/ 1012825 w 3273425"/>
              <a:gd name="connsiteY23" fmla="*/ 1222375 h 1781175"/>
              <a:gd name="connsiteX24" fmla="*/ 1012825 w 3273425"/>
              <a:gd name="connsiteY24" fmla="*/ 1257300 h 1781175"/>
              <a:gd name="connsiteX25" fmla="*/ 1057275 w 3273425"/>
              <a:gd name="connsiteY25" fmla="*/ 1257300 h 1781175"/>
              <a:gd name="connsiteX26" fmla="*/ 1057275 w 3273425"/>
              <a:gd name="connsiteY26" fmla="*/ 1304925 h 1781175"/>
              <a:gd name="connsiteX27" fmla="*/ 1057275 w 3273425"/>
              <a:gd name="connsiteY27" fmla="*/ 1323975 h 1781175"/>
              <a:gd name="connsiteX28" fmla="*/ 1123950 w 3273425"/>
              <a:gd name="connsiteY28" fmla="*/ 1323975 h 1781175"/>
              <a:gd name="connsiteX29" fmla="*/ 1123950 w 3273425"/>
              <a:gd name="connsiteY29" fmla="*/ 1358900 h 1781175"/>
              <a:gd name="connsiteX30" fmla="*/ 1181100 w 3273425"/>
              <a:gd name="connsiteY30" fmla="*/ 1358900 h 1781175"/>
              <a:gd name="connsiteX31" fmla="*/ 1181100 w 3273425"/>
              <a:gd name="connsiteY31" fmla="*/ 1390650 h 1781175"/>
              <a:gd name="connsiteX32" fmla="*/ 1346200 w 3273425"/>
              <a:gd name="connsiteY32" fmla="*/ 1390650 h 1781175"/>
              <a:gd name="connsiteX33" fmla="*/ 1346200 w 3273425"/>
              <a:gd name="connsiteY33" fmla="*/ 1431925 h 1781175"/>
              <a:gd name="connsiteX34" fmla="*/ 1495425 w 3273425"/>
              <a:gd name="connsiteY34" fmla="*/ 1431925 h 1781175"/>
              <a:gd name="connsiteX35" fmla="*/ 1495425 w 3273425"/>
              <a:gd name="connsiteY35" fmla="*/ 1460500 h 1781175"/>
              <a:gd name="connsiteX36" fmla="*/ 1574800 w 3273425"/>
              <a:gd name="connsiteY36" fmla="*/ 1460500 h 1781175"/>
              <a:gd name="connsiteX37" fmla="*/ 1574800 w 3273425"/>
              <a:gd name="connsiteY37" fmla="*/ 1495425 h 1781175"/>
              <a:gd name="connsiteX38" fmla="*/ 1724025 w 3273425"/>
              <a:gd name="connsiteY38" fmla="*/ 1495425 h 1781175"/>
              <a:gd name="connsiteX39" fmla="*/ 1724025 w 3273425"/>
              <a:gd name="connsiteY39" fmla="*/ 1562100 h 1781175"/>
              <a:gd name="connsiteX40" fmla="*/ 1870075 w 3273425"/>
              <a:gd name="connsiteY40" fmla="*/ 1562100 h 1781175"/>
              <a:gd name="connsiteX41" fmla="*/ 1870075 w 3273425"/>
              <a:gd name="connsiteY41" fmla="*/ 1612900 h 1781175"/>
              <a:gd name="connsiteX42" fmla="*/ 1993900 w 3273425"/>
              <a:gd name="connsiteY42" fmla="*/ 1612900 h 1781175"/>
              <a:gd name="connsiteX43" fmla="*/ 1993900 w 3273425"/>
              <a:gd name="connsiteY43" fmla="*/ 1647825 h 1781175"/>
              <a:gd name="connsiteX44" fmla="*/ 2178050 w 3273425"/>
              <a:gd name="connsiteY44" fmla="*/ 1647825 h 1781175"/>
              <a:gd name="connsiteX45" fmla="*/ 2178050 w 3273425"/>
              <a:gd name="connsiteY45" fmla="*/ 1685925 h 1781175"/>
              <a:gd name="connsiteX46" fmla="*/ 2314575 w 3273425"/>
              <a:gd name="connsiteY46" fmla="*/ 1685925 h 1781175"/>
              <a:gd name="connsiteX47" fmla="*/ 2314575 w 3273425"/>
              <a:gd name="connsiteY47" fmla="*/ 1736725 h 1781175"/>
              <a:gd name="connsiteX48" fmla="*/ 2359025 w 3273425"/>
              <a:gd name="connsiteY48" fmla="*/ 1736725 h 1781175"/>
              <a:gd name="connsiteX49" fmla="*/ 2359025 w 3273425"/>
              <a:gd name="connsiteY49" fmla="*/ 1781175 h 1781175"/>
              <a:gd name="connsiteX50" fmla="*/ 3273425 w 3273425"/>
              <a:gd name="connsiteY50" fmla="*/ 1781175 h 1781175"/>
              <a:gd name="connsiteX51" fmla="*/ 3273425 w 3273425"/>
              <a:gd name="connsiteY51" fmla="*/ 1362075 h 1781175"/>
              <a:gd name="connsiteX52" fmla="*/ 2368550 w 3273425"/>
              <a:gd name="connsiteY52" fmla="*/ 1362075 h 1781175"/>
              <a:gd name="connsiteX53" fmla="*/ 2368550 w 3273425"/>
              <a:gd name="connsiteY53" fmla="*/ 1301750 h 1781175"/>
              <a:gd name="connsiteX54" fmla="*/ 2327275 w 3273425"/>
              <a:gd name="connsiteY54" fmla="*/ 1301750 h 1781175"/>
              <a:gd name="connsiteX55" fmla="*/ 2327275 w 3273425"/>
              <a:gd name="connsiteY55" fmla="*/ 1247775 h 1781175"/>
              <a:gd name="connsiteX56" fmla="*/ 2171700 w 3273425"/>
              <a:gd name="connsiteY56" fmla="*/ 1247775 h 1781175"/>
              <a:gd name="connsiteX57" fmla="*/ 2171700 w 3273425"/>
              <a:gd name="connsiteY57" fmla="*/ 1200150 h 1781175"/>
              <a:gd name="connsiteX58" fmla="*/ 1990725 w 3273425"/>
              <a:gd name="connsiteY58" fmla="*/ 1200150 h 1781175"/>
              <a:gd name="connsiteX59" fmla="*/ 1990725 w 3273425"/>
              <a:gd name="connsiteY59" fmla="*/ 1149350 h 1781175"/>
              <a:gd name="connsiteX60" fmla="*/ 1863725 w 3273425"/>
              <a:gd name="connsiteY60" fmla="*/ 1149350 h 1781175"/>
              <a:gd name="connsiteX61" fmla="*/ 1863725 w 3273425"/>
              <a:gd name="connsiteY61" fmla="*/ 1104900 h 1781175"/>
              <a:gd name="connsiteX62" fmla="*/ 1727200 w 3273425"/>
              <a:gd name="connsiteY62" fmla="*/ 1104900 h 1781175"/>
              <a:gd name="connsiteX63" fmla="*/ 1727200 w 3273425"/>
              <a:gd name="connsiteY63" fmla="*/ 1050925 h 1781175"/>
              <a:gd name="connsiteX64" fmla="*/ 1720850 w 3273425"/>
              <a:gd name="connsiteY64" fmla="*/ 1050925 h 1781175"/>
              <a:gd name="connsiteX65" fmla="*/ 1720850 w 3273425"/>
              <a:gd name="connsiteY65" fmla="*/ 1016000 h 1781175"/>
              <a:gd name="connsiteX66" fmla="*/ 1562100 w 3273425"/>
              <a:gd name="connsiteY66" fmla="*/ 1016000 h 1781175"/>
              <a:gd name="connsiteX67" fmla="*/ 1562100 w 3273425"/>
              <a:gd name="connsiteY67" fmla="*/ 977900 h 1781175"/>
              <a:gd name="connsiteX68" fmla="*/ 1495425 w 3273425"/>
              <a:gd name="connsiteY68" fmla="*/ 977900 h 1781175"/>
              <a:gd name="connsiteX69" fmla="*/ 1495425 w 3273425"/>
              <a:gd name="connsiteY69" fmla="*/ 933450 h 1781175"/>
              <a:gd name="connsiteX70" fmla="*/ 1343025 w 3273425"/>
              <a:gd name="connsiteY70" fmla="*/ 933450 h 1781175"/>
              <a:gd name="connsiteX71" fmla="*/ 1343025 w 3273425"/>
              <a:gd name="connsiteY71" fmla="*/ 898525 h 1781175"/>
              <a:gd name="connsiteX72" fmla="*/ 1181100 w 3273425"/>
              <a:gd name="connsiteY72" fmla="*/ 898525 h 1781175"/>
              <a:gd name="connsiteX73" fmla="*/ 1181100 w 3273425"/>
              <a:gd name="connsiteY73" fmla="*/ 863600 h 1781175"/>
              <a:gd name="connsiteX74" fmla="*/ 1123950 w 3273425"/>
              <a:gd name="connsiteY74" fmla="*/ 863600 h 1781175"/>
              <a:gd name="connsiteX75" fmla="*/ 1123950 w 3273425"/>
              <a:gd name="connsiteY75" fmla="*/ 822325 h 1781175"/>
              <a:gd name="connsiteX76" fmla="*/ 1057275 w 3273425"/>
              <a:gd name="connsiteY76" fmla="*/ 822325 h 1781175"/>
              <a:gd name="connsiteX77" fmla="*/ 1057275 w 3273425"/>
              <a:gd name="connsiteY77" fmla="*/ 790575 h 1781175"/>
              <a:gd name="connsiteX78" fmla="*/ 1044575 w 3273425"/>
              <a:gd name="connsiteY78" fmla="*/ 790575 h 1781175"/>
              <a:gd name="connsiteX79" fmla="*/ 1044575 w 3273425"/>
              <a:gd name="connsiteY79" fmla="*/ 749300 h 1781175"/>
              <a:gd name="connsiteX80" fmla="*/ 1012825 w 3273425"/>
              <a:gd name="connsiteY80" fmla="*/ 749300 h 1781175"/>
              <a:gd name="connsiteX81" fmla="*/ 1012825 w 3273425"/>
              <a:gd name="connsiteY81" fmla="*/ 714375 h 1781175"/>
              <a:gd name="connsiteX82" fmla="*/ 949325 w 3273425"/>
              <a:gd name="connsiteY82" fmla="*/ 714375 h 1781175"/>
              <a:gd name="connsiteX83" fmla="*/ 949325 w 3273425"/>
              <a:gd name="connsiteY83" fmla="*/ 647700 h 1781175"/>
              <a:gd name="connsiteX84" fmla="*/ 895350 w 3273425"/>
              <a:gd name="connsiteY84" fmla="*/ 647700 h 1781175"/>
              <a:gd name="connsiteX85" fmla="*/ 895350 w 3273425"/>
              <a:gd name="connsiteY85" fmla="*/ 581025 h 1781175"/>
              <a:gd name="connsiteX86" fmla="*/ 863600 w 3273425"/>
              <a:gd name="connsiteY86" fmla="*/ 581025 h 1781175"/>
              <a:gd name="connsiteX87" fmla="*/ 863600 w 3273425"/>
              <a:gd name="connsiteY87" fmla="*/ 514350 h 1781175"/>
              <a:gd name="connsiteX88" fmla="*/ 831850 w 3273425"/>
              <a:gd name="connsiteY88" fmla="*/ 514350 h 1781175"/>
              <a:gd name="connsiteX89" fmla="*/ 831850 w 3273425"/>
              <a:gd name="connsiteY89" fmla="*/ 450850 h 1781175"/>
              <a:gd name="connsiteX90" fmla="*/ 777875 w 3273425"/>
              <a:gd name="connsiteY90" fmla="*/ 450850 h 1781175"/>
              <a:gd name="connsiteX91" fmla="*/ 777875 w 3273425"/>
              <a:gd name="connsiteY91" fmla="*/ 412750 h 1781175"/>
              <a:gd name="connsiteX92" fmla="*/ 723900 w 3273425"/>
              <a:gd name="connsiteY92" fmla="*/ 412750 h 1781175"/>
              <a:gd name="connsiteX93" fmla="*/ 723900 w 3273425"/>
              <a:gd name="connsiteY93" fmla="*/ 374650 h 1781175"/>
              <a:gd name="connsiteX94" fmla="*/ 520700 w 3273425"/>
              <a:gd name="connsiteY94" fmla="*/ 374650 h 1781175"/>
              <a:gd name="connsiteX95" fmla="*/ 520700 w 3273425"/>
              <a:gd name="connsiteY95" fmla="*/ 292100 h 1781175"/>
              <a:gd name="connsiteX96" fmla="*/ 501650 w 3273425"/>
              <a:gd name="connsiteY96" fmla="*/ 292100 h 1781175"/>
              <a:gd name="connsiteX97" fmla="*/ 501650 w 3273425"/>
              <a:gd name="connsiteY97" fmla="*/ 257175 h 1781175"/>
              <a:gd name="connsiteX98" fmla="*/ 368300 w 3273425"/>
              <a:gd name="connsiteY98" fmla="*/ 257175 h 1781175"/>
              <a:gd name="connsiteX99" fmla="*/ 368300 w 3273425"/>
              <a:gd name="connsiteY99" fmla="*/ 225425 h 1781175"/>
              <a:gd name="connsiteX100" fmla="*/ 285750 w 3273425"/>
              <a:gd name="connsiteY100" fmla="*/ 225425 h 1781175"/>
              <a:gd name="connsiteX101" fmla="*/ 285750 w 3273425"/>
              <a:gd name="connsiteY101" fmla="*/ 193675 h 1781175"/>
              <a:gd name="connsiteX102" fmla="*/ 257175 w 3273425"/>
              <a:gd name="connsiteY102" fmla="*/ 193675 h 1781175"/>
              <a:gd name="connsiteX103" fmla="*/ 257175 w 3273425"/>
              <a:gd name="connsiteY103" fmla="*/ 127000 h 1781175"/>
              <a:gd name="connsiteX104" fmla="*/ 222250 w 3273425"/>
              <a:gd name="connsiteY104" fmla="*/ 127000 h 1781175"/>
              <a:gd name="connsiteX105" fmla="*/ 222250 w 3273425"/>
              <a:gd name="connsiteY105" fmla="*/ 88900 h 1781175"/>
              <a:gd name="connsiteX106" fmla="*/ 190500 w 3273425"/>
              <a:gd name="connsiteY106" fmla="*/ 88900 h 1781175"/>
              <a:gd name="connsiteX107" fmla="*/ 190500 w 3273425"/>
              <a:gd name="connsiteY107" fmla="*/ 41275 h 1781175"/>
              <a:gd name="connsiteX108" fmla="*/ 104775 w 3273425"/>
              <a:gd name="connsiteY108" fmla="*/ 41275 h 1781175"/>
              <a:gd name="connsiteX109" fmla="*/ 104775 w 3273425"/>
              <a:gd name="connsiteY109" fmla="*/ 22225 h 1781175"/>
              <a:gd name="connsiteX110" fmla="*/ 82550 w 3273425"/>
              <a:gd name="connsiteY110" fmla="*/ 22225 h 1781175"/>
              <a:gd name="connsiteX111" fmla="*/ 82550 w 3273425"/>
              <a:gd name="connsiteY111" fmla="*/ 22225 h 1781175"/>
              <a:gd name="connsiteX112" fmla="*/ 82550 w 3273425"/>
              <a:gd name="connsiteY112" fmla="*/ 0 h 1781175"/>
              <a:gd name="connsiteX113" fmla="*/ 0 w 3273425"/>
              <a:gd name="connsiteY113" fmla="*/ 0 h 1781175"/>
              <a:gd name="connsiteX114" fmla="*/ 0 w 3273425"/>
              <a:gd name="connsiteY114" fmla="*/ 95250 h 1781175"/>
              <a:gd name="connsiteX115" fmla="*/ 25400 w 3273425"/>
              <a:gd name="connsiteY115" fmla="*/ 95250 h 1781175"/>
              <a:gd name="connsiteX116" fmla="*/ 25400 w 3273425"/>
              <a:gd name="connsiteY116" fmla="*/ 168275 h 1781175"/>
              <a:gd name="connsiteX117" fmla="*/ 41275 w 3273425"/>
              <a:gd name="connsiteY117" fmla="*/ 168275 h 1781175"/>
              <a:gd name="connsiteX118" fmla="*/ 41275 w 3273425"/>
              <a:gd name="connsiteY118" fmla="*/ 212725 h 1781175"/>
              <a:gd name="connsiteX119" fmla="*/ 69850 w 3273425"/>
              <a:gd name="connsiteY119" fmla="*/ 212725 h 1781175"/>
              <a:gd name="connsiteX120" fmla="*/ 69850 w 3273425"/>
              <a:gd name="connsiteY120" fmla="*/ 260350 h 1781175"/>
              <a:gd name="connsiteX121" fmla="*/ 88900 w 3273425"/>
              <a:gd name="connsiteY121" fmla="*/ 260350 h 1781175"/>
              <a:gd name="connsiteX122" fmla="*/ 88900 w 3273425"/>
              <a:gd name="connsiteY122" fmla="*/ 314325 h 1781175"/>
              <a:gd name="connsiteX123" fmla="*/ 107950 w 3273425"/>
              <a:gd name="connsiteY123" fmla="*/ 314325 h 1781175"/>
              <a:gd name="connsiteX124" fmla="*/ 107950 w 3273425"/>
              <a:gd name="connsiteY124" fmla="*/ 355600 h 1781175"/>
              <a:gd name="connsiteX125" fmla="*/ 190500 w 3273425"/>
              <a:gd name="connsiteY125" fmla="*/ 355600 h 1781175"/>
              <a:gd name="connsiteX126" fmla="*/ 190500 w 3273425"/>
              <a:gd name="connsiteY126" fmla="*/ 409575 h 1781175"/>
              <a:gd name="connsiteX127" fmla="*/ 206375 w 3273425"/>
              <a:gd name="connsiteY127" fmla="*/ 409575 h 1781175"/>
              <a:gd name="connsiteX128" fmla="*/ 206375 w 3273425"/>
              <a:gd name="connsiteY128" fmla="*/ 460375 h 1781175"/>
              <a:gd name="connsiteX129" fmla="*/ 225425 w 3273425"/>
              <a:gd name="connsiteY129" fmla="*/ 460375 h 1781175"/>
              <a:gd name="connsiteX130" fmla="*/ 225425 w 3273425"/>
              <a:gd name="connsiteY130" fmla="*/ 498475 h 1781175"/>
              <a:gd name="connsiteX131" fmla="*/ 244475 w 3273425"/>
              <a:gd name="connsiteY131" fmla="*/ 504825 h 1781175"/>
              <a:gd name="connsiteX132" fmla="*/ 247650 w 3273425"/>
              <a:gd name="connsiteY132" fmla="*/ 542925 h 1781175"/>
              <a:gd name="connsiteX133" fmla="*/ 263525 w 3273425"/>
              <a:gd name="connsiteY133" fmla="*/ 539750 h 178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3273425" h="1781175">
                <a:moveTo>
                  <a:pt x="266700" y="631825"/>
                </a:moveTo>
                <a:lnTo>
                  <a:pt x="295275" y="635000"/>
                </a:lnTo>
                <a:lnTo>
                  <a:pt x="288925" y="669925"/>
                </a:lnTo>
                <a:lnTo>
                  <a:pt x="371475" y="673100"/>
                </a:lnTo>
                <a:lnTo>
                  <a:pt x="374650" y="711200"/>
                </a:lnTo>
                <a:lnTo>
                  <a:pt x="495300" y="714375"/>
                </a:lnTo>
                <a:lnTo>
                  <a:pt x="492125" y="749300"/>
                </a:lnTo>
                <a:lnTo>
                  <a:pt x="523875" y="755650"/>
                </a:lnTo>
                <a:lnTo>
                  <a:pt x="530225" y="860425"/>
                </a:lnTo>
                <a:lnTo>
                  <a:pt x="720725" y="860425"/>
                </a:lnTo>
                <a:lnTo>
                  <a:pt x="720725" y="901700"/>
                </a:lnTo>
                <a:lnTo>
                  <a:pt x="784225" y="901700"/>
                </a:lnTo>
                <a:lnTo>
                  <a:pt x="784225" y="939800"/>
                </a:lnTo>
                <a:lnTo>
                  <a:pt x="841375" y="939800"/>
                </a:lnTo>
                <a:lnTo>
                  <a:pt x="841375" y="1012825"/>
                </a:lnTo>
                <a:lnTo>
                  <a:pt x="841375" y="1012825"/>
                </a:lnTo>
                <a:lnTo>
                  <a:pt x="841375" y="1012825"/>
                </a:lnTo>
                <a:lnTo>
                  <a:pt x="860425" y="1012825"/>
                </a:lnTo>
                <a:lnTo>
                  <a:pt x="860425" y="1095375"/>
                </a:lnTo>
                <a:lnTo>
                  <a:pt x="898525" y="1095375"/>
                </a:lnTo>
                <a:lnTo>
                  <a:pt x="898525" y="1155700"/>
                </a:lnTo>
                <a:lnTo>
                  <a:pt x="949325" y="1155700"/>
                </a:lnTo>
                <a:lnTo>
                  <a:pt x="949325" y="1222375"/>
                </a:lnTo>
                <a:lnTo>
                  <a:pt x="1012825" y="1222375"/>
                </a:lnTo>
                <a:lnTo>
                  <a:pt x="1012825" y="1257300"/>
                </a:lnTo>
                <a:lnTo>
                  <a:pt x="1057275" y="1257300"/>
                </a:lnTo>
                <a:lnTo>
                  <a:pt x="1057275" y="1304925"/>
                </a:lnTo>
                <a:lnTo>
                  <a:pt x="1057275" y="1323975"/>
                </a:lnTo>
                <a:lnTo>
                  <a:pt x="1123950" y="1323975"/>
                </a:lnTo>
                <a:lnTo>
                  <a:pt x="1123950" y="1358900"/>
                </a:lnTo>
                <a:lnTo>
                  <a:pt x="1181100" y="1358900"/>
                </a:lnTo>
                <a:lnTo>
                  <a:pt x="1181100" y="1390650"/>
                </a:lnTo>
                <a:lnTo>
                  <a:pt x="1346200" y="1390650"/>
                </a:lnTo>
                <a:lnTo>
                  <a:pt x="1346200" y="1431925"/>
                </a:lnTo>
                <a:lnTo>
                  <a:pt x="1495425" y="1431925"/>
                </a:lnTo>
                <a:lnTo>
                  <a:pt x="1495425" y="1460500"/>
                </a:lnTo>
                <a:lnTo>
                  <a:pt x="1574800" y="1460500"/>
                </a:lnTo>
                <a:lnTo>
                  <a:pt x="1574800" y="1495425"/>
                </a:lnTo>
                <a:lnTo>
                  <a:pt x="1724025" y="1495425"/>
                </a:lnTo>
                <a:lnTo>
                  <a:pt x="1724025" y="1562100"/>
                </a:lnTo>
                <a:lnTo>
                  <a:pt x="1870075" y="1562100"/>
                </a:lnTo>
                <a:lnTo>
                  <a:pt x="1870075" y="1612900"/>
                </a:lnTo>
                <a:lnTo>
                  <a:pt x="1993900" y="1612900"/>
                </a:lnTo>
                <a:lnTo>
                  <a:pt x="1993900" y="1647825"/>
                </a:lnTo>
                <a:lnTo>
                  <a:pt x="2178050" y="1647825"/>
                </a:lnTo>
                <a:lnTo>
                  <a:pt x="2178050" y="1685925"/>
                </a:lnTo>
                <a:lnTo>
                  <a:pt x="2314575" y="1685925"/>
                </a:lnTo>
                <a:lnTo>
                  <a:pt x="2314575" y="1736725"/>
                </a:lnTo>
                <a:lnTo>
                  <a:pt x="2359025" y="1736725"/>
                </a:lnTo>
                <a:lnTo>
                  <a:pt x="2359025" y="1781175"/>
                </a:lnTo>
                <a:lnTo>
                  <a:pt x="3273425" y="1781175"/>
                </a:lnTo>
                <a:lnTo>
                  <a:pt x="3273425" y="1362075"/>
                </a:lnTo>
                <a:lnTo>
                  <a:pt x="2368550" y="1362075"/>
                </a:lnTo>
                <a:lnTo>
                  <a:pt x="2368550" y="1301750"/>
                </a:lnTo>
                <a:lnTo>
                  <a:pt x="2327275" y="1301750"/>
                </a:lnTo>
                <a:lnTo>
                  <a:pt x="2327275" y="1247775"/>
                </a:lnTo>
                <a:lnTo>
                  <a:pt x="2171700" y="1247775"/>
                </a:lnTo>
                <a:lnTo>
                  <a:pt x="2171700" y="1200150"/>
                </a:lnTo>
                <a:lnTo>
                  <a:pt x="1990725" y="1200150"/>
                </a:lnTo>
                <a:lnTo>
                  <a:pt x="1990725" y="1149350"/>
                </a:lnTo>
                <a:lnTo>
                  <a:pt x="1863725" y="1149350"/>
                </a:lnTo>
                <a:lnTo>
                  <a:pt x="1863725" y="1104900"/>
                </a:lnTo>
                <a:lnTo>
                  <a:pt x="1727200" y="1104900"/>
                </a:lnTo>
                <a:lnTo>
                  <a:pt x="1727200" y="1050925"/>
                </a:lnTo>
                <a:lnTo>
                  <a:pt x="1720850" y="1050925"/>
                </a:lnTo>
                <a:lnTo>
                  <a:pt x="1720850" y="1016000"/>
                </a:lnTo>
                <a:lnTo>
                  <a:pt x="1562100" y="1016000"/>
                </a:lnTo>
                <a:lnTo>
                  <a:pt x="1562100" y="977900"/>
                </a:lnTo>
                <a:lnTo>
                  <a:pt x="1495425" y="977900"/>
                </a:lnTo>
                <a:lnTo>
                  <a:pt x="1495425" y="933450"/>
                </a:lnTo>
                <a:lnTo>
                  <a:pt x="1343025" y="933450"/>
                </a:lnTo>
                <a:lnTo>
                  <a:pt x="1343025" y="898525"/>
                </a:lnTo>
                <a:lnTo>
                  <a:pt x="1181100" y="898525"/>
                </a:lnTo>
                <a:lnTo>
                  <a:pt x="1181100" y="863600"/>
                </a:lnTo>
                <a:lnTo>
                  <a:pt x="1123950" y="863600"/>
                </a:lnTo>
                <a:lnTo>
                  <a:pt x="1123950" y="822325"/>
                </a:lnTo>
                <a:lnTo>
                  <a:pt x="1057275" y="822325"/>
                </a:lnTo>
                <a:lnTo>
                  <a:pt x="1057275" y="790575"/>
                </a:lnTo>
                <a:lnTo>
                  <a:pt x="1044575" y="790575"/>
                </a:lnTo>
                <a:lnTo>
                  <a:pt x="1044575" y="749300"/>
                </a:lnTo>
                <a:lnTo>
                  <a:pt x="1012825" y="749300"/>
                </a:lnTo>
                <a:lnTo>
                  <a:pt x="1012825" y="714375"/>
                </a:lnTo>
                <a:lnTo>
                  <a:pt x="949325" y="714375"/>
                </a:lnTo>
                <a:lnTo>
                  <a:pt x="949325" y="647700"/>
                </a:lnTo>
                <a:lnTo>
                  <a:pt x="895350" y="647700"/>
                </a:lnTo>
                <a:lnTo>
                  <a:pt x="895350" y="581025"/>
                </a:lnTo>
                <a:lnTo>
                  <a:pt x="863600" y="581025"/>
                </a:lnTo>
                <a:lnTo>
                  <a:pt x="863600" y="514350"/>
                </a:lnTo>
                <a:lnTo>
                  <a:pt x="831850" y="514350"/>
                </a:lnTo>
                <a:lnTo>
                  <a:pt x="831850" y="450850"/>
                </a:lnTo>
                <a:lnTo>
                  <a:pt x="777875" y="450850"/>
                </a:lnTo>
                <a:lnTo>
                  <a:pt x="777875" y="412750"/>
                </a:lnTo>
                <a:lnTo>
                  <a:pt x="723900" y="412750"/>
                </a:lnTo>
                <a:lnTo>
                  <a:pt x="723900" y="374650"/>
                </a:lnTo>
                <a:lnTo>
                  <a:pt x="520700" y="374650"/>
                </a:lnTo>
                <a:lnTo>
                  <a:pt x="520700" y="292100"/>
                </a:lnTo>
                <a:lnTo>
                  <a:pt x="501650" y="292100"/>
                </a:lnTo>
                <a:lnTo>
                  <a:pt x="501650" y="257175"/>
                </a:lnTo>
                <a:lnTo>
                  <a:pt x="368300" y="257175"/>
                </a:lnTo>
                <a:lnTo>
                  <a:pt x="368300" y="225425"/>
                </a:lnTo>
                <a:lnTo>
                  <a:pt x="285750" y="225425"/>
                </a:lnTo>
                <a:lnTo>
                  <a:pt x="285750" y="193675"/>
                </a:lnTo>
                <a:lnTo>
                  <a:pt x="257175" y="193675"/>
                </a:lnTo>
                <a:lnTo>
                  <a:pt x="257175" y="127000"/>
                </a:lnTo>
                <a:lnTo>
                  <a:pt x="222250" y="127000"/>
                </a:lnTo>
                <a:lnTo>
                  <a:pt x="222250" y="88900"/>
                </a:lnTo>
                <a:lnTo>
                  <a:pt x="190500" y="88900"/>
                </a:lnTo>
                <a:lnTo>
                  <a:pt x="190500" y="41275"/>
                </a:lnTo>
                <a:lnTo>
                  <a:pt x="104775" y="41275"/>
                </a:lnTo>
                <a:lnTo>
                  <a:pt x="104775" y="22225"/>
                </a:lnTo>
                <a:lnTo>
                  <a:pt x="82550" y="22225"/>
                </a:lnTo>
                <a:lnTo>
                  <a:pt x="82550" y="22225"/>
                </a:lnTo>
                <a:lnTo>
                  <a:pt x="82550" y="0"/>
                </a:lnTo>
                <a:lnTo>
                  <a:pt x="0" y="0"/>
                </a:lnTo>
                <a:lnTo>
                  <a:pt x="0" y="95250"/>
                </a:lnTo>
                <a:lnTo>
                  <a:pt x="25400" y="95250"/>
                </a:lnTo>
                <a:lnTo>
                  <a:pt x="25400" y="168275"/>
                </a:lnTo>
                <a:lnTo>
                  <a:pt x="41275" y="168275"/>
                </a:lnTo>
                <a:lnTo>
                  <a:pt x="41275" y="212725"/>
                </a:lnTo>
                <a:lnTo>
                  <a:pt x="69850" y="212725"/>
                </a:lnTo>
                <a:lnTo>
                  <a:pt x="69850" y="260350"/>
                </a:lnTo>
                <a:lnTo>
                  <a:pt x="88900" y="260350"/>
                </a:lnTo>
                <a:lnTo>
                  <a:pt x="88900" y="314325"/>
                </a:lnTo>
                <a:lnTo>
                  <a:pt x="107950" y="314325"/>
                </a:lnTo>
                <a:lnTo>
                  <a:pt x="107950" y="355600"/>
                </a:lnTo>
                <a:lnTo>
                  <a:pt x="190500" y="355600"/>
                </a:lnTo>
                <a:lnTo>
                  <a:pt x="190500" y="409575"/>
                </a:lnTo>
                <a:lnTo>
                  <a:pt x="206375" y="409575"/>
                </a:lnTo>
                <a:lnTo>
                  <a:pt x="206375" y="460375"/>
                </a:lnTo>
                <a:lnTo>
                  <a:pt x="225425" y="460375"/>
                </a:lnTo>
                <a:lnTo>
                  <a:pt x="225425" y="498475"/>
                </a:lnTo>
                <a:cubicBezTo>
                  <a:pt x="226483" y="508000"/>
                  <a:pt x="243152" y="504164"/>
                  <a:pt x="244475" y="504825"/>
                </a:cubicBezTo>
                <a:cubicBezTo>
                  <a:pt x="248708" y="507471"/>
                  <a:pt x="246327" y="540941"/>
                  <a:pt x="247650" y="542925"/>
                </a:cubicBezTo>
                <a:cubicBezTo>
                  <a:pt x="248708" y="548746"/>
                  <a:pt x="262864" y="540411"/>
                  <a:pt x="263525" y="539750"/>
                </a:cubicBezTo>
              </a:path>
            </a:pathLst>
          </a:custGeom>
          <a:solidFill>
            <a:srgbClr val="7F7F7F">
              <a:alpha val="29804"/>
            </a:srgbClr>
          </a:solidFill>
          <a:ln w="0">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1471D"/>
              </a:solidFill>
              <a:effectLst/>
              <a:uLnTx/>
              <a:uFillTx/>
              <a:latin typeface="Poppins" panose="00000500000000000000" pitchFamily="2" charset="0"/>
              <a:cs typeface="Poppins" panose="00000500000000000000" pitchFamily="2" charset="0"/>
            </a:endParaRPr>
          </a:p>
        </p:txBody>
      </p:sp>
      <p:grpSp>
        <p:nvGrpSpPr>
          <p:cNvPr id="9455" name="Group 9454">
            <a:extLst>
              <a:ext uri="{FF2B5EF4-FFF2-40B4-BE49-F238E27FC236}">
                <a16:creationId xmlns:a16="http://schemas.microsoft.com/office/drawing/2014/main" id="{B5A9BE94-701C-D711-A020-15DFB7020239}"/>
              </a:ext>
            </a:extLst>
          </p:cNvPr>
          <p:cNvGrpSpPr/>
          <p:nvPr/>
        </p:nvGrpSpPr>
        <p:grpSpPr>
          <a:xfrm>
            <a:off x="1584925" y="2745669"/>
            <a:ext cx="3951909" cy="2230126"/>
            <a:chOff x="1638300" y="2695575"/>
            <a:chExt cx="3387725" cy="1863725"/>
          </a:xfrm>
        </p:grpSpPr>
        <p:sp>
          <p:nvSpPr>
            <p:cNvPr id="9463" name="Freeform 134">
              <a:extLst>
                <a:ext uri="{FF2B5EF4-FFF2-40B4-BE49-F238E27FC236}">
                  <a16:creationId xmlns:a16="http://schemas.microsoft.com/office/drawing/2014/main" id="{D10D1603-A23B-C191-5BA7-E7B81252E0ED}"/>
                </a:ext>
              </a:extLst>
            </p:cNvPr>
            <p:cNvSpPr/>
            <p:nvPr/>
          </p:nvSpPr>
          <p:spPr bwMode="auto">
            <a:xfrm>
              <a:off x="2797175" y="3778250"/>
              <a:ext cx="2228850" cy="781050"/>
            </a:xfrm>
            <a:custGeom>
              <a:avLst/>
              <a:gdLst>
                <a:gd name="connsiteX0" fmla="*/ 2228850 w 2228850"/>
                <a:gd name="connsiteY0" fmla="*/ 781050 h 781050"/>
                <a:gd name="connsiteX1" fmla="*/ 2228850 w 2228850"/>
                <a:gd name="connsiteY1" fmla="*/ 587375 h 781050"/>
                <a:gd name="connsiteX2" fmla="*/ 1295400 w 2228850"/>
                <a:gd name="connsiteY2" fmla="*/ 587375 h 781050"/>
                <a:gd name="connsiteX3" fmla="*/ 1295400 w 2228850"/>
                <a:gd name="connsiteY3" fmla="*/ 523875 h 781050"/>
                <a:gd name="connsiteX4" fmla="*/ 1257300 w 2228850"/>
                <a:gd name="connsiteY4" fmla="*/ 523875 h 781050"/>
                <a:gd name="connsiteX5" fmla="*/ 1257300 w 2228850"/>
                <a:gd name="connsiteY5" fmla="*/ 463550 h 781050"/>
                <a:gd name="connsiteX6" fmla="*/ 1104900 w 2228850"/>
                <a:gd name="connsiteY6" fmla="*/ 463550 h 781050"/>
                <a:gd name="connsiteX7" fmla="*/ 1104900 w 2228850"/>
                <a:gd name="connsiteY7" fmla="*/ 412750 h 781050"/>
                <a:gd name="connsiteX8" fmla="*/ 920750 w 2228850"/>
                <a:gd name="connsiteY8" fmla="*/ 412750 h 781050"/>
                <a:gd name="connsiteX9" fmla="*/ 920750 w 2228850"/>
                <a:gd name="connsiteY9" fmla="*/ 365125 h 781050"/>
                <a:gd name="connsiteX10" fmla="*/ 803275 w 2228850"/>
                <a:gd name="connsiteY10" fmla="*/ 365125 h 781050"/>
                <a:gd name="connsiteX11" fmla="*/ 803275 w 2228850"/>
                <a:gd name="connsiteY11" fmla="*/ 314325 h 781050"/>
                <a:gd name="connsiteX12" fmla="*/ 660400 w 2228850"/>
                <a:gd name="connsiteY12" fmla="*/ 314325 h 781050"/>
                <a:gd name="connsiteX13" fmla="*/ 660400 w 2228850"/>
                <a:gd name="connsiteY13" fmla="*/ 266700 h 781050"/>
                <a:gd name="connsiteX14" fmla="*/ 650875 w 2228850"/>
                <a:gd name="connsiteY14" fmla="*/ 266700 h 781050"/>
                <a:gd name="connsiteX15" fmla="*/ 650875 w 2228850"/>
                <a:gd name="connsiteY15" fmla="*/ 228600 h 781050"/>
                <a:gd name="connsiteX16" fmla="*/ 492125 w 2228850"/>
                <a:gd name="connsiteY16" fmla="*/ 228600 h 781050"/>
                <a:gd name="connsiteX17" fmla="*/ 492125 w 2228850"/>
                <a:gd name="connsiteY17" fmla="*/ 190500 h 781050"/>
                <a:gd name="connsiteX18" fmla="*/ 428625 w 2228850"/>
                <a:gd name="connsiteY18" fmla="*/ 190500 h 781050"/>
                <a:gd name="connsiteX19" fmla="*/ 428625 w 2228850"/>
                <a:gd name="connsiteY19" fmla="*/ 149225 h 781050"/>
                <a:gd name="connsiteX20" fmla="*/ 282575 w 2228850"/>
                <a:gd name="connsiteY20" fmla="*/ 149225 h 781050"/>
                <a:gd name="connsiteX21" fmla="*/ 282575 w 2228850"/>
                <a:gd name="connsiteY21" fmla="*/ 111125 h 781050"/>
                <a:gd name="connsiteX22" fmla="*/ 117475 w 2228850"/>
                <a:gd name="connsiteY22" fmla="*/ 111125 h 781050"/>
                <a:gd name="connsiteX23" fmla="*/ 117475 w 2228850"/>
                <a:gd name="connsiteY23" fmla="*/ 79375 h 781050"/>
                <a:gd name="connsiteX24" fmla="*/ 57150 w 2228850"/>
                <a:gd name="connsiteY24" fmla="*/ 79375 h 781050"/>
                <a:gd name="connsiteX25" fmla="*/ 57150 w 2228850"/>
                <a:gd name="connsiteY25" fmla="*/ 44450 h 781050"/>
                <a:gd name="connsiteX26" fmla="*/ 0 w 2228850"/>
                <a:gd name="connsiteY26" fmla="*/ 44450 h 781050"/>
                <a:gd name="connsiteX27" fmla="*/ 0 w 2228850"/>
                <a:gd name="connsiteY27" fmla="*/ 0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28850" h="781050">
                  <a:moveTo>
                    <a:pt x="2228850" y="781050"/>
                  </a:moveTo>
                  <a:lnTo>
                    <a:pt x="2228850" y="587375"/>
                  </a:lnTo>
                  <a:lnTo>
                    <a:pt x="1295400" y="587375"/>
                  </a:lnTo>
                  <a:lnTo>
                    <a:pt x="1295400" y="523875"/>
                  </a:lnTo>
                  <a:lnTo>
                    <a:pt x="1257300" y="523875"/>
                  </a:lnTo>
                  <a:lnTo>
                    <a:pt x="1257300" y="463550"/>
                  </a:lnTo>
                  <a:lnTo>
                    <a:pt x="1104900" y="463550"/>
                  </a:lnTo>
                  <a:lnTo>
                    <a:pt x="1104900" y="412750"/>
                  </a:lnTo>
                  <a:lnTo>
                    <a:pt x="920750" y="412750"/>
                  </a:lnTo>
                  <a:lnTo>
                    <a:pt x="920750" y="365125"/>
                  </a:lnTo>
                  <a:lnTo>
                    <a:pt x="803275" y="365125"/>
                  </a:lnTo>
                  <a:lnTo>
                    <a:pt x="803275" y="314325"/>
                  </a:lnTo>
                  <a:lnTo>
                    <a:pt x="660400" y="314325"/>
                  </a:lnTo>
                  <a:lnTo>
                    <a:pt x="660400" y="266700"/>
                  </a:lnTo>
                  <a:lnTo>
                    <a:pt x="650875" y="266700"/>
                  </a:lnTo>
                  <a:lnTo>
                    <a:pt x="650875" y="228600"/>
                  </a:lnTo>
                  <a:lnTo>
                    <a:pt x="492125" y="228600"/>
                  </a:lnTo>
                  <a:lnTo>
                    <a:pt x="492125" y="190500"/>
                  </a:lnTo>
                  <a:lnTo>
                    <a:pt x="428625" y="190500"/>
                  </a:lnTo>
                  <a:lnTo>
                    <a:pt x="428625" y="149225"/>
                  </a:lnTo>
                  <a:lnTo>
                    <a:pt x="282575" y="149225"/>
                  </a:lnTo>
                  <a:lnTo>
                    <a:pt x="282575" y="111125"/>
                  </a:lnTo>
                  <a:lnTo>
                    <a:pt x="117475" y="111125"/>
                  </a:lnTo>
                  <a:lnTo>
                    <a:pt x="117475" y="79375"/>
                  </a:lnTo>
                  <a:lnTo>
                    <a:pt x="57150" y="79375"/>
                  </a:lnTo>
                  <a:lnTo>
                    <a:pt x="57150" y="44450"/>
                  </a:lnTo>
                  <a:lnTo>
                    <a:pt x="0" y="4445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endParaRPr>
            </a:p>
          </p:txBody>
        </p:sp>
        <p:sp>
          <p:nvSpPr>
            <p:cNvPr id="9464" name="Freeform 136">
              <a:extLst>
                <a:ext uri="{FF2B5EF4-FFF2-40B4-BE49-F238E27FC236}">
                  <a16:creationId xmlns:a16="http://schemas.microsoft.com/office/drawing/2014/main" id="{FA442BFC-D2BB-A53C-8D05-CBEB940BAF53}"/>
                </a:ext>
              </a:extLst>
            </p:cNvPr>
            <p:cNvSpPr/>
            <p:nvPr/>
          </p:nvSpPr>
          <p:spPr bwMode="auto">
            <a:xfrm>
              <a:off x="1638300" y="2695575"/>
              <a:ext cx="1146175" cy="1092200"/>
            </a:xfrm>
            <a:custGeom>
              <a:avLst/>
              <a:gdLst>
                <a:gd name="connsiteX0" fmla="*/ 1146175 w 1146175"/>
                <a:gd name="connsiteY0" fmla="*/ 1092200 h 1092200"/>
                <a:gd name="connsiteX1" fmla="*/ 1146175 w 1146175"/>
                <a:gd name="connsiteY1" fmla="*/ 1041400 h 1092200"/>
                <a:gd name="connsiteX2" fmla="*/ 1095375 w 1146175"/>
                <a:gd name="connsiteY2" fmla="*/ 1041400 h 1092200"/>
                <a:gd name="connsiteX3" fmla="*/ 1095375 w 1146175"/>
                <a:gd name="connsiteY3" fmla="*/ 1009650 h 1092200"/>
                <a:gd name="connsiteX4" fmla="*/ 1035050 w 1146175"/>
                <a:gd name="connsiteY4" fmla="*/ 1009650 h 1092200"/>
                <a:gd name="connsiteX5" fmla="*/ 1035050 w 1146175"/>
                <a:gd name="connsiteY5" fmla="*/ 942975 h 1092200"/>
                <a:gd name="connsiteX6" fmla="*/ 984250 w 1146175"/>
                <a:gd name="connsiteY6" fmla="*/ 942975 h 1092200"/>
                <a:gd name="connsiteX7" fmla="*/ 984250 w 1146175"/>
                <a:gd name="connsiteY7" fmla="*/ 854075 h 1092200"/>
                <a:gd name="connsiteX8" fmla="*/ 949325 w 1146175"/>
                <a:gd name="connsiteY8" fmla="*/ 854075 h 1092200"/>
                <a:gd name="connsiteX9" fmla="*/ 949325 w 1146175"/>
                <a:gd name="connsiteY9" fmla="*/ 806450 h 1092200"/>
                <a:gd name="connsiteX10" fmla="*/ 930275 w 1146175"/>
                <a:gd name="connsiteY10" fmla="*/ 806450 h 1092200"/>
                <a:gd name="connsiteX11" fmla="*/ 930275 w 1146175"/>
                <a:gd name="connsiteY11" fmla="*/ 730250 h 1092200"/>
                <a:gd name="connsiteX12" fmla="*/ 869950 w 1146175"/>
                <a:gd name="connsiteY12" fmla="*/ 730250 h 1092200"/>
                <a:gd name="connsiteX13" fmla="*/ 869950 w 1146175"/>
                <a:gd name="connsiteY13" fmla="*/ 685800 h 1092200"/>
                <a:gd name="connsiteX14" fmla="*/ 819150 w 1146175"/>
                <a:gd name="connsiteY14" fmla="*/ 685800 h 1092200"/>
                <a:gd name="connsiteX15" fmla="*/ 819150 w 1146175"/>
                <a:gd name="connsiteY15" fmla="*/ 654050 h 1092200"/>
                <a:gd name="connsiteX16" fmla="*/ 606425 w 1146175"/>
                <a:gd name="connsiteY16" fmla="*/ 654050 h 1092200"/>
                <a:gd name="connsiteX17" fmla="*/ 606425 w 1146175"/>
                <a:gd name="connsiteY17" fmla="*/ 542925 h 1092200"/>
                <a:gd name="connsiteX18" fmla="*/ 590550 w 1146175"/>
                <a:gd name="connsiteY18" fmla="*/ 542925 h 1092200"/>
                <a:gd name="connsiteX19" fmla="*/ 590550 w 1146175"/>
                <a:gd name="connsiteY19" fmla="*/ 508000 h 1092200"/>
                <a:gd name="connsiteX20" fmla="*/ 473075 w 1146175"/>
                <a:gd name="connsiteY20" fmla="*/ 508000 h 1092200"/>
                <a:gd name="connsiteX21" fmla="*/ 473075 w 1146175"/>
                <a:gd name="connsiteY21" fmla="*/ 466725 h 1092200"/>
                <a:gd name="connsiteX22" fmla="*/ 377825 w 1146175"/>
                <a:gd name="connsiteY22" fmla="*/ 466725 h 1092200"/>
                <a:gd name="connsiteX23" fmla="*/ 377825 w 1146175"/>
                <a:gd name="connsiteY23" fmla="*/ 431800 h 1092200"/>
                <a:gd name="connsiteX24" fmla="*/ 377825 w 1146175"/>
                <a:gd name="connsiteY24" fmla="*/ 431800 h 1092200"/>
                <a:gd name="connsiteX25" fmla="*/ 377825 w 1146175"/>
                <a:gd name="connsiteY25" fmla="*/ 431800 h 1092200"/>
                <a:gd name="connsiteX26" fmla="*/ 349250 w 1146175"/>
                <a:gd name="connsiteY26" fmla="*/ 431800 h 1092200"/>
                <a:gd name="connsiteX27" fmla="*/ 349250 w 1146175"/>
                <a:gd name="connsiteY27" fmla="*/ 349250 h 1092200"/>
                <a:gd name="connsiteX28" fmla="*/ 349250 w 1146175"/>
                <a:gd name="connsiteY28" fmla="*/ 349250 h 1092200"/>
                <a:gd name="connsiteX29" fmla="*/ 327025 w 1146175"/>
                <a:gd name="connsiteY29" fmla="*/ 349250 h 1092200"/>
                <a:gd name="connsiteX30" fmla="*/ 327025 w 1146175"/>
                <a:gd name="connsiteY30" fmla="*/ 320675 h 1092200"/>
                <a:gd name="connsiteX31" fmla="*/ 314325 w 1146175"/>
                <a:gd name="connsiteY31" fmla="*/ 320675 h 1092200"/>
                <a:gd name="connsiteX32" fmla="*/ 314325 w 1146175"/>
                <a:gd name="connsiteY32" fmla="*/ 285750 h 1092200"/>
                <a:gd name="connsiteX33" fmla="*/ 314325 w 1146175"/>
                <a:gd name="connsiteY33" fmla="*/ 285750 h 1092200"/>
                <a:gd name="connsiteX34" fmla="*/ 314325 w 1146175"/>
                <a:gd name="connsiteY34" fmla="*/ 285750 h 1092200"/>
                <a:gd name="connsiteX35" fmla="*/ 292100 w 1146175"/>
                <a:gd name="connsiteY35" fmla="*/ 285750 h 1092200"/>
                <a:gd name="connsiteX36" fmla="*/ 292100 w 1146175"/>
                <a:gd name="connsiteY36" fmla="*/ 247650 h 1092200"/>
                <a:gd name="connsiteX37" fmla="*/ 279400 w 1146175"/>
                <a:gd name="connsiteY37" fmla="*/ 247650 h 1092200"/>
                <a:gd name="connsiteX38" fmla="*/ 279400 w 1146175"/>
                <a:gd name="connsiteY38" fmla="*/ 212725 h 1092200"/>
                <a:gd name="connsiteX39" fmla="*/ 193675 w 1146175"/>
                <a:gd name="connsiteY39" fmla="*/ 212725 h 1092200"/>
                <a:gd name="connsiteX40" fmla="*/ 193675 w 1146175"/>
                <a:gd name="connsiteY40" fmla="*/ 174625 h 1092200"/>
                <a:gd name="connsiteX41" fmla="*/ 193675 w 1146175"/>
                <a:gd name="connsiteY41" fmla="*/ 174625 h 1092200"/>
                <a:gd name="connsiteX42" fmla="*/ 174625 w 1146175"/>
                <a:gd name="connsiteY42" fmla="*/ 174625 h 1092200"/>
                <a:gd name="connsiteX43" fmla="*/ 174625 w 1146175"/>
                <a:gd name="connsiteY43" fmla="*/ 133350 h 1092200"/>
                <a:gd name="connsiteX44" fmla="*/ 158750 w 1146175"/>
                <a:gd name="connsiteY44" fmla="*/ 133350 h 1092200"/>
                <a:gd name="connsiteX45" fmla="*/ 158750 w 1146175"/>
                <a:gd name="connsiteY45" fmla="*/ 104775 h 1092200"/>
                <a:gd name="connsiteX46" fmla="*/ 130175 w 1146175"/>
                <a:gd name="connsiteY46" fmla="*/ 104775 h 1092200"/>
                <a:gd name="connsiteX47" fmla="*/ 130175 w 1146175"/>
                <a:gd name="connsiteY47" fmla="*/ 69850 h 1092200"/>
                <a:gd name="connsiteX48" fmla="*/ 107950 w 1146175"/>
                <a:gd name="connsiteY48" fmla="*/ 69850 h 1092200"/>
                <a:gd name="connsiteX49" fmla="*/ 107950 w 1146175"/>
                <a:gd name="connsiteY49" fmla="*/ 34925 h 1092200"/>
                <a:gd name="connsiteX50" fmla="*/ 98425 w 1146175"/>
                <a:gd name="connsiteY50" fmla="*/ 34925 h 1092200"/>
                <a:gd name="connsiteX51" fmla="*/ 98425 w 1146175"/>
                <a:gd name="connsiteY51" fmla="*/ 0 h 1092200"/>
                <a:gd name="connsiteX52" fmla="*/ 0 w 1146175"/>
                <a:gd name="connsiteY52" fmla="*/ 0 h 109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46175" h="1092200">
                  <a:moveTo>
                    <a:pt x="1146175" y="1092200"/>
                  </a:moveTo>
                  <a:lnTo>
                    <a:pt x="1146175" y="1041400"/>
                  </a:lnTo>
                  <a:lnTo>
                    <a:pt x="1095375" y="1041400"/>
                  </a:lnTo>
                  <a:lnTo>
                    <a:pt x="1095375" y="1009650"/>
                  </a:lnTo>
                  <a:lnTo>
                    <a:pt x="1035050" y="1009650"/>
                  </a:lnTo>
                  <a:lnTo>
                    <a:pt x="1035050" y="942975"/>
                  </a:lnTo>
                  <a:lnTo>
                    <a:pt x="984250" y="942975"/>
                  </a:lnTo>
                  <a:lnTo>
                    <a:pt x="984250" y="854075"/>
                  </a:lnTo>
                  <a:lnTo>
                    <a:pt x="949325" y="854075"/>
                  </a:lnTo>
                  <a:lnTo>
                    <a:pt x="949325" y="806450"/>
                  </a:lnTo>
                  <a:lnTo>
                    <a:pt x="930275" y="806450"/>
                  </a:lnTo>
                  <a:lnTo>
                    <a:pt x="930275" y="730250"/>
                  </a:lnTo>
                  <a:lnTo>
                    <a:pt x="869950" y="730250"/>
                  </a:lnTo>
                  <a:lnTo>
                    <a:pt x="869950" y="685800"/>
                  </a:lnTo>
                  <a:lnTo>
                    <a:pt x="819150" y="685800"/>
                  </a:lnTo>
                  <a:lnTo>
                    <a:pt x="819150" y="654050"/>
                  </a:lnTo>
                  <a:lnTo>
                    <a:pt x="606425" y="654050"/>
                  </a:lnTo>
                  <a:lnTo>
                    <a:pt x="606425" y="542925"/>
                  </a:lnTo>
                  <a:lnTo>
                    <a:pt x="590550" y="542925"/>
                  </a:lnTo>
                  <a:lnTo>
                    <a:pt x="590550" y="508000"/>
                  </a:lnTo>
                  <a:lnTo>
                    <a:pt x="473075" y="508000"/>
                  </a:lnTo>
                  <a:lnTo>
                    <a:pt x="473075" y="466725"/>
                  </a:lnTo>
                  <a:lnTo>
                    <a:pt x="377825" y="466725"/>
                  </a:lnTo>
                  <a:lnTo>
                    <a:pt x="377825" y="431800"/>
                  </a:lnTo>
                  <a:lnTo>
                    <a:pt x="377825" y="431800"/>
                  </a:lnTo>
                  <a:lnTo>
                    <a:pt x="377825" y="431800"/>
                  </a:lnTo>
                  <a:lnTo>
                    <a:pt x="349250" y="431800"/>
                  </a:lnTo>
                  <a:lnTo>
                    <a:pt x="349250" y="349250"/>
                  </a:lnTo>
                  <a:lnTo>
                    <a:pt x="349250" y="349250"/>
                  </a:lnTo>
                  <a:lnTo>
                    <a:pt x="327025" y="349250"/>
                  </a:lnTo>
                  <a:lnTo>
                    <a:pt x="327025" y="320675"/>
                  </a:lnTo>
                  <a:lnTo>
                    <a:pt x="314325" y="320675"/>
                  </a:lnTo>
                  <a:lnTo>
                    <a:pt x="314325" y="285750"/>
                  </a:lnTo>
                  <a:lnTo>
                    <a:pt x="314325" y="285750"/>
                  </a:lnTo>
                  <a:lnTo>
                    <a:pt x="314325" y="285750"/>
                  </a:lnTo>
                  <a:lnTo>
                    <a:pt x="292100" y="285750"/>
                  </a:lnTo>
                  <a:lnTo>
                    <a:pt x="292100" y="247650"/>
                  </a:lnTo>
                  <a:lnTo>
                    <a:pt x="279400" y="247650"/>
                  </a:lnTo>
                  <a:lnTo>
                    <a:pt x="279400" y="212725"/>
                  </a:lnTo>
                  <a:lnTo>
                    <a:pt x="193675" y="212725"/>
                  </a:lnTo>
                  <a:lnTo>
                    <a:pt x="193675" y="174625"/>
                  </a:lnTo>
                  <a:lnTo>
                    <a:pt x="193675" y="174625"/>
                  </a:lnTo>
                  <a:lnTo>
                    <a:pt x="174625" y="174625"/>
                  </a:lnTo>
                  <a:lnTo>
                    <a:pt x="174625" y="133350"/>
                  </a:lnTo>
                  <a:lnTo>
                    <a:pt x="158750" y="133350"/>
                  </a:lnTo>
                  <a:lnTo>
                    <a:pt x="158750" y="104775"/>
                  </a:lnTo>
                  <a:lnTo>
                    <a:pt x="130175" y="104775"/>
                  </a:lnTo>
                  <a:lnTo>
                    <a:pt x="130175" y="69850"/>
                  </a:lnTo>
                  <a:lnTo>
                    <a:pt x="107950" y="69850"/>
                  </a:lnTo>
                  <a:lnTo>
                    <a:pt x="107950" y="34925"/>
                  </a:lnTo>
                  <a:lnTo>
                    <a:pt x="98425" y="34925"/>
                  </a:lnTo>
                  <a:lnTo>
                    <a:pt x="98425"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endParaRPr>
            </a:p>
          </p:txBody>
        </p:sp>
      </p:grpSp>
      <p:sp>
        <p:nvSpPr>
          <p:cNvPr id="9466" name="TextBox 9465">
            <a:extLst>
              <a:ext uri="{FF2B5EF4-FFF2-40B4-BE49-F238E27FC236}">
                <a16:creationId xmlns:a16="http://schemas.microsoft.com/office/drawing/2014/main" id="{DA2C218F-AE80-7876-ED46-421211C3C592}"/>
              </a:ext>
            </a:extLst>
          </p:cNvPr>
          <p:cNvSpPr txBox="1"/>
          <p:nvPr/>
        </p:nvSpPr>
        <p:spPr bwMode="auto">
          <a:xfrm>
            <a:off x="1584353" y="5282680"/>
            <a:ext cx="41613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Yr From Randomization</a:t>
            </a:r>
          </a:p>
        </p:txBody>
      </p:sp>
      <p:sp>
        <p:nvSpPr>
          <p:cNvPr id="9475" name="TextBox 9474">
            <a:extLst>
              <a:ext uri="{FF2B5EF4-FFF2-40B4-BE49-F238E27FC236}">
                <a16:creationId xmlns:a16="http://schemas.microsoft.com/office/drawing/2014/main" id="{EF03B98B-CCD4-B814-EF14-79773505A24E}"/>
              </a:ext>
            </a:extLst>
          </p:cNvPr>
          <p:cNvSpPr txBox="1"/>
          <p:nvPr/>
        </p:nvSpPr>
        <p:spPr bwMode="auto">
          <a:xfrm>
            <a:off x="742287" y="2631317"/>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9476" name="TextBox 9475">
            <a:extLst>
              <a:ext uri="{FF2B5EF4-FFF2-40B4-BE49-F238E27FC236}">
                <a16:creationId xmlns:a16="http://schemas.microsoft.com/office/drawing/2014/main" id="{DC64162F-B6A1-B5D8-11B2-BF9D5DB5A249}"/>
              </a:ext>
            </a:extLst>
          </p:cNvPr>
          <p:cNvSpPr txBox="1"/>
          <p:nvPr/>
        </p:nvSpPr>
        <p:spPr bwMode="auto">
          <a:xfrm>
            <a:off x="742287" y="3188471"/>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0.75</a:t>
            </a:r>
          </a:p>
        </p:txBody>
      </p:sp>
      <p:sp>
        <p:nvSpPr>
          <p:cNvPr id="9477" name="TextBox 9476">
            <a:extLst>
              <a:ext uri="{FF2B5EF4-FFF2-40B4-BE49-F238E27FC236}">
                <a16:creationId xmlns:a16="http://schemas.microsoft.com/office/drawing/2014/main" id="{02366ACE-B10F-8BE0-C407-20F367F0536D}"/>
              </a:ext>
            </a:extLst>
          </p:cNvPr>
          <p:cNvSpPr txBox="1"/>
          <p:nvPr/>
        </p:nvSpPr>
        <p:spPr bwMode="auto">
          <a:xfrm>
            <a:off x="742287" y="3745623"/>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0.50</a:t>
            </a:r>
          </a:p>
        </p:txBody>
      </p:sp>
      <p:sp>
        <p:nvSpPr>
          <p:cNvPr id="9478" name="TextBox 9477">
            <a:extLst>
              <a:ext uri="{FF2B5EF4-FFF2-40B4-BE49-F238E27FC236}">
                <a16:creationId xmlns:a16="http://schemas.microsoft.com/office/drawing/2014/main" id="{F9150E5E-22B1-620A-3708-E6E94BD2D729}"/>
              </a:ext>
            </a:extLst>
          </p:cNvPr>
          <p:cNvSpPr txBox="1"/>
          <p:nvPr/>
        </p:nvSpPr>
        <p:spPr bwMode="auto">
          <a:xfrm>
            <a:off x="742287" y="4302777"/>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0.25</a:t>
            </a:r>
          </a:p>
        </p:txBody>
      </p:sp>
      <p:sp>
        <p:nvSpPr>
          <p:cNvPr id="9479" name="TextBox 9478">
            <a:extLst>
              <a:ext uri="{FF2B5EF4-FFF2-40B4-BE49-F238E27FC236}">
                <a16:creationId xmlns:a16="http://schemas.microsoft.com/office/drawing/2014/main" id="{69CDEC6F-06F7-903E-7A07-1431D1DCE187}"/>
              </a:ext>
            </a:extLst>
          </p:cNvPr>
          <p:cNvSpPr txBox="1"/>
          <p:nvPr/>
        </p:nvSpPr>
        <p:spPr bwMode="auto">
          <a:xfrm>
            <a:off x="742287" y="4859928"/>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480" name="TextBox 9479">
            <a:extLst>
              <a:ext uri="{FF2B5EF4-FFF2-40B4-BE49-F238E27FC236}">
                <a16:creationId xmlns:a16="http://schemas.microsoft.com/office/drawing/2014/main" id="{6893F172-803F-368B-F118-3267EDF349F0}"/>
              </a:ext>
            </a:extLst>
          </p:cNvPr>
          <p:cNvSpPr txBox="1"/>
          <p:nvPr/>
        </p:nvSpPr>
        <p:spPr bwMode="auto">
          <a:xfrm>
            <a:off x="5582998"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a:t>
            </a:r>
          </a:p>
        </p:txBody>
      </p:sp>
      <p:grpSp>
        <p:nvGrpSpPr>
          <p:cNvPr id="25" name="Group 24">
            <a:extLst>
              <a:ext uri="{FF2B5EF4-FFF2-40B4-BE49-F238E27FC236}">
                <a16:creationId xmlns:a16="http://schemas.microsoft.com/office/drawing/2014/main" id="{0E7837F3-6CA2-26CE-57C0-4CE304E44325}"/>
              </a:ext>
            </a:extLst>
          </p:cNvPr>
          <p:cNvGrpSpPr/>
          <p:nvPr/>
        </p:nvGrpSpPr>
        <p:grpSpPr>
          <a:xfrm>
            <a:off x="1510734" y="2772017"/>
            <a:ext cx="4384969" cy="2304632"/>
            <a:chOff x="1510734" y="2772017"/>
            <a:chExt cx="4384969" cy="2304632"/>
          </a:xfrm>
        </p:grpSpPr>
        <p:cxnSp>
          <p:nvCxnSpPr>
            <p:cNvPr id="9467" name="Straight Connector 9466">
              <a:extLst>
                <a:ext uri="{FF2B5EF4-FFF2-40B4-BE49-F238E27FC236}">
                  <a16:creationId xmlns:a16="http://schemas.microsoft.com/office/drawing/2014/main" id="{32F4708A-BF99-3D1D-D63F-4181CACE5FC1}"/>
                </a:ext>
              </a:extLst>
            </p:cNvPr>
            <p:cNvCxnSpPr/>
            <p:nvPr/>
          </p:nvCxnSpPr>
          <p:spPr bwMode="auto">
            <a:xfrm>
              <a:off x="1584353" y="2772017"/>
              <a:ext cx="0" cy="2231219"/>
            </a:xfrm>
            <a:prstGeom prst="line">
              <a:avLst/>
            </a:prstGeom>
            <a:noFill/>
            <a:ln w="12700" cap="flat" cmpd="sng" algn="ctr">
              <a:solidFill>
                <a:srgbClr val="000000"/>
              </a:solidFill>
              <a:prstDash val="solid"/>
              <a:round/>
              <a:headEnd type="none" w="med" len="med"/>
              <a:tailEnd type="none" w="med" len="med"/>
            </a:ln>
            <a:effectLst/>
          </p:spPr>
        </p:cxnSp>
        <p:cxnSp>
          <p:nvCxnSpPr>
            <p:cNvPr id="9468" name="Straight Connector 9467">
              <a:extLst>
                <a:ext uri="{FF2B5EF4-FFF2-40B4-BE49-F238E27FC236}">
                  <a16:creationId xmlns:a16="http://schemas.microsoft.com/office/drawing/2014/main" id="{5E52BDBF-BC20-C821-676C-34B4AEE04970}"/>
                </a:ext>
              </a:extLst>
            </p:cNvPr>
            <p:cNvCxnSpPr>
              <a:cxnSpLocks/>
            </p:cNvCxnSpPr>
            <p:nvPr/>
          </p:nvCxnSpPr>
          <p:spPr bwMode="auto">
            <a:xfrm>
              <a:off x="1584354" y="5003237"/>
              <a:ext cx="4311349" cy="0"/>
            </a:xfrm>
            <a:prstGeom prst="line">
              <a:avLst/>
            </a:prstGeom>
            <a:noFill/>
            <a:ln w="12700" cap="flat" cmpd="sng" algn="ctr">
              <a:solidFill>
                <a:srgbClr val="000000"/>
              </a:solidFill>
              <a:prstDash val="solid"/>
              <a:round/>
              <a:headEnd type="none" w="med" len="med"/>
              <a:tailEnd type="none" w="med" len="med"/>
            </a:ln>
            <a:effectLst/>
          </p:spPr>
        </p:cxnSp>
        <p:cxnSp>
          <p:nvCxnSpPr>
            <p:cNvPr id="9469" name="Straight Connector 9468">
              <a:extLst>
                <a:ext uri="{FF2B5EF4-FFF2-40B4-BE49-F238E27FC236}">
                  <a16:creationId xmlns:a16="http://schemas.microsoft.com/office/drawing/2014/main" id="{68E5258B-4D8A-4341-4503-11819883BBAB}"/>
                </a:ext>
              </a:extLst>
            </p:cNvPr>
            <p:cNvCxnSpPr>
              <a:cxnSpLocks/>
            </p:cNvCxnSpPr>
            <p:nvPr/>
          </p:nvCxnSpPr>
          <p:spPr bwMode="auto">
            <a:xfrm flipH="1">
              <a:off x="1510734" y="2772017"/>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470" name="Straight Connector 9469">
              <a:extLst>
                <a:ext uri="{FF2B5EF4-FFF2-40B4-BE49-F238E27FC236}">
                  <a16:creationId xmlns:a16="http://schemas.microsoft.com/office/drawing/2014/main" id="{0262351D-90AF-5D04-1A9D-ABF184F80D48}"/>
                </a:ext>
              </a:extLst>
            </p:cNvPr>
            <p:cNvCxnSpPr>
              <a:cxnSpLocks/>
            </p:cNvCxnSpPr>
            <p:nvPr/>
          </p:nvCxnSpPr>
          <p:spPr bwMode="auto">
            <a:xfrm flipH="1">
              <a:off x="1510734" y="3329822"/>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471" name="Straight Connector 9470">
              <a:extLst>
                <a:ext uri="{FF2B5EF4-FFF2-40B4-BE49-F238E27FC236}">
                  <a16:creationId xmlns:a16="http://schemas.microsoft.com/office/drawing/2014/main" id="{797A2BF1-31F0-923D-096E-1A094F93AD4B}"/>
                </a:ext>
              </a:extLst>
            </p:cNvPr>
            <p:cNvCxnSpPr>
              <a:cxnSpLocks/>
            </p:cNvCxnSpPr>
            <p:nvPr/>
          </p:nvCxnSpPr>
          <p:spPr bwMode="auto">
            <a:xfrm flipH="1">
              <a:off x="1510734" y="3887626"/>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472" name="Straight Connector 9471">
              <a:extLst>
                <a:ext uri="{FF2B5EF4-FFF2-40B4-BE49-F238E27FC236}">
                  <a16:creationId xmlns:a16="http://schemas.microsoft.com/office/drawing/2014/main" id="{655941ED-B4C8-4BDB-4FD2-92EB950EA5F9}"/>
                </a:ext>
              </a:extLst>
            </p:cNvPr>
            <p:cNvCxnSpPr>
              <a:cxnSpLocks/>
            </p:cNvCxnSpPr>
            <p:nvPr/>
          </p:nvCxnSpPr>
          <p:spPr bwMode="auto">
            <a:xfrm flipH="1">
              <a:off x="1510734" y="4445430"/>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473" name="Straight Connector 9472">
              <a:extLst>
                <a:ext uri="{FF2B5EF4-FFF2-40B4-BE49-F238E27FC236}">
                  <a16:creationId xmlns:a16="http://schemas.microsoft.com/office/drawing/2014/main" id="{D28497E4-8F09-9F82-7FDF-5F1315D172D9}"/>
                </a:ext>
              </a:extLst>
            </p:cNvPr>
            <p:cNvCxnSpPr>
              <a:cxnSpLocks/>
            </p:cNvCxnSpPr>
            <p:nvPr/>
          </p:nvCxnSpPr>
          <p:spPr bwMode="auto">
            <a:xfrm flipH="1">
              <a:off x="1510734" y="5003237"/>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481" name="Straight Connector 9480">
              <a:extLst>
                <a:ext uri="{FF2B5EF4-FFF2-40B4-BE49-F238E27FC236}">
                  <a16:creationId xmlns:a16="http://schemas.microsoft.com/office/drawing/2014/main" id="{9F98B529-03E6-32BE-C1B7-2F805FF02AA5}"/>
                </a:ext>
              </a:extLst>
            </p:cNvPr>
            <p:cNvCxnSpPr>
              <a:cxnSpLocks/>
            </p:cNvCxnSpPr>
            <p:nvPr/>
          </p:nvCxnSpPr>
          <p:spPr bwMode="auto">
            <a:xfrm>
              <a:off x="1584353"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2" name="Straight Connector 9481">
              <a:extLst>
                <a:ext uri="{FF2B5EF4-FFF2-40B4-BE49-F238E27FC236}">
                  <a16:creationId xmlns:a16="http://schemas.microsoft.com/office/drawing/2014/main" id="{750A6B96-7961-A27D-23F6-E4034BD13EDA}"/>
                </a:ext>
              </a:extLst>
            </p:cNvPr>
            <p:cNvCxnSpPr>
              <a:cxnSpLocks/>
            </p:cNvCxnSpPr>
            <p:nvPr/>
          </p:nvCxnSpPr>
          <p:spPr bwMode="auto">
            <a:xfrm>
              <a:off x="2104525"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3" name="Straight Connector 9482">
              <a:extLst>
                <a:ext uri="{FF2B5EF4-FFF2-40B4-BE49-F238E27FC236}">
                  <a16:creationId xmlns:a16="http://schemas.microsoft.com/office/drawing/2014/main" id="{B243C618-31F8-A2B4-548B-3B4505CB4BD3}"/>
                </a:ext>
              </a:extLst>
            </p:cNvPr>
            <p:cNvCxnSpPr>
              <a:cxnSpLocks/>
            </p:cNvCxnSpPr>
            <p:nvPr/>
          </p:nvCxnSpPr>
          <p:spPr bwMode="auto">
            <a:xfrm>
              <a:off x="2624697"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4" name="Straight Connector 9483">
              <a:extLst>
                <a:ext uri="{FF2B5EF4-FFF2-40B4-BE49-F238E27FC236}">
                  <a16:creationId xmlns:a16="http://schemas.microsoft.com/office/drawing/2014/main" id="{45F7B16C-2C9F-5A18-BA5C-1A55CA4B454B}"/>
                </a:ext>
              </a:extLst>
            </p:cNvPr>
            <p:cNvCxnSpPr>
              <a:cxnSpLocks/>
            </p:cNvCxnSpPr>
            <p:nvPr/>
          </p:nvCxnSpPr>
          <p:spPr bwMode="auto">
            <a:xfrm>
              <a:off x="3144869"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5" name="Straight Connector 9484">
              <a:extLst>
                <a:ext uri="{FF2B5EF4-FFF2-40B4-BE49-F238E27FC236}">
                  <a16:creationId xmlns:a16="http://schemas.microsoft.com/office/drawing/2014/main" id="{F494AAE8-0193-502F-30DF-499CF267F338}"/>
                </a:ext>
              </a:extLst>
            </p:cNvPr>
            <p:cNvCxnSpPr>
              <a:cxnSpLocks/>
            </p:cNvCxnSpPr>
            <p:nvPr/>
          </p:nvCxnSpPr>
          <p:spPr bwMode="auto">
            <a:xfrm>
              <a:off x="3665041"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6" name="Straight Connector 9485">
              <a:extLst>
                <a:ext uri="{FF2B5EF4-FFF2-40B4-BE49-F238E27FC236}">
                  <a16:creationId xmlns:a16="http://schemas.microsoft.com/office/drawing/2014/main" id="{EEA74BDC-E76E-3F53-377F-7DC33054251B}"/>
                </a:ext>
              </a:extLst>
            </p:cNvPr>
            <p:cNvCxnSpPr>
              <a:cxnSpLocks/>
            </p:cNvCxnSpPr>
            <p:nvPr/>
          </p:nvCxnSpPr>
          <p:spPr bwMode="auto">
            <a:xfrm>
              <a:off x="4185212"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7" name="Straight Connector 9486">
              <a:extLst>
                <a:ext uri="{FF2B5EF4-FFF2-40B4-BE49-F238E27FC236}">
                  <a16:creationId xmlns:a16="http://schemas.microsoft.com/office/drawing/2014/main" id="{18C6A93D-13AA-B7CA-33B4-2D5210654032}"/>
                </a:ext>
              </a:extLst>
            </p:cNvPr>
            <p:cNvCxnSpPr>
              <a:cxnSpLocks/>
            </p:cNvCxnSpPr>
            <p:nvPr/>
          </p:nvCxnSpPr>
          <p:spPr bwMode="auto">
            <a:xfrm>
              <a:off x="4705384"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8" name="Straight Connector 9487">
              <a:extLst>
                <a:ext uri="{FF2B5EF4-FFF2-40B4-BE49-F238E27FC236}">
                  <a16:creationId xmlns:a16="http://schemas.microsoft.com/office/drawing/2014/main" id="{A92E3663-BEFA-A84E-74AA-F549CED470A5}"/>
                </a:ext>
              </a:extLst>
            </p:cNvPr>
            <p:cNvCxnSpPr>
              <a:cxnSpLocks/>
            </p:cNvCxnSpPr>
            <p:nvPr/>
          </p:nvCxnSpPr>
          <p:spPr bwMode="auto">
            <a:xfrm>
              <a:off x="5225556" y="5004619"/>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489" name="Straight Connector 9488">
              <a:extLst>
                <a:ext uri="{FF2B5EF4-FFF2-40B4-BE49-F238E27FC236}">
                  <a16:creationId xmlns:a16="http://schemas.microsoft.com/office/drawing/2014/main" id="{1D4BEE2B-E78E-FDAC-D04C-932BDA87B75F}"/>
                </a:ext>
              </a:extLst>
            </p:cNvPr>
            <p:cNvCxnSpPr>
              <a:cxnSpLocks/>
            </p:cNvCxnSpPr>
            <p:nvPr/>
          </p:nvCxnSpPr>
          <p:spPr bwMode="auto">
            <a:xfrm>
              <a:off x="5745727" y="5004619"/>
              <a:ext cx="0" cy="72030"/>
            </a:xfrm>
            <a:prstGeom prst="line">
              <a:avLst/>
            </a:prstGeom>
            <a:noFill/>
            <a:ln w="12700" cap="flat" cmpd="sng" algn="ctr">
              <a:solidFill>
                <a:srgbClr val="000000"/>
              </a:solidFill>
              <a:prstDash val="solid"/>
              <a:round/>
              <a:headEnd type="none" w="med" len="med"/>
              <a:tailEnd type="none" w="med" len="med"/>
            </a:ln>
            <a:effectLst/>
          </p:spPr>
        </p:cxnSp>
      </p:grpSp>
      <p:sp>
        <p:nvSpPr>
          <p:cNvPr id="9490" name="TextBox 9489">
            <a:extLst>
              <a:ext uri="{FF2B5EF4-FFF2-40B4-BE49-F238E27FC236}">
                <a16:creationId xmlns:a16="http://schemas.microsoft.com/office/drawing/2014/main" id="{CEE3EF7D-85A9-B20E-FFAD-7A9950964391}"/>
              </a:ext>
            </a:extLst>
          </p:cNvPr>
          <p:cNvSpPr txBox="1"/>
          <p:nvPr/>
        </p:nvSpPr>
        <p:spPr bwMode="auto">
          <a:xfrm>
            <a:off x="1432141"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491" name="TextBox 9490">
            <a:extLst>
              <a:ext uri="{FF2B5EF4-FFF2-40B4-BE49-F238E27FC236}">
                <a16:creationId xmlns:a16="http://schemas.microsoft.com/office/drawing/2014/main" id="{9311731F-DCD3-A119-6359-A7F2A1996E00}"/>
              </a:ext>
            </a:extLst>
          </p:cNvPr>
          <p:cNvSpPr txBox="1"/>
          <p:nvPr/>
        </p:nvSpPr>
        <p:spPr bwMode="auto">
          <a:xfrm>
            <a:off x="1950997"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9492" name="TextBox 9491">
            <a:extLst>
              <a:ext uri="{FF2B5EF4-FFF2-40B4-BE49-F238E27FC236}">
                <a16:creationId xmlns:a16="http://schemas.microsoft.com/office/drawing/2014/main" id="{D38046D0-FA28-B9F0-FEEF-CE76610CB5A2}"/>
              </a:ext>
            </a:extLst>
          </p:cNvPr>
          <p:cNvSpPr txBox="1"/>
          <p:nvPr/>
        </p:nvSpPr>
        <p:spPr bwMode="auto">
          <a:xfrm>
            <a:off x="2469857"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a:t>
            </a:r>
          </a:p>
        </p:txBody>
      </p:sp>
      <p:sp>
        <p:nvSpPr>
          <p:cNvPr id="9493" name="TextBox 9492">
            <a:extLst>
              <a:ext uri="{FF2B5EF4-FFF2-40B4-BE49-F238E27FC236}">
                <a16:creationId xmlns:a16="http://schemas.microsoft.com/office/drawing/2014/main" id="{10451282-EFAD-CCBF-F5A3-21D8DDDB03EA}"/>
              </a:ext>
            </a:extLst>
          </p:cNvPr>
          <p:cNvSpPr txBox="1"/>
          <p:nvPr/>
        </p:nvSpPr>
        <p:spPr bwMode="auto">
          <a:xfrm>
            <a:off x="2988713"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9494" name="TextBox 9493">
            <a:extLst>
              <a:ext uri="{FF2B5EF4-FFF2-40B4-BE49-F238E27FC236}">
                <a16:creationId xmlns:a16="http://schemas.microsoft.com/office/drawing/2014/main" id="{E40207B2-1E6F-9F01-8FA6-C7DD6804F1F6}"/>
              </a:ext>
            </a:extLst>
          </p:cNvPr>
          <p:cNvSpPr txBox="1"/>
          <p:nvPr/>
        </p:nvSpPr>
        <p:spPr bwMode="auto">
          <a:xfrm>
            <a:off x="3507570"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sp>
        <p:nvSpPr>
          <p:cNvPr id="9495" name="TextBox 9494">
            <a:extLst>
              <a:ext uri="{FF2B5EF4-FFF2-40B4-BE49-F238E27FC236}">
                <a16:creationId xmlns:a16="http://schemas.microsoft.com/office/drawing/2014/main" id="{7D6371BE-C814-AA8F-A1F2-9339486A660B}"/>
              </a:ext>
            </a:extLst>
          </p:cNvPr>
          <p:cNvSpPr txBox="1"/>
          <p:nvPr/>
        </p:nvSpPr>
        <p:spPr bwMode="auto">
          <a:xfrm>
            <a:off x="4026428"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a:t>
            </a:r>
          </a:p>
        </p:txBody>
      </p:sp>
      <p:sp>
        <p:nvSpPr>
          <p:cNvPr id="9496" name="TextBox 9495">
            <a:extLst>
              <a:ext uri="{FF2B5EF4-FFF2-40B4-BE49-F238E27FC236}">
                <a16:creationId xmlns:a16="http://schemas.microsoft.com/office/drawing/2014/main" id="{AC60B820-FD50-CDF7-3CF2-100D1C6FB001}"/>
              </a:ext>
            </a:extLst>
          </p:cNvPr>
          <p:cNvSpPr txBox="1"/>
          <p:nvPr/>
        </p:nvSpPr>
        <p:spPr bwMode="auto">
          <a:xfrm>
            <a:off x="4545285"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9497" name="TextBox 9496">
            <a:extLst>
              <a:ext uri="{FF2B5EF4-FFF2-40B4-BE49-F238E27FC236}">
                <a16:creationId xmlns:a16="http://schemas.microsoft.com/office/drawing/2014/main" id="{4855D313-D92E-B0C6-C3B0-E4495AA61889}"/>
              </a:ext>
            </a:extLst>
          </p:cNvPr>
          <p:cNvSpPr txBox="1"/>
          <p:nvPr/>
        </p:nvSpPr>
        <p:spPr bwMode="auto">
          <a:xfrm>
            <a:off x="5064144" y="5032056"/>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a:t>
            </a:r>
          </a:p>
        </p:txBody>
      </p:sp>
      <p:sp>
        <p:nvSpPr>
          <p:cNvPr id="9498" name="TextBox 9497">
            <a:extLst>
              <a:ext uri="{FF2B5EF4-FFF2-40B4-BE49-F238E27FC236}">
                <a16:creationId xmlns:a16="http://schemas.microsoft.com/office/drawing/2014/main" id="{CB3D2CC9-AB84-2F1C-D545-015EB98E3D38}"/>
              </a:ext>
            </a:extLst>
          </p:cNvPr>
          <p:cNvSpPr txBox="1"/>
          <p:nvPr/>
        </p:nvSpPr>
        <p:spPr bwMode="auto">
          <a:xfrm rot="16200000">
            <a:off x="-203827" y="3729952"/>
            <a:ext cx="2231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PFS Probability</a:t>
            </a:r>
          </a:p>
        </p:txBody>
      </p:sp>
      <p:sp>
        <p:nvSpPr>
          <p:cNvPr id="9499" name="TextBox 9498">
            <a:extLst>
              <a:ext uri="{FF2B5EF4-FFF2-40B4-BE49-F238E27FC236}">
                <a16:creationId xmlns:a16="http://schemas.microsoft.com/office/drawing/2014/main" id="{785F4E49-9A01-E02D-00FD-19D19B788E94}"/>
              </a:ext>
            </a:extLst>
          </p:cNvPr>
          <p:cNvSpPr txBox="1"/>
          <p:nvPr/>
        </p:nvSpPr>
        <p:spPr bwMode="auto">
          <a:xfrm>
            <a:off x="1599237" y="4693975"/>
            <a:ext cx="27083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HR: 0.37 (95% CI: 0.22-0.62)</a:t>
            </a:r>
          </a:p>
        </p:txBody>
      </p:sp>
      <p:sp>
        <p:nvSpPr>
          <p:cNvPr id="9500" name="TextBox 9499">
            <a:extLst>
              <a:ext uri="{FF2B5EF4-FFF2-40B4-BE49-F238E27FC236}">
                <a16:creationId xmlns:a16="http://schemas.microsoft.com/office/drawing/2014/main" id="{92EDDCEB-7F9B-58E2-9696-F24E89A696CB}"/>
              </a:ext>
            </a:extLst>
          </p:cNvPr>
          <p:cNvSpPr txBox="1"/>
          <p:nvPr/>
        </p:nvSpPr>
        <p:spPr bwMode="auto">
          <a:xfrm>
            <a:off x="359905" y="5627467"/>
            <a:ext cx="278698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Number at Risk (Number Censored)</a:t>
            </a:r>
            <a:br>
              <a:rPr kumimoji="0" lang="en-US" sz="10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Ibrutinib + R</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R-CHOP</a:t>
            </a:r>
          </a:p>
        </p:txBody>
      </p:sp>
      <p:sp>
        <p:nvSpPr>
          <p:cNvPr id="9501" name="TextBox 9500">
            <a:extLst>
              <a:ext uri="{FF2B5EF4-FFF2-40B4-BE49-F238E27FC236}">
                <a16:creationId xmlns:a16="http://schemas.microsoft.com/office/drawing/2014/main" id="{18D40C4C-69CD-1151-F904-20E4FCA21A39}"/>
              </a:ext>
            </a:extLst>
          </p:cNvPr>
          <p:cNvSpPr txBox="1"/>
          <p:nvPr/>
        </p:nvSpPr>
        <p:spPr bwMode="auto">
          <a:xfrm>
            <a:off x="1236500"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54 (0)</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53 (0)</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2" name="TextBox 9501">
            <a:extLst>
              <a:ext uri="{FF2B5EF4-FFF2-40B4-BE49-F238E27FC236}">
                <a16:creationId xmlns:a16="http://schemas.microsoft.com/office/drawing/2014/main" id="{AE819910-71E2-A087-8E24-0543C6B5920E}"/>
              </a:ext>
            </a:extLst>
          </p:cNvPr>
          <p:cNvSpPr txBox="1"/>
          <p:nvPr/>
        </p:nvSpPr>
        <p:spPr bwMode="auto">
          <a:xfrm>
            <a:off x="1755861"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43 (0)</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38 (2)</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3" name="TextBox 9502">
            <a:extLst>
              <a:ext uri="{FF2B5EF4-FFF2-40B4-BE49-F238E27FC236}">
                <a16:creationId xmlns:a16="http://schemas.microsoft.com/office/drawing/2014/main" id="{3BECB6E1-8C21-4CF4-87F4-F5D3062E0F8E}"/>
              </a:ext>
            </a:extLst>
          </p:cNvPr>
          <p:cNvSpPr txBox="1"/>
          <p:nvPr/>
        </p:nvSpPr>
        <p:spPr bwMode="auto">
          <a:xfrm>
            <a:off x="2275221"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39 (0)</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31 (2)</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4" name="TextBox 9503">
            <a:extLst>
              <a:ext uri="{FF2B5EF4-FFF2-40B4-BE49-F238E27FC236}">
                <a16:creationId xmlns:a16="http://schemas.microsoft.com/office/drawing/2014/main" id="{BD1C4F98-56AF-CBDA-3B99-79C6C0FB3CA0}"/>
              </a:ext>
            </a:extLst>
          </p:cNvPr>
          <p:cNvSpPr txBox="1"/>
          <p:nvPr/>
        </p:nvSpPr>
        <p:spPr bwMode="auto">
          <a:xfrm>
            <a:off x="2794583"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35 (3)</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18 (2)</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5" name="TextBox 9504">
            <a:extLst>
              <a:ext uri="{FF2B5EF4-FFF2-40B4-BE49-F238E27FC236}">
                <a16:creationId xmlns:a16="http://schemas.microsoft.com/office/drawing/2014/main" id="{5D1C1C09-9114-9094-22A1-8939BDD8E3D6}"/>
              </a:ext>
            </a:extLst>
          </p:cNvPr>
          <p:cNvSpPr txBox="1"/>
          <p:nvPr/>
        </p:nvSpPr>
        <p:spPr bwMode="auto">
          <a:xfrm>
            <a:off x="3313945"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25 (8)</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13 (4)</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6" name="TextBox 9505">
            <a:extLst>
              <a:ext uri="{FF2B5EF4-FFF2-40B4-BE49-F238E27FC236}">
                <a16:creationId xmlns:a16="http://schemas.microsoft.com/office/drawing/2014/main" id="{4E0E1CF6-F18A-BBE5-4626-82155AE1B64B}"/>
              </a:ext>
            </a:extLst>
          </p:cNvPr>
          <p:cNvSpPr txBox="1"/>
          <p:nvPr/>
        </p:nvSpPr>
        <p:spPr bwMode="auto">
          <a:xfrm>
            <a:off x="3833306"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21 (9)</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 (6)</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7" name="TextBox 9506">
            <a:extLst>
              <a:ext uri="{FF2B5EF4-FFF2-40B4-BE49-F238E27FC236}">
                <a16:creationId xmlns:a16="http://schemas.microsoft.com/office/drawing/2014/main" id="{93CBEDC7-4BF8-C2E4-A258-A3B39E47CDD0}"/>
              </a:ext>
            </a:extLst>
          </p:cNvPr>
          <p:cNvSpPr txBox="1"/>
          <p:nvPr/>
        </p:nvSpPr>
        <p:spPr bwMode="auto">
          <a:xfrm>
            <a:off x="4352668"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 (16)</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 (7)</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8" name="TextBox 9507">
            <a:extLst>
              <a:ext uri="{FF2B5EF4-FFF2-40B4-BE49-F238E27FC236}">
                <a16:creationId xmlns:a16="http://schemas.microsoft.com/office/drawing/2014/main" id="{C1FAF1A3-91A9-92CB-059E-EE26B1752D91}"/>
              </a:ext>
            </a:extLst>
          </p:cNvPr>
          <p:cNvSpPr txBox="1"/>
          <p:nvPr/>
        </p:nvSpPr>
        <p:spPr bwMode="auto">
          <a:xfrm>
            <a:off x="4872029"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 (26)</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 (9)</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09" name="TextBox 9508">
            <a:extLst>
              <a:ext uri="{FF2B5EF4-FFF2-40B4-BE49-F238E27FC236}">
                <a16:creationId xmlns:a16="http://schemas.microsoft.com/office/drawing/2014/main" id="{DA3876D7-5511-9449-D947-92BFD27AF0BC}"/>
              </a:ext>
            </a:extLst>
          </p:cNvPr>
          <p:cNvSpPr txBox="1"/>
          <p:nvPr/>
        </p:nvSpPr>
        <p:spPr bwMode="auto">
          <a:xfrm>
            <a:off x="5391390"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 (29)</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 (9)</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grpSp>
        <p:nvGrpSpPr>
          <p:cNvPr id="27" name="Group 26">
            <a:extLst>
              <a:ext uri="{FF2B5EF4-FFF2-40B4-BE49-F238E27FC236}">
                <a16:creationId xmlns:a16="http://schemas.microsoft.com/office/drawing/2014/main" id="{7D707F99-15F0-0DE9-767D-7257EB5BC04B}"/>
              </a:ext>
            </a:extLst>
          </p:cNvPr>
          <p:cNvGrpSpPr/>
          <p:nvPr/>
        </p:nvGrpSpPr>
        <p:grpSpPr>
          <a:xfrm>
            <a:off x="1671965" y="2790032"/>
            <a:ext cx="3516254" cy="2119088"/>
            <a:chOff x="1671965" y="2790032"/>
            <a:chExt cx="3516254" cy="2119088"/>
          </a:xfrm>
        </p:grpSpPr>
        <p:grpSp>
          <p:nvGrpSpPr>
            <p:cNvPr id="26" name="Group 25">
              <a:extLst>
                <a:ext uri="{FF2B5EF4-FFF2-40B4-BE49-F238E27FC236}">
                  <a16:creationId xmlns:a16="http://schemas.microsoft.com/office/drawing/2014/main" id="{EF3A3EFF-983D-5C59-1E52-67D18FDE41B6}"/>
                </a:ext>
              </a:extLst>
            </p:cNvPr>
            <p:cNvGrpSpPr/>
            <p:nvPr/>
          </p:nvGrpSpPr>
          <p:grpSpPr>
            <a:xfrm>
              <a:off x="1671965" y="2790032"/>
              <a:ext cx="2767315" cy="1969050"/>
              <a:chOff x="1671965" y="2790032"/>
              <a:chExt cx="2767315" cy="1969050"/>
            </a:xfrm>
          </p:grpSpPr>
          <p:sp>
            <p:nvSpPr>
              <p:cNvPr id="9456" name="TextBox 9455">
                <a:extLst>
                  <a:ext uri="{FF2B5EF4-FFF2-40B4-BE49-F238E27FC236}">
                    <a16:creationId xmlns:a16="http://schemas.microsoft.com/office/drawing/2014/main" id="{8EAB3A4D-190A-D8D7-54CB-2966EBF445A9}"/>
                  </a:ext>
                </a:extLst>
              </p:cNvPr>
              <p:cNvSpPr txBox="1"/>
              <p:nvPr/>
            </p:nvSpPr>
            <p:spPr bwMode="auto">
              <a:xfrm>
                <a:off x="1671965" y="2790032"/>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57" name="TextBox 9456">
                <a:extLst>
                  <a:ext uri="{FF2B5EF4-FFF2-40B4-BE49-F238E27FC236}">
                    <a16:creationId xmlns:a16="http://schemas.microsoft.com/office/drawing/2014/main" id="{C7C45350-38EB-673E-C9C8-34B6B13CD060}"/>
                  </a:ext>
                </a:extLst>
              </p:cNvPr>
              <p:cNvSpPr txBox="1"/>
              <p:nvPr/>
            </p:nvSpPr>
            <p:spPr bwMode="auto">
              <a:xfrm>
                <a:off x="3634954" y="4266312"/>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58" name="TextBox 9457">
                <a:extLst>
                  <a:ext uri="{FF2B5EF4-FFF2-40B4-BE49-F238E27FC236}">
                    <a16:creationId xmlns:a16="http://schemas.microsoft.com/office/drawing/2014/main" id="{A54C150E-8ACA-9C77-00EF-27CA4ED4F381}"/>
                  </a:ext>
                </a:extLst>
              </p:cNvPr>
              <p:cNvSpPr txBox="1"/>
              <p:nvPr/>
            </p:nvSpPr>
            <p:spPr bwMode="auto">
              <a:xfrm>
                <a:off x="3675564" y="4270255"/>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59" name="TextBox 9458">
                <a:extLst>
                  <a:ext uri="{FF2B5EF4-FFF2-40B4-BE49-F238E27FC236}">
                    <a16:creationId xmlns:a16="http://schemas.microsoft.com/office/drawing/2014/main" id="{A8603A4C-B76F-703D-2F36-C35A6C73BF60}"/>
                  </a:ext>
                </a:extLst>
              </p:cNvPr>
              <p:cNvSpPr txBox="1"/>
              <p:nvPr/>
            </p:nvSpPr>
            <p:spPr bwMode="auto">
              <a:xfrm>
                <a:off x="3405962" y="4168705"/>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60" name="TextBox 9459">
                <a:extLst>
                  <a:ext uri="{FF2B5EF4-FFF2-40B4-BE49-F238E27FC236}">
                    <a16:creationId xmlns:a16="http://schemas.microsoft.com/office/drawing/2014/main" id="{A8988D47-0541-9DCA-7354-02C991F76A3F}"/>
                  </a:ext>
                </a:extLst>
              </p:cNvPr>
              <p:cNvSpPr txBox="1"/>
              <p:nvPr/>
            </p:nvSpPr>
            <p:spPr bwMode="auto">
              <a:xfrm>
                <a:off x="3166792" y="4070650"/>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61" name="TextBox 9460">
                <a:extLst>
                  <a:ext uri="{FF2B5EF4-FFF2-40B4-BE49-F238E27FC236}">
                    <a16:creationId xmlns:a16="http://schemas.microsoft.com/office/drawing/2014/main" id="{59B81FE2-A956-A2D5-3196-ECA8D92E9C69}"/>
                  </a:ext>
                </a:extLst>
              </p:cNvPr>
              <p:cNvSpPr txBox="1"/>
              <p:nvPr/>
            </p:nvSpPr>
            <p:spPr bwMode="auto">
              <a:xfrm>
                <a:off x="2582840" y="3606000"/>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62" name="TextBox 9461">
                <a:extLst>
                  <a:ext uri="{FF2B5EF4-FFF2-40B4-BE49-F238E27FC236}">
                    <a16:creationId xmlns:a16="http://schemas.microsoft.com/office/drawing/2014/main" id="{CCE7DB0C-400A-24BB-5C3A-5100AA5B9B3F}"/>
                  </a:ext>
                </a:extLst>
              </p:cNvPr>
              <p:cNvSpPr txBox="1"/>
              <p:nvPr/>
            </p:nvSpPr>
            <p:spPr bwMode="auto">
              <a:xfrm>
                <a:off x="4191128" y="4451306"/>
                <a:ext cx="24815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grpSp>
        <p:sp>
          <p:nvSpPr>
            <p:cNvPr id="9565" name="TextBox 9564">
              <a:extLst>
                <a:ext uri="{FF2B5EF4-FFF2-40B4-BE49-F238E27FC236}">
                  <a16:creationId xmlns:a16="http://schemas.microsoft.com/office/drawing/2014/main" id="{904DCF31-8642-C1B5-0275-FF34A94736E1}"/>
                </a:ext>
              </a:extLst>
            </p:cNvPr>
            <p:cNvSpPr txBox="1"/>
            <p:nvPr/>
          </p:nvSpPr>
          <p:spPr bwMode="auto">
            <a:xfrm>
              <a:off x="4940067" y="4599264"/>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566" name="TextBox 9565">
              <a:extLst>
                <a:ext uri="{FF2B5EF4-FFF2-40B4-BE49-F238E27FC236}">
                  <a16:creationId xmlns:a16="http://schemas.microsoft.com/office/drawing/2014/main" id="{9692DCA4-37F0-F17D-F045-E5C7FE4BA21F}"/>
                </a:ext>
              </a:extLst>
            </p:cNvPr>
            <p:cNvSpPr txBox="1"/>
            <p:nvPr/>
          </p:nvSpPr>
          <p:spPr bwMode="auto">
            <a:xfrm>
              <a:off x="4611821" y="4601343"/>
              <a:ext cx="248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grpSp>
      <p:sp>
        <p:nvSpPr>
          <p:cNvPr id="9520" name="TextBox 9519">
            <a:extLst>
              <a:ext uri="{FF2B5EF4-FFF2-40B4-BE49-F238E27FC236}">
                <a16:creationId xmlns:a16="http://schemas.microsoft.com/office/drawing/2014/main" id="{1317F8AD-7EF9-7E34-3B23-BE9B054AD410}"/>
              </a:ext>
            </a:extLst>
          </p:cNvPr>
          <p:cNvSpPr txBox="1"/>
          <p:nvPr/>
        </p:nvSpPr>
        <p:spPr bwMode="auto">
          <a:xfrm>
            <a:off x="7655691" y="5282680"/>
            <a:ext cx="41613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Yr From Randomization</a:t>
            </a:r>
          </a:p>
        </p:txBody>
      </p:sp>
      <p:sp>
        <p:nvSpPr>
          <p:cNvPr id="9529" name="TextBox 9528">
            <a:extLst>
              <a:ext uri="{FF2B5EF4-FFF2-40B4-BE49-F238E27FC236}">
                <a16:creationId xmlns:a16="http://schemas.microsoft.com/office/drawing/2014/main" id="{AA12FECA-8A9D-2340-5DA9-77BF5FFBB7D6}"/>
              </a:ext>
            </a:extLst>
          </p:cNvPr>
          <p:cNvSpPr txBox="1"/>
          <p:nvPr/>
        </p:nvSpPr>
        <p:spPr bwMode="auto">
          <a:xfrm>
            <a:off x="6813625" y="2644948"/>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9530" name="TextBox 9529">
            <a:extLst>
              <a:ext uri="{FF2B5EF4-FFF2-40B4-BE49-F238E27FC236}">
                <a16:creationId xmlns:a16="http://schemas.microsoft.com/office/drawing/2014/main" id="{7400C565-BD79-9ED9-270B-13E9355EE910}"/>
              </a:ext>
            </a:extLst>
          </p:cNvPr>
          <p:cNvSpPr txBox="1"/>
          <p:nvPr/>
        </p:nvSpPr>
        <p:spPr bwMode="auto">
          <a:xfrm>
            <a:off x="6813625" y="3202102"/>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0.75</a:t>
            </a:r>
          </a:p>
        </p:txBody>
      </p:sp>
      <p:sp>
        <p:nvSpPr>
          <p:cNvPr id="9531" name="TextBox 9530">
            <a:extLst>
              <a:ext uri="{FF2B5EF4-FFF2-40B4-BE49-F238E27FC236}">
                <a16:creationId xmlns:a16="http://schemas.microsoft.com/office/drawing/2014/main" id="{40E7D54F-3832-1B0E-DAE3-502922041182}"/>
              </a:ext>
            </a:extLst>
          </p:cNvPr>
          <p:cNvSpPr txBox="1"/>
          <p:nvPr/>
        </p:nvSpPr>
        <p:spPr bwMode="auto">
          <a:xfrm>
            <a:off x="6813625" y="3759254"/>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0.50</a:t>
            </a:r>
          </a:p>
        </p:txBody>
      </p:sp>
      <p:sp>
        <p:nvSpPr>
          <p:cNvPr id="9532" name="TextBox 9531">
            <a:extLst>
              <a:ext uri="{FF2B5EF4-FFF2-40B4-BE49-F238E27FC236}">
                <a16:creationId xmlns:a16="http://schemas.microsoft.com/office/drawing/2014/main" id="{F120D510-0557-EDAA-CAC4-EBCCA261ADD0}"/>
              </a:ext>
            </a:extLst>
          </p:cNvPr>
          <p:cNvSpPr txBox="1"/>
          <p:nvPr/>
        </p:nvSpPr>
        <p:spPr bwMode="auto">
          <a:xfrm>
            <a:off x="6813625" y="4316408"/>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0.25</a:t>
            </a:r>
          </a:p>
        </p:txBody>
      </p:sp>
      <p:sp>
        <p:nvSpPr>
          <p:cNvPr id="9533" name="TextBox 9532">
            <a:extLst>
              <a:ext uri="{FF2B5EF4-FFF2-40B4-BE49-F238E27FC236}">
                <a16:creationId xmlns:a16="http://schemas.microsoft.com/office/drawing/2014/main" id="{7B9C20F4-F3D3-E65C-62E0-62E32791951F}"/>
              </a:ext>
            </a:extLst>
          </p:cNvPr>
          <p:cNvSpPr txBox="1"/>
          <p:nvPr/>
        </p:nvSpPr>
        <p:spPr bwMode="auto">
          <a:xfrm>
            <a:off x="6813625" y="4873559"/>
            <a:ext cx="824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534" name="TextBox 9533">
            <a:extLst>
              <a:ext uri="{FF2B5EF4-FFF2-40B4-BE49-F238E27FC236}">
                <a16:creationId xmlns:a16="http://schemas.microsoft.com/office/drawing/2014/main" id="{59550FC9-4E21-8E24-C774-8BEDF7F749A7}"/>
              </a:ext>
            </a:extLst>
          </p:cNvPr>
          <p:cNvSpPr txBox="1"/>
          <p:nvPr/>
        </p:nvSpPr>
        <p:spPr bwMode="auto">
          <a:xfrm>
            <a:off x="11654336"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a:t>
            </a:r>
          </a:p>
        </p:txBody>
      </p:sp>
      <p:grpSp>
        <p:nvGrpSpPr>
          <p:cNvPr id="24" name="Group 23">
            <a:extLst>
              <a:ext uri="{FF2B5EF4-FFF2-40B4-BE49-F238E27FC236}">
                <a16:creationId xmlns:a16="http://schemas.microsoft.com/office/drawing/2014/main" id="{488950FD-9789-924E-B86F-4A492CECC1E1}"/>
              </a:ext>
            </a:extLst>
          </p:cNvPr>
          <p:cNvGrpSpPr/>
          <p:nvPr/>
        </p:nvGrpSpPr>
        <p:grpSpPr>
          <a:xfrm>
            <a:off x="7582072" y="2783619"/>
            <a:ext cx="4389265" cy="2304632"/>
            <a:chOff x="7582072" y="2783619"/>
            <a:chExt cx="4389265" cy="2304632"/>
          </a:xfrm>
        </p:grpSpPr>
        <p:cxnSp>
          <p:nvCxnSpPr>
            <p:cNvPr id="9521" name="Straight Connector 9520">
              <a:extLst>
                <a:ext uri="{FF2B5EF4-FFF2-40B4-BE49-F238E27FC236}">
                  <a16:creationId xmlns:a16="http://schemas.microsoft.com/office/drawing/2014/main" id="{8519B70F-3FEC-6EEF-C13C-DBDC79A880E6}"/>
                </a:ext>
              </a:extLst>
            </p:cNvPr>
            <p:cNvCxnSpPr/>
            <p:nvPr/>
          </p:nvCxnSpPr>
          <p:spPr bwMode="auto">
            <a:xfrm>
              <a:off x="7655691" y="2783619"/>
              <a:ext cx="0" cy="2231219"/>
            </a:xfrm>
            <a:prstGeom prst="line">
              <a:avLst/>
            </a:prstGeom>
            <a:noFill/>
            <a:ln w="12700" cap="flat" cmpd="sng" algn="ctr">
              <a:solidFill>
                <a:srgbClr val="000000"/>
              </a:solidFill>
              <a:prstDash val="solid"/>
              <a:round/>
              <a:headEnd type="none" w="med" len="med"/>
              <a:tailEnd type="none" w="med" len="med"/>
            </a:ln>
            <a:effectLst/>
          </p:spPr>
        </p:cxnSp>
        <p:cxnSp>
          <p:nvCxnSpPr>
            <p:cNvPr id="9522" name="Straight Connector 9521">
              <a:extLst>
                <a:ext uri="{FF2B5EF4-FFF2-40B4-BE49-F238E27FC236}">
                  <a16:creationId xmlns:a16="http://schemas.microsoft.com/office/drawing/2014/main" id="{523BC40D-C786-0159-DFC8-F2E450C8B587}"/>
                </a:ext>
              </a:extLst>
            </p:cNvPr>
            <p:cNvCxnSpPr>
              <a:cxnSpLocks/>
            </p:cNvCxnSpPr>
            <p:nvPr/>
          </p:nvCxnSpPr>
          <p:spPr bwMode="auto">
            <a:xfrm>
              <a:off x="7655692" y="5014839"/>
              <a:ext cx="4315645" cy="0"/>
            </a:xfrm>
            <a:prstGeom prst="line">
              <a:avLst/>
            </a:prstGeom>
            <a:noFill/>
            <a:ln w="12700" cap="flat" cmpd="sng" algn="ctr">
              <a:solidFill>
                <a:srgbClr val="000000"/>
              </a:solidFill>
              <a:prstDash val="solid"/>
              <a:round/>
              <a:headEnd type="none" w="med" len="med"/>
              <a:tailEnd type="none" w="med" len="med"/>
            </a:ln>
            <a:effectLst/>
          </p:spPr>
        </p:cxnSp>
        <p:cxnSp>
          <p:nvCxnSpPr>
            <p:cNvPr id="9523" name="Straight Connector 9522">
              <a:extLst>
                <a:ext uri="{FF2B5EF4-FFF2-40B4-BE49-F238E27FC236}">
                  <a16:creationId xmlns:a16="http://schemas.microsoft.com/office/drawing/2014/main" id="{203E6C65-B080-D4D5-4ED3-7271C83681B8}"/>
                </a:ext>
              </a:extLst>
            </p:cNvPr>
            <p:cNvCxnSpPr>
              <a:cxnSpLocks/>
            </p:cNvCxnSpPr>
            <p:nvPr/>
          </p:nvCxnSpPr>
          <p:spPr bwMode="auto">
            <a:xfrm flipH="1">
              <a:off x="7582072" y="2783619"/>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524" name="Straight Connector 9523">
              <a:extLst>
                <a:ext uri="{FF2B5EF4-FFF2-40B4-BE49-F238E27FC236}">
                  <a16:creationId xmlns:a16="http://schemas.microsoft.com/office/drawing/2014/main" id="{EEE19DAB-6F44-24EB-AB53-F72D6E2E9765}"/>
                </a:ext>
              </a:extLst>
            </p:cNvPr>
            <p:cNvCxnSpPr>
              <a:cxnSpLocks/>
            </p:cNvCxnSpPr>
            <p:nvPr/>
          </p:nvCxnSpPr>
          <p:spPr bwMode="auto">
            <a:xfrm flipH="1">
              <a:off x="7582072" y="3341424"/>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525" name="Straight Connector 9524">
              <a:extLst>
                <a:ext uri="{FF2B5EF4-FFF2-40B4-BE49-F238E27FC236}">
                  <a16:creationId xmlns:a16="http://schemas.microsoft.com/office/drawing/2014/main" id="{7C034C24-5A88-DE78-FE24-DCFE670FA797}"/>
                </a:ext>
              </a:extLst>
            </p:cNvPr>
            <p:cNvCxnSpPr>
              <a:cxnSpLocks/>
            </p:cNvCxnSpPr>
            <p:nvPr/>
          </p:nvCxnSpPr>
          <p:spPr bwMode="auto">
            <a:xfrm flipH="1">
              <a:off x="7582072" y="3899228"/>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526" name="Straight Connector 9525">
              <a:extLst>
                <a:ext uri="{FF2B5EF4-FFF2-40B4-BE49-F238E27FC236}">
                  <a16:creationId xmlns:a16="http://schemas.microsoft.com/office/drawing/2014/main" id="{A0AAE828-74D1-D315-AF88-36D6F9B0EA0C}"/>
                </a:ext>
              </a:extLst>
            </p:cNvPr>
            <p:cNvCxnSpPr>
              <a:cxnSpLocks/>
            </p:cNvCxnSpPr>
            <p:nvPr/>
          </p:nvCxnSpPr>
          <p:spPr bwMode="auto">
            <a:xfrm flipH="1">
              <a:off x="7582072" y="4457032"/>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527" name="Straight Connector 9526">
              <a:extLst>
                <a:ext uri="{FF2B5EF4-FFF2-40B4-BE49-F238E27FC236}">
                  <a16:creationId xmlns:a16="http://schemas.microsoft.com/office/drawing/2014/main" id="{F81048EB-F93C-BB2B-421A-5B17EC1BEAC5}"/>
                </a:ext>
              </a:extLst>
            </p:cNvPr>
            <p:cNvCxnSpPr>
              <a:cxnSpLocks/>
            </p:cNvCxnSpPr>
            <p:nvPr/>
          </p:nvCxnSpPr>
          <p:spPr bwMode="auto">
            <a:xfrm flipH="1">
              <a:off x="7582072" y="5014839"/>
              <a:ext cx="74668" cy="0"/>
            </a:xfrm>
            <a:prstGeom prst="line">
              <a:avLst/>
            </a:prstGeom>
            <a:noFill/>
            <a:ln w="12700" cap="flat" cmpd="sng" algn="ctr">
              <a:solidFill>
                <a:srgbClr val="000000"/>
              </a:solidFill>
              <a:prstDash val="solid"/>
              <a:round/>
              <a:headEnd type="none" w="med" len="med"/>
              <a:tailEnd type="none" w="med" len="med"/>
            </a:ln>
            <a:effectLst/>
          </p:spPr>
        </p:cxnSp>
        <p:cxnSp>
          <p:nvCxnSpPr>
            <p:cNvPr id="9535" name="Straight Connector 9534">
              <a:extLst>
                <a:ext uri="{FF2B5EF4-FFF2-40B4-BE49-F238E27FC236}">
                  <a16:creationId xmlns:a16="http://schemas.microsoft.com/office/drawing/2014/main" id="{6EA5D127-B8C6-000B-FF93-03544C0D7FD4}"/>
                </a:ext>
              </a:extLst>
            </p:cNvPr>
            <p:cNvCxnSpPr>
              <a:cxnSpLocks/>
            </p:cNvCxnSpPr>
            <p:nvPr/>
          </p:nvCxnSpPr>
          <p:spPr bwMode="auto">
            <a:xfrm>
              <a:off x="7655691"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36" name="Straight Connector 9535">
              <a:extLst>
                <a:ext uri="{FF2B5EF4-FFF2-40B4-BE49-F238E27FC236}">
                  <a16:creationId xmlns:a16="http://schemas.microsoft.com/office/drawing/2014/main" id="{95A4B651-4367-8F1F-32A3-192AC40EE843}"/>
                </a:ext>
              </a:extLst>
            </p:cNvPr>
            <p:cNvCxnSpPr>
              <a:cxnSpLocks/>
            </p:cNvCxnSpPr>
            <p:nvPr/>
          </p:nvCxnSpPr>
          <p:spPr bwMode="auto">
            <a:xfrm>
              <a:off x="8175863"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37" name="Straight Connector 9536">
              <a:extLst>
                <a:ext uri="{FF2B5EF4-FFF2-40B4-BE49-F238E27FC236}">
                  <a16:creationId xmlns:a16="http://schemas.microsoft.com/office/drawing/2014/main" id="{0C0CE0DF-C406-8387-F4DD-E35F5026A18B}"/>
                </a:ext>
              </a:extLst>
            </p:cNvPr>
            <p:cNvCxnSpPr>
              <a:cxnSpLocks/>
            </p:cNvCxnSpPr>
            <p:nvPr/>
          </p:nvCxnSpPr>
          <p:spPr bwMode="auto">
            <a:xfrm>
              <a:off x="8696035"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38" name="Straight Connector 9537">
              <a:extLst>
                <a:ext uri="{FF2B5EF4-FFF2-40B4-BE49-F238E27FC236}">
                  <a16:creationId xmlns:a16="http://schemas.microsoft.com/office/drawing/2014/main" id="{0DBD6D88-59C7-D1B3-AF9A-BAEDB40FFF1B}"/>
                </a:ext>
              </a:extLst>
            </p:cNvPr>
            <p:cNvCxnSpPr>
              <a:cxnSpLocks/>
            </p:cNvCxnSpPr>
            <p:nvPr/>
          </p:nvCxnSpPr>
          <p:spPr bwMode="auto">
            <a:xfrm>
              <a:off x="9216207"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39" name="Straight Connector 9538">
              <a:extLst>
                <a:ext uri="{FF2B5EF4-FFF2-40B4-BE49-F238E27FC236}">
                  <a16:creationId xmlns:a16="http://schemas.microsoft.com/office/drawing/2014/main" id="{15D0E18C-2BB0-71E2-68C2-6090466F8682}"/>
                </a:ext>
              </a:extLst>
            </p:cNvPr>
            <p:cNvCxnSpPr>
              <a:cxnSpLocks/>
            </p:cNvCxnSpPr>
            <p:nvPr/>
          </p:nvCxnSpPr>
          <p:spPr bwMode="auto">
            <a:xfrm>
              <a:off x="9736379"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40" name="Straight Connector 9539">
              <a:extLst>
                <a:ext uri="{FF2B5EF4-FFF2-40B4-BE49-F238E27FC236}">
                  <a16:creationId xmlns:a16="http://schemas.microsoft.com/office/drawing/2014/main" id="{6992E42F-E8CD-19BA-9D90-133DCD7764B9}"/>
                </a:ext>
              </a:extLst>
            </p:cNvPr>
            <p:cNvCxnSpPr>
              <a:cxnSpLocks/>
            </p:cNvCxnSpPr>
            <p:nvPr/>
          </p:nvCxnSpPr>
          <p:spPr bwMode="auto">
            <a:xfrm>
              <a:off x="10256550"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41" name="Straight Connector 9540">
              <a:extLst>
                <a:ext uri="{FF2B5EF4-FFF2-40B4-BE49-F238E27FC236}">
                  <a16:creationId xmlns:a16="http://schemas.microsoft.com/office/drawing/2014/main" id="{97AFAD9D-7BF0-E56C-C1A4-E53252164BF9}"/>
                </a:ext>
              </a:extLst>
            </p:cNvPr>
            <p:cNvCxnSpPr>
              <a:cxnSpLocks/>
            </p:cNvCxnSpPr>
            <p:nvPr/>
          </p:nvCxnSpPr>
          <p:spPr bwMode="auto">
            <a:xfrm>
              <a:off x="10776722"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42" name="Straight Connector 9541">
              <a:extLst>
                <a:ext uri="{FF2B5EF4-FFF2-40B4-BE49-F238E27FC236}">
                  <a16:creationId xmlns:a16="http://schemas.microsoft.com/office/drawing/2014/main" id="{E695BC69-0B84-BA5E-1CAF-9E360CE7A480}"/>
                </a:ext>
              </a:extLst>
            </p:cNvPr>
            <p:cNvCxnSpPr>
              <a:cxnSpLocks/>
            </p:cNvCxnSpPr>
            <p:nvPr/>
          </p:nvCxnSpPr>
          <p:spPr bwMode="auto">
            <a:xfrm>
              <a:off x="11296894" y="5016221"/>
              <a:ext cx="0" cy="72030"/>
            </a:xfrm>
            <a:prstGeom prst="line">
              <a:avLst/>
            </a:prstGeom>
            <a:noFill/>
            <a:ln w="12700" cap="flat" cmpd="sng" algn="ctr">
              <a:solidFill>
                <a:srgbClr val="000000"/>
              </a:solidFill>
              <a:prstDash val="solid"/>
              <a:round/>
              <a:headEnd type="none" w="med" len="med"/>
              <a:tailEnd type="none" w="med" len="med"/>
            </a:ln>
            <a:effectLst/>
          </p:spPr>
        </p:cxnSp>
        <p:cxnSp>
          <p:nvCxnSpPr>
            <p:cNvPr id="9543" name="Straight Connector 9542">
              <a:extLst>
                <a:ext uri="{FF2B5EF4-FFF2-40B4-BE49-F238E27FC236}">
                  <a16:creationId xmlns:a16="http://schemas.microsoft.com/office/drawing/2014/main" id="{B3E92FF3-5C34-2108-E088-F3652BF8D6B2}"/>
                </a:ext>
              </a:extLst>
            </p:cNvPr>
            <p:cNvCxnSpPr>
              <a:cxnSpLocks/>
            </p:cNvCxnSpPr>
            <p:nvPr/>
          </p:nvCxnSpPr>
          <p:spPr bwMode="auto">
            <a:xfrm>
              <a:off x="11817065" y="5016221"/>
              <a:ext cx="0" cy="72030"/>
            </a:xfrm>
            <a:prstGeom prst="line">
              <a:avLst/>
            </a:prstGeom>
            <a:noFill/>
            <a:ln w="12700" cap="flat" cmpd="sng" algn="ctr">
              <a:solidFill>
                <a:srgbClr val="000000"/>
              </a:solidFill>
              <a:prstDash val="solid"/>
              <a:round/>
              <a:headEnd type="none" w="med" len="med"/>
              <a:tailEnd type="none" w="med" len="med"/>
            </a:ln>
            <a:effectLst/>
          </p:spPr>
        </p:cxnSp>
      </p:grpSp>
      <p:sp>
        <p:nvSpPr>
          <p:cNvPr id="9544" name="TextBox 9543">
            <a:extLst>
              <a:ext uri="{FF2B5EF4-FFF2-40B4-BE49-F238E27FC236}">
                <a16:creationId xmlns:a16="http://schemas.microsoft.com/office/drawing/2014/main" id="{1CEAAE3A-3995-8C74-9DD3-5752CCE7694F}"/>
              </a:ext>
            </a:extLst>
          </p:cNvPr>
          <p:cNvSpPr txBox="1"/>
          <p:nvPr/>
        </p:nvSpPr>
        <p:spPr bwMode="auto">
          <a:xfrm>
            <a:off x="7503479"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545" name="TextBox 9544">
            <a:extLst>
              <a:ext uri="{FF2B5EF4-FFF2-40B4-BE49-F238E27FC236}">
                <a16:creationId xmlns:a16="http://schemas.microsoft.com/office/drawing/2014/main" id="{C3887BC4-D829-545F-59F0-77E01C8A6899}"/>
              </a:ext>
            </a:extLst>
          </p:cNvPr>
          <p:cNvSpPr txBox="1"/>
          <p:nvPr/>
        </p:nvSpPr>
        <p:spPr bwMode="auto">
          <a:xfrm>
            <a:off x="8022335"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9546" name="TextBox 9545">
            <a:extLst>
              <a:ext uri="{FF2B5EF4-FFF2-40B4-BE49-F238E27FC236}">
                <a16:creationId xmlns:a16="http://schemas.microsoft.com/office/drawing/2014/main" id="{C3B0F582-FFAE-DF13-4DB7-40CAD9A679FC}"/>
              </a:ext>
            </a:extLst>
          </p:cNvPr>
          <p:cNvSpPr txBox="1"/>
          <p:nvPr/>
        </p:nvSpPr>
        <p:spPr bwMode="auto">
          <a:xfrm>
            <a:off x="8541195"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a:t>
            </a:r>
          </a:p>
        </p:txBody>
      </p:sp>
      <p:sp>
        <p:nvSpPr>
          <p:cNvPr id="9547" name="TextBox 9546">
            <a:extLst>
              <a:ext uri="{FF2B5EF4-FFF2-40B4-BE49-F238E27FC236}">
                <a16:creationId xmlns:a16="http://schemas.microsoft.com/office/drawing/2014/main" id="{6B68C341-A60F-905F-EEB7-F454B46D1729}"/>
              </a:ext>
            </a:extLst>
          </p:cNvPr>
          <p:cNvSpPr txBox="1"/>
          <p:nvPr/>
        </p:nvSpPr>
        <p:spPr bwMode="auto">
          <a:xfrm>
            <a:off x="9060051"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defPPr>
              <a:defRPr lang="en-US"/>
            </a:defPPr>
            <a:lvl1pPr algn="ctr">
              <a:spcBef>
                <a:spcPct val="50000"/>
              </a:spcBef>
              <a:spcAft>
                <a:spcPct val="0"/>
              </a:spcAft>
              <a:defRPr sz="1200" b="1">
                <a:solidFill>
                  <a:srgbClr val="000000"/>
                </a:solidFill>
                <a:latin typeface="Calibri" panose="020F0502020204030204" pitchFamily="34" charset="0"/>
              </a:defRPr>
            </a:lvl1p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9548" name="TextBox 9547">
            <a:extLst>
              <a:ext uri="{FF2B5EF4-FFF2-40B4-BE49-F238E27FC236}">
                <a16:creationId xmlns:a16="http://schemas.microsoft.com/office/drawing/2014/main" id="{91FB640D-1E38-5AC6-896F-25EC2FF47FF9}"/>
              </a:ext>
            </a:extLst>
          </p:cNvPr>
          <p:cNvSpPr txBox="1"/>
          <p:nvPr/>
        </p:nvSpPr>
        <p:spPr bwMode="auto">
          <a:xfrm>
            <a:off x="9578908"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sp>
        <p:nvSpPr>
          <p:cNvPr id="9549" name="TextBox 9548">
            <a:extLst>
              <a:ext uri="{FF2B5EF4-FFF2-40B4-BE49-F238E27FC236}">
                <a16:creationId xmlns:a16="http://schemas.microsoft.com/office/drawing/2014/main" id="{D0BBBF35-2CD2-EAFA-298A-A1E5DE7B919D}"/>
              </a:ext>
            </a:extLst>
          </p:cNvPr>
          <p:cNvSpPr txBox="1"/>
          <p:nvPr/>
        </p:nvSpPr>
        <p:spPr bwMode="auto">
          <a:xfrm>
            <a:off x="10097766"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a:t>
            </a:r>
          </a:p>
        </p:txBody>
      </p:sp>
      <p:sp>
        <p:nvSpPr>
          <p:cNvPr id="9550" name="TextBox 9549">
            <a:extLst>
              <a:ext uri="{FF2B5EF4-FFF2-40B4-BE49-F238E27FC236}">
                <a16:creationId xmlns:a16="http://schemas.microsoft.com/office/drawing/2014/main" id="{AC32A58B-F66D-6EC1-7A61-7675F8FE133B}"/>
              </a:ext>
            </a:extLst>
          </p:cNvPr>
          <p:cNvSpPr txBox="1"/>
          <p:nvPr/>
        </p:nvSpPr>
        <p:spPr bwMode="auto">
          <a:xfrm>
            <a:off x="10616623"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9551" name="TextBox 9550">
            <a:extLst>
              <a:ext uri="{FF2B5EF4-FFF2-40B4-BE49-F238E27FC236}">
                <a16:creationId xmlns:a16="http://schemas.microsoft.com/office/drawing/2014/main" id="{04E19A19-6105-261C-6C4E-E510200879DE}"/>
              </a:ext>
            </a:extLst>
          </p:cNvPr>
          <p:cNvSpPr txBox="1"/>
          <p:nvPr/>
        </p:nvSpPr>
        <p:spPr bwMode="auto">
          <a:xfrm>
            <a:off x="11135482" y="5043658"/>
            <a:ext cx="3214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a:t>
            </a:r>
          </a:p>
        </p:txBody>
      </p:sp>
      <p:sp>
        <p:nvSpPr>
          <p:cNvPr id="9552" name="TextBox 9551">
            <a:extLst>
              <a:ext uri="{FF2B5EF4-FFF2-40B4-BE49-F238E27FC236}">
                <a16:creationId xmlns:a16="http://schemas.microsoft.com/office/drawing/2014/main" id="{7FFEF343-5479-83F1-D77E-5712EA2BE478}"/>
              </a:ext>
            </a:extLst>
          </p:cNvPr>
          <p:cNvSpPr txBox="1"/>
          <p:nvPr/>
        </p:nvSpPr>
        <p:spPr bwMode="auto">
          <a:xfrm rot="16200000">
            <a:off x="5858764" y="3723409"/>
            <a:ext cx="22181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PFS Probability</a:t>
            </a:r>
          </a:p>
        </p:txBody>
      </p:sp>
      <p:sp>
        <p:nvSpPr>
          <p:cNvPr id="9553" name="TextBox 9552">
            <a:extLst>
              <a:ext uri="{FF2B5EF4-FFF2-40B4-BE49-F238E27FC236}">
                <a16:creationId xmlns:a16="http://schemas.microsoft.com/office/drawing/2014/main" id="{86ABD334-F89F-976B-BA0D-45476B39FEB5}"/>
              </a:ext>
            </a:extLst>
          </p:cNvPr>
          <p:cNvSpPr txBox="1"/>
          <p:nvPr/>
        </p:nvSpPr>
        <p:spPr bwMode="auto">
          <a:xfrm>
            <a:off x="7681597" y="4682759"/>
            <a:ext cx="31125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HR: 0.91 (95% CI: 0.66-1.25)</a:t>
            </a:r>
          </a:p>
        </p:txBody>
      </p:sp>
      <p:sp>
        <p:nvSpPr>
          <p:cNvPr id="9554" name="TextBox 9553">
            <a:extLst>
              <a:ext uri="{FF2B5EF4-FFF2-40B4-BE49-F238E27FC236}">
                <a16:creationId xmlns:a16="http://schemas.microsoft.com/office/drawing/2014/main" id="{FC501532-B2AA-D9FF-5479-619F56E00DE3}"/>
              </a:ext>
            </a:extLst>
          </p:cNvPr>
          <p:cNvSpPr txBox="1"/>
          <p:nvPr/>
        </p:nvSpPr>
        <p:spPr bwMode="auto">
          <a:xfrm>
            <a:off x="6439824" y="5627467"/>
            <a:ext cx="278698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Number at Risk (Number Censored)</a:t>
            </a:r>
            <a:br>
              <a:rPr kumimoji="0" lang="en-US" sz="10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Ibrutinib + R</a:t>
            </a:r>
            <a:br>
              <a:rPr kumimoji="0" lang="en-US" sz="1000" b="0" i="0" u="none" strike="noStrike" kern="120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BR</a:t>
            </a:r>
          </a:p>
        </p:txBody>
      </p:sp>
      <p:sp>
        <p:nvSpPr>
          <p:cNvPr id="9555" name="TextBox 9554">
            <a:extLst>
              <a:ext uri="{FF2B5EF4-FFF2-40B4-BE49-F238E27FC236}">
                <a16:creationId xmlns:a16="http://schemas.microsoft.com/office/drawing/2014/main" id="{588B1FE7-B4A4-6781-9CCD-A3EFC2429940}"/>
              </a:ext>
            </a:extLst>
          </p:cNvPr>
          <p:cNvSpPr txBox="1"/>
          <p:nvPr/>
        </p:nvSpPr>
        <p:spPr bwMode="auto">
          <a:xfrm>
            <a:off x="7307838"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145 (0)</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145 (0)</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56" name="TextBox 9555">
            <a:extLst>
              <a:ext uri="{FF2B5EF4-FFF2-40B4-BE49-F238E27FC236}">
                <a16:creationId xmlns:a16="http://schemas.microsoft.com/office/drawing/2014/main" id="{5F958DF3-B0D4-4A3D-A5B2-5200E8100B62}"/>
              </a:ext>
            </a:extLst>
          </p:cNvPr>
          <p:cNvSpPr txBox="1"/>
          <p:nvPr/>
        </p:nvSpPr>
        <p:spPr bwMode="auto">
          <a:xfrm>
            <a:off x="7827199"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115 (2)</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119 (3)</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57" name="TextBox 9556">
            <a:extLst>
              <a:ext uri="{FF2B5EF4-FFF2-40B4-BE49-F238E27FC236}">
                <a16:creationId xmlns:a16="http://schemas.microsoft.com/office/drawing/2014/main" id="{BB96B32D-0EA5-5C07-849F-AAABF796F4AF}"/>
              </a:ext>
            </a:extLst>
          </p:cNvPr>
          <p:cNvSpPr txBox="1"/>
          <p:nvPr/>
        </p:nvSpPr>
        <p:spPr bwMode="auto">
          <a:xfrm>
            <a:off x="8346559"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101 (3)</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102 (3)</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58" name="TextBox 9557">
            <a:extLst>
              <a:ext uri="{FF2B5EF4-FFF2-40B4-BE49-F238E27FC236}">
                <a16:creationId xmlns:a16="http://schemas.microsoft.com/office/drawing/2014/main" id="{EABA5357-D0E4-9AF1-F23F-FCD54B828014}"/>
              </a:ext>
            </a:extLst>
          </p:cNvPr>
          <p:cNvSpPr txBox="1"/>
          <p:nvPr/>
        </p:nvSpPr>
        <p:spPr bwMode="auto">
          <a:xfrm>
            <a:off x="8865921"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85 (6)</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85 (6)</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59" name="TextBox 9558">
            <a:extLst>
              <a:ext uri="{FF2B5EF4-FFF2-40B4-BE49-F238E27FC236}">
                <a16:creationId xmlns:a16="http://schemas.microsoft.com/office/drawing/2014/main" id="{C292B383-1700-18F5-721B-CD95E305D57F}"/>
              </a:ext>
            </a:extLst>
          </p:cNvPr>
          <p:cNvSpPr txBox="1"/>
          <p:nvPr/>
        </p:nvSpPr>
        <p:spPr bwMode="auto">
          <a:xfrm>
            <a:off x="9385283"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69 (19)</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57 (21)</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60" name="TextBox 9559">
            <a:extLst>
              <a:ext uri="{FF2B5EF4-FFF2-40B4-BE49-F238E27FC236}">
                <a16:creationId xmlns:a16="http://schemas.microsoft.com/office/drawing/2014/main" id="{8CFC14D2-CCBD-4A36-C85F-6421C6663D4F}"/>
              </a:ext>
            </a:extLst>
          </p:cNvPr>
          <p:cNvSpPr txBox="1"/>
          <p:nvPr/>
        </p:nvSpPr>
        <p:spPr bwMode="auto">
          <a:xfrm>
            <a:off x="9904644"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37 (42)</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37 (37)</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61" name="TextBox 9560">
            <a:extLst>
              <a:ext uri="{FF2B5EF4-FFF2-40B4-BE49-F238E27FC236}">
                <a16:creationId xmlns:a16="http://schemas.microsoft.com/office/drawing/2014/main" id="{8D4B2750-6093-061B-8A90-48DF08364959}"/>
              </a:ext>
            </a:extLst>
          </p:cNvPr>
          <p:cNvSpPr txBox="1"/>
          <p:nvPr/>
        </p:nvSpPr>
        <p:spPr bwMode="auto">
          <a:xfrm>
            <a:off x="10424006"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13 (63)</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 (59)</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62" name="TextBox 9561">
            <a:extLst>
              <a:ext uri="{FF2B5EF4-FFF2-40B4-BE49-F238E27FC236}">
                <a16:creationId xmlns:a16="http://schemas.microsoft.com/office/drawing/2014/main" id="{0F0393D9-2215-710B-3CF2-EB694A130803}"/>
              </a:ext>
            </a:extLst>
          </p:cNvPr>
          <p:cNvSpPr txBox="1"/>
          <p:nvPr/>
        </p:nvSpPr>
        <p:spPr bwMode="auto">
          <a:xfrm>
            <a:off x="10943367"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 (75)</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 (66)</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563" name="TextBox 9562">
            <a:extLst>
              <a:ext uri="{FF2B5EF4-FFF2-40B4-BE49-F238E27FC236}">
                <a16:creationId xmlns:a16="http://schemas.microsoft.com/office/drawing/2014/main" id="{4388BA3A-62A4-5D18-94C2-B22BDCA35DFD}"/>
              </a:ext>
            </a:extLst>
          </p:cNvPr>
          <p:cNvSpPr txBox="1"/>
          <p:nvPr/>
        </p:nvSpPr>
        <p:spPr bwMode="auto">
          <a:xfrm>
            <a:off x="11462728" y="5781355"/>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 (75)</a:t>
            </a:r>
            <a:b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0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 (68)</a:t>
            </a:r>
            <a:endParaRPr kumimoji="0" lang="en-US" sz="1000" b="0" i="0" u="none" strike="noStrike" kern="1200" cap="none" spc="0" normalizeH="0" baseline="0" noProof="0" dirty="0">
              <a:ln>
                <a:noFill/>
              </a:ln>
              <a:solidFill>
                <a:srgbClr val="015873"/>
              </a:solidFill>
              <a:effectLst/>
              <a:uLnTx/>
              <a:uFillTx/>
              <a:latin typeface="Poppins" panose="00000500000000000000" pitchFamily="2" charset="0"/>
              <a:cs typeface="Poppins" panose="00000500000000000000" pitchFamily="2" charset="0"/>
            </a:endParaRPr>
          </a:p>
        </p:txBody>
      </p:sp>
      <p:sp>
        <p:nvSpPr>
          <p:cNvPr id="9628" name="TextBox 9627">
            <a:extLst>
              <a:ext uri="{FF2B5EF4-FFF2-40B4-BE49-F238E27FC236}">
                <a16:creationId xmlns:a16="http://schemas.microsoft.com/office/drawing/2014/main" id="{0EC759B2-EDC6-39CB-438F-367B0FEE3C70}"/>
              </a:ext>
            </a:extLst>
          </p:cNvPr>
          <p:cNvSpPr txBox="1"/>
          <p:nvPr/>
        </p:nvSpPr>
        <p:spPr bwMode="auto">
          <a:xfrm>
            <a:off x="9170505" y="2465698"/>
            <a:ext cx="27210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Ibrutinib + rituximab</a:t>
            </a:r>
            <a:b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BR</a:t>
            </a:r>
          </a:p>
        </p:txBody>
      </p:sp>
      <p:sp>
        <p:nvSpPr>
          <p:cNvPr id="9629" name="Rectangle 9628">
            <a:extLst>
              <a:ext uri="{FF2B5EF4-FFF2-40B4-BE49-F238E27FC236}">
                <a16:creationId xmlns:a16="http://schemas.microsoft.com/office/drawing/2014/main" id="{1959D9B9-2995-1D23-4FAA-A3F83D0835EF}"/>
              </a:ext>
            </a:extLst>
          </p:cNvPr>
          <p:cNvSpPr/>
          <p:nvPr/>
        </p:nvSpPr>
        <p:spPr bwMode="auto">
          <a:xfrm>
            <a:off x="8964271" y="2533003"/>
            <a:ext cx="208876" cy="146125"/>
          </a:xfrm>
          <a:prstGeom prst="rect">
            <a:avLst/>
          </a:prstGeom>
          <a:solidFill>
            <a:srgbClr val="E04507">
              <a:alpha val="25098"/>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9630" name="Rectangle 9629">
            <a:extLst>
              <a:ext uri="{FF2B5EF4-FFF2-40B4-BE49-F238E27FC236}">
                <a16:creationId xmlns:a16="http://schemas.microsoft.com/office/drawing/2014/main" id="{97B53050-5163-2588-0B10-6051BDF6DD9E}"/>
              </a:ext>
            </a:extLst>
          </p:cNvPr>
          <p:cNvSpPr/>
          <p:nvPr/>
        </p:nvSpPr>
        <p:spPr bwMode="auto">
          <a:xfrm>
            <a:off x="8964271" y="2770817"/>
            <a:ext cx="208876" cy="146125"/>
          </a:xfrm>
          <a:prstGeom prst="rect">
            <a:avLst/>
          </a:prstGeom>
          <a:solidFill>
            <a:srgbClr val="7F7F7F">
              <a:alpha val="29804"/>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cxnSp>
        <p:nvCxnSpPr>
          <p:cNvPr id="9631" name="Straight Connector 9630">
            <a:extLst>
              <a:ext uri="{FF2B5EF4-FFF2-40B4-BE49-F238E27FC236}">
                <a16:creationId xmlns:a16="http://schemas.microsoft.com/office/drawing/2014/main" id="{361EFEE4-FFA4-F4FA-8CD8-022444C5A221}"/>
              </a:ext>
            </a:extLst>
          </p:cNvPr>
          <p:cNvCxnSpPr>
            <a:cxnSpLocks/>
          </p:cNvCxnSpPr>
          <p:nvPr/>
        </p:nvCxnSpPr>
        <p:spPr bwMode="auto">
          <a:xfrm flipV="1">
            <a:off x="8964271" y="2607891"/>
            <a:ext cx="208876" cy="0"/>
          </a:xfrm>
          <a:prstGeom prst="line">
            <a:avLst/>
          </a:prstGeom>
          <a:noFill/>
          <a:ln w="28575" cap="flat" cmpd="sng" algn="ctr">
            <a:solidFill>
              <a:schemeClr val="accent1"/>
            </a:solidFill>
            <a:prstDash val="solid"/>
            <a:round/>
            <a:headEnd type="none" w="med" len="med"/>
            <a:tailEnd type="none" w="med" len="med"/>
          </a:ln>
          <a:effectLst/>
        </p:spPr>
      </p:cxnSp>
      <p:cxnSp>
        <p:nvCxnSpPr>
          <p:cNvPr id="9632" name="Straight Connector 9631">
            <a:extLst>
              <a:ext uri="{FF2B5EF4-FFF2-40B4-BE49-F238E27FC236}">
                <a16:creationId xmlns:a16="http://schemas.microsoft.com/office/drawing/2014/main" id="{F269F206-4DE8-1B7F-424A-4521FFE69BCB}"/>
              </a:ext>
            </a:extLst>
          </p:cNvPr>
          <p:cNvCxnSpPr>
            <a:cxnSpLocks/>
          </p:cNvCxnSpPr>
          <p:nvPr/>
        </p:nvCxnSpPr>
        <p:spPr bwMode="auto">
          <a:xfrm flipV="1">
            <a:off x="8964271" y="2842142"/>
            <a:ext cx="208876" cy="0"/>
          </a:xfrm>
          <a:prstGeom prst="line">
            <a:avLst/>
          </a:prstGeom>
          <a:noFill/>
          <a:ln w="28575" cap="flat" cmpd="sng" algn="ctr">
            <a:solidFill>
              <a:schemeClr val="bg1">
                <a:lumMod val="50000"/>
              </a:schemeClr>
            </a:solidFill>
            <a:prstDash val="solid"/>
            <a:round/>
            <a:headEnd type="none" w="med" len="med"/>
            <a:tailEnd type="none" w="med" len="med"/>
          </a:ln>
          <a:effectLst/>
        </p:spPr>
      </p:cxnSp>
      <p:sp>
        <p:nvSpPr>
          <p:cNvPr id="9633" name="TextBox 9632">
            <a:extLst>
              <a:ext uri="{FF2B5EF4-FFF2-40B4-BE49-F238E27FC236}">
                <a16:creationId xmlns:a16="http://schemas.microsoft.com/office/drawing/2014/main" id="{E7E38A4A-2590-9792-DF17-C53D992EFFF4}"/>
              </a:ext>
            </a:extLst>
          </p:cNvPr>
          <p:cNvSpPr txBox="1"/>
          <p:nvPr/>
        </p:nvSpPr>
        <p:spPr bwMode="auto">
          <a:xfrm>
            <a:off x="8924584" y="2469893"/>
            <a:ext cx="3040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E04507"/>
                </a:solidFill>
                <a:effectLst/>
                <a:uLnTx/>
                <a:uFillTx/>
                <a:latin typeface="Poppins" panose="00000500000000000000" pitchFamily="2" charset="0"/>
                <a:cs typeface="Poppins" panose="00000500000000000000" pitchFamily="2" charset="0"/>
              </a:rPr>
              <a:t>+</a:t>
            </a:r>
          </a:p>
        </p:txBody>
      </p:sp>
      <p:sp>
        <p:nvSpPr>
          <p:cNvPr id="9634" name="TextBox 9633">
            <a:extLst>
              <a:ext uri="{FF2B5EF4-FFF2-40B4-BE49-F238E27FC236}">
                <a16:creationId xmlns:a16="http://schemas.microsoft.com/office/drawing/2014/main" id="{2E023E5C-4A94-BF11-A1CE-AF9EA01AC945}"/>
              </a:ext>
            </a:extLst>
          </p:cNvPr>
          <p:cNvSpPr txBox="1"/>
          <p:nvPr/>
        </p:nvSpPr>
        <p:spPr bwMode="auto">
          <a:xfrm>
            <a:off x="8918466" y="2706235"/>
            <a:ext cx="3040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grpSp>
        <p:nvGrpSpPr>
          <p:cNvPr id="29" name="Group 28">
            <a:extLst>
              <a:ext uri="{FF2B5EF4-FFF2-40B4-BE49-F238E27FC236}">
                <a16:creationId xmlns:a16="http://schemas.microsoft.com/office/drawing/2014/main" id="{27D1C5A0-F5B8-6E3E-7D16-735D0024D04C}"/>
              </a:ext>
            </a:extLst>
          </p:cNvPr>
          <p:cNvGrpSpPr/>
          <p:nvPr/>
        </p:nvGrpSpPr>
        <p:grpSpPr>
          <a:xfrm>
            <a:off x="7607644" y="2673322"/>
            <a:ext cx="4016239" cy="1661254"/>
            <a:chOff x="7607644" y="2673322"/>
            <a:chExt cx="4016239" cy="1661254"/>
          </a:xfrm>
        </p:grpSpPr>
        <p:sp>
          <p:nvSpPr>
            <p:cNvPr id="3" name="Freeform 302">
              <a:extLst>
                <a:ext uri="{FF2B5EF4-FFF2-40B4-BE49-F238E27FC236}">
                  <a16:creationId xmlns:a16="http://schemas.microsoft.com/office/drawing/2014/main" id="{EA9266B4-4E9F-E4FB-D5CB-0509CC6D129A}"/>
                </a:ext>
              </a:extLst>
            </p:cNvPr>
            <p:cNvSpPr/>
            <p:nvPr/>
          </p:nvSpPr>
          <p:spPr bwMode="auto">
            <a:xfrm>
              <a:off x="7650291" y="2757911"/>
              <a:ext cx="3848204" cy="1576665"/>
            </a:xfrm>
            <a:custGeom>
              <a:avLst/>
              <a:gdLst>
                <a:gd name="connsiteX0" fmla="*/ 0 w 3298825"/>
                <a:gd name="connsiteY0" fmla="*/ 0 h 1317625"/>
                <a:gd name="connsiteX1" fmla="*/ 101600 w 3298825"/>
                <a:gd name="connsiteY1" fmla="*/ 0 h 1317625"/>
                <a:gd name="connsiteX2" fmla="*/ 101600 w 3298825"/>
                <a:gd name="connsiteY2" fmla="*/ 50800 h 1317625"/>
                <a:gd name="connsiteX3" fmla="*/ 196850 w 3298825"/>
                <a:gd name="connsiteY3" fmla="*/ 50800 h 1317625"/>
                <a:gd name="connsiteX4" fmla="*/ 196850 w 3298825"/>
                <a:gd name="connsiteY4" fmla="*/ 50800 h 1317625"/>
                <a:gd name="connsiteX5" fmla="*/ 215900 w 3298825"/>
                <a:gd name="connsiteY5" fmla="*/ 69850 h 1317625"/>
                <a:gd name="connsiteX6" fmla="*/ 282575 w 3298825"/>
                <a:gd name="connsiteY6" fmla="*/ 69850 h 1317625"/>
                <a:gd name="connsiteX7" fmla="*/ 282575 w 3298825"/>
                <a:gd name="connsiteY7" fmla="*/ 101600 h 1317625"/>
                <a:gd name="connsiteX8" fmla="*/ 371475 w 3298825"/>
                <a:gd name="connsiteY8" fmla="*/ 101600 h 1317625"/>
                <a:gd name="connsiteX9" fmla="*/ 371475 w 3298825"/>
                <a:gd name="connsiteY9" fmla="*/ 146050 h 1317625"/>
                <a:gd name="connsiteX10" fmla="*/ 419100 w 3298825"/>
                <a:gd name="connsiteY10" fmla="*/ 149225 h 1317625"/>
                <a:gd name="connsiteX11" fmla="*/ 441325 w 3298825"/>
                <a:gd name="connsiteY11" fmla="*/ 184150 h 1317625"/>
                <a:gd name="connsiteX12" fmla="*/ 476250 w 3298825"/>
                <a:gd name="connsiteY12" fmla="*/ 187325 h 1317625"/>
                <a:gd name="connsiteX13" fmla="*/ 482600 w 3298825"/>
                <a:gd name="connsiteY13" fmla="*/ 200025 h 1317625"/>
                <a:gd name="connsiteX14" fmla="*/ 533400 w 3298825"/>
                <a:gd name="connsiteY14" fmla="*/ 203200 h 1317625"/>
                <a:gd name="connsiteX15" fmla="*/ 539750 w 3298825"/>
                <a:gd name="connsiteY15" fmla="*/ 219075 h 1317625"/>
                <a:gd name="connsiteX16" fmla="*/ 600075 w 3298825"/>
                <a:gd name="connsiteY16" fmla="*/ 222250 h 1317625"/>
                <a:gd name="connsiteX17" fmla="*/ 603250 w 3298825"/>
                <a:gd name="connsiteY17" fmla="*/ 231775 h 1317625"/>
                <a:gd name="connsiteX18" fmla="*/ 625475 w 3298825"/>
                <a:gd name="connsiteY18" fmla="*/ 263525 h 1317625"/>
                <a:gd name="connsiteX19" fmla="*/ 676275 w 3298825"/>
                <a:gd name="connsiteY19" fmla="*/ 269875 h 1317625"/>
                <a:gd name="connsiteX20" fmla="*/ 676275 w 3298825"/>
                <a:gd name="connsiteY20" fmla="*/ 269875 h 1317625"/>
                <a:gd name="connsiteX21" fmla="*/ 676275 w 3298825"/>
                <a:gd name="connsiteY21" fmla="*/ 269875 h 1317625"/>
                <a:gd name="connsiteX22" fmla="*/ 685800 w 3298825"/>
                <a:gd name="connsiteY22" fmla="*/ 285750 h 1317625"/>
                <a:gd name="connsiteX23" fmla="*/ 685800 w 3298825"/>
                <a:gd name="connsiteY23" fmla="*/ 285750 h 1317625"/>
                <a:gd name="connsiteX24" fmla="*/ 708025 w 3298825"/>
                <a:gd name="connsiteY24" fmla="*/ 307975 h 1317625"/>
                <a:gd name="connsiteX25" fmla="*/ 793750 w 3298825"/>
                <a:gd name="connsiteY25" fmla="*/ 307975 h 1317625"/>
                <a:gd name="connsiteX26" fmla="*/ 793750 w 3298825"/>
                <a:gd name="connsiteY26" fmla="*/ 327025 h 1317625"/>
                <a:gd name="connsiteX27" fmla="*/ 831850 w 3298825"/>
                <a:gd name="connsiteY27" fmla="*/ 327025 h 1317625"/>
                <a:gd name="connsiteX28" fmla="*/ 831850 w 3298825"/>
                <a:gd name="connsiteY28" fmla="*/ 358775 h 1317625"/>
                <a:gd name="connsiteX29" fmla="*/ 882650 w 3298825"/>
                <a:gd name="connsiteY29" fmla="*/ 358775 h 1317625"/>
                <a:gd name="connsiteX30" fmla="*/ 882650 w 3298825"/>
                <a:gd name="connsiteY30" fmla="*/ 384175 h 1317625"/>
                <a:gd name="connsiteX31" fmla="*/ 917575 w 3298825"/>
                <a:gd name="connsiteY31" fmla="*/ 384175 h 1317625"/>
                <a:gd name="connsiteX32" fmla="*/ 917575 w 3298825"/>
                <a:gd name="connsiteY32" fmla="*/ 396875 h 1317625"/>
                <a:gd name="connsiteX33" fmla="*/ 962025 w 3298825"/>
                <a:gd name="connsiteY33" fmla="*/ 396875 h 1317625"/>
                <a:gd name="connsiteX34" fmla="*/ 962025 w 3298825"/>
                <a:gd name="connsiteY34" fmla="*/ 434975 h 1317625"/>
                <a:gd name="connsiteX35" fmla="*/ 1028700 w 3298825"/>
                <a:gd name="connsiteY35" fmla="*/ 434975 h 1317625"/>
                <a:gd name="connsiteX36" fmla="*/ 1028700 w 3298825"/>
                <a:gd name="connsiteY36" fmla="*/ 457200 h 1317625"/>
                <a:gd name="connsiteX37" fmla="*/ 1076325 w 3298825"/>
                <a:gd name="connsiteY37" fmla="*/ 457200 h 1317625"/>
                <a:gd name="connsiteX38" fmla="*/ 1076325 w 3298825"/>
                <a:gd name="connsiteY38" fmla="*/ 495300 h 1317625"/>
                <a:gd name="connsiteX39" fmla="*/ 1120775 w 3298825"/>
                <a:gd name="connsiteY39" fmla="*/ 495300 h 1317625"/>
                <a:gd name="connsiteX40" fmla="*/ 1120775 w 3298825"/>
                <a:gd name="connsiteY40" fmla="*/ 504825 h 1317625"/>
                <a:gd name="connsiteX41" fmla="*/ 1187450 w 3298825"/>
                <a:gd name="connsiteY41" fmla="*/ 504825 h 1317625"/>
                <a:gd name="connsiteX42" fmla="*/ 1187450 w 3298825"/>
                <a:gd name="connsiteY42" fmla="*/ 517525 h 1317625"/>
                <a:gd name="connsiteX43" fmla="*/ 1228725 w 3298825"/>
                <a:gd name="connsiteY43" fmla="*/ 517525 h 1317625"/>
                <a:gd name="connsiteX44" fmla="*/ 1228725 w 3298825"/>
                <a:gd name="connsiteY44" fmla="*/ 530225 h 1317625"/>
                <a:gd name="connsiteX45" fmla="*/ 1228725 w 3298825"/>
                <a:gd name="connsiteY45" fmla="*/ 530225 h 1317625"/>
                <a:gd name="connsiteX46" fmla="*/ 1257300 w 3298825"/>
                <a:gd name="connsiteY46" fmla="*/ 530225 h 1317625"/>
                <a:gd name="connsiteX47" fmla="*/ 1273175 w 3298825"/>
                <a:gd name="connsiteY47" fmla="*/ 546100 h 1317625"/>
                <a:gd name="connsiteX48" fmla="*/ 1285875 w 3298825"/>
                <a:gd name="connsiteY48" fmla="*/ 558800 h 1317625"/>
                <a:gd name="connsiteX49" fmla="*/ 1409700 w 3298825"/>
                <a:gd name="connsiteY49" fmla="*/ 558800 h 1317625"/>
                <a:gd name="connsiteX50" fmla="*/ 1409700 w 3298825"/>
                <a:gd name="connsiteY50" fmla="*/ 558800 h 1317625"/>
                <a:gd name="connsiteX51" fmla="*/ 1409700 w 3298825"/>
                <a:gd name="connsiteY51" fmla="*/ 558800 h 1317625"/>
                <a:gd name="connsiteX52" fmla="*/ 1409700 w 3298825"/>
                <a:gd name="connsiteY52" fmla="*/ 577850 h 1317625"/>
                <a:gd name="connsiteX53" fmla="*/ 1441450 w 3298825"/>
                <a:gd name="connsiteY53" fmla="*/ 577850 h 1317625"/>
                <a:gd name="connsiteX54" fmla="*/ 1441450 w 3298825"/>
                <a:gd name="connsiteY54" fmla="*/ 596900 h 1317625"/>
                <a:gd name="connsiteX55" fmla="*/ 1473200 w 3298825"/>
                <a:gd name="connsiteY55" fmla="*/ 596900 h 1317625"/>
                <a:gd name="connsiteX56" fmla="*/ 1473200 w 3298825"/>
                <a:gd name="connsiteY56" fmla="*/ 625475 h 1317625"/>
                <a:gd name="connsiteX57" fmla="*/ 1533525 w 3298825"/>
                <a:gd name="connsiteY57" fmla="*/ 625475 h 1317625"/>
                <a:gd name="connsiteX58" fmla="*/ 1533525 w 3298825"/>
                <a:gd name="connsiteY58" fmla="*/ 625475 h 1317625"/>
                <a:gd name="connsiteX59" fmla="*/ 1533525 w 3298825"/>
                <a:gd name="connsiteY59" fmla="*/ 654050 h 1317625"/>
                <a:gd name="connsiteX60" fmla="*/ 1587500 w 3298825"/>
                <a:gd name="connsiteY60" fmla="*/ 654050 h 1317625"/>
                <a:gd name="connsiteX61" fmla="*/ 1597025 w 3298825"/>
                <a:gd name="connsiteY61" fmla="*/ 663575 h 1317625"/>
                <a:gd name="connsiteX62" fmla="*/ 1663700 w 3298825"/>
                <a:gd name="connsiteY62" fmla="*/ 663575 h 1317625"/>
                <a:gd name="connsiteX63" fmla="*/ 1663700 w 3298825"/>
                <a:gd name="connsiteY63" fmla="*/ 679450 h 1317625"/>
                <a:gd name="connsiteX64" fmla="*/ 1704975 w 3298825"/>
                <a:gd name="connsiteY64" fmla="*/ 679450 h 1317625"/>
                <a:gd name="connsiteX65" fmla="*/ 1704975 w 3298825"/>
                <a:gd name="connsiteY65" fmla="*/ 708025 h 1317625"/>
                <a:gd name="connsiteX66" fmla="*/ 1752600 w 3298825"/>
                <a:gd name="connsiteY66" fmla="*/ 708025 h 1317625"/>
                <a:gd name="connsiteX67" fmla="*/ 1752600 w 3298825"/>
                <a:gd name="connsiteY67" fmla="*/ 733425 h 1317625"/>
                <a:gd name="connsiteX68" fmla="*/ 1876425 w 3298825"/>
                <a:gd name="connsiteY68" fmla="*/ 733425 h 1317625"/>
                <a:gd name="connsiteX69" fmla="*/ 1876425 w 3298825"/>
                <a:gd name="connsiteY69" fmla="*/ 771525 h 1317625"/>
                <a:gd name="connsiteX70" fmla="*/ 2060575 w 3298825"/>
                <a:gd name="connsiteY70" fmla="*/ 771525 h 1317625"/>
                <a:gd name="connsiteX71" fmla="*/ 2070100 w 3298825"/>
                <a:gd name="connsiteY71" fmla="*/ 781050 h 1317625"/>
                <a:gd name="connsiteX72" fmla="*/ 2136775 w 3298825"/>
                <a:gd name="connsiteY72" fmla="*/ 781050 h 1317625"/>
                <a:gd name="connsiteX73" fmla="*/ 2136775 w 3298825"/>
                <a:gd name="connsiteY73" fmla="*/ 803275 h 1317625"/>
                <a:gd name="connsiteX74" fmla="*/ 2254250 w 3298825"/>
                <a:gd name="connsiteY74" fmla="*/ 803275 h 1317625"/>
                <a:gd name="connsiteX75" fmla="*/ 2254250 w 3298825"/>
                <a:gd name="connsiteY75" fmla="*/ 854075 h 1317625"/>
                <a:gd name="connsiteX76" fmla="*/ 2286000 w 3298825"/>
                <a:gd name="connsiteY76" fmla="*/ 854075 h 1317625"/>
                <a:gd name="connsiteX77" fmla="*/ 2286000 w 3298825"/>
                <a:gd name="connsiteY77" fmla="*/ 898525 h 1317625"/>
                <a:gd name="connsiteX78" fmla="*/ 2406650 w 3298825"/>
                <a:gd name="connsiteY78" fmla="*/ 898525 h 1317625"/>
                <a:gd name="connsiteX79" fmla="*/ 2406650 w 3298825"/>
                <a:gd name="connsiteY79" fmla="*/ 917575 h 1317625"/>
                <a:gd name="connsiteX80" fmla="*/ 2530475 w 3298825"/>
                <a:gd name="connsiteY80" fmla="*/ 917575 h 1317625"/>
                <a:gd name="connsiteX81" fmla="*/ 2543175 w 3298825"/>
                <a:gd name="connsiteY81" fmla="*/ 917575 h 1317625"/>
                <a:gd name="connsiteX82" fmla="*/ 2543175 w 3298825"/>
                <a:gd name="connsiteY82" fmla="*/ 946150 h 1317625"/>
                <a:gd name="connsiteX83" fmla="*/ 3298825 w 3298825"/>
                <a:gd name="connsiteY83" fmla="*/ 946150 h 1317625"/>
                <a:gd name="connsiteX84" fmla="*/ 3298825 w 3298825"/>
                <a:gd name="connsiteY84" fmla="*/ 1317625 h 1317625"/>
                <a:gd name="connsiteX85" fmla="*/ 2546350 w 3298825"/>
                <a:gd name="connsiteY85" fmla="*/ 1317625 h 1317625"/>
                <a:gd name="connsiteX86" fmla="*/ 2546350 w 3298825"/>
                <a:gd name="connsiteY86" fmla="*/ 1273175 h 1317625"/>
                <a:gd name="connsiteX87" fmla="*/ 2390775 w 3298825"/>
                <a:gd name="connsiteY87" fmla="*/ 1273175 h 1317625"/>
                <a:gd name="connsiteX88" fmla="*/ 2390775 w 3298825"/>
                <a:gd name="connsiteY88" fmla="*/ 1238250 h 1317625"/>
                <a:gd name="connsiteX89" fmla="*/ 2286000 w 3298825"/>
                <a:gd name="connsiteY89" fmla="*/ 1238250 h 1317625"/>
                <a:gd name="connsiteX90" fmla="*/ 2286000 w 3298825"/>
                <a:gd name="connsiteY90" fmla="*/ 1181100 h 1317625"/>
                <a:gd name="connsiteX91" fmla="*/ 2247900 w 3298825"/>
                <a:gd name="connsiteY91" fmla="*/ 1181100 h 1317625"/>
                <a:gd name="connsiteX92" fmla="*/ 2247900 w 3298825"/>
                <a:gd name="connsiteY92" fmla="*/ 1130300 h 1317625"/>
                <a:gd name="connsiteX93" fmla="*/ 2143125 w 3298825"/>
                <a:gd name="connsiteY93" fmla="*/ 1130300 h 1317625"/>
                <a:gd name="connsiteX94" fmla="*/ 2143125 w 3298825"/>
                <a:gd name="connsiteY94" fmla="*/ 1111250 h 1317625"/>
                <a:gd name="connsiteX95" fmla="*/ 2054225 w 3298825"/>
                <a:gd name="connsiteY95" fmla="*/ 1111250 h 1317625"/>
                <a:gd name="connsiteX96" fmla="*/ 2054225 w 3298825"/>
                <a:gd name="connsiteY96" fmla="*/ 1089025 h 1317625"/>
                <a:gd name="connsiteX97" fmla="*/ 1876425 w 3298825"/>
                <a:gd name="connsiteY97" fmla="*/ 1089025 h 1317625"/>
                <a:gd name="connsiteX98" fmla="*/ 1876425 w 3298825"/>
                <a:gd name="connsiteY98" fmla="*/ 1057275 h 1317625"/>
                <a:gd name="connsiteX99" fmla="*/ 1774825 w 3298825"/>
                <a:gd name="connsiteY99" fmla="*/ 1057275 h 1317625"/>
                <a:gd name="connsiteX100" fmla="*/ 1774825 w 3298825"/>
                <a:gd name="connsiteY100" fmla="*/ 1038225 h 1317625"/>
                <a:gd name="connsiteX101" fmla="*/ 1736725 w 3298825"/>
                <a:gd name="connsiteY101" fmla="*/ 1038225 h 1317625"/>
                <a:gd name="connsiteX102" fmla="*/ 1736725 w 3298825"/>
                <a:gd name="connsiteY102" fmla="*/ 1038225 h 1317625"/>
                <a:gd name="connsiteX103" fmla="*/ 1736725 w 3298825"/>
                <a:gd name="connsiteY103" fmla="*/ 1038225 h 1317625"/>
                <a:gd name="connsiteX104" fmla="*/ 1736725 w 3298825"/>
                <a:gd name="connsiteY104" fmla="*/ 1038225 h 1317625"/>
                <a:gd name="connsiteX105" fmla="*/ 1711325 w 3298825"/>
                <a:gd name="connsiteY105" fmla="*/ 1012825 h 1317625"/>
                <a:gd name="connsiteX106" fmla="*/ 1711325 w 3298825"/>
                <a:gd name="connsiteY106" fmla="*/ 987425 h 1317625"/>
                <a:gd name="connsiteX107" fmla="*/ 1654175 w 3298825"/>
                <a:gd name="connsiteY107" fmla="*/ 987425 h 1317625"/>
                <a:gd name="connsiteX108" fmla="*/ 1654175 w 3298825"/>
                <a:gd name="connsiteY108" fmla="*/ 968375 h 1317625"/>
                <a:gd name="connsiteX109" fmla="*/ 1587500 w 3298825"/>
                <a:gd name="connsiteY109" fmla="*/ 968375 h 1317625"/>
                <a:gd name="connsiteX110" fmla="*/ 1587500 w 3298825"/>
                <a:gd name="connsiteY110" fmla="*/ 955675 h 1317625"/>
                <a:gd name="connsiteX111" fmla="*/ 1517650 w 3298825"/>
                <a:gd name="connsiteY111" fmla="*/ 955675 h 1317625"/>
                <a:gd name="connsiteX112" fmla="*/ 1517650 w 3298825"/>
                <a:gd name="connsiteY112" fmla="*/ 927100 h 1317625"/>
                <a:gd name="connsiteX113" fmla="*/ 1466850 w 3298825"/>
                <a:gd name="connsiteY113" fmla="*/ 927100 h 1317625"/>
                <a:gd name="connsiteX114" fmla="*/ 1466850 w 3298825"/>
                <a:gd name="connsiteY114" fmla="*/ 892175 h 1317625"/>
                <a:gd name="connsiteX115" fmla="*/ 1466850 w 3298825"/>
                <a:gd name="connsiteY115" fmla="*/ 892175 h 1317625"/>
                <a:gd name="connsiteX116" fmla="*/ 1438275 w 3298825"/>
                <a:gd name="connsiteY116" fmla="*/ 892175 h 1317625"/>
                <a:gd name="connsiteX117" fmla="*/ 1438275 w 3298825"/>
                <a:gd name="connsiteY117" fmla="*/ 892175 h 1317625"/>
                <a:gd name="connsiteX118" fmla="*/ 1412875 w 3298825"/>
                <a:gd name="connsiteY118" fmla="*/ 866775 h 1317625"/>
                <a:gd name="connsiteX119" fmla="*/ 1397000 w 3298825"/>
                <a:gd name="connsiteY119" fmla="*/ 850900 h 1317625"/>
                <a:gd name="connsiteX120" fmla="*/ 1273175 w 3298825"/>
                <a:gd name="connsiteY120" fmla="*/ 850900 h 1317625"/>
                <a:gd name="connsiteX121" fmla="*/ 1273175 w 3298825"/>
                <a:gd name="connsiteY121" fmla="*/ 835025 h 1317625"/>
                <a:gd name="connsiteX122" fmla="*/ 1238250 w 3298825"/>
                <a:gd name="connsiteY122" fmla="*/ 835025 h 1317625"/>
                <a:gd name="connsiteX123" fmla="*/ 1238250 w 3298825"/>
                <a:gd name="connsiteY123" fmla="*/ 812800 h 1317625"/>
                <a:gd name="connsiteX124" fmla="*/ 1181100 w 3298825"/>
                <a:gd name="connsiteY124" fmla="*/ 812800 h 1317625"/>
                <a:gd name="connsiteX125" fmla="*/ 1181100 w 3298825"/>
                <a:gd name="connsiteY125" fmla="*/ 800100 h 1317625"/>
                <a:gd name="connsiteX126" fmla="*/ 1104900 w 3298825"/>
                <a:gd name="connsiteY126" fmla="*/ 800100 h 1317625"/>
                <a:gd name="connsiteX127" fmla="*/ 1104900 w 3298825"/>
                <a:gd name="connsiteY127" fmla="*/ 746125 h 1317625"/>
                <a:gd name="connsiteX128" fmla="*/ 1047750 w 3298825"/>
                <a:gd name="connsiteY128" fmla="*/ 746125 h 1317625"/>
                <a:gd name="connsiteX129" fmla="*/ 1047750 w 3298825"/>
                <a:gd name="connsiteY129" fmla="*/ 720725 h 1317625"/>
                <a:gd name="connsiteX130" fmla="*/ 968375 w 3298825"/>
                <a:gd name="connsiteY130" fmla="*/ 720725 h 1317625"/>
                <a:gd name="connsiteX131" fmla="*/ 968375 w 3298825"/>
                <a:gd name="connsiteY131" fmla="*/ 688975 h 1317625"/>
                <a:gd name="connsiteX132" fmla="*/ 949325 w 3298825"/>
                <a:gd name="connsiteY132" fmla="*/ 688975 h 1317625"/>
                <a:gd name="connsiteX133" fmla="*/ 949325 w 3298825"/>
                <a:gd name="connsiteY133" fmla="*/ 669925 h 1317625"/>
                <a:gd name="connsiteX134" fmla="*/ 892175 w 3298825"/>
                <a:gd name="connsiteY134" fmla="*/ 669925 h 1317625"/>
                <a:gd name="connsiteX135" fmla="*/ 892175 w 3298825"/>
                <a:gd name="connsiteY135" fmla="*/ 631825 h 1317625"/>
                <a:gd name="connsiteX136" fmla="*/ 828675 w 3298825"/>
                <a:gd name="connsiteY136" fmla="*/ 631825 h 1317625"/>
                <a:gd name="connsiteX137" fmla="*/ 828675 w 3298825"/>
                <a:gd name="connsiteY137" fmla="*/ 593725 h 1317625"/>
                <a:gd name="connsiteX138" fmla="*/ 796925 w 3298825"/>
                <a:gd name="connsiteY138" fmla="*/ 593725 h 1317625"/>
                <a:gd name="connsiteX139" fmla="*/ 796925 w 3298825"/>
                <a:gd name="connsiteY139" fmla="*/ 561975 h 1317625"/>
                <a:gd name="connsiteX140" fmla="*/ 708025 w 3298825"/>
                <a:gd name="connsiteY140" fmla="*/ 561975 h 1317625"/>
                <a:gd name="connsiteX141" fmla="*/ 708025 w 3298825"/>
                <a:gd name="connsiteY141" fmla="*/ 561975 h 1317625"/>
                <a:gd name="connsiteX142" fmla="*/ 708025 w 3298825"/>
                <a:gd name="connsiteY142" fmla="*/ 561975 h 1317625"/>
                <a:gd name="connsiteX143" fmla="*/ 708025 w 3298825"/>
                <a:gd name="connsiteY143" fmla="*/ 546100 h 1317625"/>
                <a:gd name="connsiteX144" fmla="*/ 676275 w 3298825"/>
                <a:gd name="connsiteY144" fmla="*/ 546100 h 1317625"/>
                <a:gd name="connsiteX145" fmla="*/ 676275 w 3298825"/>
                <a:gd name="connsiteY145" fmla="*/ 508000 h 1317625"/>
                <a:gd name="connsiteX146" fmla="*/ 622300 w 3298825"/>
                <a:gd name="connsiteY146" fmla="*/ 508000 h 1317625"/>
                <a:gd name="connsiteX147" fmla="*/ 622300 w 3298825"/>
                <a:gd name="connsiteY147" fmla="*/ 466725 h 1317625"/>
                <a:gd name="connsiteX148" fmla="*/ 533400 w 3298825"/>
                <a:gd name="connsiteY148" fmla="*/ 466725 h 1317625"/>
                <a:gd name="connsiteX149" fmla="*/ 533400 w 3298825"/>
                <a:gd name="connsiteY149" fmla="*/ 428625 h 1317625"/>
                <a:gd name="connsiteX150" fmla="*/ 457200 w 3298825"/>
                <a:gd name="connsiteY150" fmla="*/ 428625 h 1317625"/>
                <a:gd name="connsiteX151" fmla="*/ 457200 w 3298825"/>
                <a:gd name="connsiteY151" fmla="*/ 428625 h 1317625"/>
                <a:gd name="connsiteX152" fmla="*/ 431800 w 3298825"/>
                <a:gd name="connsiteY152" fmla="*/ 403225 h 1317625"/>
                <a:gd name="connsiteX153" fmla="*/ 431800 w 3298825"/>
                <a:gd name="connsiteY153" fmla="*/ 358775 h 1317625"/>
                <a:gd name="connsiteX154" fmla="*/ 381000 w 3298825"/>
                <a:gd name="connsiteY154" fmla="*/ 358775 h 1317625"/>
                <a:gd name="connsiteX155" fmla="*/ 381000 w 3298825"/>
                <a:gd name="connsiteY155" fmla="*/ 301625 h 1317625"/>
                <a:gd name="connsiteX156" fmla="*/ 285750 w 3298825"/>
                <a:gd name="connsiteY156" fmla="*/ 301625 h 1317625"/>
                <a:gd name="connsiteX157" fmla="*/ 285750 w 3298825"/>
                <a:gd name="connsiteY157" fmla="*/ 260350 h 1317625"/>
                <a:gd name="connsiteX158" fmla="*/ 263525 w 3298825"/>
                <a:gd name="connsiteY158" fmla="*/ 238125 h 1317625"/>
                <a:gd name="connsiteX159" fmla="*/ 209550 w 3298825"/>
                <a:gd name="connsiteY159" fmla="*/ 238125 h 1317625"/>
                <a:gd name="connsiteX160" fmla="*/ 184150 w 3298825"/>
                <a:gd name="connsiteY160" fmla="*/ 212725 h 1317625"/>
                <a:gd name="connsiteX161" fmla="*/ 111125 w 3298825"/>
                <a:gd name="connsiteY161" fmla="*/ 212725 h 1317625"/>
                <a:gd name="connsiteX162" fmla="*/ 111125 w 3298825"/>
                <a:gd name="connsiteY162" fmla="*/ 152400 h 1317625"/>
                <a:gd name="connsiteX163" fmla="*/ 95250 w 3298825"/>
                <a:gd name="connsiteY163" fmla="*/ 152400 h 1317625"/>
                <a:gd name="connsiteX164" fmla="*/ 95250 w 3298825"/>
                <a:gd name="connsiteY164" fmla="*/ 63500 h 1317625"/>
                <a:gd name="connsiteX165" fmla="*/ 47625 w 3298825"/>
                <a:gd name="connsiteY165" fmla="*/ 63500 h 1317625"/>
                <a:gd name="connsiteX166" fmla="*/ 0 w 3298825"/>
                <a:gd name="connsiteY166" fmla="*/ 0 h 131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Lst>
              <a:rect l="l" t="t" r="r" b="b"/>
              <a:pathLst>
                <a:path w="3298825" h="1317625">
                  <a:moveTo>
                    <a:pt x="0" y="0"/>
                  </a:moveTo>
                  <a:lnTo>
                    <a:pt x="101600" y="0"/>
                  </a:lnTo>
                  <a:lnTo>
                    <a:pt x="101600" y="50800"/>
                  </a:lnTo>
                  <a:lnTo>
                    <a:pt x="196850" y="50800"/>
                  </a:lnTo>
                  <a:lnTo>
                    <a:pt x="196850" y="50800"/>
                  </a:lnTo>
                  <a:lnTo>
                    <a:pt x="215900" y="69850"/>
                  </a:lnTo>
                  <a:lnTo>
                    <a:pt x="282575" y="69850"/>
                  </a:lnTo>
                  <a:lnTo>
                    <a:pt x="282575" y="101600"/>
                  </a:lnTo>
                  <a:lnTo>
                    <a:pt x="371475" y="101600"/>
                  </a:lnTo>
                  <a:lnTo>
                    <a:pt x="371475" y="146050"/>
                  </a:lnTo>
                  <a:lnTo>
                    <a:pt x="419100" y="149225"/>
                  </a:lnTo>
                  <a:lnTo>
                    <a:pt x="441325" y="184150"/>
                  </a:lnTo>
                  <a:lnTo>
                    <a:pt x="476250" y="187325"/>
                  </a:lnTo>
                  <a:lnTo>
                    <a:pt x="482600" y="200025"/>
                  </a:lnTo>
                  <a:lnTo>
                    <a:pt x="533400" y="203200"/>
                  </a:lnTo>
                  <a:lnTo>
                    <a:pt x="539750" y="219075"/>
                  </a:lnTo>
                  <a:lnTo>
                    <a:pt x="600075" y="222250"/>
                  </a:lnTo>
                  <a:lnTo>
                    <a:pt x="603250" y="231775"/>
                  </a:lnTo>
                  <a:lnTo>
                    <a:pt x="625475" y="263525"/>
                  </a:lnTo>
                  <a:lnTo>
                    <a:pt x="676275" y="269875"/>
                  </a:lnTo>
                  <a:lnTo>
                    <a:pt x="676275" y="269875"/>
                  </a:lnTo>
                  <a:lnTo>
                    <a:pt x="676275" y="269875"/>
                  </a:lnTo>
                  <a:lnTo>
                    <a:pt x="685800" y="285750"/>
                  </a:lnTo>
                  <a:lnTo>
                    <a:pt x="685800" y="285750"/>
                  </a:lnTo>
                  <a:lnTo>
                    <a:pt x="708025" y="307975"/>
                  </a:lnTo>
                  <a:lnTo>
                    <a:pt x="793750" y="307975"/>
                  </a:lnTo>
                  <a:lnTo>
                    <a:pt x="793750" y="327025"/>
                  </a:lnTo>
                  <a:lnTo>
                    <a:pt x="831850" y="327025"/>
                  </a:lnTo>
                  <a:lnTo>
                    <a:pt x="831850" y="358775"/>
                  </a:lnTo>
                  <a:lnTo>
                    <a:pt x="882650" y="358775"/>
                  </a:lnTo>
                  <a:lnTo>
                    <a:pt x="882650" y="384175"/>
                  </a:lnTo>
                  <a:lnTo>
                    <a:pt x="917575" y="384175"/>
                  </a:lnTo>
                  <a:lnTo>
                    <a:pt x="917575" y="396875"/>
                  </a:lnTo>
                  <a:lnTo>
                    <a:pt x="962025" y="396875"/>
                  </a:lnTo>
                  <a:lnTo>
                    <a:pt x="962025" y="434975"/>
                  </a:lnTo>
                  <a:lnTo>
                    <a:pt x="1028700" y="434975"/>
                  </a:lnTo>
                  <a:lnTo>
                    <a:pt x="1028700" y="457200"/>
                  </a:lnTo>
                  <a:lnTo>
                    <a:pt x="1076325" y="457200"/>
                  </a:lnTo>
                  <a:lnTo>
                    <a:pt x="1076325" y="495300"/>
                  </a:lnTo>
                  <a:lnTo>
                    <a:pt x="1120775" y="495300"/>
                  </a:lnTo>
                  <a:lnTo>
                    <a:pt x="1120775" y="504825"/>
                  </a:lnTo>
                  <a:lnTo>
                    <a:pt x="1187450" y="504825"/>
                  </a:lnTo>
                  <a:lnTo>
                    <a:pt x="1187450" y="517525"/>
                  </a:lnTo>
                  <a:lnTo>
                    <a:pt x="1228725" y="517525"/>
                  </a:lnTo>
                  <a:lnTo>
                    <a:pt x="1228725" y="530225"/>
                  </a:lnTo>
                  <a:lnTo>
                    <a:pt x="1228725" y="530225"/>
                  </a:lnTo>
                  <a:lnTo>
                    <a:pt x="1257300" y="530225"/>
                  </a:lnTo>
                  <a:lnTo>
                    <a:pt x="1273175" y="546100"/>
                  </a:lnTo>
                  <a:lnTo>
                    <a:pt x="1285875" y="558800"/>
                  </a:lnTo>
                  <a:lnTo>
                    <a:pt x="1409700" y="558800"/>
                  </a:lnTo>
                  <a:lnTo>
                    <a:pt x="1409700" y="558800"/>
                  </a:lnTo>
                  <a:lnTo>
                    <a:pt x="1409700" y="558800"/>
                  </a:lnTo>
                  <a:lnTo>
                    <a:pt x="1409700" y="577850"/>
                  </a:lnTo>
                  <a:lnTo>
                    <a:pt x="1441450" y="577850"/>
                  </a:lnTo>
                  <a:lnTo>
                    <a:pt x="1441450" y="596900"/>
                  </a:lnTo>
                  <a:lnTo>
                    <a:pt x="1473200" y="596900"/>
                  </a:lnTo>
                  <a:lnTo>
                    <a:pt x="1473200" y="625475"/>
                  </a:lnTo>
                  <a:lnTo>
                    <a:pt x="1533525" y="625475"/>
                  </a:lnTo>
                  <a:lnTo>
                    <a:pt x="1533525" y="625475"/>
                  </a:lnTo>
                  <a:lnTo>
                    <a:pt x="1533525" y="654050"/>
                  </a:lnTo>
                  <a:lnTo>
                    <a:pt x="1587500" y="654050"/>
                  </a:lnTo>
                  <a:lnTo>
                    <a:pt x="1597025" y="663575"/>
                  </a:lnTo>
                  <a:lnTo>
                    <a:pt x="1663700" y="663575"/>
                  </a:lnTo>
                  <a:lnTo>
                    <a:pt x="1663700" y="679450"/>
                  </a:lnTo>
                  <a:lnTo>
                    <a:pt x="1704975" y="679450"/>
                  </a:lnTo>
                  <a:lnTo>
                    <a:pt x="1704975" y="708025"/>
                  </a:lnTo>
                  <a:lnTo>
                    <a:pt x="1752600" y="708025"/>
                  </a:lnTo>
                  <a:lnTo>
                    <a:pt x="1752600" y="733425"/>
                  </a:lnTo>
                  <a:lnTo>
                    <a:pt x="1876425" y="733425"/>
                  </a:lnTo>
                  <a:lnTo>
                    <a:pt x="1876425" y="771525"/>
                  </a:lnTo>
                  <a:lnTo>
                    <a:pt x="2060575" y="771525"/>
                  </a:lnTo>
                  <a:lnTo>
                    <a:pt x="2070100" y="781050"/>
                  </a:lnTo>
                  <a:lnTo>
                    <a:pt x="2136775" y="781050"/>
                  </a:lnTo>
                  <a:lnTo>
                    <a:pt x="2136775" y="803275"/>
                  </a:lnTo>
                  <a:lnTo>
                    <a:pt x="2254250" y="803275"/>
                  </a:lnTo>
                  <a:lnTo>
                    <a:pt x="2254250" y="854075"/>
                  </a:lnTo>
                  <a:lnTo>
                    <a:pt x="2286000" y="854075"/>
                  </a:lnTo>
                  <a:lnTo>
                    <a:pt x="2286000" y="898525"/>
                  </a:lnTo>
                  <a:lnTo>
                    <a:pt x="2406650" y="898525"/>
                  </a:lnTo>
                  <a:lnTo>
                    <a:pt x="2406650" y="917575"/>
                  </a:lnTo>
                  <a:lnTo>
                    <a:pt x="2530475" y="917575"/>
                  </a:lnTo>
                  <a:lnTo>
                    <a:pt x="2543175" y="917575"/>
                  </a:lnTo>
                  <a:lnTo>
                    <a:pt x="2543175" y="946150"/>
                  </a:lnTo>
                  <a:lnTo>
                    <a:pt x="3298825" y="946150"/>
                  </a:lnTo>
                  <a:lnTo>
                    <a:pt x="3298825" y="1317625"/>
                  </a:lnTo>
                  <a:lnTo>
                    <a:pt x="2546350" y="1317625"/>
                  </a:lnTo>
                  <a:lnTo>
                    <a:pt x="2546350" y="1273175"/>
                  </a:lnTo>
                  <a:lnTo>
                    <a:pt x="2390775" y="1273175"/>
                  </a:lnTo>
                  <a:lnTo>
                    <a:pt x="2390775" y="1238250"/>
                  </a:lnTo>
                  <a:lnTo>
                    <a:pt x="2286000" y="1238250"/>
                  </a:lnTo>
                  <a:lnTo>
                    <a:pt x="2286000" y="1181100"/>
                  </a:lnTo>
                  <a:lnTo>
                    <a:pt x="2247900" y="1181100"/>
                  </a:lnTo>
                  <a:lnTo>
                    <a:pt x="2247900" y="1130300"/>
                  </a:lnTo>
                  <a:lnTo>
                    <a:pt x="2143125" y="1130300"/>
                  </a:lnTo>
                  <a:lnTo>
                    <a:pt x="2143125" y="1111250"/>
                  </a:lnTo>
                  <a:lnTo>
                    <a:pt x="2054225" y="1111250"/>
                  </a:lnTo>
                  <a:lnTo>
                    <a:pt x="2054225" y="1089025"/>
                  </a:lnTo>
                  <a:lnTo>
                    <a:pt x="1876425" y="1089025"/>
                  </a:lnTo>
                  <a:lnTo>
                    <a:pt x="1876425" y="1057275"/>
                  </a:lnTo>
                  <a:lnTo>
                    <a:pt x="1774825" y="1057275"/>
                  </a:lnTo>
                  <a:lnTo>
                    <a:pt x="1774825" y="1038225"/>
                  </a:lnTo>
                  <a:lnTo>
                    <a:pt x="1736725" y="1038225"/>
                  </a:lnTo>
                  <a:lnTo>
                    <a:pt x="1736725" y="1038225"/>
                  </a:lnTo>
                  <a:lnTo>
                    <a:pt x="1736725" y="1038225"/>
                  </a:lnTo>
                  <a:lnTo>
                    <a:pt x="1736725" y="1038225"/>
                  </a:lnTo>
                  <a:lnTo>
                    <a:pt x="1711325" y="1012825"/>
                  </a:lnTo>
                  <a:lnTo>
                    <a:pt x="1711325" y="987425"/>
                  </a:lnTo>
                  <a:lnTo>
                    <a:pt x="1654175" y="987425"/>
                  </a:lnTo>
                  <a:lnTo>
                    <a:pt x="1654175" y="968375"/>
                  </a:lnTo>
                  <a:lnTo>
                    <a:pt x="1587500" y="968375"/>
                  </a:lnTo>
                  <a:lnTo>
                    <a:pt x="1587500" y="955675"/>
                  </a:lnTo>
                  <a:lnTo>
                    <a:pt x="1517650" y="955675"/>
                  </a:lnTo>
                  <a:lnTo>
                    <a:pt x="1517650" y="927100"/>
                  </a:lnTo>
                  <a:lnTo>
                    <a:pt x="1466850" y="927100"/>
                  </a:lnTo>
                  <a:lnTo>
                    <a:pt x="1466850" y="892175"/>
                  </a:lnTo>
                  <a:lnTo>
                    <a:pt x="1466850" y="892175"/>
                  </a:lnTo>
                  <a:lnTo>
                    <a:pt x="1438275" y="892175"/>
                  </a:lnTo>
                  <a:lnTo>
                    <a:pt x="1438275" y="892175"/>
                  </a:lnTo>
                  <a:lnTo>
                    <a:pt x="1412875" y="866775"/>
                  </a:lnTo>
                  <a:lnTo>
                    <a:pt x="1397000" y="850900"/>
                  </a:lnTo>
                  <a:lnTo>
                    <a:pt x="1273175" y="850900"/>
                  </a:lnTo>
                  <a:lnTo>
                    <a:pt x="1273175" y="835025"/>
                  </a:lnTo>
                  <a:lnTo>
                    <a:pt x="1238250" y="835025"/>
                  </a:lnTo>
                  <a:lnTo>
                    <a:pt x="1238250" y="812800"/>
                  </a:lnTo>
                  <a:lnTo>
                    <a:pt x="1181100" y="812800"/>
                  </a:lnTo>
                  <a:lnTo>
                    <a:pt x="1181100" y="800100"/>
                  </a:lnTo>
                  <a:lnTo>
                    <a:pt x="1104900" y="800100"/>
                  </a:lnTo>
                  <a:lnTo>
                    <a:pt x="1104900" y="746125"/>
                  </a:lnTo>
                  <a:lnTo>
                    <a:pt x="1047750" y="746125"/>
                  </a:lnTo>
                  <a:lnTo>
                    <a:pt x="1047750" y="720725"/>
                  </a:lnTo>
                  <a:lnTo>
                    <a:pt x="968375" y="720725"/>
                  </a:lnTo>
                  <a:lnTo>
                    <a:pt x="968375" y="688975"/>
                  </a:lnTo>
                  <a:lnTo>
                    <a:pt x="949325" y="688975"/>
                  </a:lnTo>
                  <a:lnTo>
                    <a:pt x="949325" y="669925"/>
                  </a:lnTo>
                  <a:lnTo>
                    <a:pt x="892175" y="669925"/>
                  </a:lnTo>
                  <a:lnTo>
                    <a:pt x="892175" y="631825"/>
                  </a:lnTo>
                  <a:lnTo>
                    <a:pt x="828675" y="631825"/>
                  </a:lnTo>
                  <a:lnTo>
                    <a:pt x="828675" y="593725"/>
                  </a:lnTo>
                  <a:lnTo>
                    <a:pt x="796925" y="593725"/>
                  </a:lnTo>
                  <a:lnTo>
                    <a:pt x="796925" y="561975"/>
                  </a:lnTo>
                  <a:lnTo>
                    <a:pt x="708025" y="561975"/>
                  </a:lnTo>
                  <a:lnTo>
                    <a:pt x="708025" y="561975"/>
                  </a:lnTo>
                  <a:lnTo>
                    <a:pt x="708025" y="561975"/>
                  </a:lnTo>
                  <a:lnTo>
                    <a:pt x="708025" y="546100"/>
                  </a:lnTo>
                  <a:lnTo>
                    <a:pt x="676275" y="546100"/>
                  </a:lnTo>
                  <a:lnTo>
                    <a:pt x="676275" y="508000"/>
                  </a:lnTo>
                  <a:lnTo>
                    <a:pt x="622300" y="508000"/>
                  </a:lnTo>
                  <a:lnTo>
                    <a:pt x="622300" y="466725"/>
                  </a:lnTo>
                  <a:lnTo>
                    <a:pt x="533400" y="466725"/>
                  </a:lnTo>
                  <a:lnTo>
                    <a:pt x="533400" y="428625"/>
                  </a:lnTo>
                  <a:lnTo>
                    <a:pt x="457200" y="428625"/>
                  </a:lnTo>
                  <a:lnTo>
                    <a:pt x="457200" y="428625"/>
                  </a:lnTo>
                  <a:lnTo>
                    <a:pt x="431800" y="403225"/>
                  </a:lnTo>
                  <a:lnTo>
                    <a:pt x="431800" y="358775"/>
                  </a:lnTo>
                  <a:lnTo>
                    <a:pt x="381000" y="358775"/>
                  </a:lnTo>
                  <a:lnTo>
                    <a:pt x="381000" y="301625"/>
                  </a:lnTo>
                  <a:lnTo>
                    <a:pt x="285750" y="301625"/>
                  </a:lnTo>
                  <a:lnTo>
                    <a:pt x="285750" y="260350"/>
                  </a:lnTo>
                  <a:lnTo>
                    <a:pt x="263525" y="238125"/>
                  </a:lnTo>
                  <a:lnTo>
                    <a:pt x="209550" y="238125"/>
                  </a:lnTo>
                  <a:lnTo>
                    <a:pt x="184150" y="212725"/>
                  </a:lnTo>
                  <a:lnTo>
                    <a:pt x="111125" y="212725"/>
                  </a:lnTo>
                  <a:lnTo>
                    <a:pt x="111125" y="152400"/>
                  </a:lnTo>
                  <a:lnTo>
                    <a:pt x="95250" y="152400"/>
                  </a:lnTo>
                  <a:lnTo>
                    <a:pt x="95250" y="63500"/>
                  </a:lnTo>
                  <a:lnTo>
                    <a:pt x="47625" y="63500"/>
                  </a:lnTo>
                  <a:lnTo>
                    <a:pt x="0" y="0"/>
                  </a:lnTo>
                  <a:close/>
                </a:path>
              </a:pathLst>
            </a:custGeom>
            <a:solidFill>
              <a:srgbClr val="7F7F7F">
                <a:alpha val="29804"/>
              </a:srgb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E1471D"/>
                </a:solidFill>
                <a:effectLst/>
                <a:uLnTx/>
                <a:uFillTx/>
                <a:latin typeface="Poppins" panose="00000500000000000000" pitchFamily="2" charset="0"/>
                <a:cs typeface="Poppins" panose="00000500000000000000" pitchFamily="2" charset="0"/>
              </a:endParaRPr>
            </a:p>
          </p:txBody>
        </p:sp>
        <p:grpSp>
          <p:nvGrpSpPr>
            <p:cNvPr id="6" name="Group 5">
              <a:extLst>
                <a:ext uri="{FF2B5EF4-FFF2-40B4-BE49-F238E27FC236}">
                  <a16:creationId xmlns:a16="http://schemas.microsoft.com/office/drawing/2014/main" id="{91AA925D-1177-B8A4-211E-9776842E087D}"/>
                </a:ext>
              </a:extLst>
            </p:cNvPr>
            <p:cNvGrpSpPr/>
            <p:nvPr/>
          </p:nvGrpSpPr>
          <p:grpSpPr>
            <a:xfrm>
              <a:off x="7642884" y="2785787"/>
              <a:ext cx="3863019" cy="1371509"/>
              <a:chOff x="7242175" y="2701925"/>
              <a:chExt cx="3311525" cy="1146175"/>
            </a:xfrm>
          </p:grpSpPr>
          <p:sp>
            <p:nvSpPr>
              <p:cNvPr id="9419" name="Freeform 179">
                <a:extLst>
                  <a:ext uri="{FF2B5EF4-FFF2-40B4-BE49-F238E27FC236}">
                    <a16:creationId xmlns:a16="http://schemas.microsoft.com/office/drawing/2014/main" id="{D6766BEB-8608-8358-2D4A-F9EF038B8F36}"/>
                  </a:ext>
                </a:extLst>
              </p:cNvPr>
              <p:cNvSpPr/>
              <p:nvPr/>
            </p:nvSpPr>
            <p:spPr bwMode="auto">
              <a:xfrm>
                <a:off x="9017000" y="3590925"/>
                <a:ext cx="1536700" cy="257175"/>
              </a:xfrm>
              <a:custGeom>
                <a:avLst/>
                <a:gdLst>
                  <a:gd name="connsiteX0" fmla="*/ 1536700 w 1536700"/>
                  <a:gd name="connsiteY0" fmla="*/ 257175 h 257175"/>
                  <a:gd name="connsiteX1" fmla="*/ 774700 w 1536700"/>
                  <a:gd name="connsiteY1" fmla="*/ 257175 h 257175"/>
                  <a:gd name="connsiteX2" fmla="*/ 774700 w 1536700"/>
                  <a:gd name="connsiteY2" fmla="*/ 219075 h 257175"/>
                  <a:gd name="connsiteX3" fmla="*/ 625475 w 1536700"/>
                  <a:gd name="connsiteY3" fmla="*/ 219075 h 257175"/>
                  <a:gd name="connsiteX4" fmla="*/ 625475 w 1536700"/>
                  <a:gd name="connsiteY4" fmla="*/ 184150 h 257175"/>
                  <a:gd name="connsiteX5" fmla="*/ 530225 w 1536700"/>
                  <a:gd name="connsiteY5" fmla="*/ 184150 h 257175"/>
                  <a:gd name="connsiteX6" fmla="*/ 530225 w 1536700"/>
                  <a:gd name="connsiteY6" fmla="*/ 136525 h 257175"/>
                  <a:gd name="connsiteX7" fmla="*/ 488950 w 1536700"/>
                  <a:gd name="connsiteY7" fmla="*/ 136525 h 257175"/>
                  <a:gd name="connsiteX8" fmla="*/ 488950 w 1536700"/>
                  <a:gd name="connsiteY8" fmla="*/ 82550 h 257175"/>
                  <a:gd name="connsiteX9" fmla="*/ 368300 w 1536700"/>
                  <a:gd name="connsiteY9" fmla="*/ 82550 h 257175"/>
                  <a:gd name="connsiteX10" fmla="*/ 368300 w 1536700"/>
                  <a:gd name="connsiteY10" fmla="*/ 53975 h 257175"/>
                  <a:gd name="connsiteX11" fmla="*/ 292100 w 1536700"/>
                  <a:gd name="connsiteY11" fmla="*/ 53975 h 257175"/>
                  <a:gd name="connsiteX12" fmla="*/ 292100 w 1536700"/>
                  <a:gd name="connsiteY12" fmla="*/ 41275 h 257175"/>
                  <a:gd name="connsiteX13" fmla="*/ 111125 w 1536700"/>
                  <a:gd name="connsiteY13" fmla="*/ 41275 h 257175"/>
                  <a:gd name="connsiteX14" fmla="*/ 111125 w 1536700"/>
                  <a:gd name="connsiteY14" fmla="*/ 0 h 257175"/>
                  <a:gd name="connsiteX15" fmla="*/ 0 w 1536700"/>
                  <a:gd name="connsiteY15"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36700" h="257175">
                    <a:moveTo>
                      <a:pt x="1536700" y="257175"/>
                    </a:moveTo>
                    <a:lnTo>
                      <a:pt x="774700" y="257175"/>
                    </a:lnTo>
                    <a:lnTo>
                      <a:pt x="774700" y="219075"/>
                    </a:lnTo>
                    <a:lnTo>
                      <a:pt x="625475" y="219075"/>
                    </a:lnTo>
                    <a:lnTo>
                      <a:pt x="625475" y="184150"/>
                    </a:lnTo>
                    <a:lnTo>
                      <a:pt x="530225" y="184150"/>
                    </a:lnTo>
                    <a:lnTo>
                      <a:pt x="530225" y="136525"/>
                    </a:lnTo>
                    <a:lnTo>
                      <a:pt x="488950" y="136525"/>
                    </a:lnTo>
                    <a:lnTo>
                      <a:pt x="488950" y="82550"/>
                    </a:lnTo>
                    <a:lnTo>
                      <a:pt x="368300" y="82550"/>
                    </a:lnTo>
                    <a:lnTo>
                      <a:pt x="368300" y="53975"/>
                    </a:lnTo>
                    <a:lnTo>
                      <a:pt x="292100" y="53975"/>
                    </a:lnTo>
                    <a:lnTo>
                      <a:pt x="292100" y="41275"/>
                    </a:lnTo>
                    <a:lnTo>
                      <a:pt x="111125" y="41275"/>
                    </a:lnTo>
                    <a:lnTo>
                      <a:pt x="111125"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endParaRPr>
              </a:p>
            </p:txBody>
          </p:sp>
          <p:sp>
            <p:nvSpPr>
              <p:cNvPr id="9420" name="Freeform 180">
                <a:extLst>
                  <a:ext uri="{FF2B5EF4-FFF2-40B4-BE49-F238E27FC236}">
                    <a16:creationId xmlns:a16="http://schemas.microsoft.com/office/drawing/2014/main" id="{263E9760-EA20-39DC-AD01-AF31EDB68E1A}"/>
                  </a:ext>
                </a:extLst>
              </p:cNvPr>
              <p:cNvSpPr/>
              <p:nvPr/>
            </p:nvSpPr>
            <p:spPr bwMode="auto">
              <a:xfrm>
                <a:off x="7242175" y="2701925"/>
                <a:ext cx="431800" cy="266700"/>
              </a:xfrm>
              <a:custGeom>
                <a:avLst/>
                <a:gdLst>
                  <a:gd name="connsiteX0" fmla="*/ 0 w 431800"/>
                  <a:gd name="connsiteY0" fmla="*/ 0 h 266700"/>
                  <a:gd name="connsiteX1" fmla="*/ 69850 w 431800"/>
                  <a:gd name="connsiteY1" fmla="*/ 0 h 266700"/>
                  <a:gd name="connsiteX2" fmla="*/ 69850 w 431800"/>
                  <a:gd name="connsiteY2" fmla="*/ 28575 h 266700"/>
                  <a:gd name="connsiteX3" fmla="*/ 101600 w 431800"/>
                  <a:gd name="connsiteY3" fmla="*/ 28575 h 266700"/>
                  <a:gd name="connsiteX4" fmla="*/ 101600 w 431800"/>
                  <a:gd name="connsiteY4" fmla="*/ 76200 h 266700"/>
                  <a:gd name="connsiteX5" fmla="*/ 120650 w 431800"/>
                  <a:gd name="connsiteY5" fmla="*/ 76200 h 266700"/>
                  <a:gd name="connsiteX6" fmla="*/ 120650 w 431800"/>
                  <a:gd name="connsiteY6" fmla="*/ 111125 h 266700"/>
                  <a:gd name="connsiteX7" fmla="*/ 203200 w 431800"/>
                  <a:gd name="connsiteY7" fmla="*/ 111125 h 266700"/>
                  <a:gd name="connsiteX8" fmla="*/ 203200 w 431800"/>
                  <a:gd name="connsiteY8" fmla="*/ 139700 h 266700"/>
                  <a:gd name="connsiteX9" fmla="*/ 273050 w 431800"/>
                  <a:gd name="connsiteY9" fmla="*/ 139700 h 266700"/>
                  <a:gd name="connsiteX10" fmla="*/ 273050 w 431800"/>
                  <a:gd name="connsiteY10" fmla="*/ 155575 h 266700"/>
                  <a:gd name="connsiteX11" fmla="*/ 301625 w 431800"/>
                  <a:gd name="connsiteY11" fmla="*/ 155575 h 266700"/>
                  <a:gd name="connsiteX12" fmla="*/ 301625 w 431800"/>
                  <a:gd name="connsiteY12" fmla="*/ 184150 h 266700"/>
                  <a:gd name="connsiteX13" fmla="*/ 377825 w 431800"/>
                  <a:gd name="connsiteY13" fmla="*/ 184150 h 266700"/>
                  <a:gd name="connsiteX14" fmla="*/ 377825 w 431800"/>
                  <a:gd name="connsiteY14" fmla="*/ 234950 h 266700"/>
                  <a:gd name="connsiteX15" fmla="*/ 431800 w 431800"/>
                  <a:gd name="connsiteY15" fmla="*/ 234950 h 266700"/>
                  <a:gd name="connsiteX16" fmla="*/ 431800 w 431800"/>
                  <a:gd name="connsiteY16" fmla="*/ 26670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800" h="266700">
                    <a:moveTo>
                      <a:pt x="0" y="0"/>
                    </a:moveTo>
                    <a:lnTo>
                      <a:pt x="69850" y="0"/>
                    </a:lnTo>
                    <a:lnTo>
                      <a:pt x="69850" y="28575"/>
                    </a:lnTo>
                    <a:lnTo>
                      <a:pt x="101600" y="28575"/>
                    </a:lnTo>
                    <a:lnTo>
                      <a:pt x="101600" y="76200"/>
                    </a:lnTo>
                    <a:lnTo>
                      <a:pt x="120650" y="76200"/>
                    </a:lnTo>
                    <a:lnTo>
                      <a:pt x="120650" y="111125"/>
                    </a:lnTo>
                    <a:lnTo>
                      <a:pt x="203200" y="111125"/>
                    </a:lnTo>
                    <a:lnTo>
                      <a:pt x="203200" y="139700"/>
                    </a:lnTo>
                    <a:lnTo>
                      <a:pt x="273050" y="139700"/>
                    </a:lnTo>
                    <a:lnTo>
                      <a:pt x="273050" y="155575"/>
                    </a:lnTo>
                    <a:lnTo>
                      <a:pt x="301625" y="155575"/>
                    </a:lnTo>
                    <a:lnTo>
                      <a:pt x="301625" y="184150"/>
                    </a:lnTo>
                    <a:lnTo>
                      <a:pt x="377825" y="184150"/>
                    </a:lnTo>
                    <a:lnTo>
                      <a:pt x="377825" y="234950"/>
                    </a:lnTo>
                    <a:lnTo>
                      <a:pt x="431800" y="234950"/>
                    </a:lnTo>
                    <a:lnTo>
                      <a:pt x="431800" y="26670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endParaRPr>
              </a:p>
            </p:txBody>
          </p:sp>
          <p:sp>
            <p:nvSpPr>
              <p:cNvPr id="9421" name="Freeform 183">
                <a:extLst>
                  <a:ext uri="{FF2B5EF4-FFF2-40B4-BE49-F238E27FC236}">
                    <a16:creationId xmlns:a16="http://schemas.microsoft.com/office/drawing/2014/main" id="{69560F8E-44EF-B408-69D0-9B5F006107C5}"/>
                  </a:ext>
                </a:extLst>
              </p:cNvPr>
              <p:cNvSpPr/>
              <p:nvPr/>
            </p:nvSpPr>
            <p:spPr bwMode="auto">
              <a:xfrm>
                <a:off x="7670800" y="2936875"/>
                <a:ext cx="1162050" cy="558800"/>
              </a:xfrm>
              <a:custGeom>
                <a:avLst/>
                <a:gdLst>
                  <a:gd name="connsiteX0" fmla="*/ 0 w 1162050"/>
                  <a:gd name="connsiteY0" fmla="*/ 0 h 558800"/>
                  <a:gd name="connsiteX1" fmla="*/ 0 w 1162050"/>
                  <a:gd name="connsiteY1" fmla="*/ 50800 h 558800"/>
                  <a:gd name="connsiteX2" fmla="*/ 47625 w 1162050"/>
                  <a:gd name="connsiteY2" fmla="*/ 50800 h 558800"/>
                  <a:gd name="connsiteX3" fmla="*/ 47625 w 1162050"/>
                  <a:gd name="connsiteY3" fmla="*/ 69850 h 558800"/>
                  <a:gd name="connsiteX4" fmla="*/ 114300 w 1162050"/>
                  <a:gd name="connsiteY4" fmla="*/ 69850 h 558800"/>
                  <a:gd name="connsiteX5" fmla="*/ 114300 w 1162050"/>
                  <a:gd name="connsiteY5" fmla="*/ 69850 h 558800"/>
                  <a:gd name="connsiteX6" fmla="*/ 114300 w 1162050"/>
                  <a:gd name="connsiteY6" fmla="*/ 98425 h 558800"/>
                  <a:gd name="connsiteX7" fmla="*/ 193675 w 1162050"/>
                  <a:gd name="connsiteY7" fmla="*/ 98425 h 558800"/>
                  <a:gd name="connsiteX8" fmla="*/ 193675 w 1162050"/>
                  <a:gd name="connsiteY8" fmla="*/ 146050 h 558800"/>
                  <a:gd name="connsiteX9" fmla="*/ 254000 w 1162050"/>
                  <a:gd name="connsiteY9" fmla="*/ 146050 h 558800"/>
                  <a:gd name="connsiteX10" fmla="*/ 254000 w 1162050"/>
                  <a:gd name="connsiteY10" fmla="*/ 146050 h 558800"/>
                  <a:gd name="connsiteX11" fmla="*/ 254000 w 1162050"/>
                  <a:gd name="connsiteY11" fmla="*/ 171450 h 558800"/>
                  <a:gd name="connsiteX12" fmla="*/ 288925 w 1162050"/>
                  <a:gd name="connsiteY12" fmla="*/ 171450 h 558800"/>
                  <a:gd name="connsiteX13" fmla="*/ 288925 w 1162050"/>
                  <a:gd name="connsiteY13" fmla="*/ 184150 h 558800"/>
                  <a:gd name="connsiteX14" fmla="*/ 368300 w 1162050"/>
                  <a:gd name="connsiteY14" fmla="*/ 184150 h 558800"/>
                  <a:gd name="connsiteX15" fmla="*/ 368300 w 1162050"/>
                  <a:gd name="connsiteY15" fmla="*/ 219075 h 558800"/>
                  <a:gd name="connsiteX16" fmla="*/ 409575 w 1162050"/>
                  <a:gd name="connsiteY16" fmla="*/ 219075 h 558800"/>
                  <a:gd name="connsiteX17" fmla="*/ 409575 w 1162050"/>
                  <a:gd name="connsiteY17" fmla="*/ 250825 h 558800"/>
                  <a:gd name="connsiteX18" fmla="*/ 463550 w 1162050"/>
                  <a:gd name="connsiteY18" fmla="*/ 250825 h 558800"/>
                  <a:gd name="connsiteX19" fmla="*/ 463550 w 1162050"/>
                  <a:gd name="connsiteY19" fmla="*/ 282575 h 558800"/>
                  <a:gd name="connsiteX20" fmla="*/ 504825 w 1162050"/>
                  <a:gd name="connsiteY20" fmla="*/ 282575 h 558800"/>
                  <a:gd name="connsiteX21" fmla="*/ 504825 w 1162050"/>
                  <a:gd name="connsiteY21" fmla="*/ 295275 h 558800"/>
                  <a:gd name="connsiteX22" fmla="*/ 546100 w 1162050"/>
                  <a:gd name="connsiteY22" fmla="*/ 295275 h 558800"/>
                  <a:gd name="connsiteX23" fmla="*/ 546100 w 1162050"/>
                  <a:gd name="connsiteY23" fmla="*/ 330200 h 558800"/>
                  <a:gd name="connsiteX24" fmla="*/ 603250 w 1162050"/>
                  <a:gd name="connsiteY24" fmla="*/ 330200 h 558800"/>
                  <a:gd name="connsiteX25" fmla="*/ 603250 w 1162050"/>
                  <a:gd name="connsiteY25" fmla="*/ 368300 h 558800"/>
                  <a:gd name="connsiteX26" fmla="*/ 666750 w 1162050"/>
                  <a:gd name="connsiteY26" fmla="*/ 368300 h 558800"/>
                  <a:gd name="connsiteX27" fmla="*/ 666750 w 1162050"/>
                  <a:gd name="connsiteY27" fmla="*/ 403225 h 558800"/>
                  <a:gd name="connsiteX28" fmla="*/ 708025 w 1162050"/>
                  <a:gd name="connsiteY28" fmla="*/ 403225 h 558800"/>
                  <a:gd name="connsiteX29" fmla="*/ 708025 w 1162050"/>
                  <a:gd name="connsiteY29" fmla="*/ 412750 h 558800"/>
                  <a:gd name="connsiteX30" fmla="*/ 765175 w 1162050"/>
                  <a:gd name="connsiteY30" fmla="*/ 412750 h 558800"/>
                  <a:gd name="connsiteX31" fmla="*/ 765175 w 1162050"/>
                  <a:gd name="connsiteY31" fmla="*/ 425450 h 558800"/>
                  <a:gd name="connsiteX32" fmla="*/ 809625 w 1162050"/>
                  <a:gd name="connsiteY32" fmla="*/ 425450 h 558800"/>
                  <a:gd name="connsiteX33" fmla="*/ 809625 w 1162050"/>
                  <a:gd name="connsiteY33" fmla="*/ 450850 h 558800"/>
                  <a:gd name="connsiteX34" fmla="*/ 866775 w 1162050"/>
                  <a:gd name="connsiteY34" fmla="*/ 450850 h 558800"/>
                  <a:gd name="connsiteX35" fmla="*/ 866775 w 1162050"/>
                  <a:gd name="connsiteY35" fmla="*/ 463550 h 558800"/>
                  <a:gd name="connsiteX36" fmla="*/ 993775 w 1162050"/>
                  <a:gd name="connsiteY36" fmla="*/ 463550 h 558800"/>
                  <a:gd name="connsiteX37" fmla="*/ 993775 w 1162050"/>
                  <a:gd name="connsiteY37" fmla="*/ 488950 h 558800"/>
                  <a:gd name="connsiteX38" fmla="*/ 1038225 w 1162050"/>
                  <a:gd name="connsiteY38" fmla="*/ 488950 h 558800"/>
                  <a:gd name="connsiteX39" fmla="*/ 1038225 w 1162050"/>
                  <a:gd name="connsiteY39" fmla="*/ 523875 h 558800"/>
                  <a:gd name="connsiteX40" fmla="*/ 1089025 w 1162050"/>
                  <a:gd name="connsiteY40" fmla="*/ 523875 h 558800"/>
                  <a:gd name="connsiteX41" fmla="*/ 1089025 w 1162050"/>
                  <a:gd name="connsiteY41" fmla="*/ 558800 h 558800"/>
                  <a:gd name="connsiteX42" fmla="*/ 1162050 w 1162050"/>
                  <a:gd name="connsiteY42" fmla="*/ 558800 h 55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162050" h="558800">
                    <a:moveTo>
                      <a:pt x="0" y="0"/>
                    </a:moveTo>
                    <a:lnTo>
                      <a:pt x="0" y="50800"/>
                    </a:lnTo>
                    <a:lnTo>
                      <a:pt x="47625" y="50800"/>
                    </a:lnTo>
                    <a:lnTo>
                      <a:pt x="47625" y="69850"/>
                    </a:lnTo>
                    <a:lnTo>
                      <a:pt x="114300" y="69850"/>
                    </a:lnTo>
                    <a:lnTo>
                      <a:pt x="114300" y="69850"/>
                    </a:lnTo>
                    <a:lnTo>
                      <a:pt x="114300" y="98425"/>
                    </a:lnTo>
                    <a:lnTo>
                      <a:pt x="193675" y="98425"/>
                    </a:lnTo>
                    <a:lnTo>
                      <a:pt x="193675" y="146050"/>
                    </a:lnTo>
                    <a:lnTo>
                      <a:pt x="254000" y="146050"/>
                    </a:lnTo>
                    <a:lnTo>
                      <a:pt x="254000" y="146050"/>
                    </a:lnTo>
                    <a:lnTo>
                      <a:pt x="254000" y="171450"/>
                    </a:lnTo>
                    <a:lnTo>
                      <a:pt x="288925" y="171450"/>
                    </a:lnTo>
                    <a:lnTo>
                      <a:pt x="288925" y="184150"/>
                    </a:lnTo>
                    <a:lnTo>
                      <a:pt x="368300" y="184150"/>
                    </a:lnTo>
                    <a:lnTo>
                      <a:pt x="368300" y="219075"/>
                    </a:lnTo>
                    <a:lnTo>
                      <a:pt x="409575" y="219075"/>
                    </a:lnTo>
                    <a:lnTo>
                      <a:pt x="409575" y="250825"/>
                    </a:lnTo>
                    <a:lnTo>
                      <a:pt x="463550" y="250825"/>
                    </a:lnTo>
                    <a:lnTo>
                      <a:pt x="463550" y="282575"/>
                    </a:lnTo>
                    <a:lnTo>
                      <a:pt x="504825" y="282575"/>
                    </a:lnTo>
                    <a:lnTo>
                      <a:pt x="504825" y="295275"/>
                    </a:lnTo>
                    <a:lnTo>
                      <a:pt x="546100" y="295275"/>
                    </a:lnTo>
                    <a:lnTo>
                      <a:pt x="546100" y="330200"/>
                    </a:lnTo>
                    <a:lnTo>
                      <a:pt x="603250" y="330200"/>
                    </a:lnTo>
                    <a:lnTo>
                      <a:pt x="603250" y="368300"/>
                    </a:lnTo>
                    <a:lnTo>
                      <a:pt x="666750" y="368300"/>
                    </a:lnTo>
                    <a:lnTo>
                      <a:pt x="666750" y="403225"/>
                    </a:lnTo>
                    <a:lnTo>
                      <a:pt x="708025" y="403225"/>
                    </a:lnTo>
                    <a:lnTo>
                      <a:pt x="708025" y="412750"/>
                    </a:lnTo>
                    <a:lnTo>
                      <a:pt x="765175" y="412750"/>
                    </a:lnTo>
                    <a:lnTo>
                      <a:pt x="765175" y="425450"/>
                    </a:lnTo>
                    <a:lnTo>
                      <a:pt x="809625" y="425450"/>
                    </a:lnTo>
                    <a:lnTo>
                      <a:pt x="809625" y="450850"/>
                    </a:lnTo>
                    <a:lnTo>
                      <a:pt x="866775" y="450850"/>
                    </a:lnTo>
                    <a:lnTo>
                      <a:pt x="866775" y="463550"/>
                    </a:lnTo>
                    <a:lnTo>
                      <a:pt x="993775" y="463550"/>
                    </a:lnTo>
                    <a:lnTo>
                      <a:pt x="993775" y="488950"/>
                    </a:lnTo>
                    <a:lnTo>
                      <a:pt x="1038225" y="488950"/>
                    </a:lnTo>
                    <a:lnTo>
                      <a:pt x="1038225" y="523875"/>
                    </a:lnTo>
                    <a:lnTo>
                      <a:pt x="1089025" y="523875"/>
                    </a:lnTo>
                    <a:lnTo>
                      <a:pt x="1089025" y="558800"/>
                    </a:lnTo>
                    <a:lnTo>
                      <a:pt x="1162050" y="55880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endParaRPr>
              </a:p>
            </p:txBody>
          </p:sp>
          <p:sp>
            <p:nvSpPr>
              <p:cNvPr id="9422" name="Freeform 184">
                <a:extLst>
                  <a:ext uri="{FF2B5EF4-FFF2-40B4-BE49-F238E27FC236}">
                    <a16:creationId xmlns:a16="http://schemas.microsoft.com/office/drawing/2014/main" id="{F97BC7F6-FCC7-952B-D8F1-1A1C76A89B2E}"/>
                  </a:ext>
                </a:extLst>
              </p:cNvPr>
              <p:cNvSpPr/>
              <p:nvPr/>
            </p:nvSpPr>
            <p:spPr bwMode="auto">
              <a:xfrm>
                <a:off x="8810625" y="3511550"/>
                <a:ext cx="206375" cy="76200"/>
              </a:xfrm>
              <a:custGeom>
                <a:avLst/>
                <a:gdLst>
                  <a:gd name="connsiteX0" fmla="*/ 0 w 206375"/>
                  <a:gd name="connsiteY0" fmla="*/ 0 h 76200"/>
                  <a:gd name="connsiteX1" fmla="*/ 111125 w 206375"/>
                  <a:gd name="connsiteY1" fmla="*/ 0 h 76200"/>
                  <a:gd name="connsiteX2" fmla="*/ 111125 w 206375"/>
                  <a:gd name="connsiteY2" fmla="*/ 22225 h 76200"/>
                  <a:gd name="connsiteX3" fmla="*/ 142875 w 206375"/>
                  <a:gd name="connsiteY3" fmla="*/ 22225 h 76200"/>
                  <a:gd name="connsiteX4" fmla="*/ 142875 w 206375"/>
                  <a:gd name="connsiteY4" fmla="*/ 60325 h 76200"/>
                  <a:gd name="connsiteX5" fmla="*/ 206375 w 206375"/>
                  <a:gd name="connsiteY5" fmla="*/ 60325 h 76200"/>
                  <a:gd name="connsiteX6" fmla="*/ 206375 w 206375"/>
                  <a:gd name="connsiteY6" fmla="*/ 76200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375" h="76200">
                    <a:moveTo>
                      <a:pt x="0" y="0"/>
                    </a:moveTo>
                    <a:lnTo>
                      <a:pt x="111125" y="0"/>
                    </a:lnTo>
                    <a:lnTo>
                      <a:pt x="111125" y="22225"/>
                    </a:lnTo>
                    <a:lnTo>
                      <a:pt x="142875" y="22225"/>
                    </a:lnTo>
                    <a:lnTo>
                      <a:pt x="142875" y="60325"/>
                    </a:lnTo>
                    <a:lnTo>
                      <a:pt x="206375" y="60325"/>
                    </a:lnTo>
                    <a:lnTo>
                      <a:pt x="206375" y="76200"/>
                    </a:lnTo>
                  </a:path>
                </a:pathLst>
              </a:custGeom>
              <a:noFill/>
              <a:ln w="28575">
                <a:solidFill>
                  <a:schemeClr val="bg1">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endParaRPr>
              </a:p>
            </p:txBody>
          </p:sp>
        </p:grpSp>
        <p:grpSp>
          <p:nvGrpSpPr>
            <p:cNvPr id="7" name="Group 6">
              <a:extLst>
                <a:ext uri="{FF2B5EF4-FFF2-40B4-BE49-F238E27FC236}">
                  <a16:creationId xmlns:a16="http://schemas.microsoft.com/office/drawing/2014/main" id="{AB8775D3-3624-6D05-D176-0FE79968B3EF}"/>
                </a:ext>
              </a:extLst>
            </p:cNvPr>
            <p:cNvGrpSpPr/>
            <p:nvPr/>
          </p:nvGrpSpPr>
          <p:grpSpPr>
            <a:xfrm>
              <a:off x="7607644" y="2673322"/>
              <a:ext cx="4016239" cy="1660376"/>
              <a:chOff x="7211966" y="2565873"/>
              <a:chExt cx="3442871" cy="1387582"/>
            </a:xfrm>
          </p:grpSpPr>
          <p:sp>
            <p:nvSpPr>
              <p:cNvPr id="8" name="TextBox 7">
                <a:extLst>
                  <a:ext uri="{FF2B5EF4-FFF2-40B4-BE49-F238E27FC236}">
                    <a16:creationId xmlns:a16="http://schemas.microsoft.com/office/drawing/2014/main" id="{7B829D3A-4F80-B842-7C2F-7B09569EBB1D}"/>
                  </a:ext>
                </a:extLst>
              </p:cNvPr>
              <p:cNvSpPr txBox="1"/>
              <p:nvPr/>
            </p:nvSpPr>
            <p:spPr bwMode="auto">
              <a:xfrm>
                <a:off x="7211966" y="256587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 name="TextBox 8">
                <a:extLst>
                  <a:ext uri="{FF2B5EF4-FFF2-40B4-BE49-F238E27FC236}">
                    <a16:creationId xmlns:a16="http://schemas.microsoft.com/office/drawing/2014/main" id="{88F150C0-DB13-93FD-0EB0-2DCB60828790}"/>
                  </a:ext>
                </a:extLst>
              </p:cNvPr>
              <p:cNvSpPr txBox="1"/>
              <p:nvPr/>
            </p:nvSpPr>
            <p:spPr bwMode="auto">
              <a:xfrm>
                <a:off x="10416761" y="368795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69" name="TextBox 9368">
                <a:extLst>
                  <a:ext uri="{FF2B5EF4-FFF2-40B4-BE49-F238E27FC236}">
                    <a16:creationId xmlns:a16="http://schemas.microsoft.com/office/drawing/2014/main" id="{6DF58685-8293-0791-E062-7321A3ADFA90}"/>
                  </a:ext>
                </a:extLst>
              </p:cNvPr>
              <p:cNvSpPr txBox="1"/>
              <p:nvPr/>
            </p:nvSpPr>
            <p:spPr bwMode="auto">
              <a:xfrm>
                <a:off x="10442112" y="3686472"/>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0" name="TextBox 9369">
                <a:extLst>
                  <a:ext uri="{FF2B5EF4-FFF2-40B4-BE49-F238E27FC236}">
                    <a16:creationId xmlns:a16="http://schemas.microsoft.com/office/drawing/2014/main" id="{92B9D74C-3DAA-C3DB-6C90-63C15FAE7BC7}"/>
                  </a:ext>
                </a:extLst>
              </p:cNvPr>
              <p:cNvSpPr txBox="1"/>
              <p:nvPr/>
            </p:nvSpPr>
            <p:spPr bwMode="auto">
              <a:xfrm>
                <a:off x="8546696" y="324762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1" name="TextBox 9370">
                <a:extLst>
                  <a:ext uri="{FF2B5EF4-FFF2-40B4-BE49-F238E27FC236}">
                    <a16:creationId xmlns:a16="http://schemas.microsoft.com/office/drawing/2014/main" id="{681D34E9-721D-C389-0D7E-7D998E8A53A3}"/>
                  </a:ext>
                </a:extLst>
              </p:cNvPr>
              <p:cNvSpPr txBox="1"/>
              <p:nvPr/>
            </p:nvSpPr>
            <p:spPr bwMode="auto">
              <a:xfrm>
                <a:off x="8412287" y="323765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2" name="TextBox 9371">
                <a:extLst>
                  <a:ext uri="{FF2B5EF4-FFF2-40B4-BE49-F238E27FC236}">
                    <a16:creationId xmlns:a16="http://schemas.microsoft.com/office/drawing/2014/main" id="{3A89CEFC-398A-7CEB-C259-77569132FFEC}"/>
                  </a:ext>
                </a:extLst>
              </p:cNvPr>
              <p:cNvSpPr txBox="1"/>
              <p:nvPr/>
            </p:nvSpPr>
            <p:spPr bwMode="auto">
              <a:xfrm>
                <a:off x="8210177" y="3153624"/>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3" name="TextBox 9372">
                <a:extLst>
                  <a:ext uri="{FF2B5EF4-FFF2-40B4-BE49-F238E27FC236}">
                    <a16:creationId xmlns:a16="http://schemas.microsoft.com/office/drawing/2014/main" id="{CF9A5863-71AD-797F-BA09-46AD3E96A255}"/>
                  </a:ext>
                </a:extLst>
              </p:cNvPr>
              <p:cNvSpPr txBox="1"/>
              <p:nvPr/>
            </p:nvSpPr>
            <p:spPr bwMode="auto">
              <a:xfrm>
                <a:off x="10076650" y="369112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4" name="TextBox 9373">
                <a:extLst>
                  <a:ext uri="{FF2B5EF4-FFF2-40B4-BE49-F238E27FC236}">
                    <a16:creationId xmlns:a16="http://schemas.microsoft.com/office/drawing/2014/main" id="{26232D20-08DF-57B4-9FD1-3EB9B0414C44}"/>
                  </a:ext>
                </a:extLst>
              </p:cNvPr>
              <p:cNvSpPr txBox="1"/>
              <p:nvPr/>
            </p:nvSpPr>
            <p:spPr bwMode="auto">
              <a:xfrm>
                <a:off x="10146500" y="368795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5" name="TextBox 9374">
                <a:extLst>
                  <a:ext uri="{FF2B5EF4-FFF2-40B4-BE49-F238E27FC236}">
                    <a16:creationId xmlns:a16="http://schemas.microsoft.com/office/drawing/2014/main" id="{58A0D4E3-736A-5BAB-6D7E-9F8B8D6CCF61}"/>
                  </a:ext>
                </a:extLst>
              </p:cNvPr>
              <p:cNvSpPr txBox="1"/>
              <p:nvPr/>
            </p:nvSpPr>
            <p:spPr bwMode="auto">
              <a:xfrm>
                <a:off x="8589390" y="327510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6" name="TextBox 9375">
                <a:extLst>
                  <a:ext uri="{FF2B5EF4-FFF2-40B4-BE49-F238E27FC236}">
                    <a16:creationId xmlns:a16="http://schemas.microsoft.com/office/drawing/2014/main" id="{99EBAC71-7CBC-B1E2-1124-4C6223C6F1CF}"/>
                  </a:ext>
                </a:extLst>
              </p:cNvPr>
              <p:cNvSpPr txBox="1"/>
              <p:nvPr/>
            </p:nvSpPr>
            <p:spPr bwMode="auto">
              <a:xfrm>
                <a:off x="8619809" y="331087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7" name="TextBox 9376">
                <a:extLst>
                  <a:ext uri="{FF2B5EF4-FFF2-40B4-BE49-F238E27FC236}">
                    <a16:creationId xmlns:a16="http://schemas.microsoft.com/office/drawing/2014/main" id="{D9D916C0-0228-4578-A246-E8FDD2F3EF58}"/>
                  </a:ext>
                </a:extLst>
              </p:cNvPr>
              <p:cNvSpPr txBox="1"/>
              <p:nvPr/>
            </p:nvSpPr>
            <p:spPr bwMode="auto">
              <a:xfrm>
                <a:off x="8646595" y="332320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8" name="TextBox 9377">
                <a:extLst>
                  <a:ext uri="{FF2B5EF4-FFF2-40B4-BE49-F238E27FC236}">
                    <a16:creationId xmlns:a16="http://schemas.microsoft.com/office/drawing/2014/main" id="{0D696AFF-7A30-4FCF-B5C4-82469707D617}"/>
                  </a:ext>
                </a:extLst>
              </p:cNvPr>
              <p:cNvSpPr txBox="1"/>
              <p:nvPr/>
            </p:nvSpPr>
            <p:spPr bwMode="auto">
              <a:xfrm>
                <a:off x="8673525" y="333607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79" name="TextBox 9378">
                <a:extLst>
                  <a:ext uri="{FF2B5EF4-FFF2-40B4-BE49-F238E27FC236}">
                    <a16:creationId xmlns:a16="http://schemas.microsoft.com/office/drawing/2014/main" id="{9D36AAA9-B6B3-D751-271C-5BA5C9371FD4}"/>
                  </a:ext>
                </a:extLst>
              </p:cNvPr>
              <p:cNvSpPr txBox="1"/>
              <p:nvPr/>
            </p:nvSpPr>
            <p:spPr bwMode="auto">
              <a:xfrm>
                <a:off x="8695753" y="334242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0" name="TextBox 9379">
                <a:extLst>
                  <a:ext uri="{FF2B5EF4-FFF2-40B4-BE49-F238E27FC236}">
                    <a16:creationId xmlns:a16="http://schemas.microsoft.com/office/drawing/2014/main" id="{0EDA6AC8-627B-9F38-A56F-75000F8036AD}"/>
                  </a:ext>
                </a:extLst>
              </p:cNvPr>
              <p:cNvSpPr txBox="1"/>
              <p:nvPr/>
            </p:nvSpPr>
            <p:spPr bwMode="auto">
              <a:xfrm>
                <a:off x="8740255" y="335134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1" name="TextBox 9380">
                <a:extLst>
                  <a:ext uri="{FF2B5EF4-FFF2-40B4-BE49-F238E27FC236}">
                    <a16:creationId xmlns:a16="http://schemas.microsoft.com/office/drawing/2014/main" id="{4B182331-D199-17FE-5117-D8327C1E0D9B}"/>
                  </a:ext>
                </a:extLst>
              </p:cNvPr>
              <p:cNvSpPr txBox="1"/>
              <p:nvPr/>
            </p:nvSpPr>
            <p:spPr bwMode="auto">
              <a:xfrm>
                <a:off x="8768105" y="335452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2" name="TextBox 9381">
                <a:extLst>
                  <a:ext uri="{FF2B5EF4-FFF2-40B4-BE49-F238E27FC236}">
                    <a16:creationId xmlns:a16="http://schemas.microsoft.com/office/drawing/2014/main" id="{24D44F83-43F3-2097-A764-A2A0573A9B90}"/>
                  </a:ext>
                </a:extLst>
              </p:cNvPr>
              <p:cNvSpPr txBox="1"/>
              <p:nvPr/>
            </p:nvSpPr>
            <p:spPr bwMode="auto">
              <a:xfrm>
                <a:off x="8794320" y="3351037"/>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3" name="TextBox 9382">
                <a:extLst>
                  <a:ext uri="{FF2B5EF4-FFF2-40B4-BE49-F238E27FC236}">
                    <a16:creationId xmlns:a16="http://schemas.microsoft.com/office/drawing/2014/main" id="{283DD80D-2A45-E933-ADD6-8413B807C0E3}"/>
                  </a:ext>
                </a:extLst>
              </p:cNvPr>
              <p:cNvSpPr txBox="1"/>
              <p:nvPr/>
            </p:nvSpPr>
            <p:spPr bwMode="auto">
              <a:xfrm>
                <a:off x="8861448" y="340364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4" name="TextBox 9383">
                <a:extLst>
                  <a:ext uri="{FF2B5EF4-FFF2-40B4-BE49-F238E27FC236}">
                    <a16:creationId xmlns:a16="http://schemas.microsoft.com/office/drawing/2014/main" id="{6160DB8C-3A4C-EE06-B5E4-D3EC56135CE9}"/>
                  </a:ext>
                </a:extLst>
              </p:cNvPr>
              <p:cNvSpPr txBox="1"/>
              <p:nvPr/>
            </p:nvSpPr>
            <p:spPr bwMode="auto">
              <a:xfrm>
                <a:off x="8889488" y="341555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5" name="TextBox 9384">
                <a:extLst>
                  <a:ext uri="{FF2B5EF4-FFF2-40B4-BE49-F238E27FC236}">
                    <a16:creationId xmlns:a16="http://schemas.microsoft.com/office/drawing/2014/main" id="{551EFFE7-7633-972A-9243-7895BA47A762}"/>
                  </a:ext>
                </a:extLst>
              </p:cNvPr>
              <p:cNvSpPr txBox="1"/>
              <p:nvPr/>
            </p:nvSpPr>
            <p:spPr bwMode="auto">
              <a:xfrm>
                <a:off x="8933884" y="342508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6" name="TextBox 9385">
                <a:extLst>
                  <a:ext uri="{FF2B5EF4-FFF2-40B4-BE49-F238E27FC236}">
                    <a16:creationId xmlns:a16="http://schemas.microsoft.com/office/drawing/2014/main" id="{1D90C594-B556-E5C7-350A-34AD2D040F1B}"/>
                  </a:ext>
                </a:extLst>
              </p:cNvPr>
              <p:cNvSpPr txBox="1"/>
              <p:nvPr/>
            </p:nvSpPr>
            <p:spPr bwMode="auto">
              <a:xfrm>
                <a:off x="9040797" y="346235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7" name="TextBox 9386">
                <a:extLst>
                  <a:ext uri="{FF2B5EF4-FFF2-40B4-BE49-F238E27FC236}">
                    <a16:creationId xmlns:a16="http://schemas.microsoft.com/office/drawing/2014/main" id="{999681B3-FCE4-1475-7FEA-F1FBF252447C}"/>
                  </a:ext>
                </a:extLst>
              </p:cNvPr>
              <p:cNvSpPr txBox="1"/>
              <p:nvPr/>
            </p:nvSpPr>
            <p:spPr bwMode="auto">
              <a:xfrm>
                <a:off x="9067154" y="346553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8" name="TextBox 9387">
                <a:extLst>
                  <a:ext uri="{FF2B5EF4-FFF2-40B4-BE49-F238E27FC236}">
                    <a16:creationId xmlns:a16="http://schemas.microsoft.com/office/drawing/2014/main" id="{CF0F2B54-0E74-DC0E-0EEF-E733C50DC8C0}"/>
                  </a:ext>
                </a:extLst>
              </p:cNvPr>
              <p:cNvSpPr txBox="1"/>
              <p:nvPr/>
            </p:nvSpPr>
            <p:spPr bwMode="auto">
              <a:xfrm>
                <a:off x="9093534" y="346235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89" name="TextBox 9388">
                <a:extLst>
                  <a:ext uri="{FF2B5EF4-FFF2-40B4-BE49-F238E27FC236}">
                    <a16:creationId xmlns:a16="http://schemas.microsoft.com/office/drawing/2014/main" id="{6C5AD895-092D-6B36-8DAC-3EDB75D471A3}"/>
                  </a:ext>
                </a:extLst>
              </p:cNvPr>
              <p:cNvSpPr txBox="1"/>
              <p:nvPr/>
            </p:nvSpPr>
            <p:spPr bwMode="auto">
              <a:xfrm>
                <a:off x="9107994" y="345918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0" name="TextBox 9389">
                <a:extLst>
                  <a:ext uri="{FF2B5EF4-FFF2-40B4-BE49-F238E27FC236}">
                    <a16:creationId xmlns:a16="http://schemas.microsoft.com/office/drawing/2014/main" id="{25C6B180-7A80-64A3-FAD1-4BF1B112EFF1}"/>
                  </a:ext>
                </a:extLst>
              </p:cNvPr>
              <p:cNvSpPr txBox="1"/>
              <p:nvPr/>
            </p:nvSpPr>
            <p:spPr bwMode="auto">
              <a:xfrm>
                <a:off x="9023847" y="346364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1" name="TextBox 9390">
                <a:extLst>
                  <a:ext uri="{FF2B5EF4-FFF2-40B4-BE49-F238E27FC236}">
                    <a16:creationId xmlns:a16="http://schemas.microsoft.com/office/drawing/2014/main" id="{D8757BE6-86CF-99A4-8C7D-3C92436F7599}"/>
                  </a:ext>
                </a:extLst>
              </p:cNvPr>
              <p:cNvSpPr txBox="1"/>
              <p:nvPr/>
            </p:nvSpPr>
            <p:spPr bwMode="auto">
              <a:xfrm>
                <a:off x="9191618" y="347616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2" name="TextBox 9391">
                <a:extLst>
                  <a:ext uri="{FF2B5EF4-FFF2-40B4-BE49-F238E27FC236}">
                    <a16:creationId xmlns:a16="http://schemas.microsoft.com/office/drawing/2014/main" id="{1AE6F466-9F6F-2199-1C3B-5820F0EF66DA}"/>
                  </a:ext>
                </a:extLst>
              </p:cNvPr>
              <p:cNvSpPr txBox="1"/>
              <p:nvPr/>
            </p:nvSpPr>
            <p:spPr bwMode="auto">
              <a:xfrm>
                <a:off x="9223420" y="348803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3" name="TextBox 9392">
                <a:extLst>
                  <a:ext uri="{FF2B5EF4-FFF2-40B4-BE49-F238E27FC236}">
                    <a16:creationId xmlns:a16="http://schemas.microsoft.com/office/drawing/2014/main" id="{63590C1D-8BA7-5808-D360-B7B1DEB85E4D}"/>
                  </a:ext>
                </a:extLst>
              </p:cNvPr>
              <p:cNvSpPr txBox="1"/>
              <p:nvPr/>
            </p:nvSpPr>
            <p:spPr bwMode="auto">
              <a:xfrm>
                <a:off x="9265726" y="349362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4" name="TextBox 9393">
                <a:extLst>
                  <a:ext uri="{FF2B5EF4-FFF2-40B4-BE49-F238E27FC236}">
                    <a16:creationId xmlns:a16="http://schemas.microsoft.com/office/drawing/2014/main" id="{BA36A2BE-FEA6-7EFD-44ED-4CBBBCC3E3F5}"/>
                  </a:ext>
                </a:extLst>
              </p:cNvPr>
              <p:cNvSpPr txBox="1"/>
              <p:nvPr/>
            </p:nvSpPr>
            <p:spPr bwMode="auto">
              <a:xfrm>
                <a:off x="9165064" y="347188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5" name="TextBox 9394">
                <a:extLst>
                  <a:ext uri="{FF2B5EF4-FFF2-40B4-BE49-F238E27FC236}">
                    <a16:creationId xmlns:a16="http://schemas.microsoft.com/office/drawing/2014/main" id="{5D5FE45E-4CE4-6A53-DE39-D4AEE7F5975D}"/>
                  </a:ext>
                </a:extLst>
              </p:cNvPr>
              <p:cNvSpPr txBox="1"/>
              <p:nvPr/>
            </p:nvSpPr>
            <p:spPr bwMode="auto">
              <a:xfrm>
                <a:off x="9369476" y="351060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6" name="TextBox 9395">
                <a:extLst>
                  <a:ext uri="{FF2B5EF4-FFF2-40B4-BE49-F238E27FC236}">
                    <a16:creationId xmlns:a16="http://schemas.microsoft.com/office/drawing/2014/main" id="{0D763B6B-250B-21CD-637D-9479CF692CB8}"/>
                  </a:ext>
                </a:extLst>
              </p:cNvPr>
              <p:cNvSpPr txBox="1"/>
              <p:nvPr/>
            </p:nvSpPr>
            <p:spPr bwMode="auto">
              <a:xfrm>
                <a:off x="9353601" y="3510606"/>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7" name="TextBox 9396">
                <a:extLst>
                  <a:ext uri="{FF2B5EF4-FFF2-40B4-BE49-F238E27FC236}">
                    <a16:creationId xmlns:a16="http://schemas.microsoft.com/office/drawing/2014/main" id="{74743BE9-618F-8882-F28E-233C06587EBC}"/>
                  </a:ext>
                </a:extLst>
              </p:cNvPr>
              <p:cNvSpPr txBox="1"/>
              <p:nvPr/>
            </p:nvSpPr>
            <p:spPr bwMode="auto">
              <a:xfrm>
                <a:off x="9406009" y="355628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8" name="TextBox 9397">
                <a:extLst>
                  <a:ext uri="{FF2B5EF4-FFF2-40B4-BE49-F238E27FC236}">
                    <a16:creationId xmlns:a16="http://schemas.microsoft.com/office/drawing/2014/main" id="{304CE1AB-BDA0-E794-95BB-93CB861B8DB6}"/>
                  </a:ext>
                </a:extLst>
              </p:cNvPr>
              <p:cNvSpPr txBox="1"/>
              <p:nvPr/>
            </p:nvSpPr>
            <p:spPr bwMode="auto">
              <a:xfrm>
                <a:off x="9300704" y="350733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399" name="TextBox 9398">
                <a:extLst>
                  <a:ext uri="{FF2B5EF4-FFF2-40B4-BE49-F238E27FC236}">
                    <a16:creationId xmlns:a16="http://schemas.microsoft.com/office/drawing/2014/main" id="{A7661D66-01ED-CE00-3CF2-2534DD1B4696}"/>
                  </a:ext>
                </a:extLst>
              </p:cNvPr>
              <p:cNvSpPr txBox="1"/>
              <p:nvPr/>
            </p:nvSpPr>
            <p:spPr bwMode="auto">
              <a:xfrm>
                <a:off x="9478451" y="3609894"/>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0" name="TextBox 9399">
                <a:extLst>
                  <a:ext uri="{FF2B5EF4-FFF2-40B4-BE49-F238E27FC236}">
                    <a16:creationId xmlns:a16="http://schemas.microsoft.com/office/drawing/2014/main" id="{6289FBD9-F7FC-2D08-147D-E80CE8835ACC}"/>
                  </a:ext>
                </a:extLst>
              </p:cNvPr>
              <p:cNvSpPr txBox="1"/>
              <p:nvPr/>
            </p:nvSpPr>
            <p:spPr bwMode="auto">
              <a:xfrm>
                <a:off x="9512371" y="3609894"/>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1" name="TextBox 9400">
                <a:extLst>
                  <a:ext uri="{FF2B5EF4-FFF2-40B4-BE49-F238E27FC236}">
                    <a16:creationId xmlns:a16="http://schemas.microsoft.com/office/drawing/2014/main" id="{E02EC983-AFEE-3F76-7441-A4AB565E585E}"/>
                  </a:ext>
                </a:extLst>
              </p:cNvPr>
              <p:cNvSpPr txBox="1"/>
              <p:nvPr/>
            </p:nvSpPr>
            <p:spPr bwMode="auto">
              <a:xfrm>
                <a:off x="9526999" y="3609894"/>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2" name="TextBox 9401">
                <a:extLst>
                  <a:ext uri="{FF2B5EF4-FFF2-40B4-BE49-F238E27FC236}">
                    <a16:creationId xmlns:a16="http://schemas.microsoft.com/office/drawing/2014/main" id="{0F05DBE7-D515-F70A-4782-C77E0A0D2CE6}"/>
                  </a:ext>
                </a:extLst>
              </p:cNvPr>
              <p:cNvSpPr txBox="1"/>
              <p:nvPr/>
            </p:nvSpPr>
            <p:spPr bwMode="auto">
              <a:xfrm>
                <a:off x="9436963" y="3609894"/>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3" name="TextBox 9402">
                <a:extLst>
                  <a:ext uri="{FF2B5EF4-FFF2-40B4-BE49-F238E27FC236}">
                    <a16:creationId xmlns:a16="http://schemas.microsoft.com/office/drawing/2014/main" id="{AEA98702-F42B-B3BC-11A5-0745A54D0E06}"/>
                  </a:ext>
                </a:extLst>
              </p:cNvPr>
              <p:cNvSpPr txBox="1"/>
              <p:nvPr/>
            </p:nvSpPr>
            <p:spPr bwMode="auto">
              <a:xfrm>
                <a:off x="9675278" y="364116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4" name="TextBox 9403">
                <a:extLst>
                  <a:ext uri="{FF2B5EF4-FFF2-40B4-BE49-F238E27FC236}">
                    <a16:creationId xmlns:a16="http://schemas.microsoft.com/office/drawing/2014/main" id="{95CB6298-3B50-4834-2BB3-05F301100F2B}"/>
                  </a:ext>
                </a:extLst>
              </p:cNvPr>
              <p:cNvSpPr txBox="1"/>
              <p:nvPr/>
            </p:nvSpPr>
            <p:spPr bwMode="auto">
              <a:xfrm>
                <a:off x="9584149" y="363865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5" name="TextBox 9404">
                <a:extLst>
                  <a:ext uri="{FF2B5EF4-FFF2-40B4-BE49-F238E27FC236}">
                    <a16:creationId xmlns:a16="http://schemas.microsoft.com/office/drawing/2014/main" id="{C61674D3-F6F5-4FB8-024A-1F04CE615993}"/>
                  </a:ext>
                </a:extLst>
              </p:cNvPr>
              <p:cNvSpPr txBox="1"/>
              <p:nvPr/>
            </p:nvSpPr>
            <p:spPr bwMode="auto">
              <a:xfrm>
                <a:off x="9694347" y="368926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6" name="TextBox 9405">
                <a:extLst>
                  <a:ext uri="{FF2B5EF4-FFF2-40B4-BE49-F238E27FC236}">
                    <a16:creationId xmlns:a16="http://schemas.microsoft.com/office/drawing/2014/main" id="{5B59EDDF-91B6-CC80-54C6-F8C851A592DA}"/>
                  </a:ext>
                </a:extLst>
              </p:cNvPr>
              <p:cNvSpPr txBox="1"/>
              <p:nvPr/>
            </p:nvSpPr>
            <p:spPr bwMode="auto">
              <a:xfrm>
                <a:off x="9559559" y="363548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7" name="TextBox 9406">
                <a:extLst>
                  <a:ext uri="{FF2B5EF4-FFF2-40B4-BE49-F238E27FC236}">
                    <a16:creationId xmlns:a16="http://schemas.microsoft.com/office/drawing/2014/main" id="{DD91CF8E-C6A4-C216-94C7-0D7F78A57B2C}"/>
                  </a:ext>
                </a:extLst>
              </p:cNvPr>
              <p:cNvSpPr txBox="1"/>
              <p:nvPr/>
            </p:nvSpPr>
            <p:spPr bwMode="auto">
              <a:xfrm>
                <a:off x="9772134" y="369624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8" name="TextBox 9407">
                <a:extLst>
                  <a:ext uri="{FF2B5EF4-FFF2-40B4-BE49-F238E27FC236}">
                    <a16:creationId xmlns:a16="http://schemas.microsoft.com/office/drawing/2014/main" id="{7D033E3E-FE8B-9F80-F0BE-000613EDCD75}"/>
                  </a:ext>
                </a:extLst>
              </p:cNvPr>
              <p:cNvSpPr txBox="1"/>
              <p:nvPr/>
            </p:nvSpPr>
            <p:spPr bwMode="auto">
              <a:xfrm>
                <a:off x="9729564" y="3693070"/>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09" name="TextBox 9408">
                <a:extLst>
                  <a:ext uri="{FF2B5EF4-FFF2-40B4-BE49-F238E27FC236}">
                    <a16:creationId xmlns:a16="http://schemas.microsoft.com/office/drawing/2014/main" id="{7E9C997E-2505-EC0B-D701-724A27C78C9C}"/>
                  </a:ext>
                </a:extLst>
              </p:cNvPr>
              <p:cNvSpPr txBox="1"/>
              <p:nvPr/>
            </p:nvSpPr>
            <p:spPr bwMode="auto">
              <a:xfrm>
                <a:off x="9751993" y="369624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0" name="TextBox 9409">
                <a:extLst>
                  <a:ext uri="{FF2B5EF4-FFF2-40B4-BE49-F238E27FC236}">
                    <a16:creationId xmlns:a16="http://schemas.microsoft.com/office/drawing/2014/main" id="{B0506ADB-CBDD-DA1D-EA72-2B66EDE566BC}"/>
                  </a:ext>
                </a:extLst>
              </p:cNvPr>
              <p:cNvSpPr txBox="1"/>
              <p:nvPr/>
            </p:nvSpPr>
            <p:spPr bwMode="auto">
              <a:xfrm>
                <a:off x="9841681" y="3694303"/>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1" name="TextBox 9410">
                <a:extLst>
                  <a:ext uri="{FF2B5EF4-FFF2-40B4-BE49-F238E27FC236}">
                    <a16:creationId xmlns:a16="http://schemas.microsoft.com/office/drawing/2014/main" id="{CA45319D-2281-F89D-81CD-93661FE5F783}"/>
                  </a:ext>
                </a:extLst>
              </p:cNvPr>
              <p:cNvSpPr txBox="1"/>
              <p:nvPr/>
            </p:nvSpPr>
            <p:spPr bwMode="auto">
              <a:xfrm>
                <a:off x="9945464" y="369112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2" name="TextBox 9411">
                <a:extLst>
                  <a:ext uri="{FF2B5EF4-FFF2-40B4-BE49-F238E27FC236}">
                    <a16:creationId xmlns:a16="http://schemas.microsoft.com/office/drawing/2014/main" id="{5AA047F4-69BA-AC34-F368-4799272E6A26}"/>
                  </a:ext>
                </a:extLst>
              </p:cNvPr>
              <p:cNvSpPr txBox="1"/>
              <p:nvPr/>
            </p:nvSpPr>
            <p:spPr bwMode="auto">
              <a:xfrm>
                <a:off x="9803884" y="369112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3" name="TextBox 9412">
                <a:extLst>
                  <a:ext uri="{FF2B5EF4-FFF2-40B4-BE49-F238E27FC236}">
                    <a16:creationId xmlns:a16="http://schemas.microsoft.com/office/drawing/2014/main" id="{A114ACFD-8023-22B6-ECC8-9CF6A7725715}"/>
                  </a:ext>
                </a:extLst>
              </p:cNvPr>
              <p:cNvSpPr txBox="1"/>
              <p:nvPr/>
            </p:nvSpPr>
            <p:spPr bwMode="auto">
              <a:xfrm>
                <a:off x="9991718" y="369112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4" name="TextBox 9413">
                <a:extLst>
                  <a:ext uri="{FF2B5EF4-FFF2-40B4-BE49-F238E27FC236}">
                    <a16:creationId xmlns:a16="http://schemas.microsoft.com/office/drawing/2014/main" id="{90422E83-E0D8-D265-FB94-8B8A5772EDE8}"/>
                  </a:ext>
                </a:extLst>
              </p:cNvPr>
              <p:cNvSpPr txBox="1"/>
              <p:nvPr/>
            </p:nvSpPr>
            <p:spPr bwMode="auto">
              <a:xfrm>
                <a:off x="9979018" y="3691128"/>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5" name="TextBox 9414">
                <a:extLst>
                  <a:ext uri="{FF2B5EF4-FFF2-40B4-BE49-F238E27FC236}">
                    <a16:creationId xmlns:a16="http://schemas.microsoft.com/office/drawing/2014/main" id="{BCFE8066-6360-C466-4203-B8FBEB778939}"/>
                  </a:ext>
                </a:extLst>
              </p:cNvPr>
              <p:cNvSpPr txBox="1"/>
              <p:nvPr/>
            </p:nvSpPr>
            <p:spPr bwMode="auto">
              <a:xfrm>
                <a:off x="9610718" y="3637751"/>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6" name="TextBox 9415">
                <a:extLst>
                  <a:ext uri="{FF2B5EF4-FFF2-40B4-BE49-F238E27FC236}">
                    <a16:creationId xmlns:a16="http://schemas.microsoft.com/office/drawing/2014/main" id="{967FC5E0-1E90-858C-B31A-E069FEC270E2}"/>
                  </a:ext>
                </a:extLst>
              </p:cNvPr>
              <p:cNvSpPr txBox="1"/>
              <p:nvPr/>
            </p:nvSpPr>
            <p:spPr bwMode="auto">
              <a:xfrm>
                <a:off x="9597581" y="3638455"/>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7" name="TextBox 9416">
                <a:extLst>
                  <a:ext uri="{FF2B5EF4-FFF2-40B4-BE49-F238E27FC236}">
                    <a16:creationId xmlns:a16="http://schemas.microsoft.com/office/drawing/2014/main" id="{F74CA7FE-8203-8C5E-B591-FB6291B932CE}"/>
                  </a:ext>
                </a:extLst>
              </p:cNvPr>
              <p:cNvSpPr txBox="1"/>
              <p:nvPr/>
            </p:nvSpPr>
            <p:spPr bwMode="auto">
              <a:xfrm>
                <a:off x="9632931" y="3639867"/>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sp>
            <p:nvSpPr>
              <p:cNvPr id="9418" name="TextBox 9417">
                <a:extLst>
                  <a:ext uri="{FF2B5EF4-FFF2-40B4-BE49-F238E27FC236}">
                    <a16:creationId xmlns:a16="http://schemas.microsoft.com/office/drawing/2014/main" id="{56DEA6A2-C74A-601D-859C-B69BF07B9431}"/>
                  </a:ext>
                </a:extLst>
              </p:cNvPr>
              <p:cNvSpPr txBox="1"/>
              <p:nvPr/>
            </p:nvSpPr>
            <p:spPr bwMode="auto">
              <a:xfrm>
                <a:off x="9652027" y="3640509"/>
                <a:ext cx="212725" cy="25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FFFFFF">
                        <a:lumMod val="50000"/>
                      </a:srgbClr>
                    </a:solidFill>
                    <a:effectLst/>
                    <a:uLnTx/>
                    <a:uFillTx/>
                    <a:latin typeface="Poppins" panose="00000500000000000000" pitchFamily="2" charset="0"/>
                    <a:cs typeface="Poppins" panose="00000500000000000000" pitchFamily="2" charset="0"/>
                  </a:rPr>
                  <a:t>+</a:t>
                </a:r>
              </a:p>
            </p:txBody>
          </p:sp>
        </p:grpSp>
      </p:grpSp>
    </p:spTree>
    <p:extLst>
      <p:ext uri="{BB962C8B-B14F-4D97-AF65-F5344CB8AC3E}">
        <p14:creationId xmlns:p14="http://schemas.microsoft.com/office/powerpoint/2010/main" val="34823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91DE1-0137-8DCD-C8E0-5D25E6E2E865}"/>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C1664ABE-D611-3908-D189-ED72B9231558}"/>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MANGROVE: Zanubrutinib + Rituximab vs BR for </a:t>
            </a:r>
            <a:br>
              <a:rPr lang="en-US" altLang="en-US" sz="3200" spc="0" dirty="0">
                <a:latin typeface="Times New Roman" panose="02020603050405020304" pitchFamily="18" charset="0"/>
                <a:cs typeface="Times New Roman" panose="02020603050405020304" pitchFamily="18" charset="0"/>
              </a:rPr>
            </a:br>
            <a:r>
              <a:rPr lang="en-US" altLang="en-US" sz="3200" spc="0" dirty="0">
                <a:latin typeface="Times New Roman" panose="02020603050405020304" pitchFamily="18" charset="0"/>
                <a:cs typeface="Times New Roman" panose="02020603050405020304" pitchFamily="18" charset="0"/>
              </a:rPr>
              <a:t>Untreated MCL</a:t>
            </a:r>
          </a:p>
        </p:txBody>
      </p:sp>
      <p:sp>
        <p:nvSpPr>
          <p:cNvPr id="10" name="Content Placeholder 9">
            <a:extLst>
              <a:ext uri="{FF2B5EF4-FFF2-40B4-BE49-F238E27FC236}">
                <a16:creationId xmlns:a16="http://schemas.microsoft.com/office/drawing/2014/main" id="{739E3573-447F-A5A7-4303-A5739846D41F}"/>
              </a:ext>
            </a:extLst>
          </p:cNvPr>
          <p:cNvSpPr>
            <a:spLocks noGrp="1"/>
          </p:cNvSpPr>
          <p:nvPr>
            <p:ph sz="quarter" idx="10"/>
          </p:nvPr>
        </p:nvSpPr>
        <p:spPr/>
        <p:txBody>
          <a:bodyPr/>
          <a:lstStyle/>
          <a:p>
            <a:pPr algn="ctr"/>
            <a:r>
              <a:rPr lang="en-US" dirty="0"/>
              <a:t>Dreyling. Future Oncol. 2021;17:255..</a:t>
            </a:r>
          </a:p>
        </p:txBody>
      </p:sp>
      <p:sp>
        <p:nvSpPr>
          <p:cNvPr id="2" name="Rectangle 3">
            <a:extLst>
              <a:ext uri="{FF2B5EF4-FFF2-40B4-BE49-F238E27FC236}">
                <a16:creationId xmlns:a16="http://schemas.microsoft.com/office/drawing/2014/main" id="{C244DA92-6826-8A85-86E8-6C740BD695A8}"/>
              </a:ext>
            </a:extLst>
          </p:cNvPr>
          <p:cNvSpPr txBox="1">
            <a:spLocks noChangeArrowheads="1"/>
          </p:cNvSpPr>
          <p:nvPr/>
        </p:nvSpPr>
        <p:spPr>
          <a:xfrm>
            <a:off x="133610" y="1322611"/>
            <a:ext cx="11609940" cy="4917210"/>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r>
              <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Multicenter, randomized, open-label phase III trial</a:t>
            </a: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2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r>
              <a:rPr kumimoji="0" lang="en-US" altLang="en-US" sz="22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Primary endpoint: </a:t>
            </a:r>
            <a:r>
              <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PFS by IRC</a:t>
            </a:r>
          </a:p>
          <a:p>
            <a:pPr marL="228600" marR="0" lvl="0" indent="-228600" algn="l" defTabSz="914400" rtl="0" eaLnBrk="1" fontAlgn="auto" latinLnBrk="0" hangingPunct="1">
              <a:lnSpc>
                <a:spcPct val="9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r>
              <a:rPr kumimoji="0" lang="en-US" altLang="en-US" sz="22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Key secondary endpoints: </a:t>
            </a:r>
            <a:r>
              <a:rPr kumimoji="0" lang="en-US" altLang="en-US" sz="2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PFS by INV, ORR, DoR, OS, PROs, safety</a:t>
            </a:r>
          </a:p>
        </p:txBody>
      </p:sp>
      <p:sp>
        <p:nvSpPr>
          <p:cNvPr id="4" name="Text Box 45">
            <a:extLst>
              <a:ext uri="{FF2B5EF4-FFF2-40B4-BE49-F238E27FC236}">
                <a16:creationId xmlns:a16="http://schemas.microsoft.com/office/drawing/2014/main" id="{FDCCFF14-076D-9990-ACAC-1598E5E50344}"/>
              </a:ext>
            </a:extLst>
          </p:cNvPr>
          <p:cNvSpPr txBox="1">
            <a:spLocks noChangeArrowheads="1"/>
          </p:cNvSpPr>
          <p:nvPr/>
        </p:nvSpPr>
        <p:spPr bwMode="auto">
          <a:xfrm>
            <a:off x="471053" y="2120043"/>
            <a:ext cx="2844658"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aged ≥60 yr and &lt;70 yr with comorbidities precluding ASCT; histologically confirmed MCL; no prior systemic therapy; ECOG PS ≤2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510)</a:t>
            </a:r>
            <a:endPar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5" name="Rectangle 49">
            <a:extLst>
              <a:ext uri="{FF2B5EF4-FFF2-40B4-BE49-F238E27FC236}">
                <a16:creationId xmlns:a16="http://schemas.microsoft.com/office/drawing/2014/main" id="{565B5C79-37C8-335D-6EE3-92FE8E10E4B7}"/>
              </a:ext>
            </a:extLst>
          </p:cNvPr>
          <p:cNvSpPr>
            <a:spLocks noChangeArrowheads="1"/>
          </p:cNvSpPr>
          <p:nvPr/>
        </p:nvSpPr>
        <p:spPr bwMode="auto">
          <a:xfrm>
            <a:off x="3817651" y="2381979"/>
            <a:ext cx="4241858" cy="95853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Zanubrutinib 160 mg PO BID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Rituximab 375 mg/m2 IV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D1 of cycles 1-6</a:t>
            </a:r>
          </a:p>
        </p:txBody>
      </p:sp>
      <p:sp>
        <p:nvSpPr>
          <p:cNvPr id="6" name="Line 53">
            <a:extLst>
              <a:ext uri="{FF2B5EF4-FFF2-40B4-BE49-F238E27FC236}">
                <a16:creationId xmlns:a16="http://schemas.microsoft.com/office/drawing/2014/main" id="{734842F0-190C-D78C-9A38-8D72FD5EFCAE}"/>
              </a:ext>
            </a:extLst>
          </p:cNvPr>
          <p:cNvSpPr>
            <a:spLocks noChangeShapeType="1"/>
          </p:cNvSpPr>
          <p:nvPr/>
        </p:nvSpPr>
        <p:spPr bwMode="auto">
          <a:xfrm>
            <a:off x="3056807" y="3334480"/>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7" name="Line 54">
            <a:extLst>
              <a:ext uri="{FF2B5EF4-FFF2-40B4-BE49-F238E27FC236}">
                <a16:creationId xmlns:a16="http://schemas.microsoft.com/office/drawing/2014/main" id="{6AEAC4A4-4C21-5D19-E82B-E4A7115D2B8F}"/>
              </a:ext>
            </a:extLst>
          </p:cNvPr>
          <p:cNvSpPr>
            <a:spLocks noChangeShapeType="1"/>
          </p:cNvSpPr>
          <p:nvPr/>
        </p:nvSpPr>
        <p:spPr bwMode="auto">
          <a:xfrm flipV="1">
            <a:off x="3056807" y="2734404"/>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8" name="Rectangle 28">
            <a:extLst>
              <a:ext uri="{FF2B5EF4-FFF2-40B4-BE49-F238E27FC236}">
                <a16:creationId xmlns:a16="http://schemas.microsoft.com/office/drawing/2014/main" id="{A0A60627-A190-ED55-F159-C9574F1449DA}"/>
              </a:ext>
            </a:extLst>
          </p:cNvPr>
          <p:cNvSpPr>
            <a:spLocks noChangeArrowheads="1"/>
          </p:cNvSpPr>
          <p:nvPr/>
        </p:nvSpPr>
        <p:spPr bwMode="auto">
          <a:xfrm>
            <a:off x="3821489" y="3401019"/>
            <a:ext cx="4241858" cy="958534"/>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Bendamustine 90 mg/m</a:t>
            </a:r>
            <a:r>
              <a:rPr kumimoji="0" lang="en-US" sz="1800" b="0" i="0" u="none" strike="noStrike" kern="1200" cap="none" spc="0" normalizeH="0" baseline="30000" noProof="0" dirty="0">
                <a:ln>
                  <a:noFill/>
                </a:ln>
                <a:solidFill>
                  <a:srgbClr val="F9F3D9"/>
                </a:solidFill>
                <a:effectLst/>
                <a:uLnTx/>
                <a:uFillTx/>
                <a:latin typeface="Poppins" pitchFamily="2" charset="77"/>
                <a:ea typeface="+mn-ea"/>
                <a:cs typeface="Poppins" pitchFamily="2" charset="77"/>
              </a:rPr>
              <a:t>2</a:t>
            </a: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IV D1, D2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Rituximab 375 mg/m</a:t>
            </a:r>
            <a:r>
              <a:rPr kumimoji="0" lang="en-US" sz="1800" b="0" i="0" u="none" strike="noStrike" kern="1200" cap="none" spc="0" normalizeH="0" baseline="30000" noProof="0" dirty="0">
                <a:ln>
                  <a:noFill/>
                </a:ln>
                <a:solidFill>
                  <a:srgbClr val="F9F3D9"/>
                </a:solidFill>
                <a:effectLst/>
                <a:uLnTx/>
                <a:uFillTx/>
                <a:latin typeface="Poppins" pitchFamily="2" charset="77"/>
                <a:ea typeface="+mn-ea"/>
                <a:cs typeface="Poppins" pitchFamily="2" charset="77"/>
              </a:rPr>
              <a:t>2</a:t>
            </a: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IV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D1 of cycles 1-6</a:t>
            </a:r>
          </a:p>
        </p:txBody>
      </p:sp>
      <p:sp>
        <p:nvSpPr>
          <p:cNvPr id="11" name="Line 52">
            <a:extLst>
              <a:ext uri="{FF2B5EF4-FFF2-40B4-BE49-F238E27FC236}">
                <a16:creationId xmlns:a16="http://schemas.microsoft.com/office/drawing/2014/main" id="{4C277C7B-6CA6-ACDC-C264-833434B77310}"/>
              </a:ext>
            </a:extLst>
          </p:cNvPr>
          <p:cNvSpPr>
            <a:spLocks noChangeShapeType="1"/>
          </p:cNvSpPr>
          <p:nvPr/>
        </p:nvSpPr>
        <p:spPr bwMode="auto">
          <a:xfrm>
            <a:off x="8052252" y="2116105"/>
            <a:ext cx="0" cy="203458"/>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 Box 45">
            <a:extLst>
              <a:ext uri="{FF2B5EF4-FFF2-40B4-BE49-F238E27FC236}">
                <a16:creationId xmlns:a16="http://schemas.microsoft.com/office/drawing/2014/main" id="{9D804226-8FD8-FFEF-2DF4-382C60B96302}"/>
              </a:ext>
            </a:extLst>
          </p:cNvPr>
          <p:cNvSpPr txBox="1">
            <a:spLocks noChangeArrowheads="1"/>
          </p:cNvSpPr>
          <p:nvPr/>
        </p:nvSpPr>
        <p:spPr bwMode="auto">
          <a:xfrm>
            <a:off x="7316784" y="1818929"/>
            <a:ext cx="14939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28-day cycles</a:t>
            </a:r>
            <a:endParaRPr kumimoji="0" lang="en-US" alt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13" name="Rectangle 46">
            <a:extLst>
              <a:ext uri="{FF2B5EF4-FFF2-40B4-BE49-F238E27FC236}">
                <a16:creationId xmlns:a16="http://schemas.microsoft.com/office/drawing/2014/main" id="{5D4798C0-85A6-5AD6-D90F-DBD8118B9FC6}"/>
              </a:ext>
            </a:extLst>
          </p:cNvPr>
          <p:cNvSpPr>
            <a:spLocks noChangeArrowheads="1"/>
          </p:cNvSpPr>
          <p:nvPr/>
        </p:nvSpPr>
        <p:spPr bwMode="auto">
          <a:xfrm>
            <a:off x="8551105" y="2462240"/>
            <a:ext cx="16630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Zanubrutinib monotherapy until PD</a:t>
            </a:r>
          </a:p>
        </p:txBody>
      </p:sp>
      <p:sp>
        <p:nvSpPr>
          <p:cNvPr id="15" name="Line 51">
            <a:extLst>
              <a:ext uri="{FF2B5EF4-FFF2-40B4-BE49-F238E27FC236}">
                <a16:creationId xmlns:a16="http://schemas.microsoft.com/office/drawing/2014/main" id="{140D3F0D-C27F-82D6-A569-10DB61BB3D7C}"/>
              </a:ext>
            </a:extLst>
          </p:cNvPr>
          <p:cNvSpPr>
            <a:spLocks noChangeShapeType="1"/>
          </p:cNvSpPr>
          <p:nvPr/>
        </p:nvSpPr>
        <p:spPr bwMode="auto">
          <a:xfrm rot="16200000">
            <a:off x="8313649" y="3677547"/>
            <a:ext cx="0" cy="287661"/>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Line 52">
            <a:extLst>
              <a:ext uri="{FF2B5EF4-FFF2-40B4-BE49-F238E27FC236}">
                <a16:creationId xmlns:a16="http://schemas.microsoft.com/office/drawing/2014/main" id="{41D765B4-9EEE-7527-9014-F9B01EFDA604}"/>
              </a:ext>
            </a:extLst>
          </p:cNvPr>
          <p:cNvSpPr>
            <a:spLocks noChangeShapeType="1"/>
          </p:cNvSpPr>
          <p:nvPr/>
        </p:nvSpPr>
        <p:spPr bwMode="auto">
          <a:xfrm>
            <a:off x="8171146" y="2873524"/>
            <a:ext cx="28766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Rectangle 46">
            <a:extLst>
              <a:ext uri="{FF2B5EF4-FFF2-40B4-BE49-F238E27FC236}">
                <a16:creationId xmlns:a16="http://schemas.microsoft.com/office/drawing/2014/main" id="{588B17C6-FDEB-5BAA-5D37-3FCBC7E6E0D4}"/>
              </a:ext>
            </a:extLst>
          </p:cNvPr>
          <p:cNvSpPr>
            <a:spLocks noChangeArrowheads="1"/>
          </p:cNvSpPr>
          <p:nvPr/>
        </p:nvSpPr>
        <p:spPr bwMode="auto">
          <a:xfrm>
            <a:off x="8542773" y="3652100"/>
            <a:ext cx="16630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Observation</a:t>
            </a:r>
          </a:p>
        </p:txBody>
      </p:sp>
      <p:sp>
        <p:nvSpPr>
          <p:cNvPr id="18" name="Rectangle 46">
            <a:extLst>
              <a:ext uri="{FF2B5EF4-FFF2-40B4-BE49-F238E27FC236}">
                <a16:creationId xmlns:a16="http://schemas.microsoft.com/office/drawing/2014/main" id="{1EF1DF8A-9D89-4DC3-B75D-42263458A3AC}"/>
              </a:ext>
            </a:extLst>
          </p:cNvPr>
          <p:cNvSpPr>
            <a:spLocks noChangeArrowheads="1"/>
          </p:cNvSpPr>
          <p:nvPr/>
        </p:nvSpPr>
        <p:spPr bwMode="auto">
          <a:xfrm>
            <a:off x="10498526" y="2619211"/>
            <a:ext cx="137631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Response assessed every 3 mo for 2 yr, then every 6 mo until PD</a:t>
            </a:r>
          </a:p>
        </p:txBody>
      </p:sp>
      <p:sp>
        <p:nvSpPr>
          <p:cNvPr id="20" name="Line 51">
            <a:extLst>
              <a:ext uri="{FF2B5EF4-FFF2-40B4-BE49-F238E27FC236}">
                <a16:creationId xmlns:a16="http://schemas.microsoft.com/office/drawing/2014/main" id="{F72EF656-D993-709E-218C-6987C33EC474}"/>
              </a:ext>
            </a:extLst>
          </p:cNvPr>
          <p:cNvSpPr>
            <a:spLocks noChangeShapeType="1"/>
          </p:cNvSpPr>
          <p:nvPr/>
        </p:nvSpPr>
        <p:spPr bwMode="auto">
          <a:xfrm rot="16200000">
            <a:off x="10355816" y="3721625"/>
            <a:ext cx="0" cy="254916"/>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Line 52">
            <a:extLst>
              <a:ext uri="{FF2B5EF4-FFF2-40B4-BE49-F238E27FC236}">
                <a16:creationId xmlns:a16="http://schemas.microsoft.com/office/drawing/2014/main" id="{E912B685-1470-BC75-3903-DAD0AD5C7526}"/>
              </a:ext>
            </a:extLst>
          </p:cNvPr>
          <p:cNvSpPr>
            <a:spLocks noChangeShapeType="1"/>
          </p:cNvSpPr>
          <p:nvPr/>
        </p:nvSpPr>
        <p:spPr bwMode="auto">
          <a:xfrm>
            <a:off x="10240873" y="2882757"/>
            <a:ext cx="254916"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134658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E5C38-65CC-64B8-2E6E-D510D4C3CCAC}"/>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FA58BE89-A2F4-EBB3-FB4B-DE27471EA48B}"/>
              </a:ext>
            </a:extLst>
          </p:cNvPr>
          <p:cNvSpPr>
            <a:spLocks noGrp="1"/>
          </p:cNvSpPr>
          <p:nvPr>
            <p:ph type="title"/>
          </p:nvPr>
        </p:nvSpPr>
        <p:spPr>
          <a:xfrm>
            <a:off x="228600" y="1601674"/>
            <a:ext cx="11742738" cy="1113125"/>
          </a:xfrm>
        </p:spPr>
        <p:txBody>
          <a:bodyPr>
            <a:spAutoFit/>
          </a:bodyPr>
          <a:lstStyle/>
          <a:p>
            <a:r>
              <a:rPr lang="en-US" altLang="en-US" sz="4000" dirty="0">
                <a:latin typeface="Poppins" pitchFamily="2" charset="77"/>
              </a:rPr>
              <a:t>Key Adverse Events Associated With Covalent BTK Inhibitors</a:t>
            </a:r>
          </a:p>
        </p:txBody>
      </p:sp>
    </p:spTree>
    <p:extLst>
      <p:ext uri="{BB962C8B-B14F-4D97-AF65-F5344CB8AC3E}">
        <p14:creationId xmlns:p14="http://schemas.microsoft.com/office/powerpoint/2010/main" val="1007645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078" y="260163"/>
            <a:ext cx="7551261" cy="1044132"/>
          </a:xfrm>
        </p:spPr>
        <p:txBody>
          <a:bodyPr/>
          <a:lstStyle/>
          <a:p>
            <a:r>
              <a:rPr lang="en-US" altLang="en-US" sz="3200" spc="0" dirty="0">
                <a:latin typeface="Times New Roman" panose="02020603050405020304" pitchFamily="18" charset="0"/>
                <a:cs typeface="Times New Roman" panose="02020603050405020304" pitchFamily="18" charset="0"/>
              </a:rPr>
              <a:t>Off-Target Effects of Covalent BTK Inhibitors: Potential Adverse Events</a:t>
            </a:r>
          </a:p>
        </p:txBody>
      </p:sp>
      <p:sp>
        <p:nvSpPr>
          <p:cNvPr id="5" name="Rectangle 3">
            <a:extLst>
              <a:ext uri="{FF2B5EF4-FFF2-40B4-BE49-F238E27FC236}">
                <a16:creationId xmlns:a16="http://schemas.microsoft.com/office/drawing/2014/main" id="{59E021E2-8FAC-8B43-90B7-DE682CE40E02}"/>
              </a:ext>
            </a:extLst>
          </p:cNvPr>
          <p:cNvSpPr>
            <a:spLocks noGrp="1" noChangeArrowheads="1"/>
          </p:cNvSpPr>
          <p:nvPr>
            <p:ph idx="1"/>
          </p:nvPr>
        </p:nvSpPr>
        <p:spPr>
          <a:xfrm>
            <a:off x="253025" y="1450112"/>
            <a:ext cx="3420804" cy="4754880"/>
          </a:xfrm>
          <a:solidFill>
            <a:schemeClr val="accent1">
              <a:lumMod val="20000"/>
              <a:lumOff val="80000"/>
            </a:schemeClr>
          </a:solidFill>
        </p:spPr>
        <p:txBody>
          <a:bodyPr lIns="91440" tIns="91440" rIns="91440" bIns="91440"/>
          <a:lstStyle/>
          <a:p>
            <a:pPr marL="228600" indent="-228600">
              <a:spcAft>
                <a:spcPts val="700"/>
              </a:spcAft>
              <a:buSzPct val="75000"/>
              <a:buBlip>
                <a:blip r:embed="rId3">
                  <a:extLst>
                    <a:ext uri="{96DAC541-7B7A-43D3-8B79-37D633B846F1}">
                      <asvg:svgBlip xmlns:asvg="http://schemas.microsoft.com/office/drawing/2016/SVG/main" r:embed="rId4"/>
                    </a:ext>
                  </a:extLst>
                </a:blip>
              </a:buBlip>
            </a:pPr>
            <a:r>
              <a:rPr lang="en-US" altLang="en-US" dirty="0"/>
              <a:t>EGFR</a:t>
            </a:r>
          </a:p>
          <a:p>
            <a:pPr lvl="2"/>
            <a:r>
              <a:rPr lang="en-US" altLang="en-US" dirty="0"/>
              <a:t>Rash</a:t>
            </a:r>
          </a:p>
          <a:p>
            <a:pPr lvl="2"/>
            <a:r>
              <a:rPr lang="en-US" altLang="en-US" dirty="0"/>
              <a:t>Cardiac toxicity</a:t>
            </a:r>
          </a:p>
          <a:p>
            <a:pPr lvl="2"/>
            <a:r>
              <a:rPr lang="en-US" altLang="en-US" dirty="0"/>
              <a:t>Diarrhea</a:t>
            </a:r>
          </a:p>
          <a:p>
            <a:pPr marL="228600" indent="-228600"/>
            <a:r>
              <a:rPr lang="en-US" altLang="en-US" dirty="0"/>
              <a:t>ERBB4 (HER4)</a:t>
            </a:r>
          </a:p>
          <a:p>
            <a:pPr lvl="2"/>
            <a:r>
              <a:rPr lang="en-US" altLang="en-US" dirty="0"/>
              <a:t>Cardiac toxicity</a:t>
            </a:r>
          </a:p>
          <a:p>
            <a:pPr marL="228600" indent="-228600"/>
            <a:r>
              <a:rPr lang="en-US" altLang="en-US" dirty="0"/>
              <a:t>BMX</a:t>
            </a:r>
          </a:p>
          <a:p>
            <a:pPr lvl="2"/>
            <a:r>
              <a:rPr lang="en-US" altLang="en-US" dirty="0"/>
              <a:t>Cardiac toxicity</a:t>
            </a:r>
          </a:p>
          <a:p>
            <a:pPr marL="228600" indent="-228600"/>
            <a:endParaRPr lang="en-US" altLang="en-US" dirty="0"/>
          </a:p>
          <a:p>
            <a:pPr marL="228600" indent="-228600">
              <a:spcAft>
                <a:spcPts val="700"/>
              </a:spcAft>
              <a:buSzPct val="75000"/>
              <a:buBlip>
                <a:blip r:embed="rId3">
                  <a:extLst>
                    <a:ext uri="{96DAC541-7B7A-43D3-8B79-37D633B846F1}">
                      <asvg:svgBlip xmlns:asvg="http://schemas.microsoft.com/office/drawing/2016/SVG/main" r:embed="rId4"/>
                    </a:ext>
                  </a:extLst>
                </a:blip>
              </a:buBlip>
            </a:pPr>
            <a:endParaRPr lang="en-US" altLang="en-US" dirty="0"/>
          </a:p>
        </p:txBody>
      </p:sp>
      <p:sp>
        <p:nvSpPr>
          <p:cNvPr id="6" name="Rectangle 3">
            <a:extLst>
              <a:ext uri="{FF2B5EF4-FFF2-40B4-BE49-F238E27FC236}">
                <a16:creationId xmlns:a16="http://schemas.microsoft.com/office/drawing/2014/main" id="{DEEBA46C-7D2B-E059-A3FB-A68727C87DFE}"/>
              </a:ext>
            </a:extLst>
          </p:cNvPr>
          <p:cNvSpPr txBox="1">
            <a:spLocks noChangeArrowheads="1"/>
          </p:cNvSpPr>
          <p:nvPr/>
        </p:nvSpPr>
        <p:spPr>
          <a:xfrm>
            <a:off x="3810298" y="1455552"/>
            <a:ext cx="3784107" cy="4754880"/>
          </a:xfrm>
          <a:prstGeom prst="rect">
            <a:avLst/>
          </a:prstGeom>
          <a:solidFill>
            <a:schemeClr val="accent3">
              <a:lumMod val="20000"/>
              <a:lumOff val="80000"/>
            </a:schemeClr>
          </a:solidFill>
        </p:spPr>
        <p:txBody>
          <a:bodyPr vert="horz" lIns="91440" tIns="91440" rIns="91440" bIns="91440" rtlCol="0">
            <a:noAutofit/>
          </a:bodyPr>
          <a:lstStyle>
            <a:lvl1pPr marL="342900" indent="-342900" algn="l" defTabSz="914400" rtl="0" eaLnBrk="1" latinLnBrk="0" hangingPunct="1">
              <a:lnSpc>
                <a:spcPct val="10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0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0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10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r>
              <a:rPr kumimoji="0" lang="en-US" altLang="en-US" sz="2400" b="0" i="0" u="none" strike="noStrike" kern="1200" cap="none" spc="0" normalizeH="0" baseline="0" noProof="0" dirty="0">
                <a:ln>
                  <a:noFill/>
                </a:ln>
                <a:effectLst/>
                <a:uLnTx/>
                <a:uFillTx/>
                <a:latin typeface="Poppins" pitchFamily="2" charset="77"/>
                <a:ea typeface="+mn-ea"/>
                <a:cs typeface="Poppins" pitchFamily="2" charset="77"/>
              </a:rPr>
              <a:t>ITK</a:t>
            </a:r>
          </a:p>
          <a:p>
            <a:pPr marL="457200" marR="0" lvl="2" indent="-22860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effectLst/>
                <a:uLnTx/>
                <a:uFillTx/>
                <a:latin typeface="Poppins" pitchFamily="2" charset="77"/>
                <a:ea typeface="+mn-ea"/>
                <a:cs typeface="Poppins" pitchFamily="2" charset="77"/>
              </a:rPr>
              <a:t>Antibody-dependent cellular cytotoxicity (antibody therapy efficacy)</a:t>
            </a:r>
          </a:p>
          <a:p>
            <a:pPr marL="228600" marR="0" lvl="0" indent="-228600" algn="l" defTabSz="914400" rtl="0" eaLnBrk="1" fontAlgn="auto" latinLnBrk="0" hangingPunct="1">
              <a:lnSpc>
                <a:spcPct val="10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r>
              <a:rPr kumimoji="0" lang="en-US" altLang="en-US" sz="2400" b="0" i="0" u="none" strike="noStrike" kern="1200" cap="none" spc="0" normalizeH="0" baseline="0" noProof="0" dirty="0">
                <a:ln>
                  <a:noFill/>
                </a:ln>
                <a:effectLst/>
                <a:uLnTx/>
                <a:uFillTx/>
                <a:latin typeface="Poppins" pitchFamily="2" charset="77"/>
                <a:ea typeface="+mn-ea"/>
                <a:cs typeface="Poppins" pitchFamily="2" charset="77"/>
              </a:rPr>
              <a:t>TEC</a:t>
            </a:r>
          </a:p>
          <a:p>
            <a:pPr marL="457200" marR="0" lvl="2" indent="-22860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effectLst/>
                <a:uLnTx/>
                <a:uFillTx/>
                <a:latin typeface="Poppins" pitchFamily="2" charset="77"/>
                <a:ea typeface="+mn-ea"/>
                <a:cs typeface="Poppins" pitchFamily="2" charset="77"/>
              </a:rPr>
              <a:t>Platelet effects</a:t>
            </a:r>
          </a:p>
          <a:p>
            <a:pPr marL="228600" marR="0" lvl="0" indent="-228600" algn="l" defTabSz="914400" rtl="0" eaLnBrk="1" fontAlgn="auto" latinLnBrk="0" hangingPunct="1">
              <a:lnSpc>
                <a:spcPct val="10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r>
              <a:rPr kumimoji="0" lang="en-US" altLang="en-US" sz="2400" b="0" i="0" u="none" strike="noStrike" kern="1200" cap="none" spc="0" normalizeH="0" baseline="0" noProof="0" dirty="0">
                <a:ln>
                  <a:noFill/>
                </a:ln>
                <a:effectLst/>
                <a:uLnTx/>
                <a:uFillTx/>
                <a:latin typeface="Poppins" pitchFamily="2" charset="77"/>
                <a:ea typeface="+mn-ea"/>
                <a:cs typeface="Poppins" pitchFamily="2" charset="77"/>
              </a:rPr>
              <a:t>JAK3</a:t>
            </a:r>
          </a:p>
          <a:p>
            <a:pPr marL="457200" marR="0" lvl="2" indent="-22860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2200" b="0" i="0" u="none" strike="noStrike" kern="1200" cap="none" spc="0" normalizeH="0" baseline="0" noProof="0" dirty="0">
                <a:ln>
                  <a:noFill/>
                </a:ln>
                <a:effectLst/>
                <a:uLnTx/>
                <a:uFillTx/>
                <a:latin typeface="Poppins" pitchFamily="2" charset="77"/>
                <a:ea typeface="+mn-ea"/>
                <a:cs typeface="Poppins" pitchFamily="2" charset="77"/>
              </a:rPr>
              <a:t>Immune effects</a:t>
            </a:r>
          </a:p>
          <a:p>
            <a:pPr marL="228600" marR="0" lvl="0" indent="-228600" algn="l" defTabSz="914400" rtl="0" eaLnBrk="1" fontAlgn="auto" latinLnBrk="0" hangingPunct="1">
              <a:lnSpc>
                <a:spcPct val="10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400" b="0" i="0" u="none" strike="noStrike" kern="1200" cap="none" spc="0" normalizeH="0" baseline="0" noProof="0" dirty="0">
              <a:ln>
                <a:noFill/>
              </a:ln>
              <a:effectLst/>
              <a:uLnTx/>
              <a:uFillTx/>
              <a:latin typeface="Poppins" pitchFamily="2" charset="77"/>
              <a:ea typeface="+mn-ea"/>
              <a:cs typeface="Poppins" pitchFamily="2" charset="77"/>
            </a:endParaRPr>
          </a:p>
          <a:p>
            <a:pPr marL="228600" marR="0" lvl="0" indent="-228600" algn="l" defTabSz="914400" rtl="0" eaLnBrk="1" fontAlgn="auto" latinLnBrk="0" hangingPunct="1">
              <a:lnSpc>
                <a:spcPct val="100000"/>
              </a:lnSpc>
              <a:spcBef>
                <a:spcPts val="1000"/>
              </a:spcBef>
              <a:spcAft>
                <a:spcPts val="700"/>
              </a:spcAft>
              <a:buClrTx/>
              <a:buSzPct val="75000"/>
              <a:buFontTx/>
              <a:buBlip>
                <a:blip r:embed="rId3">
                  <a:extLst>
                    <a:ext uri="{96DAC541-7B7A-43D3-8B79-37D633B846F1}">
                      <asvg:svgBlip xmlns:asvg="http://schemas.microsoft.com/office/drawing/2016/SVG/main" r:embed="rId4"/>
                    </a:ext>
                  </a:extLst>
                </a:blip>
              </a:buBlip>
              <a:tabLst/>
              <a:defRPr/>
            </a:pPr>
            <a:endParaRPr kumimoji="0" lang="en-US" altLang="en-US" sz="2400" b="0" i="0" u="none" strike="noStrike" kern="1200" cap="none" spc="0" normalizeH="0" baseline="0" noProof="0" dirty="0">
              <a:ln>
                <a:noFill/>
              </a:ln>
              <a:effectLst/>
              <a:uLnTx/>
              <a:uFillTx/>
              <a:latin typeface="Poppins" pitchFamily="2" charset="77"/>
              <a:ea typeface="+mn-ea"/>
              <a:cs typeface="Poppins" pitchFamily="2" charset="77"/>
            </a:endParaRPr>
          </a:p>
        </p:txBody>
      </p:sp>
      <p:sp>
        <p:nvSpPr>
          <p:cNvPr id="4" name="Content Placeholder 3">
            <a:extLst>
              <a:ext uri="{FF2B5EF4-FFF2-40B4-BE49-F238E27FC236}">
                <a16:creationId xmlns:a16="http://schemas.microsoft.com/office/drawing/2014/main" id="{18C4453F-EBC4-FC55-825E-01B345BC3D02}"/>
              </a:ext>
            </a:extLst>
          </p:cNvPr>
          <p:cNvSpPr txBox="1">
            <a:spLocks/>
          </p:cNvSpPr>
          <p:nvPr/>
        </p:nvSpPr>
        <p:spPr bwMode="auto">
          <a:xfrm>
            <a:off x="7867329" y="4435262"/>
            <a:ext cx="3877324" cy="1962601"/>
          </a:xfrm>
          <a:prstGeom prst="rect">
            <a:avLst/>
          </a:prstGeom>
          <a:solidFill>
            <a:srgbClr val="FFFFFF">
              <a:lumMod val="9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2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1"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 name="Content Placeholder 2">
            <a:extLst>
              <a:ext uri="{FF2B5EF4-FFF2-40B4-BE49-F238E27FC236}">
                <a16:creationId xmlns:a16="http://schemas.microsoft.com/office/drawing/2014/main" id="{48916783-0D10-D956-7D51-70853E693D65}"/>
              </a:ext>
            </a:extLst>
          </p:cNvPr>
          <p:cNvSpPr txBox="1">
            <a:spLocks/>
          </p:cNvSpPr>
          <p:nvPr/>
        </p:nvSpPr>
        <p:spPr bwMode="auto">
          <a:xfrm>
            <a:off x="7868079" y="346844"/>
            <a:ext cx="3863534" cy="1961847"/>
          </a:xfrm>
          <a:prstGeom prst="rect">
            <a:avLst/>
          </a:prstGeom>
          <a:solidFill>
            <a:srgbClr val="FFFFFF">
              <a:lumMod val="9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182880" marR="0" lvl="0" indent="-182880" algn="l" defTabSz="914400" rtl="0" eaLnBrk="1" fontAlgn="base" latinLnBrk="0" hangingPunct="1">
              <a:lnSpc>
                <a:spcPct val="90000"/>
              </a:lnSpc>
              <a:spcBef>
                <a:spcPts val="600"/>
              </a:spcBef>
              <a:spcAft>
                <a:spcPts val="0"/>
              </a:spcAft>
              <a:buClr>
                <a:srgbClr val="000000"/>
              </a:buClr>
              <a:buSzPct val="100000"/>
              <a:buFont typeface="Wingdings" panose="05000000000000000000" pitchFamily="2" charset="2"/>
              <a:buChar char="§"/>
              <a:tabLst/>
              <a:defRPr/>
            </a:pPr>
            <a:r>
              <a:rPr kumimoji="0" lang="en-US" sz="8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Bleeding consistent with “hemostatic failure” with bruising and subcutaneous bleeding with minor trauma in up to 50%</a:t>
            </a: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Wingdings" panose="05000000000000000000" pitchFamily="2" charset="2"/>
              <a:buChar char="§"/>
              <a:tabLst/>
              <a:defRPr/>
            </a:pPr>
            <a:r>
              <a:rPr kumimoji="0" lang="en-US" sz="8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Grade ≥3 hemorrhage: up to Bleeding consistent with “hemostatic failure” with bruising and subcutaneous bleeding with minor trauma in up to </a:t>
            </a:r>
          </a:p>
        </p:txBody>
      </p:sp>
      <p:sp>
        <p:nvSpPr>
          <p:cNvPr id="8" name="Rectangle 7">
            <a:extLst>
              <a:ext uri="{FF2B5EF4-FFF2-40B4-BE49-F238E27FC236}">
                <a16:creationId xmlns:a16="http://schemas.microsoft.com/office/drawing/2014/main" id="{F8CFAFBE-4760-5FAD-7FFF-73FDD0EED9DE}"/>
              </a:ext>
            </a:extLst>
          </p:cNvPr>
          <p:cNvSpPr/>
          <p:nvPr/>
        </p:nvSpPr>
        <p:spPr bwMode="auto">
          <a:xfrm>
            <a:off x="7868073" y="346845"/>
            <a:ext cx="3863540" cy="308224"/>
          </a:xfrm>
          <a:prstGeom prst="rect">
            <a:avLst/>
          </a:prstGeom>
          <a:solidFill>
            <a:schemeClr val="accent4"/>
          </a:solidFill>
          <a:ln w="28575">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Ibrutinib</a:t>
            </a:r>
          </a:p>
        </p:txBody>
      </p:sp>
      <p:sp>
        <p:nvSpPr>
          <p:cNvPr id="9" name="Content Placeholder 12">
            <a:extLst>
              <a:ext uri="{FF2B5EF4-FFF2-40B4-BE49-F238E27FC236}">
                <a16:creationId xmlns:a16="http://schemas.microsoft.com/office/drawing/2014/main" id="{B5142CF7-2385-02D5-9387-BE62E55FC53D}"/>
              </a:ext>
            </a:extLst>
          </p:cNvPr>
          <p:cNvSpPr txBox="1">
            <a:spLocks/>
          </p:cNvSpPr>
          <p:nvPr/>
        </p:nvSpPr>
        <p:spPr>
          <a:xfrm>
            <a:off x="7849411" y="913412"/>
            <a:ext cx="3863540" cy="1594805"/>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L="182880" indent="-182880">
              <a:lnSpc>
                <a:spcPct val="90000"/>
              </a:lnSpc>
              <a:spcBef>
                <a:spcPts val="600"/>
              </a:spcBef>
              <a:spcAft>
                <a:spcPts val="0"/>
              </a:spcAft>
              <a:buClr>
                <a:srgbClr val="000000"/>
              </a:buClr>
              <a:buSzPct val="100000"/>
              <a:buFont typeface="Arial" panose="020B0604020202020204" pitchFamily="34" charset="0"/>
              <a:buChar char="•"/>
              <a:defRPr/>
            </a:pPr>
            <a:r>
              <a:rPr lang="en-US" sz="1600" kern="0" dirty="0">
                <a:solidFill>
                  <a:srgbClr val="000000"/>
                </a:solidFill>
                <a:latin typeface="Poppins" panose="00000500000000000000" pitchFamily="2" charset="0"/>
                <a:cs typeface="Poppins" panose="00000500000000000000" pitchFamily="2" charset="0"/>
              </a:rPr>
              <a:t>Hypertension: 4% to 19%</a:t>
            </a:r>
            <a:endPar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Atrial fibrillation/flutter: 3.7% to 12%</a:t>
            </a:r>
          </a:p>
          <a:p>
            <a:pPr marL="182880" indent="-182880">
              <a:lnSpc>
                <a:spcPct val="90000"/>
              </a:lnSpc>
              <a:spcBef>
                <a:spcPts val="600"/>
              </a:spcBef>
              <a:spcAft>
                <a:spcPts val="0"/>
              </a:spcAft>
              <a:buClr>
                <a:srgbClr val="000000"/>
              </a:buClr>
              <a:buSzPct val="100000"/>
              <a:buFont typeface="Arial" panose="020B0604020202020204" pitchFamily="34" charset="0"/>
              <a:buChar char="•"/>
              <a:defRPr/>
            </a:pPr>
            <a:r>
              <a:rPr lang="en-US" sz="1600" kern="0" dirty="0">
                <a:solidFill>
                  <a:srgbClr val="000000"/>
                </a:solidFill>
                <a:latin typeface="Poppins" panose="00000500000000000000" pitchFamily="2" charset="0"/>
                <a:cs typeface="Poppins" panose="00000500000000000000" pitchFamily="2" charset="0"/>
              </a:rPr>
              <a:t>Cardiac failure: 1.3%</a:t>
            </a:r>
            <a:endPar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lang="en-US" sz="1600" kern="0" dirty="0">
                <a:solidFill>
                  <a:srgbClr val="000000"/>
                </a:solidFill>
                <a:latin typeface="Poppins" panose="00000500000000000000" pitchFamily="2" charset="0"/>
                <a:cs typeface="Poppins" panose="00000500000000000000" pitchFamily="2" charset="0"/>
              </a:rPr>
              <a:t>V</a:t>
            </a:r>
            <a:r>
              <a:rPr kumimoji="0" lang="en-US" sz="1600" b="0" i="0" u="none" strike="noStrike" kern="0" cap="none" spc="0" normalizeH="0" baseline="0" noProof="0" dirty="0" err="1">
                <a:ln>
                  <a:noFill/>
                </a:ln>
                <a:solidFill>
                  <a:srgbClr val="000000"/>
                </a:solidFill>
                <a:effectLst/>
                <a:uLnTx/>
                <a:uFillTx/>
                <a:latin typeface="Poppins" panose="00000500000000000000" pitchFamily="2" charset="0"/>
                <a:cs typeface="Poppins" panose="00000500000000000000" pitchFamily="2" charset="0"/>
              </a:rPr>
              <a:t>entricular</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 arrhythmias: 0.3%</a:t>
            </a:r>
          </a:p>
        </p:txBody>
      </p:sp>
      <p:sp>
        <p:nvSpPr>
          <p:cNvPr id="10" name="Rectangle 9">
            <a:extLst>
              <a:ext uri="{FF2B5EF4-FFF2-40B4-BE49-F238E27FC236}">
                <a16:creationId xmlns:a16="http://schemas.microsoft.com/office/drawing/2014/main" id="{3F0674F3-C563-2FEB-F18E-E101C0EF9937}"/>
              </a:ext>
            </a:extLst>
          </p:cNvPr>
          <p:cNvSpPr/>
          <p:nvPr/>
        </p:nvSpPr>
        <p:spPr>
          <a:xfrm>
            <a:off x="7868073" y="655452"/>
            <a:ext cx="3863540" cy="338554"/>
          </a:xfrm>
          <a:prstGeom prst="rect">
            <a:avLst/>
          </a:prstGeom>
          <a:solidFill>
            <a:srgbClr val="CDCDCF">
              <a:lumMod val="90000"/>
            </a:srgbClr>
          </a:solidFill>
          <a:ln w="25400" cap="flat" cmpd="sng" algn="ctr">
            <a:noFill/>
            <a:prstDash val="solid"/>
          </a:ln>
          <a:effectLst/>
        </p:spPr>
        <p:txBody>
          <a:bodyPr wrap="square"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Cardiac dysfunction (Grade ≥3)</a:t>
            </a:r>
          </a:p>
        </p:txBody>
      </p:sp>
      <p:sp>
        <p:nvSpPr>
          <p:cNvPr id="11" name="Rectangle 10">
            <a:extLst>
              <a:ext uri="{FF2B5EF4-FFF2-40B4-BE49-F238E27FC236}">
                <a16:creationId xmlns:a16="http://schemas.microsoft.com/office/drawing/2014/main" id="{DDF253C6-E6AF-565D-680E-321C4D202B1C}"/>
              </a:ext>
            </a:extLst>
          </p:cNvPr>
          <p:cNvSpPr/>
          <p:nvPr/>
        </p:nvSpPr>
        <p:spPr bwMode="auto">
          <a:xfrm>
            <a:off x="7874025" y="4435263"/>
            <a:ext cx="3863540" cy="341495"/>
          </a:xfrm>
          <a:prstGeom prst="rect">
            <a:avLst/>
          </a:prstGeom>
          <a:solidFill>
            <a:schemeClr val="accent3"/>
          </a:solidFill>
          <a:ln w="28575">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Zanubrutinib</a:t>
            </a:r>
          </a:p>
        </p:txBody>
      </p:sp>
      <p:sp>
        <p:nvSpPr>
          <p:cNvPr id="13" name="Content Placeholder 12">
            <a:extLst>
              <a:ext uri="{FF2B5EF4-FFF2-40B4-BE49-F238E27FC236}">
                <a16:creationId xmlns:a16="http://schemas.microsoft.com/office/drawing/2014/main" id="{0526238C-5F9E-8630-E9A8-68332DFB6F07}"/>
              </a:ext>
            </a:extLst>
          </p:cNvPr>
          <p:cNvSpPr txBox="1">
            <a:spLocks/>
          </p:cNvSpPr>
          <p:nvPr/>
        </p:nvSpPr>
        <p:spPr>
          <a:xfrm>
            <a:off x="7881005" y="5056794"/>
            <a:ext cx="3863540" cy="1341069"/>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L="182880" indent="-182880">
              <a:lnSpc>
                <a:spcPct val="90000"/>
              </a:lnSpc>
              <a:spcBef>
                <a:spcPts val="600"/>
              </a:spcBef>
              <a:spcAft>
                <a:spcPts val="0"/>
              </a:spcAft>
              <a:buClr>
                <a:srgbClr val="000000"/>
              </a:buClr>
              <a:buSzPct val="100000"/>
              <a:buFont typeface="Arial" panose="020B0604020202020204" pitchFamily="34" charset="0"/>
              <a:buChar char="•"/>
              <a:defRPr/>
            </a:pPr>
            <a:r>
              <a:rPr lang="en-US" sz="1600" kern="0" dirty="0">
                <a:solidFill>
                  <a:srgbClr val="000000"/>
                </a:solidFill>
              </a:rPr>
              <a:t>Hypertension: 3.4% to 13%</a:t>
            </a:r>
            <a:endParaRPr kumimoji="0" lang="en-US" sz="1600" b="0" i="0" u="none" strike="noStrike" kern="0" cap="none" spc="0" normalizeH="0" baseline="0" noProof="0" dirty="0">
              <a:ln>
                <a:noFill/>
              </a:ln>
              <a:solidFill>
                <a:srgbClr val="000000"/>
              </a:solidFill>
              <a:effectLst/>
              <a:uLnTx/>
              <a:uFillTx/>
              <a:ea typeface="+mn-ea"/>
              <a:cs typeface="+mn-cs"/>
            </a:endParaRP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ea typeface="+mn-ea"/>
                <a:cs typeface="+mn-cs"/>
              </a:rPr>
              <a:t>Atrial fibrillation/flutter: 1.9%</a:t>
            </a:r>
          </a:p>
          <a:p>
            <a:pPr marL="182880" indent="-182880">
              <a:lnSpc>
                <a:spcPct val="90000"/>
              </a:lnSpc>
              <a:spcBef>
                <a:spcPts val="600"/>
              </a:spcBef>
              <a:spcAft>
                <a:spcPts val="0"/>
              </a:spcAft>
              <a:buClr>
                <a:srgbClr val="000000"/>
              </a:buClr>
              <a:buSzPct val="100000"/>
              <a:buFont typeface="Arial" panose="020B0604020202020204" pitchFamily="34" charset="0"/>
              <a:buChar char="•"/>
              <a:defRPr/>
            </a:pPr>
            <a:r>
              <a:rPr lang="en-US" sz="1600" kern="0" dirty="0">
                <a:solidFill>
                  <a:srgbClr val="000000"/>
                </a:solidFill>
              </a:rPr>
              <a:t>C</a:t>
            </a:r>
            <a:r>
              <a:rPr kumimoji="0" lang="en-US" sz="1600" b="0" i="0" u="none" strike="noStrike" kern="0" cap="none" spc="0" normalizeH="0" baseline="0" noProof="0" dirty="0">
                <a:ln>
                  <a:noFill/>
                </a:ln>
                <a:solidFill>
                  <a:srgbClr val="000000"/>
                </a:solidFill>
                <a:effectLst/>
                <a:uLnTx/>
                <a:uFillTx/>
                <a:ea typeface="+mn-ea"/>
                <a:cs typeface="+mn-cs"/>
              </a:rPr>
              <a:t>ardiac failure: NR</a:t>
            </a: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lang="en-US" sz="1600" kern="0" dirty="0">
                <a:solidFill>
                  <a:srgbClr val="000000"/>
                </a:solidFill>
              </a:rPr>
              <a:t>V</a:t>
            </a:r>
            <a:r>
              <a:rPr kumimoji="0" lang="en-US" sz="1600" b="0" i="0" u="none" strike="noStrike" kern="0" cap="none" spc="0" normalizeH="0" baseline="0" noProof="0" dirty="0">
                <a:ln>
                  <a:noFill/>
                </a:ln>
                <a:solidFill>
                  <a:srgbClr val="000000"/>
                </a:solidFill>
                <a:effectLst/>
                <a:uLnTx/>
                <a:uFillTx/>
                <a:ea typeface="+mn-ea"/>
                <a:cs typeface="+mn-cs"/>
              </a:rPr>
              <a:t>entricular arrhythmias: 0.3%</a:t>
            </a:r>
          </a:p>
        </p:txBody>
      </p:sp>
      <p:sp>
        <p:nvSpPr>
          <p:cNvPr id="14" name="Rectangle 13">
            <a:extLst>
              <a:ext uri="{FF2B5EF4-FFF2-40B4-BE49-F238E27FC236}">
                <a16:creationId xmlns:a16="http://schemas.microsoft.com/office/drawing/2014/main" id="{AD9D4DC7-13F4-0CEA-A6EE-9142B18F2B05}"/>
              </a:ext>
            </a:extLst>
          </p:cNvPr>
          <p:cNvSpPr/>
          <p:nvPr/>
        </p:nvSpPr>
        <p:spPr>
          <a:xfrm>
            <a:off x="7874025" y="4759897"/>
            <a:ext cx="3863540" cy="338554"/>
          </a:xfrm>
          <a:prstGeom prst="rect">
            <a:avLst/>
          </a:prstGeom>
          <a:solidFill>
            <a:srgbClr val="CDCDCF">
              <a:lumMod val="90000"/>
            </a:srgbClr>
          </a:solidFill>
          <a:ln w="25400" cap="flat" cmpd="sng" algn="ctr">
            <a:noFill/>
            <a:prstDash val="solid"/>
          </a:ln>
          <a:effectLst/>
        </p:spPr>
        <p:txBody>
          <a:bodyPr wrap="square"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srgbClr val="000000"/>
                </a:solidFill>
                <a:effectLst/>
                <a:uLnTx/>
                <a:uFillTx/>
                <a:latin typeface="+mn-lt"/>
                <a:ea typeface="+mn-ea"/>
                <a:cs typeface="Arial" panose="020B0604020202020204" pitchFamily="34" charset="0"/>
              </a:rPr>
              <a:t>Cardiac dysfunction (grade ≥3)</a:t>
            </a:r>
          </a:p>
        </p:txBody>
      </p:sp>
      <p:sp>
        <p:nvSpPr>
          <p:cNvPr id="2" name="Content Placeholder 3">
            <a:extLst>
              <a:ext uri="{FF2B5EF4-FFF2-40B4-BE49-F238E27FC236}">
                <a16:creationId xmlns:a16="http://schemas.microsoft.com/office/drawing/2014/main" id="{68BF5F34-974B-4076-698C-0CEC1D99EB8A}"/>
              </a:ext>
            </a:extLst>
          </p:cNvPr>
          <p:cNvSpPr txBox="1">
            <a:spLocks/>
          </p:cNvSpPr>
          <p:nvPr/>
        </p:nvSpPr>
        <p:spPr bwMode="auto">
          <a:xfrm>
            <a:off x="7875150" y="2381654"/>
            <a:ext cx="3863540" cy="1962601"/>
          </a:xfrm>
          <a:prstGeom prst="rect">
            <a:avLst/>
          </a:prstGeom>
          <a:solidFill>
            <a:srgbClr val="FFFFFF">
              <a:lumMod val="9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28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342900" marR="0" lvl="1"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12" name="Rectangle 11">
            <a:extLst>
              <a:ext uri="{FF2B5EF4-FFF2-40B4-BE49-F238E27FC236}">
                <a16:creationId xmlns:a16="http://schemas.microsoft.com/office/drawing/2014/main" id="{A800F059-1E23-D045-FAB8-5DA0CA51DB9D}"/>
              </a:ext>
            </a:extLst>
          </p:cNvPr>
          <p:cNvSpPr/>
          <p:nvPr/>
        </p:nvSpPr>
        <p:spPr bwMode="auto">
          <a:xfrm>
            <a:off x="7869843" y="2381654"/>
            <a:ext cx="3863540" cy="341495"/>
          </a:xfrm>
          <a:prstGeom prst="rect">
            <a:avLst/>
          </a:prstGeom>
          <a:solidFill>
            <a:srgbClr val="E1471D"/>
          </a:solidFill>
          <a:ln w="28575">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Acalabrutinib</a:t>
            </a:r>
          </a:p>
        </p:txBody>
      </p:sp>
      <p:sp>
        <p:nvSpPr>
          <p:cNvPr id="15" name="Content Placeholder 12">
            <a:extLst>
              <a:ext uri="{FF2B5EF4-FFF2-40B4-BE49-F238E27FC236}">
                <a16:creationId xmlns:a16="http://schemas.microsoft.com/office/drawing/2014/main" id="{EFD0DD79-A0DE-4306-8EE2-376DEFACC34B}"/>
              </a:ext>
            </a:extLst>
          </p:cNvPr>
          <p:cNvSpPr txBox="1">
            <a:spLocks/>
          </p:cNvSpPr>
          <p:nvPr/>
        </p:nvSpPr>
        <p:spPr>
          <a:xfrm>
            <a:off x="7852672" y="3011058"/>
            <a:ext cx="3863540" cy="1362151"/>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L="182880" indent="-182880">
              <a:lnSpc>
                <a:spcPct val="90000"/>
              </a:lnSpc>
              <a:spcBef>
                <a:spcPts val="600"/>
              </a:spcBef>
              <a:spcAft>
                <a:spcPts val="0"/>
              </a:spcAft>
              <a:buClr>
                <a:srgbClr val="000000"/>
              </a:buClr>
              <a:buSzPct val="100000"/>
              <a:buFont typeface="Arial" panose="020B0604020202020204" pitchFamily="34" charset="0"/>
              <a:buChar char="•"/>
              <a:defRPr/>
            </a:pPr>
            <a:r>
              <a:rPr lang="en-US" sz="1600" kern="0" dirty="0">
                <a:solidFill>
                  <a:srgbClr val="000000"/>
                </a:solidFill>
                <a:latin typeface="Poppins" panose="00000500000000000000" pitchFamily="2" charset="0"/>
                <a:cs typeface="Poppins" panose="00000500000000000000" pitchFamily="2" charset="0"/>
              </a:rPr>
              <a:t>Hypertension: NR</a:t>
            </a:r>
            <a:endPar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Atrial fibrillation/flutter: 1.1%</a:t>
            </a:r>
          </a:p>
          <a:p>
            <a:pPr marL="182880" indent="-182880">
              <a:lnSpc>
                <a:spcPct val="90000"/>
              </a:lnSpc>
              <a:spcBef>
                <a:spcPts val="600"/>
              </a:spcBef>
              <a:spcAft>
                <a:spcPts val="0"/>
              </a:spcAft>
              <a:buClr>
                <a:srgbClr val="000000"/>
              </a:buClr>
              <a:buSzPct val="100000"/>
              <a:buFont typeface="Arial" panose="020B0604020202020204" pitchFamily="34" charset="0"/>
              <a:buChar char="•"/>
              <a:defRPr/>
            </a:pPr>
            <a:r>
              <a:rPr lang="en-US" sz="1600" kern="0" dirty="0">
                <a:solidFill>
                  <a:srgbClr val="000000"/>
                </a:solidFill>
                <a:latin typeface="Poppins" panose="00000500000000000000" pitchFamily="2" charset="0"/>
                <a:cs typeface="Poppins" panose="00000500000000000000" pitchFamily="2" charset="0"/>
              </a:rPr>
              <a:t>C</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ardiac failure: NR</a:t>
            </a:r>
          </a:p>
          <a:p>
            <a:pPr marL="182880" marR="0" lvl="0" indent="-18288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lang="en-US" sz="1600" kern="0" dirty="0">
                <a:solidFill>
                  <a:srgbClr val="000000"/>
                </a:solidFill>
                <a:latin typeface="Poppins" panose="00000500000000000000" pitchFamily="2" charset="0"/>
                <a:cs typeface="Poppins" panose="00000500000000000000" pitchFamily="2" charset="0"/>
              </a:rPr>
              <a:t>V</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entricular arrhythmias: 0.9%</a:t>
            </a:r>
          </a:p>
        </p:txBody>
      </p:sp>
      <p:sp>
        <p:nvSpPr>
          <p:cNvPr id="16" name="Rectangle 15">
            <a:extLst>
              <a:ext uri="{FF2B5EF4-FFF2-40B4-BE49-F238E27FC236}">
                <a16:creationId xmlns:a16="http://schemas.microsoft.com/office/drawing/2014/main" id="{82809951-B6FE-290A-A493-7B853F0442BC}"/>
              </a:ext>
            </a:extLst>
          </p:cNvPr>
          <p:cNvSpPr/>
          <p:nvPr/>
        </p:nvSpPr>
        <p:spPr>
          <a:xfrm>
            <a:off x="7871334" y="2725251"/>
            <a:ext cx="3863540" cy="338554"/>
          </a:xfrm>
          <a:prstGeom prst="rect">
            <a:avLst/>
          </a:prstGeom>
          <a:solidFill>
            <a:srgbClr val="CDCDCF">
              <a:lumMod val="90000"/>
            </a:srgbClr>
          </a:solidFill>
          <a:ln w="25400" cap="flat" cmpd="sng" algn="ctr">
            <a:noFill/>
            <a:prstDash val="solid"/>
          </a:ln>
          <a:effectLst/>
        </p:spPr>
        <p:txBody>
          <a:bodyPr wrap="square"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Cardiac dysfunction (grade ≥3)</a:t>
            </a:r>
          </a:p>
        </p:txBody>
      </p:sp>
      <p:sp>
        <p:nvSpPr>
          <p:cNvPr id="7" name="Content Placeholder 9">
            <a:extLst>
              <a:ext uri="{FF2B5EF4-FFF2-40B4-BE49-F238E27FC236}">
                <a16:creationId xmlns:a16="http://schemas.microsoft.com/office/drawing/2014/main" id="{968BE333-AEAF-24FA-73F5-809F00933E15}"/>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t>Ibrutinib PI. Acalabrutinib PI. Zanubrutinib PI.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EA62D-D54C-92E3-A305-213D843BDB31}"/>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C40FC6C0-9C7B-EE70-690B-DCB29F84D8F8}"/>
              </a:ext>
            </a:extLst>
          </p:cNvPr>
          <p:cNvSpPr>
            <a:spLocks noGrp="1" noChangeArrowheads="1"/>
          </p:cNvSpPr>
          <p:nvPr>
            <p:ph type="title"/>
          </p:nvPr>
        </p:nvSpPr>
        <p:spPr>
          <a:xfrm>
            <a:off x="231078" y="260163"/>
            <a:ext cx="11740260" cy="1044132"/>
          </a:xfrm>
        </p:spPr>
        <p:txBody>
          <a:bodyPr/>
          <a:lstStyle/>
          <a:p>
            <a:r>
              <a:rPr lang="en-US" altLang="en-US" sz="3200" spc="0" dirty="0">
                <a:latin typeface="Times New Roman" panose="02020603050405020304" pitchFamily="18" charset="0"/>
                <a:cs typeface="Times New Roman" panose="02020603050405020304" pitchFamily="18" charset="0"/>
              </a:rPr>
              <a:t>Special Considerations for Covalent BTK Inhibitor AE Management</a:t>
            </a:r>
          </a:p>
        </p:txBody>
      </p:sp>
      <p:sp>
        <p:nvSpPr>
          <p:cNvPr id="5" name="Rectangle 3">
            <a:extLst>
              <a:ext uri="{FF2B5EF4-FFF2-40B4-BE49-F238E27FC236}">
                <a16:creationId xmlns:a16="http://schemas.microsoft.com/office/drawing/2014/main" id="{A7520332-0FF4-3726-7DA2-1E632AD9E286}"/>
              </a:ext>
            </a:extLst>
          </p:cNvPr>
          <p:cNvSpPr>
            <a:spLocks noGrp="1" noChangeArrowheads="1"/>
          </p:cNvSpPr>
          <p:nvPr>
            <p:ph idx="1"/>
          </p:nvPr>
        </p:nvSpPr>
        <p:spPr>
          <a:xfrm>
            <a:off x="231078" y="1335810"/>
            <a:ext cx="5380353" cy="4780242"/>
          </a:xfrm>
          <a:solidFill>
            <a:schemeClr val="accent1">
              <a:lumMod val="20000"/>
              <a:lumOff val="80000"/>
            </a:schemeClr>
          </a:solidFill>
        </p:spPr>
        <p:txBody>
          <a:bodyPr lIns="91440" tIns="91440" rIns="91440" bIns="91440"/>
          <a:lstStyle/>
          <a:p>
            <a:pPr marL="228600" indent="-228600">
              <a:spcBef>
                <a:spcPts val="600"/>
              </a:spcBef>
              <a:spcAft>
                <a:spcPts val="300"/>
              </a:spcAft>
              <a:buSzPct val="75000"/>
              <a:buBlip>
                <a:blip r:embed="rId3">
                  <a:extLst>
                    <a:ext uri="{96DAC541-7B7A-43D3-8B79-37D633B846F1}">
                      <asvg:svgBlip xmlns:asvg="http://schemas.microsoft.com/office/drawing/2016/SVG/main" r:embed="rId4"/>
                    </a:ext>
                  </a:extLst>
                </a:blip>
              </a:buBlip>
            </a:pPr>
            <a:r>
              <a:rPr lang="en-US" altLang="en-US" sz="2200" b="1" dirty="0"/>
              <a:t>Lymphocytosis</a:t>
            </a:r>
          </a:p>
          <a:p>
            <a:pPr lvl="2">
              <a:spcBef>
                <a:spcPts val="600"/>
              </a:spcBef>
              <a:spcAft>
                <a:spcPts val="300"/>
              </a:spcAft>
            </a:pPr>
            <a:r>
              <a:rPr lang="en-US" altLang="en-US" sz="2000" dirty="0"/>
              <a:t>Presents in initial few wk of therapy, typically resolves within 2 mo</a:t>
            </a:r>
          </a:p>
          <a:p>
            <a:pPr marL="228600" indent="-228600">
              <a:spcBef>
                <a:spcPts val="600"/>
              </a:spcBef>
              <a:spcAft>
                <a:spcPts val="300"/>
              </a:spcAft>
              <a:buSzPct val="75000"/>
              <a:buBlip>
                <a:blip r:embed="rId3">
                  <a:extLst>
                    <a:ext uri="{96DAC541-7B7A-43D3-8B79-37D633B846F1}">
                      <asvg:svgBlip xmlns:asvg="http://schemas.microsoft.com/office/drawing/2016/SVG/main" r:embed="rId4"/>
                    </a:ext>
                  </a:extLst>
                </a:blip>
              </a:buBlip>
            </a:pPr>
            <a:r>
              <a:rPr lang="en-US" altLang="en-US" sz="2200" b="1" dirty="0"/>
              <a:t>Headache</a:t>
            </a:r>
            <a:r>
              <a:rPr lang="en-US" altLang="en-US" sz="2000" b="1" dirty="0"/>
              <a:t> </a:t>
            </a:r>
          </a:p>
          <a:p>
            <a:pPr lvl="2">
              <a:lnSpc>
                <a:spcPct val="100000"/>
              </a:lnSpc>
              <a:spcBef>
                <a:spcPts val="600"/>
              </a:spcBef>
              <a:spcAft>
                <a:spcPts val="300"/>
              </a:spcAft>
              <a:buFont typeface="Arial" panose="020B0604020202020204" pitchFamily="34" charset="0"/>
              <a:buChar char="•"/>
            </a:pPr>
            <a:r>
              <a:rPr lang="en-US" altLang="en-US" sz="2000" dirty="0"/>
              <a:t>Typically low grade, observed early in therapy, and resolves over 1-2 mo</a:t>
            </a:r>
          </a:p>
          <a:p>
            <a:pPr lvl="2">
              <a:lnSpc>
                <a:spcPct val="100000"/>
              </a:lnSpc>
              <a:spcBef>
                <a:spcPts val="600"/>
              </a:spcBef>
              <a:spcAft>
                <a:spcPts val="300"/>
              </a:spcAft>
              <a:buFont typeface="Arial" panose="020B0604020202020204" pitchFamily="34" charset="0"/>
              <a:buChar char="•"/>
            </a:pPr>
            <a:r>
              <a:rPr lang="en-US" altLang="en-US" sz="2000" dirty="0"/>
              <a:t>Generally well managed with analgesics (eg, acetaminophen, caffeine supplements)</a:t>
            </a:r>
          </a:p>
          <a:p>
            <a:pPr lvl="2">
              <a:lnSpc>
                <a:spcPct val="100000"/>
              </a:lnSpc>
              <a:spcBef>
                <a:spcPts val="600"/>
              </a:spcBef>
              <a:spcAft>
                <a:spcPts val="300"/>
              </a:spcAft>
              <a:buFont typeface="Arial" panose="020B0604020202020204" pitchFamily="34" charset="0"/>
              <a:buChar char="•"/>
            </a:pPr>
            <a:r>
              <a:rPr lang="en-US" altLang="en-US" sz="2000" dirty="0"/>
              <a:t>More frequent with acalabrutinib</a:t>
            </a:r>
          </a:p>
          <a:p>
            <a:pPr lvl="2">
              <a:lnSpc>
                <a:spcPct val="100000"/>
              </a:lnSpc>
              <a:spcBef>
                <a:spcPts val="600"/>
              </a:spcBef>
              <a:spcAft>
                <a:spcPts val="300"/>
              </a:spcAft>
              <a:buFont typeface="Arial" panose="020B0604020202020204" pitchFamily="34" charset="0"/>
              <a:buChar char="•"/>
            </a:pPr>
            <a:r>
              <a:rPr lang="en-US" altLang="en-US" sz="2000" dirty="0"/>
              <a:t>Avoid NSAIDs due to increased risk of bleeding</a:t>
            </a:r>
          </a:p>
        </p:txBody>
      </p:sp>
      <p:sp>
        <p:nvSpPr>
          <p:cNvPr id="6" name="Rectangle 3">
            <a:extLst>
              <a:ext uri="{FF2B5EF4-FFF2-40B4-BE49-F238E27FC236}">
                <a16:creationId xmlns:a16="http://schemas.microsoft.com/office/drawing/2014/main" id="{90D0BD50-30B3-9452-8D5D-6536CEF70E4A}"/>
              </a:ext>
            </a:extLst>
          </p:cNvPr>
          <p:cNvSpPr txBox="1">
            <a:spLocks noChangeArrowheads="1"/>
          </p:cNvSpPr>
          <p:nvPr/>
        </p:nvSpPr>
        <p:spPr>
          <a:xfrm>
            <a:off x="5920509" y="1340431"/>
            <a:ext cx="6040413" cy="4780242"/>
          </a:xfrm>
          <a:prstGeom prst="rect">
            <a:avLst/>
          </a:prstGeom>
          <a:solidFill>
            <a:schemeClr val="accent3">
              <a:lumMod val="20000"/>
              <a:lumOff val="80000"/>
            </a:schemeClr>
          </a:solidFill>
        </p:spPr>
        <p:txBody>
          <a:bodyPr vert="horz" lIns="91440" tIns="91440" rIns="91440" bIns="91440" rtlCol="0">
            <a:noAutofit/>
          </a:bodyPr>
          <a:lstStyle>
            <a:lvl1pPr marL="342900" indent="-342900" algn="l" defTabSz="914400" rtl="0" eaLnBrk="1" latinLnBrk="0" hangingPunct="1">
              <a:lnSpc>
                <a:spcPct val="100000"/>
              </a:lnSpc>
              <a:spcBef>
                <a:spcPts val="1000"/>
              </a:spcBef>
              <a:spcAft>
                <a:spcPts val="700"/>
              </a:spcAft>
              <a:buSzPct val="75000"/>
              <a:buFontTx/>
              <a:buBlip>
                <a:blip r:embed="rId3">
                  <a:extLst>
                    <a:ext uri="{96DAC541-7B7A-43D3-8B79-37D633B846F1}">
                      <asvg:svgBlip xmlns:asvg="http://schemas.microsoft.com/office/drawing/2016/SVG/main" r:embed="rId4"/>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0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0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10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indent="-228600">
              <a:spcBef>
                <a:spcPts val="500"/>
              </a:spcBef>
              <a:spcAft>
                <a:spcPts val="200"/>
              </a:spcAft>
            </a:pPr>
            <a:r>
              <a:rPr lang="en-US" altLang="en-US" sz="2200" b="1" dirty="0"/>
              <a:t>Rash</a:t>
            </a:r>
          </a:p>
          <a:p>
            <a:pPr lvl="2">
              <a:spcBef>
                <a:spcPts val="500"/>
              </a:spcBef>
              <a:spcAft>
                <a:spcPts val="200"/>
              </a:spcAft>
            </a:pPr>
            <a:r>
              <a:rPr lang="en-US" altLang="en-US" sz="2000" dirty="0"/>
              <a:t>May be asymptomatic petechial, or palpable, eruptive pruritic rash with pustules</a:t>
            </a:r>
          </a:p>
          <a:p>
            <a:pPr lvl="2">
              <a:spcBef>
                <a:spcPts val="500"/>
              </a:spcBef>
              <a:spcAft>
                <a:spcPts val="200"/>
              </a:spcAft>
            </a:pPr>
            <a:r>
              <a:rPr lang="en-US" altLang="en-US" sz="2000" dirty="0"/>
              <a:t>Eruptive rash management: topical antihistamines, corticosteroids</a:t>
            </a:r>
          </a:p>
          <a:p>
            <a:pPr lvl="2">
              <a:spcBef>
                <a:spcPts val="500"/>
              </a:spcBef>
              <a:spcAft>
                <a:spcPts val="200"/>
              </a:spcAft>
            </a:pPr>
            <a:r>
              <a:rPr lang="en-US" altLang="en-US" sz="2000" dirty="0"/>
              <a:t>Severe cases may require oral antihistamines or corticosteroids, plus dose interruption or reduction</a:t>
            </a:r>
          </a:p>
          <a:p>
            <a:pPr marL="228600" indent="-228600">
              <a:spcBef>
                <a:spcPts val="500"/>
              </a:spcBef>
              <a:spcAft>
                <a:spcPts val="200"/>
              </a:spcAft>
            </a:pPr>
            <a:r>
              <a:rPr lang="en-US" altLang="en-US" sz="2200" b="1" dirty="0"/>
              <a:t>Second primary malignancies</a:t>
            </a:r>
          </a:p>
          <a:p>
            <a:pPr lvl="2">
              <a:spcBef>
                <a:spcPts val="500"/>
              </a:spcBef>
              <a:spcAft>
                <a:spcPts val="200"/>
              </a:spcAft>
            </a:pPr>
            <a:r>
              <a:rPr lang="en-US" altLang="en-US" sz="2000" dirty="0"/>
              <a:t>Most common: skin cancer</a:t>
            </a:r>
          </a:p>
          <a:p>
            <a:pPr lvl="2">
              <a:spcBef>
                <a:spcPts val="500"/>
              </a:spcBef>
              <a:spcAft>
                <a:spcPts val="200"/>
              </a:spcAft>
            </a:pPr>
            <a:r>
              <a:rPr lang="en-US" altLang="en-US" sz="2000" dirty="0"/>
              <a:t>Advise protection from sun exposure, and encourage regular cancer screening</a:t>
            </a:r>
          </a:p>
        </p:txBody>
      </p:sp>
      <p:sp>
        <p:nvSpPr>
          <p:cNvPr id="2" name="Content Placeholder 9">
            <a:extLst>
              <a:ext uri="{FF2B5EF4-FFF2-40B4-BE49-F238E27FC236}">
                <a16:creationId xmlns:a16="http://schemas.microsoft.com/office/drawing/2014/main" id="{4204A3D9-4483-6250-0A8B-E2463A817F91}"/>
              </a:ext>
            </a:extLst>
          </p:cNvPr>
          <p:cNvSpPr txBox="1">
            <a:spLocks/>
          </p:cNvSpPr>
          <p:nvPr/>
        </p:nvSpPr>
        <p:spPr>
          <a:xfrm>
            <a:off x="1712199" y="6302375"/>
            <a:ext cx="8018134"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Ibrutinib PI. Acalabrutinib PI. Zanubrutinib PI. Moore. J Adv Pract Oncol. 2021;12:439. Stephens. Blood. 2019;133:1298. Rogers. J Adv Pract Oncol. 2017;8:97. NCCN. Clinical practice guidelines in oncology: CLL/SLL. v3.2023.</a:t>
            </a:r>
          </a:p>
        </p:txBody>
      </p:sp>
    </p:spTree>
    <p:extLst>
      <p:ext uri="{BB962C8B-B14F-4D97-AF65-F5344CB8AC3E}">
        <p14:creationId xmlns:p14="http://schemas.microsoft.com/office/powerpoint/2010/main" val="3887608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C2291-7B51-3EC3-4560-470F51D60042}"/>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39EA5AFB-2B90-9000-3FD4-A7004C7588FC}"/>
              </a:ext>
            </a:extLst>
          </p:cNvPr>
          <p:cNvSpPr>
            <a:spLocks noGrp="1"/>
          </p:cNvSpPr>
          <p:nvPr>
            <p:ph type="title"/>
          </p:nvPr>
        </p:nvSpPr>
        <p:spPr>
          <a:xfrm>
            <a:off x="228600" y="1601674"/>
            <a:ext cx="11742738" cy="1113125"/>
          </a:xfrm>
        </p:spPr>
        <p:txBody>
          <a:bodyPr>
            <a:spAutoFit/>
          </a:bodyPr>
          <a:lstStyle/>
          <a:p>
            <a:r>
              <a:rPr lang="en-US" altLang="en-US" sz="4000" dirty="0">
                <a:latin typeface="Poppins" pitchFamily="2" charset="77"/>
              </a:rPr>
              <a:t>Evolving Global Standards of Care in MCL:</a:t>
            </a:r>
            <a:br>
              <a:rPr lang="en-US" altLang="en-US" sz="4000" dirty="0">
                <a:latin typeface="Poppins" pitchFamily="2" charset="77"/>
              </a:rPr>
            </a:br>
            <a:r>
              <a:rPr lang="en-US" altLang="en-US" sz="4000" dirty="0">
                <a:solidFill>
                  <a:schemeClr val="bg1"/>
                </a:solidFill>
                <a:latin typeface="Poppins" pitchFamily="2" charset="77"/>
              </a:rPr>
              <a:t>Relapsed/Refractory MCL</a:t>
            </a:r>
          </a:p>
        </p:txBody>
      </p:sp>
    </p:spTree>
    <p:extLst>
      <p:ext uri="{BB962C8B-B14F-4D97-AF65-F5344CB8AC3E}">
        <p14:creationId xmlns:p14="http://schemas.microsoft.com/office/powerpoint/2010/main" val="3472722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D3D6E-097C-8816-CF65-3FD39C2E412B}"/>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04F8C5B3-6CB2-2CE6-55E9-341EB98E73A5}"/>
              </a:ext>
            </a:extLst>
          </p:cNvPr>
          <p:cNvSpPr>
            <a:spLocks noGrp="1" noChangeArrowheads="1"/>
          </p:cNvSpPr>
          <p:nvPr>
            <p:ph type="title"/>
          </p:nvPr>
        </p:nvSpPr>
        <p:spPr>
          <a:xfrm>
            <a:off x="231078" y="531006"/>
            <a:ext cx="11740260" cy="502445"/>
          </a:xfrm>
        </p:spPr>
        <p:txBody>
          <a:bodyPr/>
          <a:lstStyle/>
          <a:p>
            <a:r>
              <a:rPr lang="en-US" altLang="en-US" dirty="0"/>
              <a:t>EHA-EU MCL Network Guidelines: R/R MCL</a:t>
            </a:r>
          </a:p>
        </p:txBody>
      </p:sp>
      <p:sp>
        <p:nvSpPr>
          <p:cNvPr id="6" name="Content Placeholder 5">
            <a:extLst>
              <a:ext uri="{FF2B5EF4-FFF2-40B4-BE49-F238E27FC236}">
                <a16:creationId xmlns:a16="http://schemas.microsoft.com/office/drawing/2014/main" id="{76F749CA-454C-3D93-EBE9-74EE8130B507}"/>
              </a:ext>
            </a:extLst>
          </p:cNvPr>
          <p:cNvSpPr>
            <a:spLocks noGrp="1"/>
          </p:cNvSpPr>
          <p:nvPr>
            <p:ph sz="quarter" idx="10"/>
          </p:nvPr>
        </p:nvSpPr>
        <p:spPr/>
        <p:txBody>
          <a:bodyPr/>
          <a:lstStyle/>
          <a:p>
            <a:pPr algn="ctr"/>
            <a:r>
              <a:rPr lang="en-US" altLang="en-US" spc="-10" dirty="0">
                <a:solidFill>
                  <a:srgbClr val="161616"/>
                </a:solidFill>
              </a:rPr>
              <a:t>Jerkeman. Hemasphere. 2025;9:e70233.</a:t>
            </a:r>
          </a:p>
        </p:txBody>
      </p:sp>
      <p:grpSp>
        <p:nvGrpSpPr>
          <p:cNvPr id="7" name="Group 6">
            <a:extLst>
              <a:ext uri="{FF2B5EF4-FFF2-40B4-BE49-F238E27FC236}">
                <a16:creationId xmlns:a16="http://schemas.microsoft.com/office/drawing/2014/main" id="{4E7E9BC9-9C8F-18D2-6012-62669DFA252E}"/>
              </a:ext>
            </a:extLst>
          </p:cNvPr>
          <p:cNvGrpSpPr/>
          <p:nvPr/>
        </p:nvGrpSpPr>
        <p:grpSpPr>
          <a:xfrm>
            <a:off x="4221576" y="1111830"/>
            <a:ext cx="2793534" cy="404454"/>
            <a:chOff x="4221576" y="1333500"/>
            <a:chExt cx="2793534" cy="404454"/>
          </a:xfrm>
        </p:grpSpPr>
        <p:grpSp>
          <p:nvGrpSpPr>
            <p:cNvPr id="8" name="Group 7">
              <a:extLst>
                <a:ext uri="{FF2B5EF4-FFF2-40B4-BE49-F238E27FC236}">
                  <a16:creationId xmlns:a16="http://schemas.microsoft.com/office/drawing/2014/main" id="{12139068-619A-FC73-11AB-3AC187B22137}"/>
                </a:ext>
              </a:extLst>
            </p:cNvPr>
            <p:cNvGrpSpPr/>
            <p:nvPr/>
          </p:nvGrpSpPr>
          <p:grpSpPr>
            <a:xfrm>
              <a:off x="4221576" y="1333500"/>
              <a:ext cx="2793534" cy="336550"/>
              <a:chOff x="4221576" y="1307541"/>
              <a:chExt cx="2793534" cy="336550"/>
            </a:xfrm>
          </p:grpSpPr>
          <p:sp>
            <p:nvSpPr>
              <p:cNvPr id="11" name="Rounded Rectangle 10">
                <a:extLst>
                  <a:ext uri="{FF2B5EF4-FFF2-40B4-BE49-F238E27FC236}">
                    <a16:creationId xmlns:a16="http://schemas.microsoft.com/office/drawing/2014/main" id="{CEB89578-B473-2905-DEAD-B1D96F673C98}"/>
                  </a:ext>
                </a:extLst>
              </p:cNvPr>
              <p:cNvSpPr/>
              <p:nvPr/>
            </p:nvSpPr>
            <p:spPr>
              <a:xfrm>
                <a:off x="4221576" y="1307541"/>
                <a:ext cx="2793534" cy="336550"/>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2" name="TextBox 11">
                <a:extLst>
                  <a:ext uri="{FF2B5EF4-FFF2-40B4-BE49-F238E27FC236}">
                    <a16:creationId xmlns:a16="http://schemas.microsoft.com/office/drawing/2014/main" id="{444A2B35-6A7E-7C8B-5871-76291B53AE17}"/>
                  </a:ext>
                </a:extLst>
              </p:cNvPr>
              <p:cNvSpPr txBox="1"/>
              <p:nvPr/>
            </p:nvSpPr>
            <p:spPr>
              <a:xfrm>
                <a:off x="4221576" y="1333500"/>
                <a:ext cx="2793534"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Treatment of R/R MCL*</a:t>
                </a:r>
              </a:p>
            </p:txBody>
          </p:sp>
        </p:grpSp>
        <p:sp>
          <p:nvSpPr>
            <p:cNvPr id="9" name="Triangle 8">
              <a:extLst>
                <a:ext uri="{FF2B5EF4-FFF2-40B4-BE49-F238E27FC236}">
                  <a16:creationId xmlns:a16="http://schemas.microsoft.com/office/drawing/2014/main" id="{E3C19B7C-DE71-08D6-2FFC-87E77258800F}"/>
                </a:ext>
              </a:extLst>
            </p:cNvPr>
            <p:cNvSpPr/>
            <p:nvPr/>
          </p:nvSpPr>
          <p:spPr>
            <a:xfrm rot="10800000">
              <a:off x="5436840" y="1629048"/>
              <a:ext cx="346228" cy="108906"/>
            </a:xfrm>
            <a:prstGeom prst="triangl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13" name="Group 12">
            <a:extLst>
              <a:ext uri="{FF2B5EF4-FFF2-40B4-BE49-F238E27FC236}">
                <a16:creationId xmlns:a16="http://schemas.microsoft.com/office/drawing/2014/main" id="{1BD70362-0E27-2937-46D0-F877DE0FD038}"/>
              </a:ext>
            </a:extLst>
          </p:cNvPr>
          <p:cNvGrpSpPr/>
          <p:nvPr/>
        </p:nvGrpSpPr>
        <p:grpSpPr>
          <a:xfrm>
            <a:off x="337871" y="1876625"/>
            <a:ext cx="2788920" cy="659099"/>
            <a:chOff x="4221575" y="1333499"/>
            <a:chExt cx="3017277" cy="659099"/>
          </a:xfrm>
        </p:grpSpPr>
        <p:grpSp>
          <p:nvGrpSpPr>
            <p:cNvPr id="14" name="Group 13">
              <a:extLst>
                <a:ext uri="{FF2B5EF4-FFF2-40B4-BE49-F238E27FC236}">
                  <a16:creationId xmlns:a16="http://schemas.microsoft.com/office/drawing/2014/main" id="{CDFC56BA-1189-D75A-FEA8-6EE589CDA78D}"/>
                </a:ext>
              </a:extLst>
            </p:cNvPr>
            <p:cNvGrpSpPr/>
            <p:nvPr/>
          </p:nvGrpSpPr>
          <p:grpSpPr>
            <a:xfrm>
              <a:off x="4221575" y="1333499"/>
              <a:ext cx="3017277" cy="561767"/>
              <a:chOff x="4221575" y="1307540"/>
              <a:chExt cx="3017277" cy="561767"/>
            </a:xfrm>
          </p:grpSpPr>
          <p:sp>
            <p:nvSpPr>
              <p:cNvPr id="16" name="Rounded Rectangle 15">
                <a:extLst>
                  <a:ext uri="{FF2B5EF4-FFF2-40B4-BE49-F238E27FC236}">
                    <a16:creationId xmlns:a16="http://schemas.microsoft.com/office/drawing/2014/main" id="{A16D5535-34E5-902D-E866-A26F873122BE}"/>
                  </a:ext>
                </a:extLst>
              </p:cNvPr>
              <p:cNvSpPr/>
              <p:nvPr/>
            </p:nvSpPr>
            <p:spPr>
              <a:xfrm>
                <a:off x="4221575" y="1307540"/>
                <a:ext cx="3017277" cy="561767"/>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7" name="TextBox 16">
                <a:extLst>
                  <a:ext uri="{FF2B5EF4-FFF2-40B4-BE49-F238E27FC236}">
                    <a16:creationId xmlns:a16="http://schemas.microsoft.com/office/drawing/2014/main" id="{7EBE7618-5BCC-950F-3905-54DA8ABC8A45}"/>
                  </a:ext>
                </a:extLst>
              </p:cNvPr>
              <p:cNvSpPr txBox="1"/>
              <p:nvPr/>
            </p:nvSpPr>
            <p:spPr>
              <a:xfrm>
                <a:off x="4364446" y="1445960"/>
                <a:ext cx="2627321"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Relapse after first-line CIT</a:t>
                </a:r>
              </a:p>
            </p:txBody>
          </p:sp>
        </p:grpSp>
        <p:sp>
          <p:nvSpPr>
            <p:cNvPr id="15" name="Triangle 14">
              <a:extLst>
                <a:ext uri="{FF2B5EF4-FFF2-40B4-BE49-F238E27FC236}">
                  <a16:creationId xmlns:a16="http://schemas.microsoft.com/office/drawing/2014/main" id="{7D686BFB-5123-DC84-5194-D468D43D314D}"/>
                </a:ext>
              </a:extLst>
            </p:cNvPr>
            <p:cNvSpPr/>
            <p:nvPr/>
          </p:nvSpPr>
          <p:spPr>
            <a:xfrm rot="10800000">
              <a:off x="5572480" y="1883692"/>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18" name="Group 17">
            <a:extLst>
              <a:ext uri="{FF2B5EF4-FFF2-40B4-BE49-F238E27FC236}">
                <a16:creationId xmlns:a16="http://schemas.microsoft.com/office/drawing/2014/main" id="{08E12A4A-018C-58B0-7310-5B9F7D92131A}"/>
              </a:ext>
            </a:extLst>
          </p:cNvPr>
          <p:cNvGrpSpPr/>
          <p:nvPr/>
        </p:nvGrpSpPr>
        <p:grpSpPr>
          <a:xfrm>
            <a:off x="3377325" y="1823116"/>
            <a:ext cx="8577421" cy="705039"/>
            <a:chOff x="3377325" y="2086731"/>
            <a:chExt cx="8577421" cy="705039"/>
          </a:xfrm>
        </p:grpSpPr>
        <p:grpSp>
          <p:nvGrpSpPr>
            <p:cNvPr id="19" name="Group 18">
              <a:extLst>
                <a:ext uri="{FF2B5EF4-FFF2-40B4-BE49-F238E27FC236}">
                  <a16:creationId xmlns:a16="http://schemas.microsoft.com/office/drawing/2014/main" id="{68240584-4EC2-F518-FE71-10005FA9E938}"/>
                </a:ext>
              </a:extLst>
            </p:cNvPr>
            <p:cNvGrpSpPr/>
            <p:nvPr/>
          </p:nvGrpSpPr>
          <p:grpSpPr>
            <a:xfrm>
              <a:off x="3377325" y="2140241"/>
              <a:ext cx="8577421" cy="651529"/>
              <a:chOff x="3953922" y="1333500"/>
              <a:chExt cx="8577421" cy="651529"/>
            </a:xfrm>
          </p:grpSpPr>
          <p:grpSp>
            <p:nvGrpSpPr>
              <p:cNvPr id="21" name="Group 20">
                <a:extLst>
                  <a:ext uri="{FF2B5EF4-FFF2-40B4-BE49-F238E27FC236}">
                    <a16:creationId xmlns:a16="http://schemas.microsoft.com/office/drawing/2014/main" id="{7CBEFA4C-C7B8-8FAF-E89D-359B784D33D8}"/>
                  </a:ext>
                </a:extLst>
              </p:cNvPr>
              <p:cNvGrpSpPr/>
              <p:nvPr/>
            </p:nvGrpSpPr>
            <p:grpSpPr>
              <a:xfrm>
                <a:off x="3953922" y="1333500"/>
                <a:ext cx="8577421" cy="578933"/>
                <a:chOff x="3953922" y="1307541"/>
                <a:chExt cx="8577421" cy="578933"/>
              </a:xfrm>
            </p:grpSpPr>
            <p:sp>
              <p:nvSpPr>
                <p:cNvPr id="23" name="Rounded Rectangle 22">
                  <a:extLst>
                    <a:ext uri="{FF2B5EF4-FFF2-40B4-BE49-F238E27FC236}">
                      <a16:creationId xmlns:a16="http://schemas.microsoft.com/office/drawing/2014/main" id="{37F6614D-C457-55F2-FA75-A438272D53F6}"/>
                    </a:ext>
                  </a:extLst>
                </p:cNvPr>
                <p:cNvSpPr/>
                <p:nvPr/>
              </p:nvSpPr>
              <p:spPr>
                <a:xfrm>
                  <a:off x="3953924" y="1307541"/>
                  <a:ext cx="8577419" cy="566450"/>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4" name="TextBox 23">
                  <a:extLst>
                    <a:ext uri="{FF2B5EF4-FFF2-40B4-BE49-F238E27FC236}">
                      <a16:creationId xmlns:a16="http://schemas.microsoft.com/office/drawing/2014/main" id="{4F469A8C-320C-3388-F6F3-9FC384BA3DCB}"/>
                    </a:ext>
                  </a:extLst>
                </p:cNvPr>
                <p:cNvSpPr txBox="1"/>
                <p:nvPr/>
              </p:nvSpPr>
              <p:spPr>
                <a:xfrm>
                  <a:off x="3953922" y="1329356"/>
                  <a:ext cx="8577421" cy="55711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Relapse after first-line cBTKi-based treatment </a:t>
                  </a:r>
                  <a:b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b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(CIT or non-CIT combinations; continuous or time-limited cBTKi)</a:t>
                  </a:r>
                </a:p>
              </p:txBody>
            </p:sp>
          </p:grpSp>
          <p:sp>
            <p:nvSpPr>
              <p:cNvPr id="22" name="Triangle 21">
                <a:extLst>
                  <a:ext uri="{FF2B5EF4-FFF2-40B4-BE49-F238E27FC236}">
                    <a16:creationId xmlns:a16="http://schemas.microsoft.com/office/drawing/2014/main" id="{BC8B49CB-6DB4-04F5-0760-6FA3D2688E50}"/>
                  </a:ext>
                </a:extLst>
              </p:cNvPr>
              <p:cNvSpPr/>
              <p:nvPr/>
            </p:nvSpPr>
            <p:spPr>
              <a:xfrm rot="10800000">
                <a:off x="8061583" y="1876123"/>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20" name="Triangle 19">
              <a:extLst>
                <a:ext uri="{FF2B5EF4-FFF2-40B4-BE49-F238E27FC236}">
                  <a16:creationId xmlns:a16="http://schemas.microsoft.com/office/drawing/2014/main" id="{D798285D-0E93-8747-FED4-2031F94EEC76}"/>
                </a:ext>
              </a:extLst>
            </p:cNvPr>
            <p:cNvSpPr/>
            <p:nvPr/>
          </p:nvSpPr>
          <p:spPr>
            <a:xfrm rot="10800000">
              <a:off x="7491255" y="208673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25" name="Right Brace 24">
            <a:extLst>
              <a:ext uri="{FF2B5EF4-FFF2-40B4-BE49-F238E27FC236}">
                <a16:creationId xmlns:a16="http://schemas.microsoft.com/office/drawing/2014/main" id="{A7FD26F7-F57A-1710-3E88-93C1130279B0}"/>
              </a:ext>
            </a:extLst>
          </p:cNvPr>
          <p:cNvSpPr/>
          <p:nvPr/>
        </p:nvSpPr>
        <p:spPr>
          <a:xfrm rot="16200000">
            <a:off x="4553450" y="-1266495"/>
            <a:ext cx="293965" cy="5915337"/>
          </a:xfrm>
          <a:prstGeom prst="rightBrace">
            <a:avLst>
              <a:gd name="adj1" fmla="val 0"/>
              <a:gd name="adj2" fmla="val 65464"/>
            </a:avLst>
          </a:prstGeom>
          <a:ln w="28575">
            <a:solidFill>
              <a:schemeClr val="tx1"/>
            </a:solidFill>
            <a:miter lim="800000"/>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26" name="Triangle 25">
            <a:extLst>
              <a:ext uri="{FF2B5EF4-FFF2-40B4-BE49-F238E27FC236}">
                <a16:creationId xmlns:a16="http://schemas.microsoft.com/office/drawing/2014/main" id="{6FB181B5-D253-CAE9-91A4-F87D6355B3A3}"/>
              </a:ext>
            </a:extLst>
          </p:cNvPr>
          <p:cNvSpPr/>
          <p:nvPr/>
        </p:nvSpPr>
        <p:spPr>
          <a:xfrm rot="10800000">
            <a:off x="1571562" y="1832928"/>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33" name="Group 32">
            <a:extLst>
              <a:ext uri="{FF2B5EF4-FFF2-40B4-BE49-F238E27FC236}">
                <a16:creationId xmlns:a16="http://schemas.microsoft.com/office/drawing/2014/main" id="{7C7D8F40-4406-AC9B-295E-D6E3063B74E4}"/>
              </a:ext>
            </a:extLst>
          </p:cNvPr>
          <p:cNvGrpSpPr/>
          <p:nvPr/>
        </p:nvGrpSpPr>
        <p:grpSpPr>
          <a:xfrm>
            <a:off x="335253" y="3046812"/>
            <a:ext cx="2756952" cy="886764"/>
            <a:chOff x="3265046" y="2898936"/>
            <a:chExt cx="2982691" cy="886764"/>
          </a:xfrm>
        </p:grpSpPr>
        <p:grpSp>
          <p:nvGrpSpPr>
            <p:cNvPr id="34" name="Group 33">
              <a:extLst>
                <a:ext uri="{FF2B5EF4-FFF2-40B4-BE49-F238E27FC236}">
                  <a16:creationId xmlns:a16="http://schemas.microsoft.com/office/drawing/2014/main" id="{BC981179-F358-9F36-FCC6-F4263A71DDD1}"/>
                </a:ext>
              </a:extLst>
            </p:cNvPr>
            <p:cNvGrpSpPr/>
            <p:nvPr/>
          </p:nvGrpSpPr>
          <p:grpSpPr>
            <a:xfrm>
              <a:off x="3265046" y="2911505"/>
              <a:ext cx="2982691" cy="874195"/>
              <a:chOff x="3344740" y="1307541"/>
              <a:chExt cx="2982691" cy="874195"/>
            </a:xfrm>
          </p:grpSpPr>
          <p:sp>
            <p:nvSpPr>
              <p:cNvPr id="36" name="Rounded Rectangle 35">
                <a:extLst>
                  <a:ext uri="{FF2B5EF4-FFF2-40B4-BE49-F238E27FC236}">
                    <a16:creationId xmlns:a16="http://schemas.microsoft.com/office/drawing/2014/main" id="{BF53F785-B37D-2083-E24C-DB4F4E1FB74B}"/>
                  </a:ext>
                </a:extLst>
              </p:cNvPr>
              <p:cNvSpPr/>
              <p:nvPr/>
            </p:nvSpPr>
            <p:spPr>
              <a:xfrm>
                <a:off x="3344740" y="1307541"/>
                <a:ext cx="2982691" cy="874195"/>
              </a:xfrm>
              <a:prstGeom prst="roundRect">
                <a:avLst>
                  <a:gd name="adj" fmla="val 923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7" name="TextBox 36">
                <a:extLst>
                  <a:ext uri="{FF2B5EF4-FFF2-40B4-BE49-F238E27FC236}">
                    <a16:creationId xmlns:a16="http://schemas.microsoft.com/office/drawing/2014/main" id="{4C6F6C8F-3945-4B1E-1672-50918154AA85}"/>
                  </a:ext>
                </a:extLst>
              </p:cNvPr>
              <p:cNvSpPr txBox="1"/>
              <p:nvPr/>
            </p:nvSpPr>
            <p:spPr>
              <a:xfrm>
                <a:off x="3344740" y="1399348"/>
                <a:ext cx="2949856"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cBTKi monotherapy</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 venetoclax</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standard 2nd-line option</a:t>
                </a:r>
              </a:p>
            </p:txBody>
          </p:sp>
        </p:grpSp>
        <p:sp>
          <p:nvSpPr>
            <p:cNvPr id="35" name="Triangle 34">
              <a:extLst>
                <a:ext uri="{FF2B5EF4-FFF2-40B4-BE49-F238E27FC236}">
                  <a16:creationId xmlns:a16="http://schemas.microsoft.com/office/drawing/2014/main" id="{36E67CBE-913D-507D-C897-788573B19FD1}"/>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38" name="Group 37">
            <a:extLst>
              <a:ext uri="{FF2B5EF4-FFF2-40B4-BE49-F238E27FC236}">
                <a16:creationId xmlns:a16="http://schemas.microsoft.com/office/drawing/2014/main" id="{0C24CD26-2A18-D260-0573-FD111924FC50}"/>
              </a:ext>
            </a:extLst>
          </p:cNvPr>
          <p:cNvGrpSpPr/>
          <p:nvPr/>
        </p:nvGrpSpPr>
        <p:grpSpPr>
          <a:xfrm>
            <a:off x="335253" y="4347843"/>
            <a:ext cx="2756952" cy="1309682"/>
            <a:chOff x="3265046" y="2898936"/>
            <a:chExt cx="2982691" cy="1534320"/>
          </a:xfrm>
        </p:grpSpPr>
        <p:grpSp>
          <p:nvGrpSpPr>
            <p:cNvPr id="39" name="Group 38">
              <a:extLst>
                <a:ext uri="{FF2B5EF4-FFF2-40B4-BE49-F238E27FC236}">
                  <a16:creationId xmlns:a16="http://schemas.microsoft.com/office/drawing/2014/main" id="{72BDCAC0-AA33-C5DB-22CC-084160482DA2}"/>
                </a:ext>
              </a:extLst>
            </p:cNvPr>
            <p:cNvGrpSpPr/>
            <p:nvPr/>
          </p:nvGrpSpPr>
          <p:grpSpPr>
            <a:xfrm>
              <a:off x="3265046" y="2911505"/>
              <a:ext cx="2982691" cy="1521751"/>
              <a:chOff x="3344740" y="1307541"/>
              <a:chExt cx="2982691" cy="1521751"/>
            </a:xfrm>
          </p:grpSpPr>
          <p:sp>
            <p:nvSpPr>
              <p:cNvPr id="41" name="Rounded Rectangle 40">
                <a:extLst>
                  <a:ext uri="{FF2B5EF4-FFF2-40B4-BE49-F238E27FC236}">
                    <a16:creationId xmlns:a16="http://schemas.microsoft.com/office/drawing/2014/main" id="{C588153C-1CC5-693A-2658-2FB5C9F3F7CD}"/>
                  </a:ext>
                </a:extLst>
              </p:cNvPr>
              <p:cNvSpPr/>
              <p:nvPr/>
            </p:nvSpPr>
            <p:spPr>
              <a:xfrm>
                <a:off x="3344740" y="1307541"/>
                <a:ext cx="298269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42" name="TextBox 41">
                <a:extLst>
                  <a:ext uri="{FF2B5EF4-FFF2-40B4-BE49-F238E27FC236}">
                    <a16:creationId xmlns:a16="http://schemas.microsoft.com/office/drawing/2014/main" id="{021D212F-51AE-6ADD-A098-79D8BEAD9906}"/>
                  </a:ext>
                </a:extLst>
              </p:cNvPr>
              <p:cNvSpPr txBox="1"/>
              <p:nvPr/>
            </p:nvSpPr>
            <p:spPr>
              <a:xfrm>
                <a:off x="3344740" y="1399347"/>
                <a:ext cx="2949856" cy="1429945"/>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p>
              <a:p>
                <a:pPr lvl="0" algn="ctr">
                  <a:spcBef>
                    <a:spcPts val="10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endParaRPr>
              </a:p>
              <a:p>
                <a:pPr lvl="0" algn="ctr">
                  <a:spcBef>
                    <a:spcPts val="10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lang="en-US" sz="1200" baseline="30000" dirty="0">
                    <a:solidFill>
                      <a:srgbClr val="161616"/>
                    </a:solidFill>
                    <a:latin typeface="Poppins Medium" pitchFamily="2" charset="77"/>
                    <a:cs typeface="Poppins Medium" pitchFamily="2" charset="77"/>
                  </a:rPr>
                  <a:t>¶</a:t>
                </a: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or </a:t>
                </a:r>
                <a:b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lenalidomide ± R</a:t>
                </a:r>
              </a:p>
            </p:txBody>
          </p:sp>
        </p:grpSp>
        <p:sp>
          <p:nvSpPr>
            <p:cNvPr id="40" name="Triangle 39">
              <a:extLst>
                <a:ext uri="{FF2B5EF4-FFF2-40B4-BE49-F238E27FC236}">
                  <a16:creationId xmlns:a16="http://schemas.microsoft.com/office/drawing/2014/main" id="{032A2611-9DEB-9FE3-15D8-D3BEE4C8F926}"/>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cxnSp>
        <p:nvCxnSpPr>
          <p:cNvPr id="43" name="Straight Arrow Connector 42">
            <a:extLst>
              <a:ext uri="{FF2B5EF4-FFF2-40B4-BE49-F238E27FC236}">
                <a16:creationId xmlns:a16="http://schemas.microsoft.com/office/drawing/2014/main" id="{47CDE385-ACBE-B4A9-8F96-45704C6FCE5D}"/>
              </a:ext>
            </a:extLst>
          </p:cNvPr>
          <p:cNvCxnSpPr>
            <a:cxnSpLocks/>
          </p:cNvCxnSpPr>
          <p:nvPr/>
        </p:nvCxnSpPr>
        <p:spPr>
          <a:xfrm>
            <a:off x="1742762" y="2558875"/>
            <a:ext cx="0" cy="55738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8" name="Group 47">
            <a:extLst>
              <a:ext uri="{FF2B5EF4-FFF2-40B4-BE49-F238E27FC236}">
                <a16:creationId xmlns:a16="http://schemas.microsoft.com/office/drawing/2014/main" id="{F41E528F-0687-7323-855C-C16C227C751F}"/>
              </a:ext>
            </a:extLst>
          </p:cNvPr>
          <p:cNvGrpSpPr/>
          <p:nvPr/>
        </p:nvGrpSpPr>
        <p:grpSpPr>
          <a:xfrm>
            <a:off x="3377327" y="4360413"/>
            <a:ext cx="2117360" cy="1297112"/>
            <a:chOff x="3344740" y="1307541"/>
            <a:chExt cx="2456141" cy="1521751"/>
          </a:xfrm>
        </p:grpSpPr>
        <p:sp>
          <p:nvSpPr>
            <p:cNvPr id="50" name="Rounded Rectangle 49">
              <a:extLst>
                <a:ext uri="{FF2B5EF4-FFF2-40B4-BE49-F238E27FC236}">
                  <a16:creationId xmlns:a16="http://schemas.microsoft.com/office/drawing/2014/main" id="{C040C582-BEA9-FAEF-5670-A84EF5C3A01D}"/>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51" name="TextBox 50">
              <a:extLst>
                <a:ext uri="{FF2B5EF4-FFF2-40B4-BE49-F238E27FC236}">
                  <a16:creationId xmlns:a16="http://schemas.microsoft.com/office/drawing/2014/main" id="{C14423B4-24EE-8720-FD55-A2E44881899B}"/>
                </a:ext>
              </a:extLst>
            </p:cNvPr>
            <p:cNvSpPr txBox="1"/>
            <p:nvPr/>
          </p:nvSpPr>
          <p:spPr>
            <a:xfrm>
              <a:off x="3344740" y="1399348"/>
              <a:ext cx="2456138" cy="1429944"/>
            </a:xfrm>
            <a:prstGeom prst="rect">
              <a:avLst/>
            </a:prstGeom>
            <a:noFill/>
          </p:spPr>
          <p:txBody>
            <a:bodyPr vert="horz" wrap="square" lIns="0" tIns="0" rIns="0" bIns="0" rtlCol="0" anchor="ctr">
              <a:noAutofit/>
            </a:bodyPr>
            <a:lstStyle/>
            <a:p>
              <a:pPr lvl="0" algn="ctr">
                <a:spcBef>
                  <a:spcPts val="10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lvl="0" algn="ctr">
                <a:spcBef>
                  <a:spcPts val="10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lang="en-US" sz="1200" baseline="30000" dirty="0">
                  <a:solidFill>
                    <a:srgbClr val="161616"/>
                  </a:solidFill>
                  <a:latin typeface="Poppins Medium" pitchFamily="2" charset="77"/>
                  <a:cs typeface="Poppins Medium" pitchFamily="2" charset="77"/>
                </a:rPr>
                <a:t> ¶</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grpSp>
      <p:sp>
        <p:nvSpPr>
          <p:cNvPr id="49" name="Triangle 48">
            <a:extLst>
              <a:ext uri="{FF2B5EF4-FFF2-40B4-BE49-F238E27FC236}">
                <a16:creationId xmlns:a16="http://schemas.microsoft.com/office/drawing/2014/main" id="{BDAC78D9-4A4B-377C-5656-5AC58B46B8F7}"/>
              </a:ext>
            </a:extLst>
          </p:cNvPr>
          <p:cNvSpPr/>
          <p:nvPr/>
        </p:nvSpPr>
        <p:spPr>
          <a:xfrm rot="10800000">
            <a:off x="4286771"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55" name="Group 54">
            <a:extLst>
              <a:ext uri="{FF2B5EF4-FFF2-40B4-BE49-F238E27FC236}">
                <a16:creationId xmlns:a16="http://schemas.microsoft.com/office/drawing/2014/main" id="{AC35F8CE-E75C-1885-4ACD-5D856344234F}"/>
              </a:ext>
            </a:extLst>
          </p:cNvPr>
          <p:cNvGrpSpPr/>
          <p:nvPr/>
        </p:nvGrpSpPr>
        <p:grpSpPr>
          <a:xfrm>
            <a:off x="5536211" y="4360412"/>
            <a:ext cx="2117360" cy="1297111"/>
            <a:chOff x="3344740" y="1307541"/>
            <a:chExt cx="2456141" cy="1513918"/>
          </a:xfrm>
        </p:grpSpPr>
        <p:sp>
          <p:nvSpPr>
            <p:cNvPr id="58" name="Rounded Rectangle 57">
              <a:extLst>
                <a:ext uri="{FF2B5EF4-FFF2-40B4-BE49-F238E27FC236}">
                  <a16:creationId xmlns:a16="http://schemas.microsoft.com/office/drawing/2014/main" id="{20CCEDD1-13E9-9D76-ED0B-7ECB5CC6A7FB}"/>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59" name="TextBox 58">
              <a:extLst>
                <a:ext uri="{FF2B5EF4-FFF2-40B4-BE49-F238E27FC236}">
                  <a16:creationId xmlns:a16="http://schemas.microsoft.com/office/drawing/2014/main" id="{36EBD8B3-5C0A-9814-5F2A-E8766D8ABD1B}"/>
                </a:ext>
              </a:extLst>
            </p:cNvPr>
            <p:cNvSpPr txBox="1"/>
            <p:nvPr/>
          </p:nvSpPr>
          <p:spPr>
            <a:xfrm>
              <a:off x="3344740" y="1399347"/>
              <a:ext cx="2456138" cy="1415193"/>
            </a:xfrm>
            <a:prstGeom prst="rect">
              <a:avLst/>
            </a:prstGeom>
            <a:noFill/>
          </p:spPr>
          <p:txBody>
            <a:bodyPr vert="horz" wrap="square" lIns="0" tIns="0" rIns="0" bIns="0" rtlCol="0" anchor="ctr">
              <a:noAutofit/>
            </a:bodyPr>
            <a:lstStyle/>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grpSp>
      <p:sp>
        <p:nvSpPr>
          <p:cNvPr id="56" name="Triangle 55">
            <a:extLst>
              <a:ext uri="{FF2B5EF4-FFF2-40B4-BE49-F238E27FC236}">
                <a16:creationId xmlns:a16="http://schemas.microsoft.com/office/drawing/2014/main" id="{E3316FEB-F9C6-0515-6EC1-4E8EF17AB0A9}"/>
              </a:ext>
            </a:extLst>
          </p:cNvPr>
          <p:cNvSpPr/>
          <p:nvPr/>
        </p:nvSpPr>
        <p:spPr>
          <a:xfrm rot="10800000">
            <a:off x="6445655"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61" name="Group 60">
            <a:extLst>
              <a:ext uri="{FF2B5EF4-FFF2-40B4-BE49-F238E27FC236}">
                <a16:creationId xmlns:a16="http://schemas.microsoft.com/office/drawing/2014/main" id="{650EEF45-C2E6-6CEC-D6E7-B96209843E6D}"/>
              </a:ext>
            </a:extLst>
          </p:cNvPr>
          <p:cNvGrpSpPr/>
          <p:nvPr/>
        </p:nvGrpSpPr>
        <p:grpSpPr>
          <a:xfrm>
            <a:off x="7695095" y="4360413"/>
            <a:ext cx="2117360" cy="1297110"/>
            <a:chOff x="3344740" y="1307541"/>
            <a:chExt cx="2456141" cy="1521751"/>
          </a:xfrm>
        </p:grpSpPr>
        <p:sp>
          <p:nvSpPr>
            <p:cNvPr id="9216" name="Rounded Rectangle 9215">
              <a:extLst>
                <a:ext uri="{FF2B5EF4-FFF2-40B4-BE49-F238E27FC236}">
                  <a16:creationId xmlns:a16="http://schemas.microsoft.com/office/drawing/2014/main" id="{4ECB8407-66A9-DE9E-D143-AA9C0A2B587E}"/>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17" name="TextBox 9216">
              <a:extLst>
                <a:ext uri="{FF2B5EF4-FFF2-40B4-BE49-F238E27FC236}">
                  <a16:creationId xmlns:a16="http://schemas.microsoft.com/office/drawing/2014/main" id="{3F2D5111-77B7-FF76-C996-84E5CEA29884}"/>
                </a:ext>
              </a:extLst>
            </p:cNvPr>
            <p:cNvSpPr txBox="1"/>
            <p:nvPr/>
          </p:nvSpPr>
          <p:spPr>
            <a:xfrm>
              <a:off x="3344740" y="1399348"/>
              <a:ext cx="2456138" cy="1429944"/>
            </a:xfrm>
            <a:prstGeom prst="rect">
              <a:avLst/>
            </a:prstGeom>
            <a:noFill/>
          </p:spPr>
          <p:txBody>
            <a:bodyPr vert="horz" wrap="square" lIns="0" tIns="0" rIns="0" bIns="0" rtlCol="0" anchor="ctr">
              <a:noAutofit/>
            </a:bodyPr>
            <a:lstStyle/>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lang="en-US" sz="1200" baseline="30000" dirty="0">
                  <a:solidFill>
                    <a:srgbClr val="161616"/>
                  </a:solidFill>
                  <a:latin typeface="Poppins Medium" pitchFamily="2" charset="77"/>
                  <a:cs typeface="Poppins Medium" pitchFamily="2" charset="77"/>
                </a:rPr>
                <a:t>¶</a:t>
              </a: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or </a:t>
              </a:r>
              <a:b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lenalidomide ± R</a:t>
              </a:r>
            </a:p>
          </p:txBody>
        </p:sp>
      </p:grpSp>
      <p:sp>
        <p:nvSpPr>
          <p:cNvPr id="62" name="Triangle 61">
            <a:extLst>
              <a:ext uri="{FF2B5EF4-FFF2-40B4-BE49-F238E27FC236}">
                <a16:creationId xmlns:a16="http://schemas.microsoft.com/office/drawing/2014/main" id="{D26EEF47-CEF5-B6D2-5AE0-B54120308727}"/>
              </a:ext>
            </a:extLst>
          </p:cNvPr>
          <p:cNvSpPr/>
          <p:nvPr/>
        </p:nvSpPr>
        <p:spPr>
          <a:xfrm rot="10800000">
            <a:off x="8604539"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9220" name="Group 9219">
            <a:extLst>
              <a:ext uri="{FF2B5EF4-FFF2-40B4-BE49-F238E27FC236}">
                <a16:creationId xmlns:a16="http://schemas.microsoft.com/office/drawing/2014/main" id="{A4E6D0F2-3298-4CAB-D7AE-7E44D59A94F9}"/>
              </a:ext>
            </a:extLst>
          </p:cNvPr>
          <p:cNvGrpSpPr/>
          <p:nvPr/>
        </p:nvGrpSpPr>
        <p:grpSpPr>
          <a:xfrm>
            <a:off x="9853978" y="4360412"/>
            <a:ext cx="2117360" cy="1290427"/>
            <a:chOff x="3344740" y="1307541"/>
            <a:chExt cx="2456141" cy="1521751"/>
          </a:xfrm>
        </p:grpSpPr>
        <p:sp>
          <p:nvSpPr>
            <p:cNvPr id="9223" name="Rounded Rectangle 9222">
              <a:extLst>
                <a:ext uri="{FF2B5EF4-FFF2-40B4-BE49-F238E27FC236}">
                  <a16:creationId xmlns:a16="http://schemas.microsoft.com/office/drawing/2014/main" id="{46DA5FB1-AF43-EEB3-6B1D-E7353818D389}"/>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4" name="TextBox 9223">
              <a:extLst>
                <a:ext uri="{FF2B5EF4-FFF2-40B4-BE49-F238E27FC236}">
                  <a16:creationId xmlns:a16="http://schemas.microsoft.com/office/drawing/2014/main" id="{1249F67D-A20A-EFA1-FA9A-A64B5BDDC402}"/>
                </a:ext>
              </a:extLst>
            </p:cNvPr>
            <p:cNvSpPr txBox="1"/>
            <p:nvPr/>
          </p:nvSpPr>
          <p:spPr>
            <a:xfrm>
              <a:off x="3344740" y="1399348"/>
              <a:ext cx="2456138" cy="1429944"/>
            </a:xfrm>
            <a:prstGeom prst="rect">
              <a:avLst/>
            </a:prstGeom>
            <a:noFill/>
          </p:spPr>
          <p:txBody>
            <a:bodyPr vert="horz" wrap="square" lIns="0" tIns="0" rIns="0" bIns="0" rtlCol="0" anchor="ctr">
              <a:noAutofit/>
            </a:bodyPr>
            <a:lstStyle/>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lang="en-US" sz="1200" baseline="30000" dirty="0">
                  <a:solidFill>
                    <a:srgbClr val="161616"/>
                  </a:solidFill>
                  <a:latin typeface="Poppins Medium" pitchFamily="2" charset="77"/>
                  <a:cs typeface="Poppins Medium" pitchFamily="2" charset="77"/>
                </a:rPr>
                <a:t>¥</a:t>
              </a:r>
              <a:endParaRPr kumimoji="0" lang="en-US" sz="1200" b="0" i="0" u="none" strike="noStrike" kern="1200" cap="none" spc="0" normalizeH="0" baseline="0" noProof="0" dirty="0">
                <a:ln>
                  <a:noFill/>
                </a:ln>
                <a:effectLst/>
                <a:uLnTx/>
                <a:uFillTx/>
                <a:latin typeface="Poppins Medium" pitchFamily="2" charset="77"/>
                <a:ea typeface="+mn-ea"/>
                <a:cs typeface="Poppins Medium" pitchFamily="2" charset="77"/>
              </a:endParaRPr>
            </a:p>
            <a:p>
              <a:pPr lvl="0" algn="ctr">
                <a:spcBef>
                  <a:spcPts val="500"/>
                </a:spcBef>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lang="en-US" sz="1200" baseline="30000" dirty="0">
                  <a:solidFill>
                    <a:srgbClr val="161616"/>
                  </a:solidFill>
                  <a:latin typeface="Poppins Medium" pitchFamily="2" charset="77"/>
                  <a:cs typeface="Poppins Medium" pitchFamily="2" charset="77"/>
                </a:rPr>
                <a:t>¶</a:t>
              </a: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or </a:t>
              </a:r>
              <a:b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lenalidomide ± R</a:t>
              </a:r>
            </a:p>
          </p:txBody>
        </p:sp>
      </p:grpSp>
      <p:sp>
        <p:nvSpPr>
          <p:cNvPr id="9221" name="Triangle 9220">
            <a:extLst>
              <a:ext uri="{FF2B5EF4-FFF2-40B4-BE49-F238E27FC236}">
                <a16:creationId xmlns:a16="http://schemas.microsoft.com/office/drawing/2014/main" id="{9667A82A-DC4D-A871-7D45-F6C7047B5283}"/>
              </a:ext>
            </a:extLst>
          </p:cNvPr>
          <p:cNvSpPr/>
          <p:nvPr/>
        </p:nvSpPr>
        <p:spPr>
          <a:xfrm rot="10800000">
            <a:off x="10763422"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9225" name="Group 9224">
            <a:extLst>
              <a:ext uri="{FF2B5EF4-FFF2-40B4-BE49-F238E27FC236}">
                <a16:creationId xmlns:a16="http://schemas.microsoft.com/office/drawing/2014/main" id="{0A318138-4CBC-6294-8064-9C28488E0C84}"/>
              </a:ext>
            </a:extLst>
          </p:cNvPr>
          <p:cNvGrpSpPr/>
          <p:nvPr/>
        </p:nvGrpSpPr>
        <p:grpSpPr>
          <a:xfrm>
            <a:off x="1742762" y="3959101"/>
            <a:ext cx="9169896" cy="399471"/>
            <a:chOff x="1742762" y="4314585"/>
            <a:chExt cx="9169896" cy="313078"/>
          </a:xfrm>
        </p:grpSpPr>
        <p:cxnSp>
          <p:nvCxnSpPr>
            <p:cNvPr id="46" name="Straight Arrow Connector 45">
              <a:extLst>
                <a:ext uri="{FF2B5EF4-FFF2-40B4-BE49-F238E27FC236}">
                  <a16:creationId xmlns:a16="http://schemas.microsoft.com/office/drawing/2014/main" id="{34274E73-B6D7-F8D4-406B-815EEBADAE03}"/>
                </a:ext>
              </a:extLst>
            </p:cNvPr>
            <p:cNvCxnSpPr>
              <a:cxnSpLocks/>
            </p:cNvCxnSpPr>
            <p:nvPr/>
          </p:nvCxnSpPr>
          <p:spPr>
            <a:xfrm flipH="1">
              <a:off x="1742762"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4DBEAD5E-763B-F6B3-1A27-6C27F463D813}"/>
                </a:ext>
              </a:extLst>
            </p:cNvPr>
            <p:cNvCxnSpPr>
              <a:cxnSpLocks/>
            </p:cNvCxnSpPr>
            <p:nvPr/>
          </p:nvCxnSpPr>
          <p:spPr>
            <a:xfrm flipH="1">
              <a:off x="4436007"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id="{83B9ECCD-A5B9-0E82-6962-FDF105A5A945}"/>
                </a:ext>
              </a:extLst>
            </p:cNvPr>
            <p:cNvCxnSpPr>
              <a:cxnSpLocks/>
            </p:cNvCxnSpPr>
            <p:nvPr/>
          </p:nvCxnSpPr>
          <p:spPr>
            <a:xfrm flipH="1">
              <a:off x="6594891"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F089B209-9AF4-266E-C5BB-9C6987B43957}"/>
                </a:ext>
              </a:extLst>
            </p:cNvPr>
            <p:cNvCxnSpPr>
              <a:cxnSpLocks/>
            </p:cNvCxnSpPr>
            <p:nvPr/>
          </p:nvCxnSpPr>
          <p:spPr>
            <a:xfrm flipH="1">
              <a:off x="8753775"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22" name="Straight Arrow Connector 9221">
              <a:extLst>
                <a:ext uri="{FF2B5EF4-FFF2-40B4-BE49-F238E27FC236}">
                  <a16:creationId xmlns:a16="http://schemas.microsoft.com/office/drawing/2014/main" id="{E52FF9C6-FEF3-CB73-3D80-057F0B830B93}"/>
                </a:ext>
              </a:extLst>
            </p:cNvPr>
            <p:cNvCxnSpPr>
              <a:cxnSpLocks/>
            </p:cNvCxnSpPr>
            <p:nvPr/>
          </p:nvCxnSpPr>
          <p:spPr>
            <a:xfrm flipH="1">
              <a:off x="10912658"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9239" name="Group 9238">
            <a:extLst>
              <a:ext uri="{FF2B5EF4-FFF2-40B4-BE49-F238E27FC236}">
                <a16:creationId xmlns:a16="http://schemas.microsoft.com/office/drawing/2014/main" id="{87406A97-9F1B-09A5-B559-6F2701F701FB}"/>
              </a:ext>
            </a:extLst>
          </p:cNvPr>
          <p:cNvGrpSpPr/>
          <p:nvPr/>
        </p:nvGrpSpPr>
        <p:grpSpPr>
          <a:xfrm>
            <a:off x="4436005" y="2528155"/>
            <a:ext cx="6476651" cy="706474"/>
            <a:chOff x="4436005" y="2528155"/>
            <a:chExt cx="6476651" cy="706474"/>
          </a:xfrm>
        </p:grpSpPr>
        <p:grpSp>
          <p:nvGrpSpPr>
            <p:cNvPr id="9236" name="Group 9235">
              <a:extLst>
                <a:ext uri="{FF2B5EF4-FFF2-40B4-BE49-F238E27FC236}">
                  <a16:creationId xmlns:a16="http://schemas.microsoft.com/office/drawing/2014/main" id="{A05C8738-93C6-F031-AAD1-066B812FB658}"/>
                </a:ext>
              </a:extLst>
            </p:cNvPr>
            <p:cNvGrpSpPr/>
            <p:nvPr/>
          </p:nvGrpSpPr>
          <p:grpSpPr>
            <a:xfrm>
              <a:off x="4436005" y="2955935"/>
              <a:ext cx="6476651" cy="278694"/>
              <a:chOff x="4436005" y="3059238"/>
              <a:chExt cx="6476651" cy="278694"/>
            </a:xfrm>
          </p:grpSpPr>
          <p:cxnSp>
            <p:nvCxnSpPr>
              <p:cNvPr id="9227" name="Straight Arrow Connector 9226">
                <a:extLst>
                  <a:ext uri="{FF2B5EF4-FFF2-40B4-BE49-F238E27FC236}">
                    <a16:creationId xmlns:a16="http://schemas.microsoft.com/office/drawing/2014/main" id="{313154FF-F537-155D-B2F2-0F1A074A8E26}"/>
                  </a:ext>
                </a:extLst>
              </p:cNvPr>
              <p:cNvCxnSpPr>
                <a:cxnSpLocks/>
              </p:cNvCxnSpPr>
              <p:nvPr/>
            </p:nvCxnSpPr>
            <p:spPr>
              <a:xfrm>
                <a:off x="4436005"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1" name="Straight Arrow Connector 9230">
                <a:extLst>
                  <a:ext uri="{FF2B5EF4-FFF2-40B4-BE49-F238E27FC236}">
                    <a16:creationId xmlns:a16="http://schemas.microsoft.com/office/drawing/2014/main" id="{EC02AEFC-507B-FC9F-A7AF-92EC29033FBD}"/>
                  </a:ext>
                </a:extLst>
              </p:cNvPr>
              <p:cNvCxnSpPr>
                <a:cxnSpLocks/>
              </p:cNvCxnSpPr>
              <p:nvPr/>
            </p:nvCxnSpPr>
            <p:spPr>
              <a:xfrm>
                <a:off x="6594889"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2" name="Straight Arrow Connector 9231">
                <a:extLst>
                  <a:ext uri="{FF2B5EF4-FFF2-40B4-BE49-F238E27FC236}">
                    <a16:creationId xmlns:a16="http://schemas.microsoft.com/office/drawing/2014/main" id="{47F155BB-65F5-8E84-1C55-B6272CB6FFAD}"/>
                  </a:ext>
                </a:extLst>
              </p:cNvPr>
              <p:cNvCxnSpPr>
                <a:cxnSpLocks/>
              </p:cNvCxnSpPr>
              <p:nvPr/>
            </p:nvCxnSpPr>
            <p:spPr>
              <a:xfrm>
                <a:off x="8753773"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3" name="Straight Arrow Connector 9232">
                <a:extLst>
                  <a:ext uri="{FF2B5EF4-FFF2-40B4-BE49-F238E27FC236}">
                    <a16:creationId xmlns:a16="http://schemas.microsoft.com/office/drawing/2014/main" id="{B968E81D-1CE7-D343-7C68-D2731A48ECDE}"/>
                  </a:ext>
                </a:extLst>
              </p:cNvPr>
              <p:cNvCxnSpPr>
                <a:cxnSpLocks/>
              </p:cNvCxnSpPr>
              <p:nvPr/>
            </p:nvCxnSpPr>
            <p:spPr>
              <a:xfrm>
                <a:off x="10912656"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5" name="Straight Connector 9234">
                <a:extLst>
                  <a:ext uri="{FF2B5EF4-FFF2-40B4-BE49-F238E27FC236}">
                    <a16:creationId xmlns:a16="http://schemas.microsoft.com/office/drawing/2014/main" id="{B8ADA76B-DD60-CDAC-B64F-01848DD2987A}"/>
                  </a:ext>
                </a:extLst>
              </p:cNvPr>
              <p:cNvCxnSpPr/>
              <p:nvPr/>
            </p:nvCxnSpPr>
            <p:spPr>
              <a:xfrm>
                <a:off x="4436005" y="3059238"/>
                <a:ext cx="647665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238" name="Straight Connector 9237">
              <a:extLst>
                <a:ext uri="{FF2B5EF4-FFF2-40B4-BE49-F238E27FC236}">
                  <a16:creationId xmlns:a16="http://schemas.microsoft.com/office/drawing/2014/main" id="{58714C46-8EB5-AF8D-B739-9199E8CA6D54}"/>
                </a:ext>
              </a:extLst>
            </p:cNvPr>
            <p:cNvCxnSpPr>
              <a:endCxn id="22" idx="0"/>
            </p:cNvCxnSpPr>
            <p:nvPr/>
          </p:nvCxnSpPr>
          <p:spPr>
            <a:xfrm flipH="1" flipV="1">
              <a:off x="7658100" y="2528155"/>
              <a:ext cx="0" cy="2132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40" name="Group 9239">
            <a:extLst>
              <a:ext uri="{FF2B5EF4-FFF2-40B4-BE49-F238E27FC236}">
                <a16:creationId xmlns:a16="http://schemas.microsoft.com/office/drawing/2014/main" id="{5D4C9D84-122A-4CE6-070D-9CB9220FF7CA}"/>
              </a:ext>
            </a:extLst>
          </p:cNvPr>
          <p:cNvGrpSpPr/>
          <p:nvPr/>
        </p:nvGrpSpPr>
        <p:grpSpPr>
          <a:xfrm>
            <a:off x="3360222" y="3046812"/>
            <a:ext cx="2134462" cy="886764"/>
            <a:chOff x="3680609" y="2898936"/>
            <a:chExt cx="2134462" cy="886764"/>
          </a:xfrm>
        </p:grpSpPr>
        <p:grpSp>
          <p:nvGrpSpPr>
            <p:cNvPr id="9241" name="Group 9240">
              <a:extLst>
                <a:ext uri="{FF2B5EF4-FFF2-40B4-BE49-F238E27FC236}">
                  <a16:creationId xmlns:a16="http://schemas.microsoft.com/office/drawing/2014/main" id="{9C6DC591-233E-7D7A-BF5B-3F85A959B969}"/>
                </a:ext>
              </a:extLst>
            </p:cNvPr>
            <p:cNvGrpSpPr/>
            <p:nvPr/>
          </p:nvGrpSpPr>
          <p:grpSpPr>
            <a:xfrm>
              <a:off x="3680609" y="2911505"/>
              <a:ext cx="2134462" cy="874195"/>
              <a:chOff x="3760303" y="1307541"/>
              <a:chExt cx="2134462" cy="874195"/>
            </a:xfrm>
          </p:grpSpPr>
          <p:sp>
            <p:nvSpPr>
              <p:cNvPr id="9243" name="Rounded Rectangle 9242">
                <a:extLst>
                  <a:ext uri="{FF2B5EF4-FFF2-40B4-BE49-F238E27FC236}">
                    <a16:creationId xmlns:a16="http://schemas.microsoft.com/office/drawing/2014/main" id="{A555F472-3E30-F1B6-BC8D-CF246772162E}"/>
                  </a:ext>
                </a:extLst>
              </p:cNvPr>
              <p:cNvSpPr/>
              <p:nvPr/>
            </p:nvSpPr>
            <p:spPr>
              <a:xfrm>
                <a:off x="3760303" y="1307541"/>
                <a:ext cx="2134462" cy="874195"/>
              </a:xfrm>
              <a:prstGeom prst="roundRect">
                <a:avLst>
                  <a:gd name="adj" fmla="val 9238"/>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4" name="TextBox 9243">
                <a:extLst>
                  <a:ext uri="{FF2B5EF4-FFF2-40B4-BE49-F238E27FC236}">
                    <a16:creationId xmlns:a16="http://schemas.microsoft.com/office/drawing/2014/main" id="{E46C7B87-3A80-A165-E7C1-243AB5D231AE}"/>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Anti-CD19 CAR-T </a:t>
                </a:r>
                <a:b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therapy</a:t>
                </a:r>
                <a:r>
                  <a:rPr kumimoji="0" lang="en-US" sz="1200" b="0" i="0" u="none" strike="noStrike" kern="1200" cap="none" spc="0" normalizeH="0" baseline="30000" noProof="0" dirty="0">
                    <a:ln>
                      <a:noFill/>
                    </a:ln>
                    <a:solidFill>
                      <a:srgbClr val="F9F3D9"/>
                    </a:solidFill>
                    <a:effectLst/>
                    <a:uLnTx/>
                    <a:uFillTx/>
                    <a:latin typeface="Calibri" panose="020F0502020204030204" pitchFamily="34" charset="0"/>
                    <a:ea typeface="+mn-ea"/>
                    <a:cs typeface="Calibri" panose="020F0502020204030204" pitchFamily="34" charset="0"/>
                  </a:rPr>
                  <a:t>§</a:t>
                </a:r>
                <a:endPar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grpSp>
        <p:sp>
          <p:nvSpPr>
            <p:cNvPr id="9242" name="Triangle 9241">
              <a:extLst>
                <a:ext uri="{FF2B5EF4-FFF2-40B4-BE49-F238E27FC236}">
                  <a16:creationId xmlns:a16="http://schemas.microsoft.com/office/drawing/2014/main" id="{60029DEE-69A6-9B9C-10BE-3073BA1D4F7D}"/>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45" name="Group 9244">
            <a:extLst>
              <a:ext uri="{FF2B5EF4-FFF2-40B4-BE49-F238E27FC236}">
                <a16:creationId xmlns:a16="http://schemas.microsoft.com/office/drawing/2014/main" id="{F792ED76-3381-FAA0-A068-6BB368B2394D}"/>
              </a:ext>
            </a:extLst>
          </p:cNvPr>
          <p:cNvGrpSpPr/>
          <p:nvPr/>
        </p:nvGrpSpPr>
        <p:grpSpPr>
          <a:xfrm>
            <a:off x="5513576" y="3046812"/>
            <a:ext cx="2134462" cy="886764"/>
            <a:chOff x="3680609" y="2898936"/>
            <a:chExt cx="2134462" cy="886764"/>
          </a:xfrm>
        </p:grpSpPr>
        <p:grpSp>
          <p:nvGrpSpPr>
            <p:cNvPr id="9246" name="Group 9245">
              <a:extLst>
                <a:ext uri="{FF2B5EF4-FFF2-40B4-BE49-F238E27FC236}">
                  <a16:creationId xmlns:a16="http://schemas.microsoft.com/office/drawing/2014/main" id="{7C54E6A7-C089-9ED8-B249-5A6171FD95E3}"/>
                </a:ext>
              </a:extLst>
            </p:cNvPr>
            <p:cNvGrpSpPr/>
            <p:nvPr/>
          </p:nvGrpSpPr>
          <p:grpSpPr>
            <a:xfrm>
              <a:off x="3680609" y="2911505"/>
              <a:ext cx="2134462" cy="874195"/>
              <a:chOff x="3760303" y="1307541"/>
              <a:chExt cx="2134462" cy="874195"/>
            </a:xfrm>
          </p:grpSpPr>
          <p:sp>
            <p:nvSpPr>
              <p:cNvPr id="9248" name="Rounded Rectangle 9247">
                <a:extLst>
                  <a:ext uri="{FF2B5EF4-FFF2-40B4-BE49-F238E27FC236}">
                    <a16:creationId xmlns:a16="http://schemas.microsoft.com/office/drawing/2014/main" id="{19518AED-4732-D604-5ADE-48587FE5636C}"/>
                  </a:ext>
                </a:extLst>
              </p:cNvPr>
              <p:cNvSpPr/>
              <p:nvPr/>
            </p:nvSpPr>
            <p:spPr>
              <a:xfrm>
                <a:off x="3760303" y="1307541"/>
                <a:ext cx="2134462" cy="874195"/>
              </a:xfrm>
              <a:prstGeom prst="roundRect">
                <a:avLst>
                  <a:gd name="adj" fmla="val 923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9" name="TextBox 9248">
                <a:extLst>
                  <a:ext uri="{FF2B5EF4-FFF2-40B4-BE49-F238E27FC236}">
                    <a16:creationId xmlns:a16="http://schemas.microsoft.com/office/drawing/2014/main" id="{F207185C-169D-9A31-F3B9-D34BD58258E1}"/>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Pirtobrutinib</a:t>
                </a:r>
              </a:p>
            </p:txBody>
          </p:sp>
        </p:grpSp>
        <p:sp>
          <p:nvSpPr>
            <p:cNvPr id="9247" name="Triangle 9246">
              <a:extLst>
                <a:ext uri="{FF2B5EF4-FFF2-40B4-BE49-F238E27FC236}">
                  <a16:creationId xmlns:a16="http://schemas.microsoft.com/office/drawing/2014/main" id="{E387740D-AACF-4986-8078-D035CB6CDA86}"/>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50" name="Group 9249">
            <a:extLst>
              <a:ext uri="{FF2B5EF4-FFF2-40B4-BE49-F238E27FC236}">
                <a16:creationId xmlns:a16="http://schemas.microsoft.com/office/drawing/2014/main" id="{1874CCFE-8103-F5E1-7A2A-5F4D3EFD3AA2}"/>
              </a:ext>
            </a:extLst>
          </p:cNvPr>
          <p:cNvGrpSpPr/>
          <p:nvPr/>
        </p:nvGrpSpPr>
        <p:grpSpPr>
          <a:xfrm>
            <a:off x="7666930" y="3046812"/>
            <a:ext cx="2134462" cy="886764"/>
            <a:chOff x="3680609" y="2898936"/>
            <a:chExt cx="2134462" cy="886764"/>
          </a:xfrm>
        </p:grpSpPr>
        <p:grpSp>
          <p:nvGrpSpPr>
            <p:cNvPr id="9251" name="Group 9250">
              <a:extLst>
                <a:ext uri="{FF2B5EF4-FFF2-40B4-BE49-F238E27FC236}">
                  <a16:creationId xmlns:a16="http://schemas.microsoft.com/office/drawing/2014/main" id="{3607CD6C-9D5C-05FA-C4B6-0E98414CE588}"/>
                </a:ext>
              </a:extLst>
            </p:cNvPr>
            <p:cNvGrpSpPr/>
            <p:nvPr/>
          </p:nvGrpSpPr>
          <p:grpSpPr>
            <a:xfrm>
              <a:off x="3680609" y="2911505"/>
              <a:ext cx="2134462" cy="874195"/>
              <a:chOff x="3760303" y="1307541"/>
              <a:chExt cx="2134462" cy="874195"/>
            </a:xfrm>
          </p:grpSpPr>
          <p:sp>
            <p:nvSpPr>
              <p:cNvPr id="9253" name="Rounded Rectangle 9252">
                <a:extLst>
                  <a:ext uri="{FF2B5EF4-FFF2-40B4-BE49-F238E27FC236}">
                    <a16:creationId xmlns:a16="http://schemas.microsoft.com/office/drawing/2014/main" id="{2DB3D914-3C9B-0A4B-6ECD-E318F5134236}"/>
                  </a:ext>
                </a:extLst>
              </p:cNvPr>
              <p:cNvSpPr/>
              <p:nvPr/>
            </p:nvSpPr>
            <p:spPr>
              <a:xfrm>
                <a:off x="3760303" y="1307541"/>
                <a:ext cx="2134462" cy="874195"/>
              </a:xfrm>
              <a:prstGeom prst="roundRect">
                <a:avLst>
                  <a:gd name="adj" fmla="val 9238"/>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4" name="TextBox 9253">
                <a:extLst>
                  <a:ext uri="{FF2B5EF4-FFF2-40B4-BE49-F238E27FC236}">
                    <a16:creationId xmlns:a16="http://schemas.microsoft.com/office/drawing/2014/main" id="{A2EA9CED-6980-E961-29FF-A31F03CD3F77}"/>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grpSp>
        <p:sp>
          <p:nvSpPr>
            <p:cNvPr id="9252" name="Triangle 9251">
              <a:extLst>
                <a:ext uri="{FF2B5EF4-FFF2-40B4-BE49-F238E27FC236}">
                  <a16:creationId xmlns:a16="http://schemas.microsoft.com/office/drawing/2014/main" id="{DADC5147-A781-2841-DEA2-901043124D78}"/>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55" name="Group 9254">
            <a:extLst>
              <a:ext uri="{FF2B5EF4-FFF2-40B4-BE49-F238E27FC236}">
                <a16:creationId xmlns:a16="http://schemas.microsoft.com/office/drawing/2014/main" id="{72A79F1E-BD5B-84DB-48EC-082C2F99C893}"/>
              </a:ext>
            </a:extLst>
          </p:cNvPr>
          <p:cNvGrpSpPr/>
          <p:nvPr/>
        </p:nvGrpSpPr>
        <p:grpSpPr>
          <a:xfrm>
            <a:off x="9820284" y="3046812"/>
            <a:ext cx="2134462" cy="886764"/>
            <a:chOff x="3680609" y="2898936"/>
            <a:chExt cx="2134462" cy="886764"/>
          </a:xfrm>
        </p:grpSpPr>
        <p:grpSp>
          <p:nvGrpSpPr>
            <p:cNvPr id="9256" name="Group 9255">
              <a:extLst>
                <a:ext uri="{FF2B5EF4-FFF2-40B4-BE49-F238E27FC236}">
                  <a16:creationId xmlns:a16="http://schemas.microsoft.com/office/drawing/2014/main" id="{B4BFD428-9C66-BD0F-F1B8-20651FF1F9E6}"/>
                </a:ext>
              </a:extLst>
            </p:cNvPr>
            <p:cNvGrpSpPr/>
            <p:nvPr/>
          </p:nvGrpSpPr>
          <p:grpSpPr>
            <a:xfrm>
              <a:off x="3680609" y="2911505"/>
              <a:ext cx="2134462" cy="874195"/>
              <a:chOff x="3760303" y="1307541"/>
              <a:chExt cx="2134462" cy="874195"/>
            </a:xfrm>
          </p:grpSpPr>
          <p:sp>
            <p:nvSpPr>
              <p:cNvPr id="9258" name="Rounded Rectangle 9257">
                <a:extLst>
                  <a:ext uri="{FF2B5EF4-FFF2-40B4-BE49-F238E27FC236}">
                    <a16:creationId xmlns:a16="http://schemas.microsoft.com/office/drawing/2014/main" id="{372DDCE0-28F7-83BA-6516-D4BA5B9C0028}"/>
                  </a:ext>
                </a:extLst>
              </p:cNvPr>
              <p:cNvSpPr/>
              <p:nvPr/>
            </p:nvSpPr>
            <p:spPr>
              <a:xfrm>
                <a:off x="3760303" y="1307541"/>
                <a:ext cx="2134462" cy="874195"/>
              </a:xfrm>
              <a:prstGeom prst="roundRect">
                <a:avLst>
                  <a:gd name="adj" fmla="val 923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9" name="TextBox 9258">
                <a:extLst>
                  <a:ext uri="{FF2B5EF4-FFF2-40B4-BE49-F238E27FC236}">
                    <a16:creationId xmlns:a16="http://schemas.microsoft.com/office/drawing/2014/main" id="{C1998B23-E9A4-1E35-E533-ADC4F4E30C37}"/>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lvl="0" algn="ctr">
                  <a:spcBef>
                    <a:spcPts val="1000"/>
                  </a:spcBef>
                  <a:defRPr/>
                </a:pPr>
                <a:r>
                  <a:rPr kumimoji="0" lang="en-US" sz="1200" b="0" i="0" u="none" strike="noStrike" kern="1200" cap="none" spc="0" normalizeH="0" baseline="0" noProof="0" dirty="0" err="1">
                    <a:ln>
                      <a:noFill/>
                    </a:ln>
                    <a:solidFill>
                      <a:srgbClr val="F9F3D9"/>
                    </a:solidFill>
                    <a:effectLst/>
                    <a:uLnTx/>
                    <a:uFillTx/>
                    <a:latin typeface="Poppins Medium" pitchFamily="2" charset="77"/>
                    <a:ea typeface="+mn-ea"/>
                    <a:cs typeface="Poppins Medium" pitchFamily="2" charset="77"/>
                  </a:rPr>
                  <a:t>cBTKi</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monotherapy</a:t>
                </a:r>
                <a:r>
                  <a:rPr lang="en-US" sz="1200" baseline="30000" dirty="0">
                    <a:solidFill>
                      <a:srgbClr val="F9F3D9"/>
                    </a:solidFill>
                    <a:latin typeface="Poppins Medium" pitchFamily="2" charset="77"/>
                    <a:cs typeface="Poppins Medium" pitchFamily="2" charset="77"/>
                  </a:rPr>
                  <a:t>†</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 venetoclax</a:t>
                </a:r>
                <a:r>
                  <a:rPr lang="en-US" sz="1200" baseline="30000" dirty="0">
                    <a:solidFill>
                      <a:srgbClr val="F9F3D9"/>
                    </a:solidFill>
                    <a:latin typeface="Poppins Medium" pitchFamily="2" charset="77"/>
                    <a:cs typeface="Poppins Medium" pitchFamily="2" charset="77"/>
                  </a:rPr>
                  <a:t>‡</a:t>
                </a:r>
                <a:endPar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grpSp>
        <p:sp>
          <p:nvSpPr>
            <p:cNvPr id="9257" name="Triangle 9256">
              <a:extLst>
                <a:ext uri="{FF2B5EF4-FFF2-40B4-BE49-F238E27FC236}">
                  <a16:creationId xmlns:a16="http://schemas.microsoft.com/office/drawing/2014/main" id="{A3343D3D-3A98-6744-6486-D46769D9B82B}"/>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4" name="Rektangel med rundade hörn 3">
            <a:extLst>
              <a:ext uri="{FF2B5EF4-FFF2-40B4-BE49-F238E27FC236}">
                <a16:creationId xmlns:a16="http://schemas.microsoft.com/office/drawing/2014/main" id="{877C585F-E42A-B30D-F8C1-FC644911D94C}"/>
              </a:ext>
            </a:extLst>
          </p:cNvPr>
          <p:cNvSpPr/>
          <p:nvPr/>
        </p:nvSpPr>
        <p:spPr>
          <a:xfrm>
            <a:off x="210922" y="1710463"/>
            <a:ext cx="3040070" cy="3981594"/>
          </a:xfrm>
          <a:prstGeom prst="roundRect">
            <a:avLst>
              <a:gd name="adj" fmla="val 4348"/>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 name="TextBox 1">
            <a:extLst>
              <a:ext uri="{FF2B5EF4-FFF2-40B4-BE49-F238E27FC236}">
                <a16:creationId xmlns:a16="http://schemas.microsoft.com/office/drawing/2014/main" id="{6984C597-AE24-6BB6-5914-0E5D272B500D}"/>
              </a:ext>
            </a:extLst>
          </p:cNvPr>
          <p:cNvSpPr txBox="1"/>
          <p:nvPr/>
        </p:nvSpPr>
        <p:spPr>
          <a:xfrm>
            <a:off x="469929" y="5737999"/>
            <a:ext cx="11437840" cy="482405"/>
          </a:xfrm>
          <a:prstGeom prst="rect">
            <a:avLst/>
          </a:prstGeom>
        </p:spPr>
        <p:txBody>
          <a:bodyPr vert="horz" wrap="square" lIns="0" tIns="0" rIns="0" bIns="0" rtlCol="0">
            <a:noAutofit/>
          </a:bodyPr>
          <a:lstStyle/>
          <a:p>
            <a:pPr lvl="0">
              <a:defRPr/>
            </a:pPr>
            <a:r>
              <a:rPr kumimoji="0" lang="en-US" sz="800" b="0" i="0" u="none" strike="noStrike" kern="1200" cap="none" spc="0" normalizeH="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AlloSCT can be considered in younger, fit patients with R/R MCL for whom CAR T-cell tx is unavailable or has failed .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Ibrutinib and acalabrutinib are EMA‐approved; acalabrutinib and Zanubrutinib are FDA‐approved.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Ibrutinib + venetoclax: not EMA or FDA approved. Consider cBTKi rechallenge if prior intolerance only or prior fixed‐duration cBTKi use.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Can be considered, if indicated and available (brexucabtagene autoleucel, lisocabtagene maraleucel).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Choice of CIT is dependent on treatment goals, availability of alternative therapies, prior CIT exposure, patient fitness, and preference. Avoid </a:t>
            </a:r>
            <a:r>
              <a:rPr kumimoji="0" lang="en-US" sz="800" b="0" i="0" u="none" strike="noStrike" kern="1200" cap="none" spc="0" normalizeH="0" baseline="0" noProof="0" dirty="0" err="1">
                <a:ln>
                  <a:noFill/>
                </a:ln>
                <a:solidFill>
                  <a:srgbClr val="161616"/>
                </a:solidFill>
                <a:effectLst/>
                <a:uLnTx/>
                <a:uFillTx/>
                <a:latin typeface="Poppins"/>
                <a:ea typeface="+mn-ea"/>
                <a:cs typeface="+mn-cs"/>
              </a:rPr>
              <a:t>bendamustine</a:t>
            </a:r>
            <a:r>
              <a:rPr kumimoji="0" lang="en-US" sz="800" b="0" i="0" u="none" strike="noStrike" kern="1200" cap="none" spc="0" normalizeH="0" baseline="0" noProof="0" dirty="0">
                <a:ln>
                  <a:noFill/>
                </a:ln>
                <a:solidFill>
                  <a:srgbClr val="161616"/>
                </a:solidFill>
                <a:effectLst/>
                <a:uLnTx/>
                <a:uFillTx/>
                <a:latin typeface="Poppins"/>
                <a:ea typeface="+mn-ea"/>
                <a:cs typeface="+mn-cs"/>
              </a:rPr>
              <a:t> pre‐CAR‐T apheresis. </a:t>
            </a:r>
            <a:r>
              <a:rPr lang="en-US" sz="800" baseline="30000" dirty="0">
                <a:solidFill>
                  <a:srgbClr val="161616"/>
                </a:solidFill>
                <a:cs typeface="Poppins Medium" pitchFamily="2" charset="77"/>
              </a:rPr>
              <a:t>¥</a:t>
            </a:r>
            <a:r>
              <a:rPr lang="en-US" sz="800" dirty="0">
                <a:solidFill>
                  <a:srgbClr val="161616"/>
                </a:solidFill>
                <a:cs typeface="Poppins Medium" pitchFamily="2" charset="77"/>
              </a:rPr>
              <a:t>Choice between 3L pirtobrutinib or CAR-T should be according to fitness level, disease kinetics, patient’s choice, CAR-T therapy suitability, and availability. Pirtobrutinib is EMA-approved after ≥1 prior line with FDA approval after ≥2 prior lines of therapy.</a:t>
            </a:r>
            <a:endParaRPr kumimoji="0" lang="en-US" sz="800" b="0" i="0" u="none" strike="noStrike" kern="1200" cap="none" spc="0" normalizeH="0" noProof="0" dirty="0">
              <a:ln>
                <a:noFill/>
              </a:ln>
              <a:solidFill>
                <a:srgbClr val="161616"/>
              </a:solidFill>
              <a:effectLst/>
              <a:uLnTx/>
              <a:uFillTx/>
              <a:ea typeface="+mn-ea"/>
              <a:cs typeface="+mn-cs"/>
            </a:endParaRPr>
          </a:p>
        </p:txBody>
      </p:sp>
    </p:spTree>
    <p:extLst>
      <p:ext uri="{BB962C8B-B14F-4D97-AF65-F5344CB8AC3E}">
        <p14:creationId xmlns:p14="http://schemas.microsoft.com/office/powerpoint/2010/main" val="2081194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124B8-A25A-31AB-2A50-3900193199E7}"/>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BCCB8DC9-2CB4-CACD-0BD6-1E4BA81D5DC5}"/>
              </a:ext>
            </a:extLst>
          </p:cNvPr>
          <p:cNvSpPr>
            <a:spLocks noGrp="1" noChangeArrowheads="1"/>
          </p:cNvSpPr>
          <p:nvPr>
            <p:ph type="title"/>
          </p:nvPr>
        </p:nvSpPr>
        <p:spPr>
          <a:xfrm>
            <a:off x="231078" y="260163"/>
            <a:ext cx="11740260" cy="1044132"/>
          </a:xfrm>
        </p:spPr>
        <p:txBody>
          <a:bodyPr/>
          <a:lstStyle/>
          <a:p>
            <a:r>
              <a:rPr lang="en-US" altLang="en-US" dirty="0"/>
              <a:t>SYMPATICO: Ibrutinib + Venetoclax in </a:t>
            </a:r>
            <a:r>
              <a:rPr lang="en-US" altLang="en-US" i="1" dirty="0"/>
              <a:t>TP53</a:t>
            </a:r>
            <a:r>
              <a:rPr lang="en-US" altLang="en-US" dirty="0"/>
              <a:t>m Subgroup of Patients With Previously Untreated and R/R MCL</a:t>
            </a:r>
          </a:p>
        </p:txBody>
      </p:sp>
      <p:sp>
        <p:nvSpPr>
          <p:cNvPr id="6" name="Content Placeholder 5">
            <a:extLst>
              <a:ext uri="{FF2B5EF4-FFF2-40B4-BE49-F238E27FC236}">
                <a16:creationId xmlns:a16="http://schemas.microsoft.com/office/drawing/2014/main" id="{D76208F3-1945-517E-DD68-A24EECEDFEC3}"/>
              </a:ext>
            </a:extLst>
          </p:cNvPr>
          <p:cNvSpPr>
            <a:spLocks noGrp="1"/>
          </p:cNvSpPr>
          <p:nvPr>
            <p:ph idx="1"/>
          </p:nvPr>
        </p:nvSpPr>
        <p:spPr>
          <a:xfrm>
            <a:off x="231078" y="1335023"/>
            <a:ext cx="11740260" cy="4754880"/>
          </a:xfrm>
        </p:spPr>
        <p:txBody>
          <a:bodyPr/>
          <a:lstStyle/>
          <a:p>
            <a:r>
              <a:rPr lang="en-US" altLang="en-US" sz="2000" dirty="0"/>
              <a:t>Multicenter, randomized, double-blind, placebo-controlled phase III trial</a:t>
            </a:r>
            <a:br>
              <a:rPr lang="en-US" altLang="en-US" sz="2000" dirty="0"/>
            </a:br>
            <a:br>
              <a:rPr lang="en-US" altLang="en-US" sz="2000" dirty="0"/>
            </a:br>
            <a:r>
              <a:rPr lang="en-US" altLang="en-US" sz="2000" dirty="0"/>
              <a:t> </a:t>
            </a:r>
          </a:p>
          <a:p>
            <a:endParaRPr lang="en-US" altLang="en-US" sz="2000" dirty="0"/>
          </a:p>
          <a:p>
            <a:endParaRPr lang="en-US" altLang="en-US" sz="2000" dirty="0"/>
          </a:p>
          <a:p>
            <a:endParaRPr lang="en-US" altLang="en-US" sz="2000" dirty="0"/>
          </a:p>
          <a:p>
            <a:endParaRPr lang="en-US" altLang="en-US" sz="2000" dirty="0"/>
          </a:p>
          <a:p>
            <a:endParaRPr lang="en-US" altLang="en-US" sz="2000" dirty="0"/>
          </a:p>
          <a:p>
            <a:pPr marL="0" indent="0">
              <a:buNone/>
            </a:pPr>
            <a:endParaRPr lang="en-US" altLang="en-US" sz="2000" dirty="0"/>
          </a:p>
          <a:p>
            <a:r>
              <a:rPr lang="en-US" altLang="en-US" sz="2000" b="1" dirty="0"/>
              <a:t>Primary endpoint: </a:t>
            </a:r>
            <a:r>
              <a:rPr lang="en-US" altLang="en-US" sz="2000" dirty="0"/>
              <a:t>investigator-assessed PFS in ITT population </a:t>
            </a:r>
          </a:p>
          <a:p>
            <a:r>
              <a:rPr lang="en-US" altLang="en-US" sz="2000" b="1" dirty="0"/>
              <a:t>Key secondary endpoints: </a:t>
            </a:r>
            <a:r>
              <a:rPr lang="en-US" altLang="en-US" sz="2000" dirty="0"/>
              <a:t>PFS, OS, response and safety</a:t>
            </a:r>
            <a:endParaRPr lang="en-US" sz="2000" dirty="0"/>
          </a:p>
        </p:txBody>
      </p:sp>
      <p:sp>
        <p:nvSpPr>
          <p:cNvPr id="13" name="Content Placeholder 12">
            <a:extLst>
              <a:ext uri="{FF2B5EF4-FFF2-40B4-BE49-F238E27FC236}">
                <a16:creationId xmlns:a16="http://schemas.microsoft.com/office/drawing/2014/main" id="{08541222-5A48-03BB-BBB1-024ED9382E3E}"/>
              </a:ext>
            </a:extLst>
          </p:cNvPr>
          <p:cNvSpPr>
            <a:spLocks noGrp="1"/>
          </p:cNvSpPr>
          <p:nvPr>
            <p:ph sz="quarter" idx="10"/>
          </p:nvPr>
        </p:nvSpPr>
        <p:spPr/>
        <p:txBody>
          <a:bodyPr/>
          <a:lstStyle/>
          <a:p>
            <a:pPr algn="ctr"/>
            <a:r>
              <a:rPr lang="en-US" altLang="en-US" spc="-10" dirty="0"/>
              <a:t>Wang. Lancet Oncol. 2025;26:200. NCT03112174.</a:t>
            </a:r>
          </a:p>
        </p:txBody>
      </p:sp>
      <p:sp>
        <p:nvSpPr>
          <p:cNvPr id="19463" name="Rectangle 49">
            <a:extLst>
              <a:ext uri="{FF2B5EF4-FFF2-40B4-BE49-F238E27FC236}">
                <a16:creationId xmlns:a16="http://schemas.microsoft.com/office/drawing/2014/main" id="{12C62E5F-67AB-B725-22B8-45B861782DC8}"/>
              </a:ext>
            </a:extLst>
          </p:cNvPr>
          <p:cNvSpPr>
            <a:spLocks noChangeArrowheads="1"/>
          </p:cNvSpPr>
          <p:nvPr/>
        </p:nvSpPr>
        <p:spPr bwMode="auto">
          <a:xfrm>
            <a:off x="3896866" y="2529503"/>
            <a:ext cx="2351369"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Ibrutinib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Venetoclax for 2 yr</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134)</a:t>
            </a:r>
          </a:p>
        </p:txBody>
      </p:sp>
      <p:sp>
        <p:nvSpPr>
          <p:cNvPr id="19467" name="Line 53">
            <a:extLst>
              <a:ext uri="{FF2B5EF4-FFF2-40B4-BE49-F238E27FC236}">
                <a16:creationId xmlns:a16="http://schemas.microsoft.com/office/drawing/2014/main" id="{CA71757E-75CB-5E73-0099-D198A6C619BB}"/>
              </a:ext>
            </a:extLst>
          </p:cNvPr>
          <p:cNvSpPr>
            <a:spLocks noChangeShapeType="1"/>
          </p:cNvSpPr>
          <p:nvPr/>
        </p:nvSpPr>
        <p:spPr bwMode="auto">
          <a:xfrm>
            <a:off x="3223061" y="3482004"/>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8" name="Line 54">
            <a:extLst>
              <a:ext uri="{FF2B5EF4-FFF2-40B4-BE49-F238E27FC236}">
                <a16:creationId xmlns:a16="http://schemas.microsoft.com/office/drawing/2014/main" id="{D4B0FDF8-BAED-4DCB-D4E0-0A7287F3E0BC}"/>
              </a:ext>
            </a:extLst>
          </p:cNvPr>
          <p:cNvSpPr>
            <a:spLocks noChangeShapeType="1"/>
          </p:cNvSpPr>
          <p:nvPr/>
        </p:nvSpPr>
        <p:spPr bwMode="auto">
          <a:xfrm flipV="1">
            <a:off x="3223061" y="2881928"/>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3" name="Rectangle 28">
            <a:extLst>
              <a:ext uri="{FF2B5EF4-FFF2-40B4-BE49-F238E27FC236}">
                <a16:creationId xmlns:a16="http://schemas.microsoft.com/office/drawing/2014/main" id="{1A753B62-730B-F70D-473B-51DEE92425B8}"/>
              </a:ext>
            </a:extLst>
          </p:cNvPr>
          <p:cNvSpPr>
            <a:spLocks noChangeArrowheads="1"/>
          </p:cNvSpPr>
          <p:nvPr/>
        </p:nvSpPr>
        <p:spPr bwMode="auto">
          <a:xfrm>
            <a:off x="3900704" y="3299168"/>
            <a:ext cx="2351369" cy="703262"/>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Ibrutinib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Placebo for 2 yr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133)</a:t>
            </a:r>
          </a:p>
        </p:txBody>
      </p:sp>
      <p:sp>
        <p:nvSpPr>
          <p:cNvPr id="4" name="Text Box 45">
            <a:extLst>
              <a:ext uri="{FF2B5EF4-FFF2-40B4-BE49-F238E27FC236}">
                <a16:creationId xmlns:a16="http://schemas.microsoft.com/office/drawing/2014/main" id="{912EFEA7-C8E2-90D3-6954-9621799F9D34}"/>
              </a:ext>
            </a:extLst>
          </p:cNvPr>
          <p:cNvSpPr txBox="1">
            <a:spLocks noChangeArrowheads="1"/>
          </p:cNvSpPr>
          <p:nvPr/>
        </p:nvSpPr>
        <p:spPr bwMode="auto">
          <a:xfrm>
            <a:off x="434693" y="1602555"/>
            <a:ext cx="265993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sng" strike="noStrike" kern="1200" cap="none" spc="0" normalizeH="0" baseline="0" noProof="0" dirty="0">
                <a:ln>
                  <a:noFill/>
                </a:ln>
                <a:solidFill>
                  <a:srgbClr val="161616"/>
                </a:solidFill>
                <a:effectLst/>
                <a:uLnTx/>
                <a:uFillTx/>
                <a:latin typeface="Poppins" pitchFamily="2" charset="77"/>
                <a:ea typeface="+mn-ea"/>
                <a:cs typeface="Poppins" pitchFamily="2" charset="77"/>
              </a:rPr>
              <a:t>Safety Run-in Phase</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with R/R MCL; ≤5 prior tx; ECOG PS ≤2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21)</a:t>
            </a:r>
          </a:p>
        </p:txBody>
      </p:sp>
      <p:sp>
        <p:nvSpPr>
          <p:cNvPr id="5" name="Rectangle 49">
            <a:extLst>
              <a:ext uri="{FF2B5EF4-FFF2-40B4-BE49-F238E27FC236}">
                <a16:creationId xmlns:a16="http://schemas.microsoft.com/office/drawing/2014/main" id="{C880FD4E-E753-4F2F-96A7-B85897BD0D59}"/>
              </a:ext>
            </a:extLst>
          </p:cNvPr>
          <p:cNvSpPr>
            <a:spLocks noChangeArrowheads="1"/>
          </p:cNvSpPr>
          <p:nvPr/>
        </p:nvSpPr>
        <p:spPr bwMode="auto">
          <a:xfrm>
            <a:off x="3896866" y="1762883"/>
            <a:ext cx="2351369"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Ibrutinib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Venetoclax for 2 yr</a:t>
            </a:r>
          </a:p>
        </p:txBody>
      </p:sp>
      <p:sp>
        <p:nvSpPr>
          <p:cNvPr id="7" name="Line 54">
            <a:extLst>
              <a:ext uri="{FF2B5EF4-FFF2-40B4-BE49-F238E27FC236}">
                <a16:creationId xmlns:a16="http://schemas.microsoft.com/office/drawing/2014/main" id="{029A7427-57A8-87E8-C2BD-22B68BC77A08}"/>
              </a:ext>
            </a:extLst>
          </p:cNvPr>
          <p:cNvSpPr>
            <a:spLocks noChangeShapeType="1"/>
          </p:cNvSpPr>
          <p:nvPr/>
        </p:nvSpPr>
        <p:spPr bwMode="auto">
          <a:xfrm flipV="1">
            <a:off x="3223061" y="2115308"/>
            <a:ext cx="6223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0" name="Rectangle 49">
            <a:extLst>
              <a:ext uri="{FF2B5EF4-FFF2-40B4-BE49-F238E27FC236}">
                <a16:creationId xmlns:a16="http://schemas.microsoft.com/office/drawing/2014/main" id="{51245A8C-05CF-DA75-13FD-C5D7FE7B1832}"/>
              </a:ext>
            </a:extLst>
          </p:cNvPr>
          <p:cNvSpPr>
            <a:spLocks noChangeArrowheads="1"/>
          </p:cNvSpPr>
          <p:nvPr/>
        </p:nvSpPr>
        <p:spPr bwMode="auto">
          <a:xfrm>
            <a:off x="3896866" y="4062064"/>
            <a:ext cx="2351369"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Ibrutinib +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Venetoclax for 2 yr</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134)</a:t>
            </a:r>
          </a:p>
        </p:txBody>
      </p:sp>
      <p:sp>
        <p:nvSpPr>
          <p:cNvPr id="12" name="Line 54">
            <a:extLst>
              <a:ext uri="{FF2B5EF4-FFF2-40B4-BE49-F238E27FC236}">
                <a16:creationId xmlns:a16="http://schemas.microsoft.com/office/drawing/2014/main" id="{BF37C822-B695-4CDB-3EE3-428AAB5F7D1C}"/>
              </a:ext>
            </a:extLst>
          </p:cNvPr>
          <p:cNvSpPr>
            <a:spLocks noChangeShapeType="1"/>
          </p:cNvSpPr>
          <p:nvPr/>
        </p:nvSpPr>
        <p:spPr bwMode="auto">
          <a:xfrm flipV="1">
            <a:off x="3223061" y="4424424"/>
            <a:ext cx="6223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4" name="Text Box 45">
            <a:extLst>
              <a:ext uri="{FF2B5EF4-FFF2-40B4-BE49-F238E27FC236}">
                <a16:creationId xmlns:a16="http://schemas.microsoft.com/office/drawing/2014/main" id="{6AB2B7B2-C302-7D93-3C18-0952CDFB01A3}"/>
              </a:ext>
            </a:extLst>
          </p:cNvPr>
          <p:cNvSpPr txBox="1">
            <a:spLocks noChangeArrowheads="1"/>
          </p:cNvSpPr>
          <p:nvPr/>
        </p:nvSpPr>
        <p:spPr bwMode="auto">
          <a:xfrm>
            <a:off x="434693" y="2826373"/>
            <a:ext cx="265993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sng" strike="noStrike" kern="1200" cap="none" spc="0" normalizeH="0" baseline="0" noProof="0" dirty="0">
                <a:ln>
                  <a:noFill/>
                </a:ln>
                <a:solidFill>
                  <a:srgbClr val="161616"/>
                </a:solidFill>
                <a:effectLst/>
                <a:uLnTx/>
                <a:uFillTx/>
                <a:latin typeface="Poppins" pitchFamily="2" charset="77"/>
                <a:ea typeface="+mn-ea"/>
                <a:cs typeface="Poppins" pitchFamily="2" charset="77"/>
              </a:rPr>
              <a:t>Randomized Phase</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pt-BR"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with R/R MCL;</a:t>
            </a:r>
            <a:br>
              <a:rPr kumimoji="0" lang="pt-BR"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pt-BR"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≤5 prior tx; ECOG PS ≤2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pt-BR"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267)</a:t>
            </a:r>
          </a:p>
        </p:txBody>
      </p:sp>
      <p:sp>
        <p:nvSpPr>
          <p:cNvPr id="15" name="Text Box 45">
            <a:extLst>
              <a:ext uri="{FF2B5EF4-FFF2-40B4-BE49-F238E27FC236}">
                <a16:creationId xmlns:a16="http://schemas.microsoft.com/office/drawing/2014/main" id="{AF128087-17F1-339A-A13F-6AECDBC8C4D0}"/>
              </a:ext>
            </a:extLst>
          </p:cNvPr>
          <p:cNvSpPr txBox="1">
            <a:spLocks noChangeArrowheads="1"/>
          </p:cNvSpPr>
          <p:nvPr/>
        </p:nvSpPr>
        <p:spPr bwMode="auto">
          <a:xfrm>
            <a:off x="282372" y="3902415"/>
            <a:ext cx="29645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sng" strike="noStrike" kern="1200" cap="none" spc="0" normalizeH="0" baseline="0" noProof="0" dirty="0">
                <a:ln>
                  <a:noFill/>
                </a:ln>
                <a:solidFill>
                  <a:srgbClr val="161616"/>
                </a:solidFill>
                <a:effectLst/>
                <a:uLnTx/>
                <a:uFillTx/>
                <a:latin typeface="Poppins" pitchFamily="2" charset="77"/>
                <a:ea typeface="+mn-ea"/>
                <a:cs typeface="Poppins" pitchFamily="2" charset="77"/>
              </a:rPr>
              <a:t>Open-Label Cohort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with previously untreated MCL; ECOG PS ≤2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78)</a:t>
            </a:r>
            <a:endParaRPr kumimoji="0" lang="pt-BR" alt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6" name="Rectangle 49">
            <a:extLst>
              <a:ext uri="{FF2B5EF4-FFF2-40B4-BE49-F238E27FC236}">
                <a16:creationId xmlns:a16="http://schemas.microsoft.com/office/drawing/2014/main" id="{C8C029C3-29F9-2052-8D77-05989C7DD082}"/>
              </a:ext>
            </a:extLst>
          </p:cNvPr>
          <p:cNvSpPr>
            <a:spLocks noChangeArrowheads="1"/>
          </p:cNvSpPr>
          <p:nvPr/>
        </p:nvSpPr>
        <p:spPr bwMode="auto">
          <a:xfrm>
            <a:off x="6707989" y="1762883"/>
            <a:ext cx="1991126" cy="704088"/>
          </a:xfrm>
          <a:prstGeom prst="rect">
            <a:avLst/>
          </a:prstGeom>
          <a:solidFill>
            <a:schemeClr val="accent4"/>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Ibrutinib</a:t>
            </a:r>
            <a:r>
              <a:rPr kumimoji="0" lang="en-US" altLang="en-US" sz="14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until PD or unacceptable toxicity</a:t>
            </a:r>
          </a:p>
        </p:txBody>
      </p:sp>
      <p:sp>
        <p:nvSpPr>
          <p:cNvPr id="17" name="Rectangle 49">
            <a:extLst>
              <a:ext uri="{FF2B5EF4-FFF2-40B4-BE49-F238E27FC236}">
                <a16:creationId xmlns:a16="http://schemas.microsoft.com/office/drawing/2014/main" id="{041FD207-D11D-7C62-E62C-3B784BB401ED}"/>
              </a:ext>
            </a:extLst>
          </p:cNvPr>
          <p:cNvSpPr>
            <a:spLocks noChangeArrowheads="1"/>
          </p:cNvSpPr>
          <p:nvPr/>
        </p:nvSpPr>
        <p:spPr bwMode="auto">
          <a:xfrm>
            <a:off x="6707989" y="2529503"/>
            <a:ext cx="1991126" cy="704088"/>
          </a:xfrm>
          <a:prstGeom prst="rect">
            <a:avLst/>
          </a:prstGeom>
          <a:solidFill>
            <a:schemeClr val="accent4"/>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Ibrutinib</a:t>
            </a:r>
            <a:r>
              <a:rPr kumimoji="0" lang="en-US" altLang="en-US" sz="14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until PD or unacceptable toxicity</a:t>
            </a:r>
          </a:p>
        </p:txBody>
      </p:sp>
      <p:sp>
        <p:nvSpPr>
          <p:cNvPr id="18" name="Rectangle 49">
            <a:extLst>
              <a:ext uri="{FF2B5EF4-FFF2-40B4-BE49-F238E27FC236}">
                <a16:creationId xmlns:a16="http://schemas.microsoft.com/office/drawing/2014/main" id="{2EA46D62-F695-D17F-2927-708C1CE06E78}"/>
              </a:ext>
            </a:extLst>
          </p:cNvPr>
          <p:cNvSpPr>
            <a:spLocks noChangeArrowheads="1"/>
          </p:cNvSpPr>
          <p:nvPr/>
        </p:nvSpPr>
        <p:spPr bwMode="auto">
          <a:xfrm>
            <a:off x="6707989" y="4062064"/>
            <a:ext cx="1991126" cy="704088"/>
          </a:xfrm>
          <a:prstGeom prst="rect">
            <a:avLst/>
          </a:prstGeom>
          <a:solidFill>
            <a:schemeClr val="accent4"/>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Ibrutinib</a:t>
            </a:r>
            <a:r>
              <a:rPr kumimoji="0" lang="en-US" altLang="en-US" sz="14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until PD or unacceptable toxicity</a:t>
            </a:r>
          </a:p>
        </p:txBody>
      </p:sp>
      <p:sp>
        <p:nvSpPr>
          <p:cNvPr id="19" name="Rectangle 49">
            <a:extLst>
              <a:ext uri="{FF2B5EF4-FFF2-40B4-BE49-F238E27FC236}">
                <a16:creationId xmlns:a16="http://schemas.microsoft.com/office/drawing/2014/main" id="{3F49C73F-D3F3-E9A9-118E-2CFDF22EBC5A}"/>
              </a:ext>
            </a:extLst>
          </p:cNvPr>
          <p:cNvSpPr>
            <a:spLocks noChangeArrowheads="1"/>
          </p:cNvSpPr>
          <p:nvPr/>
        </p:nvSpPr>
        <p:spPr bwMode="auto">
          <a:xfrm>
            <a:off x="6707989" y="3299168"/>
            <a:ext cx="1991126" cy="704088"/>
          </a:xfrm>
          <a:prstGeom prst="rect">
            <a:avLst/>
          </a:prstGeom>
          <a:solidFill>
            <a:schemeClr val="accent4"/>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Ibrutinib</a:t>
            </a:r>
            <a:r>
              <a:rPr kumimoji="0" lang="en-US" altLang="en-US" sz="14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until PD or unacceptable toxicity</a:t>
            </a:r>
          </a:p>
        </p:txBody>
      </p:sp>
      <p:sp>
        <p:nvSpPr>
          <p:cNvPr id="20" name="Line 52">
            <a:extLst>
              <a:ext uri="{FF2B5EF4-FFF2-40B4-BE49-F238E27FC236}">
                <a16:creationId xmlns:a16="http://schemas.microsoft.com/office/drawing/2014/main" id="{261A4966-5446-4FEF-0BA4-43D075F1A051}"/>
              </a:ext>
            </a:extLst>
          </p:cNvPr>
          <p:cNvSpPr>
            <a:spLocks noChangeShapeType="1"/>
          </p:cNvSpPr>
          <p:nvPr/>
        </p:nvSpPr>
        <p:spPr bwMode="auto">
          <a:xfrm>
            <a:off x="6314569" y="2902330"/>
            <a:ext cx="36576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161616"/>
              </a:solidFill>
              <a:effectLst/>
              <a:uLnTx/>
              <a:uFillTx/>
              <a:latin typeface="Calibri" panose="020F0502020204030204" pitchFamily="34" charset="0"/>
              <a:ea typeface="+mn-ea"/>
              <a:cs typeface="Arial" panose="020B0604020202020204" pitchFamily="34" charset="0"/>
            </a:endParaRPr>
          </a:p>
        </p:txBody>
      </p:sp>
      <p:sp>
        <p:nvSpPr>
          <p:cNvPr id="21" name="Line 52">
            <a:extLst>
              <a:ext uri="{FF2B5EF4-FFF2-40B4-BE49-F238E27FC236}">
                <a16:creationId xmlns:a16="http://schemas.microsoft.com/office/drawing/2014/main" id="{F86A5142-CCC1-06DE-783B-807D9312C30E}"/>
              </a:ext>
            </a:extLst>
          </p:cNvPr>
          <p:cNvSpPr>
            <a:spLocks noChangeShapeType="1"/>
          </p:cNvSpPr>
          <p:nvPr/>
        </p:nvSpPr>
        <p:spPr bwMode="auto">
          <a:xfrm>
            <a:off x="6314569" y="2121110"/>
            <a:ext cx="36576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161616"/>
              </a:solidFill>
              <a:effectLst/>
              <a:uLnTx/>
              <a:uFillTx/>
              <a:latin typeface="Calibri" panose="020F0502020204030204" pitchFamily="34" charset="0"/>
              <a:ea typeface="+mn-ea"/>
              <a:cs typeface="Arial" panose="020B0604020202020204" pitchFamily="34" charset="0"/>
            </a:endParaRPr>
          </a:p>
        </p:txBody>
      </p:sp>
      <p:sp>
        <p:nvSpPr>
          <p:cNvPr id="22" name="Line 52">
            <a:extLst>
              <a:ext uri="{FF2B5EF4-FFF2-40B4-BE49-F238E27FC236}">
                <a16:creationId xmlns:a16="http://schemas.microsoft.com/office/drawing/2014/main" id="{F84AC76A-23A4-C5A3-9D1C-84CCB98D72A8}"/>
              </a:ext>
            </a:extLst>
          </p:cNvPr>
          <p:cNvSpPr>
            <a:spLocks noChangeShapeType="1"/>
          </p:cNvSpPr>
          <p:nvPr/>
        </p:nvSpPr>
        <p:spPr bwMode="auto">
          <a:xfrm>
            <a:off x="6314569" y="3683550"/>
            <a:ext cx="36576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161616"/>
              </a:solidFill>
              <a:effectLst/>
              <a:uLnTx/>
              <a:uFillTx/>
              <a:latin typeface="Calibri" panose="020F0502020204030204" pitchFamily="34" charset="0"/>
              <a:ea typeface="+mn-ea"/>
              <a:cs typeface="Arial" panose="020B0604020202020204" pitchFamily="34" charset="0"/>
            </a:endParaRPr>
          </a:p>
        </p:txBody>
      </p:sp>
      <p:sp>
        <p:nvSpPr>
          <p:cNvPr id="23" name="Line 52">
            <a:extLst>
              <a:ext uri="{FF2B5EF4-FFF2-40B4-BE49-F238E27FC236}">
                <a16:creationId xmlns:a16="http://schemas.microsoft.com/office/drawing/2014/main" id="{BD33057F-CA5B-4DD7-2F8D-6C76DD5BB3A3}"/>
              </a:ext>
            </a:extLst>
          </p:cNvPr>
          <p:cNvSpPr>
            <a:spLocks noChangeShapeType="1"/>
          </p:cNvSpPr>
          <p:nvPr/>
        </p:nvSpPr>
        <p:spPr bwMode="auto">
          <a:xfrm>
            <a:off x="6314569" y="4381647"/>
            <a:ext cx="36576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0" cap="none" spc="0" normalizeH="0" baseline="0" noProof="0" dirty="0">
              <a:ln>
                <a:noFill/>
              </a:ln>
              <a:solidFill>
                <a:srgbClr val="161616"/>
              </a:solidFill>
              <a:effectLst/>
              <a:uLnTx/>
              <a:uFillTx/>
              <a:latin typeface="Calibri" panose="020F0502020204030204" pitchFamily="34" charset="0"/>
              <a:ea typeface="+mn-ea"/>
              <a:cs typeface="Arial" panose="020B0604020202020204" pitchFamily="34" charset="0"/>
            </a:endParaRPr>
          </a:p>
        </p:txBody>
      </p:sp>
      <p:graphicFrame>
        <p:nvGraphicFramePr>
          <p:cNvPr id="24" name="Group 3">
            <a:extLst>
              <a:ext uri="{FF2B5EF4-FFF2-40B4-BE49-F238E27FC236}">
                <a16:creationId xmlns:a16="http://schemas.microsoft.com/office/drawing/2014/main" id="{6A53F58F-FCEC-811E-D0C7-E6FA9715CE1A}"/>
              </a:ext>
            </a:extLst>
          </p:cNvPr>
          <p:cNvGraphicFramePr>
            <a:graphicFrameLocks/>
          </p:cNvGraphicFramePr>
          <p:nvPr/>
        </p:nvGraphicFramePr>
        <p:xfrm>
          <a:off x="8760821" y="1568987"/>
          <a:ext cx="3184101" cy="2992971"/>
        </p:xfrm>
        <a:graphic>
          <a:graphicData uri="http://schemas.openxmlformats.org/drawingml/2006/table">
            <a:tbl>
              <a:tblPr/>
              <a:tblGrid>
                <a:gridCol w="709708">
                  <a:extLst>
                    <a:ext uri="{9D8B030D-6E8A-4147-A177-3AD203B41FA5}">
                      <a16:colId xmlns:a16="http://schemas.microsoft.com/office/drawing/2014/main" val="20001"/>
                    </a:ext>
                  </a:extLst>
                </a:gridCol>
                <a:gridCol w="831505">
                  <a:extLst>
                    <a:ext uri="{9D8B030D-6E8A-4147-A177-3AD203B41FA5}">
                      <a16:colId xmlns:a16="http://schemas.microsoft.com/office/drawing/2014/main" val="20002"/>
                    </a:ext>
                  </a:extLst>
                </a:gridCol>
                <a:gridCol w="1642888">
                  <a:extLst>
                    <a:ext uri="{9D8B030D-6E8A-4147-A177-3AD203B41FA5}">
                      <a16:colId xmlns:a16="http://schemas.microsoft.com/office/drawing/2014/main" val="573532348"/>
                    </a:ext>
                  </a:extLst>
                </a:gridCol>
              </a:tblGrid>
              <a:tr h="269201">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1" u="none" strike="noStrike" cap="none" normalizeH="0" baseline="0" dirty="0">
                          <a:ln>
                            <a:noFill/>
                          </a:ln>
                          <a:solidFill>
                            <a:schemeClr val="tx1"/>
                          </a:solidFill>
                          <a:effectLst/>
                          <a:latin typeface="Poppins" pitchFamily="2" charset="77"/>
                          <a:cs typeface="Poppins" pitchFamily="2" charset="77"/>
                        </a:rPr>
                        <a:t>TP53</a:t>
                      </a:r>
                      <a:r>
                        <a:rPr kumimoji="0" lang="en-US" sz="1200" b="1" i="0" u="none" strike="noStrike" cap="none" normalizeH="0" baseline="0" dirty="0">
                          <a:ln>
                            <a:noFill/>
                          </a:ln>
                          <a:solidFill>
                            <a:schemeClr val="tx1"/>
                          </a:solidFill>
                          <a:effectLst/>
                          <a:latin typeface="Poppins" pitchFamily="2" charset="77"/>
                          <a:cs typeface="Poppins" pitchFamily="2" charset="77"/>
                        </a:rPr>
                        <a:t> Mut Status,*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6920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Yes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No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Missing/Unknown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75844191"/>
                  </a:ext>
                </a:extLst>
              </a:tr>
              <a:tr h="26920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092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16954409"/>
                  </a:ext>
                </a:extLst>
              </a:tr>
              <a:tr h="26920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092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64791020"/>
                  </a:ext>
                </a:extLst>
              </a:tr>
              <a:tr h="26920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5556495"/>
                  </a:ext>
                </a:extLst>
              </a:tr>
              <a:tr h="50510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tx1"/>
                        </a:solidFill>
                        <a:effectLst/>
                        <a:latin typeface="Poppins Medium" pitchFamily="2" charset="77"/>
                        <a:cs typeface="Poppins Medium"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69788483"/>
                  </a:ext>
                </a:extLst>
              </a:tr>
              <a:tr h="26920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Medium" pitchFamily="2" charset="77"/>
                          <a:cs typeface="Poppins Medium" pitchFamily="2" charset="77"/>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6" name="Text Box 30">
            <a:extLst>
              <a:ext uri="{FF2B5EF4-FFF2-40B4-BE49-F238E27FC236}">
                <a16:creationId xmlns:a16="http://schemas.microsoft.com/office/drawing/2014/main" id="{7F206B10-99C8-E6DD-1835-90BEC3DDB775}"/>
              </a:ext>
            </a:extLst>
          </p:cNvPr>
          <p:cNvSpPr txBox="1">
            <a:spLocks noChangeArrowheads="1"/>
          </p:cNvSpPr>
          <p:nvPr/>
        </p:nvSpPr>
        <p:spPr bwMode="auto">
          <a:xfrm>
            <a:off x="3845361" y="4806645"/>
            <a:ext cx="8114864"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35000"/>
              </a:spcBef>
              <a:spcAft>
                <a:spcPct val="25000"/>
              </a:spcAft>
              <a:buClr>
                <a:srgbClr val="161616"/>
              </a:buClr>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Dosing: ibrutinib 560 mg PO QD; venetoclax 400 mg PO QD after a 5-wk ramp-up. </a:t>
            </a:r>
            <a:br>
              <a:rPr kumimoji="0" lang="en-US" alt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br>
            <a:r>
              <a:rPr kumimoji="0" lang="en-US" alt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*NGS assessed for </a:t>
            </a:r>
            <a:r>
              <a:rPr kumimoji="0" lang="en-US" altLang="en-US" sz="1200" b="0" i="1"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TP53 </a:t>
            </a:r>
            <a:r>
              <a:rPr kumimoji="0" lang="en-US" altLang="en-US" sz="1200" b="0" i="0" u="none" strike="noStrike" kern="1200" cap="none" spc="0" normalizeH="0" baseline="0" noProof="0" dirty="0">
                <a:ln>
                  <a:noFill/>
                </a:ln>
                <a:solidFill>
                  <a:srgbClr val="161616"/>
                </a:solidFill>
                <a:effectLst/>
                <a:uLnTx/>
                <a:uFillTx/>
                <a:latin typeface="Poppins" panose="00000500000000000000" pitchFamily="2" charset="0"/>
                <a:ea typeface="+mn-ea"/>
                <a:cs typeface="Poppins" panose="00000500000000000000" pitchFamily="2" charset="0"/>
              </a:rPr>
              <a:t>exon 1-11 somatic mutations with VAF cutoff of 2%; did not assess for deletions.</a:t>
            </a:r>
          </a:p>
        </p:txBody>
      </p:sp>
    </p:spTree>
    <p:extLst>
      <p:ext uri="{BB962C8B-B14F-4D97-AF65-F5344CB8AC3E}">
        <p14:creationId xmlns:p14="http://schemas.microsoft.com/office/powerpoint/2010/main" val="20638593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E25B4-AB79-0A4A-6E00-94201F67C1C1}"/>
            </a:ext>
          </a:extLst>
        </p:cNvPr>
        <p:cNvGrpSpPr/>
        <p:nvPr/>
      </p:nvGrpSpPr>
      <p:grpSpPr>
        <a:xfrm>
          <a:off x="0" y="0"/>
          <a:ext cx="0" cy="0"/>
          <a:chOff x="0" y="0"/>
          <a:chExt cx="0" cy="0"/>
        </a:xfrm>
      </p:grpSpPr>
      <p:grpSp>
        <p:nvGrpSpPr>
          <p:cNvPr id="9423" name="Group 9422">
            <a:extLst>
              <a:ext uri="{FF2B5EF4-FFF2-40B4-BE49-F238E27FC236}">
                <a16:creationId xmlns:a16="http://schemas.microsoft.com/office/drawing/2014/main" id="{EE673EC4-9A96-AC3A-4548-167C9BEA273E}"/>
              </a:ext>
            </a:extLst>
          </p:cNvPr>
          <p:cNvGrpSpPr/>
          <p:nvPr/>
        </p:nvGrpSpPr>
        <p:grpSpPr>
          <a:xfrm>
            <a:off x="8378667" y="2232199"/>
            <a:ext cx="3497348" cy="1205451"/>
            <a:chOff x="8378667" y="2232199"/>
            <a:chExt cx="3497348" cy="1205451"/>
          </a:xfrm>
        </p:grpSpPr>
        <p:sp>
          <p:nvSpPr>
            <p:cNvPr id="9389" name="TextBox 9388">
              <a:extLst>
                <a:ext uri="{FF2B5EF4-FFF2-40B4-BE49-F238E27FC236}">
                  <a16:creationId xmlns:a16="http://schemas.microsoft.com/office/drawing/2014/main" id="{6C5C0A06-462C-C222-D47D-D82D88B517FA}"/>
                </a:ext>
              </a:extLst>
            </p:cNvPr>
            <p:cNvSpPr txBox="1"/>
            <p:nvPr/>
          </p:nvSpPr>
          <p:spPr bwMode="auto">
            <a:xfrm>
              <a:off x="8378667" y="2232199"/>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0" name="TextBox 9389">
              <a:extLst>
                <a:ext uri="{FF2B5EF4-FFF2-40B4-BE49-F238E27FC236}">
                  <a16:creationId xmlns:a16="http://schemas.microsoft.com/office/drawing/2014/main" id="{2166772D-05AF-1EB2-F255-ED69AD71621B}"/>
                </a:ext>
              </a:extLst>
            </p:cNvPr>
            <p:cNvSpPr txBox="1"/>
            <p:nvPr/>
          </p:nvSpPr>
          <p:spPr bwMode="auto">
            <a:xfrm>
              <a:off x="8449577" y="226357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1" name="TextBox 9390">
              <a:extLst>
                <a:ext uri="{FF2B5EF4-FFF2-40B4-BE49-F238E27FC236}">
                  <a16:creationId xmlns:a16="http://schemas.microsoft.com/office/drawing/2014/main" id="{809A2D5D-555F-155A-13F0-D4002CAE1E60}"/>
                </a:ext>
              </a:extLst>
            </p:cNvPr>
            <p:cNvSpPr txBox="1"/>
            <p:nvPr/>
          </p:nvSpPr>
          <p:spPr bwMode="auto">
            <a:xfrm>
              <a:off x="9696838" y="2789051"/>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2" name="TextBox 9391">
              <a:extLst>
                <a:ext uri="{FF2B5EF4-FFF2-40B4-BE49-F238E27FC236}">
                  <a16:creationId xmlns:a16="http://schemas.microsoft.com/office/drawing/2014/main" id="{C8A0D020-EA4C-4DC0-3EE7-8EB2B2B5B69C}"/>
                </a:ext>
              </a:extLst>
            </p:cNvPr>
            <p:cNvSpPr txBox="1"/>
            <p:nvPr/>
          </p:nvSpPr>
          <p:spPr bwMode="auto">
            <a:xfrm>
              <a:off x="10240975" y="296375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3" name="TextBox 9392">
              <a:extLst>
                <a:ext uri="{FF2B5EF4-FFF2-40B4-BE49-F238E27FC236}">
                  <a16:creationId xmlns:a16="http://schemas.microsoft.com/office/drawing/2014/main" id="{B790938F-99A3-245B-15B0-85CE9AB15FA0}"/>
                </a:ext>
              </a:extLst>
            </p:cNvPr>
            <p:cNvSpPr txBox="1"/>
            <p:nvPr/>
          </p:nvSpPr>
          <p:spPr bwMode="auto">
            <a:xfrm>
              <a:off x="10462339" y="298853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4" name="TextBox 9393">
              <a:extLst>
                <a:ext uri="{FF2B5EF4-FFF2-40B4-BE49-F238E27FC236}">
                  <a16:creationId xmlns:a16="http://schemas.microsoft.com/office/drawing/2014/main" id="{7F21D03B-FB98-99BE-0D0B-EC7BA7651829}"/>
                </a:ext>
              </a:extLst>
            </p:cNvPr>
            <p:cNvSpPr txBox="1"/>
            <p:nvPr/>
          </p:nvSpPr>
          <p:spPr bwMode="auto">
            <a:xfrm>
              <a:off x="10629865" y="299619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5" name="TextBox 9394">
              <a:extLst>
                <a:ext uri="{FF2B5EF4-FFF2-40B4-BE49-F238E27FC236}">
                  <a16:creationId xmlns:a16="http://schemas.microsoft.com/office/drawing/2014/main" id="{C8B6F911-ABF3-8679-A13B-40EC20F9A933}"/>
                </a:ext>
              </a:extLst>
            </p:cNvPr>
            <p:cNvSpPr txBox="1"/>
            <p:nvPr/>
          </p:nvSpPr>
          <p:spPr bwMode="auto">
            <a:xfrm>
              <a:off x="10761177" y="303498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6" name="TextBox 9395">
              <a:extLst>
                <a:ext uri="{FF2B5EF4-FFF2-40B4-BE49-F238E27FC236}">
                  <a16:creationId xmlns:a16="http://schemas.microsoft.com/office/drawing/2014/main" id="{016B0F5B-4EB2-AC97-C760-9399D107B977}"/>
                </a:ext>
              </a:extLst>
            </p:cNvPr>
            <p:cNvSpPr txBox="1"/>
            <p:nvPr/>
          </p:nvSpPr>
          <p:spPr bwMode="auto">
            <a:xfrm>
              <a:off x="10345499" y="297596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7" name="TextBox 9396">
              <a:extLst>
                <a:ext uri="{FF2B5EF4-FFF2-40B4-BE49-F238E27FC236}">
                  <a16:creationId xmlns:a16="http://schemas.microsoft.com/office/drawing/2014/main" id="{103E146B-E2E9-597E-F626-D1EADF365AB2}"/>
                </a:ext>
              </a:extLst>
            </p:cNvPr>
            <p:cNvSpPr txBox="1"/>
            <p:nvPr/>
          </p:nvSpPr>
          <p:spPr bwMode="auto">
            <a:xfrm>
              <a:off x="11563862" y="315771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8" name="TextBox 9397">
              <a:extLst>
                <a:ext uri="{FF2B5EF4-FFF2-40B4-BE49-F238E27FC236}">
                  <a16:creationId xmlns:a16="http://schemas.microsoft.com/office/drawing/2014/main" id="{8339BF2C-C55D-57AD-B84C-815D55FC9B59}"/>
                </a:ext>
              </a:extLst>
            </p:cNvPr>
            <p:cNvSpPr txBox="1"/>
            <p:nvPr/>
          </p:nvSpPr>
          <p:spPr bwMode="auto">
            <a:xfrm>
              <a:off x="11541939" y="315648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99" name="TextBox 9398">
              <a:extLst>
                <a:ext uri="{FF2B5EF4-FFF2-40B4-BE49-F238E27FC236}">
                  <a16:creationId xmlns:a16="http://schemas.microsoft.com/office/drawing/2014/main" id="{6FE1E1C9-AEC9-7D4E-DED8-99A422BB3013}"/>
                </a:ext>
              </a:extLst>
            </p:cNvPr>
            <p:cNvSpPr txBox="1"/>
            <p:nvPr/>
          </p:nvSpPr>
          <p:spPr bwMode="auto">
            <a:xfrm>
              <a:off x="11627863" y="315771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0" name="TextBox 9399">
              <a:extLst>
                <a:ext uri="{FF2B5EF4-FFF2-40B4-BE49-F238E27FC236}">
                  <a16:creationId xmlns:a16="http://schemas.microsoft.com/office/drawing/2014/main" id="{4AFA74B4-94D8-9285-1C33-BE5A7332931A}"/>
                </a:ext>
              </a:extLst>
            </p:cNvPr>
            <p:cNvSpPr txBox="1"/>
            <p:nvPr/>
          </p:nvSpPr>
          <p:spPr bwMode="auto">
            <a:xfrm>
              <a:off x="11479652" y="3160651"/>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1" name="TextBox 9400">
              <a:extLst>
                <a:ext uri="{FF2B5EF4-FFF2-40B4-BE49-F238E27FC236}">
                  <a16:creationId xmlns:a16="http://schemas.microsoft.com/office/drawing/2014/main" id="{4D431517-6AE4-D539-8E64-B11A2C9E7DF6}"/>
                </a:ext>
              </a:extLst>
            </p:cNvPr>
            <p:cNvSpPr txBox="1"/>
            <p:nvPr/>
          </p:nvSpPr>
          <p:spPr bwMode="auto">
            <a:xfrm>
              <a:off x="11436694" y="315648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2" name="TextBox 9401">
              <a:extLst>
                <a:ext uri="{FF2B5EF4-FFF2-40B4-BE49-F238E27FC236}">
                  <a16:creationId xmlns:a16="http://schemas.microsoft.com/office/drawing/2014/main" id="{94015A19-4D73-110B-5276-69ACE6E123B3}"/>
                </a:ext>
              </a:extLst>
            </p:cNvPr>
            <p:cNvSpPr txBox="1"/>
            <p:nvPr/>
          </p:nvSpPr>
          <p:spPr bwMode="auto">
            <a:xfrm>
              <a:off x="11498981" y="3160651"/>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3" name="TextBox 9402">
              <a:extLst>
                <a:ext uri="{FF2B5EF4-FFF2-40B4-BE49-F238E27FC236}">
                  <a16:creationId xmlns:a16="http://schemas.microsoft.com/office/drawing/2014/main" id="{4D2494B1-7ECE-A63C-B772-82B4F11462B5}"/>
                </a:ext>
              </a:extLst>
            </p:cNvPr>
            <p:cNvSpPr txBox="1"/>
            <p:nvPr/>
          </p:nvSpPr>
          <p:spPr bwMode="auto">
            <a:xfrm>
              <a:off x="11406902" y="306605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4" name="TextBox 9403">
              <a:extLst>
                <a:ext uri="{FF2B5EF4-FFF2-40B4-BE49-F238E27FC236}">
                  <a16:creationId xmlns:a16="http://schemas.microsoft.com/office/drawing/2014/main" id="{D72E571B-BB2B-FD09-CC55-5D1DCDB27ACF}"/>
                </a:ext>
              </a:extLst>
            </p:cNvPr>
            <p:cNvSpPr txBox="1"/>
            <p:nvPr/>
          </p:nvSpPr>
          <p:spPr bwMode="auto">
            <a:xfrm>
              <a:off x="10800199" y="303498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5" name="TextBox 9404">
              <a:extLst>
                <a:ext uri="{FF2B5EF4-FFF2-40B4-BE49-F238E27FC236}">
                  <a16:creationId xmlns:a16="http://schemas.microsoft.com/office/drawing/2014/main" id="{9645D67E-DF21-C21F-E26D-078E8A21EB9B}"/>
                </a:ext>
              </a:extLst>
            </p:cNvPr>
            <p:cNvSpPr txBox="1"/>
            <p:nvPr/>
          </p:nvSpPr>
          <p:spPr bwMode="auto">
            <a:xfrm>
              <a:off x="10898846" y="304286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6" name="TextBox 9405">
              <a:extLst>
                <a:ext uri="{FF2B5EF4-FFF2-40B4-BE49-F238E27FC236}">
                  <a16:creationId xmlns:a16="http://schemas.microsoft.com/office/drawing/2014/main" id="{989B14A2-13A8-131F-9548-7001A4CBCF56}"/>
                </a:ext>
              </a:extLst>
            </p:cNvPr>
            <p:cNvSpPr txBox="1"/>
            <p:nvPr/>
          </p:nvSpPr>
          <p:spPr bwMode="auto">
            <a:xfrm>
              <a:off x="10860932" y="304384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7" name="TextBox 9406">
              <a:extLst>
                <a:ext uri="{FF2B5EF4-FFF2-40B4-BE49-F238E27FC236}">
                  <a16:creationId xmlns:a16="http://schemas.microsoft.com/office/drawing/2014/main" id="{705EC64E-CFC2-34BC-DBAF-5AE781BF0695}"/>
                </a:ext>
              </a:extLst>
            </p:cNvPr>
            <p:cNvSpPr txBox="1"/>
            <p:nvPr/>
          </p:nvSpPr>
          <p:spPr bwMode="auto">
            <a:xfrm>
              <a:off x="10839102" y="303946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8" name="TextBox 9407">
              <a:extLst>
                <a:ext uri="{FF2B5EF4-FFF2-40B4-BE49-F238E27FC236}">
                  <a16:creationId xmlns:a16="http://schemas.microsoft.com/office/drawing/2014/main" id="{553A19B9-83EC-23F7-4BD9-5456B172AA54}"/>
                </a:ext>
              </a:extLst>
            </p:cNvPr>
            <p:cNvSpPr txBox="1"/>
            <p:nvPr/>
          </p:nvSpPr>
          <p:spPr bwMode="auto">
            <a:xfrm>
              <a:off x="10962847" y="303946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09" name="TextBox 9408">
              <a:extLst>
                <a:ext uri="{FF2B5EF4-FFF2-40B4-BE49-F238E27FC236}">
                  <a16:creationId xmlns:a16="http://schemas.microsoft.com/office/drawing/2014/main" id="{CF0C377C-220D-D137-AEED-8AB9288879B8}"/>
                </a:ext>
              </a:extLst>
            </p:cNvPr>
            <p:cNvSpPr txBox="1"/>
            <p:nvPr/>
          </p:nvSpPr>
          <p:spPr bwMode="auto">
            <a:xfrm>
              <a:off x="10991211" y="303848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0" name="TextBox 9409">
              <a:extLst>
                <a:ext uri="{FF2B5EF4-FFF2-40B4-BE49-F238E27FC236}">
                  <a16:creationId xmlns:a16="http://schemas.microsoft.com/office/drawing/2014/main" id="{C3B8BC1B-9C13-AEF7-2358-03A0A6A78390}"/>
                </a:ext>
              </a:extLst>
            </p:cNvPr>
            <p:cNvSpPr txBox="1"/>
            <p:nvPr/>
          </p:nvSpPr>
          <p:spPr bwMode="auto">
            <a:xfrm>
              <a:off x="11086265" y="3066049"/>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1" name="TextBox 9410">
              <a:extLst>
                <a:ext uri="{FF2B5EF4-FFF2-40B4-BE49-F238E27FC236}">
                  <a16:creationId xmlns:a16="http://schemas.microsoft.com/office/drawing/2014/main" id="{DC882A3B-5C7F-0850-50E7-51E49E22BA31}"/>
                </a:ext>
              </a:extLst>
            </p:cNvPr>
            <p:cNvSpPr txBox="1"/>
            <p:nvPr/>
          </p:nvSpPr>
          <p:spPr bwMode="auto">
            <a:xfrm>
              <a:off x="10934070" y="304286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2" name="TextBox 9411">
              <a:extLst>
                <a:ext uri="{FF2B5EF4-FFF2-40B4-BE49-F238E27FC236}">
                  <a16:creationId xmlns:a16="http://schemas.microsoft.com/office/drawing/2014/main" id="{2087695E-1446-6071-89CB-6CD32610684E}"/>
                </a:ext>
              </a:extLst>
            </p:cNvPr>
            <p:cNvSpPr txBox="1"/>
            <p:nvPr/>
          </p:nvSpPr>
          <p:spPr bwMode="auto">
            <a:xfrm>
              <a:off x="11143406" y="3066049"/>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3" name="TextBox 9412">
              <a:extLst>
                <a:ext uri="{FF2B5EF4-FFF2-40B4-BE49-F238E27FC236}">
                  <a16:creationId xmlns:a16="http://schemas.microsoft.com/office/drawing/2014/main" id="{BA5E8226-4568-669A-ABD8-814DB5E24716}"/>
                </a:ext>
              </a:extLst>
            </p:cNvPr>
            <p:cNvSpPr txBox="1"/>
            <p:nvPr/>
          </p:nvSpPr>
          <p:spPr bwMode="auto">
            <a:xfrm>
              <a:off x="11162648" y="3066049"/>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4" name="TextBox 9413">
              <a:extLst>
                <a:ext uri="{FF2B5EF4-FFF2-40B4-BE49-F238E27FC236}">
                  <a16:creationId xmlns:a16="http://schemas.microsoft.com/office/drawing/2014/main" id="{6CD6E236-A549-D9D9-D9CC-4D9A97F5EB2E}"/>
                </a:ext>
              </a:extLst>
            </p:cNvPr>
            <p:cNvSpPr txBox="1"/>
            <p:nvPr/>
          </p:nvSpPr>
          <p:spPr bwMode="auto">
            <a:xfrm>
              <a:off x="11199057" y="306188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5" name="TextBox 9414">
              <a:extLst>
                <a:ext uri="{FF2B5EF4-FFF2-40B4-BE49-F238E27FC236}">
                  <a16:creationId xmlns:a16="http://schemas.microsoft.com/office/drawing/2014/main" id="{7A64A895-CBC5-AA00-C5F9-1201E5E32A2F}"/>
                </a:ext>
              </a:extLst>
            </p:cNvPr>
            <p:cNvSpPr txBox="1"/>
            <p:nvPr/>
          </p:nvSpPr>
          <p:spPr bwMode="auto">
            <a:xfrm>
              <a:off x="11219393" y="306167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6" name="TextBox 9415">
              <a:extLst>
                <a:ext uri="{FF2B5EF4-FFF2-40B4-BE49-F238E27FC236}">
                  <a16:creationId xmlns:a16="http://schemas.microsoft.com/office/drawing/2014/main" id="{C5F4FDD7-0EF1-92B4-9B0F-AA1DB4374D04}"/>
                </a:ext>
              </a:extLst>
            </p:cNvPr>
            <p:cNvSpPr txBox="1"/>
            <p:nvPr/>
          </p:nvSpPr>
          <p:spPr bwMode="auto">
            <a:xfrm>
              <a:off x="11276664" y="306898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7" name="TextBox 9416">
              <a:extLst>
                <a:ext uri="{FF2B5EF4-FFF2-40B4-BE49-F238E27FC236}">
                  <a16:creationId xmlns:a16="http://schemas.microsoft.com/office/drawing/2014/main" id="{6528F3A4-2443-24A6-7C5D-29ECBA2AF459}"/>
                </a:ext>
              </a:extLst>
            </p:cNvPr>
            <p:cNvSpPr txBox="1"/>
            <p:nvPr/>
          </p:nvSpPr>
          <p:spPr bwMode="auto">
            <a:xfrm>
              <a:off x="11314823" y="306898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8" name="TextBox 9417">
              <a:extLst>
                <a:ext uri="{FF2B5EF4-FFF2-40B4-BE49-F238E27FC236}">
                  <a16:creationId xmlns:a16="http://schemas.microsoft.com/office/drawing/2014/main" id="{12EF114B-16AB-6EF3-E565-3AF8CCC2EFB4}"/>
                </a:ext>
              </a:extLst>
            </p:cNvPr>
            <p:cNvSpPr txBox="1"/>
            <p:nvPr/>
          </p:nvSpPr>
          <p:spPr bwMode="auto">
            <a:xfrm>
              <a:off x="11346824" y="307104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19" name="TextBox 9418">
              <a:extLst>
                <a:ext uri="{FF2B5EF4-FFF2-40B4-BE49-F238E27FC236}">
                  <a16:creationId xmlns:a16="http://schemas.microsoft.com/office/drawing/2014/main" id="{67215A74-CA00-9B96-C3C7-2BBB549E3E69}"/>
                </a:ext>
              </a:extLst>
            </p:cNvPr>
            <p:cNvSpPr txBox="1"/>
            <p:nvPr/>
          </p:nvSpPr>
          <p:spPr bwMode="auto">
            <a:xfrm>
              <a:off x="11024021" y="306398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20" name="TextBox 9419">
              <a:extLst>
                <a:ext uri="{FF2B5EF4-FFF2-40B4-BE49-F238E27FC236}">
                  <a16:creationId xmlns:a16="http://schemas.microsoft.com/office/drawing/2014/main" id="{86DD2E75-14AE-8EEA-C40F-252B5A16DDB7}"/>
                </a:ext>
              </a:extLst>
            </p:cNvPr>
            <p:cNvSpPr txBox="1"/>
            <p:nvPr/>
          </p:nvSpPr>
          <p:spPr bwMode="auto">
            <a:xfrm>
              <a:off x="11039739" y="306398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21" name="TextBox 9420">
              <a:extLst>
                <a:ext uri="{FF2B5EF4-FFF2-40B4-BE49-F238E27FC236}">
                  <a16:creationId xmlns:a16="http://schemas.microsoft.com/office/drawing/2014/main" id="{1725E413-4636-143D-5851-C1D95CF109E2}"/>
                </a:ext>
              </a:extLst>
            </p:cNvPr>
            <p:cNvSpPr txBox="1"/>
            <p:nvPr/>
          </p:nvSpPr>
          <p:spPr bwMode="auto">
            <a:xfrm>
              <a:off x="11065572" y="30672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422" name="TextBox 9421">
              <a:extLst>
                <a:ext uri="{FF2B5EF4-FFF2-40B4-BE49-F238E27FC236}">
                  <a16:creationId xmlns:a16="http://schemas.microsoft.com/office/drawing/2014/main" id="{92BF1758-C8FD-D75E-8D48-F975CF87938F}"/>
                </a:ext>
              </a:extLst>
            </p:cNvPr>
            <p:cNvSpPr txBox="1"/>
            <p:nvPr/>
          </p:nvSpPr>
          <p:spPr bwMode="auto">
            <a:xfrm>
              <a:off x="11053505" y="306774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grpSp>
      <p:grpSp>
        <p:nvGrpSpPr>
          <p:cNvPr id="9388" name="Group 9387">
            <a:extLst>
              <a:ext uri="{FF2B5EF4-FFF2-40B4-BE49-F238E27FC236}">
                <a16:creationId xmlns:a16="http://schemas.microsoft.com/office/drawing/2014/main" id="{1A45E2F9-BF2D-B34B-2FCB-89C251DDD8BE}"/>
              </a:ext>
            </a:extLst>
          </p:cNvPr>
          <p:cNvGrpSpPr/>
          <p:nvPr/>
        </p:nvGrpSpPr>
        <p:grpSpPr>
          <a:xfrm>
            <a:off x="8464550" y="2339975"/>
            <a:ext cx="3241675" cy="977900"/>
            <a:chOff x="8464550" y="2339975"/>
            <a:chExt cx="3241675" cy="977900"/>
          </a:xfrm>
        </p:grpSpPr>
        <p:sp>
          <p:nvSpPr>
            <p:cNvPr id="9382" name="Freeform 9381">
              <a:extLst>
                <a:ext uri="{FF2B5EF4-FFF2-40B4-BE49-F238E27FC236}">
                  <a16:creationId xmlns:a16="http://schemas.microsoft.com/office/drawing/2014/main" id="{BB54E259-CFDC-FD98-F061-E0342969B1F5}"/>
                </a:ext>
              </a:extLst>
            </p:cNvPr>
            <p:cNvSpPr/>
            <p:nvPr/>
          </p:nvSpPr>
          <p:spPr>
            <a:xfrm>
              <a:off x="10795000" y="3238500"/>
              <a:ext cx="911225" cy="79375"/>
            </a:xfrm>
            <a:custGeom>
              <a:avLst/>
              <a:gdLst>
                <a:gd name="csX0" fmla="*/ 911225 w 911225"/>
                <a:gd name="csY0" fmla="*/ 79375 h 79375"/>
                <a:gd name="csX1" fmla="*/ 488950 w 911225"/>
                <a:gd name="csY1" fmla="*/ 79375 h 79375"/>
                <a:gd name="csX2" fmla="*/ 488950 w 911225"/>
                <a:gd name="csY2" fmla="*/ 34925 h 79375"/>
                <a:gd name="csX3" fmla="*/ 276225 w 911225"/>
                <a:gd name="csY3" fmla="*/ 34925 h 79375"/>
                <a:gd name="csX4" fmla="*/ 276225 w 911225"/>
                <a:gd name="csY4" fmla="*/ 0 h 79375"/>
                <a:gd name="csX5" fmla="*/ 0 w 911225"/>
                <a:gd name="csY5" fmla="*/ 0 h 79375"/>
              </a:gdLst>
              <a:ahLst/>
              <a:cxnLst>
                <a:cxn ang="0">
                  <a:pos x="csX0" y="csY0"/>
                </a:cxn>
                <a:cxn ang="0">
                  <a:pos x="csX1" y="csY1"/>
                </a:cxn>
                <a:cxn ang="0">
                  <a:pos x="csX2" y="csY2"/>
                </a:cxn>
                <a:cxn ang="0">
                  <a:pos x="csX3" y="csY3"/>
                </a:cxn>
                <a:cxn ang="0">
                  <a:pos x="csX4" y="csY4"/>
                </a:cxn>
                <a:cxn ang="0">
                  <a:pos x="csX5" y="csY5"/>
                </a:cxn>
              </a:cxnLst>
              <a:rect l="l" t="t" r="r" b="b"/>
              <a:pathLst>
                <a:path w="911225" h="79375">
                  <a:moveTo>
                    <a:pt x="911225" y="79375"/>
                  </a:moveTo>
                  <a:lnTo>
                    <a:pt x="488950" y="79375"/>
                  </a:lnTo>
                  <a:lnTo>
                    <a:pt x="488950" y="34925"/>
                  </a:lnTo>
                  <a:lnTo>
                    <a:pt x="276225" y="34925"/>
                  </a:lnTo>
                  <a:lnTo>
                    <a:pt x="276225"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9385" name="Group 9384">
              <a:extLst>
                <a:ext uri="{FF2B5EF4-FFF2-40B4-BE49-F238E27FC236}">
                  <a16:creationId xmlns:a16="http://schemas.microsoft.com/office/drawing/2014/main" id="{DEF570B7-3178-F3C1-AB27-5705D79DCFFB}"/>
                </a:ext>
              </a:extLst>
            </p:cNvPr>
            <p:cNvGrpSpPr/>
            <p:nvPr/>
          </p:nvGrpSpPr>
          <p:grpSpPr>
            <a:xfrm>
              <a:off x="8464550" y="2339975"/>
              <a:ext cx="1076325" cy="584200"/>
              <a:chOff x="8464550" y="2339975"/>
              <a:chExt cx="1076325" cy="584200"/>
            </a:xfrm>
          </p:grpSpPr>
          <p:sp>
            <p:nvSpPr>
              <p:cNvPr id="9383" name="Freeform 9382">
                <a:extLst>
                  <a:ext uri="{FF2B5EF4-FFF2-40B4-BE49-F238E27FC236}">
                    <a16:creationId xmlns:a16="http://schemas.microsoft.com/office/drawing/2014/main" id="{C29D9FDA-6028-4BFA-B324-9C8974E5920D}"/>
                  </a:ext>
                </a:extLst>
              </p:cNvPr>
              <p:cNvSpPr/>
              <p:nvPr/>
            </p:nvSpPr>
            <p:spPr>
              <a:xfrm>
                <a:off x="8464550" y="2339975"/>
                <a:ext cx="628650" cy="339725"/>
              </a:xfrm>
              <a:custGeom>
                <a:avLst/>
                <a:gdLst>
                  <a:gd name="csX0" fmla="*/ 0 w 628650"/>
                  <a:gd name="csY0" fmla="*/ 0 h 339725"/>
                  <a:gd name="csX1" fmla="*/ 22225 w 628650"/>
                  <a:gd name="csY1" fmla="*/ 22225 h 339725"/>
                  <a:gd name="csX2" fmla="*/ 47625 w 628650"/>
                  <a:gd name="csY2" fmla="*/ 47625 h 339725"/>
                  <a:gd name="csX3" fmla="*/ 82550 w 628650"/>
                  <a:gd name="csY3" fmla="*/ 44450 h 339725"/>
                  <a:gd name="csX4" fmla="*/ 127000 w 628650"/>
                  <a:gd name="csY4" fmla="*/ 98425 h 339725"/>
                  <a:gd name="csX5" fmla="*/ 136525 w 628650"/>
                  <a:gd name="csY5" fmla="*/ 114300 h 339725"/>
                  <a:gd name="csX6" fmla="*/ 200025 w 628650"/>
                  <a:gd name="csY6" fmla="*/ 114300 h 339725"/>
                  <a:gd name="csX7" fmla="*/ 200025 w 628650"/>
                  <a:gd name="csY7" fmla="*/ 146050 h 339725"/>
                  <a:gd name="csX8" fmla="*/ 234950 w 628650"/>
                  <a:gd name="csY8" fmla="*/ 146050 h 339725"/>
                  <a:gd name="csX9" fmla="*/ 234950 w 628650"/>
                  <a:gd name="csY9" fmla="*/ 196850 h 339725"/>
                  <a:gd name="csX10" fmla="*/ 342900 w 628650"/>
                  <a:gd name="csY10" fmla="*/ 196850 h 339725"/>
                  <a:gd name="csX11" fmla="*/ 342900 w 628650"/>
                  <a:gd name="csY11" fmla="*/ 238125 h 339725"/>
                  <a:gd name="csX12" fmla="*/ 390525 w 628650"/>
                  <a:gd name="csY12" fmla="*/ 238125 h 339725"/>
                  <a:gd name="csX13" fmla="*/ 390525 w 628650"/>
                  <a:gd name="csY13" fmla="*/ 282575 h 339725"/>
                  <a:gd name="csX14" fmla="*/ 492125 w 628650"/>
                  <a:gd name="csY14" fmla="*/ 282575 h 339725"/>
                  <a:gd name="csX15" fmla="*/ 492125 w 628650"/>
                  <a:gd name="csY15" fmla="*/ 307975 h 339725"/>
                  <a:gd name="csX16" fmla="*/ 568325 w 628650"/>
                  <a:gd name="csY16" fmla="*/ 307975 h 339725"/>
                  <a:gd name="csX17" fmla="*/ 568325 w 628650"/>
                  <a:gd name="csY17" fmla="*/ 339725 h 339725"/>
                  <a:gd name="csX18" fmla="*/ 628650 w 628650"/>
                  <a:gd name="csY18" fmla="*/ 339725 h 339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628650" h="339725">
                    <a:moveTo>
                      <a:pt x="0" y="0"/>
                    </a:moveTo>
                    <a:lnTo>
                      <a:pt x="22225" y="22225"/>
                    </a:lnTo>
                    <a:lnTo>
                      <a:pt x="47625" y="47625"/>
                    </a:lnTo>
                    <a:lnTo>
                      <a:pt x="82550" y="44450"/>
                    </a:lnTo>
                    <a:lnTo>
                      <a:pt x="127000" y="98425"/>
                    </a:lnTo>
                    <a:lnTo>
                      <a:pt x="136525" y="114300"/>
                    </a:lnTo>
                    <a:lnTo>
                      <a:pt x="200025" y="114300"/>
                    </a:lnTo>
                    <a:lnTo>
                      <a:pt x="200025" y="146050"/>
                    </a:lnTo>
                    <a:lnTo>
                      <a:pt x="234950" y="146050"/>
                    </a:lnTo>
                    <a:lnTo>
                      <a:pt x="234950" y="196850"/>
                    </a:lnTo>
                    <a:lnTo>
                      <a:pt x="342900" y="196850"/>
                    </a:lnTo>
                    <a:lnTo>
                      <a:pt x="342900" y="238125"/>
                    </a:lnTo>
                    <a:lnTo>
                      <a:pt x="390525" y="238125"/>
                    </a:lnTo>
                    <a:lnTo>
                      <a:pt x="390525" y="282575"/>
                    </a:lnTo>
                    <a:lnTo>
                      <a:pt x="492125" y="282575"/>
                    </a:lnTo>
                    <a:lnTo>
                      <a:pt x="492125" y="307975"/>
                    </a:lnTo>
                    <a:lnTo>
                      <a:pt x="568325" y="307975"/>
                    </a:lnTo>
                    <a:lnTo>
                      <a:pt x="568325" y="339725"/>
                    </a:lnTo>
                    <a:lnTo>
                      <a:pt x="628650" y="339725"/>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84" name="Freeform 9383">
                <a:extLst>
                  <a:ext uri="{FF2B5EF4-FFF2-40B4-BE49-F238E27FC236}">
                    <a16:creationId xmlns:a16="http://schemas.microsoft.com/office/drawing/2014/main" id="{BB13C049-91D9-31C7-0E06-C1FD256A5F8E}"/>
                  </a:ext>
                </a:extLst>
              </p:cNvPr>
              <p:cNvSpPr/>
              <p:nvPr/>
            </p:nvSpPr>
            <p:spPr>
              <a:xfrm>
                <a:off x="9093200" y="2699726"/>
                <a:ext cx="447675" cy="224449"/>
              </a:xfrm>
              <a:custGeom>
                <a:avLst/>
                <a:gdLst>
                  <a:gd name="csX0" fmla="*/ 0 w 444500"/>
                  <a:gd name="csY0" fmla="*/ 0 h 231775"/>
                  <a:gd name="csX1" fmla="*/ 66675 w 444500"/>
                  <a:gd name="csY1" fmla="*/ 0 h 231775"/>
                  <a:gd name="csX2" fmla="*/ 66675 w 444500"/>
                  <a:gd name="csY2" fmla="*/ 44450 h 231775"/>
                  <a:gd name="csX3" fmla="*/ 107950 w 444500"/>
                  <a:gd name="csY3" fmla="*/ 44450 h 231775"/>
                  <a:gd name="csX4" fmla="*/ 107950 w 444500"/>
                  <a:gd name="csY4" fmla="*/ 69850 h 231775"/>
                  <a:gd name="csX5" fmla="*/ 200025 w 444500"/>
                  <a:gd name="csY5" fmla="*/ 69850 h 231775"/>
                  <a:gd name="csX6" fmla="*/ 200025 w 444500"/>
                  <a:gd name="csY6" fmla="*/ 136525 h 231775"/>
                  <a:gd name="csX7" fmla="*/ 260350 w 444500"/>
                  <a:gd name="csY7" fmla="*/ 136525 h 231775"/>
                  <a:gd name="csX8" fmla="*/ 260350 w 444500"/>
                  <a:gd name="csY8" fmla="*/ 149225 h 231775"/>
                  <a:gd name="csX9" fmla="*/ 295275 w 444500"/>
                  <a:gd name="csY9" fmla="*/ 149225 h 231775"/>
                  <a:gd name="csX10" fmla="*/ 295275 w 444500"/>
                  <a:gd name="csY10" fmla="*/ 187325 h 231775"/>
                  <a:gd name="csX11" fmla="*/ 346075 w 444500"/>
                  <a:gd name="csY11" fmla="*/ 187325 h 231775"/>
                  <a:gd name="csX12" fmla="*/ 346075 w 444500"/>
                  <a:gd name="csY12" fmla="*/ 212725 h 231775"/>
                  <a:gd name="csX13" fmla="*/ 387350 w 444500"/>
                  <a:gd name="csY13" fmla="*/ 212725 h 231775"/>
                  <a:gd name="csX14" fmla="*/ 387350 w 444500"/>
                  <a:gd name="csY14" fmla="*/ 231775 h 231775"/>
                  <a:gd name="csX15" fmla="*/ 444500 w 444500"/>
                  <a:gd name="csY15" fmla="*/ 231775 h 231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44500" h="231775">
                    <a:moveTo>
                      <a:pt x="0" y="0"/>
                    </a:moveTo>
                    <a:lnTo>
                      <a:pt x="66675" y="0"/>
                    </a:lnTo>
                    <a:lnTo>
                      <a:pt x="66675" y="44450"/>
                    </a:lnTo>
                    <a:lnTo>
                      <a:pt x="107950" y="44450"/>
                    </a:lnTo>
                    <a:lnTo>
                      <a:pt x="107950" y="69850"/>
                    </a:lnTo>
                    <a:lnTo>
                      <a:pt x="200025" y="69850"/>
                    </a:lnTo>
                    <a:lnTo>
                      <a:pt x="200025" y="136525"/>
                    </a:lnTo>
                    <a:lnTo>
                      <a:pt x="260350" y="136525"/>
                    </a:lnTo>
                    <a:lnTo>
                      <a:pt x="260350" y="149225"/>
                    </a:lnTo>
                    <a:lnTo>
                      <a:pt x="295275" y="149225"/>
                    </a:lnTo>
                    <a:lnTo>
                      <a:pt x="295275" y="187325"/>
                    </a:lnTo>
                    <a:lnTo>
                      <a:pt x="346075" y="187325"/>
                    </a:lnTo>
                    <a:lnTo>
                      <a:pt x="346075" y="212725"/>
                    </a:lnTo>
                    <a:lnTo>
                      <a:pt x="387350" y="212725"/>
                    </a:lnTo>
                    <a:lnTo>
                      <a:pt x="387350" y="231775"/>
                    </a:lnTo>
                    <a:lnTo>
                      <a:pt x="444500" y="231775"/>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386" name="Freeform 9385">
              <a:extLst>
                <a:ext uri="{FF2B5EF4-FFF2-40B4-BE49-F238E27FC236}">
                  <a16:creationId xmlns:a16="http://schemas.microsoft.com/office/drawing/2014/main" id="{B9B53CE3-9D72-D05C-E4DC-0BF76D9C1C72}"/>
                </a:ext>
              </a:extLst>
            </p:cNvPr>
            <p:cNvSpPr/>
            <p:nvPr/>
          </p:nvSpPr>
          <p:spPr>
            <a:xfrm>
              <a:off x="9534525" y="2940050"/>
              <a:ext cx="920750" cy="174625"/>
            </a:xfrm>
            <a:custGeom>
              <a:avLst/>
              <a:gdLst>
                <a:gd name="csX0" fmla="*/ 0 w 920750"/>
                <a:gd name="csY0" fmla="*/ 0 h 174625"/>
                <a:gd name="csX1" fmla="*/ 88900 w 920750"/>
                <a:gd name="csY1" fmla="*/ 0 h 174625"/>
                <a:gd name="csX2" fmla="*/ 88900 w 920750"/>
                <a:gd name="csY2" fmla="*/ 19050 h 174625"/>
                <a:gd name="csX3" fmla="*/ 222250 w 920750"/>
                <a:gd name="csY3" fmla="*/ 19050 h 174625"/>
                <a:gd name="csX4" fmla="*/ 222250 w 920750"/>
                <a:gd name="csY4" fmla="*/ 60325 h 174625"/>
                <a:gd name="csX5" fmla="*/ 288925 w 920750"/>
                <a:gd name="csY5" fmla="*/ 60325 h 174625"/>
                <a:gd name="csX6" fmla="*/ 288925 w 920750"/>
                <a:gd name="csY6" fmla="*/ 79375 h 174625"/>
                <a:gd name="csX7" fmla="*/ 431800 w 920750"/>
                <a:gd name="csY7" fmla="*/ 79375 h 174625"/>
                <a:gd name="csX8" fmla="*/ 431800 w 920750"/>
                <a:gd name="csY8" fmla="*/ 98425 h 174625"/>
                <a:gd name="csX9" fmla="*/ 473075 w 920750"/>
                <a:gd name="csY9" fmla="*/ 98425 h 174625"/>
                <a:gd name="csX10" fmla="*/ 473075 w 920750"/>
                <a:gd name="csY10" fmla="*/ 120650 h 174625"/>
                <a:gd name="csX11" fmla="*/ 714375 w 920750"/>
                <a:gd name="csY11" fmla="*/ 120650 h 174625"/>
                <a:gd name="csX12" fmla="*/ 714375 w 920750"/>
                <a:gd name="csY12" fmla="*/ 146050 h 174625"/>
                <a:gd name="csX13" fmla="*/ 796925 w 920750"/>
                <a:gd name="csY13" fmla="*/ 146050 h 174625"/>
                <a:gd name="csX14" fmla="*/ 796925 w 920750"/>
                <a:gd name="csY14" fmla="*/ 174625 h 174625"/>
                <a:gd name="csX15" fmla="*/ 920750 w 920750"/>
                <a:gd name="csY15" fmla="*/ 174625 h 174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920750" h="174625">
                  <a:moveTo>
                    <a:pt x="0" y="0"/>
                  </a:moveTo>
                  <a:lnTo>
                    <a:pt x="88900" y="0"/>
                  </a:lnTo>
                  <a:lnTo>
                    <a:pt x="88900" y="19050"/>
                  </a:lnTo>
                  <a:lnTo>
                    <a:pt x="222250" y="19050"/>
                  </a:lnTo>
                  <a:lnTo>
                    <a:pt x="222250" y="60325"/>
                  </a:lnTo>
                  <a:lnTo>
                    <a:pt x="288925" y="60325"/>
                  </a:lnTo>
                  <a:lnTo>
                    <a:pt x="288925" y="79375"/>
                  </a:lnTo>
                  <a:lnTo>
                    <a:pt x="431800" y="79375"/>
                  </a:lnTo>
                  <a:lnTo>
                    <a:pt x="431800" y="98425"/>
                  </a:lnTo>
                  <a:lnTo>
                    <a:pt x="473075" y="98425"/>
                  </a:lnTo>
                  <a:lnTo>
                    <a:pt x="473075" y="120650"/>
                  </a:lnTo>
                  <a:lnTo>
                    <a:pt x="714375" y="120650"/>
                  </a:lnTo>
                  <a:lnTo>
                    <a:pt x="714375" y="146050"/>
                  </a:lnTo>
                  <a:lnTo>
                    <a:pt x="796925" y="146050"/>
                  </a:lnTo>
                  <a:lnTo>
                    <a:pt x="796925" y="174625"/>
                  </a:lnTo>
                  <a:lnTo>
                    <a:pt x="920750" y="174625"/>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87" name="Freeform 9386">
              <a:extLst>
                <a:ext uri="{FF2B5EF4-FFF2-40B4-BE49-F238E27FC236}">
                  <a16:creationId xmlns:a16="http://schemas.microsoft.com/office/drawing/2014/main" id="{753A6BCF-928A-BFBC-C3DA-EC8863C12188}"/>
                </a:ext>
              </a:extLst>
            </p:cNvPr>
            <p:cNvSpPr/>
            <p:nvPr/>
          </p:nvSpPr>
          <p:spPr>
            <a:xfrm>
              <a:off x="10426700" y="3127375"/>
              <a:ext cx="381000" cy="98425"/>
            </a:xfrm>
            <a:custGeom>
              <a:avLst/>
              <a:gdLst>
                <a:gd name="csX0" fmla="*/ 0 w 381000"/>
                <a:gd name="csY0" fmla="*/ 0 h 98425"/>
                <a:gd name="csX1" fmla="*/ 82550 w 381000"/>
                <a:gd name="csY1" fmla="*/ 0 h 98425"/>
                <a:gd name="csX2" fmla="*/ 82550 w 381000"/>
                <a:gd name="csY2" fmla="*/ 31750 h 98425"/>
                <a:gd name="csX3" fmla="*/ 206375 w 381000"/>
                <a:gd name="csY3" fmla="*/ 31750 h 98425"/>
                <a:gd name="csX4" fmla="*/ 206375 w 381000"/>
                <a:gd name="csY4" fmla="*/ 44450 h 98425"/>
                <a:gd name="csX5" fmla="*/ 276225 w 381000"/>
                <a:gd name="csY5" fmla="*/ 44450 h 98425"/>
                <a:gd name="csX6" fmla="*/ 276225 w 381000"/>
                <a:gd name="csY6" fmla="*/ 88900 h 98425"/>
                <a:gd name="csX7" fmla="*/ 330200 w 381000"/>
                <a:gd name="csY7" fmla="*/ 88900 h 98425"/>
                <a:gd name="csX8" fmla="*/ 330200 w 381000"/>
                <a:gd name="csY8" fmla="*/ 98425 h 98425"/>
                <a:gd name="csX9" fmla="*/ 381000 w 381000"/>
                <a:gd name="csY9" fmla="*/ 98425 h 984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81000" h="98425">
                  <a:moveTo>
                    <a:pt x="0" y="0"/>
                  </a:moveTo>
                  <a:lnTo>
                    <a:pt x="82550" y="0"/>
                  </a:lnTo>
                  <a:lnTo>
                    <a:pt x="82550" y="31750"/>
                  </a:lnTo>
                  <a:lnTo>
                    <a:pt x="206375" y="31750"/>
                  </a:lnTo>
                  <a:lnTo>
                    <a:pt x="206375" y="44450"/>
                  </a:lnTo>
                  <a:lnTo>
                    <a:pt x="276225" y="44450"/>
                  </a:lnTo>
                  <a:lnTo>
                    <a:pt x="276225" y="88900"/>
                  </a:lnTo>
                  <a:lnTo>
                    <a:pt x="330200" y="88900"/>
                  </a:lnTo>
                  <a:lnTo>
                    <a:pt x="330200" y="98425"/>
                  </a:lnTo>
                  <a:lnTo>
                    <a:pt x="381000" y="98425"/>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380" name="Group 9379">
            <a:extLst>
              <a:ext uri="{FF2B5EF4-FFF2-40B4-BE49-F238E27FC236}">
                <a16:creationId xmlns:a16="http://schemas.microsoft.com/office/drawing/2014/main" id="{34553E0D-BE92-CFB6-1E9C-3F26284D4165}"/>
              </a:ext>
            </a:extLst>
          </p:cNvPr>
          <p:cNvGrpSpPr/>
          <p:nvPr/>
        </p:nvGrpSpPr>
        <p:grpSpPr>
          <a:xfrm>
            <a:off x="8445500" y="2343150"/>
            <a:ext cx="3311525" cy="939800"/>
            <a:chOff x="8445500" y="2343150"/>
            <a:chExt cx="3311525" cy="939800"/>
          </a:xfrm>
        </p:grpSpPr>
        <p:sp>
          <p:nvSpPr>
            <p:cNvPr id="9377" name="Freeform 9376">
              <a:extLst>
                <a:ext uri="{FF2B5EF4-FFF2-40B4-BE49-F238E27FC236}">
                  <a16:creationId xmlns:a16="http://schemas.microsoft.com/office/drawing/2014/main" id="{D4ED5708-9D24-7FC8-6B26-B2FB75724344}"/>
                </a:ext>
              </a:extLst>
            </p:cNvPr>
            <p:cNvSpPr/>
            <p:nvPr/>
          </p:nvSpPr>
          <p:spPr>
            <a:xfrm>
              <a:off x="10836275" y="3165475"/>
              <a:ext cx="920750" cy="117475"/>
            </a:xfrm>
            <a:custGeom>
              <a:avLst/>
              <a:gdLst>
                <a:gd name="csX0" fmla="*/ 920750 w 920750"/>
                <a:gd name="csY0" fmla="*/ 117475 h 117475"/>
                <a:gd name="csX1" fmla="*/ 723900 w 920750"/>
                <a:gd name="csY1" fmla="*/ 117475 h 117475"/>
                <a:gd name="csX2" fmla="*/ 723900 w 920750"/>
                <a:gd name="csY2" fmla="*/ 28575 h 117475"/>
                <a:gd name="csX3" fmla="*/ 311150 w 920750"/>
                <a:gd name="csY3" fmla="*/ 28575 h 117475"/>
                <a:gd name="csX4" fmla="*/ 298450 w 920750"/>
                <a:gd name="csY4" fmla="*/ 19050 h 117475"/>
                <a:gd name="csX5" fmla="*/ 127000 w 920750"/>
                <a:gd name="csY5" fmla="*/ 19050 h 117475"/>
                <a:gd name="csX6" fmla="*/ 127000 w 920750"/>
                <a:gd name="csY6" fmla="*/ 0 h 117475"/>
                <a:gd name="csX7" fmla="*/ 0 w 920750"/>
                <a:gd name="csY7" fmla="*/ 0 h 1174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920750" h="117475">
                  <a:moveTo>
                    <a:pt x="920750" y="117475"/>
                  </a:moveTo>
                  <a:lnTo>
                    <a:pt x="723900" y="117475"/>
                  </a:lnTo>
                  <a:lnTo>
                    <a:pt x="723900" y="28575"/>
                  </a:lnTo>
                  <a:lnTo>
                    <a:pt x="311150" y="28575"/>
                  </a:lnTo>
                  <a:lnTo>
                    <a:pt x="298450" y="19050"/>
                  </a:lnTo>
                  <a:lnTo>
                    <a:pt x="127000" y="19050"/>
                  </a:lnTo>
                  <a:lnTo>
                    <a:pt x="1270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78" name="Freeform 9377">
              <a:extLst>
                <a:ext uri="{FF2B5EF4-FFF2-40B4-BE49-F238E27FC236}">
                  <a16:creationId xmlns:a16="http://schemas.microsoft.com/office/drawing/2014/main" id="{CB605B0A-9847-CF20-814D-4D7A1A58B9C1}"/>
                </a:ext>
              </a:extLst>
            </p:cNvPr>
            <p:cNvSpPr/>
            <p:nvPr/>
          </p:nvSpPr>
          <p:spPr>
            <a:xfrm>
              <a:off x="9144000" y="2768600"/>
              <a:ext cx="1695450" cy="371475"/>
            </a:xfrm>
            <a:custGeom>
              <a:avLst/>
              <a:gdLst>
                <a:gd name="csX0" fmla="*/ 0 w 1695450"/>
                <a:gd name="csY0" fmla="*/ 0 h 371475"/>
                <a:gd name="csX1" fmla="*/ 82550 w 1695450"/>
                <a:gd name="csY1" fmla="*/ 0 h 371475"/>
                <a:gd name="csX2" fmla="*/ 82550 w 1695450"/>
                <a:gd name="csY2" fmla="*/ 12700 h 371475"/>
                <a:gd name="csX3" fmla="*/ 168275 w 1695450"/>
                <a:gd name="csY3" fmla="*/ 12700 h 371475"/>
                <a:gd name="csX4" fmla="*/ 168275 w 1695450"/>
                <a:gd name="csY4" fmla="*/ 25400 h 371475"/>
                <a:gd name="csX5" fmla="*/ 365125 w 1695450"/>
                <a:gd name="csY5" fmla="*/ 25400 h 371475"/>
                <a:gd name="csX6" fmla="*/ 365125 w 1695450"/>
                <a:gd name="csY6" fmla="*/ 63500 h 371475"/>
                <a:gd name="csX7" fmla="*/ 419100 w 1695450"/>
                <a:gd name="csY7" fmla="*/ 63500 h 371475"/>
                <a:gd name="csX8" fmla="*/ 419100 w 1695450"/>
                <a:gd name="csY8" fmla="*/ 79375 h 371475"/>
                <a:gd name="csX9" fmla="*/ 454025 w 1695450"/>
                <a:gd name="csY9" fmla="*/ 79375 h 371475"/>
                <a:gd name="csX10" fmla="*/ 454025 w 1695450"/>
                <a:gd name="csY10" fmla="*/ 95250 h 371475"/>
                <a:gd name="csX11" fmla="*/ 539750 w 1695450"/>
                <a:gd name="csY11" fmla="*/ 95250 h 371475"/>
                <a:gd name="csX12" fmla="*/ 539750 w 1695450"/>
                <a:gd name="csY12" fmla="*/ 117475 h 371475"/>
                <a:gd name="csX13" fmla="*/ 612775 w 1695450"/>
                <a:gd name="csY13" fmla="*/ 117475 h 371475"/>
                <a:gd name="csX14" fmla="*/ 612775 w 1695450"/>
                <a:gd name="csY14" fmla="*/ 117475 h 371475"/>
                <a:gd name="csX15" fmla="*/ 612775 w 1695450"/>
                <a:gd name="csY15" fmla="*/ 117475 h 371475"/>
                <a:gd name="csX16" fmla="*/ 612775 w 1695450"/>
                <a:gd name="csY16" fmla="*/ 117475 h 371475"/>
                <a:gd name="csX17" fmla="*/ 612775 w 1695450"/>
                <a:gd name="csY17" fmla="*/ 139700 h 371475"/>
                <a:gd name="csX18" fmla="*/ 711200 w 1695450"/>
                <a:gd name="csY18" fmla="*/ 139700 h 371475"/>
                <a:gd name="csX19" fmla="*/ 711200 w 1695450"/>
                <a:gd name="csY19" fmla="*/ 158750 h 371475"/>
                <a:gd name="csX20" fmla="*/ 762000 w 1695450"/>
                <a:gd name="csY20" fmla="*/ 158750 h 371475"/>
                <a:gd name="csX21" fmla="*/ 762000 w 1695450"/>
                <a:gd name="csY21" fmla="*/ 158750 h 371475"/>
                <a:gd name="csX22" fmla="*/ 863600 w 1695450"/>
                <a:gd name="csY22" fmla="*/ 158750 h 371475"/>
                <a:gd name="csX23" fmla="*/ 863600 w 1695450"/>
                <a:gd name="csY23" fmla="*/ 187325 h 371475"/>
                <a:gd name="csX24" fmla="*/ 974725 w 1695450"/>
                <a:gd name="csY24" fmla="*/ 187325 h 371475"/>
                <a:gd name="csX25" fmla="*/ 974725 w 1695450"/>
                <a:gd name="csY25" fmla="*/ 238125 h 371475"/>
                <a:gd name="csX26" fmla="*/ 1006475 w 1695450"/>
                <a:gd name="csY26" fmla="*/ 238125 h 371475"/>
                <a:gd name="csX27" fmla="*/ 1006475 w 1695450"/>
                <a:gd name="csY27" fmla="*/ 269875 h 371475"/>
                <a:gd name="csX28" fmla="*/ 1095375 w 1695450"/>
                <a:gd name="csY28" fmla="*/ 269875 h 371475"/>
                <a:gd name="csX29" fmla="*/ 1095375 w 1695450"/>
                <a:gd name="csY29" fmla="*/ 288925 h 371475"/>
                <a:gd name="csX30" fmla="*/ 1165225 w 1695450"/>
                <a:gd name="csY30" fmla="*/ 288925 h 371475"/>
                <a:gd name="csX31" fmla="*/ 1165225 w 1695450"/>
                <a:gd name="csY31" fmla="*/ 317500 h 371475"/>
                <a:gd name="csX32" fmla="*/ 1260475 w 1695450"/>
                <a:gd name="csY32" fmla="*/ 317500 h 371475"/>
                <a:gd name="csX33" fmla="*/ 1260475 w 1695450"/>
                <a:gd name="csY33" fmla="*/ 327025 h 371475"/>
                <a:gd name="csX34" fmla="*/ 1377950 w 1695450"/>
                <a:gd name="csY34" fmla="*/ 327025 h 371475"/>
                <a:gd name="csX35" fmla="*/ 1377950 w 1695450"/>
                <a:gd name="csY35" fmla="*/ 346075 h 371475"/>
                <a:gd name="csX36" fmla="*/ 1454150 w 1695450"/>
                <a:gd name="csY36" fmla="*/ 346075 h 371475"/>
                <a:gd name="csX37" fmla="*/ 1463675 w 1695450"/>
                <a:gd name="csY37" fmla="*/ 355600 h 371475"/>
                <a:gd name="csX38" fmla="*/ 1631950 w 1695450"/>
                <a:gd name="csY38" fmla="*/ 355600 h 371475"/>
                <a:gd name="csX39" fmla="*/ 1631950 w 1695450"/>
                <a:gd name="csY39" fmla="*/ 371475 h 371475"/>
                <a:gd name="csX40" fmla="*/ 1695450 w 1695450"/>
                <a:gd name="csY40" fmla="*/ 371475 h 371475"/>
                <a:gd name="csX41" fmla="*/ 1695450 w 1695450"/>
                <a:gd name="csY41" fmla="*/ 371475 h 3714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1695450" h="371475">
                  <a:moveTo>
                    <a:pt x="0" y="0"/>
                  </a:moveTo>
                  <a:lnTo>
                    <a:pt x="82550" y="0"/>
                  </a:lnTo>
                  <a:lnTo>
                    <a:pt x="82550" y="12700"/>
                  </a:lnTo>
                  <a:lnTo>
                    <a:pt x="168275" y="12700"/>
                  </a:lnTo>
                  <a:lnTo>
                    <a:pt x="168275" y="25400"/>
                  </a:lnTo>
                  <a:lnTo>
                    <a:pt x="365125" y="25400"/>
                  </a:lnTo>
                  <a:lnTo>
                    <a:pt x="365125" y="63500"/>
                  </a:lnTo>
                  <a:lnTo>
                    <a:pt x="419100" y="63500"/>
                  </a:lnTo>
                  <a:lnTo>
                    <a:pt x="419100" y="79375"/>
                  </a:lnTo>
                  <a:lnTo>
                    <a:pt x="454025" y="79375"/>
                  </a:lnTo>
                  <a:lnTo>
                    <a:pt x="454025" y="95250"/>
                  </a:lnTo>
                  <a:lnTo>
                    <a:pt x="539750" y="95250"/>
                  </a:lnTo>
                  <a:lnTo>
                    <a:pt x="539750" y="117475"/>
                  </a:lnTo>
                  <a:lnTo>
                    <a:pt x="612775" y="117475"/>
                  </a:lnTo>
                  <a:lnTo>
                    <a:pt x="612775" y="117475"/>
                  </a:lnTo>
                  <a:lnTo>
                    <a:pt x="612775" y="117475"/>
                  </a:lnTo>
                  <a:lnTo>
                    <a:pt x="612775" y="117475"/>
                  </a:lnTo>
                  <a:lnTo>
                    <a:pt x="612775" y="139700"/>
                  </a:lnTo>
                  <a:lnTo>
                    <a:pt x="711200" y="139700"/>
                  </a:lnTo>
                  <a:lnTo>
                    <a:pt x="711200" y="158750"/>
                  </a:lnTo>
                  <a:lnTo>
                    <a:pt x="762000" y="158750"/>
                  </a:lnTo>
                  <a:lnTo>
                    <a:pt x="762000" y="158750"/>
                  </a:lnTo>
                  <a:lnTo>
                    <a:pt x="863600" y="158750"/>
                  </a:lnTo>
                  <a:lnTo>
                    <a:pt x="863600" y="187325"/>
                  </a:lnTo>
                  <a:lnTo>
                    <a:pt x="974725" y="187325"/>
                  </a:lnTo>
                  <a:lnTo>
                    <a:pt x="974725" y="238125"/>
                  </a:lnTo>
                  <a:lnTo>
                    <a:pt x="1006475" y="238125"/>
                  </a:lnTo>
                  <a:lnTo>
                    <a:pt x="1006475" y="269875"/>
                  </a:lnTo>
                  <a:lnTo>
                    <a:pt x="1095375" y="269875"/>
                  </a:lnTo>
                  <a:lnTo>
                    <a:pt x="1095375" y="288925"/>
                  </a:lnTo>
                  <a:lnTo>
                    <a:pt x="1165225" y="288925"/>
                  </a:lnTo>
                  <a:lnTo>
                    <a:pt x="1165225" y="317500"/>
                  </a:lnTo>
                  <a:lnTo>
                    <a:pt x="1260475" y="317500"/>
                  </a:lnTo>
                  <a:lnTo>
                    <a:pt x="1260475" y="327025"/>
                  </a:lnTo>
                  <a:lnTo>
                    <a:pt x="1377950" y="327025"/>
                  </a:lnTo>
                  <a:lnTo>
                    <a:pt x="1377950" y="346075"/>
                  </a:lnTo>
                  <a:lnTo>
                    <a:pt x="1454150" y="346075"/>
                  </a:lnTo>
                  <a:lnTo>
                    <a:pt x="1463675" y="355600"/>
                  </a:lnTo>
                  <a:lnTo>
                    <a:pt x="1631950" y="355600"/>
                  </a:lnTo>
                  <a:lnTo>
                    <a:pt x="1631950" y="371475"/>
                  </a:lnTo>
                  <a:lnTo>
                    <a:pt x="1695450" y="371475"/>
                  </a:lnTo>
                  <a:lnTo>
                    <a:pt x="1695450" y="371475"/>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79" name="Freeform 9378">
              <a:extLst>
                <a:ext uri="{FF2B5EF4-FFF2-40B4-BE49-F238E27FC236}">
                  <a16:creationId xmlns:a16="http://schemas.microsoft.com/office/drawing/2014/main" id="{564701CB-5C46-D7C4-F07E-E54D077CC3CA}"/>
                </a:ext>
              </a:extLst>
            </p:cNvPr>
            <p:cNvSpPr/>
            <p:nvPr/>
          </p:nvSpPr>
          <p:spPr>
            <a:xfrm>
              <a:off x="8445500" y="2343150"/>
              <a:ext cx="711200" cy="425450"/>
            </a:xfrm>
            <a:custGeom>
              <a:avLst/>
              <a:gdLst>
                <a:gd name="csX0" fmla="*/ 0 w 711200"/>
                <a:gd name="csY0" fmla="*/ 0 h 425450"/>
                <a:gd name="csX1" fmla="*/ 53975 w 711200"/>
                <a:gd name="csY1" fmla="*/ 0 h 425450"/>
                <a:gd name="csX2" fmla="*/ 53975 w 711200"/>
                <a:gd name="csY2" fmla="*/ 19050 h 425450"/>
                <a:gd name="csX3" fmla="*/ 120650 w 711200"/>
                <a:gd name="csY3" fmla="*/ 19050 h 425450"/>
                <a:gd name="csX4" fmla="*/ 120650 w 711200"/>
                <a:gd name="csY4" fmla="*/ 50800 h 425450"/>
                <a:gd name="csX5" fmla="*/ 196850 w 711200"/>
                <a:gd name="csY5" fmla="*/ 50800 h 425450"/>
                <a:gd name="csX6" fmla="*/ 196850 w 711200"/>
                <a:gd name="csY6" fmla="*/ 114300 h 425450"/>
                <a:gd name="csX7" fmla="*/ 247650 w 711200"/>
                <a:gd name="csY7" fmla="*/ 114300 h 425450"/>
                <a:gd name="csX8" fmla="*/ 247650 w 711200"/>
                <a:gd name="csY8" fmla="*/ 146050 h 425450"/>
                <a:gd name="csX9" fmla="*/ 288925 w 711200"/>
                <a:gd name="csY9" fmla="*/ 146050 h 425450"/>
                <a:gd name="csX10" fmla="*/ 288925 w 711200"/>
                <a:gd name="csY10" fmla="*/ 177800 h 425450"/>
                <a:gd name="csX11" fmla="*/ 333375 w 711200"/>
                <a:gd name="csY11" fmla="*/ 177800 h 425450"/>
                <a:gd name="csX12" fmla="*/ 333375 w 711200"/>
                <a:gd name="csY12" fmla="*/ 212725 h 425450"/>
                <a:gd name="csX13" fmla="*/ 365125 w 711200"/>
                <a:gd name="csY13" fmla="*/ 212725 h 425450"/>
                <a:gd name="csX14" fmla="*/ 365125 w 711200"/>
                <a:gd name="csY14" fmla="*/ 234950 h 425450"/>
                <a:gd name="csX15" fmla="*/ 422275 w 711200"/>
                <a:gd name="csY15" fmla="*/ 234950 h 425450"/>
                <a:gd name="csX16" fmla="*/ 422275 w 711200"/>
                <a:gd name="csY16" fmla="*/ 260350 h 425450"/>
                <a:gd name="csX17" fmla="*/ 498475 w 711200"/>
                <a:gd name="csY17" fmla="*/ 260350 h 425450"/>
                <a:gd name="csX18" fmla="*/ 498475 w 711200"/>
                <a:gd name="csY18" fmla="*/ 314325 h 425450"/>
                <a:gd name="csX19" fmla="*/ 568325 w 711200"/>
                <a:gd name="csY19" fmla="*/ 314325 h 425450"/>
                <a:gd name="csX20" fmla="*/ 568325 w 711200"/>
                <a:gd name="csY20" fmla="*/ 346075 h 425450"/>
                <a:gd name="csX21" fmla="*/ 628650 w 711200"/>
                <a:gd name="csY21" fmla="*/ 346075 h 425450"/>
                <a:gd name="csX22" fmla="*/ 628650 w 711200"/>
                <a:gd name="csY22" fmla="*/ 365125 h 425450"/>
                <a:gd name="csX23" fmla="*/ 685800 w 711200"/>
                <a:gd name="csY23" fmla="*/ 365125 h 425450"/>
                <a:gd name="csX24" fmla="*/ 685800 w 711200"/>
                <a:gd name="csY24" fmla="*/ 425450 h 425450"/>
                <a:gd name="csX25" fmla="*/ 711200 w 711200"/>
                <a:gd name="csY25" fmla="*/ 425450 h 4254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711200" h="425450">
                  <a:moveTo>
                    <a:pt x="0" y="0"/>
                  </a:moveTo>
                  <a:lnTo>
                    <a:pt x="53975" y="0"/>
                  </a:lnTo>
                  <a:lnTo>
                    <a:pt x="53975" y="19050"/>
                  </a:lnTo>
                  <a:lnTo>
                    <a:pt x="120650" y="19050"/>
                  </a:lnTo>
                  <a:lnTo>
                    <a:pt x="120650" y="50800"/>
                  </a:lnTo>
                  <a:lnTo>
                    <a:pt x="196850" y="50800"/>
                  </a:lnTo>
                  <a:lnTo>
                    <a:pt x="196850" y="114300"/>
                  </a:lnTo>
                  <a:lnTo>
                    <a:pt x="247650" y="114300"/>
                  </a:lnTo>
                  <a:lnTo>
                    <a:pt x="247650" y="146050"/>
                  </a:lnTo>
                  <a:lnTo>
                    <a:pt x="288925" y="146050"/>
                  </a:lnTo>
                  <a:lnTo>
                    <a:pt x="288925" y="177800"/>
                  </a:lnTo>
                  <a:lnTo>
                    <a:pt x="333375" y="177800"/>
                  </a:lnTo>
                  <a:lnTo>
                    <a:pt x="333375" y="212725"/>
                  </a:lnTo>
                  <a:lnTo>
                    <a:pt x="365125" y="212725"/>
                  </a:lnTo>
                  <a:lnTo>
                    <a:pt x="365125" y="234950"/>
                  </a:lnTo>
                  <a:lnTo>
                    <a:pt x="422275" y="234950"/>
                  </a:lnTo>
                  <a:lnTo>
                    <a:pt x="422275" y="260350"/>
                  </a:lnTo>
                  <a:lnTo>
                    <a:pt x="498475" y="260350"/>
                  </a:lnTo>
                  <a:lnTo>
                    <a:pt x="498475" y="314325"/>
                  </a:lnTo>
                  <a:lnTo>
                    <a:pt x="568325" y="314325"/>
                  </a:lnTo>
                  <a:lnTo>
                    <a:pt x="568325" y="346075"/>
                  </a:lnTo>
                  <a:lnTo>
                    <a:pt x="628650" y="346075"/>
                  </a:lnTo>
                  <a:lnTo>
                    <a:pt x="628650" y="365125"/>
                  </a:lnTo>
                  <a:lnTo>
                    <a:pt x="685800" y="365125"/>
                  </a:lnTo>
                  <a:lnTo>
                    <a:pt x="685800" y="425450"/>
                  </a:lnTo>
                  <a:lnTo>
                    <a:pt x="711200" y="42545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218" name="Rectangle 2">
            <a:extLst>
              <a:ext uri="{FF2B5EF4-FFF2-40B4-BE49-F238E27FC236}">
                <a16:creationId xmlns:a16="http://schemas.microsoft.com/office/drawing/2014/main" id="{958336B7-6E20-0272-7646-3AC98345FEFE}"/>
              </a:ext>
            </a:extLst>
          </p:cNvPr>
          <p:cNvSpPr>
            <a:spLocks noGrp="1" noChangeArrowheads="1"/>
          </p:cNvSpPr>
          <p:nvPr>
            <p:ph type="title"/>
          </p:nvPr>
        </p:nvSpPr>
        <p:spPr>
          <a:xfrm>
            <a:off x="231078" y="531006"/>
            <a:ext cx="11740260" cy="502445"/>
          </a:xfrm>
        </p:spPr>
        <p:txBody>
          <a:bodyPr/>
          <a:lstStyle/>
          <a:p>
            <a:r>
              <a:rPr lang="en-US" altLang="en-US" dirty="0"/>
              <a:t>SYMPATICO: Efficacy in R/R MCL</a:t>
            </a:r>
          </a:p>
        </p:txBody>
      </p:sp>
      <p:sp>
        <p:nvSpPr>
          <p:cNvPr id="13" name="Rectangle 3">
            <a:extLst>
              <a:ext uri="{FF2B5EF4-FFF2-40B4-BE49-F238E27FC236}">
                <a16:creationId xmlns:a16="http://schemas.microsoft.com/office/drawing/2014/main" id="{C5BA92B8-3E3E-2B2F-5B1E-850CC297E35E}"/>
              </a:ext>
            </a:extLst>
          </p:cNvPr>
          <p:cNvSpPr>
            <a:spLocks noGrp="1" noChangeArrowheads="1"/>
          </p:cNvSpPr>
          <p:nvPr>
            <p:ph idx="1"/>
          </p:nvPr>
        </p:nvSpPr>
        <p:spPr>
          <a:xfrm>
            <a:off x="231775" y="5619743"/>
            <a:ext cx="11739563" cy="645100"/>
          </a:xfrm>
        </p:spPr>
        <p:txBody>
          <a:bodyPr/>
          <a:lstStyle/>
          <a:p>
            <a:r>
              <a:rPr lang="en-US" altLang="en-US" sz="2000" dirty="0"/>
              <a:t>PFS benefit was generally consistent across prespecified subgroups including patients with and without </a:t>
            </a:r>
            <a:r>
              <a:rPr lang="en-US" altLang="en-US" sz="2000" b="1" i="1" dirty="0"/>
              <a:t>TP53</a:t>
            </a:r>
            <a:r>
              <a:rPr lang="en-US" altLang="en-US" sz="2000" dirty="0"/>
              <a:t> mutations</a:t>
            </a:r>
          </a:p>
        </p:txBody>
      </p:sp>
      <p:sp>
        <p:nvSpPr>
          <p:cNvPr id="15" name="Content Placeholder 14">
            <a:extLst>
              <a:ext uri="{FF2B5EF4-FFF2-40B4-BE49-F238E27FC236}">
                <a16:creationId xmlns:a16="http://schemas.microsoft.com/office/drawing/2014/main" id="{65B0654D-0DBC-D9E2-91A8-F19975A699AD}"/>
              </a:ext>
            </a:extLst>
          </p:cNvPr>
          <p:cNvSpPr>
            <a:spLocks noGrp="1"/>
          </p:cNvSpPr>
          <p:nvPr>
            <p:ph sz="quarter" idx="10"/>
          </p:nvPr>
        </p:nvSpPr>
        <p:spPr/>
        <p:txBody>
          <a:bodyPr/>
          <a:lstStyle/>
          <a:p>
            <a:pPr algn="ctr"/>
            <a:r>
              <a:rPr lang="en-US" altLang="en-US" spc="-10" dirty="0"/>
              <a:t>Wang. Lancet Oncol. 2025;26:200. </a:t>
            </a:r>
          </a:p>
        </p:txBody>
      </p:sp>
      <p:sp>
        <p:nvSpPr>
          <p:cNvPr id="6" name="TextBox 5">
            <a:extLst>
              <a:ext uri="{FF2B5EF4-FFF2-40B4-BE49-F238E27FC236}">
                <a16:creationId xmlns:a16="http://schemas.microsoft.com/office/drawing/2014/main" id="{4F73B542-3E0C-6756-E696-0DC7C532FA5F}"/>
              </a:ext>
            </a:extLst>
          </p:cNvPr>
          <p:cNvSpPr txBox="1"/>
          <p:nvPr/>
        </p:nvSpPr>
        <p:spPr>
          <a:xfrm>
            <a:off x="1645919" y="1131878"/>
            <a:ext cx="5453743" cy="239750"/>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61616"/>
                </a:solidFill>
                <a:effectLst/>
                <a:uLnTx/>
                <a:uFillTx/>
                <a:latin typeface="Poppins"/>
                <a:ea typeface="+mn-ea"/>
                <a:cs typeface="+mn-cs"/>
              </a:rPr>
              <a:t>Investigator-Assessed PFS (Primary Endpoint)</a:t>
            </a:r>
          </a:p>
        </p:txBody>
      </p:sp>
      <p:graphicFrame>
        <p:nvGraphicFramePr>
          <p:cNvPr id="7" name="Group 155">
            <a:extLst>
              <a:ext uri="{FF2B5EF4-FFF2-40B4-BE49-F238E27FC236}">
                <a16:creationId xmlns:a16="http://schemas.microsoft.com/office/drawing/2014/main" id="{47537618-DF4F-5713-7959-D78DD96B4467}"/>
              </a:ext>
            </a:extLst>
          </p:cNvPr>
          <p:cNvGraphicFramePr>
            <a:graphicFrameLocks/>
          </p:cNvGraphicFramePr>
          <p:nvPr>
            <p:extLst>
              <p:ext uri="{D42A27DB-BD31-4B8C-83A1-F6EECF244321}">
                <p14:modId xmlns:p14="http://schemas.microsoft.com/office/powerpoint/2010/main" val="3531041289"/>
              </p:ext>
            </p:extLst>
          </p:nvPr>
        </p:nvGraphicFramePr>
        <p:xfrm>
          <a:off x="228600" y="4076267"/>
          <a:ext cx="6946755" cy="1432992"/>
        </p:xfrm>
        <a:graphic>
          <a:graphicData uri="http://schemas.openxmlformats.org/drawingml/2006/table">
            <a:tbl>
              <a:tblPr/>
              <a:tblGrid>
                <a:gridCol w="2049440">
                  <a:extLst>
                    <a:ext uri="{9D8B030D-6E8A-4147-A177-3AD203B41FA5}">
                      <a16:colId xmlns:a16="http://schemas.microsoft.com/office/drawing/2014/main" val="20000"/>
                    </a:ext>
                  </a:extLst>
                </a:gridCol>
                <a:gridCol w="1256085">
                  <a:extLst>
                    <a:ext uri="{9D8B030D-6E8A-4147-A177-3AD203B41FA5}">
                      <a16:colId xmlns:a16="http://schemas.microsoft.com/office/drawing/2014/main" val="20001"/>
                    </a:ext>
                  </a:extLst>
                </a:gridCol>
                <a:gridCol w="205466">
                  <a:extLst>
                    <a:ext uri="{9D8B030D-6E8A-4147-A177-3AD203B41FA5}">
                      <a16:colId xmlns:a16="http://schemas.microsoft.com/office/drawing/2014/main" val="3496755504"/>
                    </a:ext>
                  </a:extLst>
                </a:gridCol>
                <a:gridCol w="1089727">
                  <a:extLst>
                    <a:ext uri="{9D8B030D-6E8A-4147-A177-3AD203B41FA5}">
                      <a16:colId xmlns:a16="http://schemas.microsoft.com/office/drawing/2014/main" val="20002"/>
                    </a:ext>
                  </a:extLst>
                </a:gridCol>
                <a:gridCol w="1616363">
                  <a:extLst>
                    <a:ext uri="{9D8B030D-6E8A-4147-A177-3AD203B41FA5}">
                      <a16:colId xmlns:a16="http://schemas.microsoft.com/office/drawing/2014/main" val="1625746748"/>
                    </a:ext>
                  </a:extLst>
                </a:gridCol>
                <a:gridCol w="729674">
                  <a:extLst>
                    <a:ext uri="{9D8B030D-6E8A-4147-A177-3AD203B41FA5}">
                      <a16:colId xmlns:a16="http://schemas.microsoft.com/office/drawing/2014/main" val="4179062708"/>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cap="none" normalizeH="0" baseline="0" dirty="0">
                          <a:ln>
                            <a:noFill/>
                          </a:ln>
                          <a:solidFill>
                            <a:schemeClr val="bg2"/>
                          </a:solidFill>
                          <a:effectLst/>
                          <a:latin typeface="Poppins" pitchFamily="2" charset="77"/>
                          <a:cs typeface="Poppins" pitchFamily="2" charset="77"/>
                        </a:rPr>
                        <a:t>Outcome </a:t>
                      </a:r>
                    </a:p>
                  </a:txBody>
                  <a:tcPr marL="45720" marR="45720" marT="45774" marB="45774"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Ibru + Ven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(n = 134)</a:t>
                      </a:r>
                    </a:p>
                  </a:txBody>
                  <a:tcPr marL="45720" marR="45720" marT="45774" marB="45774"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Ibru + Pbo</a:t>
                      </a:r>
                      <a:br>
                        <a:rPr kumimoji="0" lang="en-US" sz="1400" b="1" i="0" u="none" strike="noStrike" cap="none" normalizeH="0" baseline="0" dirty="0">
                          <a:ln>
                            <a:noFill/>
                          </a:ln>
                          <a:solidFill>
                            <a:schemeClr val="bg2"/>
                          </a:solidFill>
                          <a:effectLst/>
                          <a:latin typeface="Poppins" pitchFamily="2" charset="77"/>
                          <a:cs typeface="Poppins" pitchFamily="2" charset="77"/>
                        </a:rPr>
                      </a:br>
                      <a:r>
                        <a:rPr kumimoji="0" lang="en-US" sz="1400" b="1" i="0" u="none" strike="noStrike" cap="none" normalizeH="0" baseline="0" dirty="0">
                          <a:ln>
                            <a:noFill/>
                          </a:ln>
                          <a:solidFill>
                            <a:schemeClr val="bg2"/>
                          </a:solidFill>
                          <a:effectLst/>
                          <a:latin typeface="Poppins" pitchFamily="2" charset="77"/>
                          <a:cs typeface="Poppins" pitchFamily="2" charset="77"/>
                        </a:rPr>
                        <a:t>(n = 133)</a:t>
                      </a:r>
                    </a:p>
                  </a:txBody>
                  <a:tcPr marL="45720" marR="45720" marT="45774" marB="45774"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Ibru + </a:t>
                      </a:r>
                      <a:r>
                        <a:rPr kumimoji="0" lang="en-US" sz="1400" b="1" i="0" u="none" strike="noStrike" cap="none" normalizeH="0" baseline="0" dirty="0" err="1">
                          <a:ln>
                            <a:noFill/>
                          </a:ln>
                          <a:solidFill>
                            <a:schemeClr val="bg2"/>
                          </a:solidFill>
                          <a:effectLst/>
                          <a:latin typeface="Poppins" pitchFamily="2" charset="77"/>
                          <a:cs typeface="Poppins" pitchFamily="2" charset="77"/>
                        </a:rPr>
                        <a:t>Pbo</a:t>
                      </a:r>
                      <a:r>
                        <a:rPr kumimoji="0" lang="en-US" sz="1400" b="1" i="0" u="none" strike="noStrike" cap="none" normalizeH="0" baseline="0" dirty="0">
                          <a:ln>
                            <a:noFill/>
                          </a:ln>
                          <a:solidFill>
                            <a:schemeClr val="bg2"/>
                          </a:solidFill>
                          <a:effectLst/>
                          <a:latin typeface="Poppins" pitchFamily="2" charset="77"/>
                          <a:cs typeface="Poppins" pitchFamily="2" charset="77"/>
                        </a:rPr>
                        <a:t>   (n = 133)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5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HR/RR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(95% CI)</a:t>
                      </a:r>
                    </a:p>
                  </a:txBody>
                  <a:tcPr marL="45720" marR="45720" marT="45774" marB="45774"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bg2"/>
                          </a:solidFill>
                          <a:effectLst/>
                          <a:latin typeface="Poppins" pitchFamily="2" charset="77"/>
                          <a:cs typeface="Poppins" pitchFamily="2" charset="77"/>
                        </a:rPr>
                        <a:t>P </a:t>
                      </a:r>
                      <a:r>
                        <a:rPr kumimoji="0" lang="en-US" sz="1400" b="1" i="0" u="none" strike="noStrike" cap="none" normalizeH="0" baseline="0" dirty="0">
                          <a:ln>
                            <a:noFill/>
                          </a:ln>
                          <a:solidFill>
                            <a:schemeClr val="bg2"/>
                          </a:solidFill>
                          <a:effectLst/>
                          <a:latin typeface="Poppins" pitchFamily="2" charset="77"/>
                          <a:cs typeface="Poppins" pitchFamily="2" charset="77"/>
                        </a:rPr>
                        <a:t>Value</a:t>
                      </a:r>
                    </a:p>
                  </a:txBody>
                  <a:tcPr marL="45720" marR="45720" marT="45774" marB="45774"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PFS by ICR</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31.8 mo </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20.9 mo</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0.67 (0.49-0.91)</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.011</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8956889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ORR</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82%</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74%</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1.10 (0.97-1.25)</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52597836"/>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CR</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54%</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32%</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1.66 (1.24-2.22)</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.0004</a:t>
                      </a:r>
                    </a:p>
                  </a:txBody>
                  <a:tcPr marL="45720" marR="45720"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57570258"/>
                  </a:ext>
                </a:extLst>
              </a:tr>
            </a:tbl>
          </a:graphicData>
        </a:graphic>
      </p:graphicFrame>
      <p:sp>
        <p:nvSpPr>
          <p:cNvPr id="14" name="TextBox 13">
            <a:extLst>
              <a:ext uri="{FF2B5EF4-FFF2-40B4-BE49-F238E27FC236}">
                <a16:creationId xmlns:a16="http://schemas.microsoft.com/office/drawing/2014/main" id="{5C995C16-1C74-9F47-BF66-749F92FDF9B9}"/>
              </a:ext>
            </a:extLst>
          </p:cNvPr>
          <p:cNvSpPr txBox="1"/>
          <p:nvPr/>
        </p:nvSpPr>
        <p:spPr>
          <a:xfrm>
            <a:off x="8098972" y="1120792"/>
            <a:ext cx="3861254" cy="239750"/>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161616"/>
                </a:solidFill>
                <a:effectLst/>
                <a:uLnTx/>
                <a:uFillTx/>
                <a:latin typeface="Poppins"/>
                <a:ea typeface="+mn-ea"/>
                <a:cs typeface="+mn-cs"/>
              </a:rPr>
              <a:t>OS</a:t>
            </a:r>
          </a:p>
        </p:txBody>
      </p:sp>
      <p:sp>
        <p:nvSpPr>
          <p:cNvPr id="54" name="TextBox 53">
            <a:extLst>
              <a:ext uri="{FF2B5EF4-FFF2-40B4-BE49-F238E27FC236}">
                <a16:creationId xmlns:a16="http://schemas.microsoft.com/office/drawing/2014/main" id="{22B83629-ACB1-1B26-FFBB-F584EFA0B5C2}"/>
              </a:ext>
            </a:extLst>
          </p:cNvPr>
          <p:cNvSpPr txBox="1"/>
          <p:nvPr/>
        </p:nvSpPr>
        <p:spPr bwMode="auto">
          <a:xfrm>
            <a:off x="1692180" y="2824823"/>
            <a:ext cx="26207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HR 0.65 (95% CI 0.47-0.88); </a:t>
            </a:r>
            <a:r>
              <a:rPr kumimoji="0" lang="en-US" sz="10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a:t>
            </a: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=0.0052</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grpSp>
        <p:nvGrpSpPr>
          <p:cNvPr id="9237" name="Group 9236">
            <a:extLst>
              <a:ext uri="{FF2B5EF4-FFF2-40B4-BE49-F238E27FC236}">
                <a16:creationId xmlns:a16="http://schemas.microsoft.com/office/drawing/2014/main" id="{5C661F66-0D09-BA86-07CE-06907317104E}"/>
              </a:ext>
            </a:extLst>
          </p:cNvPr>
          <p:cNvGrpSpPr/>
          <p:nvPr/>
        </p:nvGrpSpPr>
        <p:grpSpPr>
          <a:xfrm>
            <a:off x="3488614" y="1334915"/>
            <a:ext cx="4382651" cy="652294"/>
            <a:chOff x="3497521" y="1470698"/>
            <a:chExt cx="4382651" cy="652294"/>
          </a:xfrm>
        </p:grpSpPr>
        <p:grpSp>
          <p:nvGrpSpPr>
            <p:cNvPr id="9233" name="Group 9232">
              <a:extLst>
                <a:ext uri="{FF2B5EF4-FFF2-40B4-BE49-F238E27FC236}">
                  <a16:creationId xmlns:a16="http://schemas.microsoft.com/office/drawing/2014/main" id="{30DF6F68-9E4A-2327-D27F-7D03476698CA}"/>
                </a:ext>
              </a:extLst>
            </p:cNvPr>
            <p:cNvGrpSpPr/>
            <p:nvPr/>
          </p:nvGrpSpPr>
          <p:grpSpPr>
            <a:xfrm>
              <a:off x="3497521" y="1661326"/>
              <a:ext cx="4382651" cy="461666"/>
              <a:chOff x="2044485" y="2251943"/>
              <a:chExt cx="4382651" cy="461666"/>
            </a:xfrm>
          </p:grpSpPr>
          <p:sp>
            <p:nvSpPr>
              <p:cNvPr id="9227" name="TextBox 9226">
                <a:extLst>
                  <a:ext uri="{FF2B5EF4-FFF2-40B4-BE49-F238E27FC236}">
                    <a16:creationId xmlns:a16="http://schemas.microsoft.com/office/drawing/2014/main" id="{7882680D-6FC2-A2A6-9A69-4CC2363BE12A}"/>
                  </a:ext>
                </a:extLst>
              </p:cNvPr>
              <p:cNvSpPr txBox="1"/>
              <p:nvPr/>
            </p:nvSpPr>
            <p:spPr bwMode="auto">
              <a:xfrm>
                <a:off x="2168240" y="2251944"/>
                <a:ext cx="16733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Ibrutinib-ven</a:t>
                </a:r>
                <a:b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Ibrutinib-placebo</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8" name="TextBox 9227">
                <a:extLst>
                  <a:ext uri="{FF2B5EF4-FFF2-40B4-BE49-F238E27FC236}">
                    <a16:creationId xmlns:a16="http://schemas.microsoft.com/office/drawing/2014/main" id="{3A36D944-A820-E83D-1CF7-08A336AF990B}"/>
                  </a:ext>
                </a:extLst>
              </p:cNvPr>
              <p:cNvSpPr txBox="1"/>
              <p:nvPr/>
            </p:nvSpPr>
            <p:spPr bwMode="auto">
              <a:xfrm>
                <a:off x="3681651" y="2251943"/>
                <a:ext cx="27454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31.9 mo (95% CI: 22.8-47.0)</a:t>
                </a:r>
                <a:b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22.1 mo (95% CI: 16.5-29.5)</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cxnSp>
            <p:nvCxnSpPr>
              <p:cNvPr id="9230" name="Straight Connector 9229">
                <a:extLst>
                  <a:ext uri="{FF2B5EF4-FFF2-40B4-BE49-F238E27FC236}">
                    <a16:creationId xmlns:a16="http://schemas.microsoft.com/office/drawing/2014/main" id="{4CC90095-7D12-417A-81A6-29634539A414}"/>
                  </a:ext>
                </a:extLst>
              </p:cNvPr>
              <p:cNvCxnSpPr>
                <a:cxnSpLocks/>
              </p:cNvCxnSpPr>
              <p:nvPr/>
            </p:nvCxnSpPr>
            <p:spPr>
              <a:xfrm>
                <a:off x="2044485" y="2384750"/>
                <a:ext cx="17620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32" name="Straight Connector 9231">
                <a:extLst>
                  <a:ext uri="{FF2B5EF4-FFF2-40B4-BE49-F238E27FC236}">
                    <a16:creationId xmlns:a16="http://schemas.microsoft.com/office/drawing/2014/main" id="{D11E247E-5E74-C2B4-F1A1-83C4A92BB64F}"/>
                  </a:ext>
                </a:extLst>
              </p:cNvPr>
              <p:cNvCxnSpPr>
                <a:cxnSpLocks/>
              </p:cNvCxnSpPr>
              <p:nvPr/>
            </p:nvCxnSpPr>
            <p:spPr>
              <a:xfrm>
                <a:off x="2044485" y="2563274"/>
                <a:ext cx="176202"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234" name="TextBox 9233">
              <a:extLst>
                <a:ext uri="{FF2B5EF4-FFF2-40B4-BE49-F238E27FC236}">
                  <a16:creationId xmlns:a16="http://schemas.microsoft.com/office/drawing/2014/main" id="{C7CACE26-3B8C-A1A3-8BE0-3A9DDFAEADD7}"/>
                </a:ext>
              </a:extLst>
            </p:cNvPr>
            <p:cNvSpPr txBox="1"/>
            <p:nvPr/>
          </p:nvSpPr>
          <p:spPr>
            <a:xfrm>
              <a:off x="5054898" y="1470698"/>
              <a:ext cx="2622795" cy="1804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Median</a:t>
              </a:r>
            </a:p>
          </p:txBody>
        </p:sp>
        <p:cxnSp>
          <p:nvCxnSpPr>
            <p:cNvPr id="9236" name="Straight Connector 9235">
              <a:extLst>
                <a:ext uri="{FF2B5EF4-FFF2-40B4-BE49-F238E27FC236}">
                  <a16:creationId xmlns:a16="http://schemas.microsoft.com/office/drawing/2014/main" id="{EC37579B-3F4C-556A-ED39-C7CD6E5ACB23}"/>
                </a:ext>
              </a:extLst>
            </p:cNvPr>
            <p:cNvCxnSpPr>
              <a:cxnSpLocks/>
            </p:cNvCxnSpPr>
            <p:nvPr/>
          </p:nvCxnSpPr>
          <p:spPr>
            <a:xfrm>
              <a:off x="5129082" y="1661326"/>
              <a:ext cx="247442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38" name="Group 9237">
            <a:extLst>
              <a:ext uri="{FF2B5EF4-FFF2-40B4-BE49-F238E27FC236}">
                <a16:creationId xmlns:a16="http://schemas.microsoft.com/office/drawing/2014/main" id="{7851C10D-F3E4-BCDF-ED6D-048B37122DD1}"/>
              </a:ext>
            </a:extLst>
          </p:cNvPr>
          <p:cNvGrpSpPr/>
          <p:nvPr/>
        </p:nvGrpSpPr>
        <p:grpSpPr>
          <a:xfrm>
            <a:off x="7795944" y="1331258"/>
            <a:ext cx="4382651" cy="652294"/>
            <a:chOff x="3497521" y="1470698"/>
            <a:chExt cx="4382651" cy="652294"/>
          </a:xfrm>
        </p:grpSpPr>
        <p:grpSp>
          <p:nvGrpSpPr>
            <p:cNvPr id="9239" name="Group 9238">
              <a:extLst>
                <a:ext uri="{FF2B5EF4-FFF2-40B4-BE49-F238E27FC236}">
                  <a16:creationId xmlns:a16="http://schemas.microsoft.com/office/drawing/2014/main" id="{ADBD15F5-C499-CE2C-057B-5256EA9756FE}"/>
                </a:ext>
              </a:extLst>
            </p:cNvPr>
            <p:cNvGrpSpPr/>
            <p:nvPr/>
          </p:nvGrpSpPr>
          <p:grpSpPr>
            <a:xfrm>
              <a:off x="3497521" y="1661326"/>
              <a:ext cx="4382651" cy="461666"/>
              <a:chOff x="2044485" y="2251943"/>
              <a:chExt cx="4382651" cy="461666"/>
            </a:xfrm>
          </p:grpSpPr>
          <p:sp>
            <p:nvSpPr>
              <p:cNvPr id="9242" name="TextBox 9241">
                <a:extLst>
                  <a:ext uri="{FF2B5EF4-FFF2-40B4-BE49-F238E27FC236}">
                    <a16:creationId xmlns:a16="http://schemas.microsoft.com/office/drawing/2014/main" id="{0DC5A570-44CD-5413-38D4-8256FD59184E}"/>
                  </a:ext>
                </a:extLst>
              </p:cNvPr>
              <p:cNvSpPr txBox="1"/>
              <p:nvPr/>
            </p:nvSpPr>
            <p:spPr bwMode="auto">
              <a:xfrm>
                <a:off x="2168240" y="2251944"/>
                <a:ext cx="16733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Ibrutinib-ven</a:t>
                </a:r>
                <a:b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Ibrutinib-placebo</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43" name="TextBox 9242">
                <a:extLst>
                  <a:ext uri="{FF2B5EF4-FFF2-40B4-BE49-F238E27FC236}">
                    <a16:creationId xmlns:a16="http://schemas.microsoft.com/office/drawing/2014/main" id="{B3DFFD3D-A3AA-C8A4-58F1-EF8E1DB5FC38}"/>
                  </a:ext>
                </a:extLst>
              </p:cNvPr>
              <p:cNvSpPr txBox="1"/>
              <p:nvPr/>
            </p:nvSpPr>
            <p:spPr bwMode="auto">
              <a:xfrm>
                <a:off x="3681651" y="2251943"/>
                <a:ext cx="27454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44.9 mo (95% CI: 31.9-NE)</a:t>
                </a:r>
                <a:b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38.6 mo (95% CI: 25.2-53.4)</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cxnSp>
            <p:nvCxnSpPr>
              <p:cNvPr id="9244" name="Straight Connector 9243">
                <a:extLst>
                  <a:ext uri="{FF2B5EF4-FFF2-40B4-BE49-F238E27FC236}">
                    <a16:creationId xmlns:a16="http://schemas.microsoft.com/office/drawing/2014/main" id="{3F3E7B05-CFB1-F053-7528-D2575A6A0AE6}"/>
                  </a:ext>
                </a:extLst>
              </p:cNvPr>
              <p:cNvCxnSpPr>
                <a:cxnSpLocks/>
              </p:cNvCxnSpPr>
              <p:nvPr/>
            </p:nvCxnSpPr>
            <p:spPr>
              <a:xfrm>
                <a:off x="2044485" y="2384750"/>
                <a:ext cx="17620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45" name="Straight Connector 9244">
                <a:extLst>
                  <a:ext uri="{FF2B5EF4-FFF2-40B4-BE49-F238E27FC236}">
                    <a16:creationId xmlns:a16="http://schemas.microsoft.com/office/drawing/2014/main" id="{85441CA3-8ABC-2299-97F4-98F6FF2C4C4D}"/>
                  </a:ext>
                </a:extLst>
              </p:cNvPr>
              <p:cNvCxnSpPr>
                <a:cxnSpLocks/>
              </p:cNvCxnSpPr>
              <p:nvPr/>
            </p:nvCxnSpPr>
            <p:spPr>
              <a:xfrm>
                <a:off x="2044485" y="2563274"/>
                <a:ext cx="176202"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240" name="TextBox 9239">
              <a:extLst>
                <a:ext uri="{FF2B5EF4-FFF2-40B4-BE49-F238E27FC236}">
                  <a16:creationId xmlns:a16="http://schemas.microsoft.com/office/drawing/2014/main" id="{032C1110-9267-9AA1-037F-0E571E2A7E65}"/>
                </a:ext>
              </a:extLst>
            </p:cNvPr>
            <p:cNvSpPr txBox="1"/>
            <p:nvPr/>
          </p:nvSpPr>
          <p:spPr>
            <a:xfrm>
              <a:off x="5054898" y="1470698"/>
              <a:ext cx="2622795" cy="1804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Median</a:t>
              </a:r>
            </a:p>
          </p:txBody>
        </p:sp>
        <p:cxnSp>
          <p:nvCxnSpPr>
            <p:cNvPr id="9241" name="Straight Connector 9240">
              <a:extLst>
                <a:ext uri="{FF2B5EF4-FFF2-40B4-BE49-F238E27FC236}">
                  <a16:creationId xmlns:a16="http://schemas.microsoft.com/office/drawing/2014/main" id="{B5D5BC0B-DDDF-A050-CD89-62DDFE637ABD}"/>
                </a:ext>
              </a:extLst>
            </p:cNvPr>
            <p:cNvCxnSpPr>
              <a:cxnSpLocks/>
            </p:cNvCxnSpPr>
            <p:nvPr/>
          </p:nvCxnSpPr>
          <p:spPr>
            <a:xfrm>
              <a:off x="5129082" y="1661326"/>
              <a:ext cx="247442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246" name="TextBox 9245">
            <a:extLst>
              <a:ext uri="{FF2B5EF4-FFF2-40B4-BE49-F238E27FC236}">
                <a16:creationId xmlns:a16="http://schemas.microsoft.com/office/drawing/2014/main" id="{8327FBBE-FA38-EDCF-0CEC-A983472C2F58}"/>
              </a:ext>
            </a:extLst>
          </p:cNvPr>
          <p:cNvSpPr txBox="1"/>
          <p:nvPr/>
        </p:nvSpPr>
        <p:spPr bwMode="auto">
          <a:xfrm>
            <a:off x="9233513" y="1936297"/>
            <a:ext cx="286529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HR 0.85 (95% CI: 0.61-1.19</a:t>
            </a:r>
            <a:r>
              <a:rPr lang="en-US" sz="1200" dirty="0">
                <a:solidFill>
                  <a:srgbClr val="000000"/>
                </a:solidFill>
                <a:latin typeface="Poppins Medium" pitchFamily="2" charset="77"/>
                <a:cs typeface="Poppins Medium" pitchFamily="2" charset="77"/>
              </a:rPr>
              <a:t>;</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a:t>
            </a:r>
            <a:r>
              <a:rPr kumimoji="0" lang="en-US" sz="1200" b="0" i="1"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P </a:t>
            </a: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.35)</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grpSp>
        <p:nvGrpSpPr>
          <p:cNvPr id="9250" name="Group 9249">
            <a:extLst>
              <a:ext uri="{FF2B5EF4-FFF2-40B4-BE49-F238E27FC236}">
                <a16:creationId xmlns:a16="http://schemas.microsoft.com/office/drawing/2014/main" id="{31DA31F3-FB33-7998-8953-B5DA45E86A7D}"/>
              </a:ext>
            </a:extLst>
          </p:cNvPr>
          <p:cNvGrpSpPr/>
          <p:nvPr/>
        </p:nvGrpSpPr>
        <p:grpSpPr>
          <a:xfrm>
            <a:off x="-189614" y="1308377"/>
            <a:ext cx="7717274" cy="2737549"/>
            <a:chOff x="-189614" y="1308377"/>
            <a:chExt cx="7717274" cy="2737549"/>
          </a:xfrm>
        </p:grpSpPr>
        <p:grpSp>
          <p:nvGrpSpPr>
            <p:cNvPr id="53" name="Group 52">
              <a:extLst>
                <a:ext uri="{FF2B5EF4-FFF2-40B4-BE49-F238E27FC236}">
                  <a16:creationId xmlns:a16="http://schemas.microsoft.com/office/drawing/2014/main" id="{5168CE62-DA44-2406-E3EB-42675287A6F1}"/>
                </a:ext>
              </a:extLst>
            </p:cNvPr>
            <p:cNvGrpSpPr/>
            <p:nvPr/>
          </p:nvGrpSpPr>
          <p:grpSpPr>
            <a:xfrm>
              <a:off x="1587137" y="1433764"/>
              <a:ext cx="5519057" cy="1716459"/>
              <a:chOff x="1587137" y="1528354"/>
              <a:chExt cx="5519057" cy="1716459"/>
            </a:xfrm>
          </p:grpSpPr>
          <p:cxnSp>
            <p:nvCxnSpPr>
              <p:cNvPr id="30" name="Straight Connector 29">
                <a:extLst>
                  <a:ext uri="{FF2B5EF4-FFF2-40B4-BE49-F238E27FC236}">
                    <a16:creationId xmlns:a16="http://schemas.microsoft.com/office/drawing/2014/main" id="{99021A48-7975-C0B1-1440-C4B044F74EC1}"/>
                  </a:ext>
                </a:extLst>
              </p:cNvPr>
              <p:cNvCxnSpPr>
                <a:cxnSpLocks/>
              </p:cNvCxnSpPr>
              <p:nvPr/>
            </p:nvCxnSpPr>
            <p:spPr>
              <a:xfrm>
                <a:off x="1632857" y="3180806"/>
                <a:ext cx="547333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6FE87E9-148B-9F87-DB90-73D78F7BC1E4}"/>
                  </a:ext>
                </a:extLst>
              </p:cNvPr>
              <p:cNvCxnSpPr>
                <a:cxnSpLocks/>
              </p:cNvCxnSpPr>
              <p:nvPr/>
            </p:nvCxnSpPr>
            <p:spPr>
              <a:xfrm flipV="1">
                <a:off x="1645919" y="1528354"/>
                <a:ext cx="0" cy="16589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8E03B71-C18E-688C-0611-552ADB0C95BA}"/>
                  </a:ext>
                </a:extLst>
              </p:cNvPr>
              <p:cNvCxnSpPr>
                <a:cxnSpLocks/>
              </p:cNvCxnSpPr>
              <p:nvPr/>
            </p:nvCxnSpPr>
            <p:spPr>
              <a:xfrm flipH="1">
                <a:off x="1587137" y="152835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833AFFA-056E-0285-AF14-6370AF467A79}"/>
                  </a:ext>
                </a:extLst>
              </p:cNvPr>
              <p:cNvCxnSpPr>
                <a:cxnSpLocks/>
              </p:cNvCxnSpPr>
              <p:nvPr/>
            </p:nvCxnSpPr>
            <p:spPr>
              <a:xfrm flipH="1">
                <a:off x="1587137" y="185884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B9FF7E8-614D-C03A-444D-3611D82F94C0}"/>
                  </a:ext>
                </a:extLst>
              </p:cNvPr>
              <p:cNvCxnSpPr>
                <a:cxnSpLocks/>
              </p:cNvCxnSpPr>
              <p:nvPr/>
            </p:nvCxnSpPr>
            <p:spPr>
              <a:xfrm flipH="1">
                <a:off x="1587137" y="218933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58EAEA5-9AA5-D276-0D9B-008EEAA40AAD}"/>
                  </a:ext>
                </a:extLst>
              </p:cNvPr>
              <p:cNvCxnSpPr>
                <a:cxnSpLocks/>
              </p:cNvCxnSpPr>
              <p:nvPr/>
            </p:nvCxnSpPr>
            <p:spPr>
              <a:xfrm flipH="1">
                <a:off x="1587137" y="251982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4038508-C3D2-DA59-56AE-BC9845F22B9F}"/>
                  </a:ext>
                </a:extLst>
              </p:cNvPr>
              <p:cNvCxnSpPr>
                <a:cxnSpLocks/>
              </p:cNvCxnSpPr>
              <p:nvPr/>
            </p:nvCxnSpPr>
            <p:spPr>
              <a:xfrm flipH="1">
                <a:off x="1587137" y="285031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304A223-F3B6-7FCE-CFE5-19FC3CA33BCA}"/>
                  </a:ext>
                </a:extLst>
              </p:cNvPr>
              <p:cNvCxnSpPr>
                <a:cxnSpLocks/>
              </p:cNvCxnSpPr>
              <p:nvPr/>
            </p:nvCxnSpPr>
            <p:spPr>
              <a:xfrm flipH="1">
                <a:off x="1587137" y="318080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43BC49A1-7C08-378B-5853-2DAFF284FE7D}"/>
                  </a:ext>
                </a:extLst>
              </p:cNvPr>
              <p:cNvCxnSpPr>
                <a:cxnSpLocks/>
              </p:cNvCxnSpPr>
              <p:nvPr/>
            </p:nvCxnSpPr>
            <p:spPr>
              <a:xfrm>
                <a:off x="1645919"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7670689-C18E-5DE0-430D-17357E1C813D}"/>
                  </a:ext>
                </a:extLst>
              </p:cNvPr>
              <p:cNvCxnSpPr>
                <a:cxnSpLocks/>
              </p:cNvCxnSpPr>
              <p:nvPr/>
            </p:nvCxnSpPr>
            <p:spPr>
              <a:xfrm>
                <a:off x="2142308"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6E4C804-2D85-5EA3-9839-5D0555B24ADD}"/>
                  </a:ext>
                </a:extLst>
              </p:cNvPr>
              <p:cNvCxnSpPr>
                <a:cxnSpLocks/>
              </p:cNvCxnSpPr>
              <p:nvPr/>
            </p:nvCxnSpPr>
            <p:spPr>
              <a:xfrm>
                <a:off x="2638697"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60E4AD-DB13-7221-5193-58FDA2B1EDE4}"/>
                  </a:ext>
                </a:extLst>
              </p:cNvPr>
              <p:cNvCxnSpPr>
                <a:cxnSpLocks/>
              </p:cNvCxnSpPr>
              <p:nvPr/>
            </p:nvCxnSpPr>
            <p:spPr>
              <a:xfrm>
                <a:off x="3135086"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4510EB6-F792-9B87-D4FA-EDE1EE7EDE43}"/>
                  </a:ext>
                </a:extLst>
              </p:cNvPr>
              <p:cNvCxnSpPr>
                <a:cxnSpLocks/>
              </p:cNvCxnSpPr>
              <p:nvPr/>
            </p:nvCxnSpPr>
            <p:spPr>
              <a:xfrm>
                <a:off x="3631475"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76731489-D96F-36CF-6F11-FF7E9035ACE5}"/>
                  </a:ext>
                </a:extLst>
              </p:cNvPr>
              <p:cNvCxnSpPr>
                <a:cxnSpLocks/>
              </p:cNvCxnSpPr>
              <p:nvPr/>
            </p:nvCxnSpPr>
            <p:spPr>
              <a:xfrm>
                <a:off x="4127864"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9B08C54C-4D2F-18AA-800E-216F150238FA}"/>
                  </a:ext>
                </a:extLst>
              </p:cNvPr>
              <p:cNvCxnSpPr>
                <a:cxnSpLocks/>
              </p:cNvCxnSpPr>
              <p:nvPr/>
            </p:nvCxnSpPr>
            <p:spPr>
              <a:xfrm>
                <a:off x="4624253"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D7B22B4-A01A-D7A0-43E6-C279B1A97C3A}"/>
                  </a:ext>
                </a:extLst>
              </p:cNvPr>
              <p:cNvCxnSpPr>
                <a:cxnSpLocks/>
              </p:cNvCxnSpPr>
              <p:nvPr/>
            </p:nvCxnSpPr>
            <p:spPr>
              <a:xfrm>
                <a:off x="5120642"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D74C1C0-6F5F-47CE-E707-17F7F2BF999F}"/>
                  </a:ext>
                </a:extLst>
              </p:cNvPr>
              <p:cNvCxnSpPr>
                <a:cxnSpLocks/>
              </p:cNvCxnSpPr>
              <p:nvPr/>
            </p:nvCxnSpPr>
            <p:spPr>
              <a:xfrm>
                <a:off x="5617031"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6477B375-1C6D-868D-4FA1-E520416A677C}"/>
                  </a:ext>
                </a:extLst>
              </p:cNvPr>
              <p:cNvCxnSpPr>
                <a:cxnSpLocks/>
              </p:cNvCxnSpPr>
              <p:nvPr/>
            </p:nvCxnSpPr>
            <p:spPr>
              <a:xfrm>
                <a:off x="6113420"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B985E33D-BC4D-054B-18E1-CC2EF111B635}"/>
                  </a:ext>
                </a:extLst>
              </p:cNvPr>
              <p:cNvCxnSpPr>
                <a:cxnSpLocks/>
              </p:cNvCxnSpPr>
              <p:nvPr/>
            </p:nvCxnSpPr>
            <p:spPr>
              <a:xfrm>
                <a:off x="6609809"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55731108-3BE9-707E-025D-926C0F202F89}"/>
                  </a:ext>
                </a:extLst>
              </p:cNvPr>
              <p:cNvCxnSpPr>
                <a:cxnSpLocks/>
              </p:cNvCxnSpPr>
              <p:nvPr/>
            </p:nvCxnSpPr>
            <p:spPr>
              <a:xfrm>
                <a:off x="7106194"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48" name="Group 9247">
              <a:extLst>
                <a:ext uri="{FF2B5EF4-FFF2-40B4-BE49-F238E27FC236}">
                  <a16:creationId xmlns:a16="http://schemas.microsoft.com/office/drawing/2014/main" id="{7397EA3C-FC4E-822D-6F12-1B5EB41CD545}"/>
                </a:ext>
              </a:extLst>
            </p:cNvPr>
            <p:cNvGrpSpPr/>
            <p:nvPr/>
          </p:nvGrpSpPr>
          <p:grpSpPr>
            <a:xfrm>
              <a:off x="-189614" y="1308377"/>
              <a:ext cx="7717274" cy="2737549"/>
              <a:chOff x="-189614" y="1308377"/>
              <a:chExt cx="7717274" cy="2737549"/>
            </a:xfrm>
          </p:grpSpPr>
          <p:sp>
            <p:nvSpPr>
              <p:cNvPr id="16" name="TextBox 15">
                <a:extLst>
                  <a:ext uri="{FF2B5EF4-FFF2-40B4-BE49-F238E27FC236}">
                    <a16:creationId xmlns:a16="http://schemas.microsoft.com/office/drawing/2014/main" id="{68261EED-D71C-F405-1DC0-250F2EF1A0A6}"/>
                  </a:ext>
                </a:extLst>
              </p:cNvPr>
              <p:cNvSpPr txBox="1"/>
              <p:nvPr/>
            </p:nvSpPr>
            <p:spPr bwMode="auto">
              <a:xfrm>
                <a:off x="-189614" y="3338040"/>
                <a:ext cx="170347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Number at Risk </a:t>
                </a:r>
                <a:b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br>
                <a: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(Number Censored)</a:t>
                </a:r>
                <a:b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br>
                <a:r>
                  <a:rPr kumimoji="0" lang="en-US" sz="1000" b="0" i="0" u="none" strike="noStrike" kern="1200" cap="none" spc="0" normalizeH="0" baseline="0" noProof="0" dirty="0">
                    <a:ln>
                      <a:noFill/>
                    </a:ln>
                    <a:solidFill>
                      <a:srgbClr val="E04507"/>
                    </a:solidFill>
                    <a:effectLst/>
                    <a:uLnTx/>
                    <a:uFillTx/>
                    <a:latin typeface="Poppins Medium" pitchFamily="2" charset="77"/>
                    <a:ea typeface="+mn-ea"/>
                    <a:cs typeface="Poppins Medium" pitchFamily="2" charset="77"/>
                  </a:rPr>
                  <a:t>Ibrutinib + ven</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Ibrutinib + placebo</a:t>
                </a:r>
              </a:p>
            </p:txBody>
          </p:sp>
          <p:sp>
            <p:nvSpPr>
              <p:cNvPr id="17" name="TextBox 16">
                <a:extLst>
                  <a:ext uri="{FF2B5EF4-FFF2-40B4-BE49-F238E27FC236}">
                    <a16:creationId xmlns:a16="http://schemas.microsoft.com/office/drawing/2014/main" id="{68E7B9C5-E7AB-F306-46B7-79D59F4AD537}"/>
                  </a:ext>
                </a:extLst>
              </p:cNvPr>
              <p:cNvSpPr txBox="1"/>
              <p:nvPr/>
            </p:nvSpPr>
            <p:spPr bwMode="auto">
              <a:xfrm>
                <a:off x="133987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134 (0)</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133 (0)</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18" name="TextBox 17">
                <a:extLst>
                  <a:ext uri="{FF2B5EF4-FFF2-40B4-BE49-F238E27FC236}">
                    <a16:creationId xmlns:a16="http://schemas.microsoft.com/office/drawing/2014/main" id="{A5B45384-D45D-CFB3-BF55-D71FD1871CE8}"/>
                  </a:ext>
                </a:extLst>
              </p:cNvPr>
              <p:cNvSpPr txBox="1"/>
              <p:nvPr/>
            </p:nvSpPr>
            <p:spPr bwMode="auto">
              <a:xfrm>
                <a:off x="183834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107 (6)</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96 (3)</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19" name="TextBox 18">
                <a:extLst>
                  <a:ext uri="{FF2B5EF4-FFF2-40B4-BE49-F238E27FC236}">
                    <a16:creationId xmlns:a16="http://schemas.microsoft.com/office/drawing/2014/main" id="{8EFF78DE-F886-8421-274A-52B30B8A409F}"/>
                  </a:ext>
                </a:extLst>
              </p:cNvPr>
              <p:cNvSpPr txBox="1"/>
              <p:nvPr/>
            </p:nvSpPr>
            <p:spPr bwMode="auto">
              <a:xfrm>
                <a:off x="233681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91 (7)</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79 (4)</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0" name="TextBox 19">
                <a:extLst>
                  <a:ext uri="{FF2B5EF4-FFF2-40B4-BE49-F238E27FC236}">
                    <a16:creationId xmlns:a16="http://schemas.microsoft.com/office/drawing/2014/main" id="{4A812D42-7007-6DA7-F051-A46943F06E73}"/>
                  </a:ext>
                </a:extLst>
              </p:cNvPr>
              <p:cNvSpPr txBox="1"/>
              <p:nvPr/>
            </p:nvSpPr>
            <p:spPr bwMode="auto">
              <a:xfrm>
                <a:off x="283528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80 (9)</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70 (6)</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1" name="TextBox 20">
                <a:extLst>
                  <a:ext uri="{FF2B5EF4-FFF2-40B4-BE49-F238E27FC236}">
                    <a16:creationId xmlns:a16="http://schemas.microsoft.com/office/drawing/2014/main" id="{3D09A6D1-16F2-ABE5-8CA3-587A946F8A6F}"/>
                  </a:ext>
                </a:extLst>
              </p:cNvPr>
              <p:cNvSpPr txBox="1"/>
              <p:nvPr/>
            </p:nvSpPr>
            <p:spPr bwMode="auto">
              <a:xfrm>
                <a:off x="333375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69 (10)</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54 (9)</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2" name="TextBox 21">
                <a:extLst>
                  <a:ext uri="{FF2B5EF4-FFF2-40B4-BE49-F238E27FC236}">
                    <a16:creationId xmlns:a16="http://schemas.microsoft.com/office/drawing/2014/main" id="{5B2D4FA0-2F88-63F8-B587-43C89920E08D}"/>
                  </a:ext>
                </a:extLst>
              </p:cNvPr>
              <p:cNvSpPr txBox="1"/>
              <p:nvPr/>
            </p:nvSpPr>
            <p:spPr bwMode="auto">
              <a:xfrm>
                <a:off x="383222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63 (11)</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46 (11)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3" name="TextBox 22">
                <a:extLst>
                  <a:ext uri="{FF2B5EF4-FFF2-40B4-BE49-F238E27FC236}">
                    <a16:creationId xmlns:a16="http://schemas.microsoft.com/office/drawing/2014/main" id="{D5F74809-6452-6B44-0D82-67AA22F90E74}"/>
                  </a:ext>
                </a:extLst>
              </p:cNvPr>
              <p:cNvSpPr txBox="1"/>
              <p:nvPr/>
            </p:nvSpPr>
            <p:spPr bwMode="auto">
              <a:xfrm>
                <a:off x="433069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56 (11)</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37 (11)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4" name="TextBox 23">
                <a:extLst>
                  <a:ext uri="{FF2B5EF4-FFF2-40B4-BE49-F238E27FC236}">
                    <a16:creationId xmlns:a16="http://schemas.microsoft.com/office/drawing/2014/main" id="{AA772F14-CED4-85D3-C3FD-30FD00524E72}"/>
                  </a:ext>
                </a:extLst>
              </p:cNvPr>
              <p:cNvSpPr txBox="1"/>
              <p:nvPr/>
            </p:nvSpPr>
            <p:spPr bwMode="auto">
              <a:xfrm>
                <a:off x="482916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53 (13)</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36 (11)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5" name="TextBox 24">
                <a:extLst>
                  <a:ext uri="{FF2B5EF4-FFF2-40B4-BE49-F238E27FC236}">
                    <a16:creationId xmlns:a16="http://schemas.microsoft.com/office/drawing/2014/main" id="{7AF9C3B4-3609-FA8D-9F98-9461E98F789C}"/>
                  </a:ext>
                </a:extLst>
              </p:cNvPr>
              <p:cNvSpPr txBox="1"/>
              <p:nvPr/>
            </p:nvSpPr>
            <p:spPr bwMode="auto">
              <a:xfrm>
                <a:off x="532763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34 (27)</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18 (23)</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6" name="TextBox 25">
                <a:extLst>
                  <a:ext uri="{FF2B5EF4-FFF2-40B4-BE49-F238E27FC236}">
                    <a16:creationId xmlns:a16="http://schemas.microsoft.com/office/drawing/2014/main" id="{4B9538D4-0F6D-6287-A093-CE470665786C}"/>
                  </a:ext>
                </a:extLst>
              </p:cNvPr>
              <p:cNvSpPr txBox="1"/>
              <p:nvPr/>
            </p:nvSpPr>
            <p:spPr bwMode="auto">
              <a:xfrm>
                <a:off x="582610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15 (46)</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 (31)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7" name="TextBox 26">
                <a:extLst>
                  <a:ext uri="{FF2B5EF4-FFF2-40B4-BE49-F238E27FC236}">
                    <a16:creationId xmlns:a16="http://schemas.microsoft.com/office/drawing/2014/main" id="{96258FAB-BD63-FD4E-FDED-DCC6192D0135}"/>
                  </a:ext>
                </a:extLst>
              </p:cNvPr>
              <p:cNvSpPr txBox="1"/>
              <p:nvPr/>
            </p:nvSpPr>
            <p:spPr bwMode="auto">
              <a:xfrm>
                <a:off x="6324575"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 (60)</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 (38)</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28" name="TextBox 27">
                <a:extLst>
                  <a:ext uri="{FF2B5EF4-FFF2-40B4-BE49-F238E27FC236}">
                    <a16:creationId xmlns:a16="http://schemas.microsoft.com/office/drawing/2014/main" id="{AF8F706B-8425-6222-9103-8931E27D56C7}"/>
                  </a:ext>
                </a:extLst>
              </p:cNvPr>
              <p:cNvSpPr txBox="1"/>
              <p:nvPr/>
            </p:nvSpPr>
            <p:spPr bwMode="auto">
              <a:xfrm>
                <a:off x="6823050" y="3645816"/>
                <a:ext cx="7046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 (61)</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 (39)</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55" name="TextBox 54">
                <a:extLst>
                  <a:ext uri="{FF2B5EF4-FFF2-40B4-BE49-F238E27FC236}">
                    <a16:creationId xmlns:a16="http://schemas.microsoft.com/office/drawing/2014/main" id="{348830CA-5351-1DF2-6830-621F2F50C3DC}"/>
                  </a:ext>
                </a:extLst>
              </p:cNvPr>
              <p:cNvSpPr txBox="1"/>
              <p:nvPr/>
            </p:nvSpPr>
            <p:spPr bwMode="auto">
              <a:xfrm rot="16200000">
                <a:off x="279552" y="2010720"/>
                <a:ext cx="16589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Progression-Free </a:t>
                </a:r>
                <a:r>
                  <a:rPr lang="en-US" sz="1200" kern="0" dirty="0">
                    <a:solidFill>
                      <a:srgbClr val="161616">
                        <a:lumMod val="75000"/>
                        <a:lumOff val="25000"/>
                      </a:srgbClr>
                    </a:solidFill>
                    <a:latin typeface="Poppins Medium" panose="00000600000000000000" pitchFamily="2" charset="0"/>
                    <a:cs typeface="Poppins Medium" panose="00000600000000000000" pitchFamily="2" charset="0"/>
                  </a:rPr>
                  <a:t>S</a:t>
                </a: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urvival (%)</a:t>
                </a:r>
              </a:p>
            </p:txBody>
          </p:sp>
          <p:sp>
            <p:nvSpPr>
              <p:cNvPr id="56" name="TextBox 55">
                <a:extLst>
                  <a:ext uri="{FF2B5EF4-FFF2-40B4-BE49-F238E27FC236}">
                    <a16:creationId xmlns:a16="http://schemas.microsoft.com/office/drawing/2014/main" id="{D621F123-6299-F7F6-5205-72993E2F1968}"/>
                  </a:ext>
                </a:extLst>
              </p:cNvPr>
              <p:cNvSpPr txBox="1"/>
              <p:nvPr/>
            </p:nvSpPr>
            <p:spPr bwMode="auto">
              <a:xfrm>
                <a:off x="1146729" y="1308377"/>
                <a:ext cx="5223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57" name="TextBox 56">
                <a:extLst>
                  <a:ext uri="{FF2B5EF4-FFF2-40B4-BE49-F238E27FC236}">
                    <a16:creationId xmlns:a16="http://schemas.microsoft.com/office/drawing/2014/main" id="{2E5E411E-1329-7257-600B-2F0A706CC3C2}"/>
                  </a:ext>
                </a:extLst>
              </p:cNvPr>
              <p:cNvSpPr txBox="1"/>
              <p:nvPr/>
            </p:nvSpPr>
            <p:spPr bwMode="auto">
              <a:xfrm>
                <a:off x="1146729" y="1639992"/>
                <a:ext cx="5223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58" name="TextBox 57">
                <a:extLst>
                  <a:ext uri="{FF2B5EF4-FFF2-40B4-BE49-F238E27FC236}">
                    <a16:creationId xmlns:a16="http://schemas.microsoft.com/office/drawing/2014/main" id="{F40651F7-2F17-8D98-A18B-BE078AB695D8}"/>
                  </a:ext>
                </a:extLst>
              </p:cNvPr>
              <p:cNvSpPr txBox="1"/>
              <p:nvPr/>
            </p:nvSpPr>
            <p:spPr bwMode="auto">
              <a:xfrm>
                <a:off x="1146729" y="1971607"/>
                <a:ext cx="5223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59" name="TextBox 58">
                <a:extLst>
                  <a:ext uri="{FF2B5EF4-FFF2-40B4-BE49-F238E27FC236}">
                    <a16:creationId xmlns:a16="http://schemas.microsoft.com/office/drawing/2014/main" id="{165C7183-E1B7-4821-3C21-FF897FB9E87B}"/>
                  </a:ext>
                </a:extLst>
              </p:cNvPr>
              <p:cNvSpPr txBox="1"/>
              <p:nvPr/>
            </p:nvSpPr>
            <p:spPr bwMode="auto">
              <a:xfrm>
                <a:off x="1146729" y="2303222"/>
                <a:ext cx="5223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60" name="TextBox 59">
                <a:extLst>
                  <a:ext uri="{FF2B5EF4-FFF2-40B4-BE49-F238E27FC236}">
                    <a16:creationId xmlns:a16="http://schemas.microsoft.com/office/drawing/2014/main" id="{3E2A2018-26DC-0A61-A458-9B111CCE3DA7}"/>
                  </a:ext>
                </a:extLst>
              </p:cNvPr>
              <p:cNvSpPr txBox="1"/>
              <p:nvPr/>
            </p:nvSpPr>
            <p:spPr bwMode="auto">
              <a:xfrm>
                <a:off x="1146729" y="2634837"/>
                <a:ext cx="5223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61" name="TextBox 60">
                <a:extLst>
                  <a:ext uri="{FF2B5EF4-FFF2-40B4-BE49-F238E27FC236}">
                    <a16:creationId xmlns:a16="http://schemas.microsoft.com/office/drawing/2014/main" id="{F5C23AE6-8185-CF5C-7E51-4DAB205DEF59}"/>
                  </a:ext>
                </a:extLst>
              </p:cNvPr>
              <p:cNvSpPr txBox="1"/>
              <p:nvPr/>
            </p:nvSpPr>
            <p:spPr bwMode="auto">
              <a:xfrm>
                <a:off x="1146729" y="2966451"/>
                <a:ext cx="5223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62" name="TextBox 61">
                <a:extLst>
                  <a:ext uri="{FF2B5EF4-FFF2-40B4-BE49-F238E27FC236}">
                    <a16:creationId xmlns:a16="http://schemas.microsoft.com/office/drawing/2014/main" id="{784F0DCF-2210-3861-DAE6-BD629B039275}"/>
                  </a:ext>
                </a:extLst>
              </p:cNvPr>
              <p:cNvSpPr txBox="1"/>
              <p:nvPr/>
            </p:nvSpPr>
            <p:spPr bwMode="auto">
              <a:xfrm>
                <a:off x="6893387" y="3130347"/>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66</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63" name="TextBox 62">
                <a:extLst>
                  <a:ext uri="{FF2B5EF4-FFF2-40B4-BE49-F238E27FC236}">
                    <a16:creationId xmlns:a16="http://schemas.microsoft.com/office/drawing/2014/main" id="{0E37B2FF-7634-B137-0101-43FD4D385F2A}"/>
                  </a:ext>
                </a:extLst>
              </p:cNvPr>
              <p:cNvSpPr txBox="1"/>
              <p:nvPr/>
            </p:nvSpPr>
            <p:spPr bwMode="auto">
              <a:xfrm>
                <a:off x="1433112"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16" name="TextBox 9215">
                <a:extLst>
                  <a:ext uri="{FF2B5EF4-FFF2-40B4-BE49-F238E27FC236}">
                    <a16:creationId xmlns:a16="http://schemas.microsoft.com/office/drawing/2014/main" id="{24048541-8EEA-81B1-CEE3-502FFDD112A7}"/>
                  </a:ext>
                </a:extLst>
              </p:cNvPr>
              <p:cNvSpPr txBox="1"/>
              <p:nvPr/>
            </p:nvSpPr>
            <p:spPr bwMode="auto">
              <a:xfrm>
                <a:off x="1929501"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17" name="TextBox 9216">
                <a:extLst>
                  <a:ext uri="{FF2B5EF4-FFF2-40B4-BE49-F238E27FC236}">
                    <a16:creationId xmlns:a16="http://schemas.microsoft.com/office/drawing/2014/main" id="{611D27C9-5A90-00CE-F65D-921E52EBB5E9}"/>
                  </a:ext>
                </a:extLst>
              </p:cNvPr>
              <p:cNvSpPr txBox="1"/>
              <p:nvPr/>
            </p:nvSpPr>
            <p:spPr bwMode="auto">
              <a:xfrm>
                <a:off x="2425890"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12</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19" name="TextBox 9218">
                <a:extLst>
                  <a:ext uri="{FF2B5EF4-FFF2-40B4-BE49-F238E27FC236}">
                    <a16:creationId xmlns:a16="http://schemas.microsoft.com/office/drawing/2014/main" id="{8240CE2E-AC9B-EF65-9873-FDC8350C4588}"/>
                  </a:ext>
                </a:extLst>
              </p:cNvPr>
              <p:cNvSpPr txBox="1"/>
              <p:nvPr/>
            </p:nvSpPr>
            <p:spPr bwMode="auto">
              <a:xfrm>
                <a:off x="2922279"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18</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0" name="TextBox 9219">
                <a:extLst>
                  <a:ext uri="{FF2B5EF4-FFF2-40B4-BE49-F238E27FC236}">
                    <a16:creationId xmlns:a16="http://schemas.microsoft.com/office/drawing/2014/main" id="{C3ECFC2B-6988-21F1-7EA3-7FB15EF2E1D5}"/>
                  </a:ext>
                </a:extLst>
              </p:cNvPr>
              <p:cNvSpPr txBox="1"/>
              <p:nvPr/>
            </p:nvSpPr>
            <p:spPr bwMode="auto">
              <a:xfrm>
                <a:off x="3418668"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24</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1" name="TextBox 9220">
                <a:extLst>
                  <a:ext uri="{FF2B5EF4-FFF2-40B4-BE49-F238E27FC236}">
                    <a16:creationId xmlns:a16="http://schemas.microsoft.com/office/drawing/2014/main" id="{6190CDC3-7666-9A5E-C09D-ACC56EDE148F}"/>
                  </a:ext>
                </a:extLst>
              </p:cNvPr>
              <p:cNvSpPr txBox="1"/>
              <p:nvPr/>
            </p:nvSpPr>
            <p:spPr bwMode="auto">
              <a:xfrm>
                <a:off x="3915057"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2" name="TextBox 9221">
                <a:extLst>
                  <a:ext uri="{FF2B5EF4-FFF2-40B4-BE49-F238E27FC236}">
                    <a16:creationId xmlns:a16="http://schemas.microsoft.com/office/drawing/2014/main" id="{DBA15C62-32E0-8974-926E-DCD4F9B8C304}"/>
                  </a:ext>
                </a:extLst>
              </p:cNvPr>
              <p:cNvSpPr txBox="1"/>
              <p:nvPr/>
            </p:nvSpPr>
            <p:spPr bwMode="auto">
              <a:xfrm>
                <a:off x="4411446"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36</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3" name="TextBox 9222">
                <a:extLst>
                  <a:ext uri="{FF2B5EF4-FFF2-40B4-BE49-F238E27FC236}">
                    <a16:creationId xmlns:a16="http://schemas.microsoft.com/office/drawing/2014/main" id="{9CF3483A-A2D8-1345-5CF4-ADB0B8D0096B}"/>
                  </a:ext>
                </a:extLst>
              </p:cNvPr>
              <p:cNvSpPr txBox="1"/>
              <p:nvPr/>
            </p:nvSpPr>
            <p:spPr bwMode="auto">
              <a:xfrm>
                <a:off x="4907835"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42</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4" name="TextBox 9223">
                <a:extLst>
                  <a:ext uri="{FF2B5EF4-FFF2-40B4-BE49-F238E27FC236}">
                    <a16:creationId xmlns:a16="http://schemas.microsoft.com/office/drawing/2014/main" id="{5817B233-9D87-1A10-0791-A7F0B7246810}"/>
                  </a:ext>
                </a:extLst>
              </p:cNvPr>
              <p:cNvSpPr txBox="1"/>
              <p:nvPr/>
            </p:nvSpPr>
            <p:spPr bwMode="auto">
              <a:xfrm>
                <a:off x="5404224"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48</a:t>
                </a:r>
              </a:p>
            </p:txBody>
          </p:sp>
          <p:sp>
            <p:nvSpPr>
              <p:cNvPr id="9225" name="TextBox 9224">
                <a:extLst>
                  <a:ext uri="{FF2B5EF4-FFF2-40B4-BE49-F238E27FC236}">
                    <a16:creationId xmlns:a16="http://schemas.microsoft.com/office/drawing/2014/main" id="{D0F6F127-5A31-BD6C-4600-53E7D07D5948}"/>
                  </a:ext>
                </a:extLst>
              </p:cNvPr>
              <p:cNvSpPr txBox="1"/>
              <p:nvPr/>
            </p:nvSpPr>
            <p:spPr bwMode="auto">
              <a:xfrm>
                <a:off x="5900613"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54</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26" name="TextBox 9225">
                <a:extLst>
                  <a:ext uri="{FF2B5EF4-FFF2-40B4-BE49-F238E27FC236}">
                    <a16:creationId xmlns:a16="http://schemas.microsoft.com/office/drawing/2014/main" id="{EE0F2AA4-3922-6E5B-2830-5A7CB5980715}"/>
                  </a:ext>
                </a:extLst>
              </p:cNvPr>
              <p:cNvSpPr txBox="1"/>
              <p:nvPr/>
            </p:nvSpPr>
            <p:spPr bwMode="auto">
              <a:xfrm>
                <a:off x="6397002" y="3125544"/>
                <a:ext cx="425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47" name="TextBox 9246">
                <a:extLst>
                  <a:ext uri="{FF2B5EF4-FFF2-40B4-BE49-F238E27FC236}">
                    <a16:creationId xmlns:a16="http://schemas.microsoft.com/office/drawing/2014/main" id="{9B88F02F-FEA9-9095-158C-4638C753E7D1}"/>
                  </a:ext>
                </a:extLst>
              </p:cNvPr>
              <p:cNvSpPr txBox="1"/>
              <p:nvPr/>
            </p:nvSpPr>
            <p:spPr bwMode="auto">
              <a:xfrm>
                <a:off x="1632857" y="3338236"/>
                <a:ext cx="54733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Mo </a:t>
                </a:r>
                <a:r>
                  <a:rPr lang="en-US" sz="1200" kern="0" dirty="0">
                    <a:solidFill>
                      <a:srgbClr val="161616">
                        <a:lumMod val="75000"/>
                        <a:lumOff val="25000"/>
                      </a:srgbClr>
                    </a:solidFill>
                    <a:latin typeface="Poppins Medium" panose="00000600000000000000" pitchFamily="2" charset="0"/>
                    <a:cs typeface="Poppins Medium" panose="00000600000000000000" pitchFamily="2" charset="0"/>
                  </a:rPr>
                  <a:t>S</a:t>
                </a: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ince </a:t>
                </a:r>
                <a:r>
                  <a:rPr lang="en-US" sz="1200" kern="0" dirty="0">
                    <a:solidFill>
                      <a:srgbClr val="161616">
                        <a:lumMod val="75000"/>
                        <a:lumOff val="25000"/>
                      </a:srgbClr>
                    </a:solidFill>
                    <a:latin typeface="Poppins Medium" panose="00000600000000000000" pitchFamily="2" charset="0"/>
                    <a:cs typeface="Poppins Medium" panose="00000600000000000000" pitchFamily="2" charset="0"/>
                  </a:rPr>
                  <a:t>R</a:t>
                </a: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andomization</a:t>
                </a:r>
              </a:p>
            </p:txBody>
          </p:sp>
        </p:grpSp>
      </p:grpSp>
      <p:grpSp>
        <p:nvGrpSpPr>
          <p:cNvPr id="9252" name="Group 9251">
            <a:extLst>
              <a:ext uri="{FF2B5EF4-FFF2-40B4-BE49-F238E27FC236}">
                <a16:creationId xmlns:a16="http://schemas.microsoft.com/office/drawing/2014/main" id="{5E1733FA-BA48-6080-52B3-6F1F914BF6FB}"/>
              </a:ext>
            </a:extLst>
          </p:cNvPr>
          <p:cNvGrpSpPr/>
          <p:nvPr/>
        </p:nvGrpSpPr>
        <p:grpSpPr>
          <a:xfrm>
            <a:off x="8406394" y="2330279"/>
            <a:ext cx="3585377" cy="1716459"/>
            <a:chOff x="1587137" y="1528354"/>
            <a:chExt cx="5519057" cy="1716459"/>
          </a:xfrm>
        </p:grpSpPr>
        <p:cxnSp>
          <p:nvCxnSpPr>
            <p:cNvPr id="9287" name="Straight Connector 9286">
              <a:extLst>
                <a:ext uri="{FF2B5EF4-FFF2-40B4-BE49-F238E27FC236}">
                  <a16:creationId xmlns:a16="http://schemas.microsoft.com/office/drawing/2014/main" id="{B8AA3628-8B02-817D-DFEC-6445B3DFE0A3}"/>
                </a:ext>
              </a:extLst>
            </p:cNvPr>
            <p:cNvCxnSpPr>
              <a:cxnSpLocks/>
            </p:cNvCxnSpPr>
            <p:nvPr/>
          </p:nvCxnSpPr>
          <p:spPr>
            <a:xfrm>
              <a:off x="1632857" y="3180806"/>
              <a:ext cx="547333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88" name="Straight Connector 9287">
              <a:extLst>
                <a:ext uri="{FF2B5EF4-FFF2-40B4-BE49-F238E27FC236}">
                  <a16:creationId xmlns:a16="http://schemas.microsoft.com/office/drawing/2014/main" id="{E15C4112-E50F-722F-E887-76191B7BDB25}"/>
                </a:ext>
              </a:extLst>
            </p:cNvPr>
            <p:cNvCxnSpPr>
              <a:cxnSpLocks/>
            </p:cNvCxnSpPr>
            <p:nvPr/>
          </p:nvCxnSpPr>
          <p:spPr>
            <a:xfrm flipV="1">
              <a:off x="1645919" y="1528354"/>
              <a:ext cx="0" cy="16589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89" name="Straight Connector 9288">
              <a:extLst>
                <a:ext uri="{FF2B5EF4-FFF2-40B4-BE49-F238E27FC236}">
                  <a16:creationId xmlns:a16="http://schemas.microsoft.com/office/drawing/2014/main" id="{99FE8BB0-4290-D3D0-6B1C-BAF24B89667A}"/>
                </a:ext>
              </a:extLst>
            </p:cNvPr>
            <p:cNvCxnSpPr>
              <a:cxnSpLocks/>
            </p:cNvCxnSpPr>
            <p:nvPr/>
          </p:nvCxnSpPr>
          <p:spPr>
            <a:xfrm flipH="1">
              <a:off x="1587137" y="152835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0" name="Straight Connector 9289">
              <a:extLst>
                <a:ext uri="{FF2B5EF4-FFF2-40B4-BE49-F238E27FC236}">
                  <a16:creationId xmlns:a16="http://schemas.microsoft.com/office/drawing/2014/main" id="{0163E369-B8C7-670E-28B5-AE49971EAEB0}"/>
                </a:ext>
              </a:extLst>
            </p:cNvPr>
            <p:cNvCxnSpPr>
              <a:cxnSpLocks/>
            </p:cNvCxnSpPr>
            <p:nvPr/>
          </p:nvCxnSpPr>
          <p:spPr>
            <a:xfrm flipH="1">
              <a:off x="1587137" y="185884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1" name="Straight Connector 9290">
              <a:extLst>
                <a:ext uri="{FF2B5EF4-FFF2-40B4-BE49-F238E27FC236}">
                  <a16:creationId xmlns:a16="http://schemas.microsoft.com/office/drawing/2014/main" id="{C6AD82DD-DE6B-B116-4188-42F2C2D17A4B}"/>
                </a:ext>
              </a:extLst>
            </p:cNvPr>
            <p:cNvCxnSpPr>
              <a:cxnSpLocks/>
            </p:cNvCxnSpPr>
            <p:nvPr/>
          </p:nvCxnSpPr>
          <p:spPr>
            <a:xfrm flipH="1">
              <a:off x="1587137" y="218933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2" name="Straight Connector 9291">
              <a:extLst>
                <a:ext uri="{FF2B5EF4-FFF2-40B4-BE49-F238E27FC236}">
                  <a16:creationId xmlns:a16="http://schemas.microsoft.com/office/drawing/2014/main" id="{4411185C-D543-00CA-6CA3-23461AE8B676}"/>
                </a:ext>
              </a:extLst>
            </p:cNvPr>
            <p:cNvCxnSpPr>
              <a:cxnSpLocks/>
            </p:cNvCxnSpPr>
            <p:nvPr/>
          </p:nvCxnSpPr>
          <p:spPr>
            <a:xfrm flipH="1">
              <a:off x="1587137" y="251982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3" name="Straight Connector 9292">
              <a:extLst>
                <a:ext uri="{FF2B5EF4-FFF2-40B4-BE49-F238E27FC236}">
                  <a16:creationId xmlns:a16="http://schemas.microsoft.com/office/drawing/2014/main" id="{72203938-3D45-8480-FB00-50E91097D3EA}"/>
                </a:ext>
              </a:extLst>
            </p:cNvPr>
            <p:cNvCxnSpPr>
              <a:cxnSpLocks/>
            </p:cNvCxnSpPr>
            <p:nvPr/>
          </p:nvCxnSpPr>
          <p:spPr>
            <a:xfrm flipH="1">
              <a:off x="1587137" y="2850314"/>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4" name="Straight Connector 9293">
              <a:extLst>
                <a:ext uri="{FF2B5EF4-FFF2-40B4-BE49-F238E27FC236}">
                  <a16:creationId xmlns:a16="http://schemas.microsoft.com/office/drawing/2014/main" id="{EFC3A582-3AE5-4BB3-C65E-FBD99F8C567F}"/>
                </a:ext>
              </a:extLst>
            </p:cNvPr>
            <p:cNvCxnSpPr>
              <a:cxnSpLocks/>
            </p:cNvCxnSpPr>
            <p:nvPr/>
          </p:nvCxnSpPr>
          <p:spPr>
            <a:xfrm flipH="1">
              <a:off x="1587137" y="318080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5" name="Straight Connector 9294">
              <a:extLst>
                <a:ext uri="{FF2B5EF4-FFF2-40B4-BE49-F238E27FC236}">
                  <a16:creationId xmlns:a16="http://schemas.microsoft.com/office/drawing/2014/main" id="{70A1A338-8194-2E25-EA0A-6517A90FC36D}"/>
                </a:ext>
              </a:extLst>
            </p:cNvPr>
            <p:cNvCxnSpPr>
              <a:cxnSpLocks/>
            </p:cNvCxnSpPr>
            <p:nvPr/>
          </p:nvCxnSpPr>
          <p:spPr>
            <a:xfrm>
              <a:off x="1645919"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6" name="Straight Connector 9295">
              <a:extLst>
                <a:ext uri="{FF2B5EF4-FFF2-40B4-BE49-F238E27FC236}">
                  <a16:creationId xmlns:a16="http://schemas.microsoft.com/office/drawing/2014/main" id="{6279CC16-6EB5-D01E-1028-3B8394920236}"/>
                </a:ext>
              </a:extLst>
            </p:cNvPr>
            <p:cNvCxnSpPr>
              <a:cxnSpLocks/>
            </p:cNvCxnSpPr>
            <p:nvPr/>
          </p:nvCxnSpPr>
          <p:spPr>
            <a:xfrm>
              <a:off x="2142308"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7" name="Straight Connector 9296">
              <a:extLst>
                <a:ext uri="{FF2B5EF4-FFF2-40B4-BE49-F238E27FC236}">
                  <a16:creationId xmlns:a16="http://schemas.microsoft.com/office/drawing/2014/main" id="{901CC186-6C21-14EF-E8A0-59F010FC09FB}"/>
                </a:ext>
              </a:extLst>
            </p:cNvPr>
            <p:cNvCxnSpPr>
              <a:cxnSpLocks/>
            </p:cNvCxnSpPr>
            <p:nvPr/>
          </p:nvCxnSpPr>
          <p:spPr>
            <a:xfrm>
              <a:off x="2638697"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8" name="Straight Connector 9297">
              <a:extLst>
                <a:ext uri="{FF2B5EF4-FFF2-40B4-BE49-F238E27FC236}">
                  <a16:creationId xmlns:a16="http://schemas.microsoft.com/office/drawing/2014/main" id="{CB19B2FB-2695-5AD6-D2C9-09FBA73D13C5}"/>
                </a:ext>
              </a:extLst>
            </p:cNvPr>
            <p:cNvCxnSpPr>
              <a:cxnSpLocks/>
            </p:cNvCxnSpPr>
            <p:nvPr/>
          </p:nvCxnSpPr>
          <p:spPr>
            <a:xfrm>
              <a:off x="3135086"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99" name="Straight Connector 9298">
              <a:extLst>
                <a:ext uri="{FF2B5EF4-FFF2-40B4-BE49-F238E27FC236}">
                  <a16:creationId xmlns:a16="http://schemas.microsoft.com/office/drawing/2014/main" id="{26284FB1-E220-AB0F-9A7C-04DEBD3EE4F6}"/>
                </a:ext>
              </a:extLst>
            </p:cNvPr>
            <p:cNvCxnSpPr>
              <a:cxnSpLocks/>
            </p:cNvCxnSpPr>
            <p:nvPr/>
          </p:nvCxnSpPr>
          <p:spPr>
            <a:xfrm>
              <a:off x="3631475"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0" name="Straight Connector 9299">
              <a:extLst>
                <a:ext uri="{FF2B5EF4-FFF2-40B4-BE49-F238E27FC236}">
                  <a16:creationId xmlns:a16="http://schemas.microsoft.com/office/drawing/2014/main" id="{CFFFB031-A865-28B4-80D3-9530B33BCA66}"/>
                </a:ext>
              </a:extLst>
            </p:cNvPr>
            <p:cNvCxnSpPr>
              <a:cxnSpLocks/>
            </p:cNvCxnSpPr>
            <p:nvPr/>
          </p:nvCxnSpPr>
          <p:spPr>
            <a:xfrm>
              <a:off x="4127864"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1" name="Straight Connector 9300">
              <a:extLst>
                <a:ext uri="{FF2B5EF4-FFF2-40B4-BE49-F238E27FC236}">
                  <a16:creationId xmlns:a16="http://schemas.microsoft.com/office/drawing/2014/main" id="{E041B648-7512-F522-FFBD-3A2E271E6808}"/>
                </a:ext>
              </a:extLst>
            </p:cNvPr>
            <p:cNvCxnSpPr>
              <a:cxnSpLocks/>
            </p:cNvCxnSpPr>
            <p:nvPr/>
          </p:nvCxnSpPr>
          <p:spPr>
            <a:xfrm>
              <a:off x="4624253"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2" name="Straight Connector 9301">
              <a:extLst>
                <a:ext uri="{FF2B5EF4-FFF2-40B4-BE49-F238E27FC236}">
                  <a16:creationId xmlns:a16="http://schemas.microsoft.com/office/drawing/2014/main" id="{891C56B9-D732-DEE3-00D2-0D6EEA375FEB}"/>
                </a:ext>
              </a:extLst>
            </p:cNvPr>
            <p:cNvCxnSpPr>
              <a:cxnSpLocks/>
            </p:cNvCxnSpPr>
            <p:nvPr/>
          </p:nvCxnSpPr>
          <p:spPr>
            <a:xfrm>
              <a:off x="5120642"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3" name="Straight Connector 9302">
              <a:extLst>
                <a:ext uri="{FF2B5EF4-FFF2-40B4-BE49-F238E27FC236}">
                  <a16:creationId xmlns:a16="http://schemas.microsoft.com/office/drawing/2014/main" id="{5AAB7574-3854-37BF-DDEF-7129DE986D95}"/>
                </a:ext>
              </a:extLst>
            </p:cNvPr>
            <p:cNvCxnSpPr>
              <a:cxnSpLocks/>
            </p:cNvCxnSpPr>
            <p:nvPr/>
          </p:nvCxnSpPr>
          <p:spPr>
            <a:xfrm>
              <a:off x="5617031"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4" name="Straight Connector 9303">
              <a:extLst>
                <a:ext uri="{FF2B5EF4-FFF2-40B4-BE49-F238E27FC236}">
                  <a16:creationId xmlns:a16="http://schemas.microsoft.com/office/drawing/2014/main" id="{6C64E0EE-DA70-E99F-BA9D-7059A3E7C204}"/>
                </a:ext>
              </a:extLst>
            </p:cNvPr>
            <p:cNvCxnSpPr>
              <a:cxnSpLocks/>
            </p:cNvCxnSpPr>
            <p:nvPr/>
          </p:nvCxnSpPr>
          <p:spPr>
            <a:xfrm>
              <a:off x="6113420"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5" name="Straight Connector 9304">
              <a:extLst>
                <a:ext uri="{FF2B5EF4-FFF2-40B4-BE49-F238E27FC236}">
                  <a16:creationId xmlns:a16="http://schemas.microsoft.com/office/drawing/2014/main" id="{1360FC00-EC29-806B-3CEF-93814411AB9B}"/>
                </a:ext>
              </a:extLst>
            </p:cNvPr>
            <p:cNvCxnSpPr>
              <a:cxnSpLocks/>
            </p:cNvCxnSpPr>
            <p:nvPr/>
          </p:nvCxnSpPr>
          <p:spPr>
            <a:xfrm>
              <a:off x="6609809"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06" name="Straight Connector 9305">
              <a:extLst>
                <a:ext uri="{FF2B5EF4-FFF2-40B4-BE49-F238E27FC236}">
                  <a16:creationId xmlns:a16="http://schemas.microsoft.com/office/drawing/2014/main" id="{0AA14AD5-EFC0-6965-96DB-863ADE6D848C}"/>
                </a:ext>
              </a:extLst>
            </p:cNvPr>
            <p:cNvCxnSpPr>
              <a:cxnSpLocks/>
            </p:cNvCxnSpPr>
            <p:nvPr/>
          </p:nvCxnSpPr>
          <p:spPr>
            <a:xfrm>
              <a:off x="7106194" y="3180805"/>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254" name="TextBox 9253">
            <a:extLst>
              <a:ext uri="{FF2B5EF4-FFF2-40B4-BE49-F238E27FC236}">
                <a16:creationId xmlns:a16="http://schemas.microsoft.com/office/drawing/2014/main" id="{65B4A567-F87C-6527-312F-CF18271C6878}"/>
              </a:ext>
            </a:extLst>
          </p:cNvPr>
          <p:cNvSpPr txBox="1"/>
          <p:nvPr/>
        </p:nvSpPr>
        <p:spPr bwMode="auto">
          <a:xfrm>
            <a:off x="7175354" y="4234555"/>
            <a:ext cx="1183437"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Number at Risk </a:t>
            </a:r>
            <a:b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br>
            <a:r>
              <a:rPr kumimoji="0" lang="en-US" sz="10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(Number Censored)</a:t>
            </a:r>
          </a:p>
          <a:p>
            <a:pPr marL="0" marR="0" lvl="0" indent="0" algn="r" defTabSz="914400" rtl="0" eaLnBrk="1" fontAlgn="auto" latinLnBrk="0" hangingPunct="1">
              <a:lnSpc>
                <a:spcPct val="100000"/>
              </a:lnSpc>
              <a:spcBef>
                <a:spcPts val="40"/>
              </a:spcBef>
              <a:spcAft>
                <a:spcPct val="0"/>
              </a:spcAft>
              <a:buClrTx/>
              <a:buSzTx/>
              <a:buFontTx/>
              <a:buNone/>
              <a:tabLst/>
              <a:defRPr/>
            </a:pPr>
            <a:r>
              <a:rPr kumimoji="0" lang="en-US" sz="1000" b="0" i="0" u="none" strike="noStrike" kern="1200" cap="none" spc="0" normalizeH="0" baseline="0" noProof="0" dirty="0">
                <a:ln>
                  <a:noFill/>
                </a:ln>
                <a:solidFill>
                  <a:srgbClr val="E04507"/>
                </a:solidFill>
                <a:effectLst/>
                <a:uLnTx/>
                <a:uFillTx/>
                <a:latin typeface="Poppins Medium" pitchFamily="2" charset="77"/>
                <a:ea typeface="+mn-ea"/>
                <a:cs typeface="Poppins Medium" pitchFamily="2" charset="77"/>
              </a:rPr>
              <a:t>Ibrutinib + </a:t>
            </a:r>
            <a:br>
              <a:rPr kumimoji="0" lang="en-US" sz="1000" b="0" i="0" u="none" strike="noStrike" kern="1200" cap="none" spc="0" normalizeH="0" baseline="0" noProof="0" dirty="0">
                <a:ln>
                  <a:noFill/>
                </a:ln>
                <a:solidFill>
                  <a:srgbClr val="E04507"/>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E04507"/>
                </a:solidFill>
                <a:effectLst/>
                <a:uLnTx/>
                <a:uFillTx/>
                <a:latin typeface="Poppins Medium" pitchFamily="2" charset="77"/>
                <a:ea typeface="+mn-ea"/>
                <a:cs typeface="Poppins Medium" pitchFamily="2" charset="77"/>
              </a:rPr>
              <a:t>ven</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Ibrutinib + </a:t>
            </a:r>
            <a:br>
              <a:rPr kumimoji="0" lang="en-US" sz="10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placebo</a:t>
            </a:r>
          </a:p>
        </p:txBody>
      </p:sp>
      <p:sp>
        <p:nvSpPr>
          <p:cNvPr id="9255" name="TextBox 9254">
            <a:extLst>
              <a:ext uri="{FF2B5EF4-FFF2-40B4-BE49-F238E27FC236}">
                <a16:creationId xmlns:a16="http://schemas.microsoft.com/office/drawing/2014/main" id="{0494BA5A-F9DF-A97D-CA71-8C4E8B6A053B}"/>
              </a:ext>
            </a:extLst>
          </p:cNvPr>
          <p:cNvSpPr txBox="1"/>
          <p:nvPr/>
        </p:nvSpPr>
        <p:spPr bwMode="auto">
          <a:xfrm>
            <a:off x="8191974"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134 (0)</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133 (0)</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56" name="TextBox 9255">
            <a:extLst>
              <a:ext uri="{FF2B5EF4-FFF2-40B4-BE49-F238E27FC236}">
                <a16:creationId xmlns:a16="http://schemas.microsoft.com/office/drawing/2014/main" id="{5B91C82F-6597-D0D0-D031-2C96551B2C5F}"/>
              </a:ext>
            </a:extLst>
          </p:cNvPr>
          <p:cNvSpPr txBox="1"/>
          <p:nvPr/>
        </p:nvSpPr>
        <p:spPr bwMode="auto">
          <a:xfrm>
            <a:off x="8511823"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116</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115 (1)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57" name="TextBox 9256">
            <a:extLst>
              <a:ext uri="{FF2B5EF4-FFF2-40B4-BE49-F238E27FC236}">
                <a16:creationId xmlns:a16="http://schemas.microsoft.com/office/drawing/2014/main" id="{6DBDE856-DAFC-4E67-89D1-93418D96A0D9}"/>
              </a:ext>
            </a:extLst>
          </p:cNvPr>
          <p:cNvSpPr txBox="1"/>
          <p:nvPr/>
        </p:nvSpPr>
        <p:spPr bwMode="auto">
          <a:xfrm>
            <a:off x="8831672"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102 (2)</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103 (1)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58" name="TextBox 9257">
            <a:extLst>
              <a:ext uri="{FF2B5EF4-FFF2-40B4-BE49-F238E27FC236}">
                <a16:creationId xmlns:a16="http://schemas.microsoft.com/office/drawing/2014/main" id="{E5BBCF99-7565-AFAB-7D03-126FE5E1DD67}"/>
              </a:ext>
            </a:extLst>
          </p:cNvPr>
          <p:cNvSpPr txBox="1"/>
          <p:nvPr/>
        </p:nvSpPr>
        <p:spPr bwMode="auto">
          <a:xfrm>
            <a:off x="9151521"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95 (2)</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88 (1)</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59" name="TextBox 9258">
            <a:extLst>
              <a:ext uri="{FF2B5EF4-FFF2-40B4-BE49-F238E27FC236}">
                <a16:creationId xmlns:a16="http://schemas.microsoft.com/office/drawing/2014/main" id="{923DB45F-85A8-94A3-683D-CCADC60D50F1}"/>
              </a:ext>
            </a:extLst>
          </p:cNvPr>
          <p:cNvSpPr txBox="1"/>
          <p:nvPr/>
        </p:nvSpPr>
        <p:spPr bwMode="auto">
          <a:xfrm>
            <a:off x="9471370"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87 (2)</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80 (2)</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0" name="TextBox 9259">
            <a:extLst>
              <a:ext uri="{FF2B5EF4-FFF2-40B4-BE49-F238E27FC236}">
                <a16:creationId xmlns:a16="http://schemas.microsoft.com/office/drawing/2014/main" id="{3A23B236-3846-A91F-58D6-1043ACD1F255}"/>
              </a:ext>
            </a:extLst>
          </p:cNvPr>
          <p:cNvSpPr txBox="1"/>
          <p:nvPr/>
        </p:nvSpPr>
        <p:spPr bwMode="auto">
          <a:xfrm>
            <a:off x="9791219"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81 (3)</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70</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1" name="TextBox 9260">
            <a:extLst>
              <a:ext uri="{FF2B5EF4-FFF2-40B4-BE49-F238E27FC236}">
                <a16:creationId xmlns:a16="http://schemas.microsoft.com/office/drawing/2014/main" id="{64FA1765-CBAD-0A11-20D4-0A2A154E4D9B}"/>
              </a:ext>
            </a:extLst>
          </p:cNvPr>
          <p:cNvSpPr txBox="1"/>
          <p:nvPr/>
        </p:nvSpPr>
        <p:spPr bwMode="auto">
          <a:xfrm>
            <a:off x="10111068"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70 (4)</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66</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2" name="TextBox 9261">
            <a:extLst>
              <a:ext uri="{FF2B5EF4-FFF2-40B4-BE49-F238E27FC236}">
                <a16:creationId xmlns:a16="http://schemas.microsoft.com/office/drawing/2014/main" id="{862B6AFF-09EF-20B6-CBE2-F8700939E986}"/>
              </a:ext>
            </a:extLst>
          </p:cNvPr>
          <p:cNvSpPr txBox="1"/>
          <p:nvPr/>
        </p:nvSpPr>
        <p:spPr bwMode="auto">
          <a:xfrm>
            <a:off x="10430917"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65 (6)</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61 (4)</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3" name="TextBox 9262">
            <a:extLst>
              <a:ext uri="{FF2B5EF4-FFF2-40B4-BE49-F238E27FC236}">
                <a16:creationId xmlns:a16="http://schemas.microsoft.com/office/drawing/2014/main" id="{884DACA2-FE8B-F4E8-3532-ACADC4FF42E5}"/>
              </a:ext>
            </a:extLst>
          </p:cNvPr>
          <p:cNvSpPr txBox="1"/>
          <p:nvPr/>
        </p:nvSpPr>
        <p:spPr bwMode="auto">
          <a:xfrm>
            <a:off x="10750766"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48 (19)</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46 (15)</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4" name="TextBox 9263">
            <a:extLst>
              <a:ext uri="{FF2B5EF4-FFF2-40B4-BE49-F238E27FC236}">
                <a16:creationId xmlns:a16="http://schemas.microsoft.com/office/drawing/2014/main" id="{66236A53-60B9-2184-721F-610C33D9C234}"/>
              </a:ext>
            </a:extLst>
          </p:cNvPr>
          <p:cNvSpPr txBox="1"/>
          <p:nvPr/>
        </p:nvSpPr>
        <p:spPr bwMode="auto">
          <a:xfrm>
            <a:off x="11070615"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20 (46)</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20 (38)</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5" name="TextBox 9264">
            <a:extLst>
              <a:ext uri="{FF2B5EF4-FFF2-40B4-BE49-F238E27FC236}">
                <a16:creationId xmlns:a16="http://schemas.microsoft.com/office/drawing/2014/main" id="{4923AD8C-B897-023B-C3CB-E843F6A84228}"/>
              </a:ext>
            </a:extLst>
          </p:cNvPr>
          <p:cNvSpPr txBox="1"/>
          <p:nvPr/>
        </p:nvSpPr>
        <p:spPr bwMode="auto">
          <a:xfrm>
            <a:off x="11390464"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 (62)</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 (54)</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6" name="TextBox 9265">
            <a:extLst>
              <a:ext uri="{FF2B5EF4-FFF2-40B4-BE49-F238E27FC236}">
                <a16:creationId xmlns:a16="http://schemas.microsoft.com/office/drawing/2014/main" id="{CF036900-B061-9144-910F-5227B14DFD98}"/>
              </a:ext>
            </a:extLst>
          </p:cNvPr>
          <p:cNvSpPr txBox="1"/>
          <p:nvPr/>
        </p:nvSpPr>
        <p:spPr bwMode="auto">
          <a:xfrm>
            <a:off x="11710314" y="4696220"/>
            <a:ext cx="5220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 (65)</a:t>
            </a:r>
            <a:b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 (58)</a:t>
            </a:r>
            <a:endParaRPr kumimoji="0" lang="en-US" sz="10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7" name="TextBox 9266">
            <a:extLst>
              <a:ext uri="{FF2B5EF4-FFF2-40B4-BE49-F238E27FC236}">
                <a16:creationId xmlns:a16="http://schemas.microsoft.com/office/drawing/2014/main" id="{492E0C58-8582-F047-9B83-945B206F533E}"/>
              </a:ext>
            </a:extLst>
          </p:cNvPr>
          <p:cNvSpPr txBox="1"/>
          <p:nvPr/>
        </p:nvSpPr>
        <p:spPr bwMode="auto">
          <a:xfrm rot="16200000">
            <a:off x="7108597" y="3028046"/>
            <a:ext cx="17037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Overall Survival (%)</a:t>
            </a:r>
          </a:p>
        </p:txBody>
      </p:sp>
      <p:sp>
        <p:nvSpPr>
          <p:cNvPr id="9268" name="TextBox 9267">
            <a:extLst>
              <a:ext uri="{FF2B5EF4-FFF2-40B4-BE49-F238E27FC236}">
                <a16:creationId xmlns:a16="http://schemas.microsoft.com/office/drawing/2014/main" id="{23918CFA-5BB2-6D75-5D07-31B267CD442B}"/>
              </a:ext>
            </a:extLst>
          </p:cNvPr>
          <p:cNvSpPr txBox="1"/>
          <p:nvPr/>
        </p:nvSpPr>
        <p:spPr bwMode="auto">
          <a:xfrm>
            <a:off x="8024788" y="2204892"/>
            <a:ext cx="4348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100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69" name="TextBox 9268">
            <a:extLst>
              <a:ext uri="{FF2B5EF4-FFF2-40B4-BE49-F238E27FC236}">
                <a16:creationId xmlns:a16="http://schemas.microsoft.com/office/drawing/2014/main" id="{DF9A35F5-B351-47F1-EFDD-1AF4C222F38E}"/>
              </a:ext>
            </a:extLst>
          </p:cNvPr>
          <p:cNvSpPr txBox="1"/>
          <p:nvPr/>
        </p:nvSpPr>
        <p:spPr bwMode="auto">
          <a:xfrm>
            <a:off x="8024788" y="2536507"/>
            <a:ext cx="4348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80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0" name="TextBox 9269">
            <a:extLst>
              <a:ext uri="{FF2B5EF4-FFF2-40B4-BE49-F238E27FC236}">
                <a16:creationId xmlns:a16="http://schemas.microsoft.com/office/drawing/2014/main" id="{F2444A12-D4AF-8CAA-1952-3A6CB44269DC}"/>
              </a:ext>
            </a:extLst>
          </p:cNvPr>
          <p:cNvSpPr txBox="1"/>
          <p:nvPr/>
        </p:nvSpPr>
        <p:spPr bwMode="auto">
          <a:xfrm>
            <a:off x="8024788" y="2868122"/>
            <a:ext cx="4348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1" name="TextBox 9270">
            <a:extLst>
              <a:ext uri="{FF2B5EF4-FFF2-40B4-BE49-F238E27FC236}">
                <a16:creationId xmlns:a16="http://schemas.microsoft.com/office/drawing/2014/main" id="{C9829339-53C1-102E-5FE5-12CBC6CF735C}"/>
              </a:ext>
            </a:extLst>
          </p:cNvPr>
          <p:cNvSpPr txBox="1"/>
          <p:nvPr/>
        </p:nvSpPr>
        <p:spPr bwMode="auto">
          <a:xfrm>
            <a:off x="8024788" y="3199737"/>
            <a:ext cx="4348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2" name="TextBox 9271">
            <a:extLst>
              <a:ext uri="{FF2B5EF4-FFF2-40B4-BE49-F238E27FC236}">
                <a16:creationId xmlns:a16="http://schemas.microsoft.com/office/drawing/2014/main" id="{9C81253A-8AB7-2EBB-6CB6-3AD132489BDD}"/>
              </a:ext>
            </a:extLst>
          </p:cNvPr>
          <p:cNvSpPr txBox="1"/>
          <p:nvPr/>
        </p:nvSpPr>
        <p:spPr bwMode="auto">
          <a:xfrm>
            <a:off x="8024788" y="3531352"/>
            <a:ext cx="4348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3" name="TextBox 9272">
            <a:extLst>
              <a:ext uri="{FF2B5EF4-FFF2-40B4-BE49-F238E27FC236}">
                <a16:creationId xmlns:a16="http://schemas.microsoft.com/office/drawing/2014/main" id="{F03CF129-0469-5740-53D2-A9123BEFCE65}"/>
              </a:ext>
            </a:extLst>
          </p:cNvPr>
          <p:cNvSpPr txBox="1"/>
          <p:nvPr/>
        </p:nvSpPr>
        <p:spPr bwMode="auto">
          <a:xfrm>
            <a:off x="8024788" y="3862966"/>
            <a:ext cx="4348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4" name="TextBox 9273">
            <a:extLst>
              <a:ext uri="{FF2B5EF4-FFF2-40B4-BE49-F238E27FC236}">
                <a16:creationId xmlns:a16="http://schemas.microsoft.com/office/drawing/2014/main" id="{9F286FA0-1B65-FA0B-BFA7-39E7F87FB842}"/>
              </a:ext>
            </a:extLst>
          </p:cNvPr>
          <p:cNvSpPr txBox="1"/>
          <p:nvPr/>
        </p:nvSpPr>
        <p:spPr bwMode="auto">
          <a:xfrm>
            <a:off x="11782187" y="4026862"/>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66</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5" name="TextBox 9274">
            <a:extLst>
              <a:ext uri="{FF2B5EF4-FFF2-40B4-BE49-F238E27FC236}">
                <a16:creationId xmlns:a16="http://schemas.microsoft.com/office/drawing/2014/main" id="{62D19BAE-ACF6-12BA-996B-445DED567157}"/>
              </a:ext>
            </a:extLst>
          </p:cNvPr>
          <p:cNvSpPr txBox="1"/>
          <p:nvPr/>
        </p:nvSpPr>
        <p:spPr bwMode="auto">
          <a:xfrm>
            <a:off x="8306334" y="4022059"/>
            <a:ext cx="2764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6" name="TextBox 9275">
            <a:extLst>
              <a:ext uri="{FF2B5EF4-FFF2-40B4-BE49-F238E27FC236}">
                <a16:creationId xmlns:a16="http://schemas.microsoft.com/office/drawing/2014/main" id="{783580C6-56A5-9FF2-0892-8B5211793FCD}"/>
              </a:ext>
            </a:extLst>
          </p:cNvPr>
          <p:cNvSpPr txBox="1"/>
          <p:nvPr/>
        </p:nvSpPr>
        <p:spPr bwMode="auto">
          <a:xfrm>
            <a:off x="8628806" y="4022059"/>
            <a:ext cx="2764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7" name="TextBox 9276">
            <a:extLst>
              <a:ext uri="{FF2B5EF4-FFF2-40B4-BE49-F238E27FC236}">
                <a16:creationId xmlns:a16="http://schemas.microsoft.com/office/drawing/2014/main" id="{8592245B-3CAA-6A78-2657-8AC91836D78C}"/>
              </a:ext>
            </a:extLst>
          </p:cNvPr>
          <p:cNvSpPr txBox="1"/>
          <p:nvPr/>
        </p:nvSpPr>
        <p:spPr bwMode="auto">
          <a:xfrm>
            <a:off x="8879942"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12</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8" name="TextBox 9277">
            <a:extLst>
              <a:ext uri="{FF2B5EF4-FFF2-40B4-BE49-F238E27FC236}">
                <a16:creationId xmlns:a16="http://schemas.microsoft.com/office/drawing/2014/main" id="{64D42E84-8B78-7211-CEF9-DCCCECEFD74E}"/>
              </a:ext>
            </a:extLst>
          </p:cNvPr>
          <p:cNvSpPr txBox="1"/>
          <p:nvPr/>
        </p:nvSpPr>
        <p:spPr bwMode="auto">
          <a:xfrm>
            <a:off x="9202414"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18</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79" name="TextBox 9278">
            <a:extLst>
              <a:ext uri="{FF2B5EF4-FFF2-40B4-BE49-F238E27FC236}">
                <a16:creationId xmlns:a16="http://schemas.microsoft.com/office/drawing/2014/main" id="{4E05986B-BC57-BC9C-4C61-7BAE2B249487}"/>
              </a:ext>
            </a:extLst>
          </p:cNvPr>
          <p:cNvSpPr txBox="1"/>
          <p:nvPr/>
        </p:nvSpPr>
        <p:spPr bwMode="auto">
          <a:xfrm>
            <a:off x="9524885"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24</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80" name="TextBox 9279">
            <a:extLst>
              <a:ext uri="{FF2B5EF4-FFF2-40B4-BE49-F238E27FC236}">
                <a16:creationId xmlns:a16="http://schemas.microsoft.com/office/drawing/2014/main" id="{B47655B0-88B9-17ED-1397-474E26AB7593}"/>
              </a:ext>
            </a:extLst>
          </p:cNvPr>
          <p:cNvSpPr txBox="1"/>
          <p:nvPr/>
        </p:nvSpPr>
        <p:spPr bwMode="auto">
          <a:xfrm>
            <a:off x="9847358"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81" name="TextBox 9280">
            <a:extLst>
              <a:ext uri="{FF2B5EF4-FFF2-40B4-BE49-F238E27FC236}">
                <a16:creationId xmlns:a16="http://schemas.microsoft.com/office/drawing/2014/main" id="{A6F87C6A-8526-B815-4252-1801A0CFFAD4}"/>
              </a:ext>
            </a:extLst>
          </p:cNvPr>
          <p:cNvSpPr txBox="1"/>
          <p:nvPr/>
        </p:nvSpPr>
        <p:spPr bwMode="auto">
          <a:xfrm>
            <a:off x="10169831"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36</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82" name="TextBox 9281">
            <a:extLst>
              <a:ext uri="{FF2B5EF4-FFF2-40B4-BE49-F238E27FC236}">
                <a16:creationId xmlns:a16="http://schemas.microsoft.com/office/drawing/2014/main" id="{45252657-3C57-9B25-ED81-6B09D4F952EB}"/>
              </a:ext>
            </a:extLst>
          </p:cNvPr>
          <p:cNvSpPr txBox="1"/>
          <p:nvPr/>
        </p:nvSpPr>
        <p:spPr bwMode="auto">
          <a:xfrm>
            <a:off x="10492302"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42</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83" name="TextBox 9282">
            <a:extLst>
              <a:ext uri="{FF2B5EF4-FFF2-40B4-BE49-F238E27FC236}">
                <a16:creationId xmlns:a16="http://schemas.microsoft.com/office/drawing/2014/main" id="{9B498596-D0BB-9C2E-CCAF-4978E69E65EE}"/>
              </a:ext>
            </a:extLst>
          </p:cNvPr>
          <p:cNvSpPr txBox="1"/>
          <p:nvPr/>
        </p:nvSpPr>
        <p:spPr bwMode="auto">
          <a:xfrm>
            <a:off x="10814774"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48</a:t>
            </a:r>
          </a:p>
        </p:txBody>
      </p:sp>
      <p:sp>
        <p:nvSpPr>
          <p:cNvPr id="9284" name="TextBox 9283">
            <a:extLst>
              <a:ext uri="{FF2B5EF4-FFF2-40B4-BE49-F238E27FC236}">
                <a16:creationId xmlns:a16="http://schemas.microsoft.com/office/drawing/2014/main" id="{ACAB1510-80E9-49E5-0993-4FC766F3CF4B}"/>
              </a:ext>
            </a:extLst>
          </p:cNvPr>
          <p:cNvSpPr txBox="1"/>
          <p:nvPr/>
        </p:nvSpPr>
        <p:spPr bwMode="auto">
          <a:xfrm>
            <a:off x="11137246"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54</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85" name="TextBox 9284">
            <a:extLst>
              <a:ext uri="{FF2B5EF4-FFF2-40B4-BE49-F238E27FC236}">
                <a16:creationId xmlns:a16="http://schemas.microsoft.com/office/drawing/2014/main" id="{532FB0D3-9313-3760-00BB-36D253678485}"/>
              </a:ext>
            </a:extLst>
          </p:cNvPr>
          <p:cNvSpPr txBox="1"/>
          <p:nvPr/>
        </p:nvSpPr>
        <p:spPr bwMode="auto">
          <a:xfrm>
            <a:off x="11459718" y="4022059"/>
            <a:ext cx="416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60</a:t>
            </a:r>
            <a:endParaRPr kumimoji="0" lang="en-US" sz="1200" b="0" i="0" u="none" strike="noStrike" kern="1200" cap="none" spc="0" normalizeH="0" baseline="0" noProof="0" dirty="0">
              <a:ln>
                <a:noFill/>
              </a:ln>
              <a:solidFill>
                <a:srgbClr val="015873"/>
              </a:solidFill>
              <a:effectLst/>
              <a:uLnTx/>
              <a:uFillTx/>
              <a:latin typeface="Poppins Medium" pitchFamily="2" charset="77"/>
              <a:ea typeface="+mn-ea"/>
              <a:cs typeface="Poppins Medium" pitchFamily="2" charset="77"/>
            </a:endParaRPr>
          </a:p>
        </p:txBody>
      </p:sp>
      <p:sp>
        <p:nvSpPr>
          <p:cNvPr id="9286" name="TextBox 9285">
            <a:extLst>
              <a:ext uri="{FF2B5EF4-FFF2-40B4-BE49-F238E27FC236}">
                <a16:creationId xmlns:a16="http://schemas.microsoft.com/office/drawing/2014/main" id="{BB0B5A75-EFFA-0ADE-097F-9682B08DA804}"/>
              </a:ext>
            </a:extLst>
          </p:cNvPr>
          <p:cNvSpPr txBox="1"/>
          <p:nvPr/>
        </p:nvSpPr>
        <p:spPr bwMode="auto">
          <a:xfrm>
            <a:off x="8436096" y="4285463"/>
            <a:ext cx="35556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a:spcBef>
                <a:spcPct val="50000"/>
              </a:spcBef>
              <a:spcAft>
                <a:spcPct val="0"/>
              </a:spcAft>
              <a:defRPr/>
            </a:pPr>
            <a:r>
              <a:rPr lang="en-US" sz="1200" kern="0" dirty="0">
                <a:solidFill>
                  <a:srgbClr val="161616">
                    <a:lumMod val="75000"/>
                    <a:lumOff val="25000"/>
                  </a:srgbClr>
                </a:solidFill>
                <a:latin typeface="Poppins Medium" panose="00000600000000000000" pitchFamily="2" charset="0"/>
                <a:cs typeface="Poppins Medium" panose="00000600000000000000" pitchFamily="2" charset="0"/>
              </a:rPr>
              <a:t>Mo Since Randomization</a:t>
            </a:r>
          </a:p>
        </p:txBody>
      </p:sp>
      <p:grpSp>
        <p:nvGrpSpPr>
          <p:cNvPr id="9313" name="Group 9312">
            <a:extLst>
              <a:ext uri="{FF2B5EF4-FFF2-40B4-BE49-F238E27FC236}">
                <a16:creationId xmlns:a16="http://schemas.microsoft.com/office/drawing/2014/main" id="{B3429BEE-787C-33B1-B7FB-F9E8DFAF5A82}"/>
              </a:ext>
            </a:extLst>
          </p:cNvPr>
          <p:cNvGrpSpPr/>
          <p:nvPr/>
        </p:nvGrpSpPr>
        <p:grpSpPr>
          <a:xfrm>
            <a:off x="1625600" y="1435100"/>
            <a:ext cx="5089525" cy="987425"/>
            <a:chOff x="1625600" y="1435100"/>
            <a:chExt cx="5089525" cy="987425"/>
          </a:xfrm>
        </p:grpSpPr>
        <p:sp>
          <p:nvSpPr>
            <p:cNvPr id="9309" name="Freeform 9308">
              <a:extLst>
                <a:ext uri="{FF2B5EF4-FFF2-40B4-BE49-F238E27FC236}">
                  <a16:creationId xmlns:a16="http://schemas.microsoft.com/office/drawing/2014/main" id="{DC371DBC-FCB8-AB68-43D0-B0912EB5D032}"/>
                </a:ext>
              </a:extLst>
            </p:cNvPr>
            <p:cNvSpPr/>
            <p:nvPr/>
          </p:nvSpPr>
          <p:spPr>
            <a:xfrm>
              <a:off x="4546600" y="2320925"/>
              <a:ext cx="2168525" cy="101600"/>
            </a:xfrm>
            <a:custGeom>
              <a:avLst/>
              <a:gdLst>
                <a:gd name="csX0" fmla="*/ 2168525 w 2168525"/>
                <a:gd name="csY0" fmla="*/ 101600 h 101600"/>
                <a:gd name="csX1" fmla="*/ 1003300 w 2168525"/>
                <a:gd name="csY1" fmla="*/ 101600 h 101600"/>
                <a:gd name="csX2" fmla="*/ 1003300 w 2168525"/>
                <a:gd name="csY2" fmla="*/ 85725 h 101600"/>
                <a:gd name="csX3" fmla="*/ 831850 w 2168525"/>
                <a:gd name="csY3" fmla="*/ 85725 h 101600"/>
                <a:gd name="csX4" fmla="*/ 831850 w 2168525"/>
                <a:gd name="csY4" fmla="*/ 63500 h 101600"/>
                <a:gd name="csX5" fmla="*/ 812800 w 2168525"/>
                <a:gd name="csY5" fmla="*/ 63500 h 101600"/>
                <a:gd name="csX6" fmla="*/ 812800 w 2168525"/>
                <a:gd name="csY6" fmla="*/ 50800 h 101600"/>
                <a:gd name="csX7" fmla="*/ 708025 w 2168525"/>
                <a:gd name="csY7" fmla="*/ 50800 h 101600"/>
                <a:gd name="csX8" fmla="*/ 708025 w 2168525"/>
                <a:gd name="csY8" fmla="*/ 28575 h 101600"/>
                <a:gd name="csX9" fmla="*/ 615950 w 2168525"/>
                <a:gd name="csY9" fmla="*/ 28575 h 101600"/>
                <a:gd name="csX10" fmla="*/ 615950 w 2168525"/>
                <a:gd name="csY10" fmla="*/ 15875 h 101600"/>
                <a:gd name="csX11" fmla="*/ 123825 w 2168525"/>
                <a:gd name="csY11" fmla="*/ 15875 h 101600"/>
                <a:gd name="csX12" fmla="*/ 123825 w 2168525"/>
                <a:gd name="csY12" fmla="*/ 0 h 101600"/>
                <a:gd name="csX13" fmla="*/ 0 w 2168525"/>
                <a:gd name="csY13" fmla="*/ 0 h 1016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168525" h="101600">
                  <a:moveTo>
                    <a:pt x="2168525" y="101600"/>
                  </a:moveTo>
                  <a:lnTo>
                    <a:pt x="1003300" y="101600"/>
                  </a:lnTo>
                  <a:lnTo>
                    <a:pt x="1003300" y="85725"/>
                  </a:lnTo>
                  <a:lnTo>
                    <a:pt x="831850" y="85725"/>
                  </a:lnTo>
                  <a:lnTo>
                    <a:pt x="831850" y="63500"/>
                  </a:lnTo>
                  <a:lnTo>
                    <a:pt x="812800" y="63500"/>
                  </a:lnTo>
                  <a:lnTo>
                    <a:pt x="812800" y="50800"/>
                  </a:lnTo>
                  <a:lnTo>
                    <a:pt x="708025" y="50800"/>
                  </a:lnTo>
                  <a:lnTo>
                    <a:pt x="708025" y="28575"/>
                  </a:lnTo>
                  <a:lnTo>
                    <a:pt x="615950" y="28575"/>
                  </a:lnTo>
                  <a:lnTo>
                    <a:pt x="615950" y="15875"/>
                  </a:lnTo>
                  <a:lnTo>
                    <a:pt x="123825" y="15875"/>
                  </a:lnTo>
                  <a:lnTo>
                    <a:pt x="123825"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10" name="Freeform 9309">
              <a:extLst>
                <a:ext uri="{FF2B5EF4-FFF2-40B4-BE49-F238E27FC236}">
                  <a16:creationId xmlns:a16="http://schemas.microsoft.com/office/drawing/2014/main" id="{C9E8332A-21E3-A7F3-C950-3C8649323C75}"/>
                </a:ext>
              </a:extLst>
            </p:cNvPr>
            <p:cNvSpPr/>
            <p:nvPr/>
          </p:nvSpPr>
          <p:spPr>
            <a:xfrm>
              <a:off x="1625600" y="1435100"/>
              <a:ext cx="1431925" cy="565150"/>
            </a:xfrm>
            <a:custGeom>
              <a:avLst/>
              <a:gdLst>
                <a:gd name="csX0" fmla="*/ 0 w 1431925"/>
                <a:gd name="csY0" fmla="*/ 0 h 565150"/>
                <a:gd name="csX1" fmla="*/ 82550 w 1431925"/>
                <a:gd name="csY1" fmla="*/ 0 h 565150"/>
                <a:gd name="csX2" fmla="*/ 82550 w 1431925"/>
                <a:gd name="csY2" fmla="*/ 0 h 565150"/>
                <a:gd name="csX3" fmla="*/ 82550 w 1431925"/>
                <a:gd name="csY3" fmla="*/ 28575 h 565150"/>
                <a:gd name="csX4" fmla="*/ 146050 w 1431925"/>
                <a:gd name="csY4" fmla="*/ 28575 h 565150"/>
                <a:gd name="csX5" fmla="*/ 146050 w 1431925"/>
                <a:gd name="csY5" fmla="*/ 28575 h 565150"/>
                <a:gd name="csX6" fmla="*/ 146050 w 1431925"/>
                <a:gd name="csY6" fmla="*/ 60325 h 565150"/>
                <a:gd name="csX7" fmla="*/ 234950 w 1431925"/>
                <a:gd name="csY7" fmla="*/ 60325 h 565150"/>
                <a:gd name="csX8" fmla="*/ 234950 w 1431925"/>
                <a:gd name="csY8" fmla="*/ 82550 h 565150"/>
                <a:gd name="csX9" fmla="*/ 260350 w 1431925"/>
                <a:gd name="csY9" fmla="*/ 82550 h 565150"/>
                <a:gd name="csX10" fmla="*/ 260350 w 1431925"/>
                <a:gd name="csY10" fmla="*/ 161925 h 565150"/>
                <a:gd name="csX11" fmla="*/ 339725 w 1431925"/>
                <a:gd name="csY11" fmla="*/ 161925 h 565150"/>
                <a:gd name="csX12" fmla="*/ 339725 w 1431925"/>
                <a:gd name="csY12" fmla="*/ 193675 h 565150"/>
                <a:gd name="csX13" fmla="*/ 393700 w 1431925"/>
                <a:gd name="csY13" fmla="*/ 193675 h 565150"/>
                <a:gd name="csX14" fmla="*/ 393700 w 1431925"/>
                <a:gd name="csY14" fmla="*/ 225425 h 565150"/>
                <a:gd name="csX15" fmla="*/ 469900 w 1431925"/>
                <a:gd name="csY15" fmla="*/ 225425 h 565150"/>
                <a:gd name="csX16" fmla="*/ 469900 w 1431925"/>
                <a:gd name="csY16" fmla="*/ 234950 h 565150"/>
                <a:gd name="csX17" fmla="*/ 508000 w 1431925"/>
                <a:gd name="csY17" fmla="*/ 234950 h 565150"/>
                <a:gd name="csX18" fmla="*/ 508000 w 1431925"/>
                <a:gd name="csY18" fmla="*/ 269875 h 565150"/>
                <a:gd name="csX19" fmla="*/ 520700 w 1431925"/>
                <a:gd name="csY19" fmla="*/ 269875 h 565150"/>
                <a:gd name="csX20" fmla="*/ 520700 w 1431925"/>
                <a:gd name="csY20" fmla="*/ 292100 h 565150"/>
                <a:gd name="csX21" fmla="*/ 574675 w 1431925"/>
                <a:gd name="csY21" fmla="*/ 292100 h 565150"/>
                <a:gd name="csX22" fmla="*/ 574675 w 1431925"/>
                <a:gd name="csY22" fmla="*/ 323850 h 565150"/>
                <a:gd name="csX23" fmla="*/ 628650 w 1431925"/>
                <a:gd name="csY23" fmla="*/ 323850 h 565150"/>
                <a:gd name="csX24" fmla="*/ 628650 w 1431925"/>
                <a:gd name="csY24" fmla="*/ 342900 h 565150"/>
                <a:gd name="csX25" fmla="*/ 676275 w 1431925"/>
                <a:gd name="csY25" fmla="*/ 342900 h 565150"/>
                <a:gd name="csX26" fmla="*/ 676275 w 1431925"/>
                <a:gd name="csY26" fmla="*/ 384175 h 565150"/>
                <a:gd name="csX27" fmla="*/ 739775 w 1431925"/>
                <a:gd name="csY27" fmla="*/ 384175 h 565150"/>
                <a:gd name="csX28" fmla="*/ 784225 w 1431925"/>
                <a:gd name="csY28" fmla="*/ 428625 h 565150"/>
                <a:gd name="csX29" fmla="*/ 911225 w 1431925"/>
                <a:gd name="csY29" fmla="*/ 428625 h 565150"/>
                <a:gd name="csX30" fmla="*/ 911225 w 1431925"/>
                <a:gd name="csY30" fmla="*/ 447675 h 565150"/>
                <a:gd name="csX31" fmla="*/ 993775 w 1431925"/>
                <a:gd name="csY31" fmla="*/ 447675 h 565150"/>
                <a:gd name="csX32" fmla="*/ 993775 w 1431925"/>
                <a:gd name="csY32" fmla="*/ 460375 h 565150"/>
                <a:gd name="csX33" fmla="*/ 1050925 w 1431925"/>
                <a:gd name="csY33" fmla="*/ 460375 h 565150"/>
                <a:gd name="csX34" fmla="*/ 1050925 w 1431925"/>
                <a:gd name="csY34" fmla="*/ 473075 h 565150"/>
                <a:gd name="csX35" fmla="*/ 1235075 w 1431925"/>
                <a:gd name="csY35" fmla="*/ 473075 h 565150"/>
                <a:gd name="csX36" fmla="*/ 1235075 w 1431925"/>
                <a:gd name="csY36" fmla="*/ 542925 h 565150"/>
                <a:gd name="csX37" fmla="*/ 1314450 w 1431925"/>
                <a:gd name="csY37" fmla="*/ 542925 h 565150"/>
                <a:gd name="csX38" fmla="*/ 1314450 w 1431925"/>
                <a:gd name="csY38" fmla="*/ 552450 h 565150"/>
                <a:gd name="csX39" fmla="*/ 1346200 w 1431925"/>
                <a:gd name="csY39" fmla="*/ 552450 h 565150"/>
                <a:gd name="csX40" fmla="*/ 1346200 w 1431925"/>
                <a:gd name="csY40" fmla="*/ 565150 h 565150"/>
                <a:gd name="csX41" fmla="*/ 1431925 w 1431925"/>
                <a:gd name="csY41" fmla="*/ 565150 h 5651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1431925" h="565150">
                  <a:moveTo>
                    <a:pt x="0" y="0"/>
                  </a:moveTo>
                  <a:lnTo>
                    <a:pt x="82550" y="0"/>
                  </a:lnTo>
                  <a:lnTo>
                    <a:pt x="82550" y="0"/>
                  </a:lnTo>
                  <a:lnTo>
                    <a:pt x="82550" y="28575"/>
                  </a:lnTo>
                  <a:lnTo>
                    <a:pt x="146050" y="28575"/>
                  </a:lnTo>
                  <a:lnTo>
                    <a:pt x="146050" y="28575"/>
                  </a:lnTo>
                  <a:lnTo>
                    <a:pt x="146050" y="60325"/>
                  </a:lnTo>
                  <a:lnTo>
                    <a:pt x="234950" y="60325"/>
                  </a:lnTo>
                  <a:lnTo>
                    <a:pt x="234950" y="82550"/>
                  </a:lnTo>
                  <a:lnTo>
                    <a:pt x="260350" y="82550"/>
                  </a:lnTo>
                  <a:lnTo>
                    <a:pt x="260350" y="161925"/>
                  </a:lnTo>
                  <a:lnTo>
                    <a:pt x="339725" y="161925"/>
                  </a:lnTo>
                  <a:lnTo>
                    <a:pt x="339725" y="193675"/>
                  </a:lnTo>
                  <a:lnTo>
                    <a:pt x="393700" y="193675"/>
                  </a:lnTo>
                  <a:lnTo>
                    <a:pt x="393700" y="225425"/>
                  </a:lnTo>
                  <a:lnTo>
                    <a:pt x="469900" y="225425"/>
                  </a:lnTo>
                  <a:lnTo>
                    <a:pt x="469900" y="234950"/>
                  </a:lnTo>
                  <a:lnTo>
                    <a:pt x="508000" y="234950"/>
                  </a:lnTo>
                  <a:lnTo>
                    <a:pt x="508000" y="269875"/>
                  </a:lnTo>
                  <a:lnTo>
                    <a:pt x="520700" y="269875"/>
                  </a:lnTo>
                  <a:lnTo>
                    <a:pt x="520700" y="292100"/>
                  </a:lnTo>
                  <a:lnTo>
                    <a:pt x="574675" y="292100"/>
                  </a:lnTo>
                  <a:lnTo>
                    <a:pt x="574675" y="323850"/>
                  </a:lnTo>
                  <a:lnTo>
                    <a:pt x="628650" y="323850"/>
                  </a:lnTo>
                  <a:lnTo>
                    <a:pt x="628650" y="342900"/>
                  </a:lnTo>
                  <a:lnTo>
                    <a:pt x="676275" y="342900"/>
                  </a:lnTo>
                  <a:lnTo>
                    <a:pt x="676275" y="384175"/>
                  </a:lnTo>
                  <a:lnTo>
                    <a:pt x="739775" y="384175"/>
                  </a:lnTo>
                  <a:lnTo>
                    <a:pt x="784225" y="428625"/>
                  </a:lnTo>
                  <a:lnTo>
                    <a:pt x="911225" y="428625"/>
                  </a:lnTo>
                  <a:lnTo>
                    <a:pt x="911225" y="447675"/>
                  </a:lnTo>
                  <a:lnTo>
                    <a:pt x="993775" y="447675"/>
                  </a:lnTo>
                  <a:lnTo>
                    <a:pt x="993775" y="460375"/>
                  </a:lnTo>
                  <a:lnTo>
                    <a:pt x="1050925" y="460375"/>
                  </a:lnTo>
                  <a:lnTo>
                    <a:pt x="1050925" y="473075"/>
                  </a:lnTo>
                  <a:lnTo>
                    <a:pt x="1235075" y="473075"/>
                  </a:lnTo>
                  <a:lnTo>
                    <a:pt x="1235075" y="542925"/>
                  </a:lnTo>
                  <a:lnTo>
                    <a:pt x="1314450" y="542925"/>
                  </a:lnTo>
                  <a:lnTo>
                    <a:pt x="1314450" y="552450"/>
                  </a:lnTo>
                  <a:lnTo>
                    <a:pt x="1346200" y="552450"/>
                  </a:lnTo>
                  <a:lnTo>
                    <a:pt x="1346200" y="565150"/>
                  </a:lnTo>
                  <a:lnTo>
                    <a:pt x="1431925" y="56515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11" name="Freeform 9310">
              <a:extLst>
                <a:ext uri="{FF2B5EF4-FFF2-40B4-BE49-F238E27FC236}">
                  <a16:creationId xmlns:a16="http://schemas.microsoft.com/office/drawing/2014/main" id="{93B40BAF-4D9B-CE75-520A-F814C5B0D265}"/>
                </a:ext>
              </a:extLst>
            </p:cNvPr>
            <p:cNvSpPr/>
            <p:nvPr/>
          </p:nvSpPr>
          <p:spPr>
            <a:xfrm>
              <a:off x="3041650" y="2012950"/>
              <a:ext cx="984250" cy="152400"/>
            </a:xfrm>
            <a:custGeom>
              <a:avLst/>
              <a:gdLst>
                <a:gd name="csX0" fmla="*/ 0 w 984250"/>
                <a:gd name="csY0" fmla="*/ 0 h 152400"/>
                <a:gd name="csX1" fmla="*/ 247650 w 984250"/>
                <a:gd name="csY1" fmla="*/ 0 h 152400"/>
                <a:gd name="csX2" fmla="*/ 269875 w 984250"/>
                <a:gd name="csY2" fmla="*/ 44450 h 152400"/>
                <a:gd name="csX3" fmla="*/ 342900 w 984250"/>
                <a:gd name="csY3" fmla="*/ 44450 h 152400"/>
                <a:gd name="csX4" fmla="*/ 342900 w 984250"/>
                <a:gd name="csY4" fmla="*/ 66675 h 152400"/>
                <a:gd name="csX5" fmla="*/ 425450 w 984250"/>
                <a:gd name="csY5" fmla="*/ 66675 h 152400"/>
                <a:gd name="csX6" fmla="*/ 425450 w 984250"/>
                <a:gd name="csY6" fmla="*/ 95250 h 152400"/>
                <a:gd name="csX7" fmla="*/ 495300 w 984250"/>
                <a:gd name="csY7" fmla="*/ 95250 h 152400"/>
                <a:gd name="csX8" fmla="*/ 495300 w 984250"/>
                <a:gd name="csY8" fmla="*/ 123825 h 152400"/>
                <a:gd name="csX9" fmla="*/ 565150 w 984250"/>
                <a:gd name="csY9" fmla="*/ 123825 h 152400"/>
                <a:gd name="csX10" fmla="*/ 565150 w 984250"/>
                <a:gd name="csY10" fmla="*/ 139700 h 152400"/>
                <a:gd name="csX11" fmla="*/ 879475 w 984250"/>
                <a:gd name="csY11" fmla="*/ 139700 h 152400"/>
                <a:gd name="csX12" fmla="*/ 879475 w 984250"/>
                <a:gd name="csY12" fmla="*/ 152400 h 152400"/>
                <a:gd name="csX13" fmla="*/ 984250 w 984250"/>
                <a:gd name="csY13" fmla="*/ 152400 h 1524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984250" h="152400">
                  <a:moveTo>
                    <a:pt x="0" y="0"/>
                  </a:moveTo>
                  <a:lnTo>
                    <a:pt x="247650" y="0"/>
                  </a:lnTo>
                  <a:lnTo>
                    <a:pt x="269875" y="44450"/>
                  </a:lnTo>
                  <a:lnTo>
                    <a:pt x="342900" y="44450"/>
                  </a:lnTo>
                  <a:lnTo>
                    <a:pt x="342900" y="66675"/>
                  </a:lnTo>
                  <a:lnTo>
                    <a:pt x="425450" y="66675"/>
                  </a:lnTo>
                  <a:lnTo>
                    <a:pt x="425450" y="95250"/>
                  </a:lnTo>
                  <a:lnTo>
                    <a:pt x="495300" y="95250"/>
                  </a:lnTo>
                  <a:lnTo>
                    <a:pt x="495300" y="123825"/>
                  </a:lnTo>
                  <a:lnTo>
                    <a:pt x="565150" y="123825"/>
                  </a:lnTo>
                  <a:lnTo>
                    <a:pt x="565150" y="139700"/>
                  </a:lnTo>
                  <a:lnTo>
                    <a:pt x="879475" y="139700"/>
                  </a:lnTo>
                  <a:lnTo>
                    <a:pt x="879475" y="152400"/>
                  </a:lnTo>
                  <a:lnTo>
                    <a:pt x="984250" y="15240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12" name="Freeform 9311">
              <a:extLst>
                <a:ext uri="{FF2B5EF4-FFF2-40B4-BE49-F238E27FC236}">
                  <a16:creationId xmlns:a16="http://schemas.microsoft.com/office/drawing/2014/main" id="{27498A28-EE17-8178-0321-2415F415B522}"/>
                </a:ext>
              </a:extLst>
            </p:cNvPr>
            <p:cNvSpPr/>
            <p:nvPr/>
          </p:nvSpPr>
          <p:spPr>
            <a:xfrm>
              <a:off x="4019550" y="2178050"/>
              <a:ext cx="542925" cy="133350"/>
            </a:xfrm>
            <a:custGeom>
              <a:avLst/>
              <a:gdLst>
                <a:gd name="csX0" fmla="*/ 0 w 542925"/>
                <a:gd name="csY0" fmla="*/ 0 h 133350"/>
                <a:gd name="csX1" fmla="*/ 60325 w 542925"/>
                <a:gd name="csY1" fmla="*/ 0 h 133350"/>
                <a:gd name="csX2" fmla="*/ 60325 w 542925"/>
                <a:gd name="csY2" fmla="*/ 0 h 133350"/>
                <a:gd name="csX3" fmla="*/ 82550 w 542925"/>
                <a:gd name="csY3" fmla="*/ 22225 h 133350"/>
                <a:gd name="csX4" fmla="*/ 82550 w 542925"/>
                <a:gd name="csY4" fmla="*/ 22225 h 133350"/>
                <a:gd name="csX5" fmla="*/ 101600 w 542925"/>
                <a:gd name="csY5" fmla="*/ 41275 h 133350"/>
                <a:gd name="csX6" fmla="*/ 234950 w 542925"/>
                <a:gd name="csY6" fmla="*/ 41275 h 133350"/>
                <a:gd name="csX7" fmla="*/ 234950 w 542925"/>
                <a:gd name="csY7" fmla="*/ 73025 h 133350"/>
                <a:gd name="csX8" fmla="*/ 269875 w 542925"/>
                <a:gd name="csY8" fmla="*/ 73025 h 133350"/>
                <a:gd name="csX9" fmla="*/ 269875 w 542925"/>
                <a:gd name="csY9" fmla="*/ 101600 h 133350"/>
                <a:gd name="csX10" fmla="*/ 390525 w 542925"/>
                <a:gd name="csY10" fmla="*/ 101600 h 133350"/>
                <a:gd name="csX11" fmla="*/ 390525 w 542925"/>
                <a:gd name="csY11" fmla="*/ 133350 h 133350"/>
                <a:gd name="csX12" fmla="*/ 542925 w 542925"/>
                <a:gd name="csY12" fmla="*/ 133350 h 1333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542925" h="133350">
                  <a:moveTo>
                    <a:pt x="0" y="0"/>
                  </a:moveTo>
                  <a:lnTo>
                    <a:pt x="60325" y="0"/>
                  </a:lnTo>
                  <a:lnTo>
                    <a:pt x="60325" y="0"/>
                  </a:lnTo>
                  <a:lnTo>
                    <a:pt x="82550" y="22225"/>
                  </a:lnTo>
                  <a:lnTo>
                    <a:pt x="82550" y="22225"/>
                  </a:lnTo>
                  <a:lnTo>
                    <a:pt x="101600" y="41275"/>
                  </a:lnTo>
                  <a:lnTo>
                    <a:pt x="234950" y="41275"/>
                  </a:lnTo>
                  <a:lnTo>
                    <a:pt x="234950" y="73025"/>
                  </a:lnTo>
                  <a:lnTo>
                    <a:pt x="269875" y="73025"/>
                  </a:lnTo>
                  <a:lnTo>
                    <a:pt x="269875" y="101600"/>
                  </a:lnTo>
                  <a:lnTo>
                    <a:pt x="390525" y="101600"/>
                  </a:lnTo>
                  <a:lnTo>
                    <a:pt x="390525" y="133350"/>
                  </a:lnTo>
                  <a:lnTo>
                    <a:pt x="542925" y="13335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350" name="Group 9349">
            <a:extLst>
              <a:ext uri="{FF2B5EF4-FFF2-40B4-BE49-F238E27FC236}">
                <a16:creationId xmlns:a16="http://schemas.microsoft.com/office/drawing/2014/main" id="{00048286-A0F6-7CBC-4C30-AA9E0E1F01CC}"/>
              </a:ext>
            </a:extLst>
          </p:cNvPr>
          <p:cNvGrpSpPr/>
          <p:nvPr/>
        </p:nvGrpSpPr>
        <p:grpSpPr>
          <a:xfrm>
            <a:off x="1764344" y="1434068"/>
            <a:ext cx="5065759" cy="1135531"/>
            <a:chOff x="1764344" y="1437243"/>
            <a:chExt cx="5065759" cy="1135531"/>
          </a:xfrm>
        </p:grpSpPr>
        <p:sp>
          <p:nvSpPr>
            <p:cNvPr id="9318" name="TextBox 9317">
              <a:extLst>
                <a:ext uri="{FF2B5EF4-FFF2-40B4-BE49-F238E27FC236}">
                  <a16:creationId xmlns:a16="http://schemas.microsoft.com/office/drawing/2014/main" id="{68CA5B30-E572-3DF3-8DE6-F7836FEA332A}"/>
                </a:ext>
              </a:extLst>
            </p:cNvPr>
            <p:cNvSpPr txBox="1"/>
            <p:nvPr/>
          </p:nvSpPr>
          <p:spPr bwMode="auto">
            <a:xfrm>
              <a:off x="1764344" y="143724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19" name="TextBox 9318">
              <a:extLst>
                <a:ext uri="{FF2B5EF4-FFF2-40B4-BE49-F238E27FC236}">
                  <a16:creationId xmlns:a16="http://schemas.microsoft.com/office/drawing/2014/main" id="{BF9065B7-A271-7FC8-6E62-2C09926BB05A}"/>
                </a:ext>
              </a:extLst>
            </p:cNvPr>
            <p:cNvSpPr txBox="1"/>
            <p:nvPr/>
          </p:nvSpPr>
          <p:spPr bwMode="auto">
            <a:xfrm>
              <a:off x="1820992" y="148211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0" name="TextBox 9319">
              <a:extLst>
                <a:ext uri="{FF2B5EF4-FFF2-40B4-BE49-F238E27FC236}">
                  <a16:creationId xmlns:a16="http://schemas.microsoft.com/office/drawing/2014/main" id="{218DC3B9-039A-30D2-4D86-3FD48CBD4BCD}"/>
                </a:ext>
              </a:extLst>
            </p:cNvPr>
            <p:cNvSpPr txBox="1"/>
            <p:nvPr/>
          </p:nvSpPr>
          <p:spPr bwMode="auto">
            <a:xfrm>
              <a:off x="1925259" y="153016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1" name="TextBox 9320">
              <a:extLst>
                <a:ext uri="{FF2B5EF4-FFF2-40B4-BE49-F238E27FC236}">
                  <a16:creationId xmlns:a16="http://schemas.microsoft.com/office/drawing/2014/main" id="{18356AF7-5866-E924-E14E-FC0D0B7C0398}"/>
                </a:ext>
              </a:extLst>
            </p:cNvPr>
            <p:cNvSpPr txBox="1"/>
            <p:nvPr/>
          </p:nvSpPr>
          <p:spPr bwMode="auto">
            <a:xfrm>
              <a:off x="2356326" y="173891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2" name="TextBox 9321">
              <a:extLst>
                <a:ext uri="{FF2B5EF4-FFF2-40B4-BE49-F238E27FC236}">
                  <a16:creationId xmlns:a16="http://schemas.microsoft.com/office/drawing/2014/main" id="{F9974594-5EFA-344E-C9AD-5037DBFD2B9A}"/>
                </a:ext>
              </a:extLst>
            </p:cNvPr>
            <p:cNvSpPr txBox="1"/>
            <p:nvPr/>
          </p:nvSpPr>
          <p:spPr bwMode="auto">
            <a:xfrm>
              <a:off x="2799232" y="185403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3" name="TextBox 9322">
              <a:extLst>
                <a:ext uri="{FF2B5EF4-FFF2-40B4-BE49-F238E27FC236}">
                  <a16:creationId xmlns:a16="http://schemas.microsoft.com/office/drawing/2014/main" id="{68C50491-8B91-3FBD-EC9A-ABD7FE2C082D}"/>
                </a:ext>
              </a:extLst>
            </p:cNvPr>
            <p:cNvSpPr txBox="1"/>
            <p:nvPr/>
          </p:nvSpPr>
          <p:spPr bwMode="auto">
            <a:xfrm>
              <a:off x="3265050" y="194599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4" name="TextBox 9323">
              <a:extLst>
                <a:ext uri="{FF2B5EF4-FFF2-40B4-BE49-F238E27FC236}">
                  <a16:creationId xmlns:a16="http://schemas.microsoft.com/office/drawing/2014/main" id="{D0FC6EAA-23E6-31E1-5234-2F217651D14E}"/>
                </a:ext>
              </a:extLst>
            </p:cNvPr>
            <p:cNvSpPr txBox="1"/>
            <p:nvPr/>
          </p:nvSpPr>
          <p:spPr bwMode="auto">
            <a:xfrm>
              <a:off x="2966445" y="1877411"/>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5" name="TextBox 9324">
              <a:extLst>
                <a:ext uri="{FF2B5EF4-FFF2-40B4-BE49-F238E27FC236}">
                  <a16:creationId xmlns:a16="http://schemas.microsoft.com/office/drawing/2014/main" id="{EEA0DEE4-4DFB-FD93-11E0-65E8FBB5B5CC}"/>
                </a:ext>
              </a:extLst>
            </p:cNvPr>
            <p:cNvSpPr txBox="1"/>
            <p:nvPr/>
          </p:nvSpPr>
          <p:spPr bwMode="auto">
            <a:xfrm>
              <a:off x="3679151" y="202485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6" name="TextBox 9325">
              <a:extLst>
                <a:ext uri="{FF2B5EF4-FFF2-40B4-BE49-F238E27FC236}">
                  <a16:creationId xmlns:a16="http://schemas.microsoft.com/office/drawing/2014/main" id="{94F95010-E591-869D-B2AA-CE533D5914E8}"/>
                </a:ext>
              </a:extLst>
            </p:cNvPr>
            <p:cNvSpPr txBox="1"/>
            <p:nvPr/>
          </p:nvSpPr>
          <p:spPr bwMode="auto">
            <a:xfrm>
              <a:off x="3941099" y="206243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7" name="TextBox 9326">
              <a:extLst>
                <a:ext uri="{FF2B5EF4-FFF2-40B4-BE49-F238E27FC236}">
                  <a16:creationId xmlns:a16="http://schemas.microsoft.com/office/drawing/2014/main" id="{088BA047-F219-4765-3AF9-C0F1F3AAAD0D}"/>
                </a:ext>
              </a:extLst>
            </p:cNvPr>
            <p:cNvSpPr txBox="1"/>
            <p:nvPr/>
          </p:nvSpPr>
          <p:spPr bwMode="auto">
            <a:xfrm>
              <a:off x="4675223" y="2200929"/>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8" name="TextBox 9327">
              <a:extLst>
                <a:ext uri="{FF2B5EF4-FFF2-40B4-BE49-F238E27FC236}">
                  <a16:creationId xmlns:a16="http://schemas.microsoft.com/office/drawing/2014/main" id="{3B77ABEB-52D9-86A3-BF75-28C35EF941C4}"/>
                </a:ext>
              </a:extLst>
            </p:cNvPr>
            <p:cNvSpPr txBox="1"/>
            <p:nvPr/>
          </p:nvSpPr>
          <p:spPr bwMode="auto">
            <a:xfrm>
              <a:off x="4730320" y="220411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29" name="TextBox 9328">
              <a:extLst>
                <a:ext uri="{FF2B5EF4-FFF2-40B4-BE49-F238E27FC236}">
                  <a16:creationId xmlns:a16="http://schemas.microsoft.com/office/drawing/2014/main" id="{01044CB0-BB98-BEB4-CF3F-1C74BA91D1B5}"/>
                </a:ext>
              </a:extLst>
            </p:cNvPr>
            <p:cNvSpPr txBox="1"/>
            <p:nvPr/>
          </p:nvSpPr>
          <p:spPr bwMode="auto">
            <a:xfrm>
              <a:off x="5066888" y="221851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0" name="TextBox 9329">
              <a:extLst>
                <a:ext uri="{FF2B5EF4-FFF2-40B4-BE49-F238E27FC236}">
                  <a16:creationId xmlns:a16="http://schemas.microsoft.com/office/drawing/2014/main" id="{2E956E8E-B501-CFED-A938-C28E046AA34E}"/>
                </a:ext>
              </a:extLst>
            </p:cNvPr>
            <p:cNvSpPr txBox="1"/>
            <p:nvPr/>
          </p:nvSpPr>
          <p:spPr bwMode="auto">
            <a:xfrm>
              <a:off x="5177082" y="22331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1" name="TextBox 9330">
              <a:extLst>
                <a:ext uri="{FF2B5EF4-FFF2-40B4-BE49-F238E27FC236}">
                  <a16:creationId xmlns:a16="http://schemas.microsoft.com/office/drawing/2014/main" id="{B9D7FE0D-5B1D-0B39-8915-033161670DFE}"/>
                </a:ext>
              </a:extLst>
            </p:cNvPr>
            <p:cNvSpPr txBox="1"/>
            <p:nvPr/>
          </p:nvSpPr>
          <p:spPr bwMode="auto">
            <a:xfrm>
              <a:off x="5190964" y="223177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2" name="TextBox 9331">
              <a:extLst>
                <a:ext uri="{FF2B5EF4-FFF2-40B4-BE49-F238E27FC236}">
                  <a16:creationId xmlns:a16="http://schemas.microsoft.com/office/drawing/2014/main" id="{E7456DB5-F73C-B9E3-D0F0-55F68F7EDEB6}"/>
                </a:ext>
              </a:extLst>
            </p:cNvPr>
            <p:cNvSpPr txBox="1"/>
            <p:nvPr/>
          </p:nvSpPr>
          <p:spPr bwMode="auto">
            <a:xfrm>
              <a:off x="5486163"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3" name="TextBox 9332">
              <a:extLst>
                <a:ext uri="{FF2B5EF4-FFF2-40B4-BE49-F238E27FC236}">
                  <a16:creationId xmlns:a16="http://schemas.microsoft.com/office/drawing/2014/main" id="{F5FE836E-487E-C4AF-794E-F5D6DD212ECA}"/>
                </a:ext>
              </a:extLst>
            </p:cNvPr>
            <p:cNvSpPr txBox="1"/>
            <p:nvPr/>
          </p:nvSpPr>
          <p:spPr bwMode="auto">
            <a:xfrm>
              <a:off x="5573555"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4" name="TextBox 9333">
              <a:extLst>
                <a:ext uri="{FF2B5EF4-FFF2-40B4-BE49-F238E27FC236}">
                  <a16:creationId xmlns:a16="http://schemas.microsoft.com/office/drawing/2014/main" id="{E0D919DA-A2C0-6DC7-ABB6-5A7EC33E06D7}"/>
                </a:ext>
              </a:extLst>
            </p:cNvPr>
            <p:cNvSpPr txBox="1"/>
            <p:nvPr/>
          </p:nvSpPr>
          <p:spPr bwMode="auto">
            <a:xfrm>
              <a:off x="6236349"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5" name="TextBox 9334">
              <a:extLst>
                <a:ext uri="{FF2B5EF4-FFF2-40B4-BE49-F238E27FC236}">
                  <a16:creationId xmlns:a16="http://schemas.microsoft.com/office/drawing/2014/main" id="{8B1AF69A-74E4-F308-F256-42A952C8F12A}"/>
                </a:ext>
              </a:extLst>
            </p:cNvPr>
            <p:cNvSpPr txBox="1"/>
            <p:nvPr/>
          </p:nvSpPr>
          <p:spPr bwMode="auto">
            <a:xfrm>
              <a:off x="6030348"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6" name="TextBox 9335">
              <a:extLst>
                <a:ext uri="{FF2B5EF4-FFF2-40B4-BE49-F238E27FC236}">
                  <a16:creationId xmlns:a16="http://schemas.microsoft.com/office/drawing/2014/main" id="{0BF8E8CF-C71C-7295-B040-D05A31BE6C47}"/>
                </a:ext>
              </a:extLst>
            </p:cNvPr>
            <p:cNvSpPr txBox="1"/>
            <p:nvPr/>
          </p:nvSpPr>
          <p:spPr bwMode="auto">
            <a:xfrm>
              <a:off x="6581951"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7" name="TextBox 9336">
              <a:extLst>
                <a:ext uri="{FF2B5EF4-FFF2-40B4-BE49-F238E27FC236}">
                  <a16:creationId xmlns:a16="http://schemas.microsoft.com/office/drawing/2014/main" id="{8C6AB128-E9CA-8804-85E0-7D833A6F636C}"/>
                </a:ext>
              </a:extLst>
            </p:cNvPr>
            <p:cNvSpPr txBox="1"/>
            <p:nvPr/>
          </p:nvSpPr>
          <p:spPr bwMode="auto">
            <a:xfrm>
              <a:off x="5725280"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8" name="TextBox 9337">
              <a:extLst>
                <a:ext uri="{FF2B5EF4-FFF2-40B4-BE49-F238E27FC236}">
                  <a16:creationId xmlns:a16="http://schemas.microsoft.com/office/drawing/2014/main" id="{6D65DC36-FBFF-CE93-7FD3-D4A65AD6BB85}"/>
                </a:ext>
              </a:extLst>
            </p:cNvPr>
            <p:cNvSpPr txBox="1"/>
            <p:nvPr/>
          </p:nvSpPr>
          <p:spPr bwMode="auto">
            <a:xfrm>
              <a:off x="5622280"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39" name="TextBox 9338">
              <a:extLst>
                <a:ext uri="{FF2B5EF4-FFF2-40B4-BE49-F238E27FC236}">
                  <a16:creationId xmlns:a16="http://schemas.microsoft.com/office/drawing/2014/main" id="{1BF71323-01BC-B0F9-435D-A6859FD66030}"/>
                </a:ext>
              </a:extLst>
            </p:cNvPr>
            <p:cNvSpPr txBox="1"/>
            <p:nvPr/>
          </p:nvSpPr>
          <p:spPr bwMode="auto">
            <a:xfrm>
              <a:off x="5782238"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0" name="TextBox 9339">
              <a:extLst>
                <a:ext uri="{FF2B5EF4-FFF2-40B4-BE49-F238E27FC236}">
                  <a16:creationId xmlns:a16="http://schemas.microsoft.com/office/drawing/2014/main" id="{505DE628-0244-AA6A-5F6C-99874A1E2E2E}"/>
                </a:ext>
              </a:extLst>
            </p:cNvPr>
            <p:cNvSpPr txBox="1"/>
            <p:nvPr/>
          </p:nvSpPr>
          <p:spPr bwMode="auto">
            <a:xfrm>
              <a:off x="5641491"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2" name="TextBox 9341">
              <a:extLst>
                <a:ext uri="{FF2B5EF4-FFF2-40B4-BE49-F238E27FC236}">
                  <a16:creationId xmlns:a16="http://schemas.microsoft.com/office/drawing/2014/main" id="{E58CFA62-E586-1ABD-6451-E63DA13B3E03}"/>
                </a:ext>
              </a:extLst>
            </p:cNvPr>
            <p:cNvSpPr txBox="1"/>
            <p:nvPr/>
          </p:nvSpPr>
          <p:spPr bwMode="auto">
            <a:xfrm>
              <a:off x="5680763"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3" name="TextBox 9342">
              <a:extLst>
                <a:ext uri="{FF2B5EF4-FFF2-40B4-BE49-F238E27FC236}">
                  <a16:creationId xmlns:a16="http://schemas.microsoft.com/office/drawing/2014/main" id="{21C58061-27A2-57FF-CA18-71A44E8C0DD9}"/>
                </a:ext>
              </a:extLst>
            </p:cNvPr>
            <p:cNvSpPr txBox="1"/>
            <p:nvPr/>
          </p:nvSpPr>
          <p:spPr bwMode="auto">
            <a:xfrm>
              <a:off x="5658964"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4" name="TextBox 9343">
              <a:extLst>
                <a:ext uri="{FF2B5EF4-FFF2-40B4-BE49-F238E27FC236}">
                  <a16:creationId xmlns:a16="http://schemas.microsoft.com/office/drawing/2014/main" id="{08802E96-BFDC-80BF-F0C4-6B6FB6A79B6D}"/>
                </a:ext>
              </a:extLst>
            </p:cNvPr>
            <p:cNvSpPr txBox="1"/>
            <p:nvPr/>
          </p:nvSpPr>
          <p:spPr bwMode="auto">
            <a:xfrm>
              <a:off x="6085689"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5" name="TextBox 9344">
              <a:extLst>
                <a:ext uri="{FF2B5EF4-FFF2-40B4-BE49-F238E27FC236}">
                  <a16:creationId xmlns:a16="http://schemas.microsoft.com/office/drawing/2014/main" id="{D92E99AB-C576-65F3-B88B-E58E08A9D73B}"/>
                </a:ext>
              </a:extLst>
            </p:cNvPr>
            <p:cNvSpPr txBox="1"/>
            <p:nvPr/>
          </p:nvSpPr>
          <p:spPr bwMode="auto">
            <a:xfrm>
              <a:off x="6105019"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6" name="TextBox 9345">
              <a:extLst>
                <a:ext uri="{FF2B5EF4-FFF2-40B4-BE49-F238E27FC236}">
                  <a16:creationId xmlns:a16="http://schemas.microsoft.com/office/drawing/2014/main" id="{61131D3F-7D1F-3E64-D648-5CCCF47003D1}"/>
                </a:ext>
              </a:extLst>
            </p:cNvPr>
            <p:cNvSpPr txBox="1"/>
            <p:nvPr/>
          </p:nvSpPr>
          <p:spPr bwMode="auto">
            <a:xfrm>
              <a:off x="6137661"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sp>
          <p:nvSpPr>
            <p:cNvPr id="9347" name="TextBox 9346">
              <a:extLst>
                <a:ext uri="{FF2B5EF4-FFF2-40B4-BE49-F238E27FC236}">
                  <a16:creationId xmlns:a16="http://schemas.microsoft.com/office/drawing/2014/main" id="{55CFB1B3-7D37-7764-1F37-2CFCC70F8377}"/>
                </a:ext>
              </a:extLst>
            </p:cNvPr>
            <p:cNvSpPr txBox="1"/>
            <p:nvPr/>
          </p:nvSpPr>
          <p:spPr bwMode="auto">
            <a:xfrm>
              <a:off x="6122492" y="229577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E04507"/>
                  </a:solidFill>
                  <a:effectLst/>
                  <a:uLnTx/>
                  <a:uFillTx/>
                  <a:latin typeface="Poppins Medium" pitchFamily="2" charset="77"/>
                  <a:ea typeface="+mn-ea"/>
                  <a:cs typeface="Poppins Medium" pitchFamily="2" charset="77"/>
                </a:rPr>
                <a:t>+</a:t>
              </a:r>
            </a:p>
          </p:txBody>
        </p:sp>
      </p:grpSp>
      <p:grpSp>
        <p:nvGrpSpPr>
          <p:cNvPr id="9375" name="Group 9374">
            <a:extLst>
              <a:ext uri="{FF2B5EF4-FFF2-40B4-BE49-F238E27FC236}">
                <a16:creationId xmlns:a16="http://schemas.microsoft.com/office/drawing/2014/main" id="{CFC65FD7-F23B-C898-EE6D-289BC21FAEA1}"/>
              </a:ext>
            </a:extLst>
          </p:cNvPr>
          <p:cNvGrpSpPr/>
          <p:nvPr/>
        </p:nvGrpSpPr>
        <p:grpSpPr>
          <a:xfrm>
            <a:off x="1638300" y="1441450"/>
            <a:ext cx="5173201" cy="1456125"/>
            <a:chOff x="1638300" y="1441450"/>
            <a:chExt cx="5173201" cy="1456125"/>
          </a:xfrm>
        </p:grpSpPr>
        <p:grpSp>
          <p:nvGrpSpPr>
            <p:cNvPr id="9317" name="Group 9316">
              <a:extLst>
                <a:ext uri="{FF2B5EF4-FFF2-40B4-BE49-F238E27FC236}">
                  <a16:creationId xmlns:a16="http://schemas.microsoft.com/office/drawing/2014/main" id="{5893E995-9675-0E21-87AE-21FAE24E9FD0}"/>
                </a:ext>
              </a:extLst>
            </p:cNvPr>
            <p:cNvGrpSpPr/>
            <p:nvPr/>
          </p:nvGrpSpPr>
          <p:grpSpPr>
            <a:xfrm>
              <a:off x="1638300" y="1441450"/>
              <a:ext cx="5060950" cy="1298575"/>
              <a:chOff x="1638300" y="1441450"/>
              <a:chExt cx="5060950" cy="1298575"/>
            </a:xfrm>
          </p:grpSpPr>
          <p:sp>
            <p:nvSpPr>
              <p:cNvPr id="9314" name="Freeform 9313">
                <a:extLst>
                  <a:ext uri="{FF2B5EF4-FFF2-40B4-BE49-F238E27FC236}">
                    <a16:creationId xmlns:a16="http://schemas.microsoft.com/office/drawing/2014/main" id="{DC366E37-CF6F-377E-0FAE-79BB67361364}"/>
                  </a:ext>
                </a:extLst>
              </p:cNvPr>
              <p:cNvSpPr/>
              <p:nvPr/>
            </p:nvSpPr>
            <p:spPr>
              <a:xfrm>
                <a:off x="4356100" y="2470150"/>
                <a:ext cx="2343150" cy="269875"/>
              </a:xfrm>
              <a:custGeom>
                <a:avLst/>
                <a:gdLst>
                  <a:gd name="csX0" fmla="*/ 2343150 w 2343150"/>
                  <a:gd name="csY0" fmla="*/ 269875 h 269875"/>
                  <a:gd name="csX1" fmla="*/ 1717675 w 2343150"/>
                  <a:gd name="csY1" fmla="*/ 269875 h 269875"/>
                  <a:gd name="csX2" fmla="*/ 1717675 w 2343150"/>
                  <a:gd name="csY2" fmla="*/ 234950 h 269875"/>
                  <a:gd name="csX3" fmla="*/ 1320800 w 2343150"/>
                  <a:gd name="csY3" fmla="*/ 234950 h 269875"/>
                  <a:gd name="csX4" fmla="*/ 1320800 w 2343150"/>
                  <a:gd name="csY4" fmla="*/ 215900 h 269875"/>
                  <a:gd name="csX5" fmla="*/ 1257300 w 2343150"/>
                  <a:gd name="csY5" fmla="*/ 215900 h 269875"/>
                  <a:gd name="csX6" fmla="*/ 1257300 w 2343150"/>
                  <a:gd name="csY6" fmla="*/ 184150 h 269875"/>
                  <a:gd name="csX7" fmla="*/ 1073150 w 2343150"/>
                  <a:gd name="csY7" fmla="*/ 184150 h 269875"/>
                  <a:gd name="csX8" fmla="*/ 1073150 w 2343150"/>
                  <a:gd name="csY8" fmla="*/ 165100 h 269875"/>
                  <a:gd name="csX9" fmla="*/ 923925 w 2343150"/>
                  <a:gd name="csY9" fmla="*/ 165100 h 269875"/>
                  <a:gd name="csX10" fmla="*/ 923925 w 2343150"/>
                  <a:gd name="csY10" fmla="*/ 139700 h 269875"/>
                  <a:gd name="csX11" fmla="*/ 793750 w 2343150"/>
                  <a:gd name="csY11" fmla="*/ 139700 h 269875"/>
                  <a:gd name="csX12" fmla="*/ 793750 w 2343150"/>
                  <a:gd name="csY12" fmla="*/ 107950 h 269875"/>
                  <a:gd name="csX13" fmla="*/ 498475 w 2343150"/>
                  <a:gd name="csY13" fmla="*/ 107950 h 269875"/>
                  <a:gd name="csX14" fmla="*/ 498475 w 2343150"/>
                  <a:gd name="csY14" fmla="*/ 92075 h 269875"/>
                  <a:gd name="csX15" fmla="*/ 215900 w 2343150"/>
                  <a:gd name="csY15" fmla="*/ 92075 h 269875"/>
                  <a:gd name="csX16" fmla="*/ 215900 w 2343150"/>
                  <a:gd name="csY16" fmla="*/ 69850 h 269875"/>
                  <a:gd name="csX17" fmla="*/ 117475 w 2343150"/>
                  <a:gd name="csY17" fmla="*/ 69850 h 269875"/>
                  <a:gd name="csX18" fmla="*/ 117475 w 2343150"/>
                  <a:gd name="csY18" fmla="*/ 38100 h 269875"/>
                  <a:gd name="csX19" fmla="*/ 50800 w 2343150"/>
                  <a:gd name="csY19" fmla="*/ 38100 h 269875"/>
                  <a:gd name="csX20" fmla="*/ 50800 w 2343150"/>
                  <a:gd name="csY20" fmla="*/ 0 h 269875"/>
                  <a:gd name="csX21" fmla="*/ 0 w 2343150"/>
                  <a:gd name="csY21" fmla="*/ 0 h 2698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2343150" h="269875">
                    <a:moveTo>
                      <a:pt x="2343150" y="269875"/>
                    </a:moveTo>
                    <a:lnTo>
                      <a:pt x="1717675" y="269875"/>
                    </a:lnTo>
                    <a:lnTo>
                      <a:pt x="1717675" y="234950"/>
                    </a:lnTo>
                    <a:lnTo>
                      <a:pt x="1320800" y="234950"/>
                    </a:lnTo>
                    <a:lnTo>
                      <a:pt x="1320800" y="215900"/>
                    </a:lnTo>
                    <a:lnTo>
                      <a:pt x="1257300" y="215900"/>
                    </a:lnTo>
                    <a:lnTo>
                      <a:pt x="1257300" y="184150"/>
                    </a:lnTo>
                    <a:lnTo>
                      <a:pt x="1073150" y="184150"/>
                    </a:lnTo>
                    <a:lnTo>
                      <a:pt x="1073150" y="165100"/>
                    </a:lnTo>
                    <a:lnTo>
                      <a:pt x="923925" y="165100"/>
                    </a:lnTo>
                    <a:lnTo>
                      <a:pt x="923925" y="139700"/>
                    </a:lnTo>
                    <a:lnTo>
                      <a:pt x="793750" y="139700"/>
                    </a:lnTo>
                    <a:lnTo>
                      <a:pt x="793750" y="107950"/>
                    </a:lnTo>
                    <a:lnTo>
                      <a:pt x="498475" y="107950"/>
                    </a:lnTo>
                    <a:lnTo>
                      <a:pt x="498475" y="92075"/>
                    </a:lnTo>
                    <a:lnTo>
                      <a:pt x="215900" y="92075"/>
                    </a:lnTo>
                    <a:lnTo>
                      <a:pt x="215900" y="69850"/>
                    </a:lnTo>
                    <a:lnTo>
                      <a:pt x="117475" y="69850"/>
                    </a:lnTo>
                    <a:lnTo>
                      <a:pt x="117475" y="38100"/>
                    </a:lnTo>
                    <a:lnTo>
                      <a:pt x="50800" y="38100"/>
                    </a:lnTo>
                    <a:lnTo>
                      <a:pt x="5080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15" name="Freeform 9314">
                <a:extLst>
                  <a:ext uri="{FF2B5EF4-FFF2-40B4-BE49-F238E27FC236}">
                    <a16:creationId xmlns:a16="http://schemas.microsoft.com/office/drawing/2014/main" id="{98E9AE65-5706-392F-858B-E2B07319AAFD}"/>
                  </a:ext>
                </a:extLst>
              </p:cNvPr>
              <p:cNvSpPr/>
              <p:nvPr/>
            </p:nvSpPr>
            <p:spPr>
              <a:xfrm>
                <a:off x="1638300" y="1441450"/>
                <a:ext cx="2111375" cy="908050"/>
              </a:xfrm>
              <a:custGeom>
                <a:avLst/>
                <a:gdLst>
                  <a:gd name="csX0" fmla="*/ 0 w 2111375"/>
                  <a:gd name="csY0" fmla="*/ 0 h 908050"/>
                  <a:gd name="csX1" fmla="*/ 53975 w 2111375"/>
                  <a:gd name="csY1" fmla="*/ 0 h 908050"/>
                  <a:gd name="csX2" fmla="*/ 53975 w 2111375"/>
                  <a:gd name="csY2" fmla="*/ 44450 h 908050"/>
                  <a:gd name="csX3" fmla="*/ 79375 w 2111375"/>
                  <a:gd name="csY3" fmla="*/ 44450 h 908050"/>
                  <a:gd name="csX4" fmla="*/ 79375 w 2111375"/>
                  <a:gd name="csY4" fmla="*/ 85725 h 908050"/>
                  <a:gd name="csX5" fmla="*/ 133350 w 2111375"/>
                  <a:gd name="csY5" fmla="*/ 85725 h 908050"/>
                  <a:gd name="csX6" fmla="*/ 133350 w 2111375"/>
                  <a:gd name="csY6" fmla="*/ 127000 h 908050"/>
                  <a:gd name="csX7" fmla="*/ 193675 w 2111375"/>
                  <a:gd name="csY7" fmla="*/ 127000 h 908050"/>
                  <a:gd name="csX8" fmla="*/ 193675 w 2111375"/>
                  <a:gd name="csY8" fmla="*/ 174625 h 908050"/>
                  <a:gd name="csX9" fmla="*/ 238125 w 2111375"/>
                  <a:gd name="csY9" fmla="*/ 174625 h 908050"/>
                  <a:gd name="csX10" fmla="*/ 238125 w 2111375"/>
                  <a:gd name="csY10" fmla="*/ 250825 h 908050"/>
                  <a:gd name="csX11" fmla="*/ 269875 w 2111375"/>
                  <a:gd name="csY11" fmla="*/ 250825 h 908050"/>
                  <a:gd name="csX12" fmla="*/ 269875 w 2111375"/>
                  <a:gd name="csY12" fmla="*/ 292100 h 908050"/>
                  <a:gd name="csX13" fmla="*/ 393700 w 2111375"/>
                  <a:gd name="csY13" fmla="*/ 292100 h 908050"/>
                  <a:gd name="csX14" fmla="*/ 393700 w 2111375"/>
                  <a:gd name="csY14" fmla="*/ 311150 h 908050"/>
                  <a:gd name="csX15" fmla="*/ 460375 w 2111375"/>
                  <a:gd name="csY15" fmla="*/ 311150 h 908050"/>
                  <a:gd name="csX16" fmla="*/ 460375 w 2111375"/>
                  <a:gd name="csY16" fmla="*/ 365125 h 908050"/>
                  <a:gd name="csX17" fmla="*/ 482600 w 2111375"/>
                  <a:gd name="csY17" fmla="*/ 365125 h 908050"/>
                  <a:gd name="csX18" fmla="*/ 482600 w 2111375"/>
                  <a:gd name="csY18" fmla="*/ 406400 h 908050"/>
                  <a:gd name="csX19" fmla="*/ 511175 w 2111375"/>
                  <a:gd name="csY19" fmla="*/ 406400 h 908050"/>
                  <a:gd name="csX20" fmla="*/ 511175 w 2111375"/>
                  <a:gd name="csY20" fmla="*/ 422275 h 908050"/>
                  <a:gd name="csX21" fmla="*/ 625475 w 2111375"/>
                  <a:gd name="csY21" fmla="*/ 422275 h 908050"/>
                  <a:gd name="csX22" fmla="*/ 625475 w 2111375"/>
                  <a:gd name="csY22" fmla="*/ 444500 h 908050"/>
                  <a:gd name="csX23" fmla="*/ 711200 w 2111375"/>
                  <a:gd name="csY23" fmla="*/ 444500 h 908050"/>
                  <a:gd name="csX24" fmla="*/ 711200 w 2111375"/>
                  <a:gd name="csY24" fmla="*/ 479425 h 908050"/>
                  <a:gd name="csX25" fmla="*/ 876300 w 2111375"/>
                  <a:gd name="csY25" fmla="*/ 479425 h 908050"/>
                  <a:gd name="csX26" fmla="*/ 876300 w 2111375"/>
                  <a:gd name="csY26" fmla="*/ 508000 h 908050"/>
                  <a:gd name="csX27" fmla="*/ 876300 w 2111375"/>
                  <a:gd name="csY27" fmla="*/ 508000 h 908050"/>
                  <a:gd name="csX28" fmla="*/ 939800 w 2111375"/>
                  <a:gd name="csY28" fmla="*/ 508000 h 908050"/>
                  <a:gd name="csX29" fmla="*/ 939800 w 2111375"/>
                  <a:gd name="csY29" fmla="*/ 593725 h 908050"/>
                  <a:gd name="csX30" fmla="*/ 962025 w 2111375"/>
                  <a:gd name="csY30" fmla="*/ 593725 h 908050"/>
                  <a:gd name="csX31" fmla="*/ 962025 w 2111375"/>
                  <a:gd name="csY31" fmla="*/ 593725 h 908050"/>
                  <a:gd name="csX32" fmla="*/ 962025 w 2111375"/>
                  <a:gd name="csY32" fmla="*/ 622300 h 908050"/>
                  <a:gd name="csX33" fmla="*/ 1012825 w 2111375"/>
                  <a:gd name="csY33" fmla="*/ 622300 h 908050"/>
                  <a:gd name="csX34" fmla="*/ 1012825 w 2111375"/>
                  <a:gd name="csY34" fmla="*/ 641350 h 908050"/>
                  <a:gd name="csX35" fmla="*/ 1216025 w 2111375"/>
                  <a:gd name="csY35" fmla="*/ 641350 h 908050"/>
                  <a:gd name="csX36" fmla="*/ 1216025 w 2111375"/>
                  <a:gd name="csY36" fmla="*/ 657225 h 908050"/>
                  <a:gd name="csX37" fmla="*/ 1390650 w 2111375"/>
                  <a:gd name="csY37" fmla="*/ 657225 h 908050"/>
                  <a:gd name="csX38" fmla="*/ 1390650 w 2111375"/>
                  <a:gd name="csY38" fmla="*/ 682625 h 908050"/>
                  <a:gd name="csX39" fmla="*/ 1485900 w 2111375"/>
                  <a:gd name="csY39" fmla="*/ 682625 h 908050"/>
                  <a:gd name="csX40" fmla="*/ 1485900 w 2111375"/>
                  <a:gd name="csY40" fmla="*/ 723900 h 908050"/>
                  <a:gd name="csX41" fmla="*/ 1549400 w 2111375"/>
                  <a:gd name="csY41" fmla="*/ 723900 h 908050"/>
                  <a:gd name="csX42" fmla="*/ 1549400 w 2111375"/>
                  <a:gd name="csY42" fmla="*/ 749300 h 908050"/>
                  <a:gd name="csX43" fmla="*/ 1587500 w 2111375"/>
                  <a:gd name="csY43" fmla="*/ 749300 h 908050"/>
                  <a:gd name="csX44" fmla="*/ 1587500 w 2111375"/>
                  <a:gd name="csY44" fmla="*/ 771525 h 908050"/>
                  <a:gd name="csX45" fmla="*/ 1749425 w 2111375"/>
                  <a:gd name="csY45" fmla="*/ 771525 h 908050"/>
                  <a:gd name="csX46" fmla="*/ 1749425 w 2111375"/>
                  <a:gd name="csY46" fmla="*/ 790575 h 908050"/>
                  <a:gd name="csX47" fmla="*/ 1835150 w 2111375"/>
                  <a:gd name="csY47" fmla="*/ 790575 h 908050"/>
                  <a:gd name="csX48" fmla="*/ 1835150 w 2111375"/>
                  <a:gd name="csY48" fmla="*/ 857250 h 908050"/>
                  <a:gd name="csX49" fmla="*/ 1860550 w 2111375"/>
                  <a:gd name="csY49" fmla="*/ 857250 h 908050"/>
                  <a:gd name="csX50" fmla="*/ 1860550 w 2111375"/>
                  <a:gd name="csY50" fmla="*/ 882650 h 908050"/>
                  <a:gd name="csX51" fmla="*/ 1971675 w 2111375"/>
                  <a:gd name="csY51" fmla="*/ 882650 h 908050"/>
                  <a:gd name="csX52" fmla="*/ 1971675 w 2111375"/>
                  <a:gd name="csY52" fmla="*/ 892175 h 908050"/>
                  <a:gd name="csX53" fmla="*/ 2044700 w 2111375"/>
                  <a:gd name="csY53" fmla="*/ 892175 h 908050"/>
                  <a:gd name="csX54" fmla="*/ 2044700 w 2111375"/>
                  <a:gd name="csY54" fmla="*/ 908050 h 908050"/>
                  <a:gd name="csX55" fmla="*/ 2111375 w 2111375"/>
                  <a:gd name="csY55" fmla="*/ 908050 h 9080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2111375" h="908050">
                    <a:moveTo>
                      <a:pt x="0" y="0"/>
                    </a:moveTo>
                    <a:lnTo>
                      <a:pt x="53975" y="0"/>
                    </a:lnTo>
                    <a:lnTo>
                      <a:pt x="53975" y="44450"/>
                    </a:lnTo>
                    <a:lnTo>
                      <a:pt x="79375" y="44450"/>
                    </a:lnTo>
                    <a:lnTo>
                      <a:pt x="79375" y="85725"/>
                    </a:lnTo>
                    <a:lnTo>
                      <a:pt x="133350" y="85725"/>
                    </a:lnTo>
                    <a:lnTo>
                      <a:pt x="133350" y="127000"/>
                    </a:lnTo>
                    <a:lnTo>
                      <a:pt x="193675" y="127000"/>
                    </a:lnTo>
                    <a:lnTo>
                      <a:pt x="193675" y="174625"/>
                    </a:lnTo>
                    <a:lnTo>
                      <a:pt x="238125" y="174625"/>
                    </a:lnTo>
                    <a:lnTo>
                      <a:pt x="238125" y="250825"/>
                    </a:lnTo>
                    <a:lnTo>
                      <a:pt x="269875" y="250825"/>
                    </a:lnTo>
                    <a:lnTo>
                      <a:pt x="269875" y="292100"/>
                    </a:lnTo>
                    <a:lnTo>
                      <a:pt x="393700" y="292100"/>
                    </a:lnTo>
                    <a:lnTo>
                      <a:pt x="393700" y="311150"/>
                    </a:lnTo>
                    <a:lnTo>
                      <a:pt x="460375" y="311150"/>
                    </a:lnTo>
                    <a:lnTo>
                      <a:pt x="460375" y="365125"/>
                    </a:lnTo>
                    <a:lnTo>
                      <a:pt x="482600" y="365125"/>
                    </a:lnTo>
                    <a:lnTo>
                      <a:pt x="482600" y="406400"/>
                    </a:lnTo>
                    <a:lnTo>
                      <a:pt x="511175" y="406400"/>
                    </a:lnTo>
                    <a:lnTo>
                      <a:pt x="511175" y="422275"/>
                    </a:lnTo>
                    <a:lnTo>
                      <a:pt x="625475" y="422275"/>
                    </a:lnTo>
                    <a:lnTo>
                      <a:pt x="625475" y="444500"/>
                    </a:lnTo>
                    <a:lnTo>
                      <a:pt x="711200" y="444500"/>
                    </a:lnTo>
                    <a:lnTo>
                      <a:pt x="711200" y="479425"/>
                    </a:lnTo>
                    <a:lnTo>
                      <a:pt x="876300" y="479425"/>
                    </a:lnTo>
                    <a:lnTo>
                      <a:pt x="876300" y="508000"/>
                    </a:lnTo>
                    <a:lnTo>
                      <a:pt x="876300" y="508000"/>
                    </a:lnTo>
                    <a:lnTo>
                      <a:pt x="939800" y="508000"/>
                    </a:lnTo>
                    <a:lnTo>
                      <a:pt x="939800" y="593725"/>
                    </a:lnTo>
                    <a:lnTo>
                      <a:pt x="962025" y="593725"/>
                    </a:lnTo>
                    <a:lnTo>
                      <a:pt x="962025" y="593725"/>
                    </a:lnTo>
                    <a:lnTo>
                      <a:pt x="962025" y="622300"/>
                    </a:lnTo>
                    <a:lnTo>
                      <a:pt x="1012825" y="622300"/>
                    </a:lnTo>
                    <a:lnTo>
                      <a:pt x="1012825" y="641350"/>
                    </a:lnTo>
                    <a:lnTo>
                      <a:pt x="1216025" y="641350"/>
                    </a:lnTo>
                    <a:lnTo>
                      <a:pt x="1216025" y="657225"/>
                    </a:lnTo>
                    <a:lnTo>
                      <a:pt x="1390650" y="657225"/>
                    </a:lnTo>
                    <a:lnTo>
                      <a:pt x="1390650" y="682625"/>
                    </a:lnTo>
                    <a:lnTo>
                      <a:pt x="1485900" y="682625"/>
                    </a:lnTo>
                    <a:lnTo>
                      <a:pt x="1485900" y="723900"/>
                    </a:lnTo>
                    <a:lnTo>
                      <a:pt x="1549400" y="723900"/>
                    </a:lnTo>
                    <a:lnTo>
                      <a:pt x="1549400" y="749300"/>
                    </a:lnTo>
                    <a:lnTo>
                      <a:pt x="1587500" y="749300"/>
                    </a:lnTo>
                    <a:lnTo>
                      <a:pt x="1587500" y="771525"/>
                    </a:lnTo>
                    <a:lnTo>
                      <a:pt x="1749425" y="771525"/>
                    </a:lnTo>
                    <a:lnTo>
                      <a:pt x="1749425" y="790575"/>
                    </a:lnTo>
                    <a:lnTo>
                      <a:pt x="1835150" y="790575"/>
                    </a:lnTo>
                    <a:lnTo>
                      <a:pt x="1835150" y="857250"/>
                    </a:lnTo>
                    <a:lnTo>
                      <a:pt x="1860550" y="857250"/>
                    </a:lnTo>
                    <a:lnTo>
                      <a:pt x="1860550" y="882650"/>
                    </a:lnTo>
                    <a:lnTo>
                      <a:pt x="1971675" y="882650"/>
                    </a:lnTo>
                    <a:lnTo>
                      <a:pt x="1971675" y="892175"/>
                    </a:lnTo>
                    <a:lnTo>
                      <a:pt x="2044700" y="892175"/>
                    </a:lnTo>
                    <a:lnTo>
                      <a:pt x="2044700" y="908050"/>
                    </a:lnTo>
                    <a:lnTo>
                      <a:pt x="2111375" y="90805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316" name="Freeform 9315">
                <a:extLst>
                  <a:ext uri="{FF2B5EF4-FFF2-40B4-BE49-F238E27FC236}">
                    <a16:creationId xmlns:a16="http://schemas.microsoft.com/office/drawing/2014/main" id="{9E7E165F-74FD-5F5C-9227-0BA62A35D497}"/>
                  </a:ext>
                </a:extLst>
              </p:cNvPr>
              <p:cNvSpPr/>
              <p:nvPr/>
            </p:nvSpPr>
            <p:spPr>
              <a:xfrm>
                <a:off x="3730625" y="2359025"/>
                <a:ext cx="638175" cy="95250"/>
              </a:xfrm>
              <a:custGeom>
                <a:avLst/>
                <a:gdLst>
                  <a:gd name="csX0" fmla="*/ 0 w 638175"/>
                  <a:gd name="csY0" fmla="*/ 0 h 95250"/>
                  <a:gd name="csX1" fmla="*/ 254000 w 638175"/>
                  <a:gd name="csY1" fmla="*/ 0 h 95250"/>
                  <a:gd name="csX2" fmla="*/ 254000 w 638175"/>
                  <a:gd name="csY2" fmla="*/ 25400 h 95250"/>
                  <a:gd name="csX3" fmla="*/ 358775 w 638175"/>
                  <a:gd name="csY3" fmla="*/ 25400 h 95250"/>
                  <a:gd name="csX4" fmla="*/ 358775 w 638175"/>
                  <a:gd name="csY4" fmla="*/ 66675 h 95250"/>
                  <a:gd name="csX5" fmla="*/ 460375 w 638175"/>
                  <a:gd name="csY5" fmla="*/ 66675 h 95250"/>
                  <a:gd name="csX6" fmla="*/ 460375 w 638175"/>
                  <a:gd name="csY6" fmla="*/ 79375 h 95250"/>
                  <a:gd name="csX7" fmla="*/ 501650 w 638175"/>
                  <a:gd name="csY7" fmla="*/ 79375 h 95250"/>
                  <a:gd name="csX8" fmla="*/ 501650 w 638175"/>
                  <a:gd name="csY8" fmla="*/ 95250 h 95250"/>
                  <a:gd name="csX9" fmla="*/ 638175 w 638175"/>
                  <a:gd name="csY9" fmla="*/ 95250 h 952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638175" h="95250">
                    <a:moveTo>
                      <a:pt x="0" y="0"/>
                    </a:moveTo>
                    <a:lnTo>
                      <a:pt x="254000" y="0"/>
                    </a:lnTo>
                    <a:lnTo>
                      <a:pt x="254000" y="25400"/>
                    </a:lnTo>
                    <a:lnTo>
                      <a:pt x="358775" y="25400"/>
                    </a:lnTo>
                    <a:lnTo>
                      <a:pt x="358775" y="66675"/>
                    </a:lnTo>
                    <a:lnTo>
                      <a:pt x="460375" y="66675"/>
                    </a:lnTo>
                    <a:lnTo>
                      <a:pt x="460375" y="79375"/>
                    </a:lnTo>
                    <a:lnTo>
                      <a:pt x="501650" y="79375"/>
                    </a:lnTo>
                    <a:lnTo>
                      <a:pt x="501650" y="95250"/>
                    </a:lnTo>
                    <a:lnTo>
                      <a:pt x="638175" y="9525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349" name="TextBox 9348">
              <a:extLst>
                <a:ext uri="{FF2B5EF4-FFF2-40B4-BE49-F238E27FC236}">
                  <a16:creationId xmlns:a16="http://schemas.microsoft.com/office/drawing/2014/main" id="{2E859A38-9AAE-C32D-FDC2-4031C2C17B9D}"/>
                </a:ext>
              </a:extLst>
            </p:cNvPr>
            <p:cNvSpPr txBox="1"/>
            <p:nvPr/>
          </p:nvSpPr>
          <p:spPr bwMode="auto">
            <a:xfrm>
              <a:off x="1782556" y="159679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1" name="TextBox 9350">
              <a:extLst>
                <a:ext uri="{FF2B5EF4-FFF2-40B4-BE49-F238E27FC236}">
                  <a16:creationId xmlns:a16="http://schemas.microsoft.com/office/drawing/2014/main" id="{1ABF2795-29D9-DF1C-5B31-34C6C6A69158}"/>
                </a:ext>
              </a:extLst>
            </p:cNvPr>
            <p:cNvSpPr txBox="1"/>
            <p:nvPr/>
          </p:nvSpPr>
          <p:spPr bwMode="auto">
            <a:xfrm>
              <a:off x="1814306" y="159790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2" name="TextBox 9351">
              <a:extLst>
                <a:ext uri="{FF2B5EF4-FFF2-40B4-BE49-F238E27FC236}">
                  <a16:creationId xmlns:a16="http://schemas.microsoft.com/office/drawing/2014/main" id="{B8744644-05D8-7919-CF1F-6D624BD4CB51}"/>
                </a:ext>
              </a:extLst>
            </p:cNvPr>
            <p:cNvSpPr txBox="1"/>
            <p:nvPr/>
          </p:nvSpPr>
          <p:spPr bwMode="auto">
            <a:xfrm>
              <a:off x="2455907" y="184488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3" name="TextBox 9352">
              <a:extLst>
                <a:ext uri="{FF2B5EF4-FFF2-40B4-BE49-F238E27FC236}">
                  <a16:creationId xmlns:a16="http://schemas.microsoft.com/office/drawing/2014/main" id="{DACE24A0-9E9F-C6BC-5592-376991642DAC}"/>
                </a:ext>
              </a:extLst>
            </p:cNvPr>
            <p:cNvSpPr txBox="1"/>
            <p:nvPr/>
          </p:nvSpPr>
          <p:spPr bwMode="auto">
            <a:xfrm>
              <a:off x="2810349" y="197068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4" name="TextBox 9353">
              <a:extLst>
                <a:ext uri="{FF2B5EF4-FFF2-40B4-BE49-F238E27FC236}">
                  <a16:creationId xmlns:a16="http://schemas.microsoft.com/office/drawing/2014/main" id="{BEFBA339-BB32-ABD5-EE25-0F3946DF6FFF}"/>
                </a:ext>
              </a:extLst>
            </p:cNvPr>
            <p:cNvSpPr txBox="1"/>
            <p:nvPr/>
          </p:nvSpPr>
          <p:spPr bwMode="auto">
            <a:xfrm>
              <a:off x="2994500" y="199551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5" name="TextBox 9354">
              <a:extLst>
                <a:ext uri="{FF2B5EF4-FFF2-40B4-BE49-F238E27FC236}">
                  <a16:creationId xmlns:a16="http://schemas.microsoft.com/office/drawing/2014/main" id="{042839E0-1E55-74F1-1A48-61A7C73CC94F}"/>
                </a:ext>
              </a:extLst>
            </p:cNvPr>
            <p:cNvSpPr txBox="1"/>
            <p:nvPr/>
          </p:nvSpPr>
          <p:spPr bwMode="auto">
            <a:xfrm>
              <a:off x="3058680" y="203688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6" name="TextBox 9355">
              <a:extLst>
                <a:ext uri="{FF2B5EF4-FFF2-40B4-BE49-F238E27FC236}">
                  <a16:creationId xmlns:a16="http://schemas.microsoft.com/office/drawing/2014/main" id="{BDFD7833-D44E-A57F-9A94-282DDC51A7E1}"/>
                </a:ext>
              </a:extLst>
            </p:cNvPr>
            <p:cNvSpPr txBox="1"/>
            <p:nvPr/>
          </p:nvSpPr>
          <p:spPr bwMode="auto">
            <a:xfrm>
              <a:off x="3264670" y="20889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7" name="TextBox 9356">
              <a:extLst>
                <a:ext uri="{FF2B5EF4-FFF2-40B4-BE49-F238E27FC236}">
                  <a16:creationId xmlns:a16="http://schemas.microsoft.com/office/drawing/2014/main" id="{CA7574DC-D23A-CBBA-F84A-18C9956864C9}"/>
                </a:ext>
              </a:extLst>
            </p:cNvPr>
            <p:cNvSpPr txBox="1"/>
            <p:nvPr/>
          </p:nvSpPr>
          <p:spPr bwMode="auto">
            <a:xfrm>
              <a:off x="3651827" y="223645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8" name="TextBox 9357">
              <a:extLst>
                <a:ext uri="{FF2B5EF4-FFF2-40B4-BE49-F238E27FC236}">
                  <a16:creationId xmlns:a16="http://schemas.microsoft.com/office/drawing/2014/main" id="{60280D7D-BD82-213A-D154-91B2393CF6E3}"/>
                </a:ext>
              </a:extLst>
            </p:cNvPr>
            <p:cNvSpPr txBox="1"/>
            <p:nvPr/>
          </p:nvSpPr>
          <p:spPr bwMode="auto">
            <a:xfrm>
              <a:off x="3969851" y="226953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59" name="TextBox 9358">
              <a:extLst>
                <a:ext uri="{FF2B5EF4-FFF2-40B4-BE49-F238E27FC236}">
                  <a16:creationId xmlns:a16="http://schemas.microsoft.com/office/drawing/2014/main" id="{5566F8E3-5C28-18C0-7000-84957EA79674}"/>
                </a:ext>
              </a:extLst>
            </p:cNvPr>
            <p:cNvSpPr txBox="1"/>
            <p:nvPr/>
          </p:nvSpPr>
          <p:spPr bwMode="auto">
            <a:xfrm>
              <a:off x="5110935" y="247572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0" name="TextBox 9359">
              <a:extLst>
                <a:ext uri="{FF2B5EF4-FFF2-40B4-BE49-F238E27FC236}">
                  <a16:creationId xmlns:a16="http://schemas.microsoft.com/office/drawing/2014/main" id="{581C76E2-B8ED-AA74-9B79-A1D9A7B8B0CC}"/>
                </a:ext>
              </a:extLst>
            </p:cNvPr>
            <p:cNvSpPr txBox="1"/>
            <p:nvPr/>
          </p:nvSpPr>
          <p:spPr bwMode="auto">
            <a:xfrm>
              <a:off x="5132349" y="247572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1" name="TextBox 9360">
              <a:extLst>
                <a:ext uri="{FF2B5EF4-FFF2-40B4-BE49-F238E27FC236}">
                  <a16:creationId xmlns:a16="http://schemas.microsoft.com/office/drawing/2014/main" id="{02594F51-FB18-E816-B926-406AA48354DE}"/>
                </a:ext>
              </a:extLst>
            </p:cNvPr>
            <p:cNvSpPr txBox="1"/>
            <p:nvPr/>
          </p:nvSpPr>
          <p:spPr bwMode="auto">
            <a:xfrm>
              <a:off x="5328814" y="2513259"/>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2" name="TextBox 9361">
              <a:extLst>
                <a:ext uri="{FF2B5EF4-FFF2-40B4-BE49-F238E27FC236}">
                  <a16:creationId xmlns:a16="http://schemas.microsoft.com/office/drawing/2014/main" id="{109DE846-2BB4-FE55-7539-10985BC5A8C6}"/>
                </a:ext>
              </a:extLst>
            </p:cNvPr>
            <p:cNvSpPr txBox="1"/>
            <p:nvPr/>
          </p:nvSpPr>
          <p:spPr bwMode="auto">
            <a:xfrm>
              <a:off x="6563349" y="261422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3" name="TextBox 9362">
              <a:extLst>
                <a:ext uri="{FF2B5EF4-FFF2-40B4-BE49-F238E27FC236}">
                  <a16:creationId xmlns:a16="http://schemas.microsoft.com/office/drawing/2014/main" id="{9C461DE3-0F2B-9EBE-4B3F-AAF20AD9B695}"/>
                </a:ext>
              </a:extLst>
            </p:cNvPr>
            <p:cNvSpPr txBox="1"/>
            <p:nvPr/>
          </p:nvSpPr>
          <p:spPr bwMode="auto">
            <a:xfrm>
              <a:off x="5214616" y="2507281"/>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4" name="TextBox 9363">
              <a:extLst>
                <a:ext uri="{FF2B5EF4-FFF2-40B4-BE49-F238E27FC236}">
                  <a16:creationId xmlns:a16="http://schemas.microsoft.com/office/drawing/2014/main" id="{8884FFB0-5E19-D524-1548-34A47FC56934}"/>
                </a:ext>
              </a:extLst>
            </p:cNvPr>
            <p:cNvSpPr txBox="1"/>
            <p:nvPr/>
          </p:nvSpPr>
          <p:spPr bwMode="auto">
            <a:xfrm>
              <a:off x="5182706" y="250728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5" name="TextBox 9364">
              <a:extLst>
                <a:ext uri="{FF2B5EF4-FFF2-40B4-BE49-F238E27FC236}">
                  <a16:creationId xmlns:a16="http://schemas.microsoft.com/office/drawing/2014/main" id="{E0374613-305B-C86E-0E46-48DD456F7A9A}"/>
                </a:ext>
              </a:extLst>
            </p:cNvPr>
            <p:cNvSpPr txBox="1"/>
            <p:nvPr/>
          </p:nvSpPr>
          <p:spPr bwMode="auto">
            <a:xfrm>
              <a:off x="5549735" y="256955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6" name="TextBox 9365">
              <a:extLst>
                <a:ext uri="{FF2B5EF4-FFF2-40B4-BE49-F238E27FC236}">
                  <a16:creationId xmlns:a16="http://schemas.microsoft.com/office/drawing/2014/main" id="{62E6C628-F648-881E-1DAD-EF418EB0BF82}"/>
                </a:ext>
              </a:extLst>
            </p:cNvPr>
            <p:cNvSpPr txBox="1"/>
            <p:nvPr/>
          </p:nvSpPr>
          <p:spPr bwMode="auto">
            <a:xfrm>
              <a:off x="5462738" y="253202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7" name="TextBox 9366">
              <a:extLst>
                <a:ext uri="{FF2B5EF4-FFF2-40B4-BE49-F238E27FC236}">
                  <a16:creationId xmlns:a16="http://schemas.microsoft.com/office/drawing/2014/main" id="{F89D35F1-5435-81AD-14C6-05D2455E7718}"/>
                </a:ext>
              </a:extLst>
            </p:cNvPr>
            <p:cNvSpPr txBox="1"/>
            <p:nvPr/>
          </p:nvSpPr>
          <p:spPr bwMode="auto">
            <a:xfrm>
              <a:off x="5618694" y="25718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8" name="TextBox 9367">
              <a:extLst>
                <a:ext uri="{FF2B5EF4-FFF2-40B4-BE49-F238E27FC236}">
                  <a16:creationId xmlns:a16="http://schemas.microsoft.com/office/drawing/2014/main" id="{03227A96-0453-EC21-6FAF-7BA15F9EE5C1}"/>
                </a:ext>
              </a:extLst>
            </p:cNvPr>
            <p:cNvSpPr txBox="1"/>
            <p:nvPr/>
          </p:nvSpPr>
          <p:spPr bwMode="auto">
            <a:xfrm>
              <a:off x="6078639" y="261852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69" name="TextBox 9368">
              <a:extLst>
                <a:ext uri="{FF2B5EF4-FFF2-40B4-BE49-F238E27FC236}">
                  <a16:creationId xmlns:a16="http://schemas.microsoft.com/office/drawing/2014/main" id="{D927CF97-DF62-4397-2F43-C1E7542E34E4}"/>
                </a:ext>
              </a:extLst>
            </p:cNvPr>
            <p:cNvSpPr txBox="1"/>
            <p:nvPr/>
          </p:nvSpPr>
          <p:spPr bwMode="auto">
            <a:xfrm>
              <a:off x="6114782" y="262057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70" name="TextBox 9369">
              <a:extLst>
                <a:ext uri="{FF2B5EF4-FFF2-40B4-BE49-F238E27FC236}">
                  <a16:creationId xmlns:a16="http://schemas.microsoft.com/office/drawing/2014/main" id="{EDAE8C3D-A49E-9F60-766A-8387781AB9B3}"/>
                </a:ext>
              </a:extLst>
            </p:cNvPr>
            <p:cNvSpPr txBox="1"/>
            <p:nvPr/>
          </p:nvSpPr>
          <p:spPr bwMode="auto">
            <a:xfrm>
              <a:off x="6095910" y="261846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71" name="TextBox 9370">
              <a:extLst>
                <a:ext uri="{FF2B5EF4-FFF2-40B4-BE49-F238E27FC236}">
                  <a16:creationId xmlns:a16="http://schemas.microsoft.com/office/drawing/2014/main" id="{3D01127D-F357-C0A0-04A1-E4D16F2D291A}"/>
                </a:ext>
              </a:extLst>
            </p:cNvPr>
            <p:cNvSpPr txBox="1"/>
            <p:nvPr/>
          </p:nvSpPr>
          <p:spPr bwMode="auto">
            <a:xfrm>
              <a:off x="5653721" y="25718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72" name="TextBox 9371">
              <a:extLst>
                <a:ext uri="{FF2B5EF4-FFF2-40B4-BE49-F238E27FC236}">
                  <a16:creationId xmlns:a16="http://schemas.microsoft.com/office/drawing/2014/main" id="{3FC819FA-37C4-8483-3690-04ECD13CD132}"/>
                </a:ext>
              </a:extLst>
            </p:cNvPr>
            <p:cNvSpPr txBox="1"/>
            <p:nvPr/>
          </p:nvSpPr>
          <p:spPr bwMode="auto">
            <a:xfrm>
              <a:off x="5633184" y="257195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73" name="TextBox 9372">
              <a:extLst>
                <a:ext uri="{FF2B5EF4-FFF2-40B4-BE49-F238E27FC236}">
                  <a16:creationId xmlns:a16="http://schemas.microsoft.com/office/drawing/2014/main" id="{DCE34130-3B9C-F144-043B-2D1E63E331BA}"/>
                </a:ext>
              </a:extLst>
            </p:cNvPr>
            <p:cNvSpPr txBox="1"/>
            <p:nvPr/>
          </p:nvSpPr>
          <p:spPr bwMode="auto">
            <a:xfrm>
              <a:off x="5688607" y="256955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374" name="TextBox 9373">
              <a:extLst>
                <a:ext uri="{FF2B5EF4-FFF2-40B4-BE49-F238E27FC236}">
                  <a16:creationId xmlns:a16="http://schemas.microsoft.com/office/drawing/2014/main" id="{7B3DA343-291A-A657-1C27-C4D3AAE35D45}"/>
                </a:ext>
              </a:extLst>
            </p:cNvPr>
            <p:cNvSpPr txBox="1"/>
            <p:nvPr/>
          </p:nvSpPr>
          <p:spPr bwMode="auto">
            <a:xfrm>
              <a:off x="5671356" y="257273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grpSp>
        <p:nvGrpSpPr>
          <p:cNvPr id="9456" name="Group 9455">
            <a:extLst>
              <a:ext uri="{FF2B5EF4-FFF2-40B4-BE49-F238E27FC236}">
                <a16:creationId xmlns:a16="http://schemas.microsoft.com/office/drawing/2014/main" id="{398C0AC4-66E7-A6B4-25ED-457A06F2D09E}"/>
              </a:ext>
            </a:extLst>
          </p:cNvPr>
          <p:cNvGrpSpPr/>
          <p:nvPr/>
        </p:nvGrpSpPr>
        <p:grpSpPr>
          <a:xfrm>
            <a:off x="9504464" y="2833044"/>
            <a:ext cx="2329926" cy="631509"/>
            <a:chOff x="9504464" y="2833044"/>
            <a:chExt cx="2329926" cy="631509"/>
          </a:xfrm>
        </p:grpSpPr>
        <p:sp>
          <p:nvSpPr>
            <p:cNvPr id="9424" name="TextBox 9423">
              <a:extLst>
                <a:ext uri="{FF2B5EF4-FFF2-40B4-BE49-F238E27FC236}">
                  <a16:creationId xmlns:a16="http://schemas.microsoft.com/office/drawing/2014/main" id="{FE6EC049-3C0D-3251-1B22-FD8E74063783}"/>
                </a:ext>
              </a:extLst>
            </p:cNvPr>
            <p:cNvSpPr txBox="1"/>
            <p:nvPr/>
          </p:nvSpPr>
          <p:spPr bwMode="auto">
            <a:xfrm>
              <a:off x="9504464" y="283304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25" name="TextBox 9424">
              <a:extLst>
                <a:ext uri="{FF2B5EF4-FFF2-40B4-BE49-F238E27FC236}">
                  <a16:creationId xmlns:a16="http://schemas.microsoft.com/office/drawing/2014/main" id="{0B29BF26-CC01-8E30-6A90-4135BBA78BCC}"/>
                </a:ext>
              </a:extLst>
            </p:cNvPr>
            <p:cNvSpPr txBox="1"/>
            <p:nvPr/>
          </p:nvSpPr>
          <p:spPr bwMode="auto">
            <a:xfrm>
              <a:off x="9724720" y="289152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26" name="TextBox 9425">
              <a:extLst>
                <a:ext uri="{FF2B5EF4-FFF2-40B4-BE49-F238E27FC236}">
                  <a16:creationId xmlns:a16="http://schemas.microsoft.com/office/drawing/2014/main" id="{BCE5BC2F-CC99-323C-D1A3-C47C301458FE}"/>
                </a:ext>
              </a:extLst>
            </p:cNvPr>
            <p:cNvSpPr txBox="1"/>
            <p:nvPr/>
          </p:nvSpPr>
          <p:spPr bwMode="auto">
            <a:xfrm>
              <a:off x="9837588" y="290411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27" name="TextBox 9426">
              <a:extLst>
                <a:ext uri="{FF2B5EF4-FFF2-40B4-BE49-F238E27FC236}">
                  <a16:creationId xmlns:a16="http://schemas.microsoft.com/office/drawing/2014/main" id="{9D74C438-3B7F-D995-F3FB-C6BBB2616529}"/>
                </a:ext>
              </a:extLst>
            </p:cNvPr>
            <p:cNvSpPr txBox="1"/>
            <p:nvPr/>
          </p:nvSpPr>
          <p:spPr bwMode="auto">
            <a:xfrm>
              <a:off x="10763637" y="311004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28" name="TextBox 9427">
              <a:extLst>
                <a:ext uri="{FF2B5EF4-FFF2-40B4-BE49-F238E27FC236}">
                  <a16:creationId xmlns:a16="http://schemas.microsoft.com/office/drawing/2014/main" id="{E3F07A43-5544-D695-2E6C-DBF4E144646F}"/>
                </a:ext>
              </a:extLst>
            </p:cNvPr>
            <p:cNvSpPr txBox="1"/>
            <p:nvPr/>
          </p:nvSpPr>
          <p:spPr bwMode="auto">
            <a:xfrm>
              <a:off x="10784523" y="311321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29" name="TextBox 9428">
              <a:extLst>
                <a:ext uri="{FF2B5EF4-FFF2-40B4-BE49-F238E27FC236}">
                  <a16:creationId xmlns:a16="http://schemas.microsoft.com/office/drawing/2014/main" id="{ABE1D883-D134-49DB-F9E2-1BE6BC45788E}"/>
                </a:ext>
              </a:extLst>
            </p:cNvPr>
            <p:cNvSpPr txBox="1"/>
            <p:nvPr/>
          </p:nvSpPr>
          <p:spPr bwMode="auto">
            <a:xfrm>
              <a:off x="10902547" y="311004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0" name="TextBox 9429">
              <a:extLst>
                <a:ext uri="{FF2B5EF4-FFF2-40B4-BE49-F238E27FC236}">
                  <a16:creationId xmlns:a16="http://schemas.microsoft.com/office/drawing/2014/main" id="{BB90649E-9367-A22D-169A-5F189A68E492}"/>
                </a:ext>
              </a:extLst>
            </p:cNvPr>
            <p:cNvSpPr txBox="1"/>
            <p:nvPr/>
          </p:nvSpPr>
          <p:spPr bwMode="auto">
            <a:xfrm>
              <a:off x="10869345" y="310686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1" name="TextBox 9430">
              <a:extLst>
                <a:ext uri="{FF2B5EF4-FFF2-40B4-BE49-F238E27FC236}">
                  <a16:creationId xmlns:a16="http://schemas.microsoft.com/office/drawing/2014/main" id="{7D0B2EB4-BDAB-176A-014D-039E4E1C6F7B}"/>
                </a:ext>
              </a:extLst>
            </p:cNvPr>
            <p:cNvSpPr txBox="1"/>
            <p:nvPr/>
          </p:nvSpPr>
          <p:spPr bwMode="auto">
            <a:xfrm>
              <a:off x="11586238" y="318111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2" name="TextBox 9431">
              <a:extLst>
                <a:ext uri="{FF2B5EF4-FFF2-40B4-BE49-F238E27FC236}">
                  <a16:creationId xmlns:a16="http://schemas.microsoft.com/office/drawing/2014/main" id="{270DDCC6-A1D3-E481-4A16-740D51F0CECC}"/>
                </a:ext>
              </a:extLst>
            </p:cNvPr>
            <p:cNvSpPr txBox="1"/>
            <p:nvPr/>
          </p:nvSpPr>
          <p:spPr bwMode="auto">
            <a:xfrm>
              <a:off x="10822463" y="31113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3" name="TextBox 9432">
              <a:extLst>
                <a:ext uri="{FF2B5EF4-FFF2-40B4-BE49-F238E27FC236}">
                  <a16:creationId xmlns:a16="http://schemas.microsoft.com/office/drawing/2014/main" id="{1E83BADE-D963-9694-3E2C-DC0528713779}"/>
                </a:ext>
              </a:extLst>
            </p:cNvPr>
            <p:cNvSpPr txBox="1"/>
            <p:nvPr/>
          </p:nvSpPr>
          <p:spPr bwMode="auto">
            <a:xfrm>
              <a:off x="10845904" y="311004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4" name="TextBox 9433">
              <a:extLst>
                <a:ext uri="{FF2B5EF4-FFF2-40B4-BE49-F238E27FC236}">
                  <a16:creationId xmlns:a16="http://schemas.microsoft.com/office/drawing/2014/main" id="{74E73D88-504A-0D64-53EE-FB51CF946ACC}"/>
                </a:ext>
              </a:extLst>
            </p:cNvPr>
            <p:cNvSpPr txBox="1"/>
            <p:nvPr/>
          </p:nvSpPr>
          <p:spPr bwMode="auto">
            <a:xfrm>
              <a:off x="10925988" y="311321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5" name="TextBox 9434">
              <a:extLst>
                <a:ext uri="{FF2B5EF4-FFF2-40B4-BE49-F238E27FC236}">
                  <a16:creationId xmlns:a16="http://schemas.microsoft.com/office/drawing/2014/main" id="{825B3253-599F-9763-1B39-F7C4EA996F15}"/>
                </a:ext>
              </a:extLst>
            </p:cNvPr>
            <p:cNvSpPr txBox="1"/>
            <p:nvPr/>
          </p:nvSpPr>
          <p:spPr bwMode="auto">
            <a:xfrm>
              <a:off x="10956199" y="311004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6" name="TextBox 9435">
              <a:extLst>
                <a:ext uri="{FF2B5EF4-FFF2-40B4-BE49-F238E27FC236}">
                  <a16:creationId xmlns:a16="http://schemas.microsoft.com/office/drawing/2014/main" id="{3980A24A-4B85-D0A4-9A61-362FF0467660}"/>
                </a:ext>
              </a:extLst>
            </p:cNvPr>
            <p:cNvSpPr txBox="1"/>
            <p:nvPr/>
          </p:nvSpPr>
          <p:spPr bwMode="auto">
            <a:xfrm>
              <a:off x="11303206" y="318755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7" name="TextBox 9436">
              <a:extLst>
                <a:ext uri="{FF2B5EF4-FFF2-40B4-BE49-F238E27FC236}">
                  <a16:creationId xmlns:a16="http://schemas.microsoft.com/office/drawing/2014/main" id="{D181C3E6-179D-6E10-B727-8116D1530E64}"/>
                </a:ext>
              </a:extLst>
            </p:cNvPr>
            <p:cNvSpPr txBox="1"/>
            <p:nvPr/>
          </p:nvSpPr>
          <p:spPr bwMode="auto">
            <a:xfrm>
              <a:off x="11341643" y="31875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8" name="TextBox 9437">
              <a:extLst>
                <a:ext uri="{FF2B5EF4-FFF2-40B4-BE49-F238E27FC236}">
                  <a16:creationId xmlns:a16="http://schemas.microsoft.com/office/drawing/2014/main" id="{06D0C138-3FD5-660C-5847-FE0DFB83CDBD}"/>
                </a:ext>
              </a:extLst>
            </p:cNvPr>
            <p:cNvSpPr txBox="1"/>
            <p:nvPr/>
          </p:nvSpPr>
          <p:spPr bwMode="auto">
            <a:xfrm>
              <a:off x="11400529" y="318755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39" name="TextBox 9438">
              <a:extLst>
                <a:ext uri="{FF2B5EF4-FFF2-40B4-BE49-F238E27FC236}">
                  <a16:creationId xmlns:a16="http://schemas.microsoft.com/office/drawing/2014/main" id="{F8FB12C8-F7E5-EB1B-71B9-D489B85DADDA}"/>
                </a:ext>
              </a:extLst>
            </p:cNvPr>
            <p:cNvSpPr txBox="1"/>
            <p:nvPr/>
          </p:nvSpPr>
          <p:spPr bwMode="auto">
            <a:xfrm>
              <a:off x="10986410" y="3125634"/>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0" name="TextBox 9439">
              <a:extLst>
                <a:ext uri="{FF2B5EF4-FFF2-40B4-BE49-F238E27FC236}">
                  <a16:creationId xmlns:a16="http://schemas.microsoft.com/office/drawing/2014/main" id="{D7464CCB-0D15-8993-E6DE-6556D2ADFE32}"/>
                </a:ext>
              </a:extLst>
            </p:cNvPr>
            <p:cNvSpPr txBox="1"/>
            <p:nvPr/>
          </p:nvSpPr>
          <p:spPr bwMode="auto">
            <a:xfrm>
              <a:off x="11028738" y="312814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1" name="TextBox 9440">
              <a:extLst>
                <a:ext uri="{FF2B5EF4-FFF2-40B4-BE49-F238E27FC236}">
                  <a16:creationId xmlns:a16="http://schemas.microsoft.com/office/drawing/2014/main" id="{6A15C902-BD82-D0C8-50CD-ACF0BB3AF59F}"/>
                </a:ext>
              </a:extLst>
            </p:cNvPr>
            <p:cNvSpPr txBox="1"/>
            <p:nvPr/>
          </p:nvSpPr>
          <p:spPr bwMode="auto">
            <a:xfrm>
              <a:off x="11003407" y="312377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2" name="TextBox 9441">
              <a:extLst>
                <a:ext uri="{FF2B5EF4-FFF2-40B4-BE49-F238E27FC236}">
                  <a16:creationId xmlns:a16="http://schemas.microsoft.com/office/drawing/2014/main" id="{59E16A24-17DA-86A0-0914-AA6A7101EEE4}"/>
                </a:ext>
              </a:extLst>
            </p:cNvPr>
            <p:cNvSpPr txBox="1"/>
            <p:nvPr/>
          </p:nvSpPr>
          <p:spPr bwMode="auto">
            <a:xfrm>
              <a:off x="11517939" y="318540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3" name="TextBox 9442">
              <a:extLst>
                <a:ext uri="{FF2B5EF4-FFF2-40B4-BE49-F238E27FC236}">
                  <a16:creationId xmlns:a16="http://schemas.microsoft.com/office/drawing/2014/main" id="{2C3704D4-808F-38B1-B954-1F9EBFC64484}"/>
                </a:ext>
              </a:extLst>
            </p:cNvPr>
            <p:cNvSpPr txBox="1"/>
            <p:nvPr/>
          </p:nvSpPr>
          <p:spPr bwMode="auto">
            <a:xfrm>
              <a:off x="11478401" y="318446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4" name="TextBox 9443">
              <a:extLst>
                <a:ext uri="{FF2B5EF4-FFF2-40B4-BE49-F238E27FC236}">
                  <a16:creationId xmlns:a16="http://schemas.microsoft.com/office/drawing/2014/main" id="{CB113ECA-996C-5609-1520-E5A7AABD6429}"/>
                </a:ext>
              </a:extLst>
            </p:cNvPr>
            <p:cNvSpPr txBox="1"/>
            <p:nvPr/>
          </p:nvSpPr>
          <p:spPr bwMode="auto">
            <a:xfrm>
              <a:off x="11449640" y="318755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5" name="TextBox 9444">
              <a:extLst>
                <a:ext uri="{FF2B5EF4-FFF2-40B4-BE49-F238E27FC236}">
                  <a16:creationId xmlns:a16="http://schemas.microsoft.com/office/drawing/2014/main" id="{825B4C4A-0FCC-9082-CB3B-F3C1E1260FF7}"/>
                </a:ext>
              </a:extLst>
            </p:cNvPr>
            <p:cNvSpPr txBox="1"/>
            <p:nvPr/>
          </p:nvSpPr>
          <p:spPr bwMode="auto">
            <a:xfrm>
              <a:off x="11243889" y="318446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6" name="TextBox 9445">
              <a:extLst>
                <a:ext uri="{FF2B5EF4-FFF2-40B4-BE49-F238E27FC236}">
                  <a16:creationId xmlns:a16="http://schemas.microsoft.com/office/drawing/2014/main" id="{5B42B9EE-8DAD-4C2C-F451-32573ED63A1D}"/>
                </a:ext>
              </a:extLst>
            </p:cNvPr>
            <p:cNvSpPr txBox="1"/>
            <p:nvPr/>
          </p:nvSpPr>
          <p:spPr bwMode="auto">
            <a:xfrm>
              <a:off x="11543154" y="3185406"/>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7" name="TextBox 9446">
              <a:extLst>
                <a:ext uri="{FF2B5EF4-FFF2-40B4-BE49-F238E27FC236}">
                  <a16:creationId xmlns:a16="http://schemas.microsoft.com/office/drawing/2014/main" id="{9EA2B185-834A-3E89-6739-0A492E58CC4E}"/>
                </a:ext>
              </a:extLst>
            </p:cNvPr>
            <p:cNvSpPr txBox="1"/>
            <p:nvPr/>
          </p:nvSpPr>
          <p:spPr bwMode="auto">
            <a:xfrm>
              <a:off x="11270812" y="318568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8" name="TextBox 9447">
              <a:extLst>
                <a:ext uri="{FF2B5EF4-FFF2-40B4-BE49-F238E27FC236}">
                  <a16:creationId xmlns:a16="http://schemas.microsoft.com/office/drawing/2014/main" id="{587D12E1-3637-A1B9-3322-AACBF75EDF5C}"/>
                </a:ext>
              </a:extLst>
            </p:cNvPr>
            <p:cNvSpPr txBox="1"/>
            <p:nvPr/>
          </p:nvSpPr>
          <p:spPr bwMode="auto">
            <a:xfrm>
              <a:off x="11203326" y="3185688"/>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49" name="TextBox 9448">
              <a:extLst>
                <a:ext uri="{FF2B5EF4-FFF2-40B4-BE49-F238E27FC236}">
                  <a16:creationId xmlns:a16="http://schemas.microsoft.com/office/drawing/2014/main" id="{5F94C571-70D3-7E4E-F816-D625424DF18D}"/>
                </a:ext>
              </a:extLst>
            </p:cNvPr>
            <p:cNvSpPr txBox="1"/>
            <p:nvPr/>
          </p:nvSpPr>
          <p:spPr bwMode="auto">
            <a:xfrm>
              <a:off x="11216468" y="3185177"/>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50" name="TextBox 9449">
              <a:extLst>
                <a:ext uri="{FF2B5EF4-FFF2-40B4-BE49-F238E27FC236}">
                  <a16:creationId xmlns:a16="http://schemas.microsoft.com/office/drawing/2014/main" id="{85F427A9-FABA-DEFF-5CBF-092AA476EDD4}"/>
                </a:ext>
              </a:extLst>
            </p:cNvPr>
            <p:cNvSpPr txBox="1"/>
            <p:nvPr/>
          </p:nvSpPr>
          <p:spPr bwMode="auto">
            <a:xfrm>
              <a:off x="11044336" y="3130120"/>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51" name="TextBox 9450">
              <a:extLst>
                <a:ext uri="{FF2B5EF4-FFF2-40B4-BE49-F238E27FC236}">
                  <a16:creationId xmlns:a16="http://schemas.microsoft.com/office/drawing/2014/main" id="{FD19169A-B687-7616-E19B-6494668F0CBD}"/>
                </a:ext>
              </a:extLst>
            </p:cNvPr>
            <p:cNvSpPr txBox="1"/>
            <p:nvPr/>
          </p:nvSpPr>
          <p:spPr bwMode="auto">
            <a:xfrm>
              <a:off x="11072943" y="313198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52" name="TextBox 9451">
              <a:extLst>
                <a:ext uri="{FF2B5EF4-FFF2-40B4-BE49-F238E27FC236}">
                  <a16:creationId xmlns:a16="http://schemas.microsoft.com/office/drawing/2014/main" id="{673BB92F-E015-9DA1-356A-0EE7875523AC}"/>
                </a:ext>
              </a:extLst>
            </p:cNvPr>
            <p:cNvSpPr txBox="1"/>
            <p:nvPr/>
          </p:nvSpPr>
          <p:spPr bwMode="auto">
            <a:xfrm>
              <a:off x="11103222" y="3131985"/>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53" name="TextBox 9452">
              <a:extLst>
                <a:ext uri="{FF2B5EF4-FFF2-40B4-BE49-F238E27FC236}">
                  <a16:creationId xmlns:a16="http://schemas.microsoft.com/office/drawing/2014/main" id="{55614ACB-7C34-B75A-1D79-DC907FC384B4}"/>
                </a:ext>
              </a:extLst>
            </p:cNvPr>
            <p:cNvSpPr txBox="1"/>
            <p:nvPr/>
          </p:nvSpPr>
          <p:spPr bwMode="auto">
            <a:xfrm>
              <a:off x="11132842" y="316506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54" name="TextBox 9453">
              <a:extLst>
                <a:ext uri="{FF2B5EF4-FFF2-40B4-BE49-F238E27FC236}">
                  <a16:creationId xmlns:a16="http://schemas.microsoft.com/office/drawing/2014/main" id="{A1F9A046-FAC2-2942-267F-DF51B275CDAE}"/>
                </a:ext>
              </a:extLst>
            </p:cNvPr>
            <p:cNvSpPr txBox="1"/>
            <p:nvPr/>
          </p:nvSpPr>
          <p:spPr bwMode="auto">
            <a:xfrm>
              <a:off x="11153124" y="3165062"/>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sp>
          <p:nvSpPr>
            <p:cNvPr id="9455" name="TextBox 9454">
              <a:extLst>
                <a:ext uri="{FF2B5EF4-FFF2-40B4-BE49-F238E27FC236}">
                  <a16:creationId xmlns:a16="http://schemas.microsoft.com/office/drawing/2014/main" id="{8F15504A-328E-F59C-63D9-15F0126F5521}"/>
                </a:ext>
              </a:extLst>
            </p:cNvPr>
            <p:cNvSpPr txBox="1"/>
            <p:nvPr/>
          </p:nvSpPr>
          <p:spPr bwMode="auto">
            <a:xfrm>
              <a:off x="11176737" y="3166373"/>
              <a:ext cx="248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FFFFFF">
                      <a:lumMod val="50000"/>
                    </a:srgbClr>
                  </a:solidFill>
                  <a:effectLst/>
                  <a:uLnTx/>
                  <a:uFillTx/>
                  <a:latin typeface="Poppins Medium" pitchFamily="2" charset="77"/>
                  <a:ea typeface="+mn-ea"/>
                  <a:cs typeface="Poppins Medium" pitchFamily="2" charset="77"/>
                </a:rPr>
                <a:t>+</a:t>
              </a:r>
            </a:p>
          </p:txBody>
        </p:sp>
      </p:grpSp>
    </p:spTree>
    <p:extLst>
      <p:ext uri="{BB962C8B-B14F-4D97-AF65-F5344CB8AC3E}">
        <p14:creationId xmlns:p14="http://schemas.microsoft.com/office/powerpoint/2010/main" val="5682757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C8818-FB0E-89C2-3056-E895E761D3D6}"/>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66A75B12-C097-DBCA-0DC4-F387357F7944}"/>
              </a:ext>
            </a:extLst>
          </p:cNvPr>
          <p:cNvSpPr>
            <a:spLocks noGrp="1" noChangeArrowheads="1"/>
          </p:cNvSpPr>
          <p:nvPr>
            <p:ph type="title"/>
          </p:nvPr>
        </p:nvSpPr>
        <p:spPr>
          <a:xfrm>
            <a:off x="231078" y="531006"/>
            <a:ext cx="11740260" cy="502445"/>
          </a:xfrm>
        </p:spPr>
        <p:txBody>
          <a:bodyPr/>
          <a:lstStyle/>
          <a:p>
            <a:r>
              <a:rPr lang="en-US" altLang="en-US" dirty="0"/>
              <a:t>EHA-EU MCL Network Guidelines: R/R MCL</a:t>
            </a:r>
          </a:p>
        </p:txBody>
      </p:sp>
      <p:sp>
        <p:nvSpPr>
          <p:cNvPr id="6" name="Content Placeholder 5">
            <a:extLst>
              <a:ext uri="{FF2B5EF4-FFF2-40B4-BE49-F238E27FC236}">
                <a16:creationId xmlns:a16="http://schemas.microsoft.com/office/drawing/2014/main" id="{C8F19C4A-CBA6-9900-D6FF-F3BCEA3A2CC8}"/>
              </a:ext>
            </a:extLst>
          </p:cNvPr>
          <p:cNvSpPr>
            <a:spLocks noGrp="1"/>
          </p:cNvSpPr>
          <p:nvPr>
            <p:ph sz="quarter" idx="10"/>
          </p:nvPr>
        </p:nvSpPr>
        <p:spPr/>
        <p:txBody>
          <a:bodyPr/>
          <a:lstStyle/>
          <a:p>
            <a:pPr algn="ctr"/>
            <a:r>
              <a:rPr lang="en-US" altLang="en-US" spc="-10" dirty="0">
                <a:solidFill>
                  <a:srgbClr val="161616"/>
                </a:solidFill>
              </a:rPr>
              <a:t>Jerkeman. Hemasphere. 2025;9:e70233.</a:t>
            </a:r>
          </a:p>
        </p:txBody>
      </p:sp>
      <p:grpSp>
        <p:nvGrpSpPr>
          <p:cNvPr id="7" name="Group 6">
            <a:extLst>
              <a:ext uri="{FF2B5EF4-FFF2-40B4-BE49-F238E27FC236}">
                <a16:creationId xmlns:a16="http://schemas.microsoft.com/office/drawing/2014/main" id="{3D5B6805-5AB2-A0ED-8402-42CBAF3E614D}"/>
              </a:ext>
            </a:extLst>
          </p:cNvPr>
          <p:cNvGrpSpPr/>
          <p:nvPr/>
        </p:nvGrpSpPr>
        <p:grpSpPr>
          <a:xfrm>
            <a:off x="4221576" y="1111830"/>
            <a:ext cx="2793534" cy="404454"/>
            <a:chOff x="4221576" y="1333500"/>
            <a:chExt cx="2793534" cy="404454"/>
          </a:xfrm>
        </p:grpSpPr>
        <p:grpSp>
          <p:nvGrpSpPr>
            <p:cNvPr id="8" name="Group 7">
              <a:extLst>
                <a:ext uri="{FF2B5EF4-FFF2-40B4-BE49-F238E27FC236}">
                  <a16:creationId xmlns:a16="http://schemas.microsoft.com/office/drawing/2014/main" id="{04DB8535-D4B0-0537-443A-70D4BEC36739}"/>
                </a:ext>
              </a:extLst>
            </p:cNvPr>
            <p:cNvGrpSpPr/>
            <p:nvPr/>
          </p:nvGrpSpPr>
          <p:grpSpPr>
            <a:xfrm>
              <a:off x="4221576" y="1333500"/>
              <a:ext cx="2793534" cy="336550"/>
              <a:chOff x="4221576" y="1307541"/>
              <a:chExt cx="2793534" cy="336550"/>
            </a:xfrm>
          </p:grpSpPr>
          <p:sp>
            <p:nvSpPr>
              <p:cNvPr id="11" name="Rounded Rectangle 10">
                <a:extLst>
                  <a:ext uri="{FF2B5EF4-FFF2-40B4-BE49-F238E27FC236}">
                    <a16:creationId xmlns:a16="http://schemas.microsoft.com/office/drawing/2014/main" id="{B924D33E-96E5-56C3-6D89-9390A46E124F}"/>
                  </a:ext>
                </a:extLst>
              </p:cNvPr>
              <p:cNvSpPr/>
              <p:nvPr/>
            </p:nvSpPr>
            <p:spPr>
              <a:xfrm>
                <a:off x="4221576" y="1307541"/>
                <a:ext cx="2793534" cy="336550"/>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2" name="TextBox 11">
                <a:extLst>
                  <a:ext uri="{FF2B5EF4-FFF2-40B4-BE49-F238E27FC236}">
                    <a16:creationId xmlns:a16="http://schemas.microsoft.com/office/drawing/2014/main" id="{D8FB70B2-B785-857C-28A6-67F656FBCDB7}"/>
                  </a:ext>
                </a:extLst>
              </p:cNvPr>
              <p:cNvSpPr txBox="1"/>
              <p:nvPr/>
            </p:nvSpPr>
            <p:spPr>
              <a:xfrm>
                <a:off x="4221576" y="1333500"/>
                <a:ext cx="2793534"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Treatment of R/R MCL*</a:t>
                </a:r>
              </a:p>
            </p:txBody>
          </p:sp>
        </p:grpSp>
        <p:sp>
          <p:nvSpPr>
            <p:cNvPr id="9" name="Triangle 8">
              <a:extLst>
                <a:ext uri="{FF2B5EF4-FFF2-40B4-BE49-F238E27FC236}">
                  <a16:creationId xmlns:a16="http://schemas.microsoft.com/office/drawing/2014/main" id="{13ECAFD2-126E-A633-5385-EB2A5A99F4AE}"/>
                </a:ext>
              </a:extLst>
            </p:cNvPr>
            <p:cNvSpPr/>
            <p:nvPr/>
          </p:nvSpPr>
          <p:spPr>
            <a:xfrm rot="10800000">
              <a:off x="5436840" y="1629048"/>
              <a:ext cx="346228" cy="108906"/>
            </a:xfrm>
            <a:prstGeom prst="triangl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13" name="Group 12">
            <a:extLst>
              <a:ext uri="{FF2B5EF4-FFF2-40B4-BE49-F238E27FC236}">
                <a16:creationId xmlns:a16="http://schemas.microsoft.com/office/drawing/2014/main" id="{625E278E-614E-2825-6E1A-E0E2893DB86B}"/>
              </a:ext>
            </a:extLst>
          </p:cNvPr>
          <p:cNvGrpSpPr/>
          <p:nvPr/>
        </p:nvGrpSpPr>
        <p:grpSpPr>
          <a:xfrm>
            <a:off x="337871" y="1876625"/>
            <a:ext cx="2788920" cy="659099"/>
            <a:chOff x="4221575" y="1333499"/>
            <a:chExt cx="3017277" cy="659099"/>
          </a:xfrm>
        </p:grpSpPr>
        <p:grpSp>
          <p:nvGrpSpPr>
            <p:cNvPr id="14" name="Group 13">
              <a:extLst>
                <a:ext uri="{FF2B5EF4-FFF2-40B4-BE49-F238E27FC236}">
                  <a16:creationId xmlns:a16="http://schemas.microsoft.com/office/drawing/2014/main" id="{D06B35CB-B4F3-EC0B-D86B-FBA7775CC1E4}"/>
                </a:ext>
              </a:extLst>
            </p:cNvPr>
            <p:cNvGrpSpPr/>
            <p:nvPr/>
          </p:nvGrpSpPr>
          <p:grpSpPr>
            <a:xfrm>
              <a:off x="4221575" y="1333499"/>
              <a:ext cx="3017277" cy="561767"/>
              <a:chOff x="4221575" y="1307540"/>
              <a:chExt cx="3017277" cy="561767"/>
            </a:xfrm>
          </p:grpSpPr>
          <p:sp>
            <p:nvSpPr>
              <p:cNvPr id="16" name="Rounded Rectangle 15">
                <a:extLst>
                  <a:ext uri="{FF2B5EF4-FFF2-40B4-BE49-F238E27FC236}">
                    <a16:creationId xmlns:a16="http://schemas.microsoft.com/office/drawing/2014/main" id="{6926E8B3-2B57-4EF5-1A92-A4402AF38F19}"/>
                  </a:ext>
                </a:extLst>
              </p:cNvPr>
              <p:cNvSpPr/>
              <p:nvPr/>
            </p:nvSpPr>
            <p:spPr>
              <a:xfrm>
                <a:off x="4221575" y="1307540"/>
                <a:ext cx="3017277" cy="561767"/>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sp>
            <p:nvSpPr>
              <p:cNvPr id="17" name="TextBox 16">
                <a:extLst>
                  <a:ext uri="{FF2B5EF4-FFF2-40B4-BE49-F238E27FC236}">
                    <a16:creationId xmlns:a16="http://schemas.microsoft.com/office/drawing/2014/main" id="{475C0779-A0C7-92F9-EC1D-33BE2F9C66C6}"/>
                  </a:ext>
                </a:extLst>
              </p:cNvPr>
              <p:cNvSpPr txBox="1"/>
              <p:nvPr/>
            </p:nvSpPr>
            <p:spPr>
              <a:xfrm>
                <a:off x="4364446" y="1445960"/>
                <a:ext cx="2627321" cy="29396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Relapse after first-line CIT</a:t>
                </a:r>
              </a:p>
            </p:txBody>
          </p:sp>
        </p:grpSp>
        <p:sp>
          <p:nvSpPr>
            <p:cNvPr id="15" name="Triangle 14">
              <a:extLst>
                <a:ext uri="{FF2B5EF4-FFF2-40B4-BE49-F238E27FC236}">
                  <a16:creationId xmlns:a16="http://schemas.microsoft.com/office/drawing/2014/main" id="{717CAEE3-3890-EF1F-2BD0-6C2CEC00E473}"/>
                </a:ext>
              </a:extLst>
            </p:cNvPr>
            <p:cNvSpPr/>
            <p:nvPr/>
          </p:nvSpPr>
          <p:spPr>
            <a:xfrm rot="10800000">
              <a:off x="5572480" y="1883692"/>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18" name="Group 17">
            <a:extLst>
              <a:ext uri="{FF2B5EF4-FFF2-40B4-BE49-F238E27FC236}">
                <a16:creationId xmlns:a16="http://schemas.microsoft.com/office/drawing/2014/main" id="{970439B3-04E8-8656-E708-2D1D15FC1AD2}"/>
              </a:ext>
            </a:extLst>
          </p:cNvPr>
          <p:cNvGrpSpPr/>
          <p:nvPr/>
        </p:nvGrpSpPr>
        <p:grpSpPr>
          <a:xfrm>
            <a:off x="3377325" y="1823116"/>
            <a:ext cx="8577421" cy="705039"/>
            <a:chOff x="3377325" y="2086731"/>
            <a:chExt cx="8577421" cy="705039"/>
          </a:xfrm>
        </p:grpSpPr>
        <p:grpSp>
          <p:nvGrpSpPr>
            <p:cNvPr id="19" name="Group 18">
              <a:extLst>
                <a:ext uri="{FF2B5EF4-FFF2-40B4-BE49-F238E27FC236}">
                  <a16:creationId xmlns:a16="http://schemas.microsoft.com/office/drawing/2014/main" id="{06C38CC4-9F46-EA94-D6CB-FFEF75687188}"/>
                </a:ext>
              </a:extLst>
            </p:cNvPr>
            <p:cNvGrpSpPr/>
            <p:nvPr/>
          </p:nvGrpSpPr>
          <p:grpSpPr>
            <a:xfrm>
              <a:off x="3377325" y="2140241"/>
              <a:ext cx="8577421" cy="651529"/>
              <a:chOff x="3953922" y="1333500"/>
              <a:chExt cx="8577421" cy="651529"/>
            </a:xfrm>
          </p:grpSpPr>
          <p:grpSp>
            <p:nvGrpSpPr>
              <p:cNvPr id="21" name="Group 20">
                <a:extLst>
                  <a:ext uri="{FF2B5EF4-FFF2-40B4-BE49-F238E27FC236}">
                    <a16:creationId xmlns:a16="http://schemas.microsoft.com/office/drawing/2014/main" id="{62DDF3DC-2CF1-F6E9-F53B-1B00AA4F36F7}"/>
                  </a:ext>
                </a:extLst>
              </p:cNvPr>
              <p:cNvGrpSpPr/>
              <p:nvPr/>
            </p:nvGrpSpPr>
            <p:grpSpPr>
              <a:xfrm>
                <a:off x="3953922" y="1333500"/>
                <a:ext cx="8577421" cy="578933"/>
                <a:chOff x="3953922" y="1307541"/>
                <a:chExt cx="8577421" cy="578933"/>
              </a:xfrm>
            </p:grpSpPr>
            <p:sp>
              <p:nvSpPr>
                <p:cNvPr id="23" name="Rounded Rectangle 22">
                  <a:extLst>
                    <a:ext uri="{FF2B5EF4-FFF2-40B4-BE49-F238E27FC236}">
                      <a16:creationId xmlns:a16="http://schemas.microsoft.com/office/drawing/2014/main" id="{62BF4881-F86C-FCAE-903F-8D628EE8210F}"/>
                    </a:ext>
                  </a:extLst>
                </p:cNvPr>
                <p:cNvSpPr/>
                <p:nvPr/>
              </p:nvSpPr>
              <p:spPr>
                <a:xfrm>
                  <a:off x="3953924" y="1307541"/>
                  <a:ext cx="8577419" cy="566450"/>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4" name="TextBox 23">
                  <a:extLst>
                    <a:ext uri="{FF2B5EF4-FFF2-40B4-BE49-F238E27FC236}">
                      <a16:creationId xmlns:a16="http://schemas.microsoft.com/office/drawing/2014/main" id="{9CDF4A53-CCB2-1DCC-BC7C-2ADE91D32054}"/>
                    </a:ext>
                  </a:extLst>
                </p:cNvPr>
                <p:cNvSpPr txBox="1"/>
                <p:nvPr/>
              </p:nvSpPr>
              <p:spPr>
                <a:xfrm>
                  <a:off x="3953922" y="1329356"/>
                  <a:ext cx="8577421" cy="557118"/>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Relapse after first-line cBTKi-based treatment </a:t>
                  </a:r>
                  <a:b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br>
                  <a:r>
                    <a:rPr kumimoji="0" lang="en-US" sz="12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(CIT or non-CIT combinations; continuous or time-limited cBTKi)</a:t>
                  </a:r>
                </a:p>
              </p:txBody>
            </p:sp>
          </p:grpSp>
          <p:sp>
            <p:nvSpPr>
              <p:cNvPr id="22" name="Triangle 21">
                <a:extLst>
                  <a:ext uri="{FF2B5EF4-FFF2-40B4-BE49-F238E27FC236}">
                    <a16:creationId xmlns:a16="http://schemas.microsoft.com/office/drawing/2014/main" id="{D5837FEA-45BA-4D05-477D-5EFE2A000836}"/>
                  </a:ext>
                </a:extLst>
              </p:cNvPr>
              <p:cNvSpPr/>
              <p:nvPr/>
            </p:nvSpPr>
            <p:spPr>
              <a:xfrm rot="10800000">
                <a:off x="8061583" y="1876123"/>
                <a:ext cx="346228" cy="108906"/>
              </a:xfrm>
              <a:prstGeom prst="triangl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20" name="Triangle 19">
              <a:extLst>
                <a:ext uri="{FF2B5EF4-FFF2-40B4-BE49-F238E27FC236}">
                  <a16:creationId xmlns:a16="http://schemas.microsoft.com/office/drawing/2014/main" id="{5E218771-086B-E202-EAFC-8384CAC5074E}"/>
                </a:ext>
              </a:extLst>
            </p:cNvPr>
            <p:cNvSpPr/>
            <p:nvPr/>
          </p:nvSpPr>
          <p:spPr>
            <a:xfrm rot="10800000">
              <a:off x="7491255" y="2086731"/>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25" name="Right Brace 24">
            <a:extLst>
              <a:ext uri="{FF2B5EF4-FFF2-40B4-BE49-F238E27FC236}">
                <a16:creationId xmlns:a16="http://schemas.microsoft.com/office/drawing/2014/main" id="{63C34914-A5BC-A363-22C0-28721283A62B}"/>
              </a:ext>
            </a:extLst>
          </p:cNvPr>
          <p:cNvSpPr/>
          <p:nvPr/>
        </p:nvSpPr>
        <p:spPr>
          <a:xfrm rot="16200000">
            <a:off x="4553450" y="-1266495"/>
            <a:ext cx="293965" cy="5915337"/>
          </a:xfrm>
          <a:prstGeom prst="rightBrace">
            <a:avLst>
              <a:gd name="adj1" fmla="val 0"/>
              <a:gd name="adj2" fmla="val 65464"/>
            </a:avLst>
          </a:prstGeom>
          <a:ln w="28575">
            <a:solidFill>
              <a:schemeClr val="tx1"/>
            </a:solidFill>
            <a:miter lim="800000"/>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26" name="Triangle 25">
            <a:extLst>
              <a:ext uri="{FF2B5EF4-FFF2-40B4-BE49-F238E27FC236}">
                <a16:creationId xmlns:a16="http://schemas.microsoft.com/office/drawing/2014/main" id="{ECA2AFCA-2F45-2FAC-206F-0E0432426E9D}"/>
              </a:ext>
            </a:extLst>
          </p:cNvPr>
          <p:cNvSpPr/>
          <p:nvPr/>
        </p:nvSpPr>
        <p:spPr>
          <a:xfrm rot="10800000">
            <a:off x="1571562" y="1832928"/>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33" name="Group 32">
            <a:extLst>
              <a:ext uri="{FF2B5EF4-FFF2-40B4-BE49-F238E27FC236}">
                <a16:creationId xmlns:a16="http://schemas.microsoft.com/office/drawing/2014/main" id="{5EE88185-0D8E-B68F-3BE8-71760E3EAC01}"/>
              </a:ext>
            </a:extLst>
          </p:cNvPr>
          <p:cNvGrpSpPr/>
          <p:nvPr/>
        </p:nvGrpSpPr>
        <p:grpSpPr>
          <a:xfrm>
            <a:off x="335253" y="3046812"/>
            <a:ext cx="2756952" cy="886764"/>
            <a:chOff x="3265046" y="2898936"/>
            <a:chExt cx="2982691" cy="886764"/>
          </a:xfrm>
        </p:grpSpPr>
        <p:grpSp>
          <p:nvGrpSpPr>
            <p:cNvPr id="34" name="Group 33">
              <a:extLst>
                <a:ext uri="{FF2B5EF4-FFF2-40B4-BE49-F238E27FC236}">
                  <a16:creationId xmlns:a16="http://schemas.microsoft.com/office/drawing/2014/main" id="{C22BF8A6-26A3-921D-CCC6-12019F1A16E6}"/>
                </a:ext>
              </a:extLst>
            </p:cNvPr>
            <p:cNvGrpSpPr/>
            <p:nvPr/>
          </p:nvGrpSpPr>
          <p:grpSpPr>
            <a:xfrm>
              <a:off x="3265046" y="2911505"/>
              <a:ext cx="2982691" cy="874195"/>
              <a:chOff x="3344740" y="1307541"/>
              <a:chExt cx="2982691" cy="874195"/>
            </a:xfrm>
          </p:grpSpPr>
          <p:sp>
            <p:nvSpPr>
              <p:cNvPr id="36" name="Rounded Rectangle 35">
                <a:extLst>
                  <a:ext uri="{FF2B5EF4-FFF2-40B4-BE49-F238E27FC236}">
                    <a16:creationId xmlns:a16="http://schemas.microsoft.com/office/drawing/2014/main" id="{60D4782B-5D86-C0A3-218C-513FE9042332}"/>
                  </a:ext>
                </a:extLst>
              </p:cNvPr>
              <p:cNvSpPr/>
              <p:nvPr/>
            </p:nvSpPr>
            <p:spPr>
              <a:xfrm>
                <a:off x="3344740" y="1307541"/>
                <a:ext cx="2982691" cy="874195"/>
              </a:xfrm>
              <a:prstGeom prst="roundRect">
                <a:avLst>
                  <a:gd name="adj" fmla="val 923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7" name="TextBox 36">
                <a:extLst>
                  <a:ext uri="{FF2B5EF4-FFF2-40B4-BE49-F238E27FC236}">
                    <a16:creationId xmlns:a16="http://schemas.microsoft.com/office/drawing/2014/main" id="{C6589D37-4413-32B6-213C-1D13BA90D423}"/>
                  </a:ext>
                </a:extLst>
              </p:cNvPr>
              <p:cNvSpPr txBox="1"/>
              <p:nvPr/>
            </p:nvSpPr>
            <p:spPr>
              <a:xfrm>
                <a:off x="3344740" y="1399348"/>
                <a:ext cx="2949856"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cBTKi monotherapy</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 venetoclax</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standard 2nd-line option</a:t>
                </a:r>
              </a:p>
            </p:txBody>
          </p:sp>
        </p:grpSp>
        <p:sp>
          <p:nvSpPr>
            <p:cNvPr id="35" name="Triangle 34">
              <a:extLst>
                <a:ext uri="{FF2B5EF4-FFF2-40B4-BE49-F238E27FC236}">
                  <a16:creationId xmlns:a16="http://schemas.microsoft.com/office/drawing/2014/main" id="{A4267C5D-8CE9-EE09-CD70-9A15FABC1940}"/>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38" name="Group 37">
            <a:extLst>
              <a:ext uri="{FF2B5EF4-FFF2-40B4-BE49-F238E27FC236}">
                <a16:creationId xmlns:a16="http://schemas.microsoft.com/office/drawing/2014/main" id="{15230D43-5BAA-0EB2-A8A6-B89250831FDC}"/>
              </a:ext>
            </a:extLst>
          </p:cNvPr>
          <p:cNvGrpSpPr/>
          <p:nvPr/>
        </p:nvGrpSpPr>
        <p:grpSpPr>
          <a:xfrm>
            <a:off x="335253" y="4347843"/>
            <a:ext cx="2756952" cy="1309682"/>
            <a:chOff x="3265046" y="2898936"/>
            <a:chExt cx="2982691" cy="1534320"/>
          </a:xfrm>
        </p:grpSpPr>
        <p:grpSp>
          <p:nvGrpSpPr>
            <p:cNvPr id="39" name="Group 38">
              <a:extLst>
                <a:ext uri="{FF2B5EF4-FFF2-40B4-BE49-F238E27FC236}">
                  <a16:creationId xmlns:a16="http://schemas.microsoft.com/office/drawing/2014/main" id="{9A38E7C9-4809-1433-9271-0F2D89CC7880}"/>
                </a:ext>
              </a:extLst>
            </p:cNvPr>
            <p:cNvGrpSpPr/>
            <p:nvPr/>
          </p:nvGrpSpPr>
          <p:grpSpPr>
            <a:xfrm>
              <a:off x="3265046" y="2911505"/>
              <a:ext cx="2982691" cy="1521751"/>
              <a:chOff x="3344740" y="1307541"/>
              <a:chExt cx="2982691" cy="1521751"/>
            </a:xfrm>
          </p:grpSpPr>
          <p:sp>
            <p:nvSpPr>
              <p:cNvPr id="41" name="Rounded Rectangle 40">
                <a:extLst>
                  <a:ext uri="{FF2B5EF4-FFF2-40B4-BE49-F238E27FC236}">
                    <a16:creationId xmlns:a16="http://schemas.microsoft.com/office/drawing/2014/main" id="{26CF65BA-F53D-A5CF-C0B3-4FD662705AF5}"/>
                  </a:ext>
                </a:extLst>
              </p:cNvPr>
              <p:cNvSpPr/>
              <p:nvPr/>
            </p:nvSpPr>
            <p:spPr>
              <a:xfrm>
                <a:off x="3344740" y="1307541"/>
                <a:ext cx="298269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42" name="TextBox 41">
                <a:extLst>
                  <a:ext uri="{FF2B5EF4-FFF2-40B4-BE49-F238E27FC236}">
                    <a16:creationId xmlns:a16="http://schemas.microsoft.com/office/drawing/2014/main" id="{A3754B3D-B534-B531-848E-2C941500BF98}"/>
                  </a:ext>
                </a:extLst>
              </p:cNvPr>
              <p:cNvSpPr txBox="1"/>
              <p:nvPr/>
            </p:nvSpPr>
            <p:spPr>
              <a:xfrm>
                <a:off x="3344740" y="1399347"/>
                <a:ext cx="2949856" cy="1429945"/>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p>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p>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or </a:t>
                </a:r>
                <a:b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lenalidomide ± R</a:t>
                </a:r>
              </a:p>
            </p:txBody>
          </p:sp>
        </p:grpSp>
        <p:sp>
          <p:nvSpPr>
            <p:cNvPr id="40" name="Triangle 39">
              <a:extLst>
                <a:ext uri="{FF2B5EF4-FFF2-40B4-BE49-F238E27FC236}">
                  <a16:creationId xmlns:a16="http://schemas.microsoft.com/office/drawing/2014/main" id="{74C0E451-C5F1-9364-C5AE-D966AFAC4CFD}"/>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cxnSp>
        <p:nvCxnSpPr>
          <p:cNvPr id="43" name="Straight Arrow Connector 42">
            <a:extLst>
              <a:ext uri="{FF2B5EF4-FFF2-40B4-BE49-F238E27FC236}">
                <a16:creationId xmlns:a16="http://schemas.microsoft.com/office/drawing/2014/main" id="{FBE7A7A0-1D90-2BCC-8C1A-5111893B9B73}"/>
              </a:ext>
            </a:extLst>
          </p:cNvPr>
          <p:cNvCxnSpPr>
            <a:cxnSpLocks/>
          </p:cNvCxnSpPr>
          <p:nvPr/>
        </p:nvCxnSpPr>
        <p:spPr>
          <a:xfrm>
            <a:off x="1742762" y="2558875"/>
            <a:ext cx="0" cy="55738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8" name="Group 47">
            <a:extLst>
              <a:ext uri="{FF2B5EF4-FFF2-40B4-BE49-F238E27FC236}">
                <a16:creationId xmlns:a16="http://schemas.microsoft.com/office/drawing/2014/main" id="{FCF55240-F715-34CC-6FC7-B13191412CB5}"/>
              </a:ext>
            </a:extLst>
          </p:cNvPr>
          <p:cNvGrpSpPr/>
          <p:nvPr/>
        </p:nvGrpSpPr>
        <p:grpSpPr>
          <a:xfrm>
            <a:off x="3377327" y="4360413"/>
            <a:ext cx="2117360" cy="1297112"/>
            <a:chOff x="3344740" y="1307541"/>
            <a:chExt cx="2456141" cy="1521751"/>
          </a:xfrm>
        </p:grpSpPr>
        <p:sp>
          <p:nvSpPr>
            <p:cNvPr id="50" name="Rounded Rectangle 49">
              <a:extLst>
                <a:ext uri="{FF2B5EF4-FFF2-40B4-BE49-F238E27FC236}">
                  <a16:creationId xmlns:a16="http://schemas.microsoft.com/office/drawing/2014/main" id="{DA6AEE86-B9B1-5782-31CE-86A0912B389C}"/>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51" name="TextBox 50">
              <a:extLst>
                <a:ext uri="{FF2B5EF4-FFF2-40B4-BE49-F238E27FC236}">
                  <a16:creationId xmlns:a16="http://schemas.microsoft.com/office/drawing/2014/main" id="{1CA735EA-DE30-169A-D217-E6DCDF75BA61}"/>
                </a:ext>
              </a:extLst>
            </p:cNvPr>
            <p:cNvSpPr txBox="1"/>
            <p:nvPr/>
          </p:nvSpPr>
          <p:spPr>
            <a:xfrm>
              <a:off x="3344740" y="1399348"/>
              <a:ext cx="2456138" cy="142994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 ¶</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grpSp>
      <p:sp>
        <p:nvSpPr>
          <p:cNvPr id="49" name="Triangle 48">
            <a:extLst>
              <a:ext uri="{FF2B5EF4-FFF2-40B4-BE49-F238E27FC236}">
                <a16:creationId xmlns:a16="http://schemas.microsoft.com/office/drawing/2014/main" id="{174E00FF-658B-4026-1293-E24DAA5333F1}"/>
              </a:ext>
            </a:extLst>
          </p:cNvPr>
          <p:cNvSpPr/>
          <p:nvPr/>
        </p:nvSpPr>
        <p:spPr>
          <a:xfrm rot="10800000">
            <a:off x="4286771"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55" name="Group 54">
            <a:extLst>
              <a:ext uri="{FF2B5EF4-FFF2-40B4-BE49-F238E27FC236}">
                <a16:creationId xmlns:a16="http://schemas.microsoft.com/office/drawing/2014/main" id="{8D00478D-459D-D197-C794-70E530DCB367}"/>
              </a:ext>
            </a:extLst>
          </p:cNvPr>
          <p:cNvGrpSpPr/>
          <p:nvPr/>
        </p:nvGrpSpPr>
        <p:grpSpPr>
          <a:xfrm>
            <a:off x="5536211" y="4360412"/>
            <a:ext cx="2117360" cy="1297111"/>
            <a:chOff x="3344740" y="1307541"/>
            <a:chExt cx="2456141" cy="1513918"/>
          </a:xfrm>
        </p:grpSpPr>
        <p:sp>
          <p:nvSpPr>
            <p:cNvPr id="58" name="Rounded Rectangle 57">
              <a:extLst>
                <a:ext uri="{FF2B5EF4-FFF2-40B4-BE49-F238E27FC236}">
                  <a16:creationId xmlns:a16="http://schemas.microsoft.com/office/drawing/2014/main" id="{CB6F2839-4884-5A51-7827-7675ACD7366D}"/>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59" name="TextBox 58">
              <a:extLst>
                <a:ext uri="{FF2B5EF4-FFF2-40B4-BE49-F238E27FC236}">
                  <a16:creationId xmlns:a16="http://schemas.microsoft.com/office/drawing/2014/main" id="{CC2B4C8D-4237-F5D3-5384-55DA9D17C7CF}"/>
                </a:ext>
              </a:extLst>
            </p:cNvPr>
            <p:cNvSpPr txBox="1"/>
            <p:nvPr/>
          </p:nvSpPr>
          <p:spPr>
            <a:xfrm>
              <a:off x="3344740" y="1399347"/>
              <a:ext cx="2456138" cy="1415193"/>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grpSp>
      <p:sp>
        <p:nvSpPr>
          <p:cNvPr id="56" name="Triangle 55">
            <a:extLst>
              <a:ext uri="{FF2B5EF4-FFF2-40B4-BE49-F238E27FC236}">
                <a16:creationId xmlns:a16="http://schemas.microsoft.com/office/drawing/2014/main" id="{005AAD28-B02A-586F-7E2D-E6784B438CA8}"/>
              </a:ext>
            </a:extLst>
          </p:cNvPr>
          <p:cNvSpPr/>
          <p:nvPr/>
        </p:nvSpPr>
        <p:spPr>
          <a:xfrm rot="10800000">
            <a:off x="6445655"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61" name="Group 60">
            <a:extLst>
              <a:ext uri="{FF2B5EF4-FFF2-40B4-BE49-F238E27FC236}">
                <a16:creationId xmlns:a16="http://schemas.microsoft.com/office/drawing/2014/main" id="{ED0D2B8E-A4D2-C3EF-065C-605CBFAF7422}"/>
              </a:ext>
            </a:extLst>
          </p:cNvPr>
          <p:cNvGrpSpPr/>
          <p:nvPr/>
        </p:nvGrpSpPr>
        <p:grpSpPr>
          <a:xfrm>
            <a:off x="7695095" y="4360413"/>
            <a:ext cx="2117360" cy="1297110"/>
            <a:chOff x="3344740" y="1307541"/>
            <a:chExt cx="2456141" cy="1521751"/>
          </a:xfrm>
        </p:grpSpPr>
        <p:sp>
          <p:nvSpPr>
            <p:cNvPr id="9216" name="Rounded Rectangle 9215">
              <a:extLst>
                <a:ext uri="{FF2B5EF4-FFF2-40B4-BE49-F238E27FC236}">
                  <a16:creationId xmlns:a16="http://schemas.microsoft.com/office/drawing/2014/main" id="{2E131790-FB57-17E0-FA65-FA4EF4E42D72}"/>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17" name="TextBox 9216">
              <a:extLst>
                <a:ext uri="{FF2B5EF4-FFF2-40B4-BE49-F238E27FC236}">
                  <a16:creationId xmlns:a16="http://schemas.microsoft.com/office/drawing/2014/main" id="{8BBD3CF0-FA41-4026-8213-B9DC6C9BB547}"/>
                </a:ext>
              </a:extLst>
            </p:cNvPr>
            <p:cNvSpPr txBox="1"/>
            <p:nvPr/>
          </p:nvSpPr>
          <p:spPr>
            <a:xfrm>
              <a:off x="3344740" y="1399348"/>
              <a:ext cx="2456138" cy="142994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or </a:t>
              </a:r>
              <a:b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lenalidomide ± R</a:t>
              </a:r>
            </a:p>
          </p:txBody>
        </p:sp>
      </p:grpSp>
      <p:sp>
        <p:nvSpPr>
          <p:cNvPr id="62" name="Triangle 61">
            <a:extLst>
              <a:ext uri="{FF2B5EF4-FFF2-40B4-BE49-F238E27FC236}">
                <a16:creationId xmlns:a16="http://schemas.microsoft.com/office/drawing/2014/main" id="{B2C18540-FE55-163F-9846-2FAD395486DF}"/>
              </a:ext>
            </a:extLst>
          </p:cNvPr>
          <p:cNvSpPr/>
          <p:nvPr/>
        </p:nvSpPr>
        <p:spPr>
          <a:xfrm rot="10800000">
            <a:off x="8604539"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9220" name="Group 9219">
            <a:extLst>
              <a:ext uri="{FF2B5EF4-FFF2-40B4-BE49-F238E27FC236}">
                <a16:creationId xmlns:a16="http://schemas.microsoft.com/office/drawing/2014/main" id="{D9174A79-46C9-BD7D-AB46-5B7FD0242B16}"/>
              </a:ext>
            </a:extLst>
          </p:cNvPr>
          <p:cNvGrpSpPr/>
          <p:nvPr/>
        </p:nvGrpSpPr>
        <p:grpSpPr>
          <a:xfrm>
            <a:off x="9853978" y="4360412"/>
            <a:ext cx="2117360" cy="1290427"/>
            <a:chOff x="3344740" y="1307541"/>
            <a:chExt cx="2456141" cy="1521751"/>
          </a:xfrm>
        </p:grpSpPr>
        <p:sp>
          <p:nvSpPr>
            <p:cNvPr id="9223" name="Rounded Rectangle 9222">
              <a:extLst>
                <a:ext uri="{FF2B5EF4-FFF2-40B4-BE49-F238E27FC236}">
                  <a16:creationId xmlns:a16="http://schemas.microsoft.com/office/drawing/2014/main" id="{479CBCA9-50D9-A719-48B8-A0E9BE7C1A9F}"/>
                </a:ext>
              </a:extLst>
            </p:cNvPr>
            <p:cNvSpPr/>
            <p:nvPr/>
          </p:nvSpPr>
          <p:spPr>
            <a:xfrm>
              <a:off x="3344740" y="1307541"/>
              <a:ext cx="2456141" cy="1513918"/>
            </a:xfrm>
            <a:prstGeom prst="roundRect">
              <a:avLst>
                <a:gd name="adj" fmla="val 9238"/>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4" name="TextBox 9223">
              <a:extLst>
                <a:ext uri="{FF2B5EF4-FFF2-40B4-BE49-F238E27FC236}">
                  <a16:creationId xmlns:a16="http://schemas.microsoft.com/office/drawing/2014/main" id="{B22B48C2-AAA3-DBF5-EAAF-F0D3313D2874}"/>
                </a:ext>
              </a:extLst>
            </p:cNvPr>
            <p:cNvSpPr txBox="1"/>
            <p:nvPr/>
          </p:nvSpPr>
          <p:spPr>
            <a:xfrm>
              <a:off x="3344740" y="1399348"/>
              <a:ext cx="2456138" cy="1429944"/>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Anti-CD19 CAR T-cell </a:t>
              </a:r>
              <a:r>
                <a:rPr kumimoji="0" lang="en-US" sz="1200" b="0" i="0" u="none" strike="noStrike" kern="1200" cap="none" spc="0" normalizeH="0" baseline="0" noProof="0" dirty="0" err="1">
                  <a:ln>
                    <a:noFill/>
                  </a:ln>
                  <a:solidFill>
                    <a:srgbClr val="161616"/>
                  </a:solidFill>
                  <a:effectLst/>
                  <a:uLnTx/>
                  <a:uFillTx/>
                  <a:latin typeface="Poppins Medium" pitchFamily="2" charset="77"/>
                  <a:ea typeface="+mn-ea"/>
                  <a:cs typeface="Poppins Medium" pitchFamily="2" charset="77"/>
                </a:rPr>
                <a:t>tx</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Pirtobrutinib</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161616"/>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 or </a:t>
              </a:r>
              <a:b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rPr>
                <a:t>lenalidomide ± R</a:t>
              </a:r>
            </a:p>
          </p:txBody>
        </p:sp>
      </p:grpSp>
      <p:sp>
        <p:nvSpPr>
          <p:cNvPr id="9221" name="Triangle 9220">
            <a:extLst>
              <a:ext uri="{FF2B5EF4-FFF2-40B4-BE49-F238E27FC236}">
                <a16:creationId xmlns:a16="http://schemas.microsoft.com/office/drawing/2014/main" id="{75ECB36B-59E8-4914-62CC-F02644C1004E}"/>
              </a:ext>
            </a:extLst>
          </p:cNvPr>
          <p:cNvSpPr/>
          <p:nvPr/>
        </p:nvSpPr>
        <p:spPr>
          <a:xfrm rot="10800000">
            <a:off x="10763422" y="4347843"/>
            <a:ext cx="298472"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9225" name="Group 9224">
            <a:extLst>
              <a:ext uri="{FF2B5EF4-FFF2-40B4-BE49-F238E27FC236}">
                <a16:creationId xmlns:a16="http://schemas.microsoft.com/office/drawing/2014/main" id="{69CE3EE0-F2FB-B262-6708-1FFACD358D6A}"/>
              </a:ext>
            </a:extLst>
          </p:cNvPr>
          <p:cNvGrpSpPr/>
          <p:nvPr/>
        </p:nvGrpSpPr>
        <p:grpSpPr>
          <a:xfrm>
            <a:off x="1742762" y="3959101"/>
            <a:ext cx="9169896" cy="399471"/>
            <a:chOff x="1742762" y="4314585"/>
            <a:chExt cx="9169896" cy="313078"/>
          </a:xfrm>
        </p:grpSpPr>
        <p:cxnSp>
          <p:nvCxnSpPr>
            <p:cNvPr id="46" name="Straight Arrow Connector 45">
              <a:extLst>
                <a:ext uri="{FF2B5EF4-FFF2-40B4-BE49-F238E27FC236}">
                  <a16:creationId xmlns:a16="http://schemas.microsoft.com/office/drawing/2014/main" id="{20C37B48-108E-EB1F-4174-1AC5BFBA3D3A}"/>
                </a:ext>
              </a:extLst>
            </p:cNvPr>
            <p:cNvCxnSpPr>
              <a:cxnSpLocks/>
            </p:cNvCxnSpPr>
            <p:nvPr/>
          </p:nvCxnSpPr>
          <p:spPr>
            <a:xfrm flipH="1">
              <a:off x="1742762"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3B0B6757-EA8A-C090-4F41-925B09A7B0A4}"/>
                </a:ext>
              </a:extLst>
            </p:cNvPr>
            <p:cNvCxnSpPr>
              <a:cxnSpLocks/>
            </p:cNvCxnSpPr>
            <p:nvPr/>
          </p:nvCxnSpPr>
          <p:spPr>
            <a:xfrm flipH="1">
              <a:off x="4436007"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id="{BD4C6EF5-8398-6238-BCE2-020AB22874E9}"/>
                </a:ext>
              </a:extLst>
            </p:cNvPr>
            <p:cNvCxnSpPr>
              <a:cxnSpLocks/>
            </p:cNvCxnSpPr>
            <p:nvPr/>
          </p:nvCxnSpPr>
          <p:spPr>
            <a:xfrm flipH="1">
              <a:off x="6594891"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C5616F92-C548-B7B4-BF49-22BFC4587FFA}"/>
                </a:ext>
              </a:extLst>
            </p:cNvPr>
            <p:cNvCxnSpPr>
              <a:cxnSpLocks/>
            </p:cNvCxnSpPr>
            <p:nvPr/>
          </p:nvCxnSpPr>
          <p:spPr>
            <a:xfrm flipH="1">
              <a:off x="8753775"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22" name="Straight Arrow Connector 9221">
              <a:extLst>
                <a:ext uri="{FF2B5EF4-FFF2-40B4-BE49-F238E27FC236}">
                  <a16:creationId xmlns:a16="http://schemas.microsoft.com/office/drawing/2014/main" id="{63847C5B-75C7-FBC4-827B-F6AD164C37DC}"/>
                </a:ext>
              </a:extLst>
            </p:cNvPr>
            <p:cNvCxnSpPr>
              <a:cxnSpLocks/>
            </p:cNvCxnSpPr>
            <p:nvPr/>
          </p:nvCxnSpPr>
          <p:spPr>
            <a:xfrm flipH="1">
              <a:off x="10912658" y="4314585"/>
              <a:ext cx="0" cy="3130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9239" name="Group 9238">
            <a:extLst>
              <a:ext uri="{FF2B5EF4-FFF2-40B4-BE49-F238E27FC236}">
                <a16:creationId xmlns:a16="http://schemas.microsoft.com/office/drawing/2014/main" id="{44AF9310-7EC1-6920-8710-A351BDE6D1BD}"/>
              </a:ext>
            </a:extLst>
          </p:cNvPr>
          <p:cNvGrpSpPr/>
          <p:nvPr/>
        </p:nvGrpSpPr>
        <p:grpSpPr>
          <a:xfrm>
            <a:off x="4436005" y="2528155"/>
            <a:ext cx="6476651" cy="706474"/>
            <a:chOff x="4436005" y="2528155"/>
            <a:chExt cx="6476651" cy="706474"/>
          </a:xfrm>
        </p:grpSpPr>
        <p:grpSp>
          <p:nvGrpSpPr>
            <p:cNvPr id="9236" name="Group 9235">
              <a:extLst>
                <a:ext uri="{FF2B5EF4-FFF2-40B4-BE49-F238E27FC236}">
                  <a16:creationId xmlns:a16="http://schemas.microsoft.com/office/drawing/2014/main" id="{4F37368E-79FF-B68F-B0AC-C3E8BE804386}"/>
                </a:ext>
              </a:extLst>
            </p:cNvPr>
            <p:cNvGrpSpPr/>
            <p:nvPr/>
          </p:nvGrpSpPr>
          <p:grpSpPr>
            <a:xfrm>
              <a:off x="4436005" y="2955935"/>
              <a:ext cx="6476651" cy="278694"/>
              <a:chOff x="4436005" y="3059238"/>
              <a:chExt cx="6476651" cy="278694"/>
            </a:xfrm>
          </p:grpSpPr>
          <p:cxnSp>
            <p:nvCxnSpPr>
              <p:cNvPr id="9227" name="Straight Arrow Connector 9226">
                <a:extLst>
                  <a:ext uri="{FF2B5EF4-FFF2-40B4-BE49-F238E27FC236}">
                    <a16:creationId xmlns:a16="http://schemas.microsoft.com/office/drawing/2014/main" id="{4DD8A190-465D-A68F-CFA1-26D91A172211}"/>
                  </a:ext>
                </a:extLst>
              </p:cNvPr>
              <p:cNvCxnSpPr>
                <a:cxnSpLocks/>
              </p:cNvCxnSpPr>
              <p:nvPr/>
            </p:nvCxnSpPr>
            <p:spPr>
              <a:xfrm>
                <a:off x="4436005"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1" name="Straight Arrow Connector 9230">
                <a:extLst>
                  <a:ext uri="{FF2B5EF4-FFF2-40B4-BE49-F238E27FC236}">
                    <a16:creationId xmlns:a16="http://schemas.microsoft.com/office/drawing/2014/main" id="{D9612629-96AA-EF55-1110-14B539A64BCA}"/>
                  </a:ext>
                </a:extLst>
              </p:cNvPr>
              <p:cNvCxnSpPr>
                <a:cxnSpLocks/>
              </p:cNvCxnSpPr>
              <p:nvPr/>
            </p:nvCxnSpPr>
            <p:spPr>
              <a:xfrm>
                <a:off x="6594889"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2" name="Straight Arrow Connector 9231">
                <a:extLst>
                  <a:ext uri="{FF2B5EF4-FFF2-40B4-BE49-F238E27FC236}">
                    <a16:creationId xmlns:a16="http://schemas.microsoft.com/office/drawing/2014/main" id="{FDDEBFA5-7136-E251-80FF-F454A04FBDA5}"/>
                  </a:ext>
                </a:extLst>
              </p:cNvPr>
              <p:cNvCxnSpPr>
                <a:cxnSpLocks/>
              </p:cNvCxnSpPr>
              <p:nvPr/>
            </p:nvCxnSpPr>
            <p:spPr>
              <a:xfrm>
                <a:off x="8753773"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3" name="Straight Arrow Connector 9232">
                <a:extLst>
                  <a:ext uri="{FF2B5EF4-FFF2-40B4-BE49-F238E27FC236}">
                    <a16:creationId xmlns:a16="http://schemas.microsoft.com/office/drawing/2014/main" id="{41734211-00B6-C1C1-F548-1C63CE3DCE30}"/>
                  </a:ext>
                </a:extLst>
              </p:cNvPr>
              <p:cNvCxnSpPr>
                <a:cxnSpLocks/>
              </p:cNvCxnSpPr>
              <p:nvPr/>
            </p:nvCxnSpPr>
            <p:spPr>
              <a:xfrm>
                <a:off x="10912656" y="3059238"/>
                <a:ext cx="0" cy="2786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35" name="Straight Connector 9234">
                <a:extLst>
                  <a:ext uri="{FF2B5EF4-FFF2-40B4-BE49-F238E27FC236}">
                    <a16:creationId xmlns:a16="http://schemas.microsoft.com/office/drawing/2014/main" id="{DE3991E7-6B7B-C76F-FDF2-95F6FB65487B}"/>
                  </a:ext>
                </a:extLst>
              </p:cNvPr>
              <p:cNvCxnSpPr/>
              <p:nvPr/>
            </p:nvCxnSpPr>
            <p:spPr>
              <a:xfrm>
                <a:off x="4436005" y="3059238"/>
                <a:ext cx="647665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238" name="Straight Connector 9237">
              <a:extLst>
                <a:ext uri="{FF2B5EF4-FFF2-40B4-BE49-F238E27FC236}">
                  <a16:creationId xmlns:a16="http://schemas.microsoft.com/office/drawing/2014/main" id="{C756DA59-1680-52D3-BB5E-DAA76E9AA46E}"/>
                </a:ext>
              </a:extLst>
            </p:cNvPr>
            <p:cNvCxnSpPr>
              <a:endCxn id="22" idx="0"/>
            </p:cNvCxnSpPr>
            <p:nvPr/>
          </p:nvCxnSpPr>
          <p:spPr>
            <a:xfrm flipH="1" flipV="1">
              <a:off x="7658100" y="2528155"/>
              <a:ext cx="0" cy="2132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40" name="Group 9239">
            <a:extLst>
              <a:ext uri="{FF2B5EF4-FFF2-40B4-BE49-F238E27FC236}">
                <a16:creationId xmlns:a16="http://schemas.microsoft.com/office/drawing/2014/main" id="{70F93C4F-5C00-CE0A-267E-2D4A35846E7A}"/>
              </a:ext>
            </a:extLst>
          </p:cNvPr>
          <p:cNvGrpSpPr/>
          <p:nvPr/>
        </p:nvGrpSpPr>
        <p:grpSpPr>
          <a:xfrm>
            <a:off x="3360222" y="3046812"/>
            <a:ext cx="2134462" cy="886764"/>
            <a:chOff x="3680609" y="2898936"/>
            <a:chExt cx="2134462" cy="886764"/>
          </a:xfrm>
        </p:grpSpPr>
        <p:grpSp>
          <p:nvGrpSpPr>
            <p:cNvPr id="9241" name="Group 9240">
              <a:extLst>
                <a:ext uri="{FF2B5EF4-FFF2-40B4-BE49-F238E27FC236}">
                  <a16:creationId xmlns:a16="http://schemas.microsoft.com/office/drawing/2014/main" id="{A44808A0-DC87-66DD-A6BB-7BC9CC485E57}"/>
                </a:ext>
              </a:extLst>
            </p:cNvPr>
            <p:cNvGrpSpPr/>
            <p:nvPr/>
          </p:nvGrpSpPr>
          <p:grpSpPr>
            <a:xfrm>
              <a:off x="3680609" y="2911505"/>
              <a:ext cx="2134462" cy="874195"/>
              <a:chOff x="3760303" y="1307541"/>
              <a:chExt cx="2134462" cy="874195"/>
            </a:xfrm>
          </p:grpSpPr>
          <p:sp>
            <p:nvSpPr>
              <p:cNvPr id="9243" name="Rounded Rectangle 9242">
                <a:extLst>
                  <a:ext uri="{FF2B5EF4-FFF2-40B4-BE49-F238E27FC236}">
                    <a16:creationId xmlns:a16="http://schemas.microsoft.com/office/drawing/2014/main" id="{7D334DF7-1A85-CCF6-8150-5DAAC0F9D07C}"/>
                  </a:ext>
                </a:extLst>
              </p:cNvPr>
              <p:cNvSpPr/>
              <p:nvPr/>
            </p:nvSpPr>
            <p:spPr>
              <a:xfrm>
                <a:off x="3760303" y="1307541"/>
                <a:ext cx="2134462" cy="874195"/>
              </a:xfrm>
              <a:prstGeom prst="roundRect">
                <a:avLst>
                  <a:gd name="adj" fmla="val 9238"/>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4" name="TextBox 9243">
                <a:extLst>
                  <a:ext uri="{FF2B5EF4-FFF2-40B4-BE49-F238E27FC236}">
                    <a16:creationId xmlns:a16="http://schemas.microsoft.com/office/drawing/2014/main" id="{4B32AC2B-4451-0A8C-A99A-1D8BE01171A9}"/>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Anti-CD19 CAR-T </a:t>
                </a:r>
                <a:b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b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therapy</a:t>
                </a:r>
                <a:r>
                  <a:rPr kumimoji="0" lang="en-US" sz="1200" b="0" i="0" u="none" strike="noStrike" kern="1200" cap="none" spc="0" normalizeH="0" baseline="30000" noProof="0" dirty="0">
                    <a:ln>
                      <a:noFill/>
                    </a:ln>
                    <a:solidFill>
                      <a:srgbClr val="F9F3D9"/>
                    </a:solidFill>
                    <a:effectLst/>
                    <a:uLnTx/>
                    <a:uFillTx/>
                    <a:latin typeface="Calibri" panose="020F0502020204030204" pitchFamily="34" charset="0"/>
                    <a:ea typeface="+mn-ea"/>
                    <a:cs typeface="Calibri" panose="020F0502020204030204" pitchFamily="34" charset="0"/>
                  </a:rPr>
                  <a:t>§</a:t>
                </a:r>
                <a:endPar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grpSp>
        <p:sp>
          <p:nvSpPr>
            <p:cNvPr id="9242" name="Triangle 9241">
              <a:extLst>
                <a:ext uri="{FF2B5EF4-FFF2-40B4-BE49-F238E27FC236}">
                  <a16:creationId xmlns:a16="http://schemas.microsoft.com/office/drawing/2014/main" id="{849629EB-9CA4-5EDA-DBFF-A426FB2F4542}"/>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45" name="Group 9244">
            <a:extLst>
              <a:ext uri="{FF2B5EF4-FFF2-40B4-BE49-F238E27FC236}">
                <a16:creationId xmlns:a16="http://schemas.microsoft.com/office/drawing/2014/main" id="{2C05C615-124B-A312-7264-2EB52680A71E}"/>
              </a:ext>
            </a:extLst>
          </p:cNvPr>
          <p:cNvGrpSpPr/>
          <p:nvPr/>
        </p:nvGrpSpPr>
        <p:grpSpPr>
          <a:xfrm>
            <a:off x="5513576" y="3046812"/>
            <a:ext cx="2134462" cy="886764"/>
            <a:chOff x="3680609" y="2898936"/>
            <a:chExt cx="2134462" cy="886764"/>
          </a:xfrm>
        </p:grpSpPr>
        <p:grpSp>
          <p:nvGrpSpPr>
            <p:cNvPr id="9246" name="Group 9245">
              <a:extLst>
                <a:ext uri="{FF2B5EF4-FFF2-40B4-BE49-F238E27FC236}">
                  <a16:creationId xmlns:a16="http://schemas.microsoft.com/office/drawing/2014/main" id="{F245B618-B7F4-2221-76EE-1BF8D29E093F}"/>
                </a:ext>
              </a:extLst>
            </p:cNvPr>
            <p:cNvGrpSpPr/>
            <p:nvPr/>
          </p:nvGrpSpPr>
          <p:grpSpPr>
            <a:xfrm>
              <a:off x="3680609" y="2911505"/>
              <a:ext cx="2134462" cy="874195"/>
              <a:chOff x="3760303" y="1307541"/>
              <a:chExt cx="2134462" cy="874195"/>
            </a:xfrm>
          </p:grpSpPr>
          <p:sp>
            <p:nvSpPr>
              <p:cNvPr id="9248" name="Rounded Rectangle 9247">
                <a:extLst>
                  <a:ext uri="{FF2B5EF4-FFF2-40B4-BE49-F238E27FC236}">
                    <a16:creationId xmlns:a16="http://schemas.microsoft.com/office/drawing/2014/main" id="{21CCB26E-BD19-8162-05F1-49D84706E996}"/>
                  </a:ext>
                </a:extLst>
              </p:cNvPr>
              <p:cNvSpPr/>
              <p:nvPr/>
            </p:nvSpPr>
            <p:spPr>
              <a:xfrm>
                <a:off x="3760303" y="1307541"/>
                <a:ext cx="2134462" cy="874195"/>
              </a:xfrm>
              <a:prstGeom prst="roundRect">
                <a:avLst>
                  <a:gd name="adj" fmla="val 923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9" name="TextBox 9248">
                <a:extLst>
                  <a:ext uri="{FF2B5EF4-FFF2-40B4-BE49-F238E27FC236}">
                    <a16:creationId xmlns:a16="http://schemas.microsoft.com/office/drawing/2014/main" id="{572BEC5E-8359-980A-B7EE-4A8CC17DBE72}"/>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Pirtobrutinib</a:t>
                </a:r>
              </a:p>
            </p:txBody>
          </p:sp>
        </p:grpSp>
        <p:sp>
          <p:nvSpPr>
            <p:cNvPr id="9247" name="Triangle 9246">
              <a:extLst>
                <a:ext uri="{FF2B5EF4-FFF2-40B4-BE49-F238E27FC236}">
                  <a16:creationId xmlns:a16="http://schemas.microsoft.com/office/drawing/2014/main" id="{BEE0D506-0064-54ED-3FA0-929D8DE82F95}"/>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50" name="Group 9249">
            <a:extLst>
              <a:ext uri="{FF2B5EF4-FFF2-40B4-BE49-F238E27FC236}">
                <a16:creationId xmlns:a16="http://schemas.microsoft.com/office/drawing/2014/main" id="{345AD0FB-0B2F-CFA8-B9CC-20B8D96A5E76}"/>
              </a:ext>
            </a:extLst>
          </p:cNvPr>
          <p:cNvGrpSpPr/>
          <p:nvPr/>
        </p:nvGrpSpPr>
        <p:grpSpPr>
          <a:xfrm>
            <a:off x="7666930" y="3046812"/>
            <a:ext cx="2134462" cy="886764"/>
            <a:chOff x="3680609" y="2898936"/>
            <a:chExt cx="2134462" cy="886764"/>
          </a:xfrm>
        </p:grpSpPr>
        <p:grpSp>
          <p:nvGrpSpPr>
            <p:cNvPr id="9251" name="Group 9250">
              <a:extLst>
                <a:ext uri="{FF2B5EF4-FFF2-40B4-BE49-F238E27FC236}">
                  <a16:creationId xmlns:a16="http://schemas.microsoft.com/office/drawing/2014/main" id="{745EB212-6782-B9ED-B97F-421516B4E09F}"/>
                </a:ext>
              </a:extLst>
            </p:cNvPr>
            <p:cNvGrpSpPr/>
            <p:nvPr/>
          </p:nvGrpSpPr>
          <p:grpSpPr>
            <a:xfrm>
              <a:off x="3680609" y="2911505"/>
              <a:ext cx="2134462" cy="874195"/>
              <a:chOff x="3760303" y="1307541"/>
              <a:chExt cx="2134462" cy="874195"/>
            </a:xfrm>
          </p:grpSpPr>
          <p:sp>
            <p:nvSpPr>
              <p:cNvPr id="9253" name="Rounded Rectangle 9252">
                <a:extLst>
                  <a:ext uri="{FF2B5EF4-FFF2-40B4-BE49-F238E27FC236}">
                    <a16:creationId xmlns:a16="http://schemas.microsoft.com/office/drawing/2014/main" id="{6C5677DD-583D-027C-FAA1-89F092904BBD}"/>
                  </a:ext>
                </a:extLst>
              </p:cNvPr>
              <p:cNvSpPr/>
              <p:nvPr/>
            </p:nvSpPr>
            <p:spPr>
              <a:xfrm>
                <a:off x="3760303" y="1307541"/>
                <a:ext cx="2134462" cy="874195"/>
              </a:xfrm>
              <a:prstGeom prst="roundRect">
                <a:avLst>
                  <a:gd name="adj" fmla="val 9238"/>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4" name="TextBox 9253">
                <a:extLst>
                  <a:ext uri="{FF2B5EF4-FFF2-40B4-BE49-F238E27FC236}">
                    <a16:creationId xmlns:a16="http://schemas.microsoft.com/office/drawing/2014/main" id="{6075A742-D224-54E4-19E3-A88831B7322B}"/>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CIT</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grpSp>
        <p:sp>
          <p:nvSpPr>
            <p:cNvPr id="9252" name="Triangle 9251">
              <a:extLst>
                <a:ext uri="{FF2B5EF4-FFF2-40B4-BE49-F238E27FC236}">
                  <a16:creationId xmlns:a16="http://schemas.microsoft.com/office/drawing/2014/main" id="{A9927B3F-8A68-921F-7CC9-32BC7A0BD6DE}"/>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55" name="Group 9254">
            <a:extLst>
              <a:ext uri="{FF2B5EF4-FFF2-40B4-BE49-F238E27FC236}">
                <a16:creationId xmlns:a16="http://schemas.microsoft.com/office/drawing/2014/main" id="{E2AC5013-5041-8F7D-8A44-5F3B5DA28E0C}"/>
              </a:ext>
            </a:extLst>
          </p:cNvPr>
          <p:cNvGrpSpPr/>
          <p:nvPr/>
        </p:nvGrpSpPr>
        <p:grpSpPr>
          <a:xfrm>
            <a:off x="9820284" y="3046812"/>
            <a:ext cx="2134462" cy="886764"/>
            <a:chOff x="3680609" y="2898936"/>
            <a:chExt cx="2134462" cy="886764"/>
          </a:xfrm>
        </p:grpSpPr>
        <p:grpSp>
          <p:nvGrpSpPr>
            <p:cNvPr id="9256" name="Group 9255">
              <a:extLst>
                <a:ext uri="{FF2B5EF4-FFF2-40B4-BE49-F238E27FC236}">
                  <a16:creationId xmlns:a16="http://schemas.microsoft.com/office/drawing/2014/main" id="{732D2EB6-F14E-7D8E-2CD4-FAAAFF508DE6}"/>
                </a:ext>
              </a:extLst>
            </p:cNvPr>
            <p:cNvGrpSpPr/>
            <p:nvPr/>
          </p:nvGrpSpPr>
          <p:grpSpPr>
            <a:xfrm>
              <a:off x="3680609" y="2911505"/>
              <a:ext cx="2134462" cy="874195"/>
              <a:chOff x="3760303" y="1307541"/>
              <a:chExt cx="2134462" cy="874195"/>
            </a:xfrm>
          </p:grpSpPr>
          <p:sp>
            <p:nvSpPr>
              <p:cNvPr id="9258" name="Rounded Rectangle 9257">
                <a:extLst>
                  <a:ext uri="{FF2B5EF4-FFF2-40B4-BE49-F238E27FC236}">
                    <a16:creationId xmlns:a16="http://schemas.microsoft.com/office/drawing/2014/main" id="{780859C6-300C-00BF-6B4E-258F8E29E7AC}"/>
                  </a:ext>
                </a:extLst>
              </p:cNvPr>
              <p:cNvSpPr/>
              <p:nvPr/>
            </p:nvSpPr>
            <p:spPr>
              <a:xfrm>
                <a:off x="3760303" y="1307541"/>
                <a:ext cx="2134462" cy="874195"/>
              </a:xfrm>
              <a:prstGeom prst="roundRect">
                <a:avLst>
                  <a:gd name="adj" fmla="val 923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9" name="TextBox 9258">
                <a:extLst>
                  <a:ext uri="{FF2B5EF4-FFF2-40B4-BE49-F238E27FC236}">
                    <a16:creationId xmlns:a16="http://schemas.microsoft.com/office/drawing/2014/main" id="{11072173-F304-8D52-3F3B-C8DBF772DDAC}"/>
                  </a:ext>
                </a:extLst>
              </p:cNvPr>
              <p:cNvSpPr txBox="1"/>
              <p:nvPr/>
            </p:nvSpPr>
            <p:spPr>
              <a:xfrm>
                <a:off x="3777406" y="1399348"/>
                <a:ext cx="2117359" cy="680877"/>
              </a:xfrm>
              <a:prstGeom prst="rect">
                <a:avLst/>
              </a:prstGeom>
              <a:noFill/>
            </p:spPr>
            <p:txBody>
              <a:bodyPr vert="horz" wrap="square" lIns="0" tIns="0" rIns="0" bIns="0" rtlCol="0" anchor="ctr">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1200" b="0" i="0" u="none" strike="noStrike" kern="1200" cap="none" spc="0" normalizeH="0" baseline="0" noProof="0" dirty="0" err="1">
                    <a:ln>
                      <a:noFill/>
                    </a:ln>
                    <a:solidFill>
                      <a:srgbClr val="F9F3D9"/>
                    </a:solidFill>
                    <a:effectLst/>
                    <a:uLnTx/>
                    <a:uFillTx/>
                    <a:latin typeface="Poppins Medium" pitchFamily="2" charset="77"/>
                    <a:ea typeface="+mn-ea"/>
                    <a:cs typeface="Poppins Medium" pitchFamily="2" charset="77"/>
                  </a:rPr>
                  <a:t>cBTKi</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monotherapy</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r>
                  <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rPr>
                  <a:t> ± venetoclax</a:t>
                </a:r>
                <a:r>
                  <a:rPr kumimoji="0" lang="en-US" sz="1200" b="0" i="0" u="none" strike="noStrike" kern="1200" cap="none" spc="0" normalizeH="0" baseline="30000" noProof="0" dirty="0">
                    <a:ln>
                      <a:noFill/>
                    </a:ln>
                    <a:solidFill>
                      <a:srgbClr val="F9F3D9"/>
                    </a:solidFill>
                    <a:effectLst/>
                    <a:uLnTx/>
                    <a:uFillTx/>
                    <a:latin typeface="Poppins Medium" pitchFamily="2" charset="77"/>
                    <a:ea typeface="+mn-ea"/>
                    <a:cs typeface="Poppins Medium" pitchFamily="2" charset="77"/>
                  </a:rPr>
                  <a:t>‡</a:t>
                </a:r>
                <a:endParaRPr kumimoji="0" lang="en-US" sz="1200" b="0" i="0" u="none" strike="noStrike" kern="1200" cap="none" spc="0" normalizeH="0" baseline="0" noProof="0" dirty="0">
                  <a:ln>
                    <a:noFill/>
                  </a:ln>
                  <a:solidFill>
                    <a:srgbClr val="F9F3D9"/>
                  </a:solidFill>
                  <a:effectLst/>
                  <a:uLnTx/>
                  <a:uFillTx/>
                  <a:latin typeface="Poppins Medium" pitchFamily="2" charset="77"/>
                  <a:ea typeface="+mn-ea"/>
                  <a:cs typeface="Poppins Medium" pitchFamily="2" charset="77"/>
                </a:endParaRPr>
              </a:p>
            </p:txBody>
          </p:sp>
        </p:grpSp>
        <p:sp>
          <p:nvSpPr>
            <p:cNvPr id="9257" name="Triangle 9256">
              <a:extLst>
                <a:ext uri="{FF2B5EF4-FFF2-40B4-BE49-F238E27FC236}">
                  <a16:creationId xmlns:a16="http://schemas.microsoft.com/office/drawing/2014/main" id="{F5B98E60-CF57-4C5C-86EA-0D14C6F694CA}"/>
                </a:ext>
              </a:extLst>
            </p:cNvPr>
            <p:cNvSpPr/>
            <p:nvPr/>
          </p:nvSpPr>
          <p:spPr>
            <a:xfrm rot="10800000">
              <a:off x="4597443" y="2898936"/>
              <a:ext cx="346228" cy="108906"/>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2" name="TextBox 1">
            <a:extLst>
              <a:ext uri="{FF2B5EF4-FFF2-40B4-BE49-F238E27FC236}">
                <a16:creationId xmlns:a16="http://schemas.microsoft.com/office/drawing/2014/main" id="{BEA92D07-A23D-CF14-E6AE-D1CC45BBEC53}"/>
              </a:ext>
            </a:extLst>
          </p:cNvPr>
          <p:cNvSpPr txBox="1"/>
          <p:nvPr/>
        </p:nvSpPr>
        <p:spPr>
          <a:xfrm>
            <a:off x="469929" y="5737999"/>
            <a:ext cx="11437840" cy="482405"/>
          </a:xfrm>
          <a:prstGeom prst="rect">
            <a:avLst/>
          </a:prstGeom>
        </p:spPr>
        <p:txBody>
          <a:bodyPr vert="horz"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61616"/>
                </a:solidFill>
                <a:effectLst/>
                <a:uLnTx/>
                <a:uFillTx/>
                <a:latin typeface="Poppins"/>
                <a:ea typeface="+mn-ea"/>
                <a:cs typeface="+mn-cs"/>
              </a:rPr>
              <a:t>*AlloSCT can be considered in younger, fit patients with R/R MCL for whom CAR T-cell tx is unavailable or has failed .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Ibrutinib and acalabrutinib are EMA‐approved; acalabrutinib and Zanubrutinib are FDA‐approved.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Ibrutinib + venetoclax: not EMA or FDA approved. Consider cBTKi rechallenge if prior intolerance only or prior fixed‐duration cBTKi use.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Can be considered, if indicated and available (brexucabtagene autoleucel, lisocabtagene maraleucel). </a:t>
            </a:r>
            <a:r>
              <a:rPr kumimoji="0" lang="en-US" sz="800" b="0" i="0" u="none" strike="noStrike" kern="1200" cap="none" spc="0" normalizeH="0" baseline="30000" noProof="0" dirty="0">
                <a:ln>
                  <a:noFill/>
                </a:ln>
                <a:solidFill>
                  <a:srgbClr val="161616"/>
                </a:solidFill>
                <a:effectLst/>
                <a:uLnTx/>
                <a:uFillTx/>
                <a:latin typeface="Poppins"/>
                <a:ea typeface="+mn-ea"/>
                <a:cs typeface="+mn-cs"/>
              </a:rPr>
              <a:t>¶</a:t>
            </a:r>
            <a:r>
              <a:rPr kumimoji="0" lang="en-US" sz="800" b="0" i="0" u="none" strike="noStrike" kern="1200" cap="none" spc="0" normalizeH="0" baseline="0" noProof="0" dirty="0">
                <a:ln>
                  <a:noFill/>
                </a:ln>
                <a:solidFill>
                  <a:srgbClr val="161616"/>
                </a:solidFill>
                <a:effectLst/>
                <a:uLnTx/>
                <a:uFillTx/>
                <a:latin typeface="Poppins"/>
                <a:ea typeface="+mn-ea"/>
                <a:cs typeface="+mn-cs"/>
              </a:rPr>
              <a:t>Choice of CIT is dependent on treatment goals, availability of alternative therapies, prior CIT exposure, patient fitness, and preference. Avoid </a:t>
            </a:r>
            <a:r>
              <a:rPr kumimoji="0" lang="en-US" sz="800" b="0" i="0" u="none" strike="noStrike" kern="1200" cap="none" spc="0" normalizeH="0" baseline="0" noProof="0" dirty="0" err="1">
                <a:ln>
                  <a:noFill/>
                </a:ln>
                <a:solidFill>
                  <a:srgbClr val="161616"/>
                </a:solidFill>
                <a:effectLst/>
                <a:uLnTx/>
                <a:uFillTx/>
                <a:latin typeface="Poppins"/>
                <a:ea typeface="+mn-ea"/>
                <a:cs typeface="+mn-cs"/>
              </a:rPr>
              <a:t>bendamustine</a:t>
            </a:r>
            <a:r>
              <a:rPr kumimoji="0" lang="en-US" sz="800" b="0" i="0" u="none" strike="noStrike" kern="1200" cap="none" spc="0" normalizeH="0" baseline="0" noProof="0" dirty="0">
                <a:ln>
                  <a:noFill/>
                </a:ln>
                <a:solidFill>
                  <a:srgbClr val="161616"/>
                </a:solidFill>
                <a:effectLst/>
                <a:uLnTx/>
                <a:uFillTx/>
                <a:latin typeface="Poppins"/>
                <a:ea typeface="+mn-ea"/>
                <a:cs typeface="+mn-cs"/>
              </a:rPr>
              <a:t> pre‐CAR‐T apheresis. </a:t>
            </a:r>
            <a:r>
              <a:rPr kumimoji="0" lang="en-US" sz="800" b="0" i="0" u="none" strike="noStrike" kern="1200" cap="none" spc="0" normalizeH="0" baseline="30000" noProof="0" dirty="0">
                <a:ln>
                  <a:noFill/>
                </a:ln>
                <a:solidFill>
                  <a:srgbClr val="161616"/>
                </a:solidFill>
                <a:effectLst/>
                <a:uLnTx/>
                <a:uFillTx/>
                <a:latin typeface="Poppins"/>
                <a:ea typeface="+mn-ea"/>
                <a:cs typeface="Poppins Medium" pitchFamily="2" charset="77"/>
              </a:rPr>
              <a:t>¥</a:t>
            </a:r>
            <a:r>
              <a:rPr kumimoji="0" lang="en-US" sz="800" b="0" i="0" u="none" strike="noStrike" kern="1200" cap="none" spc="0" normalizeH="0" baseline="0" noProof="0" dirty="0">
                <a:ln>
                  <a:noFill/>
                </a:ln>
                <a:solidFill>
                  <a:srgbClr val="161616"/>
                </a:solidFill>
                <a:effectLst/>
                <a:uLnTx/>
                <a:uFillTx/>
                <a:latin typeface="Poppins"/>
                <a:ea typeface="+mn-ea"/>
                <a:cs typeface="Poppins Medium" pitchFamily="2" charset="77"/>
              </a:rPr>
              <a:t>Choice between 3L pirtobrutinib or CAR-T should be according to fitness level, disease kinetics, patient’s choice, CAR-T therapy suitability, and availability. Pirtobrutinib is EMA-approved after ≥1 prior line with FDA approval after ≥2 prior lines of therapy.</a:t>
            </a:r>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 name="Rektangel med rundade hörn 3">
            <a:extLst>
              <a:ext uri="{FF2B5EF4-FFF2-40B4-BE49-F238E27FC236}">
                <a16:creationId xmlns:a16="http://schemas.microsoft.com/office/drawing/2014/main" id="{C7432F97-838F-AA2E-A825-C8655CE2C3A6}"/>
              </a:ext>
            </a:extLst>
          </p:cNvPr>
          <p:cNvSpPr/>
          <p:nvPr/>
        </p:nvSpPr>
        <p:spPr>
          <a:xfrm>
            <a:off x="3258849" y="1710462"/>
            <a:ext cx="8754012" cy="3947061"/>
          </a:xfrm>
          <a:prstGeom prst="roundRect">
            <a:avLst>
              <a:gd name="adj" fmla="val 8860"/>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v-SE" sz="1800" b="0" i="0" u="none" strike="noStrike" kern="1200" cap="none" spc="0" normalizeH="0" baseline="0" noProof="0" dirty="0">
              <a:ln>
                <a:noFill/>
              </a:ln>
              <a:solidFill>
                <a:srgbClr val="FFFFFF"/>
              </a:solidFill>
              <a:effectLst/>
              <a:uLnTx/>
              <a:uFillTx/>
              <a:latin typeface="Poppins"/>
              <a:ea typeface="+mn-ea"/>
              <a:cs typeface="+mn-cs"/>
            </a:endParaRPr>
          </a:p>
        </p:txBody>
      </p:sp>
    </p:spTree>
    <p:extLst>
      <p:ext uri="{BB962C8B-B14F-4D97-AF65-F5344CB8AC3E}">
        <p14:creationId xmlns:p14="http://schemas.microsoft.com/office/powerpoint/2010/main" val="963862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6651ED8-8B7B-6CC3-55D6-002111C24345}"/>
              </a:ext>
            </a:extLst>
          </p:cNvPr>
          <p:cNvSpPr>
            <a:spLocks noGrp="1"/>
          </p:cNvSpPr>
          <p:nvPr>
            <p:ph type="title"/>
          </p:nvPr>
        </p:nvSpPr>
        <p:spPr>
          <a:xfrm>
            <a:off x="231078" y="531006"/>
            <a:ext cx="11740260" cy="502445"/>
          </a:xfrm>
        </p:spPr>
        <p:txBody>
          <a:bodyPr/>
          <a:lstStyle/>
          <a:p>
            <a:r>
              <a:rPr lang="en-US" dirty="0"/>
              <a:t>ZUMA-2: Brexucabtagene Autoleucel in MCL</a:t>
            </a:r>
          </a:p>
        </p:txBody>
      </p:sp>
      <p:sp>
        <p:nvSpPr>
          <p:cNvPr id="2" name="Content Placeholder 1">
            <a:extLst>
              <a:ext uri="{FF2B5EF4-FFF2-40B4-BE49-F238E27FC236}">
                <a16:creationId xmlns:a16="http://schemas.microsoft.com/office/drawing/2014/main" id="{BF655F66-A2AD-3132-7AA7-BB0A98E44E8F}"/>
              </a:ext>
            </a:extLst>
          </p:cNvPr>
          <p:cNvSpPr>
            <a:spLocks noGrp="1"/>
          </p:cNvSpPr>
          <p:nvPr>
            <p:ph idx="1"/>
          </p:nvPr>
        </p:nvSpPr>
        <p:spPr>
          <a:xfrm>
            <a:off x="231078" y="1335023"/>
            <a:ext cx="11740260" cy="4754880"/>
          </a:xfrm>
        </p:spPr>
        <p:txBody>
          <a:bodyPr/>
          <a:lstStyle/>
          <a:p>
            <a:r>
              <a:rPr lang="en-US" dirty="0"/>
              <a:t>Global multicenter, multicohort phase II trial</a:t>
            </a:r>
          </a:p>
        </p:txBody>
      </p:sp>
      <p:sp>
        <p:nvSpPr>
          <p:cNvPr id="4" name="Content Placeholder 3">
            <a:extLst>
              <a:ext uri="{FF2B5EF4-FFF2-40B4-BE49-F238E27FC236}">
                <a16:creationId xmlns:a16="http://schemas.microsoft.com/office/drawing/2014/main" id="{5FC1B88A-2F1F-8E4E-249B-E3D7E3430815}"/>
              </a:ext>
            </a:extLst>
          </p:cNvPr>
          <p:cNvSpPr>
            <a:spLocks noGrp="1"/>
          </p:cNvSpPr>
          <p:nvPr>
            <p:ph sz="quarter" idx="10"/>
          </p:nvPr>
        </p:nvSpPr>
        <p:spPr>
          <a:xfrm>
            <a:off x="1712199" y="6302375"/>
            <a:ext cx="7812290" cy="327025"/>
          </a:xfrm>
        </p:spPr>
        <p:txBody>
          <a:bodyPr/>
          <a:lstStyle/>
          <a:p>
            <a:pPr algn="ctr"/>
            <a:r>
              <a:rPr lang="en-US" dirty="0"/>
              <a:t>Munoz. J Hematol Oncol. 2026;[Epub]. Wang. NEJM. 2020;382:1331. </a:t>
            </a:r>
            <a:r>
              <a:rPr lang="nl-NL" dirty="0"/>
              <a:t>van Meerten. </a:t>
            </a:r>
            <a:r>
              <a:rPr lang="en-US" dirty="0"/>
              <a:t>Blood. 2026;147:1302.</a:t>
            </a:r>
          </a:p>
        </p:txBody>
      </p:sp>
      <p:sp>
        <p:nvSpPr>
          <p:cNvPr id="5" name="Content Placeholder 1">
            <a:extLst>
              <a:ext uri="{FF2B5EF4-FFF2-40B4-BE49-F238E27FC236}">
                <a16:creationId xmlns:a16="http://schemas.microsoft.com/office/drawing/2014/main" id="{0F137012-1FEB-875E-3F91-67348F719392}"/>
              </a:ext>
            </a:extLst>
          </p:cNvPr>
          <p:cNvSpPr txBox="1">
            <a:spLocks/>
          </p:cNvSpPr>
          <p:nvPr/>
        </p:nvSpPr>
        <p:spPr>
          <a:xfrm>
            <a:off x="220662" y="4992607"/>
            <a:ext cx="11740260" cy="1289320"/>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1600"/>
              </a:spcBef>
              <a:spcAft>
                <a:spcPts val="0"/>
              </a:spcAft>
              <a:buClrTx/>
              <a:buSzPct val="75000"/>
              <a:buFont typeface="Arial" panose="020B0604020202020204" pitchFamily="34" charset="0"/>
              <a:buBlip>
                <a:blip r:embed="rId2">
                  <a:extLst>
                    <a:ext uri="{96DAC541-7B7A-43D3-8B79-37D633B846F1}">
                      <asvg:svgBlip xmlns:asvg="http://schemas.microsoft.com/office/drawing/2016/SVG/main" r:embed="rId3"/>
                    </a:ext>
                  </a:extLst>
                </a:blip>
              </a:buBlip>
              <a:tabLst/>
              <a:defRPr/>
            </a:pPr>
            <a:r>
              <a:rPr kumimoji="0" lang="en-US" sz="24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Primary endpoint: </a:t>
            </a:r>
            <a:r>
              <a:rPr kumimoji="0" 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ORR (IRRC-assessed per Lugano classification)</a:t>
            </a:r>
          </a:p>
          <a:p>
            <a:pPr marL="342900" marR="0" lvl="0" indent="-342900" algn="l" defTabSz="914400" rtl="0" eaLnBrk="1" fontAlgn="auto" latinLnBrk="0" hangingPunct="1">
              <a:lnSpc>
                <a:spcPct val="100000"/>
              </a:lnSpc>
              <a:spcBef>
                <a:spcPts val="1600"/>
              </a:spcBef>
              <a:spcAft>
                <a:spcPts val="0"/>
              </a:spcAft>
              <a:buClrTx/>
              <a:buSzPct val="75000"/>
              <a:buFont typeface="Arial" panose="020B0604020202020204" pitchFamily="34" charset="0"/>
              <a:buBlip>
                <a:blip r:embed="rId2">
                  <a:extLst>
                    <a:ext uri="{96DAC541-7B7A-43D3-8B79-37D633B846F1}">
                      <asvg:svgBlip xmlns:asvg="http://schemas.microsoft.com/office/drawing/2016/SVG/main" r:embed="rId3"/>
                    </a:ext>
                  </a:extLst>
                </a:blip>
              </a:buBlip>
              <a:tabLst/>
              <a:defRPr/>
            </a:pPr>
            <a:r>
              <a:rPr kumimoji="0" lang="en-US" sz="24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Secondary endpoints: </a:t>
            </a:r>
            <a:r>
              <a:rPr kumimoji="0" 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DoR, PFS, OS, safety, ORR (investigator assessed), </a:t>
            </a:r>
            <a:br>
              <a:rPr kumimoji="0" 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US" sz="2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QoL (EQ-5D), CAR T-cell levels in blood and cytokines in serum</a:t>
            </a:r>
          </a:p>
        </p:txBody>
      </p:sp>
      <p:sp>
        <p:nvSpPr>
          <p:cNvPr id="6" name="Text Box 23">
            <a:extLst>
              <a:ext uri="{FF2B5EF4-FFF2-40B4-BE49-F238E27FC236}">
                <a16:creationId xmlns:a16="http://schemas.microsoft.com/office/drawing/2014/main" id="{C29948E3-F9B0-0C32-FB97-4DD9CE01267F}"/>
              </a:ext>
            </a:extLst>
          </p:cNvPr>
          <p:cNvSpPr txBox="1">
            <a:spLocks noChangeArrowheads="1"/>
          </p:cNvSpPr>
          <p:nvPr/>
        </p:nvSpPr>
        <p:spPr bwMode="auto">
          <a:xfrm>
            <a:off x="207009" y="2058877"/>
            <a:ext cx="226332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Patients with relapsed/refractory </a:t>
            </a:r>
            <a:b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mantle cell lymphoma; 1-5 prior therapies*; </a:t>
            </a:r>
            <a:b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≥1 measurable lesion; ECOG PS 0/1</a:t>
            </a:r>
            <a:endParaRPr kumimoji="0" lang="en-GB" altLang="en-US" sz="1400" b="0" i="0" u="none" strike="noStrike" kern="1200" cap="none" spc="0" normalizeH="0" baseline="30000" noProof="0" dirty="0">
              <a:ln>
                <a:noFill/>
              </a:ln>
              <a:solidFill>
                <a:srgbClr val="000000"/>
              </a:solidFill>
              <a:effectLst/>
              <a:uLnTx/>
              <a:uFillTx/>
              <a:latin typeface="Poppins"/>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(C1: n = 68; C2: n = 14;</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C3: n = 86)</a:t>
            </a:r>
            <a:endParaRPr kumimoji="0" lang="en-US" alt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endParaRPr>
          </a:p>
        </p:txBody>
      </p:sp>
      <p:sp>
        <p:nvSpPr>
          <p:cNvPr id="7" name="Rectangle 24">
            <a:extLst>
              <a:ext uri="{FF2B5EF4-FFF2-40B4-BE49-F238E27FC236}">
                <a16:creationId xmlns:a16="http://schemas.microsoft.com/office/drawing/2014/main" id="{5A95ACA8-F941-0514-2916-8E8E67CBDF60}"/>
              </a:ext>
            </a:extLst>
          </p:cNvPr>
          <p:cNvSpPr>
            <a:spLocks noChangeArrowheads="1"/>
          </p:cNvSpPr>
          <p:nvPr/>
        </p:nvSpPr>
        <p:spPr bwMode="auto">
          <a:xfrm>
            <a:off x="6446869" y="2249669"/>
            <a:ext cx="2727041" cy="1434299"/>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0" cap="none" spc="0" normalizeH="0" baseline="0" noProof="0" dirty="0">
                <a:ln>
                  <a:noFill/>
                </a:ln>
                <a:solidFill>
                  <a:srgbClr val="F9F3D9"/>
                </a:solidFill>
                <a:effectLst/>
                <a:uLnTx/>
                <a:uFillTx/>
                <a:latin typeface="Poppins"/>
                <a:ea typeface="+mn-ea"/>
                <a:cs typeface="Arial" charset="0"/>
              </a:rPr>
              <a:t>Fludarabine </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30 mg/m</a:t>
            </a:r>
            <a:r>
              <a:rPr kumimoji="0" lang="en-US" sz="1400" b="0" i="0" u="none" strike="noStrike" kern="0" cap="none" spc="0" normalizeH="0" baseline="30000" noProof="0" dirty="0">
                <a:ln>
                  <a:noFill/>
                </a:ln>
                <a:solidFill>
                  <a:srgbClr val="F9F3D9"/>
                </a:solidFill>
                <a:effectLst/>
                <a:uLnTx/>
                <a:uFillTx/>
                <a:latin typeface="Poppins"/>
                <a:ea typeface="+mn-ea"/>
                <a:cs typeface="Arial" charset="0"/>
              </a:rPr>
              <a:t>2</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 + </a:t>
            </a:r>
            <a:br>
              <a:rPr kumimoji="0" lang="en-US" sz="1400" b="0" i="0" u="none" strike="noStrike" kern="0" cap="none" spc="0" normalizeH="0" baseline="0" noProof="0" dirty="0">
                <a:ln>
                  <a:noFill/>
                </a:ln>
                <a:solidFill>
                  <a:srgbClr val="F9F3D9"/>
                </a:solidFill>
                <a:effectLst/>
                <a:uLnTx/>
                <a:uFillTx/>
                <a:latin typeface="Poppins"/>
                <a:ea typeface="+mn-ea"/>
                <a:cs typeface="Arial" charset="0"/>
              </a:rPr>
            </a:br>
            <a:r>
              <a:rPr kumimoji="0" lang="en-US" sz="1400" b="1" i="0" u="none" strike="noStrike" kern="0" cap="none" spc="0" normalizeH="0" baseline="0" noProof="0" dirty="0">
                <a:ln>
                  <a:noFill/>
                </a:ln>
                <a:solidFill>
                  <a:srgbClr val="F9F3D9"/>
                </a:solidFill>
                <a:effectLst/>
                <a:uLnTx/>
                <a:uFillTx/>
                <a:latin typeface="Poppins"/>
                <a:ea typeface="+mn-ea"/>
                <a:cs typeface="Arial" charset="0"/>
              </a:rPr>
              <a:t>Cyclophosphamide </a:t>
            </a:r>
            <a:br>
              <a:rPr kumimoji="0" lang="en-US" sz="1400" b="1" i="0" u="none" strike="noStrike" kern="0" cap="none" spc="0" normalizeH="0" baseline="0" noProof="0" dirty="0">
                <a:ln>
                  <a:noFill/>
                </a:ln>
                <a:solidFill>
                  <a:srgbClr val="F9F3D9"/>
                </a:solidFill>
                <a:effectLst/>
                <a:uLnTx/>
                <a:uFillTx/>
                <a:latin typeface="Poppins"/>
                <a:ea typeface="+mn-ea"/>
                <a:cs typeface="Arial" charset="0"/>
              </a:rPr>
            </a:br>
            <a:r>
              <a:rPr kumimoji="0" lang="en-US" sz="1400" b="0" i="0" u="none" strike="noStrike" kern="0" cap="none" spc="0" normalizeH="0" baseline="0" noProof="0" dirty="0">
                <a:ln>
                  <a:noFill/>
                </a:ln>
                <a:solidFill>
                  <a:srgbClr val="F9F3D9"/>
                </a:solidFill>
                <a:effectLst/>
                <a:uLnTx/>
                <a:uFillTx/>
                <a:latin typeface="Poppins"/>
                <a:ea typeface="+mn-ea"/>
                <a:cs typeface="Arial" charset="0"/>
              </a:rPr>
              <a:t>500 mg/m</a:t>
            </a:r>
            <a:r>
              <a:rPr kumimoji="0" lang="en-US" sz="1400" b="0" i="0" u="none" strike="noStrike" kern="0" cap="none" spc="0" normalizeH="0" baseline="30000" noProof="0" dirty="0">
                <a:ln>
                  <a:noFill/>
                </a:ln>
                <a:solidFill>
                  <a:srgbClr val="F9F3D9"/>
                </a:solidFill>
                <a:effectLst/>
                <a:uLnTx/>
                <a:uFillTx/>
                <a:latin typeface="Poppins"/>
                <a:ea typeface="+mn-ea"/>
                <a:cs typeface="Arial" charset="0"/>
              </a:rPr>
              <a:t>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F9F3D9"/>
                </a:solidFill>
                <a:effectLst/>
                <a:uLnTx/>
                <a:uFillTx/>
                <a:latin typeface="Poppins"/>
                <a:ea typeface="+mn-ea"/>
                <a:cs typeface="Arial" charset="0"/>
              </a:rPr>
              <a:t>Days -5, -4, -3</a:t>
            </a:r>
          </a:p>
        </p:txBody>
      </p:sp>
      <p:sp>
        <p:nvSpPr>
          <p:cNvPr id="8" name="Line 33">
            <a:extLst>
              <a:ext uri="{FF2B5EF4-FFF2-40B4-BE49-F238E27FC236}">
                <a16:creationId xmlns:a16="http://schemas.microsoft.com/office/drawing/2014/main" id="{BAD334F7-3924-5AC2-C99F-28EFF16E6451}"/>
              </a:ext>
            </a:extLst>
          </p:cNvPr>
          <p:cNvSpPr>
            <a:spLocks noChangeShapeType="1"/>
          </p:cNvSpPr>
          <p:nvPr/>
        </p:nvSpPr>
        <p:spPr bwMode="auto">
          <a:xfrm>
            <a:off x="6115273" y="2966818"/>
            <a:ext cx="27432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24">
            <a:extLst>
              <a:ext uri="{FF2B5EF4-FFF2-40B4-BE49-F238E27FC236}">
                <a16:creationId xmlns:a16="http://schemas.microsoft.com/office/drawing/2014/main" id="{67428596-A136-C236-0182-55095936AC4A}"/>
              </a:ext>
            </a:extLst>
          </p:cNvPr>
          <p:cNvSpPr>
            <a:spLocks noChangeArrowheads="1"/>
          </p:cNvSpPr>
          <p:nvPr/>
        </p:nvSpPr>
        <p:spPr bwMode="auto">
          <a:xfrm>
            <a:off x="2668083" y="2237477"/>
            <a:ext cx="3383280" cy="1458683"/>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9F3D9"/>
                </a:solidFill>
                <a:effectLst/>
                <a:uLnTx/>
                <a:uFillTx/>
                <a:latin typeface="Poppins"/>
                <a:ea typeface="+mn-ea"/>
                <a:cs typeface="Arial" charset="0"/>
              </a:rPr>
              <a:t>Dexamethasone </a:t>
            </a:r>
            <a:r>
              <a:rPr kumimoji="0" lang="en-US" sz="1400" b="0" i="0" u="none" strike="noStrike" kern="1200" cap="none" spc="0" normalizeH="0" baseline="0" noProof="0" dirty="0">
                <a:ln>
                  <a:noFill/>
                </a:ln>
                <a:solidFill>
                  <a:srgbClr val="F9F3D9"/>
                </a:solidFill>
                <a:effectLst/>
                <a:uLnTx/>
                <a:uFillTx/>
                <a:latin typeface="Poppins"/>
                <a:ea typeface="+mn-ea"/>
                <a:cs typeface="Arial" charset="0"/>
              </a:rPr>
              <a:t>20-40 mg/d x 1-4 d,</a:t>
            </a:r>
            <a:br>
              <a:rPr kumimoji="0" lang="en-US" sz="1400" b="0" i="0" u="none" strike="noStrike" kern="1200" cap="none" spc="0" normalizeH="0" baseline="0" noProof="0" dirty="0">
                <a:ln>
                  <a:noFill/>
                </a:ln>
                <a:solidFill>
                  <a:srgbClr val="F9F3D9"/>
                </a:solidFill>
                <a:effectLst/>
                <a:uLnTx/>
                <a:uFillTx/>
                <a:latin typeface="Poppins"/>
                <a:ea typeface="+mn-ea"/>
                <a:cs typeface="Arial" charset="0"/>
              </a:rPr>
            </a:br>
            <a:r>
              <a:rPr kumimoji="0" lang="en-US" sz="1400" b="0" i="1" u="none" strike="noStrike" kern="1200" cap="none" spc="0" normalizeH="0" baseline="0" noProof="0" dirty="0">
                <a:ln>
                  <a:noFill/>
                </a:ln>
                <a:solidFill>
                  <a:srgbClr val="F9F3D9"/>
                </a:solidFill>
                <a:effectLst/>
                <a:uLnTx/>
                <a:uFillTx/>
                <a:latin typeface="Poppins"/>
                <a:ea typeface="+mn-ea"/>
                <a:cs typeface="Arial" charset="0"/>
              </a:rPr>
              <a:t>or</a:t>
            </a:r>
            <a:r>
              <a:rPr kumimoji="0" lang="en-US" sz="1400" b="0" i="0" u="none" strike="noStrike" kern="1200" cap="none" spc="0" normalizeH="0" baseline="0" noProof="0" dirty="0">
                <a:ln>
                  <a:noFill/>
                </a:ln>
                <a:solidFill>
                  <a:srgbClr val="F9F3D9"/>
                </a:solidFill>
                <a:effectLst/>
                <a:uLnTx/>
                <a:uFillTx/>
                <a:latin typeface="Poppins"/>
                <a:ea typeface="+mn-ea"/>
                <a:cs typeface="Arial" charset="0"/>
              </a:rPr>
              <a:t> </a:t>
            </a:r>
            <a:r>
              <a:rPr kumimoji="0" lang="en-US" sz="1400" b="1" i="0" u="none" strike="noStrike" kern="1200" cap="none" spc="0" normalizeH="0" baseline="0" noProof="0" dirty="0">
                <a:ln>
                  <a:noFill/>
                </a:ln>
                <a:solidFill>
                  <a:srgbClr val="F9F3D9"/>
                </a:solidFill>
                <a:effectLst/>
                <a:uLnTx/>
                <a:uFillTx/>
                <a:latin typeface="Poppins"/>
                <a:ea typeface="+mn-ea"/>
                <a:cs typeface="Arial" charset="0"/>
              </a:rPr>
              <a:t>Ibrutinib </a:t>
            </a:r>
            <a:r>
              <a:rPr kumimoji="0" lang="en-US" sz="1400" b="0" i="0" u="none" strike="noStrike" kern="1200" cap="none" spc="0" normalizeH="0" baseline="0" noProof="0" dirty="0">
                <a:ln>
                  <a:noFill/>
                </a:ln>
                <a:solidFill>
                  <a:srgbClr val="F9F3D9"/>
                </a:solidFill>
                <a:effectLst/>
                <a:uLnTx/>
                <a:uFillTx/>
                <a:latin typeface="Poppins"/>
                <a:ea typeface="+mn-ea"/>
                <a:cs typeface="Arial" charset="0"/>
              </a:rPr>
              <a:t>560 mg/d</a:t>
            </a:r>
            <a:br>
              <a:rPr kumimoji="0" lang="en-US" sz="1400" b="0" i="0" u="none" strike="noStrike" kern="1200" cap="none" spc="0" normalizeH="0" baseline="0" noProof="0" dirty="0">
                <a:ln>
                  <a:noFill/>
                </a:ln>
                <a:solidFill>
                  <a:srgbClr val="F9F3D9"/>
                </a:solidFill>
                <a:effectLst/>
                <a:uLnTx/>
                <a:uFillTx/>
                <a:latin typeface="Poppins"/>
                <a:ea typeface="+mn-ea"/>
                <a:cs typeface="Arial" charset="0"/>
              </a:rPr>
            </a:br>
            <a:r>
              <a:rPr kumimoji="0" lang="en-US" sz="1400" b="0" i="1" u="none" strike="noStrike" kern="1200" cap="none" spc="0" normalizeH="0" baseline="0" noProof="0" dirty="0">
                <a:ln>
                  <a:noFill/>
                </a:ln>
                <a:solidFill>
                  <a:srgbClr val="F9F3D9"/>
                </a:solidFill>
                <a:effectLst/>
                <a:uLnTx/>
                <a:uFillTx/>
                <a:latin typeface="Poppins"/>
                <a:ea typeface="+mn-ea"/>
                <a:cs typeface="Arial" charset="0"/>
              </a:rPr>
              <a:t>or </a:t>
            </a:r>
            <a:r>
              <a:rPr kumimoji="0" lang="en-US" sz="1400" b="1" i="0" u="none" strike="noStrike" kern="1200" cap="none" spc="0" normalizeH="0" baseline="0" noProof="0" dirty="0">
                <a:ln>
                  <a:noFill/>
                </a:ln>
                <a:solidFill>
                  <a:srgbClr val="F9F3D9"/>
                </a:solidFill>
                <a:effectLst/>
                <a:uLnTx/>
                <a:uFillTx/>
                <a:latin typeface="Poppins"/>
                <a:ea typeface="+mn-ea"/>
                <a:cs typeface="Arial" charset="0"/>
              </a:rPr>
              <a:t>Acalabrutinib </a:t>
            </a:r>
            <a:r>
              <a:rPr kumimoji="0" lang="en-US" sz="1400" b="0" i="0" u="none" strike="noStrike" kern="1200" cap="none" spc="0" normalizeH="0" baseline="0" noProof="0" dirty="0">
                <a:ln>
                  <a:noFill/>
                </a:ln>
                <a:solidFill>
                  <a:srgbClr val="F9F3D9"/>
                </a:solidFill>
                <a:effectLst/>
                <a:uLnTx/>
                <a:uFillTx/>
                <a:latin typeface="Poppins"/>
                <a:ea typeface="+mn-ea"/>
                <a:cs typeface="Arial" charset="0"/>
              </a:rPr>
              <a:t>100 mg BID</a:t>
            </a:r>
            <a:endParaRPr kumimoji="0" lang="en-US" altLang="en-US" sz="1400" b="0" i="0" u="none" strike="noStrike" kern="1200" cap="none" spc="0" normalizeH="0" baseline="0" noProof="0" dirty="0">
              <a:ln>
                <a:noFill/>
              </a:ln>
              <a:solidFill>
                <a:srgbClr val="F9F3D9"/>
              </a:solidFill>
              <a:effectLst/>
              <a:uLnTx/>
              <a:uFillTx/>
              <a:latin typeface="Poppins"/>
              <a:ea typeface="+mn-ea"/>
              <a:cs typeface="Arial" charset="0"/>
            </a:endParaRPr>
          </a:p>
        </p:txBody>
      </p:sp>
      <p:sp>
        <p:nvSpPr>
          <p:cNvPr id="10" name="Line 33">
            <a:extLst>
              <a:ext uri="{FF2B5EF4-FFF2-40B4-BE49-F238E27FC236}">
                <a16:creationId xmlns:a16="http://schemas.microsoft.com/office/drawing/2014/main" id="{19948D43-7966-095F-3807-9788ACAE883C}"/>
              </a:ext>
            </a:extLst>
          </p:cNvPr>
          <p:cNvSpPr>
            <a:spLocks noChangeShapeType="1"/>
          </p:cNvSpPr>
          <p:nvPr/>
        </p:nvSpPr>
        <p:spPr bwMode="auto">
          <a:xfrm>
            <a:off x="2297716" y="2966818"/>
            <a:ext cx="27432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0FFA72F3-8A32-BA04-16B1-44CC28C6DEE8}"/>
              </a:ext>
            </a:extLst>
          </p:cNvPr>
          <p:cNvSpPr txBox="1"/>
          <p:nvPr/>
        </p:nvSpPr>
        <p:spPr bwMode="auto">
          <a:xfrm>
            <a:off x="2874380" y="1849124"/>
            <a:ext cx="29706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Optional Bridging Therapy</a:t>
            </a:r>
            <a:endParaRPr kumimoji="0" lang="en-US" sz="1600" b="1" i="0" u="none" strike="noStrike" kern="1200" cap="none" spc="0" normalizeH="0" baseline="30000" noProof="0" dirty="0">
              <a:ln>
                <a:noFill/>
              </a:ln>
              <a:solidFill>
                <a:srgbClr val="000000"/>
              </a:solidFill>
              <a:effectLst/>
              <a:uLnTx/>
              <a:uFillTx/>
              <a:latin typeface="Poppins"/>
              <a:ea typeface="+mn-ea"/>
              <a:cs typeface="Arial" panose="020B0604020202020204" pitchFamily="34" charset="0"/>
            </a:endParaRPr>
          </a:p>
        </p:txBody>
      </p:sp>
      <p:sp>
        <p:nvSpPr>
          <p:cNvPr id="12" name="TextBox 11">
            <a:extLst>
              <a:ext uri="{FF2B5EF4-FFF2-40B4-BE49-F238E27FC236}">
                <a16:creationId xmlns:a16="http://schemas.microsoft.com/office/drawing/2014/main" id="{0F0487ED-8520-EE43-CECC-B86058B7B354}"/>
              </a:ext>
            </a:extLst>
          </p:cNvPr>
          <p:cNvSpPr txBox="1"/>
          <p:nvPr/>
        </p:nvSpPr>
        <p:spPr bwMode="auto">
          <a:xfrm>
            <a:off x="6199211" y="1883654"/>
            <a:ext cx="32223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Conditioning Chemotherapy</a:t>
            </a:r>
            <a:endParaRPr kumimoji="0" lang="en-US" sz="1600" b="1" i="0" u="none" strike="noStrike" kern="1200" cap="none" spc="0" normalizeH="0" baseline="30000" noProof="0" dirty="0">
              <a:ln>
                <a:noFill/>
              </a:ln>
              <a:solidFill>
                <a:srgbClr val="000000"/>
              </a:solidFill>
              <a:effectLst/>
              <a:uLnTx/>
              <a:uFillTx/>
              <a:latin typeface="Poppins"/>
              <a:ea typeface="+mn-ea"/>
              <a:cs typeface="Arial" panose="020B0604020202020204" pitchFamily="34" charset="0"/>
            </a:endParaRPr>
          </a:p>
        </p:txBody>
      </p:sp>
      <p:sp>
        <p:nvSpPr>
          <p:cNvPr id="13" name="Line 33">
            <a:extLst>
              <a:ext uri="{FF2B5EF4-FFF2-40B4-BE49-F238E27FC236}">
                <a16:creationId xmlns:a16="http://schemas.microsoft.com/office/drawing/2014/main" id="{CA2C287B-28D1-F79E-4AC5-9FC0CFE550AD}"/>
              </a:ext>
            </a:extLst>
          </p:cNvPr>
          <p:cNvSpPr>
            <a:spLocks noChangeShapeType="1"/>
          </p:cNvSpPr>
          <p:nvPr/>
        </p:nvSpPr>
        <p:spPr bwMode="auto">
          <a:xfrm rot="10800000" flipH="1" flipV="1">
            <a:off x="11665652" y="3696160"/>
            <a:ext cx="0" cy="34244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7246A809-B3E7-B76F-02A2-8C3D472F1AD2}"/>
              </a:ext>
            </a:extLst>
          </p:cNvPr>
          <p:cNvSpPr txBox="1"/>
          <p:nvPr/>
        </p:nvSpPr>
        <p:spPr bwMode="auto">
          <a:xfrm>
            <a:off x="9802747" y="4050791"/>
            <a:ext cx="22431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F/U begins with first tumor assessment on Day 28;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BM biopsy may be required to confirm CR</a:t>
            </a:r>
          </a:p>
        </p:txBody>
      </p:sp>
      <p:sp>
        <p:nvSpPr>
          <p:cNvPr id="15" name="Rectangle 14">
            <a:extLst>
              <a:ext uri="{FF2B5EF4-FFF2-40B4-BE49-F238E27FC236}">
                <a16:creationId xmlns:a16="http://schemas.microsoft.com/office/drawing/2014/main" id="{BB171B8A-7675-37ED-4F1F-CD7B4B031374}"/>
              </a:ext>
            </a:extLst>
          </p:cNvPr>
          <p:cNvSpPr>
            <a:spLocks noChangeArrowheads="1"/>
          </p:cNvSpPr>
          <p:nvPr/>
        </p:nvSpPr>
        <p:spPr bwMode="auto">
          <a:xfrm>
            <a:off x="9543760" y="2249669"/>
            <a:ext cx="2121892" cy="1434299"/>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0" cap="none" spc="0" normalizeH="0" baseline="0" noProof="0" dirty="0">
                <a:ln>
                  <a:noFill/>
                </a:ln>
                <a:solidFill>
                  <a:srgbClr val="F9F3D9"/>
                </a:solidFill>
                <a:effectLst/>
                <a:uLnTx/>
                <a:uFillTx/>
                <a:latin typeface="Poppins"/>
                <a:ea typeface="+mn-ea"/>
                <a:cs typeface="Arial" charset="0"/>
              </a:rPr>
              <a:t>Brexu-cel</a:t>
            </a:r>
            <a:br>
              <a:rPr kumimoji="0" lang="en-US" sz="1400" b="1" i="0" u="none" strike="noStrike" kern="0" cap="none" spc="0" normalizeH="0" baseline="0" noProof="0" dirty="0">
                <a:ln>
                  <a:noFill/>
                </a:ln>
                <a:solidFill>
                  <a:srgbClr val="F9F3D9"/>
                </a:solidFill>
                <a:effectLst/>
                <a:uLnTx/>
                <a:uFillTx/>
                <a:latin typeface="Poppins"/>
                <a:ea typeface="+mn-ea"/>
                <a:cs typeface="Arial" charset="0"/>
              </a:rPr>
            </a:br>
            <a:r>
              <a:rPr kumimoji="0" lang="en-US" sz="1400" b="1" i="0" u="none" strike="noStrike" kern="0" cap="none" spc="0" normalizeH="0" baseline="0" noProof="0" dirty="0">
                <a:ln>
                  <a:noFill/>
                </a:ln>
                <a:solidFill>
                  <a:srgbClr val="F9F3D9"/>
                </a:solidFill>
                <a:effectLst/>
                <a:uLnTx/>
                <a:uFillTx/>
                <a:latin typeface="Poppins"/>
                <a:ea typeface="+mn-ea"/>
                <a:cs typeface="Arial" charset="0"/>
              </a:rPr>
              <a:t>C1: </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2 x 10</a:t>
            </a:r>
            <a:r>
              <a:rPr kumimoji="0" lang="en-US" sz="1400" b="0" i="0" u="none" strike="noStrike" kern="0" cap="none" spc="0" normalizeH="0" baseline="30000" noProof="0" dirty="0">
                <a:ln>
                  <a:noFill/>
                </a:ln>
                <a:solidFill>
                  <a:srgbClr val="F9F3D9"/>
                </a:solidFill>
                <a:effectLst/>
                <a:uLnTx/>
                <a:uFillTx/>
                <a:latin typeface="Poppins"/>
                <a:ea typeface="+mn-ea"/>
                <a:cs typeface="Arial" charset="0"/>
              </a:rPr>
              <a:t>6</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 cells/kg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0" cap="none" spc="0" normalizeH="0" baseline="0" noProof="0" dirty="0">
                <a:ln>
                  <a:noFill/>
                </a:ln>
                <a:solidFill>
                  <a:srgbClr val="F9F3D9"/>
                </a:solidFill>
                <a:effectLst/>
                <a:uLnTx/>
                <a:uFillTx/>
                <a:latin typeface="Poppins"/>
                <a:ea typeface="+mn-ea"/>
                <a:cs typeface="Arial" charset="0"/>
              </a:rPr>
              <a:t>C2: </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0.5 x 10</a:t>
            </a:r>
            <a:r>
              <a:rPr kumimoji="0" lang="en-US" sz="1400" b="0" i="0" u="none" strike="noStrike" kern="0" cap="none" spc="0" normalizeH="0" baseline="30000" noProof="0" dirty="0">
                <a:ln>
                  <a:noFill/>
                </a:ln>
                <a:solidFill>
                  <a:srgbClr val="F9F3D9"/>
                </a:solidFill>
                <a:effectLst/>
                <a:uLnTx/>
                <a:uFillTx/>
                <a:latin typeface="Poppins"/>
                <a:ea typeface="+mn-ea"/>
                <a:cs typeface="Arial" charset="0"/>
              </a:rPr>
              <a:t>6</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 cells/kg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0" cap="none" spc="0" normalizeH="0" baseline="0" noProof="0" dirty="0">
                <a:ln>
                  <a:noFill/>
                </a:ln>
                <a:solidFill>
                  <a:srgbClr val="F9F3D9"/>
                </a:solidFill>
                <a:effectLst/>
                <a:uLnTx/>
                <a:uFillTx/>
                <a:latin typeface="Poppins"/>
                <a:ea typeface="+mn-ea"/>
                <a:cs typeface="Arial" charset="0"/>
              </a:rPr>
              <a:t>C3: </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2 x 10</a:t>
            </a:r>
            <a:r>
              <a:rPr kumimoji="0" lang="en-US" sz="1400" b="0" i="0" u="none" strike="noStrike" kern="0" cap="none" spc="0" normalizeH="0" baseline="30000" noProof="0" dirty="0">
                <a:ln>
                  <a:noFill/>
                </a:ln>
                <a:solidFill>
                  <a:srgbClr val="F9F3D9"/>
                </a:solidFill>
                <a:effectLst/>
                <a:uLnTx/>
                <a:uFillTx/>
                <a:latin typeface="Poppins"/>
                <a:ea typeface="+mn-ea"/>
                <a:cs typeface="Arial" charset="0"/>
              </a:rPr>
              <a:t>6</a:t>
            </a:r>
            <a:r>
              <a:rPr kumimoji="0" lang="en-US" sz="1400" b="0" i="0" u="none" strike="noStrike" kern="0" cap="none" spc="0" normalizeH="0" baseline="0" noProof="0" dirty="0">
                <a:ln>
                  <a:noFill/>
                </a:ln>
                <a:solidFill>
                  <a:srgbClr val="F9F3D9"/>
                </a:solidFill>
                <a:effectLst/>
                <a:uLnTx/>
                <a:uFillTx/>
                <a:latin typeface="Poppins"/>
                <a:ea typeface="+mn-ea"/>
                <a:cs typeface="Arial" charset="0"/>
              </a:rPr>
              <a:t> cells/kg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9F3D9"/>
                </a:solidFill>
                <a:effectLst/>
                <a:uLnTx/>
                <a:uFillTx/>
                <a:latin typeface="Poppins"/>
                <a:ea typeface="+mn-ea"/>
                <a:cs typeface="Arial" charset="0"/>
              </a:rPr>
              <a:t>Day 0</a:t>
            </a:r>
            <a:endParaRPr kumimoji="0" lang="en-US" altLang="en-US" sz="1400" b="0" i="0" u="none" strike="noStrike" kern="0" cap="none" spc="0" normalizeH="0" baseline="0" noProof="0" dirty="0">
              <a:ln>
                <a:noFill/>
              </a:ln>
              <a:solidFill>
                <a:srgbClr val="F9F3D9"/>
              </a:solidFill>
              <a:effectLst/>
              <a:uLnTx/>
              <a:uFillTx/>
              <a:latin typeface="Poppins"/>
              <a:ea typeface="+mn-ea"/>
              <a:cs typeface="Arial" charset="0"/>
            </a:endParaRPr>
          </a:p>
        </p:txBody>
      </p:sp>
      <p:sp>
        <p:nvSpPr>
          <p:cNvPr id="16" name="Line 33">
            <a:extLst>
              <a:ext uri="{FF2B5EF4-FFF2-40B4-BE49-F238E27FC236}">
                <a16:creationId xmlns:a16="http://schemas.microsoft.com/office/drawing/2014/main" id="{A0ECBD85-0C44-7C9F-8860-81331EC56F27}"/>
              </a:ext>
            </a:extLst>
          </p:cNvPr>
          <p:cNvSpPr>
            <a:spLocks noChangeShapeType="1"/>
          </p:cNvSpPr>
          <p:nvPr/>
        </p:nvSpPr>
        <p:spPr bwMode="auto">
          <a:xfrm>
            <a:off x="9212164" y="2966818"/>
            <a:ext cx="274320"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B79CF6EA-FDAD-5AD0-FDB3-57499D73EF1A}"/>
              </a:ext>
            </a:extLst>
          </p:cNvPr>
          <p:cNvSpPr txBox="1"/>
          <p:nvPr/>
        </p:nvSpPr>
        <p:spPr bwMode="auto">
          <a:xfrm>
            <a:off x="9890408" y="1883654"/>
            <a:ext cx="14285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CAR T-Cells</a:t>
            </a:r>
            <a:endParaRPr kumimoji="0" lang="en-US" sz="1600" b="1" i="0" u="none" strike="noStrike" kern="1200" cap="none" spc="0" normalizeH="0" baseline="30000" noProof="0" dirty="0">
              <a:ln>
                <a:noFill/>
              </a:ln>
              <a:solidFill>
                <a:srgbClr val="000000"/>
              </a:solidFill>
              <a:effectLst/>
              <a:uLnTx/>
              <a:uFillTx/>
              <a:latin typeface="Poppins"/>
              <a:ea typeface="+mn-ea"/>
              <a:cs typeface="Arial" panose="020B0604020202020204" pitchFamily="34" charset="0"/>
            </a:endParaRPr>
          </a:p>
        </p:txBody>
      </p:sp>
      <p:sp>
        <p:nvSpPr>
          <p:cNvPr id="18" name="TextBox 17">
            <a:extLst>
              <a:ext uri="{FF2B5EF4-FFF2-40B4-BE49-F238E27FC236}">
                <a16:creationId xmlns:a16="http://schemas.microsoft.com/office/drawing/2014/main" id="{EF7CBCCD-18CB-8A59-798F-25F08FA43255}"/>
              </a:ext>
            </a:extLst>
          </p:cNvPr>
          <p:cNvSpPr txBox="1"/>
          <p:nvPr/>
        </p:nvSpPr>
        <p:spPr bwMode="auto">
          <a:xfrm>
            <a:off x="335830" y="4056656"/>
            <a:ext cx="971214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altLang="en-US" sz="1200" b="0" i="0" u="none" strike="noStrike" kern="1200" cap="none" spc="0" normalizeH="0" noProof="0" dirty="0">
                <a:ln>
                  <a:noFill/>
                </a:ln>
                <a:solidFill>
                  <a:srgbClr val="000000"/>
                </a:solidFill>
                <a:effectLst/>
                <a:uLnTx/>
                <a:uFillTx/>
                <a:latin typeface="Poppins"/>
                <a:ea typeface="+mn-ea"/>
                <a:cs typeface="Arial" panose="020B0604020202020204" pitchFamily="34" charset="0"/>
              </a:rPr>
              <a:t>*</a:t>
            </a:r>
            <a:r>
              <a:rPr kumimoji="0" lang="en-GB" alt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Cohort 1 and 2: </a:t>
            </a:r>
            <a:r>
              <a:rPr kumimoji="0" lang="en-GB" altLang="en-US" sz="12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Including anthracycline- or bendamustine-containing CT, anti-CD20 mAb, and </a:t>
            </a:r>
            <a:r>
              <a:rPr kumimoji="0" lang="en-GB" alt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ibrutinib or acalabrutinib</a:t>
            </a:r>
            <a:r>
              <a:rPr kumimoji="0" lang="en-GB" altLang="en-US" sz="12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altLang="en-US" sz="12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r>
              <a:rPr kumimoji="0" lang="en-GB" alt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Cohort 3: </a:t>
            </a:r>
            <a:r>
              <a:rPr kumimoji="0" lang="en-GB" altLang="en-US" sz="12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Including anthracycline- or bendamustine-containing CT and anti-CD20 mAb. </a:t>
            </a:r>
            <a:r>
              <a:rPr kumimoji="0" lang="en-GB" alt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No prior exposure to BTKi.</a:t>
            </a:r>
            <a:endPar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endParaRPr>
          </a:p>
        </p:txBody>
      </p:sp>
    </p:spTree>
    <p:extLst>
      <p:ext uri="{BB962C8B-B14F-4D97-AF65-F5344CB8AC3E}">
        <p14:creationId xmlns:p14="http://schemas.microsoft.com/office/powerpoint/2010/main" val="41484954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4279C-7243-98C8-189A-0A8E5CCBF7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1F776F8-6F1C-100E-DE6D-09317415079D}"/>
              </a:ext>
            </a:extLst>
          </p:cNvPr>
          <p:cNvSpPr>
            <a:spLocks noGrp="1"/>
          </p:cNvSpPr>
          <p:nvPr>
            <p:ph type="title"/>
          </p:nvPr>
        </p:nvSpPr>
        <p:spPr>
          <a:xfrm>
            <a:off x="231078" y="260163"/>
            <a:ext cx="11740260" cy="1044132"/>
          </a:xfrm>
        </p:spPr>
        <p:txBody>
          <a:bodyPr/>
          <a:lstStyle/>
          <a:p>
            <a:r>
              <a:rPr lang="en-US" dirty="0"/>
              <a:t>ZUMA-2: Clinical Outcomes</a:t>
            </a:r>
            <a:br>
              <a:rPr lang="en-US" dirty="0"/>
            </a:br>
            <a:r>
              <a:rPr lang="en-US" dirty="0"/>
              <a:t>Cohorts 1 and 2 (After a Prior BTKi)</a:t>
            </a:r>
          </a:p>
        </p:txBody>
      </p:sp>
      <p:sp>
        <p:nvSpPr>
          <p:cNvPr id="2" name="Content Placeholder 1">
            <a:extLst>
              <a:ext uri="{FF2B5EF4-FFF2-40B4-BE49-F238E27FC236}">
                <a16:creationId xmlns:a16="http://schemas.microsoft.com/office/drawing/2014/main" id="{2000A449-19E7-23C9-9CC2-49EE7FC7C80B}"/>
              </a:ext>
            </a:extLst>
          </p:cNvPr>
          <p:cNvSpPr>
            <a:spLocks noGrp="1"/>
          </p:cNvSpPr>
          <p:nvPr>
            <p:ph idx="1"/>
          </p:nvPr>
        </p:nvSpPr>
        <p:spPr>
          <a:xfrm>
            <a:off x="231076" y="4897687"/>
            <a:ext cx="5458897" cy="1270785"/>
          </a:xfrm>
        </p:spPr>
        <p:txBody>
          <a:bodyPr/>
          <a:lstStyle/>
          <a:p>
            <a:r>
              <a:rPr lang="en-US" sz="1800" dirty="0"/>
              <a:t>5-yr incidence of cumulative relapse-related mortality in responders: 24/60 (40%)</a:t>
            </a:r>
          </a:p>
          <a:p>
            <a:r>
              <a:rPr lang="en-US" sz="1800" dirty="0"/>
              <a:t>5-yr incidence of cumulative nonrelapse-related mortality in responders: 13/60 (22%)</a:t>
            </a:r>
          </a:p>
        </p:txBody>
      </p:sp>
      <p:sp>
        <p:nvSpPr>
          <p:cNvPr id="55" name="Content Placeholder 54">
            <a:extLst>
              <a:ext uri="{FF2B5EF4-FFF2-40B4-BE49-F238E27FC236}">
                <a16:creationId xmlns:a16="http://schemas.microsoft.com/office/drawing/2014/main" id="{C2F8478A-1162-4923-B5FE-A7B8BF308D5F}"/>
              </a:ext>
            </a:extLst>
          </p:cNvPr>
          <p:cNvSpPr>
            <a:spLocks noGrp="1"/>
          </p:cNvSpPr>
          <p:nvPr>
            <p:ph sz="quarter" idx="10"/>
          </p:nvPr>
        </p:nvSpPr>
        <p:spPr>
          <a:xfrm>
            <a:off x="1712199" y="6302375"/>
            <a:ext cx="7812290" cy="327025"/>
          </a:xfrm>
        </p:spPr>
        <p:txBody>
          <a:bodyPr/>
          <a:lstStyle/>
          <a:p>
            <a:pPr lvl="0" algn="ctr"/>
            <a:r>
              <a:rPr lang="en-US" dirty="0"/>
              <a:t>Wang. NEJM. 2020;382:1331. Munoz. J Hematol Oncol. 2026;[Epub].</a:t>
            </a:r>
            <a:endParaRPr lang="nl-NL" dirty="0"/>
          </a:p>
        </p:txBody>
      </p:sp>
      <p:graphicFrame>
        <p:nvGraphicFramePr>
          <p:cNvPr id="7" name="Table 6">
            <a:extLst>
              <a:ext uri="{FF2B5EF4-FFF2-40B4-BE49-F238E27FC236}">
                <a16:creationId xmlns:a16="http://schemas.microsoft.com/office/drawing/2014/main" id="{8D79C274-9979-218A-2993-3218B4A542B8}"/>
              </a:ext>
            </a:extLst>
          </p:cNvPr>
          <p:cNvGraphicFramePr>
            <a:graphicFrameLocks noGrp="1"/>
          </p:cNvGraphicFramePr>
          <p:nvPr>
            <p:extLst>
              <p:ext uri="{D42A27DB-BD31-4B8C-83A1-F6EECF244321}">
                <p14:modId xmlns:p14="http://schemas.microsoft.com/office/powerpoint/2010/main" val="2448666670"/>
              </p:ext>
            </p:extLst>
          </p:nvPr>
        </p:nvGraphicFramePr>
        <p:xfrm>
          <a:off x="5689974" y="1372017"/>
          <a:ext cx="6255707" cy="2377440"/>
        </p:xfrm>
        <a:graphic>
          <a:graphicData uri="http://schemas.openxmlformats.org/drawingml/2006/table">
            <a:tbl>
              <a:tblPr/>
              <a:tblGrid>
                <a:gridCol w="2002683">
                  <a:extLst>
                    <a:ext uri="{9D8B030D-6E8A-4147-A177-3AD203B41FA5}">
                      <a16:colId xmlns:a16="http://schemas.microsoft.com/office/drawing/2014/main" val="3626463055"/>
                    </a:ext>
                  </a:extLst>
                </a:gridCol>
                <a:gridCol w="1190846">
                  <a:extLst>
                    <a:ext uri="{9D8B030D-6E8A-4147-A177-3AD203B41FA5}">
                      <a16:colId xmlns:a16="http://schemas.microsoft.com/office/drawing/2014/main" val="3622467303"/>
                    </a:ext>
                  </a:extLst>
                </a:gridCol>
                <a:gridCol w="1605517">
                  <a:extLst>
                    <a:ext uri="{9D8B030D-6E8A-4147-A177-3AD203B41FA5}">
                      <a16:colId xmlns:a16="http://schemas.microsoft.com/office/drawing/2014/main" val="3119658898"/>
                    </a:ext>
                  </a:extLst>
                </a:gridCol>
                <a:gridCol w="1456661">
                  <a:extLst>
                    <a:ext uri="{9D8B030D-6E8A-4147-A177-3AD203B41FA5}">
                      <a16:colId xmlns:a16="http://schemas.microsoft.com/office/drawing/2014/main" val="2857266613"/>
                    </a:ext>
                  </a:extLst>
                </a:gridCol>
              </a:tblGrid>
              <a:tr h="289736">
                <a:tc>
                  <a:txBody>
                    <a:bodyPr/>
                    <a:lstStyle/>
                    <a:p>
                      <a:r>
                        <a:rPr lang="en-US" sz="1800" b="1" dirty="0">
                          <a:solidFill>
                            <a:schemeClr val="bg2"/>
                          </a:solidFill>
                          <a:latin typeface="+mn-lt"/>
                        </a:rPr>
                        <a:t>Cohort 1 (5-Yr Follow-up)</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All</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60)</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CR</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46)</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PR</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14)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863631461"/>
                  </a:ext>
                </a:extLst>
              </a:tr>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mDoR, mo</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36.5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46.7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3.5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2232909"/>
                  </a:ext>
                </a:extLst>
              </a:tr>
              <a:tr h="1568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bg2"/>
                          </a:solidFill>
                          <a:latin typeface="+mn-lt"/>
                        </a:rPr>
                        <a:t>Cohort 1 (5-Yr Follow-up)</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All</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68)</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PR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197355558"/>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mOS, mo</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46.5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67099256"/>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mPFS, mo</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25.3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55596264"/>
                  </a:ext>
                </a:extLst>
              </a:tr>
            </a:tbl>
          </a:graphicData>
        </a:graphic>
      </p:graphicFrame>
      <p:graphicFrame>
        <p:nvGraphicFramePr>
          <p:cNvPr id="52" name="Table 51">
            <a:extLst>
              <a:ext uri="{FF2B5EF4-FFF2-40B4-BE49-F238E27FC236}">
                <a16:creationId xmlns:a16="http://schemas.microsoft.com/office/drawing/2014/main" id="{DA66BE80-455B-9BC8-2355-5B76D6BFF0B3}"/>
              </a:ext>
            </a:extLst>
          </p:cNvPr>
          <p:cNvGraphicFramePr>
            <a:graphicFrameLocks noGrp="1"/>
          </p:cNvGraphicFramePr>
          <p:nvPr>
            <p:extLst>
              <p:ext uri="{D42A27DB-BD31-4B8C-83A1-F6EECF244321}">
                <p14:modId xmlns:p14="http://schemas.microsoft.com/office/powerpoint/2010/main" val="117758088"/>
              </p:ext>
            </p:extLst>
          </p:nvPr>
        </p:nvGraphicFramePr>
        <p:xfrm>
          <a:off x="231077" y="1372017"/>
          <a:ext cx="5180894" cy="2834640"/>
        </p:xfrm>
        <a:graphic>
          <a:graphicData uri="http://schemas.openxmlformats.org/drawingml/2006/table">
            <a:tbl>
              <a:tblPr/>
              <a:tblGrid>
                <a:gridCol w="2278207">
                  <a:extLst>
                    <a:ext uri="{9D8B030D-6E8A-4147-A177-3AD203B41FA5}">
                      <a16:colId xmlns:a16="http://schemas.microsoft.com/office/drawing/2014/main" val="3626463055"/>
                    </a:ext>
                  </a:extLst>
                </a:gridCol>
                <a:gridCol w="1403497">
                  <a:extLst>
                    <a:ext uri="{9D8B030D-6E8A-4147-A177-3AD203B41FA5}">
                      <a16:colId xmlns:a16="http://schemas.microsoft.com/office/drawing/2014/main" val="3622467303"/>
                    </a:ext>
                  </a:extLst>
                </a:gridCol>
                <a:gridCol w="1499190">
                  <a:extLst>
                    <a:ext uri="{9D8B030D-6E8A-4147-A177-3AD203B41FA5}">
                      <a16:colId xmlns:a16="http://schemas.microsoft.com/office/drawing/2014/main" val="2427741688"/>
                    </a:ext>
                  </a:extLst>
                </a:gridCol>
              </a:tblGrid>
              <a:tr h="2897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bg2"/>
                          </a:solidFill>
                          <a:latin typeface="+mn-lt"/>
                        </a:rPr>
                        <a:t>ORR by IRRC, </a:t>
                      </a:r>
                      <a:br>
                        <a:rPr lang="en-US" sz="1800" b="1" dirty="0">
                          <a:solidFill>
                            <a:schemeClr val="bg2"/>
                          </a:solidFill>
                          <a:latin typeface="+mn-lt"/>
                        </a:rPr>
                      </a:br>
                      <a:r>
                        <a:rPr lang="en-US" sz="1800" b="1" dirty="0">
                          <a:solidFill>
                            <a:schemeClr val="bg2"/>
                          </a:solidFill>
                          <a:latin typeface="+mn-lt"/>
                        </a:rPr>
                        <a:t>n (%)</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Cohort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(n = 60)</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Cohort 2</a:t>
                      </a:r>
                      <a:r>
                        <a:rPr kumimoji="0" lang="en-US" sz="1800" b="1" i="0" u="none" strike="noStrike" cap="none" normalizeH="0" baseline="30000" dirty="0">
                          <a:ln>
                            <a:noFill/>
                          </a:ln>
                          <a:solidFill>
                            <a:schemeClr val="bg2"/>
                          </a:solidFill>
                          <a:effectLst/>
                          <a:latin typeface="+mn-lt"/>
                        </a:rPr>
                        <a:t>†</a:t>
                      </a:r>
                      <a:r>
                        <a:rPr kumimoji="0" lang="en-US" sz="1800" b="1" i="0" u="none" strike="noStrike" cap="none" normalizeH="0" baseline="0" dirty="0">
                          <a:ln>
                            <a:noFill/>
                          </a:ln>
                          <a:solidFill>
                            <a:schemeClr val="bg2"/>
                          </a:solidFill>
                          <a:effectLst/>
                          <a:latin typeface="+mn-lt"/>
                        </a:rPr>
                        <a:t> (n = 14)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721580040"/>
                  </a:ext>
                </a:extLst>
              </a:tr>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ORR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56 (93)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13 (93)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2232909"/>
                  </a:ext>
                </a:extLst>
              </a:tr>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98450"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mn-lt"/>
                        </a:rPr>
                        <a:t>CR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40 (67)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9 (64)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41242459"/>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85750" indent="-285750" algn="l">
                        <a:buFont typeface="Arial" panose="020B0604020202020204" pitchFamily="34" charset="0"/>
                        <a:buChar char="•"/>
                      </a:pPr>
                      <a:r>
                        <a:rPr lang="en-US" sz="1800" dirty="0">
                          <a:solidFill>
                            <a:schemeClr val="tx1"/>
                          </a:solidFill>
                          <a:latin typeface="+mn-lt"/>
                        </a:rPr>
                        <a:t>PR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16 (27)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4 (29)</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67099256"/>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SD</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2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0</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8984210"/>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PD</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2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0</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497171965"/>
                  </a:ext>
                </a:extLst>
              </a:tr>
              <a:tr h="156899">
                <a:tc>
                  <a:txBody>
                    <a:bodyPr/>
                    <a:lstStyle/>
                    <a:p>
                      <a:pPr algn="l"/>
                      <a:r>
                        <a:rPr lang="en-US" sz="1800" dirty="0">
                          <a:solidFill>
                            <a:schemeClr val="tx1"/>
                          </a:solidFill>
                          <a:latin typeface="+mn-lt"/>
                        </a:rPr>
                        <a:t>Not evaluable</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0</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1 (7)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868367890"/>
                  </a:ext>
                </a:extLst>
              </a:tr>
            </a:tbl>
          </a:graphicData>
        </a:graphic>
      </p:graphicFrame>
      <p:graphicFrame>
        <p:nvGraphicFramePr>
          <p:cNvPr id="53" name="Table 52">
            <a:extLst>
              <a:ext uri="{FF2B5EF4-FFF2-40B4-BE49-F238E27FC236}">
                <a16:creationId xmlns:a16="http://schemas.microsoft.com/office/drawing/2014/main" id="{3C58D7D9-22DD-7D4A-3270-1D6470DD0449}"/>
              </a:ext>
            </a:extLst>
          </p:cNvPr>
          <p:cNvGraphicFramePr>
            <a:graphicFrameLocks noGrp="1"/>
          </p:cNvGraphicFramePr>
          <p:nvPr>
            <p:extLst>
              <p:ext uri="{D42A27DB-BD31-4B8C-83A1-F6EECF244321}">
                <p14:modId xmlns:p14="http://schemas.microsoft.com/office/powerpoint/2010/main" val="2697500262"/>
              </p:ext>
            </p:extLst>
          </p:nvPr>
        </p:nvGraphicFramePr>
        <p:xfrm>
          <a:off x="5689974" y="3791032"/>
          <a:ext cx="6255707" cy="2377440"/>
        </p:xfrm>
        <a:graphic>
          <a:graphicData uri="http://schemas.openxmlformats.org/drawingml/2006/table">
            <a:tbl>
              <a:tblPr/>
              <a:tblGrid>
                <a:gridCol w="2002683">
                  <a:extLst>
                    <a:ext uri="{9D8B030D-6E8A-4147-A177-3AD203B41FA5}">
                      <a16:colId xmlns:a16="http://schemas.microsoft.com/office/drawing/2014/main" val="3626463055"/>
                    </a:ext>
                  </a:extLst>
                </a:gridCol>
                <a:gridCol w="1190846">
                  <a:extLst>
                    <a:ext uri="{9D8B030D-6E8A-4147-A177-3AD203B41FA5}">
                      <a16:colId xmlns:a16="http://schemas.microsoft.com/office/drawing/2014/main" val="3622467303"/>
                    </a:ext>
                  </a:extLst>
                </a:gridCol>
                <a:gridCol w="1605517">
                  <a:extLst>
                    <a:ext uri="{9D8B030D-6E8A-4147-A177-3AD203B41FA5}">
                      <a16:colId xmlns:a16="http://schemas.microsoft.com/office/drawing/2014/main" val="3119658898"/>
                    </a:ext>
                  </a:extLst>
                </a:gridCol>
                <a:gridCol w="1456661">
                  <a:extLst>
                    <a:ext uri="{9D8B030D-6E8A-4147-A177-3AD203B41FA5}">
                      <a16:colId xmlns:a16="http://schemas.microsoft.com/office/drawing/2014/main" val="2857266613"/>
                    </a:ext>
                  </a:extLst>
                </a:gridCol>
              </a:tblGrid>
              <a:tr h="289736">
                <a:tc>
                  <a:txBody>
                    <a:bodyPr/>
                    <a:lstStyle/>
                    <a:p>
                      <a:r>
                        <a:rPr lang="en-US" sz="1800" b="1" dirty="0">
                          <a:solidFill>
                            <a:schemeClr val="bg2"/>
                          </a:solidFill>
                          <a:latin typeface="+mn-lt"/>
                        </a:rPr>
                        <a:t>Cohort 2 (5-Yr Follow-up)</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All</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12)</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CR </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9)</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PR</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863631461"/>
                  </a:ext>
                </a:extLst>
              </a:tr>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DoR, mo</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57.5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57.5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4.7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2232909"/>
                  </a:ext>
                </a:extLst>
              </a:tr>
              <a:tr h="1568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bg2"/>
                          </a:solidFill>
                          <a:latin typeface="+mn-lt"/>
                        </a:rPr>
                        <a:t>Cohort 2 (5-Yr Follow-up)</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All</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14)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PR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197355558"/>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mOS, mo</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NR</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67099256"/>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mPFS, mo</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29.5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242638048"/>
                  </a:ext>
                </a:extLst>
              </a:tr>
            </a:tbl>
          </a:graphicData>
        </a:graphic>
      </p:graphicFrame>
      <p:sp>
        <p:nvSpPr>
          <p:cNvPr id="54" name="TextBox 53">
            <a:extLst>
              <a:ext uri="{FF2B5EF4-FFF2-40B4-BE49-F238E27FC236}">
                <a16:creationId xmlns:a16="http://schemas.microsoft.com/office/drawing/2014/main" id="{2F4DF5AD-99CC-B335-112F-A1AA7792EFE6}"/>
              </a:ext>
            </a:extLst>
          </p:cNvPr>
          <p:cNvSpPr txBox="1"/>
          <p:nvPr/>
        </p:nvSpPr>
        <p:spPr>
          <a:xfrm>
            <a:off x="231077" y="4343397"/>
            <a:ext cx="3756132" cy="401071"/>
          </a:xfrm>
          <a:prstGeom prst="rect">
            <a:avLst/>
          </a:prstGeom>
        </p:spPr>
        <p:txBody>
          <a:bodyPr vert="horz" wrap="square" lIns="0" tIns="0" rIns="0" bIns="0" rtlCol="0">
            <a:noAutofit/>
          </a:bodyPr>
          <a:lstStyle/>
          <a:p>
            <a:pPr algn="l"/>
            <a:r>
              <a:rPr lang="en-US" sz="1200" dirty="0"/>
              <a:t>*Median follow-up: 7 mo (primary analysis. </a:t>
            </a:r>
            <a:r>
              <a:rPr lang="en-US" sz="1200" baseline="30000" dirty="0"/>
              <a:t>†</a:t>
            </a:r>
            <a:r>
              <a:rPr lang="en-US" sz="1200" dirty="0"/>
              <a:t>Median follow-up: 67.8 mo.</a:t>
            </a:r>
          </a:p>
        </p:txBody>
      </p:sp>
    </p:spTree>
    <p:extLst>
      <p:ext uri="{BB962C8B-B14F-4D97-AF65-F5344CB8AC3E}">
        <p14:creationId xmlns:p14="http://schemas.microsoft.com/office/powerpoint/2010/main" val="1377058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Group 138">
            <a:extLst>
              <a:ext uri="{FF2B5EF4-FFF2-40B4-BE49-F238E27FC236}">
                <a16:creationId xmlns:a16="http://schemas.microsoft.com/office/drawing/2014/main" id="{FA4D1381-D6DA-1894-0357-227D3573990C}"/>
              </a:ext>
            </a:extLst>
          </p:cNvPr>
          <p:cNvGrpSpPr>
            <a:grpSpLocks/>
          </p:cNvGrpSpPr>
          <p:nvPr/>
        </p:nvGrpSpPr>
        <p:grpSpPr>
          <a:xfrm>
            <a:off x="1736407" y="1859188"/>
            <a:ext cx="519694" cy="2024400"/>
            <a:chOff x="879305" y="2804739"/>
            <a:chExt cx="519694" cy="2024400"/>
          </a:xfrm>
        </p:grpSpPr>
        <p:sp>
          <p:nvSpPr>
            <p:cNvPr id="29" name="TextBox 28">
              <a:extLst>
                <a:ext uri="{FF2B5EF4-FFF2-40B4-BE49-F238E27FC236}">
                  <a16:creationId xmlns:a16="http://schemas.microsoft.com/office/drawing/2014/main" id="{D3CEC4C4-F58D-6B3F-5E2D-0FF45F9240D1}"/>
                </a:ext>
              </a:extLst>
            </p:cNvPr>
            <p:cNvSpPr txBox="1">
              <a:spLocks/>
            </p:cNvSpPr>
            <p:nvPr/>
          </p:nvSpPr>
          <p:spPr bwMode="auto">
            <a:xfrm>
              <a:off x="879305" y="2804739"/>
              <a:ext cx="5196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100</a:t>
              </a:r>
            </a:p>
          </p:txBody>
        </p:sp>
        <p:sp>
          <p:nvSpPr>
            <p:cNvPr id="30" name="TextBox 29">
              <a:extLst>
                <a:ext uri="{FF2B5EF4-FFF2-40B4-BE49-F238E27FC236}">
                  <a16:creationId xmlns:a16="http://schemas.microsoft.com/office/drawing/2014/main" id="{E87BECF3-7C78-4FC4-AE64-ACC0FC97E0E8}"/>
                </a:ext>
              </a:extLst>
            </p:cNvPr>
            <p:cNvSpPr txBox="1">
              <a:spLocks/>
            </p:cNvSpPr>
            <p:nvPr/>
          </p:nvSpPr>
          <p:spPr bwMode="auto">
            <a:xfrm>
              <a:off x="951440" y="3135886"/>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80</a:t>
              </a:r>
            </a:p>
          </p:txBody>
        </p:sp>
        <p:sp>
          <p:nvSpPr>
            <p:cNvPr id="31" name="TextBox 30">
              <a:extLst>
                <a:ext uri="{FF2B5EF4-FFF2-40B4-BE49-F238E27FC236}">
                  <a16:creationId xmlns:a16="http://schemas.microsoft.com/office/drawing/2014/main" id="{8589A92B-CC54-F03F-5EFA-F8DB0C7BA110}"/>
                </a:ext>
              </a:extLst>
            </p:cNvPr>
            <p:cNvSpPr txBox="1">
              <a:spLocks/>
            </p:cNvSpPr>
            <p:nvPr/>
          </p:nvSpPr>
          <p:spPr bwMode="auto">
            <a:xfrm>
              <a:off x="951440" y="3467033"/>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60</a:t>
              </a:r>
            </a:p>
          </p:txBody>
        </p:sp>
        <p:sp>
          <p:nvSpPr>
            <p:cNvPr id="32" name="TextBox 31">
              <a:extLst>
                <a:ext uri="{FF2B5EF4-FFF2-40B4-BE49-F238E27FC236}">
                  <a16:creationId xmlns:a16="http://schemas.microsoft.com/office/drawing/2014/main" id="{7B4DD048-9F7A-49C6-E9DF-55E6646B18AD}"/>
                </a:ext>
              </a:extLst>
            </p:cNvPr>
            <p:cNvSpPr txBox="1">
              <a:spLocks/>
            </p:cNvSpPr>
            <p:nvPr/>
          </p:nvSpPr>
          <p:spPr bwMode="auto">
            <a:xfrm>
              <a:off x="949837" y="3798180"/>
              <a:ext cx="4491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40</a:t>
              </a:r>
            </a:p>
          </p:txBody>
        </p:sp>
        <p:sp>
          <p:nvSpPr>
            <p:cNvPr id="33" name="TextBox 32">
              <a:extLst>
                <a:ext uri="{FF2B5EF4-FFF2-40B4-BE49-F238E27FC236}">
                  <a16:creationId xmlns:a16="http://schemas.microsoft.com/office/drawing/2014/main" id="{3BB82ADB-C493-7046-2561-F5BD87F7DD36}"/>
                </a:ext>
              </a:extLst>
            </p:cNvPr>
            <p:cNvSpPr txBox="1">
              <a:spLocks/>
            </p:cNvSpPr>
            <p:nvPr/>
          </p:nvSpPr>
          <p:spPr bwMode="auto">
            <a:xfrm>
              <a:off x="964265" y="4159438"/>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20</a:t>
              </a:r>
            </a:p>
          </p:txBody>
        </p:sp>
        <p:sp>
          <p:nvSpPr>
            <p:cNvPr id="136" name="TextBox 135">
              <a:extLst>
                <a:ext uri="{FF2B5EF4-FFF2-40B4-BE49-F238E27FC236}">
                  <a16:creationId xmlns:a16="http://schemas.microsoft.com/office/drawing/2014/main" id="{B7A7DAF0-A831-F39E-6A47-780B9DCD2FFA}"/>
                </a:ext>
              </a:extLst>
            </p:cNvPr>
            <p:cNvSpPr txBox="1">
              <a:spLocks/>
            </p:cNvSpPr>
            <p:nvPr/>
          </p:nvSpPr>
          <p:spPr bwMode="auto">
            <a:xfrm>
              <a:off x="1082886" y="4490585"/>
              <a:ext cx="3161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grpSp>
      <p:sp>
        <p:nvSpPr>
          <p:cNvPr id="3" name="Title 1">
            <a:extLst>
              <a:ext uri="{FF2B5EF4-FFF2-40B4-BE49-F238E27FC236}">
                <a16:creationId xmlns:a16="http://schemas.microsoft.com/office/drawing/2014/main" id="{7F2C5F2F-2896-9F21-5CFB-BCB4AADCB77F}"/>
              </a:ext>
            </a:extLst>
          </p:cNvPr>
          <p:cNvSpPr>
            <a:spLocks noGrp="1"/>
          </p:cNvSpPr>
          <p:nvPr>
            <p:ph type="title"/>
          </p:nvPr>
        </p:nvSpPr>
        <p:spPr>
          <a:xfrm>
            <a:off x="231078" y="531006"/>
            <a:ext cx="11740260" cy="502445"/>
          </a:xfrm>
        </p:spPr>
        <p:txBody>
          <a:bodyPr/>
          <a:lstStyle/>
          <a:p>
            <a:r>
              <a:rPr lang="en-US" dirty="0"/>
              <a:t>ZUMA-2: OS</a:t>
            </a:r>
          </a:p>
        </p:txBody>
      </p:sp>
      <p:sp>
        <p:nvSpPr>
          <p:cNvPr id="9" name="Content Placeholder 8">
            <a:extLst>
              <a:ext uri="{FF2B5EF4-FFF2-40B4-BE49-F238E27FC236}">
                <a16:creationId xmlns:a16="http://schemas.microsoft.com/office/drawing/2014/main" id="{7406C5BC-54C3-929C-1689-CD67B7048076}"/>
              </a:ext>
            </a:extLst>
          </p:cNvPr>
          <p:cNvSpPr>
            <a:spLocks noGrp="1"/>
          </p:cNvSpPr>
          <p:nvPr>
            <p:ph sz="quarter" idx="10"/>
          </p:nvPr>
        </p:nvSpPr>
        <p:spPr/>
        <p:txBody>
          <a:bodyPr/>
          <a:lstStyle/>
          <a:p>
            <a:pPr algn="ctr"/>
            <a:r>
              <a:rPr lang="pt-BR" dirty="0"/>
              <a:t>Muñoz. J Hematol Oncol. 2026;[Epub]. </a:t>
            </a:r>
          </a:p>
        </p:txBody>
      </p:sp>
      <p:sp>
        <p:nvSpPr>
          <p:cNvPr id="6" name="TextBox 5">
            <a:extLst>
              <a:ext uri="{FF2B5EF4-FFF2-40B4-BE49-F238E27FC236}">
                <a16:creationId xmlns:a16="http://schemas.microsoft.com/office/drawing/2014/main" id="{1861687A-6CE0-51A6-FD11-05675018A56F}"/>
              </a:ext>
            </a:extLst>
          </p:cNvPr>
          <p:cNvSpPr txBox="1"/>
          <p:nvPr/>
        </p:nvSpPr>
        <p:spPr bwMode="auto">
          <a:xfrm>
            <a:off x="2262189" y="1130677"/>
            <a:ext cx="8016548" cy="369332"/>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OS by Best Response in Cohort 1</a:t>
            </a:r>
          </a:p>
        </p:txBody>
      </p:sp>
      <p:sp>
        <p:nvSpPr>
          <p:cNvPr id="20" name="Freeform 19">
            <a:extLst>
              <a:ext uri="{FF2B5EF4-FFF2-40B4-BE49-F238E27FC236}">
                <a16:creationId xmlns:a16="http://schemas.microsoft.com/office/drawing/2014/main" id="{2A533646-36CB-3192-405B-5B3DDBA86563}"/>
              </a:ext>
            </a:extLst>
          </p:cNvPr>
          <p:cNvSpPr>
            <a:spLocks/>
          </p:cNvSpPr>
          <p:nvPr/>
        </p:nvSpPr>
        <p:spPr bwMode="auto">
          <a:xfrm>
            <a:off x="2271004" y="1999135"/>
            <a:ext cx="8151380" cy="1681871"/>
          </a:xfrm>
          <a:custGeom>
            <a:avLst/>
            <a:gdLst>
              <a:gd name="connsiteX0" fmla="*/ 0 w 2971800"/>
              <a:gd name="connsiteY0" fmla="*/ 0 h 1635125"/>
              <a:gd name="connsiteX1" fmla="*/ 0 w 2971800"/>
              <a:gd name="connsiteY1" fmla="*/ 1593850 h 1635125"/>
              <a:gd name="connsiteX2" fmla="*/ 2971800 w 2971800"/>
              <a:gd name="connsiteY2" fmla="*/ 1593850 h 1635125"/>
              <a:gd name="connsiteX3" fmla="*/ 2971800 w 2971800"/>
              <a:gd name="connsiteY3" fmla="*/ 1635125 h 1635125"/>
              <a:gd name="connsiteX0" fmla="*/ 0 w 2971800"/>
              <a:gd name="connsiteY0" fmla="*/ 0 h 1593850"/>
              <a:gd name="connsiteX1" fmla="*/ 0 w 2971800"/>
              <a:gd name="connsiteY1" fmla="*/ 1593850 h 1593850"/>
              <a:gd name="connsiteX2" fmla="*/ 2971800 w 2971800"/>
              <a:gd name="connsiteY2" fmla="*/ 1593850 h 1593850"/>
            </a:gdLst>
            <a:ahLst/>
            <a:cxnLst>
              <a:cxn ang="0">
                <a:pos x="connsiteX0" y="connsiteY0"/>
              </a:cxn>
              <a:cxn ang="0">
                <a:pos x="connsiteX1" y="connsiteY1"/>
              </a:cxn>
              <a:cxn ang="0">
                <a:pos x="connsiteX2" y="connsiteY2"/>
              </a:cxn>
            </a:cxnLst>
            <a:rect l="l" t="t" r="r" b="b"/>
            <a:pathLst>
              <a:path w="2971800" h="1593850">
                <a:moveTo>
                  <a:pt x="0" y="0"/>
                </a:moveTo>
                <a:lnTo>
                  <a:pt x="0" y="1593850"/>
                </a:lnTo>
                <a:lnTo>
                  <a:pt x="2971800" y="159385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37" name="Group 136">
            <a:extLst>
              <a:ext uri="{FF2B5EF4-FFF2-40B4-BE49-F238E27FC236}">
                <a16:creationId xmlns:a16="http://schemas.microsoft.com/office/drawing/2014/main" id="{A3C2AF2B-9065-4FA1-1A4A-0C6B03BEEFD9}"/>
              </a:ext>
            </a:extLst>
          </p:cNvPr>
          <p:cNvGrpSpPr>
            <a:grpSpLocks/>
          </p:cNvGrpSpPr>
          <p:nvPr/>
        </p:nvGrpSpPr>
        <p:grpSpPr>
          <a:xfrm>
            <a:off x="2205653" y="1985173"/>
            <a:ext cx="64008" cy="1695833"/>
            <a:chOff x="1328372" y="2932356"/>
            <a:chExt cx="96611" cy="1695833"/>
          </a:xfrm>
        </p:grpSpPr>
        <p:cxnSp>
          <p:nvCxnSpPr>
            <p:cNvPr id="23" name="Straight Connector 22">
              <a:extLst>
                <a:ext uri="{FF2B5EF4-FFF2-40B4-BE49-F238E27FC236}">
                  <a16:creationId xmlns:a16="http://schemas.microsoft.com/office/drawing/2014/main" id="{E586639F-3106-75F6-4EC9-593E5BE5678C}"/>
                </a:ext>
              </a:extLst>
            </p:cNvPr>
            <p:cNvCxnSpPr>
              <a:cxnSpLocks/>
            </p:cNvCxnSpPr>
            <p:nvPr/>
          </p:nvCxnSpPr>
          <p:spPr bwMode="auto">
            <a:xfrm>
              <a:off x="1332908" y="2932356"/>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688D330-A8D9-E263-795B-7C973ED12F68}"/>
                </a:ext>
              </a:extLst>
            </p:cNvPr>
            <p:cNvCxnSpPr>
              <a:cxnSpLocks/>
            </p:cNvCxnSpPr>
            <p:nvPr/>
          </p:nvCxnSpPr>
          <p:spPr bwMode="auto">
            <a:xfrm>
              <a:off x="1332908" y="3271523"/>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75C0B1B-78A4-957A-230F-B60C34C1B2C8}"/>
                </a:ext>
              </a:extLst>
            </p:cNvPr>
            <p:cNvCxnSpPr>
              <a:cxnSpLocks/>
            </p:cNvCxnSpPr>
            <p:nvPr/>
          </p:nvCxnSpPr>
          <p:spPr bwMode="auto">
            <a:xfrm>
              <a:off x="1332908" y="3610690"/>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6EC61CD-9C84-B062-0E05-B018E26F8803}"/>
                </a:ext>
              </a:extLst>
            </p:cNvPr>
            <p:cNvCxnSpPr>
              <a:cxnSpLocks/>
            </p:cNvCxnSpPr>
            <p:nvPr/>
          </p:nvCxnSpPr>
          <p:spPr bwMode="auto">
            <a:xfrm>
              <a:off x="1332908" y="3949857"/>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B59A0BE-6582-40BF-CE13-036AE2354F8B}"/>
                </a:ext>
              </a:extLst>
            </p:cNvPr>
            <p:cNvCxnSpPr>
              <a:cxnSpLocks/>
            </p:cNvCxnSpPr>
            <p:nvPr/>
          </p:nvCxnSpPr>
          <p:spPr bwMode="auto">
            <a:xfrm>
              <a:off x="1332908" y="4289024"/>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7EDEB96F-FA3B-2E7C-F67A-7E704911EE46}"/>
                </a:ext>
              </a:extLst>
            </p:cNvPr>
            <p:cNvCxnSpPr>
              <a:cxnSpLocks/>
            </p:cNvCxnSpPr>
            <p:nvPr/>
          </p:nvCxnSpPr>
          <p:spPr bwMode="auto">
            <a:xfrm>
              <a:off x="1328372" y="4628189"/>
              <a:ext cx="92075" cy="0"/>
            </a:xfrm>
            <a:prstGeom prst="line">
              <a:avLst/>
            </a:prstGeom>
            <a:noFill/>
            <a:ln w="12700" cap="flat" cmpd="sng" algn="ctr">
              <a:solidFill>
                <a:schemeClr val="tx1"/>
              </a:solidFill>
              <a:prstDash val="solid"/>
              <a:round/>
              <a:headEnd type="none" w="med" len="med"/>
              <a:tailEnd type="none" w="med" len="med"/>
            </a:ln>
            <a:effectLst/>
          </p:spPr>
        </p:cxnSp>
      </p:grpSp>
      <p:sp>
        <p:nvSpPr>
          <p:cNvPr id="60" name="TextBox 59">
            <a:extLst>
              <a:ext uri="{FF2B5EF4-FFF2-40B4-BE49-F238E27FC236}">
                <a16:creationId xmlns:a16="http://schemas.microsoft.com/office/drawing/2014/main" id="{0290183C-7487-CE67-D0B7-A7F3CD9C911A}"/>
              </a:ext>
            </a:extLst>
          </p:cNvPr>
          <p:cNvSpPr txBox="1">
            <a:spLocks/>
          </p:cNvSpPr>
          <p:nvPr/>
        </p:nvSpPr>
        <p:spPr bwMode="auto">
          <a:xfrm>
            <a:off x="2262188" y="3957838"/>
            <a:ext cx="80165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Mo</a:t>
            </a:r>
          </a:p>
        </p:txBody>
      </p:sp>
      <p:grpSp>
        <p:nvGrpSpPr>
          <p:cNvPr id="10" name="Group 9">
            <a:extLst>
              <a:ext uri="{FF2B5EF4-FFF2-40B4-BE49-F238E27FC236}">
                <a16:creationId xmlns:a16="http://schemas.microsoft.com/office/drawing/2014/main" id="{61B90A2D-D0C9-5D53-6B38-29964F4BFD81}"/>
              </a:ext>
            </a:extLst>
          </p:cNvPr>
          <p:cNvGrpSpPr/>
          <p:nvPr/>
        </p:nvGrpSpPr>
        <p:grpSpPr>
          <a:xfrm>
            <a:off x="2112869" y="3705579"/>
            <a:ext cx="8404955" cy="338554"/>
            <a:chOff x="12871355" y="5355148"/>
            <a:chExt cx="9561991" cy="338554"/>
          </a:xfrm>
        </p:grpSpPr>
        <p:sp>
          <p:nvSpPr>
            <p:cNvPr id="34" name="TextBox 33">
              <a:extLst>
                <a:ext uri="{FF2B5EF4-FFF2-40B4-BE49-F238E27FC236}">
                  <a16:creationId xmlns:a16="http://schemas.microsoft.com/office/drawing/2014/main" id="{70A636FA-61FC-1C8B-9EDA-85F65E1F9D55}"/>
                </a:ext>
              </a:extLst>
            </p:cNvPr>
            <p:cNvSpPr txBox="1">
              <a:spLocks/>
            </p:cNvSpPr>
            <p:nvPr/>
          </p:nvSpPr>
          <p:spPr bwMode="auto">
            <a:xfrm>
              <a:off x="12871355" y="5355148"/>
              <a:ext cx="3596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36" name="TextBox 35">
              <a:extLst>
                <a:ext uri="{FF2B5EF4-FFF2-40B4-BE49-F238E27FC236}">
                  <a16:creationId xmlns:a16="http://schemas.microsoft.com/office/drawing/2014/main" id="{C001E19B-AD89-1054-0175-6A5C8ED3FF8F}"/>
                </a:ext>
              </a:extLst>
            </p:cNvPr>
            <p:cNvSpPr txBox="1">
              <a:spLocks/>
            </p:cNvSpPr>
            <p:nvPr/>
          </p:nvSpPr>
          <p:spPr bwMode="auto">
            <a:xfrm>
              <a:off x="14085583" y="5355148"/>
              <a:ext cx="427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12</a:t>
              </a:r>
            </a:p>
          </p:txBody>
        </p:sp>
        <p:sp>
          <p:nvSpPr>
            <p:cNvPr id="37" name="TextBox 36">
              <a:extLst>
                <a:ext uri="{FF2B5EF4-FFF2-40B4-BE49-F238E27FC236}">
                  <a16:creationId xmlns:a16="http://schemas.microsoft.com/office/drawing/2014/main" id="{7EB5AFC1-9374-299C-27FC-461B0D928B0F}"/>
                </a:ext>
              </a:extLst>
            </p:cNvPr>
            <p:cNvSpPr txBox="1">
              <a:spLocks/>
            </p:cNvSpPr>
            <p:nvPr/>
          </p:nvSpPr>
          <p:spPr bwMode="auto">
            <a:xfrm>
              <a:off x="15295489" y="5355148"/>
              <a:ext cx="4964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24</a:t>
              </a:r>
            </a:p>
          </p:txBody>
        </p:sp>
        <p:sp>
          <p:nvSpPr>
            <p:cNvPr id="39" name="TextBox 38">
              <a:extLst>
                <a:ext uri="{FF2B5EF4-FFF2-40B4-BE49-F238E27FC236}">
                  <a16:creationId xmlns:a16="http://schemas.microsoft.com/office/drawing/2014/main" id="{21FCAC8B-ACE3-A8CB-1C46-AC43B1B5883F}"/>
                </a:ext>
              </a:extLst>
            </p:cNvPr>
            <p:cNvSpPr txBox="1">
              <a:spLocks/>
            </p:cNvSpPr>
            <p:nvPr/>
          </p:nvSpPr>
          <p:spPr bwMode="auto">
            <a:xfrm>
              <a:off x="16543392" y="5355148"/>
              <a:ext cx="4982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36</a:t>
              </a:r>
            </a:p>
          </p:txBody>
        </p:sp>
        <p:sp>
          <p:nvSpPr>
            <p:cNvPr id="41" name="TextBox 40">
              <a:extLst>
                <a:ext uri="{FF2B5EF4-FFF2-40B4-BE49-F238E27FC236}">
                  <a16:creationId xmlns:a16="http://schemas.microsoft.com/office/drawing/2014/main" id="{7CF0467F-4437-6CA4-3D6C-9953C86D7966}"/>
                </a:ext>
              </a:extLst>
            </p:cNvPr>
            <p:cNvSpPr txBox="1">
              <a:spLocks/>
            </p:cNvSpPr>
            <p:nvPr/>
          </p:nvSpPr>
          <p:spPr bwMode="auto">
            <a:xfrm>
              <a:off x="17779491"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48</a:t>
              </a:r>
            </a:p>
          </p:txBody>
        </p:sp>
        <p:sp>
          <p:nvSpPr>
            <p:cNvPr id="85" name="TextBox 84">
              <a:extLst>
                <a:ext uri="{FF2B5EF4-FFF2-40B4-BE49-F238E27FC236}">
                  <a16:creationId xmlns:a16="http://schemas.microsoft.com/office/drawing/2014/main" id="{692DA931-A771-20CE-76D1-FC1A45D6D203}"/>
                </a:ext>
              </a:extLst>
            </p:cNvPr>
            <p:cNvSpPr txBox="1">
              <a:spLocks/>
            </p:cNvSpPr>
            <p:nvPr/>
          </p:nvSpPr>
          <p:spPr bwMode="auto">
            <a:xfrm>
              <a:off x="13700545" y="5355148"/>
              <a:ext cx="3596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a:t>
              </a:r>
            </a:p>
          </p:txBody>
        </p:sp>
        <p:sp>
          <p:nvSpPr>
            <p:cNvPr id="88" name="TextBox 87">
              <a:extLst>
                <a:ext uri="{FF2B5EF4-FFF2-40B4-BE49-F238E27FC236}">
                  <a16:creationId xmlns:a16="http://schemas.microsoft.com/office/drawing/2014/main" id="{EF176819-2077-B2EB-71F0-D0ABFA646609}"/>
                </a:ext>
              </a:extLst>
            </p:cNvPr>
            <p:cNvSpPr txBox="1">
              <a:spLocks/>
            </p:cNvSpPr>
            <p:nvPr/>
          </p:nvSpPr>
          <p:spPr bwMode="auto">
            <a:xfrm>
              <a:off x="14878289" y="5355148"/>
              <a:ext cx="494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20</a:t>
              </a:r>
            </a:p>
          </p:txBody>
        </p:sp>
        <p:sp>
          <p:nvSpPr>
            <p:cNvPr id="90" name="TextBox 89">
              <a:extLst>
                <a:ext uri="{FF2B5EF4-FFF2-40B4-BE49-F238E27FC236}">
                  <a16:creationId xmlns:a16="http://schemas.microsoft.com/office/drawing/2014/main" id="{979E8783-ACB9-8D91-075B-7C9EBE0CDE71}"/>
                </a:ext>
              </a:extLst>
            </p:cNvPr>
            <p:cNvSpPr txBox="1">
              <a:spLocks/>
            </p:cNvSpPr>
            <p:nvPr/>
          </p:nvSpPr>
          <p:spPr bwMode="auto">
            <a:xfrm>
              <a:off x="16133698" y="5355148"/>
              <a:ext cx="4836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32</a:t>
              </a:r>
            </a:p>
          </p:txBody>
        </p:sp>
        <p:sp>
          <p:nvSpPr>
            <p:cNvPr id="92" name="TextBox 91">
              <a:extLst>
                <a:ext uri="{FF2B5EF4-FFF2-40B4-BE49-F238E27FC236}">
                  <a16:creationId xmlns:a16="http://schemas.microsoft.com/office/drawing/2014/main" id="{21FC2F7A-08D1-B10E-7FE4-9DD347EB8BB8}"/>
                </a:ext>
              </a:extLst>
            </p:cNvPr>
            <p:cNvSpPr txBox="1">
              <a:spLocks/>
            </p:cNvSpPr>
            <p:nvPr/>
          </p:nvSpPr>
          <p:spPr bwMode="auto">
            <a:xfrm>
              <a:off x="17363427" y="5355148"/>
              <a:ext cx="5128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44</a:t>
              </a:r>
            </a:p>
          </p:txBody>
        </p:sp>
        <p:sp>
          <p:nvSpPr>
            <p:cNvPr id="94" name="TextBox 93">
              <a:extLst>
                <a:ext uri="{FF2B5EF4-FFF2-40B4-BE49-F238E27FC236}">
                  <a16:creationId xmlns:a16="http://schemas.microsoft.com/office/drawing/2014/main" id="{374BCF81-803D-F82D-8A80-FA8057C95581}"/>
                </a:ext>
              </a:extLst>
            </p:cNvPr>
            <p:cNvSpPr txBox="1">
              <a:spLocks/>
            </p:cNvSpPr>
            <p:nvPr/>
          </p:nvSpPr>
          <p:spPr bwMode="auto">
            <a:xfrm>
              <a:off x="13286659" y="5355148"/>
              <a:ext cx="3614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a:t>
              </a:r>
            </a:p>
          </p:txBody>
        </p:sp>
        <p:sp>
          <p:nvSpPr>
            <p:cNvPr id="96" name="TextBox 95">
              <a:extLst>
                <a:ext uri="{FF2B5EF4-FFF2-40B4-BE49-F238E27FC236}">
                  <a16:creationId xmlns:a16="http://schemas.microsoft.com/office/drawing/2014/main" id="{519D6D74-6851-8BA5-DFA2-E45E085A906D}"/>
                </a:ext>
              </a:extLst>
            </p:cNvPr>
            <p:cNvSpPr txBox="1">
              <a:spLocks/>
            </p:cNvSpPr>
            <p:nvPr/>
          </p:nvSpPr>
          <p:spPr bwMode="auto">
            <a:xfrm>
              <a:off x="14494505" y="5355148"/>
              <a:ext cx="4416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16</a:t>
              </a:r>
            </a:p>
          </p:txBody>
        </p:sp>
        <p:sp>
          <p:nvSpPr>
            <p:cNvPr id="97" name="TextBox 96">
              <a:extLst>
                <a:ext uri="{FF2B5EF4-FFF2-40B4-BE49-F238E27FC236}">
                  <a16:creationId xmlns:a16="http://schemas.microsoft.com/office/drawing/2014/main" id="{FE9F4744-DF26-A3BF-7D83-79675637C17E}"/>
                </a:ext>
              </a:extLst>
            </p:cNvPr>
            <p:cNvSpPr txBox="1">
              <a:spLocks/>
            </p:cNvSpPr>
            <p:nvPr/>
          </p:nvSpPr>
          <p:spPr bwMode="auto">
            <a:xfrm>
              <a:off x="15712619" y="5355148"/>
              <a:ext cx="494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28</a:t>
              </a:r>
            </a:p>
          </p:txBody>
        </p:sp>
        <p:sp>
          <p:nvSpPr>
            <p:cNvPr id="99" name="TextBox 98">
              <a:extLst>
                <a:ext uri="{FF2B5EF4-FFF2-40B4-BE49-F238E27FC236}">
                  <a16:creationId xmlns:a16="http://schemas.microsoft.com/office/drawing/2014/main" id="{46FFEB48-0534-A944-7914-CE77A808E9A2}"/>
                </a:ext>
              </a:extLst>
            </p:cNvPr>
            <p:cNvSpPr txBox="1">
              <a:spLocks/>
            </p:cNvSpPr>
            <p:nvPr/>
          </p:nvSpPr>
          <p:spPr bwMode="auto">
            <a:xfrm>
              <a:off x="16953226"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40</a:t>
              </a:r>
            </a:p>
          </p:txBody>
        </p:sp>
        <p:sp>
          <p:nvSpPr>
            <p:cNvPr id="101" name="TextBox 100">
              <a:extLst>
                <a:ext uri="{FF2B5EF4-FFF2-40B4-BE49-F238E27FC236}">
                  <a16:creationId xmlns:a16="http://schemas.microsoft.com/office/drawing/2014/main" id="{173E4D26-446B-F4E5-E604-C58C57B56FCD}"/>
                </a:ext>
              </a:extLst>
            </p:cNvPr>
            <p:cNvSpPr txBox="1">
              <a:spLocks/>
            </p:cNvSpPr>
            <p:nvPr/>
          </p:nvSpPr>
          <p:spPr bwMode="auto">
            <a:xfrm>
              <a:off x="18203916" y="5355148"/>
              <a:ext cx="494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52</a:t>
              </a:r>
            </a:p>
          </p:txBody>
        </p:sp>
        <p:sp>
          <p:nvSpPr>
            <p:cNvPr id="104" name="TextBox 103">
              <a:extLst>
                <a:ext uri="{FF2B5EF4-FFF2-40B4-BE49-F238E27FC236}">
                  <a16:creationId xmlns:a16="http://schemas.microsoft.com/office/drawing/2014/main" id="{3F3FD65F-D981-2571-01C5-ACB8B307D197}"/>
                </a:ext>
              </a:extLst>
            </p:cNvPr>
            <p:cNvSpPr txBox="1">
              <a:spLocks/>
            </p:cNvSpPr>
            <p:nvPr/>
          </p:nvSpPr>
          <p:spPr bwMode="auto">
            <a:xfrm>
              <a:off x="18601138" y="5355148"/>
              <a:ext cx="5091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56</a:t>
              </a:r>
            </a:p>
          </p:txBody>
        </p:sp>
        <p:sp>
          <p:nvSpPr>
            <p:cNvPr id="107" name="TextBox 106">
              <a:extLst>
                <a:ext uri="{FF2B5EF4-FFF2-40B4-BE49-F238E27FC236}">
                  <a16:creationId xmlns:a16="http://schemas.microsoft.com/office/drawing/2014/main" id="{A57583A4-680C-D96C-A4D3-F92B2D548B9D}"/>
                </a:ext>
              </a:extLst>
            </p:cNvPr>
            <p:cNvSpPr txBox="1">
              <a:spLocks/>
            </p:cNvSpPr>
            <p:nvPr/>
          </p:nvSpPr>
          <p:spPr bwMode="auto">
            <a:xfrm>
              <a:off x="19843622"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68</a:t>
              </a:r>
            </a:p>
          </p:txBody>
        </p:sp>
        <p:sp>
          <p:nvSpPr>
            <p:cNvPr id="108" name="TextBox 107">
              <a:extLst>
                <a:ext uri="{FF2B5EF4-FFF2-40B4-BE49-F238E27FC236}">
                  <a16:creationId xmlns:a16="http://schemas.microsoft.com/office/drawing/2014/main" id="{F1469584-EBE3-DC3C-6922-5749DBDEE3F4}"/>
                </a:ext>
              </a:extLst>
            </p:cNvPr>
            <p:cNvSpPr txBox="1">
              <a:spLocks/>
            </p:cNvSpPr>
            <p:nvPr/>
          </p:nvSpPr>
          <p:spPr bwMode="auto">
            <a:xfrm>
              <a:off x="19427555"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64</a:t>
              </a:r>
            </a:p>
          </p:txBody>
        </p:sp>
        <p:sp>
          <p:nvSpPr>
            <p:cNvPr id="109" name="TextBox 108">
              <a:extLst>
                <a:ext uri="{FF2B5EF4-FFF2-40B4-BE49-F238E27FC236}">
                  <a16:creationId xmlns:a16="http://schemas.microsoft.com/office/drawing/2014/main" id="{450187BB-1E16-C7FB-83F2-FA52BF0BB6BD}"/>
                </a:ext>
              </a:extLst>
            </p:cNvPr>
            <p:cNvSpPr txBox="1">
              <a:spLocks/>
            </p:cNvSpPr>
            <p:nvPr/>
          </p:nvSpPr>
          <p:spPr bwMode="auto">
            <a:xfrm>
              <a:off x="19017355"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60</a:t>
              </a:r>
            </a:p>
          </p:txBody>
        </p:sp>
        <p:sp>
          <p:nvSpPr>
            <p:cNvPr id="110" name="TextBox 109">
              <a:extLst>
                <a:ext uri="{FF2B5EF4-FFF2-40B4-BE49-F238E27FC236}">
                  <a16:creationId xmlns:a16="http://schemas.microsoft.com/office/drawing/2014/main" id="{41FA4981-220A-BA90-3850-1609DF36CC42}"/>
                </a:ext>
              </a:extLst>
            </p:cNvPr>
            <p:cNvSpPr txBox="1">
              <a:spLocks/>
            </p:cNvSpPr>
            <p:nvPr/>
          </p:nvSpPr>
          <p:spPr bwMode="auto">
            <a:xfrm>
              <a:off x="20276250" y="5355148"/>
              <a:ext cx="4763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72</a:t>
              </a:r>
            </a:p>
          </p:txBody>
        </p:sp>
        <p:sp>
          <p:nvSpPr>
            <p:cNvPr id="111" name="TextBox 110">
              <a:extLst>
                <a:ext uri="{FF2B5EF4-FFF2-40B4-BE49-F238E27FC236}">
                  <a16:creationId xmlns:a16="http://schemas.microsoft.com/office/drawing/2014/main" id="{BD42D74E-28F1-3D5D-F1C7-BEACEC4454DB}"/>
                </a:ext>
              </a:extLst>
            </p:cNvPr>
            <p:cNvSpPr txBox="1">
              <a:spLocks/>
            </p:cNvSpPr>
            <p:nvPr/>
          </p:nvSpPr>
          <p:spPr bwMode="auto">
            <a:xfrm>
              <a:off x="20690811" y="5355148"/>
              <a:ext cx="4909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76</a:t>
              </a:r>
            </a:p>
          </p:txBody>
        </p:sp>
        <p:sp>
          <p:nvSpPr>
            <p:cNvPr id="112" name="TextBox 111">
              <a:extLst>
                <a:ext uri="{FF2B5EF4-FFF2-40B4-BE49-F238E27FC236}">
                  <a16:creationId xmlns:a16="http://schemas.microsoft.com/office/drawing/2014/main" id="{1967CB3E-BA41-48C0-317B-651F6B72C2C1}"/>
                </a:ext>
              </a:extLst>
            </p:cNvPr>
            <p:cNvSpPr txBox="1">
              <a:spLocks/>
            </p:cNvSpPr>
            <p:nvPr/>
          </p:nvSpPr>
          <p:spPr bwMode="auto">
            <a:xfrm>
              <a:off x="21924176"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88</a:t>
              </a:r>
            </a:p>
          </p:txBody>
        </p:sp>
        <p:sp>
          <p:nvSpPr>
            <p:cNvPr id="113" name="TextBox 112">
              <a:extLst>
                <a:ext uri="{FF2B5EF4-FFF2-40B4-BE49-F238E27FC236}">
                  <a16:creationId xmlns:a16="http://schemas.microsoft.com/office/drawing/2014/main" id="{AC617C0D-A5B1-1512-1842-F00690EED583}"/>
                </a:ext>
              </a:extLst>
            </p:cNvPr>
            <p:cNvSpPr txBox="1">
              <a:spLocks/>
            </p:cNvSpPr>
            <p:nvPr/>
          </p:nvSpPr>
          <p:spPr bwMode="auto">
            <a:xfrm>
              <a:off x="21508110"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84</a:t>
              </a:r>
            </a:p>
          </p:txBody>
        </p:sp>
        <p:sp>
          <p:nvSpPr>
            <p:cNvPr id="114" name="TextBox 113">
              <a:extLst>
                <a:ext uri="{FF2B5EF4-FFF2-40B4-BE49-F238E27FC236}">
                  <a16:creationId xmlns:a16="http://schemas.microsoft.com/office/drawing/2014/main" id="{719CF206-9D65-53E3-C16A-D5DF4AD1AF93}"/>
                </a:ext>
              </a:extLst>
            </p:cNvPr>
            <p:cNvSpPr txBox="1">
              <a:spLocks/>
            </p:cNvSpPr>
            <p:nvPr/>
          </p:nvSpPr>
          <p:spPr bwMode="auto">
            <a:xfrm>
              <a:off x="21097910"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80</a:t>
              </a:r>
            </a:p>
          </p:txBody>
        </p:sp>
      </p:grpSp>
      <p:sp>
        <p:nvSpPr>
          <p:cNvPr id="103" name="Rectangle 3">
            <a:extLst>
              <a:ext uri="{FF2B5EF4-FFF2-40B4-BE49-F238E27FC236}">
                <a16:creationId xmlns:a16="http://schemas.microsoft.com/office/drawing/2014/main" id="{F318FAC8-633E-3788-58A7-B3D5FB15C36E}"/>
              </a:ext>
            </a:extLst>
          </p:cNvPr>
          <p:cNvSpPr txBox="1">
            <a:spLocks noChangeArrowheads="1"/>
          </p:cNvSpPr>
          <p:nvPr/>
        </p:nvSpPr>
        <p:spPr bwMode="auto">
          <a:xfrm>
            <a:off x="168206" y="5742921"/>
            <a:ext cx="11485078" cy="431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buSzPct val="75000"/>
              <a:buBlip>
                <a:blip r:embed="rId3">
                  <a:extLst>
                    <a:ext uri="{96DAC541-7B7A-43D3-8B79-37D633B846F1}">
                      <asvg:svgBlip xmlns:asvg="http://schemas.microsoft.com/office/drawing/2016/SVG/main" r:embed="rId4"/>
                    </a:ext>
                  </a:extLst>
                </a:blip>
              </a:buBlip>
            </a:pPr>
            <a:r>
              <a:rPr lang="en-US" altLang="en-US" sz="1800" b="0" kern="0" dirty="0">
                <a:solidFill>
                  <a:schemeClr val="tx1"/>
                </a:solidFill>
                <a:latin typeface="+mn-lt"/>
              </a:rPr>
              <a:t>FDA granted approval to </a:t>
            </a:r>
            <a:r>
              <a:rPr lang="en-US" altLang="en-US" sz="1800" b="0" dirty="0">
                <a:solidFill>
                  <a:schemeClr val="tx1"/>
                </a:solidFill>
                <a:latin typeface="+mn-lt"/>
              </a:rPr>
              <a:t>brexucabtagene autoleucel for R/R MCL</a:t>
            </a:r>
            <a:endParaRPr lang="en-US" altLang="en-US" sz="1800" b="0" kern="0" dirty="0">
              <a:solidFill>
                <a:schemeClr val="tx1"/>
              </a:solidFill>
              <a:latin typeface="+mn-lt"/>
            </a:endParaRPr>
          </a:p>
        </p:txBody>
      </p:sp>
      <p:grpSp>
        <p:nvGrpSpPr>
          <p:cNvPr id="199" name="Group 198">
            <a:extLst>
              <a:ext uri="{FF2B5EF4-FFF2-40B4-BE49-F238E27FC236}">
                <a16:creationId xmlns:a16="http://schemas.microsoft.com/office/drawing/2014/main" id="{D997A1FD-4433-4250-B496-C7623B539407}"/>
              </a:ext>
            </a:extLst>
          </p:cNvPr>
          <p:cNvGrpSpPr>
            <a:grpSpLocks/>
          </p:cNvGrpSpPr>
          <p:nvPr/>
        </p:nvGrpSpPr>
        <p:grpSpPr>
          <a:xfrm>
            <a:off x="2270925" y="3686239"/>
            <a:ext cx="8037322" cy="64008"/>
            <a:chOff x="1411045" y="4625070"/>
            <a:chExt cx="4572722" cy="64009"/>
          </a:xfrm>
        </p:grpSpPr>
        <p:cxnSp>
          <p:nvCxnSpPr>
            <p:cNvPr id="200" name="Straight Connector 199">
              <a:extLst>
                <a:ext uri="{FF2B5EF4-FFF2-40B4-BE49-F238E27FC236}">
                  <a16:creationId xmlns:a16="http://schemas.microsoft.com/office/drawing/2014/main" id="{02291E52-68A4-D616-CB93-1AC7D20400EC}"/>
                </a:ext>
              </a:extLst>
            </p:cNvPr>
            <p:cNvCxnSpPr>
              <a:cxnSpLocks/>
            </p:cNvCxnSpPr>
            <p:nvPr/>
          </p:nvCxnSpPr>
          <p:spPr bwMode="auto">
            <a:xfrm rot="16200000">
              <a:off x="137904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C61A5520-F0C4-BD7E-4EE2-8616D329F6BB}"/>
                </a:ext>
              </a:extLst>
            </p:cNvPr>
            <p:cNvCxnSpPr>
              <a:cxnSpLocks/>
            </p:cNvCxnSpPr>
            <p:nvPr/>
          </p:nvCxnSpPr>
          <p:spPr bwMode="auto">
            <a:xfrm rot="16200000">
              <a:off x="158689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59DE8776-81F9-506F-294D-32D475E7ADD1}"/>
                </a:ext>
              </a:extLst>
            </p:cNvPr>
            <p:cNvCxnSpPr>
              <a:cxnSpLocks/>
            </p:cNvCxnSpPr>
            <p:nvPr/>
          </p:nvCxnSpPr>
          <p:spPr bwMode="auto">
            <a:xfrm rot="16200000">
              <a:off x="1794743"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F7BCE5DE-28DD-ACE7-8C8F-69FA98696E78}"/>
                </a:ext>
              </a:extLst>
            </p:cNvPr>
            <p:cNvCxnSpPr>
              <a:cxnSpLocks/>
            </p:cNvCxnSpPr>
            <p:nvPr/>
          </p:nvCxnSpPr>
          <p:spPr bwMode="auto">
            <a:xfrm rot="16200000">
              <a:off x="2002594"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817514D6-5CE6-894F-8580-75F0EEE819E6}"/>
                </a:ext>
              </a:extLst>
            </p:cNvPr>
            <p:cNvCxnSpPr>
              <a:cxnSpLocks/>
            </p:cNvCxnSpPr>
            <p:nvPr/>
          </p:nvCxnSpPr>
          <p:spPr bwMode="auto">
            <a:xfrm rot="16200000">
              <a:off x="2210445"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3AA30366-B3C6-C80F-B703-18A736F813C2}"/>
                </a:ext>
              </a:extLst>
            </p:cNvPr>
            <p:cNvCxnSpPr>
              <a:cxnSpLocks/>
            </p:cNvCxnSpPr>
            <p:nvPr/>
          </p:nvCxnSpPr>
          <p:spPr bwMode="auto">
            <a:xfrm rot="16200000">
              <a:off x="2418296"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93007C45-73C2-D7B3-2A8D-301F60C31923}"/>
                </a:ext>
              </a:extLst>
            </p:cNvPr>
            <p:cNvCxnSpPr>
              <a:cxnSpLocks/>
            </p:cNvCxnSpPr>
            <p:nvPr/>
          </p:nvCxnSpPr>
          <p:spPr bwMode="auto">
            <a:xfrm rot="16200000">
              <a:off x="2626147"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A1D0A52E-98B0-0EAA-9EF8-E0A763536EBD}"/>
                </a:ext>
              </a:extLst>
            </p:cNvPr>
            <p:cNvCxnSpPr>
              <a:cxnSpLocks/>
            </p:cNvCxnSpPr>
            <p:nvPr/>
          </p:nvCxnSpPr>
          <p:spPr bwMode="auto">
            <a:xfrm rot="16200000">
              <a:off x="2833998"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6188F7B5-78EB-AED1-F605-B77394DB9179}"/>
                </a:ext>
              </a:extLst>
            </p:cNvPr>
            <p:cNvCxnSpPr>
              <a:cxnSpLocks/>
            </p:cNvCxnSpPr>
            <p:nvPr/>
          </p:nvCxnSpPr>
          <p:spPr bwMode="auto">
            <a:xfrm rot="16200000">
              <a:off x="3041849"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02186AFC-2276-92D5-2914-0F3A33060413}"/>
                </a:ext>
              </a:extLst>
            </p:cNvPr>
            <p:cNvCxnSpPr>
              <a:cxnSpLocks/>
            </p:cNvCxnSpPr>
            <p:nvPr/>
          </p:nvCxnSpPr>
          <p:spPr bwMode="auto">
            <a:xfrm rot="16200000">
              <a:off x="3249700"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EE3B9D95-7EEF-79FF-4CD2-FE025FD7E35C}"/>
                </a:ext>
              </a:extLst>
            </p:cNvPr>
            <p:cNvCxnSpPr>
              <a:cxnSpLocks/>
            </p:cNvCxnSpPr>
            <p:nvPr/>
          </p:nvCxnSpPr>
          <p:spPr bwMode="auto">
            <a:xfrm rot="16200000">
              <a:off x="345755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7CAAC545-8E8C-4DA9-EFCD-A61EF600EA1F}"/>
                </a:ext>
              </a:extLst>
            </p:cNvPr>
            <p:cNvCxnSpPr>
              <a:cxnSpLocks/>
            </p:cNvCxnSpPr>
            <p:nvPr/>
          </p:nvCxnSpPr>
          <p:spPr bwMode="auto">
            <a:xfrm rot="16200000">
              <a:off x="366540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D4448578-0B75-38C0-B24F-73926783DEEF}"/>
                </a:ext>
              </a:extLst>
            </p:cNvPr>
            <p:cNvCxnSpPr>
              <a:cxnSpLocks/>
            </p:cNvCxnSpPr>
            <p:nvPr/>
          </p:nvCxnSpPr>
          <p:spPr bwMode="auto">
            <a:xfrm rot="16200000">
              <a:off x="3873253"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BD7750CC-27FC-54D3-A678-E3F176B2794D}"/>
                </a:ext>
              </a:extLst>
            </p:cNvPr>
            <p:cNvCxnSpPr>
              <a:cxnSpLocks/>
            </p:cNvCxnSpPr>
            <p:nvPr/>
          </p:nvCxnSpPr>
          <p:spPr bwMode="auto">
            <a:xfrm rot="16200000">
              <a:off x="4081104"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5080E67A-1772-A339-DF12-D9E72ED06DEC}"/>
                </a:ext>
              </a:extLst>
            </p:cNvPr>
            <p:cNvCxnSpPr>
              <a:cxnSpLocks/>
            </p:cNvCxnSpPr>
            <p:nvPr/>
          </p:nvCxnSpPr>
          <p:spPr bwMode="auto">
            <a:xfrm rot="16200000">
              <a:off x="4288955"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A8B52AB6-7F3A-3A82-E0D0-DBA0B80FC5C8}"/>
                </a:ext>
              </a:extLst>
            </p:cNvPr>
            <p:cNvCxnSpPr>
              <a:cxnSpLocks/>
            </p:cNvCxnSpPr>
            <p:nvPr/>
          </p:nvCxnSpPr>
          <p:spPr bwMode="auto">
            <a:xfrm rot="16200000">
              <a:off x="4496806"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785617E6-084A-E817-2983-59FC14CF83E7}"/>
                </a:ext>
              </a:extLst>
            </p:cNvPr>
            <p:cNvCxnSpPr>
              <a:cxnSpLocks/>
            </p:cNvCxnSpPr>
            <p:nvPr/>
          </p:nvCxnSpPr>
          <p:spPr bwMode="auto">
            <a:xfrm rot="16200000">
              <a:off x="4704657"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24018627-2435-E5B3-3262-1078239D6040}"/>
                </a:ext>
              </a:extLst>
            </p:cNvPr>
            <p:cNvCxnSpPr>
              <a:cxnSpLocks/>
            </p:cNvCxnSpPr>
            <p:nvPr/>
          </p:nvCxnSpPr>
          <p:spPr bwMode="auto">
            <a:xfrm rot="16200000">
              <a:off x="4912508"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792A9335-F564-2DB1-CBFC-B0704B889E87}"/>
                </a:ext>
              </a:extLst>
            </p:cNvPr>
            <p:cNvCxnSpPr>
              <a:cxnSpLocks/>
            </p:cNvCxnSpPr>
            <p:nvPr/>
          </p:nvCxnSpPr>
          <p:spPr bwMode="auto">
            <a:xfrm rot="16200000">
              <a:off x="5120359"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F14CE545-8E27-E7BD-B575-E8385CD898CF}"/>
                </a:ext>
              </a:extLst>
            </p:cNvPr>
            <p:cNvCxnSpPr>
              <a:cxnSpLocks/>
            </p:cNvCxnSpPr>
            <p:nvPr/>
          </p:nvCxnSpPr>
          <p:spPr bwMode="auto">
            <a:xfrm rot="16200000">
              <a:off x="5328210"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56797184-F110-AD20-4664-41B2231F8836}"/>
                </a:ext>
              </a:extLst>
            </p:cNvPr>
            <p:cNvCxnSpPr>
              <a:cxnSpLocks/>
            </p:cNvCxnSpPr>
            <p:nvPr/>
          </p:nvCxnSpPr>
          <p:spPr bwMode="auto">
            <a:xfrm rot="16200000">
              <a:off x="5536061"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2019CE18-BA6F-7514-F499-9FD50134F5B6}"/>
                </a:ext>
              </a:extLst>
            </p:cNvPr>
            <p:cNvCxnSpPr>
              <a:cxnSpLocks/>
            </p:cNvCxnSpPr>
            <p:nvPr/>
          </p:nvCxnSpPr>
          <p:spPr bwMode="auto">
            <a:xfrm rot="16200000">
              <a:off x="5743912"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8ABFA01C-41C0-B4B0-F96C-55D5F3F511BA}"/>
                </a:ext>
              </a:extLst>
            </p:cNvPr>
            <p:cNvCxnSpPr>
              <a:cxnSpLocks/>
            </p:cNvCxnSpPr>
            <p:nvPr/>
          </p:nvCxnSpPr>
          <p:spPr bwMode="auto">
            <a:xfrm rot="16200000">
              <a:off x="5951763" y="4657075"/>
              <a:ext cx="64008" cy="0"/>
            </a:xfrm>
            <a:prstGeom prst="line">
              <a:avLst/>
            </a:prstGeom>
            <a:noFill/>
            <a:ln w="12700" cap="flat" cmpd="sng" algn="ctr">
              <a:solidFill>
                <a:schemeClr val="tx1"/>
              </a:solidFill>
              <a:prstDash val="solid"/>
              <a:round/>
              <a:headEnd type="none" w="med" len="med"/>
              <a:tailEnd type="none" w="med" len="med"/>
            </a:ln>
            <a:effectLst/>
          </p:spPr>
        </p:cxnSp>
      </p:grpSp>
      <p:sp>
        <p:nvSpPr>
          <p:cNvPr id="230" name="TextBox 229">
            <a:extLst>
              <a:ext uri="{FF2B5EF4-FFF2-40B4-BE49-F238E27FC236}">
                <a16:creationId xmlns:a16="http://schemas.microsoft.com/office/drawing/2014/main" id="{AFD6A583-A011-9304-46EE-F2A27EFB40B2}"/>
              </a:ext>
            </a:extLst>
          </p:cNvPr>
          <p:cNvSpPr txBox="1">
            <a:spLocks/>
          </p:cNvSpPr>
          <p:nvPr/>
        </p:nvSpPr>
        <p:spPr bwMode="auto">
          <a:xfrm rot="16200000">
            <a:off x="585530" y="2687292"/>
            <a:ext cx="21914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OS Probability</a:t>
            </a: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 (</a:t>
            </a:r>
            <a:r>
              <a:rPr kumimoji="0" lang="en-US" sz="16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a:t>
            </a:r>
          </a:p>
        </p:txBody>
      </p:sp>
      <p:grpSp>
        <p:nvGrpSpPr>
          <p:cNvPr id="235" name="Group 234">
            <a:extLst>
              <a:ext uri="{FF2B5EF4-FFF2-40B4-BE49-F238E27FC236}">
                <a16:creationId xmlns:a16="http://schemas.microsoft.com/office/drawing/2014/main" id="{0521ED49-65E8-BDC6-5A20-6F21DE09CDA4}"/>
              </a:ext>
            </a:extLst>
          </p:cNvPr>
          <p:cNvGrpSpPr/>
          <p:nvPr/>
        </p:nvGrpSpPr>
        <p:grpSpPr>
          <a:xfrm>
            <a:off x="6346694" y="1272871"/>
            <a:ext cx="5359119" cy="1277273"/>
            <a:chOff x="8884920" y="2346492"/>
            <a:chExt cx="5359119" cy="1277273"/>
          </a:xfrm>
        </p:grpSpPr>
        <p:grpSp>
          <p:nvGrpSpPr>
            <p:cNvPr id="149" name="Group 148">
              <a:extLst>
                <a:ext uri="{FF2B5EF4-FFF2-40B4-BE49-F238E27FC236}">
                  <a16:creationId xmlns:a16="http://schemas.microsoft.com/office/drawing/2014/main" id="{9E773549-E765-9874-288C-C72038DF29EE}"/>
                </a:ext>
              </a:extLst>
            </p:cNvPr>
            <p:cNvGrpSpPr>
              <a:grpSpLocks/>
            </p:cNvGrpSpPr>
            <p:nvPr/>
          </p:nvGrpSpPr>
          <p:grpSpPr>
            <a:xfrm>
              <a:off x="9259914" y="2346492"/>
              <a:ext cx="4984125" cy="1277273"/>
              <a:chOff x="6581289" y="832402"/>
              <a:chExt cx="4984125" cy="1277273"/>
            </a:xfrm>
          </p:grpSpPr>
          <p:sp>
            <p:nvSpPr>
              <p:cNvPr id="141" name="TextBox 140">
                <a:extLst>
                  <a:ext uri="{FF2B5EF4-FFF2-40B4-BE49-F238E27FC236}">
                    <a16:creationId xmlns:a16="http://schemas.microsoft.com/office/drawing/2014/main" id="{9B26D699-B3B7-D3D5-005F-4C2720B29A42}"/>
                  </a:ext>
                </a:extLst>
              </p:cNvPr>
              <p:cNvSpPr txBox="1">
                <a:spLocks/>
              </p:cNvSpPr>
              <p:nvPr/>
            </p:nvSpPr>
            <p:spPr bwMode="auto">
              <a:xfrm>
                <a:off x="8722947" y="832402"/>
                <a:ext cx="2842467"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mn-lt"/>
                    <a:ea typeface="+mn-ea"/>
                    <a:cs typeface="Arial" panose="020B0604020202020204" pitchFamily="34" charset="0"/>
                  </a:rPr>
                  <a:t>Median OS, Mo (95% CI)</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effectLst/>
                    <a:uLnTx/>
                    <a:uFillTx/>
                    <a:latin typeface="+mn-lt"/>
                    <a:ea typeface="+mn-ea"/>
                    <a:cs typeface="Arial" panose="020B0604020202020204" pitchFamily="34" charset="0"/>
                  </a:rPr>
                  <a:t>46.6 (24.9-NE)</a:t>
                </a:r>
                <a:br>
                  <a:rPr kumimoji="0" lang="en-US" sz="1400" b="0" i="0" u="none" strike="noStrike" kern="1200" cap="none" spc="0" normalizeH="0" baseline="0" noProof="0" dirty="0">
                    <a:ln>
                      <a:noFill/>
                    </a:ln>
                    <a:effectLst/>
                    <a:uLnTx/>
                    <a:uFillTx/>
                    <a:latin typeface="+mn-lt"/>
                    <a:ea typeface="+mn-ea"/>
                    <a:cs typeface="Arial" panose="020B0604020202020204" pitchFamily="34" charset="0"/>
                  </a:rPr>
                </a:br>
                <a:r>
                  <a:rPr kumimoji="0" lang="en-US" sz="1400" b="0" i="0" u="none" strike="noStrike" kern="1200" cap="none" spc="0" normalizeH="0" baseline="0" noProof="0" dirty="0">
                    <a:ln>
                      <a:noFill/>
                    </a:ln>
                    <a:effectLst/>
                    <a:uLnTx/>
                    <a:uFillTx/>
                    <a:latin typeface="+mn-lt"/>
                    <a:ea typeface="+mn-ea"/>
                    <a:cs typeface="Arial" panose="020B0604020202020204" pitchFamily="34" charset="0"/>
                  </a:rPr>
                  <a:t>60.2 (42.8-NE)</a:t>
                </a:r>
                <a:br>
                  <a:rPr kumimoji="0" lang="en-US" sz="1400" b="0" i="0" u="none" strike="noStrike" kern="1200" cap="none" spc="0" normalizeH="0" baseline="0" noProof="0" dirty="0">
                    <a:ln>
                      <a:noFill/>
                    </a:ln>
                    <a:effectLst/>
                    <a:uLnTx/>
                    <a:uFillTx/>
                    <a:latin typeface="+mn-lt"/>
                    <a:ea typeface="+mn-ea"/>
                    <a:cs typeface="Arial" panose="020B0604020202020204" pitchFamily="34" charset="0"/>
                  </a:rPr>
                </a:br>
                <a:r>
                  <a:rPr kumimoji="0" lang="en-US" sz="1400" b="0" i="0" u="none" strike="noStrike" kern="1200" cap="none" spc="0" normalizeH="0" baseline="0" noProof="0" dirty="0">
                    <a:ln>
                      <a:noFill/>
                    </a:ln>
                    <a:effectLst/>
                    <a:uLnTx/>
                    <a:uFillTx/>
                    <a:latin typeface="+mn-lt"/>
                    <a:ea typeface="+mn-ea"/>
                    <a:cs typeface="Arial" panose="020B0604020202020204" pitchFamily="34" charset="0"/>
                  </a:rPr>
                  <a:t>16.3 (3.8-46.6)</a:t>
                </a:r>
                <a:br>
                  <a:rPr kumimoji="0" lang="en-US" sz="1400" b="0" i="0" u="none" strike="noStrike" kern="1200" cap="none" spc="0" normalizeH="0" baseline="0" noProof="0" dirty="0">
                    <a:ln>
                      <a:noFill/>
                    </a:ln>
                    <a:effectLst/>
                    <a:uLnTx/>
                    <a:uFillTx/>
                    <a:latin typeface="+mn-lt"/>
                    <a:ea typeface="+mn-ea"/>
                    <a:cs typeface="Arial" panose="020B0604020202020204" pitchFamily="34" charset="0"/>
                  </a:rPr>
                </a:br>
                <a:r>
                  <a:rPr kumimoji="0" lang="en-US" sz="1400" b="0" i="0" u="none" strike="noStrike" kern="1200" cap="none" spc="0" normalizeH="0" baseline="0" noProof="0" dirty="0">
                    <a:ln>
                      <a:noFill/>
                    </a:ln>
                    <a:effectLst/>
                    <a:uLnTx/>
                    <a:uFillTx/>
                    <a:latin typeface="+mn-lt"/>
                    <a:ea typeface="+mn-ea"/>
                    <a:cs typeface="Arial" panose="020B0604020202020204" pitchFamily="34" charset="0"/>
                  </a:rPr>
                  <a:t>8.5 (2.3-NE)</a:t>
                </a:r>
              </a:p>
            </p:txBody>
          </p:sp>
          <p:sp>
            <p:nvSpPr>
              <p:cNvPr id="143" name="TextBox 142">
                <a:extLst>
                  <a:ext uri="{FF2B5EF4-FFF2-40B4-BE49-F238E27FC236}">
                    <a16:creationId xmlns:a16="http://schemas.microsoft.com/office/drawing/2014/main" id="{1405B462-B9A3-B70E-E7C4-4771B8947FA6}"/>
                  </a:ext>
                </a:extLst>
              </p:cNvPr>
              <p:cNvSpPr txBox="1">
                <a:spLocks/>
              </p:cNvSpPr>
              <p:nvPr/>
            </p:nvSpPr>
            <p:spPr bwMode="auto">
              <a:xfrm>
                <a:off x="6581289" y="1113446"/>
                <a:ext cx="25878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lang="en-US" sz="1400" b="0" spc="-40" dirty="0">
                    <a:latin typeface="+mn-lt"/>
                  </a:rPr>
                  <a:t>All treated patients (N = 68)</a:t>
                </a:r>
                <a:br>
                  <a:rPr lang="en-US" sz="1400" b="0" spc="-40" dirty="0">
                    <a:latin typeface="+mn-lt"/>
                  </a:rPr>
                </a:br>
                <a:r>
                  <a:rPr kumimoji="0" lang="en-US" sz="1400" b="0" i="0" u="none" strike="noStrike" kern="1200" cap="none" spc="-40" normalizeH="0" baseline="0" noProof="0" dirty="0">
                    <a:ln>
                      <a:noFill/>
                    </a:ln>
                    <a:effectLst/>
                    <a:uLnTx/>
                    <a:uFillTx/>
                    <a:latin typeface="+mn-lt"/>
                    <a:ea typeface="+mn-ea"/>
                    <a:cs typeface="Arial" panose="020B0604020202020204" pitchFamily="34" charset="0"/>
                  </a:rPr>
                  <a:t>Patients with CR (n = 46)</a:t>
                </a:r>
                <a:br>
                  <a:rPr kumimoji="0" lang="en-US" sz="1400" b="0" i="0" u="none" strike="noStrike" kern="1200" cap="none" spc="-40" normalizeH="0" baseline="0" noProof="0" dirty="0">
                    <a:ln>
                      <a:noFill/>
                    </a:ln>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effectLst/>
                    <a:uLnTx/>
                    <a:uFillTx/>
                    <a:latin typeface="+mn-lt"/>
                    <a:ea typeface="+mn-ea"/>
                    <a:cs typeface="Arial" panose="020B0604020202020204" pitchFamily="34" charset="0"/>
                  </a:rPr>
                  <a:t>Patients with PR (n = 16)</a:t>
                </a:r>
                <a:br>
                  <a:rPr kumimoji="0" lang="en-US" sz="1400" b="0" i="0" u="none" strike="noStrike" kern="1200" cap="none" spc="-40" normalizeH="0" baseline="0" noProof="0" dirty="0">
                    <a:ln>
                      <a:noFill/>
                    </a:ln>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effectLst/>
                    <a:uLnTx/>
                    <a:uFillTx/>
                    <a:latin typeface="+mn-lt"/>
                    <a:ea typeface="+mn-ea"/>
                    <a:cs typeface="Arial" panose="020B0604020202020204" pitchFamily="34" charset="0"/>
                  </a:rPr>
                  <a:t>Patients with NR (n = 6)</a:t>
                </a:r>
              </a:p>
            </p:txBody>
          </p:sp>
        </p:grpSp>
        <p:cxnSp>
          <p:nvCxnSpPr>
            <p:cNvPr id="232" name="Straight Connector 231">
              <a:extLst>
                <a:ext uri="{FF2B5EF4-FFF2-40B4-BE49-F238E27FC236}">
                  <a16:creationId xmlns:a16="http://schemas.microsoft.com/office/drawing/2014/main" id="{D28C53F1-6F33-8DE2-3C35-DCDF7901C44B}"/>
                </a:ext>
              </a:extLst>
            </p:cNvPr>
            <p:cNvCxnSpPr/>
            <p:nvPr/>
          </p:nvCxnSpPr>
          <p:spPr>
            <a:xfrm>
              <a:off x="8884920" y="2767230"/>
              <a:ext cx="40386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14BF5B04-5D56-5C57-DD26-91B67ECD8483}"/>
                </a:ext>
              </a:extLst>
            </p:cNvPr>
            <p:cNvCxnSpPr/>
            <p:nvPr/>
          </p:nvCxnSpPr>
          <p:spPr>
            <a:xfrm>
              <a:off x="8884920" y="2972970"/>
              <a:ext cx="40386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06C6C4E6-A028-C5E7-D1AA-DB485FE6E3B5}"/>
                </a:ext>
              </a:extLst>
            </p:cNvPr>
            <p:cNvCxnSpPr/>
            <p:nvPr/>
          </p:nvCxnSpPr>
          <p:spPr>
            <a:xfrm>
              <a:off x="8884920" y="3186330"/>
              <a:ext cx="40386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304DEEFC-6808-E865-A6B1-B5A0EFEAEFE6}"/>
                </a:ext>
              </a:extLst>
            </p:cNvPr>
            <p:cNvCxnSpPr/>
            <p:nvPr/>
          </p:nvCxnSpPr>
          <p:spPr>
            <a:xfrm>
              <a:off x="8884920" y="3414930"/>
              <a:ext cx="40386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236" name="TextBox 235">
            <a:extLst>
              <a:ext uri="{FF2B5EF4-FFF2-40B4-BE49-F238E27FC236}">
                <a16:creationId xmlns:a16="http://schemas.microsoft.com/office/drawing/2014/main" id="{B3A51AAD-1AD0-72EB-0A0C-30A878C97584}"/>
              </a:ext>
            </a:extLst>
          </p:cNvPr>
          <p:cNvSpPr txBox="1"/>
          <p:nvPr/>
        </p:nvSpPr>
        <p:spPr>
          <a:xfrm>
            <a:off x="2344000" y="3424439"/>
            <a:ext cx="1053383" cy="203786"/>
          </a:xfrm>
          <a:prstGeom prst="rect">
            <a:avLst/>
          </a:prstGeom>
        </p:spPr>
        <p:txBody>
          <a:bodyPr vert="horz" wrap="none" lIns="0" tIns="0" rIns="0" bIns="0" rtlCol="0">
            <a:noAutofit/>
          </a:bodyPr>
          <a:lstStyle/>
          <a:p>
            <a:pPr algn="l"/>
            <a:r>
              <a:rPr lang="en-US" sz="1400" b="0" dirty="0">
                <a:latin typeface="+mn-lt"/>
              </a:rPr>
              <a:t>+ Censored</a:t>
            </a:r>
          </a:p>
        </p:txBody>
      </p:sp>
      <p:grpSp>
        <p:nvGrpSpPr>
          <p:cNvPr id="237" name="Group 236">
            <a:extLst>
              <a:ext uri="{FF2B5EF4-FFF2-40B4-BE49-F238E27FC236}">
                <a16:creationId xmlns:a16="http://schemas.microsoft.com/office/drawing/2014/main" id="{B6A09400-9F13-ACBB-1FB3-5844B7FFE853}"/>
              </a:ext>
            </a:extLst>
          </p:cNvPr>
          <p:cNvGrpSpPr/>
          <p:nvPr/>
        </p:nvGrpSpPr>
        <p:grpSpPr>
          <a:xfrm>
            <a:off x="2065579" y="4270992"/>
            <a:ext cx="8376902" cy="738664"/>
            <a:chOff x="12817556" y="5355148"/>
            <a:chExt cx="9530076" cy="738664"/>
          </a:xfrm>
        </p:grpSpPr>
        <p:sp>
          <p:nvSpPr>
            <p:cNvPr id="238" name="TextBox 237">
              <a:extLst>
                <a:ext uri="{FF2B5EF4-FFF2-40B4-BE49-F238E27FC236}">
                  <a16:creationId xmlns:a16="http://schemas.microsoft.com/office/drawing/2014/main" id="{ACE290C1-5505-E9A8-D6A4-3A67C7569C1D}"/>
                </a:ext>
              </a:extLst>
            </p:cNvPr>
            <p:cNvSpPr txBox="1">
              <a:spLocks/>
            </p:cNvSpPr>
            <p:nvPr/>
          </p:nvSpPr>
          <p:spPr bwMode="auto">
            <a:xfrm>
              <a:off x="12817556" y="5355148"/>
              <a:ext cx="4672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46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16</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39" name="TextBox 238">
              <a:extLst>
                <a:ext uri="{FF2B5EF4-FFF2-40B4-BE49-F238E27FC236}">
                  <a16:creationId xmlns:a16="http://schemas.microsoft.com/office/drawing/2014/main" id="{5B1B8F06-8CE7-D315-C414-FB3BDA32ACCE}"/>
                </a:ext>
              </a:extLst>
            </p:cNvPr>
            <p:cNvSpPr txBox="1">
              <a:spLocks/>
            </p:cNvSpPr>
            <p:nvPr/>
          </p:nvSpPr>
          <p:spPr bwMode="auto">
            <a:xfrm>
              <a:off x="14070082"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43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3</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40" name="TextBox 239">
              <a:extLst>
                <a:ext uri="{FF2B5EF4-FFF2-40B4-BE49-F238E27FC236}">
                  <a16:creationId xmlns:a16="http://schemas.microsoft.com/office/drawing/2014/main" id="{EB66E49C-42AA-9C14-5F98-53211616F453}"/>
                </a:ext>
              </a:extLst>
            </p:cNvPr>
            <p:cNvSpPr txBox="1">
              <a:spLocks/>
            </p:cNvSpPr>
            <p:nvPr/>
          </p:nvSpPr>
          <p:spPr bwMode="auto">
            <a:xfrm>
              <a:off x="15322843" y="5355148"/>
              <a:ext cx="44169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1" name="TextBox 240">
              <a:extLst>
                <a:ext uri="{FF2B5EF4-FFF2-40B4-BE49-F238E27FC236}">
                  <a16:creationId xmlns:a16="http://schemas.microsoft.com/office/drawing/2014/main" id="{69573425-6880-3CE4-9D0D-7655BB0FD0E1}"/>
                </a:ext>
              </a:extLst>
            </p:cNvPr>
            <p:cNvSpPr txBox="1">
              <a:spLocks/>
            </p:cNvSpPr>
            <p:nvPr/>
          </p:nvSpPr>
          <p:spPr bwMode="auto">
            <a:xfrm>
              <a:off x="16563452"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2" name="TextBox 241">
              <a:extLst>
                <a:ext uri="{FF2B5EF4-FFF2-40B4-BE49-F238E27FC236}">
                  <a16:creationId xmlns:a16="http://schemas.microsoft.com/office/drawing/2014/main" id="{AFA182C7-0714-EAFF-916E-CC493771D785}"/>
                </a:ext>
              </a:extLst>
            </p:cNvPr>
            <p:cNvSpPr txBox="1">
              <a:spLocks/>
            </p:cNvSpPr>
            <p:nvPr/>
          </p:nvSpPr>
          <p:spPr bwMode="auto">
            <a:xfrm>
              <a:off x="17815965" y="5355148"/>
              <a:ext cx="43804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3" name="TextBox 242">
              <a:extLst>
                <a:ext uri="{FF2B5EF4-FFF2-40B4-BE49-F238E27FC236}">
                  <a16:creationId xmlns:a16="http://schemas.microsoft.com/office/drawing/2014/main" id="{6F451F67-7DBF-70CF-94AA-2981921E2F84}"/>
                </a:ext>
              </a:extLst>
            </p:cNvPr>
            <p:cNvSpPr txBox="1">
              <a:spLocks/>
            </p:cNvSpPr>
            <p:nvPr/>
          </p:nvSpPr>
          <p:spPr bwMode="auto">
            <a:xfrm>
              <a:off x="13647658" y="5355148"/>
              <a:ext cx="4654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a:t>
              </a:r>
            </a:p>
          </p:txBody>
        </p:sp>
        <p:sp>
          <p:nvSpPr>
            <p:cNvPr id="244" name="TextBox 243">
              <a:extLst>
                <a:ext uri="{FF2B5EF4-FFF2-40B4-BE49-F238E27FC236}">
                  <a16:creationId xmlns:a16="http://schemas.microsoft.com/office/drawing/2014/main" id="{11BC64A1-B249-A882-60E4-4024BB7486C8}"/>
                </a:ext>
              </a:extLst>
            </p:cNvPr>
            <p:cNvSpPr txBox="1">
              <a:spLocks/>
            </p:cNvSpPr>
            <p:nvPr/>
          </p:nvSpPr>
          <p:spPr bwMode="auto">
            <a:xfrm>
              <a:off x="14895612" y="5355148"/>
              <a:ext cx="45993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a:t>
              </a:r>
            </a:p>
          </p:txBody>
        </p:sp>
        <p:sp>
          <p:nvSpPr>
            <p:cNvPr id="245" name="TextBox 244">
              <a:extLst>
                <a:ext uri="{FF2B5EF4-FFF2-40B4-BE49-F238E27FC236}">
                  <a16:creationId xmlns:a16="http://schemas.microsoft.com/office/drawing/2014/main" id="{BDFEF541-6390-4113-2A47-A1B98D6C78BE}"/>
                </a:ext>
              </a:extLst>
            </p:cNvPr>
            <p:cNvSpPr txBox="1">
              <a:spLocks/>
            </p:cNvSpPr>
            <p:nvPr/>
          </p:nvSpPr>
          <p:spPr bwMode="auto">
            <a:xfrm>
              <a:off x="16146463"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35</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6" name="TextBox 245">
              <a:extLst>
                <a:ext uri="{FF2B5EF4-FFF2-40B4-BE49-F238E27FC236}">
                  <a16:creationId xmlns:a16="http://schemas.microsoft.com/office/drawing/2014/main" id="{6C8DE5B3-423D-4B7A-200A-CA35A16B95F3}"/>
                </a:ext>
              </a:extLst>
            </p:cNvPr>
            <p:cNvSpPr txBox="1">
              <a:spLocks/>
            </p:cNvSpPr>
            <p:nvPr/>
          </p:nvSpPr>
          <p:spPr bwMode="auto">
            <a:xfrm>
              <a:off x="17390782"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7" name="TextBox 246">
              <a:extLst>
                <a:ext uri="{FF2B5EF4-FFF2-40B4-BE49-F238E27FC236}">
                  <a16:creationId xmlns:a16="http://schemas.microsoft.com/office/drawing/2014/main" id="{1D8BE3DA-E705-ECB4-F8AB-6723FA60513F}"/>
                </a:ext>
              </a:extLst>
            </p:cNvPr>
            <p:cNvSpPr txBox="1">
              <a:spLocks/>
            </p:cNvSpPr>
            <p:nvPr/>
          </p:nvSpPr>
          <p:spPr bwMode="auto">
            <a:xfrm>
              <a:off x="13233774" y="5355148"/>
              <a:ext cx="4672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46</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12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a:t>
              </a:r>
            </a:p>
          </p:txBody>
        </p:sp>
        <p:sp>
          <p:nvSpPr>
            <p:cNvPr id="248" name="TextBox 247">
              <a:extLst>
                <a:ext uri="{FF2B5EF4-FFF2-40B4-BE49-F238E27FC236}">
                  <a16:creationId xmlns:a16="http://schemas.microsoft.com/office/drawing/2014/main" id="{B09533B8-FDC1-6A33-DF88-EA3F7A6D9DF7}"/>
                </a:ext>
              </a:extLst>
            </p:cNvPr>
            <p:cNvSpPr txBox="1">
              <a:spLocks/>
            </p:cNvSpPr>
            <p:nvPr/>
          </p:nvSpPr>
          <p:spPr bwMode="auto">
            <a:xfrm>
              <a:off x="14482652" y="5355148"/>
              <a:ext cx="4654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a:t>
              </a:r>
            </a:p>
          </p:txBody>
        </p:sp>
        <p:sp>
          <p:nvSpPr>
            <p:cNvPr id="249" name="TextBox 248">
              <a:extLst>
                <a:ext uri="{FF2B5EF4-FFF2-40B4-BE49-F238E27FC236}">
                  <a16:creationId xmlns:a16="http://schemas.microsoft.com/office/drawing/2014/main" id="{EE839AB7-C8BB-2264-0357-9CA4C24040FD}"/>
                </a:ext>
              </a:extLst>
            </p:cNvPr>
            <p:cNvSpPr txBox="1">
              <a:spLocks/>
            </p:cNvSpPr>
            <p:nvPr/>
          </p:nvSpPr>
          <p:spPr bwMode="auto">
            <a:xfrm>
              <a:off x="15730855"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35</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0" name="TextBox 249">
              <a:extLst>
                <a:ext uri="{FF2B5EF4-FFF2-40B4-BE49-F238E27FC236}">
                  <a16:creationId xmlns:a16="http://schemas.microsoft.com/office/drawing/2014/main" id="{81824C42-89A9-8B31-6A04-75FC4F206BA9}"/>
                </a:ext>
              </a:extLst>
            </p:cNvPr>
            <p:cNvSpPr txBox="1">
              <a:spLocks/>
            </p:cNvSpPr>
            <p:nvPr/>
          </p:nvSpPr>
          <p:spPr bwMode="auto">
            <a:xfrm>
              <a:off x="16985141" y="5355148"/>
              <a:ext cx="447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32</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1" name="TextBox 250">
              <a:extLst>
                <a:ext uri="{FF2B5EF4-FFF2-40B4-BE49-F238E27FC236}">
                  <a16:creationId xmlns:a16="http://schemas.microsoft.com/office/drawing/2014/main" id="{A82F7B7C-B2F1-F844-0A4A-F5F62E47DF2A}"/>
                </a:ext>
              </a:extLst>
            </p:cNvPr>
            <p:cNvSpPr txBox="1">
              <a:spLocks/>
            </p:cNvSpPr>
            <p:nvPr/>
          </p:nvSpPr>
          <p:spPr bwMode="auto">
            <a:xfrm>
              <a:off x="18227623" y="5355148"/>
              <a:ext cx="447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23</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2" name="TextBox 251">
              <a:extLst>
                <a:ext uri="{FF2B5EF4-FFF2-40B4-BE49-F238E27FC236}">
                  <a16:creationId xmlns:a16="http://schemas.microsoft.com/office/drawing/2014/main" id="{7D09CB53-DF19-33B4-B775-32FD00119FA4}"/>
                </a:ext>
              </a:extLst>
            </p:cNvPr>
            <p:cNvSpPr txBox="1">
              <a:spLocks/>
            </p:cNvSpPr>
            <p:nvPr/>
          </p:nvSpPr>
          <p:spPr bwMode="auto">
            <a:xfrm>
              <a:off x="18633964" y="5355148"/>
              <a:ext cx="44351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22</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3" name="TextBox 252">
              <a:extLst>
                <a:ext uri="{FF2B5EF4-FFF2-40B4-BE49-F238E27FC236}">
                  <a16:creationId xmlns:a16="http://schemas.microsoft.com/office/drawing/2014/main" id="{F32E5E91-71D4-CDCE-ED14-F0424597F3E3}"/>
                </a:ext>
              </a:extLst>
            </p:cNvPr>
            <p:cNvSpPr txBox="1">
              <a:spLocks/>
            </p:cNvSpPr>
            <p:nvPr/>
          </p:nvSpPr>
          <p:spPr bwMode="auto">
            <a:xfrm>
              <a:off x="19928422" y="5355148"/>
              <a:ext cx="3395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54" name="TextBox 253">
              <a:extLst>
                <a:ext uri="{FF2B5EF4-FFF2-40B4-BE49-F238E27FC236}">
                  <a16:creationId xmlns:a16="http://schemas.microsoft.com/office/drawing/2014/main" id="{368FC7F2-6D3C-263C-9E70-2232DEEAF6BC}"/>
                </a:ext>
              </a:extLst>
            </p:cNvPr>
            <p:cNvSpPr txBox="1">
              <a:spLocks/>
            </p:cNvSpPr>
            <p:nvPr/>
          </p:nvSpPr>
          <p:spPr bwMode="auto">
            <a:xfrm>
              <a:off x="19481354" y="5355148"/>
              <a:ext cx="40339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5" name="TextBox 254">
              <a:extLst>
                <a:ext uri="{FF2B5EF4-FFF2-40B4-BE49-F238E27FC236}">
                  <a16:creationId xmlns:a16="http://schemas.microsoft.com/office/drawing/2014/main" id="{A5509FDE-DB08-58E7-3708-8208B3745549}"/>
                </a:ext>
              </a:extLst>
            </p:cNvPr>
            <p:cNvSpPr txBox="1">
              <a:spLocks/>
            </p:cNvSpPr>
            <p:nvPr/>
          </p:nvSpPr>
          <p:spPr bwMode="auto">
            <a:xfrm>
              <a:off x="19069329" y="5355148"/>
              <a:ext cx="4052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6" name="TextBox 255">
              <a:extLst>
                <a:ext uri="{FF2B5EF4-FFF2-40B4-BE49-F238E27FC236}">
                  <a16:creationId xmlns:a16="http://schemas.microsoft.com/office/drawing/2014/main" id="{9428E990-8FDC-9707-D608-DF53ECDB51D0}"/>
                </a:ext>
              </a:extLst>
            </p:cNvPr>
            <p:cNvSpPr txBox="1">
              <a:spLocks/>
            </p:cNvSpPr>
            <p:nvPr/>
          </p:nvSpPr>
          <p:spPr bwMode="auto">
            <a:xfrm>
              <a:off x="20344637" y="5355148"/>
              <a:ext cx="3395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57" name="TextBox 256">
              <a:extLst>
                <a:ext uri="{FF2B5EF4-FFF2-40B4-BE49-F238E27FC236}">
                  <a16:creationId xmlns:a16="http://schemas.microsoft.com/office/drawing/2014/main" id="{5B9C18E8-76D2-7843-8B07-0206775ADF03}"/>
                </a:ext>
              </a:extLst>
            </p:cNvPr>
            <p:cNvSpPr txBox="1">
              <a:spLocks/>
            </p:cNvSpPr>
            <p:nvPr/>
          </p:nvSpPr>
          <p:spPr bwMode="auto">
            <a:xfrm>
              <a:off x="20767405"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8" name="TextBox 257">
              <a:extLst>
                <a:ext uri="{FF2B5EF4-FFF2-40B4-BE49-F238E27FC236}">
                  <a16:creationId xmlns:a16="http://schemas.microsoft.com/office/drawing/2014/main" id="{20184216-6DBE-4C09-9AD1-5FE6AF2FA765}"/>
                </a:ext>
              </a:extLst>
            </p:cNvPr>
            <p:cNvSpPr txBox="1">
              <a:spLocks/>
            </p:cNvSpPr>
            <p:nvPr/>
          </p:nvSpPr>
          <p:spPr bwMode="auto">
            <a:xfrm>
              <a:off x="22009888"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9" name="TextBox 258">
              <a:extLst>
                <a:ext uri="{FF2B5EF4-FFF2-40B4-BE49-F238E27FC236}">
                  <a16:creationId xmlns:a16="http://schemas.microsoft.com/office/drawing/2014/main" id="{F2BB5BB4-8FFB-1261-C6B4-C9D7B66E8DC8}"/>
                </a:ext>
              </a:extLst>
            </p:cNvPr>
            <p:cNvSpPr txBox="1">
              <a:spLocks/>
            </p:cNvSpPr>
            <p:nvPr/>
          </p:nvSpPr>
          <p:spPr bwMode="auto">
            <a:xfrm>
              <a:off x="21594735"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60" name="TextBox 259">
              <a:extLst>
                <a:ext uri="{FF2B5EF4-FFF2-40B4-BE49-F238E27FC236}">
                  <a16:creationId xmlns:a16="http://schemas.microsoft.com/office/drawing/2014/main" id="{D22C25B0-F326-BFB1-9100-F879829F1AA7}"/>
                </a:ext>
              </a:extLst>
            </p:cNvPr>
            <p:cNvSpPr txBox="1">
              <a:spLocks/>
            </p:cNvSpPr>
            <p:nvPr/>
          </p:nvSpPr>
          <p:spPr bwMode="auto">
            <a:xfrm>
              <a:off x="21183623"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grpSp>
      <p:sp>
        <p:nvSpPr>
          <p:cNvPr id="261" name="TextBox 260">
            <a:extLst>
              <a:ext uri="{FF2B5EF4-FFF2-40B4-BE49-F238E27FC236}">
                <a16:creationId xmlns:a16="http://schemas.microsoft.com/office/drawing/2014/main" id="{02383FDA-11D3-145E-15BC-008BD8A958EC}"/>
              </a:ext>
            </a:extLst>
          </p:cNvPr>
          <p:cNvSpPr txBox="1">
            <a:spLocks/>
          </p:cNvSpPr>
          <p:nvPr/>
        </p:nvSpPr>
        <p:spPr bwMode="auto">
          <a:xfrm>
            <a:off x="509799" y="4051872"/>
            <a:ext cx="170944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40" normalizeH="0" baseline="0" noProof="0" dirty="0">
                <a:ln>
                  <a:noFill/>
                </a:ln>
                <a:effectLst/>
                <a:uLnTx/>
                <a:uFillTx/>
                <a:latin typeface="+mn-lt"/>
                <a:ea typeface="+mn-ea"/>
                <a:cs typeface="Arial" panose="020B0604020202020204" pitchFamily="34" charset="0"/>
              </a:rPr>
              <a:t>Patients at Risk, n</a:t>
            </a:r>
            <a:br>
              <a:rPr kumimoji="0" lang="en-US" sz="1400" b="1" i="0" u="none" strike="noStrike" kern="1200" cap="none" spc="-40" normalizeH="0" baseline="0" noProof="0" dirty="0">
                <a:ln>
                  <a:noFill/>
                </a:ln>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solidFill>
                  <a:schemeClr val="accent6"/>
                </a:solidFill>
                <a:effectLst/>
                <a:uLnTx/>
                <a:uFillTx/>
                <a:latin typeface="+mn-lt"/>
                <a:ea typeface="+mn-ea"/>
                <a:cs typeface="Arial" panose="020B0604020202020204" pitchFamily="34" charset="0"/>
              </a:rPr>
              <a:t>Patients with CR </a:t>
            </a:r>
            <a:br>
              <a:rPr kumimoji="0" lang="en-US" sz="1400" b="0" i="0" u="none" strike="noStrike" kern="1200" cap="none" spc="-40" normalizeH="0" baseline="0" noProof="0" dirty="0">
                <a:ln>
                  <a:noFill/>
                </a:ln>
                <a:solidFill>
                  <a:schemeClr val="accent6"/>
                </a:solidFill>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solidFill>
                  <a:schemeClr val="accent2"/>
                </a:solidFill>
                <a:effectLst/>
                <a:uLnTx/>
                <a:uFillTx/>
                <a:latin typeface="+mn-lt"/>
                <a:ea typeface="+mn-ea"/>
                <a:cs typeface="Arial" panose="020B0604020202020204" pitchFamily="34" charset="0"/>
              </a:rPr>
              <a:t>Patients with PR </a:t>
            </a:r>
            <a:br>
              <a:rPr kumimoji="0" lang="en-US" sz="1400" b="0" i="0" u="none" strike="noStrike" kern="1200" cap="none" spc="-40" normalizeH="0" baseline="0" noProof="0" dirty="0">
                <a:ln>
                  <a:noFill/>
                </a:ln>
                <a:solidFill>
                  <a:schemeClr val="accent2"/>
                </a:solidFill>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solidFill>
                  <a:schemeClr val="accent3"/>
                </a:solidFill>
                <a:effectLst/>
                <a:uLnTx/>
                <a:uFillTx/>
                <a:latin typeface="+mn-lt"/>
                <a:ea typeface="+mn-ea"/>
                <a:cs typeface="Arial" panose="020B0604020202020204" pitchFamily="34" charset="0"/>
              </a:rPr>
              <a:t>Patients with NR</a:t>
            </a:r>
          </a:p>
        </p:txBody>
      </p:sp>
      <p:sp>
        <p:nvSpPr>
          <p:cNvPr id="262" name="Freeform: Shape 261">
            <a:extLst>
              <a:ext uri="{FF2B5EF4-FFF2-40B4-BE49-F238E27FC236}">
                <a16:creationId xmlns:a16="http://schemas.microsoft.com/office/drawing/2014/main" id="{CCEFEC3C-13BE-D9AE-A315-19AD119353EA}"/>
              </a:ext>
            </a:extLst>
          </p:cNvPr>
          <p:cNvSpPr/>
          <p:nvPr/>
        </p:nvSpPr>
        <p:spPr>
          <a:xfrm>
            <a:off x="2462213" y="2086956"/>
            <a:ext cx="1890712" cy="1581150"/>
          </a:xfrm>
          <a:custGeom>
            <a:avLst/>
            <a:gdLst>
              <a:gd name="csX0" fmla="*/ 1890712 w 1890712"/>
              <a:gd name="csY0" fmla="*/ 1581150 h 1581150"/>
              <a:gd name="csX1" fmla="*/ 1890712 w 1890712"/>
              <a:gd name="csY1" fmla="*/ 1338262 h 1581150"/>
              <a:gd name="csX2" fmla="*/ 1543050 w 1890712"/>
              <a:gd name="csY2" fmla="*/ 1338262 h 1581150"/>
              <a:gd name="csX3" fmla="*/ 1543050 w 1890712"/>
              <a:gd name="csY3" fmla="*/ 1042987 h 1581150"/>
              <a:gd name="csX4" fmla="*/ 919162 w 1890712"/>
              <a:gd name="csY4" fmla="*/ 1042987 h 1581150"/>
              <a:gd name="csX5" fmla="*/ 919162 w 1890712"/>
              <a:gd name="csY5" fmla="*/ 762000 h 1581150"/>
              <a:gd name="csX6" fmla="*/ 233362 w 1890712"/>
              <a:gd name="csY6" fmla="*/ 762000 h 1581150"/>
              <a:gd name="csX7" fmla="*/ 233362 w 1890712"/>
              <a:gd name="csY7" fmla="*/ 466725 h 1581150"/>
              <a:gd name="csX8" fmla="*/ 76200 w 1890712"/>
              <a:gd name="csY8" fmla="*/ 466725 h 1581150"/>
              <a:gd name="csX9" fmla="*/ 76200 w 1890712"/>
              <a:gd name="csY9" fmla="*/ 180975 h 1581150"/>
              <a:gd name="csX10" fmla="*/ 0 w 1890712"/>
              <a:gd name="csY10" fmla="*/ 180975 h 1581150"/>
              <a:gd name="csX11" fmla="*/ 0 w 1890712"/>
              <a:gd name="csY11" fmla="*/ 0 h 15811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1890712" h="1581150">
                <a:moveTo>
                  <a:pt x="1890712" y="1581150"/>
                </a:moveTo>
                <a:lnTo>
                  <a:pt x="1890712" y="1338262"/>
                </a:lnTo>
                <a:lnTo>
                  <a:pt x="1543050" y="1338262"/>
                </a:lnTo>
                <a:lnTo>
                  <a:pt x="1543050" y="1042987"/>
                </a:lnTo>
                <a:lnTo>
                  <a:pt x="919162" y="1042987"/>
                </a:lnTo>
                <a:lnTo>
                  <a:pt x="919162" y="762000"/>
                </a:lnTo>
                <a:lnTo>
                  <a:pt x="233362" y="762000"/>
                </a:lnTo>
                <a:lnTo>
                  <a:pt x="233362" y="466725"/>
                </a:lnTo>
                <a:lnTo>
                  <a:pt x="76200" y="466725"/>
                </a:lnTo>
                <a:lnTo>
                  <a:pt x="76200" y="180975"/>
                </a:lnTo>
                <a:lnTo>
                  <a:pt x="0" y="180975"/>
                </a:lnTo>
                <a:lnTo>
                  <a:pt x="0" y="0"/>
                </a:lnTo>
              </a:path>
            </a:pathLst>
          </a:custGeom>
          <a:noFill/>
          <a:ln w="28575">
            <a:solidFill>
              <a:schemeClr val="accent3"/>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3" name="Freeform: Shape 262">
            <a:extLst>
              <a:ext uri="{FF2B5EF4-FFF2-40B4-BE49-F238E27FC236}">
                <a16:creationId xmlns:a16="http://schemas.microsoft.com/office/drawing/2014/main" id="{CAF6148F-4ADE-20CD-8E96-30826B158B12}"/>
              </a:ext>
            </a:extLst>
          </p:cNvPr>
          <p:cNvSpPr/>
          <p:nvPr/>
        </p:nvSpPr>
        <p:spPr>
          <a:xfrm>
            <a:off x="2386013" y="1982179"/>
            <a:ext cx="5638800" cy="1695451"/>
          </a:xfrm>
          <a:custGeom>
            <a:avLst/>
            <a:gdLst>
              <a:gd name="csX0" fmla="*/ 5634038 w 5634038"/>
              <a:gd name="csY0" fmla="*/ 1671638 h 1671638"/>
              <a:gd name="csX1" fmla="*/ 5634038 w 5634038"/>
              <a:gd name="csY1" fmla="*/ 1362075 h 1671638"/>
              <a:gd name="csX2" fmla="*/ 4381500 w 5634038"/>
              <a:gd name="csY2" fmla="*/ 1362075 h 1671638"/>
              <a:gd name="csX3" fmla="*/ 4381500 w 5634038"/>
              <a:gd name="csY3" fmla="*/ 1266825 h 1671638"/>
              <a:gd name="csX4" fmla="*/ 4129088 w 5634038"/>
              <a:gd name="csY4" fmla="*/ 1266825 h 1671638"/>
              <a:gd name="csX5" fmla="*/ 4129088 w 5634038"/>
              <a:gd name="csY5" fmla="*/ 1152525 h 1671638"/>
              <a:gd name="csX6" fmla="*/ 3238500 w 5634038"/>
              <a:gd name="csY6" fmla="*/ 1152525 h 1671638"/>
              <a:gd name="csX7" fmla="*/ 3238500 w 5634038"/>
              <a:gd name="csY7" fmla="*/ 1052513 h 1671638"/>
              <a:gd name="csX8" fmla="*/ 2038350 w 5634038"/>
              <a:gd name="csY8" fmla="*/ 1052513 h 1671638"/>
              <a:gd name="csX9" fmla="*/ 2038350 w 5634038"/>
              <a:gd name="csY9" fmla="*/ 933450 h 1671638"/>
              <a:gd name="csX10" fmla="*/ 1690688 w 5634038"/>
              <a:gd name="csY10" fmla="*/ 933450 h 1671638"/>
              <a:gd name="csX11" fmla="*/ 1690688 w 5634038"/>
              <a:gd name="csY11" fmla="*/ 833438 h 1671638"/>
              <a:gd name="csX12" fmla="*/ 1038225 w 5634038"/>
              <a:gd name="csY12" fmla="*/ 833438 h 1671638"/>
              <a:gd name="csX13" fmla="*/ 1038225 w 5634038"/>
              <a:gd name="csY13" fmla="*/ 723900 h 1671638"/>
              <a:gd name="csX14" fmla="*/ 442913 w 5634038"/>
              <a:gd name="csY14" fmla="*/ 723900 h 1671638"/>
              <a:gd name="csX15" fmla="*/ 442913 w 5634038"/>
              <a:gd name="csY15" fmla="*/ 619125 h 1671638"/>
              <a:gd name="csX16" fmla="*/ 381000 w 5634038"/>
              <a:gd name="csY16" fmla="*/ 619125 h 1671638"/>
              <a:gd name="csX17" fmla="*/ 381000 w 5634038"/>
              <a:gd name="csY17" fmla="*/ 504825 h 1671638"/>
              <a:gd name="csX18" fmla="*/ 276225 w 5634038"/>
              <a:gd name="csY18" fmla="*/ 504825 h 1671638"/>
              <a:gd name="csX19" fmla="*/ 276225 w 5634038"/>
              <a:gd name="csY19" fmla="*/ 400050 h 1671638"/>
              <a:gd name="csX20" fmla="*/ 223838 w 5634038"/>
              <a:gd name="csY20" fmla="*/ 400050 h 1671638"/>
              <a:gd name="csX21" fmla="*/ 223838 w 5634038"/>
              <a:gd name="csY21" fmla="*/ 290513 h 1671638"/>
              <a:gd name="csX22" fmla="*/ 176213 w 5634038"/>
              <a:gd name="csY22" fmla="*/ 290513 h 1671638"/>
              <a:gd name="csX23" fmla="*/ 176213 w 5634038"/>
              <a:gd name="csY23" fmla="*/ 190500 h 1671638"/>
              <a:gd name="csX24" fmla="*/ 100013 w 5634038"/>
              <a:gd name="csY24" fmla="*/ 190500 h 1671638"/>
              <a:gd name="csX25" fmla="*/ 100013 w 5634038"/>
              <a:gd name="csY25" fmla="*/ 85725 h 1671638"/>
              <a:gd name="csX26" fmla="*/ 0 w 5634038"/>
              <a:gd name="csY26" fmla="*/ 85725 h 1671638"/>
              <a:gd name="csX27" fmla="*/ 0 w 5634038"/>
              <a:gd name="csY27" fmla="*/ 0 h 1671638"/>
              <a:gd name="csX0" fmla="*/ 5638800 w 5638800"/>
              <a:gd name="csY0" fmla="*/ 1695451 h 1695451"/>
              <a:gd name="csX1" fmla="*/ 5638800 w 5638800"/>
              <a:gd name="csY1" fmla="*/ 1385888 h 1695451"/>
              <a:gd name="csX2" fmla="*/ 4386262 w 5638800"/>
              <a:gd name="csY2" fmla="*/ 1385888 h 1695451"/>
              <a:gd name="csX3" fmla="*/ 4386262 w 5638800"/>
              <a:gd name="csY3" fmla="*/ 1290638 h 1695451"/>
              <a:gd name="csX4" fmla="*/ 4133850 w 5638800"/>
              <a:gd name="csY4" fmla="*/ 1290638 h 1695451"/>
              <a:gd name="csX5" fmla="*/ 4133850 w 5638800"/>
              <a:gd name="csY5" fmla="*/ 1176338 h 1695451"/>
              <a:gd name="csX6" fmla="*/ 3243262 w 5638800"/>
              <a:gd name="csY6" fmla="*/ 1176338 h 1695451"/>
              <a:gd name="csX7" fmla="*/ 3243262 w 5638800"/>
              <a:gd name="csY7" fmla="*/ 1076326 h 1695451"/>
              <a:gd name="csX8" fmla="*/ 2043112 w 5638800"/>
              <a:gd name="csY8" fmla="*/ 1076326 h 1695451"/>
              <a:gd name="csX9" fmla="*/ 2043112 w 5638800"/>
              <a:gd name="csY9" fmla="*/ 957263 h 1695451"/>
              <a:gd name="csX10" fmla="*/ 1695450 w 5638800"/>
              <a:gd name="csY10" fmla="*/ 957263 h 1695451"/>
              <a:gd name="csX11" fmla="*/ 1695450 w 5638800"/>
              <a:gd name="csY11" fmla="*/ 857251 h 1695451"/>
              <a:gd name="csX12" fmla="*/ 1042987 w 5638800"/>
              <a:gd name="csY12" fmla="*/ 857251 h 1695451"/>
              <a:gd name="csX13" fmla="*/ 1042987 w 5638800"/>
              <a:gd name="csY13" fmla="*/ 747713 h 1695451"/>
              <a:gd name="csX14" fmla="*/ 447675 w 5638800"/>
              <a:gd name="csY14" fmla="*/ 747713 h 1695451"/>
              <a:gd name="csX15" fmla="*/ 447675 w 5638800"/>
              <a:gd name="csY15" fmla="*/ 642938 h 1695451"/>
              <a:gd name="csX16" fmla="*/ 385762 w 5638800"/>
              <a:gd name="csY16" fmla="*/ 642938 h 1695451"/>
              <a:gd name="csX17" fmla="*/ 385762 w 5638800"/>
              <a:gd name="csY17" fmla="*/ 528638 h 1695451"/>
              <a:gd name="csX18" fmla="*/ 280987 w 5638800"/>
              <a:gd name="csY18" fmla="*/ 528638 h 1695451"/>
              <a:gd name="csX19" fmla="*/ 280987 w 5638800"/>
              <a:gd name="csY19" fmla="*/ 423863 h 1695451"/>
              <a:gd name="csX20" fmla="*/ 228600 w 5638800"/>
              <a:gd name="csY20" fmla="*/ 423863 h 1695451"/>
              <a:gd name="csX21" fmla="*/ 228600 w 5638800"/>
              <a:gd name="csY21" fmla="*/ 314326 h 1695451"/>
              <a:gd name="csX22" fmla="*/ 180975 w 5638800"/>
              <a:gd name="csY22" fmla="*/ 314326 h 1695451"/>
              <a:gd name="csX23" fmla="*/ 180975 w 5638800"/>
              <a:gd name="csY23" fmla="*/ 214313 h 1695451"/>
              <a:gd name="csX24" fmla="*/ 104775 w 5638800"/>
              <a:gd name="csY24" fmla="*/ 214313 h 1695451"/>
              <a:gd name="csX25" fmla="*/ 104775 w 5638800"/>
              <a:gd name="csY25" fmla="*/ 109538 h 1695451"/>
              <a:gd name="csX26" fmla="*/ 4762 w 5638800"/>
              <a:gd name="csY26" fmla="*/ 109538 h 1695451"/>
              <a:gd name="csX27" fmla="*/ 0 w 5638800"/>
              <a:gd name="csY27" fmla="*/ 0 h 16954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5638800" h="1695451">
                <a:moveTo>
                  <a:pt x="5638800" y="1695451"/>
                </a:moveTo>
                <a:lnTo>
                  <a:pt x="5638800" y="1385888"/>
                </a:lnTo>
                <a:lnTo>
                  <a:pt x="4386262" y="1385888"/>
                </a:lnTo>
                <a:lnTo>
                  <a:pt x="4386262" y="1290638"/>
                </a:lnTo>
                <a:lnTo>
                  <a:pt x="4133850" y="1290638"/>
                </a:lnTo>
                <a:lnTo>
                  <a:pt x="4133850" y="1176338"/>
                </a:lnTo>
                <a:lnTo>
                  <a:pt x="3243262" y="1176338"/>
                </a:lnTo>
                <a:lnTo>
                  <a:pt x="3243262" y="1076326"/>
                </a:lnTo>
                <a:lnTo>
                  <a:pt x="2043112" y="1076326"/>
                </a:lnTo>
                <a:lnTo>
                  <a:pt x="2043112" y="957263"/>
                </a:lnTo>
                <a:lnTo>
                  <a:pt x="1695450" y="957263"/>
                </a:lnTo>
                <a:lnTo>
                  <a:pt x="1695450" y="857251"/>
                </a:lnTo>
                <a:lnTo>
                  <a:pt x="1042987" y="857251"/>
                </a:lnTo>
                <a:lnTo>
                  <a:pt x="1042987" y="747713"/>
                </a:lnTo>
                <a:lnTo>
                  <a:pt x="447675" y="747713"/>
                </a:lnTo>
                <a:lnTo>
                  <a:pt x="447675" y="642938"/>
                </a:lnTo>
                <a:lnTo>
                  <a:pt x="385762" y="642938"/>
                </a:lnTo>
                <a:lnTo>
                  <a:pt x="385762" y="528638"/>
                </a:lnTo>
                <a:lnTo>
                  <a:pt x="280987" y="528638"/>
                </a:lnTo>
                <a:lnTo>
                  <a:pt x="280987" y="423863"/>
                </a:lnTo>
                <a:lnTo>
                  <a:pt x="228600" y="423863"/>
                </a:lnTo>
                <a:lnTo>
                  <a:pt x="228600" y="314326"/>
                </a:lnTo>
                <a:lnTo>
                  <a:pt x="180975" y="314326"/>
                </a:lnTo>
                <a:lnTo>
                  <a:pt x="180975" y="214313"/>
                </a:lnTo>
                <a:lnTo>
                  <a:pt x="104775" y="214313"/>
                </a:lnTo>
                <a:lnTo>
                  <a:pt x="104775" y="109538"/>
                </a:lnTo>
                <a:lnTo>
                  <a:pt x="4762" y="109538"/>
                </a:lnTo>
                <a:cubicBezTo>
                  <a:pt x="4762" y="80963"/>
                  <a:pt x="0" y="28575"/>
                  <a:pt x="0" y="0"/>
                </a:cubicBezTo>
              </a:path>
            </a:pathLst>
          </a:custGeom>
          <a:noFill/>
          <a:ln w="28575">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4" name="Freeform: Shape 263">
            <a:extLst>
              <a:ext uri="{FF2B5EF4-FFF2-40B4-BE49-F238E27FC236}">
                <a16:creationId xmlns:a16="http://schemas.microsoft.com/office/drawing/2014/main" id="{3C3B53B0-54E8-4C58-F4FC-FCDC87916583}"/>
              </a:ext>
            </a:extLst>
          </p:cNvPr>
          <p:cNvSpPr/>
          <p:nvPr/>
        </p:nvSpPr>
        <p:spPr>
          <a:xfrm>
            <a:off x="2266950" y="1977418"/>
            <a:ext cx="8139113" cy="942975"/>
          </a:xfrm>
          <a:custGeom>
            <a:avLst/>
            <a:gdLst>
              <a:gd name="csX0" fmla="*/ 8139113 w 8139113"/>
              <a:gd name="csY0" fmla="*/ 942975 h 942975"/>
              <a:gd name="csX1" fmla="*/ 5591175 w 8139113"/>
              <a:gd name="csY1" fmla="*/ 942975 h 942975"/>
              <a:gd name="csX2" fmla="*/ 5591175 w 8139113"/>
              <a:gd name="csY2" fmla="*/ 885825 h 942975"/>
              <a:gd name="csX3" fmla="*/ 5486400 w 8139113"/>
              <a:gd name="csY3" fmla="*/ 885825 h 942975"/>
              <a:gd name="csX4" fmla="*/ 5486400 w 8139113"/>
              <a:gd name="csY4" fmla="*/ 842963 h 942975"/>
              <a:gd name="csX5" fmla="*/ 5367338 w 8139113"/>
              <a:gd name="csY5" fmla="*/ 842963 h 942975"/>
              <a:gd name="csX6" fmla="*/ 5367338 w 8139113"/>
              <a:gd name="csY6" fmla="*/ 804863 h 942975"/>
              <a:gd name="csX7" fmla="*/ 5334000 w 8139113"/>
              <a:gd name="csY7" fmla="*/ 804863 h 942975"/>
              <a:gd name="csX8" fmla="*/ 5334000 w 8139113"/>
              <a:gd name="csY8" fmla="*/ 752475 h 942975"/>
              <a:gd name="csX9" fmla="*/ 4548188 w 8139113"/>
              <a:gd name="csY9" fmla="*/ 752475 h 942975"/>
              <a:gd name="csX10" fmla="*/ 4548188 w 8139113"/>
              <a:gd name="csY10" fmla="*/ 714375 h 942975"/>
              <a:gd name="csX11" fmla="*/ 4333875 w 8139113"/>
              <a:gd name="csY11" fmla="*/ 714375 h 942975"/>
              <a:gd name="csX12" fmla="*/ 4333875 w 8139113"/>
              <a:gd name="csY12" fmla="*/ 676275 h 942975"/>
              <a:gd name="csX13" fmla="*/ 4281488 w 8139113"/>
              <a:gd name="csY13" fmla="*/ 676275 h 942975"/>
              <a:gd name="csX14" fmla="*/ 4281488 w 8139113"/>
              <a:gd name="csY14" fmla="*/ 642938 h 942975"/>
              <a:gd name="csX15" fmla="*/ 4233863 w 8139113"/>
              <a:gd name="csY15" fmla="*/ 642938 h 942975"/>
              <a:gd name="csX16" fmla="*/ 4233863 w 8139113"/>
              <a:gd name="csY16" fmla="*/ 604838 h 942975"/>
              <a:gd name="csX17" fmla="*/ 3910013 w 8139113"/>
              <a:gd name="csY17" fmla="*/ 604838 h 942975"/>
              <a:gd name="csX18" fmla="*/ 3910013 w 8139113"/>
              <a:gd name="csY18" fmla="*/ 566738 h 942975"/>
              <a:gd name="csX19" fmla="*/ 3805238 w 8139113"/>
              <a:gd name="csY19" fmla="*/ 566738 h 942975"/>
              <a:gd name="csX20" fmla="*/ 3805238 w 8139113"/>
              <a:gd name="csY20" fmla="*/ 528638 h 942975"/>
              <a:gd name="csX21" fmla="*/ 3476625 w 8139113"/>
              <a:gd name="csY21" fmla="*/ 528638 h 942975"/>
              <a:gd name="csX22" fmla="*/ 3476625 w 8139113"/>
              <a:gd name="csY22" fmla="*/ 490538 h 942975"/>
              <a:gd name="csX23" fmla="*/ 3424238 w 8139113"/>
              <a:gd name="csY23" fmla="*/ 490538 h 942975"/>
              <a:gd name="csX24" fmla="*/ 3424238 w 8139113"/>
              <a:gd name="csY24" fmla="*/ 457200 h 942975"/>
              <a:gd name="csX25" fmla="*/ 3176588 w 8139113"/>
              <a:gd name="csY25" fmla="*/ 457200 h 942975"/>
              <a:gd name="csX26" fmla="*/ 3176588 w 8139113"/>
              <a:gd name="csY26" fmla="*/ 419100 h 942975"/>
              <a:gd name="csX27" fmla="*/ 2309813 w 8139113"/>
              <a:gd name="csY27" fmla="*/ 419100 h 942975"/>
              <a:gd name="csX28" fmla="*/ 2309813 w 8139113"/>
              <a:gd name="csY28" fmla="*/ 376238 h 942975"/>
              <a:gd name="csX29" fmla="*/ 2262188 w 8139113"/>
              <a:gd name="csY29" fmla="*/ 376238 h 942975"/>
              <a:gd name="csX30" fmla="*/ 2262188 w 8139113"/>
              <a:gd name="csY30" fmla="*/ 342900 h 942975"/>
              <a:gd name="csX31" fmla="*/ 2171700 w 8139113"/>
              <a:gd name="csY31" fmla="*/ 342900 h 942975"/>
              <a:gd name="csX32" fmla="*/ 2171700 w 8139113"/>
              <a:gd name="csY32" fmla="*/ 295275 h 942975"/>
              <a:gd name="csX33" fmla="*/ 1838325 w 8139113"/>
              <a:gd name="csY33" fmla="*/ 295275 h 942975"/>
              <a:gd name="csX34" fmla="*/ 1838325 w 8139113"/>
              <a:gd name="csY34" fmla="*/ 257175 h 942975"/>
              <a:gd name="csX35" fmla="*/ 1809750 w 8139113"/>
              <a:gd name="csY35" fmla="*/ 257175 h 942975"/>
              <a:gd name="csX36" fmla="*/ 1809750 w 8139113"/>
              <a:gd name="csY36" fmla="*/ 223838 h 942975"/>
              <a:gd name="csX37" fmla="*/ 1252538 w 8139113"/>
              <a:gd name="csY37" fmla="*/ 223838 h 942975"/>
              <a:gd name="csX38" fmla="*/ 1252538 w 8139113"/>
              <a:gd name="csY38" fmla="*/ 185738 h 942975"/>
              <a:gd name="csX39" fmla="*/ 1223963 w 8139113"/>
              <a:gd name="csY39" fmla="*/ 185738 h 942975"/>
              <a:gd name="csX40" fmla="*/ 1223963 w 8139113"/>
              <a:gd name="csY40" fmla="*/ 147638 h 942975"/>
              <a:gd name="csX41" fmla="*/ 1143000 w 8139113"/>
              <a:gd name="csY41" fmla="*/ 147638 h 942975"/>
              <a:gd name="csX42" fmla="*/ 1143000 w 8139113"/>
              <a:gd name="csY42" fmla="*/ 119063 h 942975"/>
              <a:gd name="csX43" fmla="*/ 1042988 w 8139113"/>
              <a:gd name="csY43" fmla="*/ 119063 h 942975"/>
              <a:gd name="csX44" fmla="*/ 1042988 w 8139113"/>
              <a:gd name="csY44" fmla="*/ 80963 h 942975"/>
              <a:gd name="csX45" fmla="*/ 723900 w 8139113"/>
              <a:gd name="csY45" fmla="*/ 80963 h 942975"/>
              <a:gd name="csX46" fmla="*/ 723900 w 8139113"/>
              <a:gd name="csY46" fmla="*/ 52388 h 942975"/>
              <a:gd name="csX47" fmla="*/ 428625 w 8139113"/>
              <a:gd name="csY47" fmla="*/ 52388 h 942975"/>
              <a:gd name="csX48" fmla="*/ 428625 w 8139113"/>
              <a:gd name="csY48" fmla="*/ 0 h 942975"/>
              <a:gd name="csX49" fmla="*/ 0 w 8139113"/>
              <a:gd name="csY49" fmla="*/ 0 h 9429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8139113" h="942975">
                <a:moveTo>
                  <a:pt x="8139113" y="942975"/>
                </a:moveTo>
                <a:lnTo>
                  <a:pt x="5591175" y="942975"/>
                </a:lnTo>
                <a:lnTo>
                  <a:pt x="5591175" y="885825"/>
                </a:lnTo>
                <a:lnTo>
                  <a:pt x="5486400" y="885825"/>
                </a:lnTo>
                <a:lnTo>
                  <a:pt x="5486400" y="842963"/>
                </a:lnTo>
                <a:lnTo>
                  <a:pt x="5367338" y="842963"/>
                </a:lnTo>
                <a:lnTo>
                  <a:pt x="5367338" y="804863"/>
                </a:lnTo>
                <a:lnTo>
                  <a:pt x="5334000" y="804863"/>
                </a:lnTo>
                <a:lnTo>
                  <a:pt x="5334000" y="752475"/>
                </a:lnTo>
                <a:lnTo>
                  <a:pt x="4548188" y="752475"/>
                </a:lnTo>
                <a:lnTo>
                  <a:pt x="4548188" y="714375"/>
                </a:lnTo>
                <a:lnTo>
                  <a:pt x="4333875" y="714375"/>
                </a:lnTo>
                <a:lnTo>
                  <a:pt x="4333875" y="676275"/>
                </a:lnTo>
                <a:lnTo>
                  <a:pt x="4281488" y="676275"/>
                </a:lnTo>
                <a:lnTo>
                  <a:pt x="4281488" y="642938"/>
                </a:lnTo>
                <a:lnTo>
                  <a:pt x="4233863" y="642938"/>
                </a:lnTo>
                <a:lnTo>
                  <a:pt x="4233863" y="604838"/>
                </a:lnTo>
                <a:lnTo>
                  <a:pt x="3910013" y="604838"/>
                </a:lnTo>
                <a:lnTo>
                  <a:pt x="3910013" y="566738"/>
                </a:lnTo>
                <a:lnTo>
                  <a:pt x="3805238" y="566738"/>
                </a:lnTo>
                <a:lnTo>
                  <a:pt x="3805238" y="528638"/>
                </a:lnTo>
                <a:lnTo>
                  <a:pt x="3476625" y="528638"/>
                </a:lnTo>
                <a:lnTo>
                  <a:pt x="3476625" y="490538"/>
                </a:lnTo>
                <a:lnTo>
                  <a:pt x="3424238" y="490538"/>
                </a:lnTo>
                <a:lnTo>
                  <a:pt x="3424238" y="457200"/>
                </a:lnTo>
                <a:lnTo>
                  <a:pt x="3176588" y="457200"/>
                </a:lnTo>
                <a:lnTo>
                  <a:pt x="3176588" y="419100"/>
                </a:lnTo>
                <a:lnTo>
                  <a:pt x="2309813" y="419100"/>
                </a:lnTo>
                <a:lnTo>
                  <a:pt x="2309813" y="376238"/>
                </a:lnTo>
                <a:lnTo>
                  <a:pt x="2262188" y="376238"/>
                </a:lnTo>
                <a:lnTo>
                  <a:pt x="2262188" y="342900"/>
                </a:lnTo>
                <a:lnTo>
                  <a:pt x="2171700" y="342900"/>
                </a:lnTo>
                <a:lnTo>
                  <a:pt x="2171700" y="295275"/>
                </a:lnTo>
                <a:lnTo>
                  <a:pt x="1838325" y="295275"/>
                </a:lnTo>
                <a:lnTo>
                  <a:pt x="1838325" y="257175"/>
                </a:lnTo>
                <a:lnTo>
                  <a:pt x="1809750" y="257175"/>
                </a:lnTo>
                <a:lnTo>
                  <a:pt x="1809750" y="223838"/>
                </a:lnTo>
                <a:lnTo>
                  <a:pt x="1252538" y="223838"/>
                </a:lnTo>
                <a:lnTo>
                  <a:pt x="1252538" y="185738"/>
                </a:lnTo>
                <a:lnTo>
                  <a:pt x="1223963" y="185738"/>
                </a:lnTo>
                <a:lnTo>
                  <a:pt x="1223963" y="147638"/>
                </a:lnTo>
                <a:lnTo>
                  <a:pt x="1143000" y="147638"/>
                </a:lnTo>
                <a:lnTo>
                  <a:pt x="1143000" y="119063"/>
                </a:lnTo>
                <a:lnTo>
                  <a:pt x="1042988" y="119063"/>
                </a:lnTo>
                <a:lnTo>
                  <a:pt x="1042988" y="80963"/>
                </a:lnTo>
                <a:lnTo>
                  <a:pt x="723900" y="80963"/>
                </a:lnTo>
                <a:lnTo>
                  <a:pt x="723900" y="52388"/>
                </a:lnTo>
                <a:lnTo>
                  <a:pt x="428625" y="52388"/>
                </a:lnTo>
                <a:lnTo>
                  <a:pt x="42862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7" name="Group 266">
            <a:extLst>
              <a:ext uri="{FF2B5EF4-FFF2-40B4-BE49-F238E27FC236}">
                <a16:creationId xmlns:a16="http://schemas.microsoft.com/office/drawing/2014/main" id="{C0637701-4CB2-7935-329C-5F3C733220E8}"/>
              </a:ext>
            </a:extLst>
          </p:cNvPr>
          <p:cNvGrpSpPr/>
          <p:nvPr/>
        </p:nvGrpSpPr>
        <p:grpSpPr>
          <a:xfrm>
            <a:off x="7151960" y="3239103"/>
            <a:ext cx="369335" cy="247774"/>
            <a:chOff x="7151960" y="4052510"/>
            <a:chExt cx="369335" cy="247774"/>
          </a:xfrm>
        </p:grpSpPr>
        <p:sp>
          <p:nvSpPr>
            <p:cNvPr id="265" name="TextBox 264">
              <a:extLst>
                <a:ext uri="{FF2B5EF4-FFF2-40B4-BE49-F238E27FC236}">
                  <a16:creationId xmlns:a16="http://schemas.microsoft.com/office/drawing/2014/main" id="{7F54A07B-659C-67F0-4A8A-E3C6FD121373}"/>
                </a:ext>
              </a:extLst>
            </p:cNvPr>
            <p:cNvSpPr txBox="1"/>
            <p:nvPr/>
          </p:nvSpPr>
          <p:spPr>
            <a:xfrm>
              <a:off x="7151960" y="4052510"/>
              <a:ext cx="103680" cy="247774"/>
            </a:xfrm>
            <a:prstGeom prst="rect">
              <a:avLst/>
            </a:prstGeom>
          </p:spPr>
          <p:txBody>
            <a:bodyPr vert="horz" wrap="none" lIns="0" tIns="0" rIns="0" bIns="0" rtlCol="0">
              <a:noAutofit/>
            </a:bodyPr>
            <a:lstStyle/>
            <a:p>
              <a:pPr algn="l"/>
              <a:r>
                <a:rPr lang="en-US" dirty="0">
                  <a:solidFill>
                    <a:schemeClr val="accent2"/>
                  </a:solidFill>
                  <a:latin typeface="+mn-lt"/>
                </a:rPr>
                <a:t>+</a:t>
              </a:r>
            </a:p>
          </p:txBody>
        </p:sp>
        <p:sp>
          <p:nvSpPr>
            <p:cNvPr id="266" name="TextBox 265">
              <a:extLst>
                <a:ext uri="{FF2B5EF4-FFF2-40B4-BE49-F238E27FC236}">
                  <a16:creationId xmlns:a16="http://schemas.microsoft.com/office/drawing/2014/main" id="{1E98A127-A508-3A6C-E6E6-97B2E6F36BDB}"/>
                </a:ext>
              </a:extLst>
            </p:cNvPr>
            <p:cNvSpPr txBox="1"/>
            <p:nvPr/>
          </p:nvSpPr>
          <p:spPr>
            <a:xfrm>
              <a:off x="7417615" y="4052510"/>
              <a:ext cx="103680" cy="247774"/>
            </a:xfrm>
            <a:prstGeom prst="rect">
              <a:avLst/>
            </a:prstGeom>
          </p:spPr>
          <p:txBody>
            <a:bodyPr vert="horz" wrap="none" lIns="0" tIns="0" rIns="0" bIns="0" rtlCol="0">
              <a:noAutofit/>
            </a:bodyPr>
            <a:lstStyle/>
            <a:p>
              <a:pPr algn="l"/>
              <a:r>
                <a:rPr lang="en-US" dirty="0">
                  <a:solidFill>
                    <a:schemeClr val="accent2"/>
                  </a:solidFill>
                  <a:latin typeface="+mn-lt"/>
                </a:rPr>
                <a:t>+</a:t>
              </a:r>
            </a:p>
          </p:txBody>
        </p:sp>
      </p:grpSp>
      <p:grpSp>
        <p:nvGrpSpPr>
          <p:cNvPr id="286" name="Group 285">
            <a:extLst>
              <a:ext uri="{FF2B5EF4-FFF2-40B4-BE49-F238E27FC236}">
                <a16:creationId xmlns:a16="http://schemas.microsoft.com/office/drawing/2014/main" id="{94302AE1-B7BD-E109-5A98-DF1F97E7DAC5}"/>
              </a:ext>
            </a:extLst>
          </p:cNvPr>
          <p:cNvGrpSpPr/>
          <p:nvPr/>
        </p:nvGrpSpPr>
        <p:grpSpPr>
          <a:xfrm>
            <a:off x="6595780" y="2561801"/>
            <a:ext cx="3788852" cy="478626"/>
            <a:chOff x="6595780" y="3375208"/>
            <a:chExt cx="3788852" cy="478626"/>
          </a:xfrm>
        </p:grpSpPr>
        <p:sp>
          <p:nvSpPr>
            <p:cNvPr id="268" name="TextBox 267">
              <a:extLst>
                <a:ext uri="{FF2B5EF4-FFF2-40B4-BE49-F238E27FC236}">
                  <a16:creationId xmlns:a16="http://schemas.microsoft.com/office/drawing/2014/main" id="{4F904B11-DFB7-17EF-AAC0-CFCC81E7DD11}"/>
                </a:ext>
              </a:extLst>
            </p:cNvPr>
            <p:cNvSpPr txBox="1"/>
            <p:nvPr/>
          </p:nvSpPr>
          <p:spPr>
            <a:xfrm>
              <a:off x="6595780" y="3375208"/>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69" name="TextBox 268">
              <a:extLst>
                <a:ext uri="{FF2B5EF4-FFF2-40B4-BE49-F238E27FC236}">
                  <a16:creationId xmlns:a16="http://schemas.microsoft.com/office/drawing/2014/main" id="{B996A2DB-7FA4-4404-3B36-C9A9BDE3CBF7}"/>
                </a:ext>
              </a:extLst>
            </p:cNvPr>
            <p:cNvSpPr txBox="1"/>
            <p:nvPr/>
          </p:nvSpPr>
          <p:spPr>
            <a:xfrm>
              <a:off x="6676742" y="3375208"/>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0" name="TextBox 269">
              <a:extLst>
                <a:ext uri="{FF2B5EF4-FFF2-40B4-BE49-F238E27FC236}">
                  <a16:creationId xmlns:a16="http://schemas.microsoft.com/office/drawing/2014/main" id="{C6455047-065F-16D3-4752-20DBF9D04128}"/>
                </a:ext>
              </a:extLst>
            </p:cNvPr>
            <p:cNvSpPr txBox="1"/>
            <p:nvPr/>
          </p:nvSpPr>
          <p:spPr>
            <a:xfrm>
              <a:off x="7131251" y="3419474"/>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1" name="TextBox 270">
              <a:extLst>
                <a:ext uri="{FF2B5EF4-FFF2-40B4-BE49-F238E27FC236}">
                  <a16:creationId xmlns:a16="http://schemas.microsoft.com/office/drawing/2014/main" id="{FAE27E41-297F-735D-CFBA-6EE3E885EC29}"/>
                </a:ext>
              </a:extLst>
            </p:cNvPr>
            <p:cNvSpPr txBox="1"/>
            <p:nvPr/>
          </p:nvSpPr>
          <p:spPr>
            <a:xfrm>
              <a:off x="7316989" y="3419474"/>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2" name="TextBox 271">
              <a:extLst>
                <a:ext uri="{FF2B5EF4-FFF2-40B4-BE49-F238E27FC236}">
                  <a16:creationId xmlns:a16="http://schemas.microsoft.com/office/drawing/2014/main" id="{449C16AB-0257-E7C3-0898-2F3E29236C67}"/>
                </a:ext>
              </a:extLst>
            </p:cNvPr>
            <p:cNvSpPr txBox="1"/>
            <p:nvPr/>
          </p:nvSpPr>
          <p:spPr>
            <a:xfrm>
              <a:off x="7727392" y="354684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3" name="TextBox 272">
              <a:extLst>
                <a:ext uri="{FF2B5EF4-FFF2-40B4-BE49-F238E27FC236}">
                  <a16:creationId xmlns:a16="http://schemas.microsoft.com/office/drawing/2014/main" id="{EA7117BF-AC3B-F573-C721-3B14BC815DDD}"/>
                </a:ext>
              </a:extLst>
            </p:cNvPr>
            <p:cNvSpPr txBox="1"/>
            <p:nvPr/>
          </p:nvSpPr>
          <p:spPr>
            <a:xfrm>
              <a:off x="7827831"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4" name="TextBox 273">
              <a:extLst>
                <a:ext uri="{FF2B5EF4-FFF2-40B4-BE49-F238E27FC236}">
                  <a16:creationId xmlns:a16="http://schemas.microsoft.com/office/drawing/2014/main" id="{F9330384-B89E-AD0D-68C7-7F05403D5953}"/>
                </a:ext>
              </a:extLst>
            </p:cNvPr>
            <p:cNvSpPr txBox="1"/>
            <p:nvPr/>
          </p:nvSpPr>
          <p:spPr>
            <a:xfrm>
              <a:off x="796161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5" name="TextBox 274">
              <a:extLst>
                <a:ext uri="{FF2B5EF4-FFF2-40B4-BE49-F238E27FC236}">
                  <a16:creationId xmlns:a16="http://schemas.microsoft.com/office/drawing/2014/main" id="{CE8C34AE-CE9B-2AEC-1217-1CEDBA47F400}"/>
                </a:ext>
              </a:extLst>
            </p:cNvPr>
            <p:cNvSpPr txBox="1"/>
            <p:nvPr/>
          </p:nvSpPr>
          <p:spPr>
            <a:xfrm>
              <a:off x="805210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6" name="TextBox 275">
              <a:extLst>
                <a:ext uri="{FF2B5EF4-FFF2-40B4-BE49-F238E27FC236}">
                  <a16:creationId xmlns:a16="http://schemas.microsoft.com/office/drawing/2014/main" id="{0A09D5A8-9315-01B9-DAC0-C9BF9EFF0482}"/>
                </a:ext>
              </a:extLst>
            </p:cNvPr>
            <p:cNvSpPr txBox="1"/>
            <p:nvPr/>
          </p:nvSpPr>
          <p:spPr>
            <a:xfrm>
              <a:off x="8085439"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7" name="TextBox 276">
              <a:extLst>
                <a:ext uri="{FF2B5EF4-FFF2-40B4-BE49-F238E27FC236}">
                  <a16:creationId xmlns:a16="http://schemas.microsoft.com/office/drawing/2014/main" id="{C220B27C-D8C9-9128-2638-91784712BC07}"/>
                </a:ext>
              </a:extLst>
            </p:cNvPr>
            <p:cNvSpPr txBox="1"/>
            <p:nvPr/>
          </p:nvSpPr>
          <p:spPr>
            <a:xfrm>
              <a:off x="8199739"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8" name="TextBox 277">
              <a:extLst>
                <a:ext uri="{FF2B5EF4-FFF2-40B4-BE49-F238E27FC236}">
                  <a16:creationId xmlns:a16="http://schemas.microsoft.com/office/drawing/2014/main" id="{03C66B3B-2EC5-E5F8-46ED-64A00DA54886}"/>
                </a:ext>
              </a:extLst>
            </p:cNvPr>
            <p:cNvSpPr txBox="1"/>
            <p:nvPr/>
          </p:nvSpPr>
          <p:spPr>
            <a:xfrm>
              <a:off x="824736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9" name="TextBox 278">
              <a:extLst>
                <a:ext uri="{FF2B5EF4-FFF2-40B4-BE49-F238E27FC236}">
                  <a16:creationId xmlns:a16="http://schemas.microsoft.com/office/drawing/2014/main" id="{87B86124-80BE-D15F-141F-8D637718C505}"/>
                </a:ext>
              </a:extLst>
            </p:cNvPr>
            <p:cNvSpPr txBox="1"/>
            <p:nvPr/>
          </p:nvSpPr>
          <p:spPr>
            <a:xfrm>
              <a:off x="8333089"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0" name="TextBox 279">
              <a:extLst>
                <a:ext uri="{FF2B5EF4-FFF2-40B4-BE49-F238E27FC236}">
                  <a16:creationId xmlns:a16="http://schemas.microsoft.com/office/drawing/2014/main" id="{80717156-3238-32C8-F6BC-101EFB57EF5C}"/>
                </a:ext>
              </a:extLst>
            </p:cNvPr>
            <p:cNvSpPr txBox="1"/>
            <p:nvPr/>
          </p:nvSpPr>
          <p:spPr>
            <a:xfrm>
              <a:off x="878076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1" name="TextBox 280">
              <a:extLst>
                <a:ext uri="{FF2B5EF4-FFF2-40B4-BE49-F238E27FC236}">
                  <a16:creationId xmlns:a16="http://schemas.microsoft.com/office/drawing/2014/main" id="{56AFEFA9-06E9-8468-BFF0-A6A543B523B1}"/>
                </a:ext>
              </a:extLst>
            </p:cNvPr>
            <p:cNvSpPr txBox="1"/>
            <p:nvPr/>
          </p:nvSpPr>
          <p:spPr>
            <a:xfrm>
              <a:off x="967611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2" name="TextBox 281">
              <a:extLst>
                <a:ext uri="{FF2B5EF4-FFF2-40B4-BE49-F238E27FC236}">
                  <a16:creationId xmlns:a16="http://schemas.microsoft.com/office/drawing/2014/main" id="{5A7767A6-3343-4E14-0A63-44EFB21F7EA0}"/>
                </a:ext>
              </a:extLst>
            </p:cNvPr>
            <p:cNvSpPr txBox="1"/>
            <p:nvPr/>
          </p:nvSpPr>
          <p:spPr>
            <a:xfrm>
              <a:off x="970945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3" name="TextBox 282">
              <a:extLst>
                <a:ext uri="{FF2B5EF4-FFF2-40B4-BE49-F238E27FC236}">
                  <a16:creationId xmlns:a16="http://schemas.microsoft.com/office/drawing/2014/main" id="{F214A149-BAF6-03CE-4913-5E8CBCD20B8B}"/>
                </a:ext>
              </a:extLst>
            </p:cNvPr>
            <p:cNvSpPr txBox="1"/>
            <p:nvPr/>
          </p:nvSpPr>
          <p:spPr>
            <a:xfrm>
              <a:off x="980946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4" name="TextBox 283">
              <a:extLst>
                <a:ext uri="{FF2B5EF4-FFF2-40B4-BE49-F238E27FC236}">
                  <a16:creationId xmlns:a16="http://schemas.microsoft.com/office/drawing/2014/main" id="{0E898F42-CF8E-99CD-AE4E-AB66A4045FAA}"/>
                </a:ext>
              </a:extLst>
            </p:cNvPr>
            <p:cNvSpPr txBox="1"/>
            <p:nvPr/>
          </p:nvSpPr>
          <p:spPr>
            <a:xfrm>
              <a:off x="995710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5" name="TextBox 284">
              <a:extLst>
                <a:ext uri="{FF2B5EF4-FFF2-40B4-BE49-F238E27FC236}">
                  <a16:creationId xmlns:a16="http://schemas.microsoft.com/office/drawing/2014/main" id="{2A2A8781-2E8E-B0C9-6855-363722693D0C}"/>
                </a:ext>
              </a:extLst>
            </p:cNvPr>
            <p:cNvSpPr txBox="1"/>
            <p:nvPr/>
          </p:nvSpPr>
          <p:spPr>
            <a:xfrm>
              <a:off x="1028095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grpSp>
      <p:sp>
        <p:nvSpPr>
          <p:cNvPr id="436" name="Freeform: Shape 435">
            <a:extLst>
              <a:ext uri="{FF2B5EF4-FFF2-40B4-BE49-F238E27FC236}">
                <a16:creationId xmlns:a16="http://schemas.microsoft.com/office/drawing/2014/main" id="{FDC33580-0D27-5359-B0D2-3D7E8B95FB67}"/>
              </a:ext>
            </a:extLst>
          </p:cNvPr>
          <p:cNvSpPr/>
          <p:nvPr/>
        </p:nvSpPr>
        <p:spPr>
          <a:xfrm>
            <a:off x="2262188" y="1972656"/>
            <a:ext cx="8148637" cy="1171575"/>
          </a:xfrm>
          <a:custGeom>
            <a:avLst/>
            <a:gdLst>
              <a:gd name="csX0" fmla="*/ 8148637 w 8148637"/>
              <a:gd name="csY0" fmla="*/ 1171575 h 1171575"/>
              <a:gd name="csX1" fmla="*/ 5762625 w 8148637"/>
              <a:gd name="csY1" fmla="*/ 1171575 h 1171575"/>
              <a:gd name="csX2" fmla="*/ 5762625 w 8148637"/>
              <a:gd name="csY2" fmla="*/ 1133475 h 1171575"/>
              <a:gd name="csX3" fmla="*/ 5605462 w 8148637"/>
              <a:gd name="csY3" fmla="*/ 1133475 h 1171575"/>
              <a:gd name="csX4" fmla="*/ 5605462 w 8148637"/>
              <a:gd name="csY4" fmla="*/ 1100137 h 1171575"/>
              <a:gd name="csX5" fmla="*/ 5500687 w 8148637"/>
              <a:gd name="csY5" fmla="*/ 1100137 h 1171575"/>
              <a:gd name="csX6" fmla="*/ 5500687 w 8148637"/>
              <a:gd name="csY6" fmla="*/ 1062037 h 1171575"/>
              <a:gd name="csX7" fmla="*/ 5367337 w 8148637"/>
              <a:gd name="csY7" fmla="*/ 1062037 h 1171575"/>
              <a:gd name="csX8" fmla="*/ 5367337 w 8148637"/>
              <a:gd name="csY8" fmla="*/ 1038225 h 1171575"/>
              <a:gd name="csX9" fmla="*/ 5343525 w 8148637"/>
              <a:gd name="csY9" fmla="*/ 1038225 h 1171575"/>
              <a:gd name="csX10" fmla="*/ 5343525 w 8148637"/>
              <a:gd name="csY10" fmla="*/ 1000125 h 1171575"/>
              <a:gd name="csX11" fmla="*/ 4557712 w 8148637"/>
              <a:gd name="csY11" fmla="*/ 1000125 h 1171575"/>
              <a:gd name="csX12" fmla="*/ 4557712 w 8148637"/>
              <a:gd name="csY12" fmla="*/ 971550 h 1171575"/>
              <a:gd name="csX13" fmla="*/ 4495800 w 8148637"/>
              <a:gd name="csY13" fmla="*/ 971550 h 1171575"/>
              <a:gd name="csX14" fmla="*/ 4495800 w 8148637"/>
              <a:gd name="csY14" fmla="*/ 938212 h 1171575"/>
              <a:gd name="csX15" fmla="*/ 4352925 w 8148637"/>
              <a:gd name="csY15" fmla="*/ 938212 h 1171575"/>
              <a:gd name="csX16" fmla="*/ 4352925 w 8148637"/>
              <a:gd name="csY16" fmla="*/ 919162 h 1171575"/>
              <a:gd name="csX17" fmla="*/ 4276725 w 8148637"/>
              <a:gd name="csY17" fmla="*/ 919162 h 1171575"/>
              <a:gd name="csX18" fmla="*/ 4276725 w 8148637"/>
              <a:gd name="csY18" fmla="*/ 890587 h 1171575"/>
              <a:gd name="csX19" fmla="*/ 4248150 w 8148637"/>
              <a:gd name="csY19" fmla="*/ 890587 h 1171575"/>
              <a:gd name="csX20" fmla="*/ 4248150 w 8148637"/>
              <a:gd name="csY20" fmla="*/ 866775 h 1171575"/>
              <a:gd name="csX21" fmla="*/ 4229100 w 8148637"/>
              <a:gd name="csY21" fmla="*/ 866775 h 1171575"/>
              <a:gd name="csX22" fmla="*/ 4229100 w 8148637"/>
              <a:gd name="csY22" fmla="*/ 842962 h 1171575"/>
              <a:gd name="csX23" fmla="*/ 3910012 w 8148637"/>
              <a:gd name="csY23" fmla="*/ 842962 h 1171575"/>
              <a:gd name="csX24" fmla="*/ 3910012 w 8148637"/>
              <a:gd name="csY24" fmla="*/ 814387 h 1171575"/>
              <a:gd name="csX25" fmla="*/ 3814762 w 8148637"/>
              <a:gd name="csY25" fmla="*/ 814387 h 1171575"/>
              <a:gd name="csX26" fmla="*/ 3814762 w 8148637"/>
              <a:gd name="csY26" fmla="*/ 785812 h 1171575"/>
              <a:gd name="csX27" fmla="*/ 3495675 w 8148637"/>
              <a:gd name="csY27" fmla="*/ 785812 h 1171575"/>
              <a:gd name="csX28" fmla="*/ 3495675 w 8148637"/>
              <a:gd name="csY28" fmla="*/ 766762 h 1171575"/>
              <a:gd name="csX29" fmla="*/ 3414712 w 8148637"/>
              <a:gd name="csY29" fmla="*/ 766762 h 1171575"/>
              <a:gd name="csX30" fmla="*/ 3414712 w 8148637"/>
              <a:gd name="csY30" fmla="*/ 742950 h 1171575"/>
              <a:gd name="csX31" fmla="*/ 3357562 w 8148637"/>
              <a:gd name="csY31" fmla="*/ 742950 h 1171575"/>
              <a:gd name="csX32" fmla="*/ 3357562 w 8148637"/>
              <a:gd name="csY32" fmla="*/ 709612 h 1171575"/>
              <a:gd name="csX33" fmla="*/ 3181350 w 8148637"/>
              <a:gd name="csY33" fmla="*/ 709612 h 1171575"/>
              <a:gd name="csX34" fmla="*/ 3181350 w 8148637"/>
              <a:gd name="csY34" fmla="*/ 690562 h 1171575"/>
              <a:gd name="csX35" fmla="*/ 2309812 w 8148637"/>
              <a:gd name="csY35" fmla="*/ 690562 h 1171575"/>
              <a:gd name="csX36" fmla="*/ 2309812 w 8148637"/>
              <a:gd name="csY36" fmla="*/ 661987 h 1171575"/>
              <a:gd name="csX37" fmla="*/ 2276475 w 8148637"/>
              <a:gd name="csY37" fmla="*/ 661987 h 1171575"/>
              <a:gd name="csX38" fmla="*/ 2276475 w 8148637"/>
              <a:gd name="csY38" fmla="*/ 633412 h 1171575"/>
              <a:gd name="csX39" fmla="*/ 2185987 w 8148637"/>
              <a:gd name="csY39" fmla="*/ 633412 h 1171575"/>
              <a:gd name="csX40" fmla="*/ 2185987 w 8148637"/>
              <a:gd name="csY40" fmla="*/ 609600 h 1171575"/>
              <a:gd name="csX41" fmla="*/ 2152650 w 8148637"/>
              <a:gd name="csY41" fmla="*/ 609600 h 1171575"/>
              <a:gd name="csX42" fmla="*/ 2152650 w 8148637"/>
              <a:gd name="csY42" fmla="*/ 585787 h 1171575"/>
              <a:gd name="csX43" fmla="*/ 2085975 w 8148637"/>
              <a:gd name="csY43" fmla="*/ 585787 h 1171575"/>
              <a:gd name="csX44" fmla="*/ 2085975 w 8148637"/>
              <a:gd name="csY44" fmla="*/ 561975 h 1171575"/>
              <a:gd name="csX45" fmla="*/ 1847850 w 8148637"/>
              <a:gd name="csY45" fmla="*/ 561975 h 1171575"/>
              <a:gd name="csX46" fmla="*/ 1847850 w 8148637"/>
              <a:gd name="csY46" fmla="*/ 528637 h 1171575"/>
              <a:gd name="csX47" fmla="*/ 1814512 w 8148637"/>
              <a:gd name="csY47" fmla="*/ 528637 h 1171575"/>
              <a:gd name="csX48" fmla="*/ 1814512 w 8148637"/>
              <a:gd name="csY48" fmla="*/ 481012 h 1171575"/>
              <a:gd name="csX49" fmla="*/ 1728787 w 8148637"/>
              <a:gd name="csY49" fmla="*/ 481012 h 1171575"/>
              <a:gd name="csX50" fmla="*/ 1728787 w 8148637"/>
              <a:gd name="csY50" fmla="*/ 461962 h 1171575"/>
              <a:gd name="csX51" fmla="*/ 1262062 w 8148637"/>
              <a:gd name="csY51" fmla="*/ 461962 h 1171575"/>
              <a:gd name="csX52" fmla="*/ 1262062 w 8148637"/>
              <a:gd name="csY52" fmla="*/ 438150 h 1171575"/>
              <a:gd name="csX53" fmla="*/ 1233487 w 8148637"/>
              <a:gd name="csY53" fmla="*/ 438150 h 1171575"/>
              <a:gd name="csX54" fmla="*/ 1233487 w 8148637"/>
              <a:gd name="csY54" fmla="*/ 419100 h 1171575"/>
              <a:gd name="csX55" fmla="*/ 1147762 w 8148637"/>
              <a:gd name="csY55" fmla="*/ 419100 h 1171575"/>
              <a:gd name="csX56" fmla="*/ 1147762 w 8148637"/>
              <a:gd name="csY56" fmla="*/ 366712 h 1171575"/>
              <a:gd name="csX57" fmla="*/ 1114425 w 8148637"/>
              <a:gd name="csY57" fmla="*/ 366712 h 1171575"/>
              <a:gd name="csX58" fmla="*/ 1114425 w 8148637"/>
              <a:gd name="csY58" fmla="*/ 333375 h 1171575"/>
              <a:gd name="csX59" fmla="*/ 1033462 w 8148637"/>
              <a:gd name="csY59" fmla="*/ 333375 h 1171575"/>
              <a:gd name="csX60" fmla="*/ 1033462 w 8148637"/>
              <a:gd name="csY60" fmla="*/ 314325 h 1171575"/>
              <a:gd name="csX61" fmla="*/ 733425 w 8148637"/>
              <a:gd name="csY61" fmla="*/ 314325 h 1171575"/>
              <a:gd name="csX62" fmla="*/ 733425 w 8148637"/>
              <a:gd name="csY62" fmla="*/ 285750 h 1171575"/>
              <a:gd name="csX63" fmla="*/ 566737 w 8148637"/>
              <a:gd name="csY63" fmla="*/ 285750 h 1171575"/>
              <a:gd name="csX64" fmla="*/ 566737 w 8148637"/>
              <a:gd name="csY64" fmla="*/ 257175 h 1171575"/>
              <a:gd name="csX65" fmla="*/ 495300 w 8148637"/>
              <a:gd name="csY65" fmla="*/ 257175 h 1171575"/>
              <a:gd name="csX66" fmla="*/ 495300 w 8148637"/>
              <a:gd name="csY66" fmla="*/ 233362 h 1171575"/>
              <a:gd name="csX67" fmla="*/ 438150 w 8148637"/>
              <a:gd name="csY67" fmla="*/ 233362 h 1171575"/>
              <a:gd name="csX68" fmla="*/ 438150 w 8148637"/>
              <a:gd name="csY68" fmla="*/ 185737 h 1171575"/>
              <a:gd name="csX69" fmla="*/ 404812 w 8148637"/>
              <a:gd name="csY69" fmla="*/ 185737 h 1171575"/>
              <a:gd name="csX70" fmla="*/ 404812 w 8148637"/>
              <a:gd name="csY70" fmla="*/ 157162 h 1171575"/>
              <a:gd name="csX71" fmla="*/ 323850 w 8148637"/>
              <a:gd name="csY71" fmla="*/ 157162 h 1171575"/>
              <a:gd name="csX72" fmla="*/ 323850 w 8148637"/>
              <a:gd name="csY72" fmla="*/ 128587 h 1171575"/>
              <a:gd name="csX73" fmla="*/ 290512 w 8148637"/>
              <a:gd name="csY73" fmla="*/ 128587 h 1171575"/>
              <a:gd name="csX74" fmla="*/ 290512 w 8148637"/>
              <a:gd name="csY74" fmla="*/ 104775 h 1171575"/>
              <a:gd name="csX75" fmla="*/ 261937 w 8148637"/>
              <a:gd name="csY75" fmla="*/ 104775 h 1171575"/>
              <a:gd name="csX76" fmla="*/ 261937 w 8148637"/>
              <a:gd name="csY76" fmla="*/ 71437 h 1171575"/>
              <a:gd name="csX77" fmla="*/ 204787 w 8148637"/>
              <a:gd name="csY77" fmla="*/ 71437 h 1171575"/>
              <a:gd name="csX78" fmla="*/ 204787 w 8148637"/>
              <a:gd name="csY78" fmla="*/ 38100 h 1171575"/>
              <a:gd name="csX79" fmla="*/ 95250 w 8148637"/>
              <a:gd name="csY79" fmla="*/ 38100 h 1171575"/>
              <a:gd name="csX80" fmla="*/ 95250 w 8148637"/>
              <a:gd name="csY80" fmla="*/ 0 h 1171575"/>
              <a:gd name="csX81" fmla="*/ 0 w 8148637"/>
              <a:gd name="csY81" fmla="*/ 0 h 11715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8148637" h="1171575">
                <a:moveTo>
                  <a:pt x="8148637" y="1171575"/>
                </a:moveTo>
                <a:lnTo>
                  <a:pt x="5762625" y="1171575"/>
                </a:lnTo>
                <a:lnTo>
                  <a:pt x="5762625" y="1133475"/>
                </a:lnTo>
                <a:lnTo>
                  <a:pt x="5605462" y="1133475"/>
                </a:lnTo>
                <a:lnTo>
                  <a:pt x="5605462" y="1100137"/>
                </a:lnTo>
                <a:lnTo>
                  <a:pt x="5500687" y="1100137"/>
                </a:lnTo>
                <a:lnTo>
                  <a:pt x="5500687" y="1062037"/>
                </a:lnTo>
                <a:lnTo>
                  <a:pt x="5367337" y="1062037"/>
                </a:lnTo>
                <a:lnTo>
                  <a:pt x="5367337" y="1038225"/>
                </a:lnTo>
                <a:lnTo>
                  <a:pt x="5343525" y="1038225"/>
                </a:lnTo>
                <a:lnTo>
                  <a:pt x="5343525" y="1000125"/>
                </a:lnTo>
                <a:lnTo>
                  <a:pt x="4557712" y="1000125"/>
                </a:lnTo>
                <a:lnTo>
                  <a:pt x="4557712" y="971550"/>
                </a:lnTo>
                <a:lnTo>
                  <a:pt x="4495800" y="971550"/>
                </a:lnTo>
                <a:lnTo>
                  <a:pt x="4495800" y="938212"/>
                </a:lnTo>
                <a:lnTo>
                  <a:pt x="4352925" y="938212"/>
                </a:lnTo>
                <a:lnTo>
                  <a:pt x="4352925" y="919162"/>
                </a:lnTo>
                <a:lnTo>
                  <a:pt x="4276725" y="919162"/>
                </a:lnTo>
                <a:lnTo>
                  <a:pt x="4276725" y="890587"/>
                </a:lnTo>
                <a:lnTo>
                  <a:pt x="4248150" y="890587"/>
                </a:lnTo>
                <a:lnTo>
                  <a:pt x="4248150" y="866775"/>
                </a:lnTo>
                <a:lnTo>
                  <a:pt x="4229100" y="866775"/>
                </a:lnTo>
                <a:lnTo>
                  <a:pt x="4229100" y="842962"/>
                </a:lnTo>
                <a:lnTo>
                  <a:pt x="3910012" y="842962"/>
                </a:lnTo>
                <a:lnTo>
                  <a:pt x="3910012" y="814387"/>
                </a:lnTo>
                <a:lnTo>
                  <a:pt x="3814762" y="814387"/>
                </a:lnTo>
                <a:lnTo>
                  <a:pt x="3814762" y="785812"/>
                </a:lnTo>
                <a:lnTo>
                  <a:pt x="3495675" y="785812"/>
                </a:lnTo>
                <a:lnTo>
                  <a:pt x="3495675" y="766762"/>
                </a:lnTo>
                <a:lnTo>
                  <a:pt x="3414712" y="766762"/>
                </a:lnTo>
                <a:lnTo>
                  <a:pt x="3414712" y="742950"/>
                </a:lnTo>
                <a:lnTo>
                  <a:pt x="3357562" y="742950"/>
                </a:lnTo>
                <a:lnTo>
                  <a:pt x="3357562" y="709612"/>
                </a:lnTo>
                <a:lnTo>
                  <a:pt x="3181350" y="709612"/>
                </a:lnTo>
                <a:lnTo>
                  <a:pt x="3181350" y="690562"/>
                </a:lnTo>
                <a:lnTo>
                  <a:pt x="2309812" y="690562"/>
                </a:lnTo>
                <a:lnTo>
                  <a:pt x="2309812" y="661987"/>
                </a:lnTo>
                <a:lnTo>
                  <a:pt x="2276475" y="661987"/>
                </a:lnTo>
                <a:lnTo>
                  <a:pt x="2276475" y="633412"/>
                </a:lnTo>
                <a:lnTo>
                  <a:pt x="2185987" y="633412"/>
                </a:lnTo>
                <a:lnTo>
                  <a:pt x="2185987" y="609600"/>
                </a:lnTo>
                <a:lnTo>
                  <a:pt x="2152650" y="609600"/>
                </a:lnTo>
                <a:lnTo>
                  <a:pt x="2152650" y="585787"/>
                </a:lnTo>
                <a:lnTo>
                  <a:pt x="2085975" y="585787"/>
                </a:lnTo>
                <a:lnTo>
                  <a:pt x="2085975" y="561975"/>
                </a:lnTo>
                <a:lnTo>
                  <a:pt x="1847850" y="561975"/>
                </a:lnTo>
                <a:lnTo>
                  <a:pt x="1847850" y="528637"/>
                </a:lnTo>
                <a:lnTo>
                  <a:pt x="1814512" y="528637"/>
                </a:lnTo>
                <a:lnTo>
                  <a:pt x="1814512" y="481012"/>
                </a:lnTo>
                <a:lnTo>
                  <a:pt x="1728787" y="481012"/>
                </a:lnTo>
                <a:lnTo>
                  <a:pt x="1728787" y="461962"/>
                </a:lnTo>
                <a:lnTo>
                  <a:pt x="1262062" y="461962"/>
                </a:lnTo>
                <a:lnTo>
                  <a:pt x="1262062" y="438150"/>
                </a:lnTo>
                <a:lnTo>
                  <a:pt x="1233487" y="438150"/>
                </a:lnTo>
                <a:lnTo>
                  <a:pt x="1233487" y="419100"/>
                </a:lnTo>
                <a:lnTo>
                  <a:pt x="1147762" y="419100"/>
                </a:lnTo>
                <a:lnTo>
                  <a:pt x="1147762" y="366712"/>
                </a:lnTo>
                <a:lnTo>
                  <a:pt x="1114425" y="366712"/>
                </a:lnTo>
                <a:lnTo>
                  <a:pt x="1114425" y="333375"/>
                </a:lnTo>
                <a:lnTo>
                  <a:pt x="1033462" y="333375"/>
                </a:lnTo>
                <a:lnTo>
                  <a:pt x="1033462" y="314325"/>
                </a:lnTo>
                <a:lnTo>
                  <a:pt x="733425" y="314325"/>
                </a:lnTo>
                <a:lnTo>
                  <a:pt x="733425" y="285750"/>
                </a:lnTo>
                <a:lnTo>
                  <a:pt x="566737" y="285750"/>
                </a:lnTo>
                <a:lnTo>
                  <a:pt x="566737" y="257175"/>
                </a:lnTo>
                <a:lnTo>
                  <a:pt x="495300" y="257175"/>
                </a:lnTo>
                <a:lnTo>
                  <a:pt x="495300" y="233362"/>
                </a:lnTo>
                <a:lnTo>
                  <a:pt x="438150" y="233362"/>
                </a:lnTo>
                <a:lnTo>
                  <a:pt x="438150" y="185737"/>
                </a:lnTo>
                <a:lnTo>
                  <a:pt x="404812" y="185737"/>
                </a:lnTo>
                <a:lnTo>
                  <a:pt x="404812" y="157162"/>
                </a:lnTo>
                <a:lnTo>
                  <a:pt x="323850" y="157162"/>
                </a:lnTo>
                <a:lnTo>
                  <a:pt x="323850" y="128587"/>
                </a:lnTo>
                <a:lnTo>
                  <a:pt x="290512" y="128587"/>
                </a:lnTo>
                <a:lnTo>
                  <a:pt x="290512" y="104775"/>
                </a:lnTo>
                <a:lnTo>
                  <a:pt x="261937" y="104775"/>
                </a:lnTo>
                <a:lnTo>
                  <a:pt x="261937" y="71437"/>
                </a:lnTo>
                <a:lnTo>
                  <a:pt x="204787" y="71437"/>
                </a:lnTo>
                <a:lnTo>
                  <a:pt x="204787" y="38100"/>
                </a:lnTo>
                <a:lnTo>
                  <a:pt x="95250" y="38100"/>
                </a:lnTo>
                <a:lnTo>
                  <a:pt x="9525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6" name="Group 455">
            <a:extLst>
              <a:ext uri="{FF2B5EF4-FFF2-40B4-BE49-F238E27FC236}">
                <a16:creationId xmlns:a16="http://schemas.microsoft.com/office/drawing/2014/main" id="{FD2803AD-FBCC-1B24-8561-3A79347B56B6}"/>
              </a:ext>
            </a:extLst>
          </p:cNvPr>
          <p:cNvGrpSpPr/>
          <p:nvPr/>
        </p:nvGrpSpPr>
        <p:grpSpPr>
          <a:xfrm>
            <a:off x="6595780" y="2780951"/>
            <a:ext cx="3790271" cy="471612"/>
            <a:chOff x="6595780" y="3594358"/>
            <a:chExt cx="3790271" cy="471612"/>
          </a:xfrm>
        </p:grpSpPr>
        <p:sp>
          <p:nvSpPr>
            <p:cNvPr id="437" name="TextBox 436">
              <a:extLst>
                <a:ext uri="{FF2B5EF4-FFF2-40B4-BE49-F238E27FC236}">
                  <a16:creationId xmlns:a16="http://schemas.microsoft.com/office/drawing/2014/main" id="{FABF7C1B-91BD-AAC3-84C0-4D12E49AD109}"/>
                </a:ext>
              </a:extLst>
            </p:cNvPr>
            <p:cNvSpPr txBox="1"/>
            <p:nvPr/>
          </p:nvSpPr>
          <p:spPr>
            <a:xfrm>
              <a:off x="6595780" y="359435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38" name="TextBox 437">
              <a:extLst>
                <a:ext uri="{FF2B5EF4-FFF2-40B4-BE49-F238E27FC236}">
                  <a16:creationId xmlns:a16="http://schemas.microsoft.com/office/drawing/2014/main" id="{FC33EC0F-D6FA-7C22-26BC-80F07E7DACF1}"/>
                </a:ext>
              </a:extLst>
            </p:cNvPr>
            <p:cNvSpPr txBox="1"/>
            <p:nvPr/>
          </p:nvSpPr>
          <p:spPr>
            <a:xfrm>
              <a:off x="6658652" y="359435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39" name="TextBox 438">
              <a:extLst>
                <a:ext uri="{FF2B5EF4-FFF2-40B4-BE49-F238E27FC236}">
                  <a16:creationId xmlns:a16="http://schemas.microsoft.com/office/drawing/2014/main" id="{4F6549B8-C5A0-9C37-F62D-96830FF74171}"/>
                </a:ext>
              </a:extLst>
            </p:cNvPr>
            <p:cNvSpPr txBox="1"/>
            <p:nvPr/>
          </p:nvSpPr>
          <p:spPr>
            <a:xfrm>
              <a:off x="7142967" y="36640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0" name="TextBox 439">
              <a:extLst>
                <a:ext uri="{FF2B5EF4-FFF2-40B4-BE49-F238E27FC236}">
                  <a16:creationId xmlns:a16="http://schemas.microsoft.com/office/drawing/2014/main" id="{618CD2AE-CEA4-F50D-4020-A7DEB0778CA8}"/>
                </a:ext>
              </a:extLst>
            </p:cNvPr>
            <p:cNvSpPr txBox="1"/>
            <p:nvPr/>
          </p:nvSpPr>
          <p:spPr>
            <a:xfrm>
              <a:off x="7296689" y="36640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1" name="TextBox 440">
              <a:extLst>
                <a:ext uri="{FF2B5EF4-FFF2-40B4-BE49-F238E27FC236}">
                  <a16:creationId xmlns:a16="http://schemas.microsoft.com/office/drawing/2014/main" id="{DE96231F-AEDC-D9EE-5261-ED6B68F8A2A4}"/>
                </a:ext>
              </a:extLst>
            </p:cNvPr>
            <p:cNvSpPr txBox="1"/>
            <p:nvPr/>
          </p:nvSpPr>
          <p:spPr>
            <a:xfrm>
              <a:off x="7422096" y="36640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2" name="TextBox 441">
              <a:extLst>
                <a:ext uri="{FF2B5EF4-FFF2-40B4-BE49-F238E27FC236}">
                  <a16:creationId xmlns:a16="http://schemas.microsoft.com/office/drawing/2014/main" id="{D0C796C2-B411-6F31-8167-A144A8625711}"/>
                </a:ext>
              </a:extLst>
            </p:cNvPr>
            <p:cNvSpPr txBox="1"/>
            <p:nvPr/>
          </p:nvSpPr>
          <p:spPr>
            <a:xfrm>
              <a:off x="7697137" y="375014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3" name="TextBox 442">
              <a:extLst>
                <a:ext uri="{FF2B5EF4-FFF2-40B4-BE49-F238E27FC236}">
                  <a16:creationId xmlns:a16="http://schemas.microsoft.com/office/drawing/2014/main" id="{B46AD164-D6E1-1E21-B4D7-57F614396C7F}"/>
                </a:ext>
              </a:extLst>
            </p:cNvPr>
            <p:cNvSpPr txBox="1"/>
            <p:nvPr/>
          </p:nvSpPr>
          <p:spPr>
            <a:xfrm>
              <a:off x="7822544" y="379889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4" name="TextBox 443">
              <a:extLst>
                <a:ext uri="{FF2B5EF4-FFF2-40B4-BE49-F238E27FC236}">
                  <a16:creationId xmlns:a16="http://schemas.microsoft.com/office/drawing/2014/main" id="{A01F1D03-FA94-1368-B062-620BEFDA44D0}"/>
                </a:ext>
              </a:extLst>
            </p:cNvPr>
            <p:cNvSpPr txBox="1"/>
            <p:nvPr/>
          </p:nvSpPr>
          <p:spPr>
            <a:xfrm>
              <a:off x="7953289"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5" name="TextBox 444">
              <a:extLst>
                <a:ext uri="{FF2B5EF4-FFF2-40B4-BE49-F238E27FC236}">
                  <a16:creationId xmlns:a16="http://schemas.microsoft.com/office/drawing/2014/main" id="{ED134FDF-09BF-C1FE-779F-0709620C9CA6}"/>
                </a:ext>
              </a:extLst>
            </p:cNvPr>
            <p:cNvSpPr txBox="1"/>
            <p:nvPr/>
          </p:nvSpPr>
          <p:spPr>
            <a:xfrm>
              <a:off x="8048904"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6" name="TextBox 445">
              <a:extLst>
                <a:ext uri="{FF2B5EF4-FFF2-40B4-BE49-F238E27FC236}">
                  <a16:creationId xmlns:a16="http://schemas.microsoft.com/office/drawing/2014/main" id="{79E54959-31AB-E7E3-0187-F2B3F326FC76}"/>
                </a:ext>
              </a:extLst>
            </p:cNvPr>
            <p:cNvSpPr txBox="1"/>
            <p:nvPr/>
          </p:nvSpPr>
          <p:spPr>
            <a:xfrm>
              <a:off x="8087982"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7" name="TextBox 446">
              <a:extLst>
                <a:ext uri="{FF2B5EF4-FFF2-40B4-BE49-F238E27FC236}">
                  <a16:creationId xmlns:a16="http://schemas.microsoft.com/office/drawing/2014/main" id="{58904490-8DBB-386C-55D0-3AF44EE38F7E}"/>
                </a:ext>
              </a:extLst>
            </p:cNvPr>
            <p:cNvSpPr txBox="1"/>
            <p:nvPr/>
          </p:nvSpPr>
          <p:spPr>
            <a:xfrm>
              <a:off x="8186352"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8" name="TextBox 447">
              <a:extLst>
                <a:ext uri="{FF2B5EF4-FFF2-40B4-BE49-F238E27FC236}">
                  <a16:creationId xmlns:a16="http://schemas.microsoft.com/office/drawing/2014/main" id="{E79A0B3A-1011-B887-9352-27CC3BB907D2}"/>
                </a:ext>
              </a:extLst>
            </p:cNvPr>
            <p:cNvSpPr txBox="1"/>
            <p:nvPr/>
          </p:nvSpPr>
          <p:spPr>
            <a:xfrm>
              <a:off x="8249224"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9" name="TextBox 448">
              <a:extLst>
                <a:ext uri="{FF2B5EF4-FFF2-40B4-BE49-F238E27FC236}">
                  <a16:creationId xmlns:a16="http://schemas.microsoft.com/office/drawing/2014/main" id="{83DCC522-1388-C75A-AAB0-CE54759EC96D}"/>
                </a:ext>
              </a:extLst>
            </p:cNvPr>
            <p:cNvSpPr txBox="1"/>
            <p:nvPr/>
          </p:nvSpPr>
          <p:spPr>
            <a:xfrm>
              <a:off x="8331429"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0" name="TextBox 449">
              <a:extLst>
                <a:ext uri="{FF2B5EF4-FFF2-40B4-BE49-F238E27FC236}">
                  <a16:creationId xmlns:a16="http://schemas.microsoft.com/office/drawing/2014/main" id="{2C973D11-3BC3-50D8-7F80-82D693EB1142}"/>
                </a:ext>
              </a:extLst>
            </p:cNvPr>
            <p:cNvSpPr txBox="1"/>
            <p:nvPr/>
          </p:nvSpPr>
          <p:spPr>
            <a:xfrm>
              <a:off x="8771129"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1" name="TextBox 450">
              <a:extLst>
                <a:ext uri="{FF2B5EF4-FFF2-40B4-BE49-F238E27FC236}">
                  <a16:creationId xmlns:a16="http://schemas.microsoft.com/office/drawing/2014/main" id="{46E898DA-F260-9643-9472-C5D62F4E4ACB}"/>
                </a:ext>
              </a:extLst>
            </p:cNvPr>
            <p:cNvSpPr txBox="1"/>
            <p:nvPr/>
          </p:nvSpPr>
          <p:spPr>
            <a:xfrm>
              <a:off x="9662221"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2" name="TextBox 451">
              <a:extLst>
                <a:ext uri="{FF2B5EF4-FFF2-40B4-BE49-F238E27FC236}">
                  <a16:creationId xmlns:a16="http://schemas.microsoft.com/office/drawing/2014/main" id="{4756A1D0-DCD0-6B10-711E-388C86E0FE92}"/>
                </a:ext>
              </a:extLst>
            </p:cNvPr>
            <p:cNvSpPr txBox="1"/>
            <p:nvPr/>
          </p:nvSpPr>
          <p:spPr>
            <a:xfrm>
              <a:off x="9695558"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3" name="TextBox 452">
              <a:extLst>
                <a:ext uri="{FF2B5EF4-FFF2-40B4-BE49-F238E27FC236}">
                  <a16:creationId xmlns:a16="http://schemas.microsoft.com/office/drawing/2014/main" id="{2B357C0F-090E-8D7A-C54E-B1659F066D94}"/>
                </a:ext>
              </a:extLst>
            </p:cNvPr>
            <p:cNvSpPr txBox="1"/>
            <p:nvPr/>
          </p:nvSpPr>
          <p:spPr>
            <a:xfrm>
              <a:off x="9810270"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4" name="TextBox 453">
              <a:extLst>
                <a:ext uri="{FF2B5EF4-FFF2-40B4-BE49-F238E27FC236}">
                  <a16:creationId xmlns:a16="http://schemas.microsoft.com/office/drawing/2014/main" id="{908BE52F-0721-281C-0944-2F5901759F07}"/>
                </a:ext>
              </a:extLst>
            </p:cNvPr>
            <p:cNvSpPr txBox="1"/>
            <p:nvPr/>
          </p:nvSpPr>
          <p:spPr>
            <a:xfrm>
              <a:off x="9956160"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5" name="TextBox 454">
              <a:extLst>
                <a:ext uri="{FF2B5EF4-FFF2-40B4-BE49-F238E27FC236}">
                  <a16:creationId xmlns:a16="http://schemas.microsoft.com/office/drawing/2014/main" id="{39BFA73B-362F-FFBF-7040-021918CC92E1}"/>
                </a:ext>
              </a:extLst>
            </p:cNvPr>
            <p:cNvSpPr txBox="1"/>
            <p:nvPr/>
          </p:nvSpPr>
          <p:spPr>
            <a:xfrm>
              <a:off x="10282371"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grpSp>
      <p:sp>
        <p:nvSpPr>
          <p:cNvPr id="4" name="TextBox 3">
            <a:extLst>
              <a:ext uri="{FF2B5EF4-FFF2-40B4-BE49-F238E27FC236}">
                <a16:creationId xmlns:a16="http://schemas.microsoft.com/office/drawing/2014/main" id="{E6E8538D-0B1F-24D4-C2B7-C8A75885DDCF}"/>
              </a:ext>
            </a:extLst>
          </p:cNvPr>
          <p:cNvSpPr txBox="1"/>
          <p:nvPr/>
        </p:nvSpPr>
        <p:spPr>
          <a:xfrm>
            <a:off x="4072800" y="5183467"/>
            <a:ext cx="4547788" cy="431946"/>
          </a:xfrm>
          <a:prstGeom prst="rect">
            <a:avLst/>
          </a:prstGeom>
        </p:spPr>
        <p:txBody>
          <a:bodyPr vert="horz" wrap="square" lIns="0" tIns="0" rIns="0" bIns="0" rtlCol="0" anchor="ctr">
            <a:noAutofit/>
          </a:bodyPr>
          <a:lstStyle/>
          <a:p>
            <a:pPr algn="ctr"/>
            <a:r>
              <a:rPr lang="en-US" sz="1600" b="1" dirty="0"/>
              <a:t>Median follow-up: 67.8 mo</a:t>
            </a:r>
          </a:p>
        </p:txBody>
      </p:sp>
    </p:spTree>
    <p:extLst>
      <p:ext uri="{BB962C8B-B14F-4D97-AF65-F5344CB8AC3E}">
        <p14:creationId xmlns:p14="http://schemas.microsoft.com/office/powerpoint/2010/main" val="2508891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A6D432-73DA-EEC2-12C9-262B9EC0F05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6E2AA5A-2877-F682-0D6A-40FE59DB2876}"/>
              </a:ext>
            </a:extLst>
          </p:cNvPr>
          <p:cNvSpPr>
            <a:spLocks noGrp="1"/>
          </p:cNvSpPr>
          <p:nvPr>
            <p:ph type="title"/>
          </p:nvPr>
        </p:nvSpPr>
        <p:spPr>
          <a:xfrm>
            <a:off x="231078" y="260163"/>
            <a:ext cx="11740260" cy="1044132"/>
          </a:xfrm>
        </p:spPr>
        <p:txBody>
          <a:bodyPr/>
          <a:lstStyle/>
          <a:p>
            <a:r>
              <a:rPr lang="en-US" dirty="0"/>
              <a:t>ZUMA-2: ORR and ORR in Key Subgroups</a:t>
            </a:r>
            <a:br>
              <a:rPr lang="en-US" dirty="0"/>
            </a:br>
            <a:r>
              <a:rPr lang="en-US" dirty="0"/>
              <a:t>Cohort 3 (No prior BTKi)</a:t>
            </a:r>
          </a:p>
        </p:txBody>
      </p:sp>
      <p:sp>
        <p:nvSpPr>
          <p:cNvPr id="2" name="Content Placeholder 1">
            <a:extLst>
              <a:ext uri="{FF2B5EF4-FFF2-40B4-BE49-F238E27FC236}">
                <a16:creationId xmlns:a16="http://schemas.microsoft.com/office/drawing/2014/main" id="{EFE41DDD-E9A3-09D1-433D-48F39B41105B}"/>
              </a:ext>
            </a:extLst>
          </p:cNvPr>
          <p:cNvSpPr>
            <a:spLocks noGrp="1"/>
          </p:cNvSpPr>
          <p:nvPr>
            <p:ph idx="1"/>
          </p:nvPr>
        </p:nvSpPr>
        <p:spPr>
          <a:xfrm>
            <a:off x="5354328" y="1594884"/>
            <a:ext cx="6617010" cy="4494766"/>
          </a:xfrm>
        </p:spPr>
        <p:txBody>
          <a:bodyPr/>
          <a:lstStyle/>
          <a:p>
            <a:r>
              <a:rPr lang="en-US" dirty="0"/>
              <a:t>Met primary endpoint of ORR</a:t>
            </a:r>
          </a:p>
          <a:p>
            <a:r>
              <a:rPr lang="en-US" dirty="0"/>
              <a:t>High ORRs in key subgroups</a:t>
            </a:r>
          </a:p>
        </p:txBody>
      </p:sp>
      <p:sp>
        <p:nvSpPr>
          <p:cNvPr id="55" name="Content Placeholder 54">
            <a:extLst>
              <a:ext uri="{FF2B5EF4-FFF2-40B4-BE49-F238E27FC236}">
                <a16:creationId xmlns:a16="http://schemas.microsoft.com/office/drawing/2014/main" id="{EDB2ED82-5357-3853-6655-254B10664892}"/>
              </a:ext>
            </a:extLst>
          </p:cNvPr>
          <p:cNvSpPr>
            <a:spLocks noGrp="1"/>
          </p:cNvSpPr>
          <p:nvPr>
            <p:ph sz="quarter" idx="10"/>
          </p:nvPr>
        </p:nvSpPr>
        <p:spPr>
          <a:xfrm>
            <a:off x="1712199" y="6302375"/>
            <a:ext cx="7812290" cy="327025"/>
          </a:xfrm>
        </p:spPr>
        <p:txBody>
          <a:bodyPr/>
          <a:lstStyle/>
          <a:p>
            <a:pPr lvl="0" algn="ctr"/>
            <a:r>
              <a:rPr lang="nl-NL" dirty="0"/>
              <a:t>van Meerten. ASH 2024. Abstr 748. van Meerten. </a:t>
            </a:r>
            <a:r>
              <a:rPr lang="en-US" dirty="0"/>
              <a:t>Blood. 2026;147:1302. </a:t>
            </a:r>
            <a:endParaRPr lang="nl-NL" dirty="0"/>
          </a:p>
        </p:txBody>
      </p:sp>
      <p:sp>
        <p:nvSpPr>
          <p:cNvPr id="5" name="TextBox 4">
            <a:extLst>
              <a:ext uri="{FF2B5EF4-FFF2-40B4-BE49-F238E27FC236}">
                <a16:creationId xmlns:a16="http://schemas.microsoft.com/office/drawing/2014/main" id="{EF024AEE-C09E-ACB4-F486-DCA33AE957E8}"/>
              </a:ext>
            </a:extLst>
          </p:cNvPr>
          <p:cNvSpPr txBox="1"/>
          <p:nvPr/>
        </p:nvSpPr>
        <p:spPr bwMode="auto">
          <a:xfrm>
            <a:off x="1576014" y="1465567"/>
            <a:ext cx="32095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ORR by IRRC </a:t>
            </a:r>
            <a:r>
              <a:rPr kumimoji="0" lang="en-US" sz="16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(N = 86*)</a:t>
            </a:r>
          </a:p>
        </p:txBody>
      </p:sp>
      <p:sp>
        <p:nvSpPr>
          <p:cNvPr id="6" name="TextBox 5">
            <a:extLst>
              <a:ext uri="{FF2B5EF4-FFF2-40B4-BE49-F238E27FC236}">
                <a16:creationId xmlns:a16="http://schemas.microsoft.com/office/drawing/2014/main" id="{9A540CA2-04BB-9A1C-ADCD-E6386EA5429B}"/>
              </a:ext>
            </a:extLst>
          </p:cNvPr>
          <p:cNvSpPr txBox="1"/>
          <p:nvPr/>
        </p:nvSpPr>
        <p:spPr bwMode="auto">
          <a:xfrm>
            <a:off x="1417749" y="5205018"/>
            <a:ext cx="30765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*2/86 patients were not assessable. </a:t>
            </a:r>
          </a:p>
        </p:txBody>
      </p:sp>
      <p:graphicFrame>
        <p:nvGraphicFramePr>
          <p:cNvPr id="7" name="Table 6">
            <a:extLst>
              <a:ext uri="{FF2B5EF4-FFF2-40B4-BE49-F238E27FC236}">
                <a16:creationId xmlns:a16="http://schemas.microsoft.com/office/drawing/2014/main" id="{2B3E0074-CD3B-AEB2-09A2-9CFB318A7532}"/>
              </a:ext>
            </a:extLst>
          </p:cNvPr>
          <p:cNvGraphicFramePr>
            <a:graphicFrameLocks noGrp="1"/>
          </p:cNvGraphicFramePr>
          <p:nvPr>
            <p:extLst>
              <p:ext uri="{D42A27DB-BD31-4B8C-83A1-F6EECF244321}">
                <p14:modId xmlns:p14="http://schemas.microsoft.com/office/powerpoint/2010/main" val="3890393803"/>
              </p:ext>
            </p:extLst>
          </p:nvPr>
        </p:nvGraphicFramePr>
        <p:xfrm>
          <a:off x="5331486" y="3158569"/>
          <a:ext cx="6479772" cy="2468880"/>
        </p:xfrm>
        <a:graphic>
          <a:graphicData uri="http://schemas.openxmlformats.org/drawingml/2006/table">
            <a:tbl>
              <a:tblPr/>
              <a:tblGrid>
                <a:gridCol w="4345836">
                  <a:extLst>
                    <a:ext uri="{9D8B030D-6E8A-4147-A177-3AD203B41FA5}">
                      <a16:colId xmlns:a16="http://schemas.microsoft.com/office/drawing/2014/main" val="3626463055"/>
                    </a:ext>
                  </a:extLst>
                </a:gridCol>
                <a:gridCol w="2133936">
                  <a:extLst>
                    <a:ext uri="{9D8B030D-6E8A-4147-A177-3AD203B41FA5}">
                      <a16:colId xmlns:a16="http://schemas.microsoft.com/office/drawing/2014/main" val="3622467303"/>
                    </a:ext>
                  </a:extLst>
                </a:gridCol>
              </a:tblGrid>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a:solidFill>
                            <a:schemeClr val="bg2"/>
                          </a:solidFill>
                          <a:latin typeface="+mn-lt"/>
                        </a:rPr>
                        <a:t>Key Subgroups</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ORR, n/N (%)</a:t>
                      </a:r>
                      <a:endParaRPr kumimoji="0" lang="en-US" sz="1800" b="0" i="0" u="none" strike="noStrike" cap="none" normalizeH="0" baseline="0" dirty="0">
                        <a:ln>
                          <a:noFill/>
                        </a:ln>
                        <a:solidFill>
                          <a:schemeClr val="bg2"/>
                        </a:solidFill>
                        <a:effectLst/>
                        <a:latin typeface="+mn-lt"/>
                      </a:endParaRP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52620103"/>
                  </a:ext>
                </a:extLst>
              </a:tr>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1" u="none" strike="noStrike" cap="none" normalizeH="0" baseline="0" dirty="0">
                          <a:ln>
                            <a:noFill/>
                          </a:ln>
                          <a:solidFill>
                            <a:schemeClr val="tx1"/>
                          </a:solidFill>
                          <a:effectLst/>
                          <a:latin typeface="+mn-lt"/>
                        </a:rPr>
                        <a:t>TP53</a:t>
                      </a:r>
                      <a:r>
                        <a:rPr kumimoji="0" lang="en-US" sz="1800" b="0" i="0" u="none" strike="noStrike" cap="none" normalizeH="0" baseline="0" dirty="0">
                          <a:ln>
                            <a:noFill/>
                          </a:ln>
                          <a:solidFill>
                            <a:schemeClr val="tx1"/>
                          </a:solidFill>
                          <a:effectLst/>
                          <a:latin typeface="+mn-lt"/>
                        </a:rPr>
                        <a:t>m</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15/15 (</a:t>
                      </a:r>
                      <a:r>
                        <a:rPr lang="en-US" sz="1800" kern="1200" dirty="0">
                          <a:solidFill>
                            <a:schemeClr val="tx1"/>
                          </a:solidFill>
                          <a:latin typeface="Calibri"/>
                          <a:ea typeface="+mn-ea"/>
                          <a:cs typeface="+mn-cs"/>
                        </a:rPr>
                        <a:t>100</a:t>
                      </a: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2232909"/>
                  </a:ext>
                </a:extLst>
              </a:tr>
              <a:tr h="2897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 median tumor burden at baseline</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38/39 (97)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41242459"/>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Ki-67 ≥50%</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17/18 (94)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67099256"/>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Intermediate or high-risk sMIPI score</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56/63 (89)</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8984210"/>
                  </a:ext>
                </a:extLst>
              </a:tr>
              <a:tr h="15689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Prior bendamustine tx</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19/23 (83)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497171965"/>
                  </a:ext>
                </a:extLst>
              </a:tr>
            </a:tbl>
          </a:graphicData>
        </a:graphic>
      </p:graphicFrame>
      <p:sp>
        <p:nvSpPr>
          <p:cNvPr id="9" name="TextBox 8">
            <a:extLst>
              <a:ext uri="{FF2B5EF4-FFF2-40B4-BE49-F238E27FC236}">
                <a16:creationId xmlns:a16="http://schemas.microsoft.com/office/drawing/2014/main" id="{AB25D268-7420-2DFC-4F60-E7B578E9FD09}"/>
              </a:ext>
            </a:extLst>
          </p:cNvPr>
          <p:cNvSpPr txBox="1"/>
          <p:nvPr/>
        </p:nvSpPr>
        <p:spPr bwMode="auto">
          <a:xfrm>
            <a:off x="981670" y="1726449"/>
            <a:ext cx="5705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100</a:t>
            </a:r>
          </a:p>
        </p:txBody>
      </p:sp>
      <p:sp>
        <p:nvSpPr>
          <p:cNvPr id="10" name="TextBox 9">
            <a:extLst>
              <a:ext uri="{FF2B5EF4-FFF2-40B4-BE49-F238E27FC236}">
                <a16:creationId xmlns:a16="http://schemas.microsoft.com/office/drawing/2014/main" id="{5A7E5E0D-CD57-8D0C-10AE-C674D94C69F4}"/>
              </a:ext>
            </a:extLst>
          </p:cNvPr>
          <p:cNvSpPr txBox="1"/>
          <p:nvPr/>
        </p:nvSpPr>
        <p:spPr bwMode="auto">
          <a:xfrm>
            <a:off x="1127254" y="2282441"/>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80</a:t>
            </a:r>
          </a:p>
        </p:txBody>
      </p:sp>
      <p:sp>
        <p:nvSpPr>
          <p:cNvPr id="11" name="TextBox 10">
            <a:extLst>
              <a:ext uri="{FF2B5EF4-FFF2-40B4-BE49-F238E27FC236}">
                <a16:creationId xmlns:a16="http://schemas.microsoft.com/office/drawing/2014/main" id="{367A250A-05EB-0E96-ADD0-AD08DFA4ED78}"/>
              </a:ext>
            </a:extLst>
          </p:cNvPr>
          <p:cNvSpPr txBox="1"/>
          <p:nvPr/>
        </p:nvSpPr>
        <p:spPr bwMode="auto">
          <a:xfrm>
            <a:off x="1127254" y="2560437"/>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70</a:t>
            </a:r>
          </a:p>
        </p:txBody>
      </p:sp>
      <p:sp>
        <p:nvSpPr>
          <p:cNvPr id="12" name="TextBox 11">
            <a:extLst>
              <a:ext uri="{FF2B5EF4-FFF2-40B4-BE49-F238E27FC236}">
                <a16:creationId xmlns:a16="http://schemas.microsoft.com/office/drawing/2014/main" id="{A43925F1-909A-5ADB-2861-5881539490E7}"/>
              </a:ext>
            </a:extLst>
          </p:cNvPr>
          <p:cNvSpPr txBox="1"/>
          <p:nvPr/>
        </p:nvSpPr>
        <p:spPr bwMode="auto">
          <a:xfrm>
            <a:off x="1127254" y="2838433"/>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60</a:t>
            </a:r>
          </a:p>
        </p:txBody>
      </p:sp>
      <p:sp>
        <p:nvSpPr>
          <p:cNvPr id="13" name="TextBox 12">
            <a:extLst>
              <a:ext uri="{FF2B5EF4-FFF2-40B4-BE49-F238E27FC236}">
                <a16:creationId xmlns:a16="http://schemas.microsoft.com/office/drawing/2014/main" id="{FADE8497-4A3D-DBBC-2EA4-D6C395EC2788}"/>
              </a:ext>
            </a:extLst>
          </p:cNvPr>
          <p:cNvSpPr txBox="1"/>
          <p:nvPr/>
        </p:nvSpPr>
        <p:spPr bwMode="auto">
          <a:xfrm>
            <a:off x="1127254" y="3116429"/>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50</a:t>
            </a:r>
          </a:p>
        </p:txBody>
      </p:sp>
      <p:sp>
        <p:nvSpPr>
          <p:cNvPr id="14" name="TextBox 13">
            <a:extLst>
              <a:ext uri="{FF2B5EF4-FFF2-40B4-BE49-F238E27FC236}">
                <a16:creationId xmlns:a16="http://schemas.microsoft.com/office/drawing/2014/main" id="{269B1772-1446-70D1-5DF8-4440BDA2CDCF}"/>
              </a:ext>
            </a:extLst>
          </p:cNvPr>
          <p:cNvSpPr txBox="1"/>
          <p:nvPr/>
        </p:nvSpPr>
        <p:spPr bwMode="auto">
          <a:xfrm>
            <a:off x="1127254" y="3394425"/>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40</a:t>
            </a:r>
          </a:p>
        </p:txBody>
      </p:sp>
      <p:sp>
        <p:nvSpPr>
          <p:cNvPr id="15" name="TextBox 14">
            <a:extLst>
              <a:ext uri="{FF2B5EF4-FFF2-40B4-BE49-F238E27FC236}">
                <a16:creationId xmlns:a16="http://schemas.microsoft.com/office/drawing/2014/main" id="{4B94D2C4-BA7B-21BD-C502-8DA994F84D8A}"/>
              </a:ext>
            </a:extLst>
          </p:cNvPr>
          <p:cNvSpPr txBox="1"/>
          <p:nvPr/>
        </p:nvSpPr>
        <p:spPr bwMode="auto">
          <a:xfrm>
            <a:off x="1127254" y="3672421"/>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30</a:t>
            </a:r>
          </a:p>
        </p:txBody>
      </p:sp>
      <p:sp>
        <p:nvSpPr>
          <p:cNvPr id="16" name="TextBox 15">
            <a:extLst>
              <a:ext uri="{FF2B5EF4-FFF2-40B4-BE49-F238E27FC236}">
                <a16:creationId xmlns:a16="http://schemas.microsoft.com/office/drawing/2014/main" id="{35575558-DE18-30EB-A73E-D7D3A37319DA}"/>
              </a:ext>
            </a:extLst>
          </p:cNvPr>
          <p:cNvSpPr txBox="1"/>
          <p:nvPr/>
        </p:nvSpPr>
        <p:spPr bwMode="auto">
          <a:xfrm>
            <a:off x="1127254" y="3950417"/>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20</a:t>
            </a:r>
          </a:p>
        </p:txBody>
      </p:sp>
      <p:sp>
        <p:nvSpPr>
          <p:cNvPr id="17" name="TextBox 16">
            <a:extLst>
              <a:ext uri="{FF2B5EF4-FFF2-40B4-BE49-F238E27FC236}">
                <a16:creationId xmlns:a16="http://schemas.microsoft.com/office/drawing/2014/main" id="{F83BBFB6-3A1E-A85A-5292-ECABC589139E}"/>
              </a:ext>
            </a:extLst>
          </p:cNvPr>
          <p:cNvSpPr txBox="1"/>
          <p:nvPr/>
        </p:nvSpPr>
        <p:spPr bwMode="auto">
          <a:xfrm>
            <a:off x="1127254" y="4228413"/>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10</a:t>
            </a:r>
          </a:p>
        </p:txBody>
      </p:sp>
      <p:sp>
        <p:nvSpPr>
          <p:cNvPr id="19" name="TextBox 18">
            <a:extLst>
              <a:ext uri="{FF2B5EF4-FFF2-40B4-BE49-F238E27FC236}">
                <a16:creationId xmlns:a16="http://schemas.microsoft.com/office/drawing/2014/main" id="{E68790DC-9A8D-B10B-6925-3EBAD3E39DA1}"/>
              </a:ext>
            </a:extLst>
          </p:cNvPr>
          <p:cNvSpPr txBox="1"/>
          <p:nvPr/>
        </p:nvSpPr>
        <p:spPr bwMode="auto">
          <a:xfrm>
            <a:off x="1127254" y="2004445"/>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90</a:t>
            </a:r>
          </a:p>
        </p:txBody>
      </p:sp>
      <p:sp>
        <p:nvSpPr>
          <p:cNvPr id="20" name="TextBox 19">
            <a:extLst>
              <a:ext uri="{FF2B5EF4-FFF2-40B4-BE49-F238E27FC236}">
                <a16:creationId xmlns:a16="http://schemas.microsoft.com/office/drawing/2014/main" id="{2795317A-9DAB-FBF0-CDB9-EA73481D357C}"/>
              </a:ext>
            </a:extLst>
          </p:cNvPr>
          <p:cNvSpPr txBox="1"/>
          <p:nvPr/>
        </p:nvSpPr>
        <p:spPr bwMode="auto">
          <a:xfrm>
            <a:off x="1127254" y="4506409"/>
            <a:ext cx="424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0</a:t>
            </a:r>
          </a:p>
        </p:txBody>
      </p:sp>
      <p:sp>
        <p:nvSpPr>
          <p:cNvPr id="21" name="TextBox 20">
            <a:extLst>
              <a:ext uri="{FF2B5EF4-FFF2-40B4-BE49-F238E27FC236}">
                <a16:creationId xmlns:a16="http://schemas.microsoft.com/office/drawing/2014/main" id="{09F905AC-ACCD-32D4-0CC1-8FFA123181EF}"/>
              </a:ext>
            </a:extLst>
          </p:cNvPr>
          <p:cNvSpPr txBox="1"/>
          <p:nvPr/>
        </p:nvSpPr>
        <p:spPr bwMode="auto">
          <a:xfrm>
            <a:off x="1593017" y="1874382"/>
            <a:ext cx="1037709" cy="26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91% ORR</a:t>
            </a:r>
          </a:p>
        </p:txBody>
      </p:sp>
      <p:sp>
        <p:nvSpPr>
          <p:cNvPr id="22" name="Rectangle 21">
            <a:extLst>
              <a:ext uri="{FF2B5EF4-FFF2-40B4-BE49-F238E27FC236}">
                <a16:creationId xmlns:a16="http://schemas.microsoft.com/office/drawing/2014/main" id="{F130220C-B2AC-7072-D978-581E898D9BA0}"/>
              </a:ext>
            </a:extLst>
          </p:cNvPr>
          <p:cNvSpPr/>
          <p:nvPr/>
        </p:nvSpPr>
        <p:spPr bwMode="auto">
          <a:xfrm flipV="1">
            <a:off x="1765421" y="4156646"/>
            <a:ext cx="717550" cy="474996"/>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C7954895-0F09-07CE-F616-8075A7C411C5}"/>
              </a:ext>
            </a:extLst>
          </p:cNvPr>
          <p:cNvSpPr/>
          <p:nvPr/>
        </p:nvSpPr>
        <p:spPr bwMode="auto">
          <a:xfrm flipV="1">
            <a:off x="1765421" y="2134527"/>
            <a:ext cx="717550" cy="2017456"/>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TextBox 23">
            <a:extLst>
              <a:ext uri="{FF2B5EF4-FFF2-40B4-BE49-F238E27FC236}">
                <a16:creationId xmlns:a16="http://schemas.microsoft.com/office/drawing/2014/main" id="{D1123A9B-A2F6-9ACB-A482-228C06ED4DAB}"/>
              </a:ext>
            </a:extLst>
          </p:cNvPr>
          <p:cNvSpPr txBox="1"/>
          <p:nvPr/>
        </p:nvSpPr>
        <p:spPr bwMode="auto">
          <a:xfrm>
            <a:off x="1765421" y="4358771"/>
            <a:ext cx="717550" cy="26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Poppins"/>
                <a:ea typeface="+mn-ea"/>
                <a:cs typeface="Arial" panose="020B0604020202020204" pitchFamily="34" charset="0"/>
              </a:rPr>
              <a:t>15 (17)</a:t>
            </a:r>
          </a:p>
        </p:txBody>
      </p:sp>
      <p:sp>
        <p:nvSpPr>
          <p:cNvPr id="25" name="Rectangle 24">
            <a:extLst>
              <a:ext uri="{FF2B5EF4-FFF2-40B4-BE49-F238E27FC236}">
                <a16:creationId xmlns:a16="http://schemas.microsoft.com/office/drawing/2014/main" id="{BD9D217A-9679-B32A-D5D0-CA2F800DA4DF}"/>
              </a:ext>
            </a:extLst>
          </p:cNvPr>
          <p:cNvSpPr/>
          <p:nvPr/>
        </p:nvSpPr>
        <p:spPr bwMode="auto">
          <a:xfrm flipV="1">
            <a:off x="2817016" y="4555254"/>
            <a:ext cx="717550" cy="81229"/>
          </a:xfrm>
          <a:prstGeom prst="rect">
            <a:avLst/>
          </a:prstGeom>
          <a:solidFill>
            <a:schemeClr val="accent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Rectangle 25">
            <a:extLst>
              <a:ext uri="{FF2B5EF4-FFF2-40B4-BE49-F238E27FC236}">
                <a16:creationId xmlns:a16="http://schemas.microsoft.com/office/drawing/2014/main" id="{3ABEC5AD-A248-01A5-F9C3-E5CC08B8BA91}"/>
              </a:ext>
            </a:extLst>
          </p:cNvPr>
          <p:cNvSpPr/>
          <p:nvPr/>
        </p:nvSpPr>
        <p:spPr bwMode="auto">
          <a:xfrm flipV="1">
            <a:off x="3881223" y="4555253"/>
            <a:ext cx="717550" cy="81229"/>
          </a:xfrm>
          <a:prstGeom prst="rect">
            <a:avLst/>
          </a:prstGeom>
          <a:solidFill>
            <a:schemeClr val="accent3"/>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9DD9BCE4-C328-E2D8-7B2F-F211ECD717FF}"/>
              </a:ext>
            </a:extLst>
          </p:cNvPr>
          <p:cNvSpPr txBox="1"/>
          <p:nvPr/>
        </p:nvSpPr>
        <p:spPr bwMode="auto">
          <a:xfrm>
            <a:off x="2655887" y="4309637"/>
            <a:ext cx="1037709" cy="26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3 (3)</a:t>
            </a:r>
          </a:p>
        </p:txBody>
      </p:sp>
      <p:sp>
        <p:nvSpPr>
          <p:cNvPr id="28" name="TextBox 27">
            <a:extLst>
              <a:ext uri="{FF2B5EF4-FFF2-40B4-BE49-F238E27FC236}">
                <a16:creationId xmlns:a16="http://schemas.microsoft.com/office/drawing/2014/main" id="{A39D762A-85F5-45E8-5293-F9A433957858}"/>
              </a:ext>
            </a:extLst>
          </p:cNvPr>
          <p:cNvSpPr txBox="1"/>
          <p:nvPr/>
        </p:nvSpPr>
        <p:spPr bwMode="auto">
          <a:xfrm>
            <a:off x="3721143" y="4309637"/>
            <a:ext cx="1037709" cy="26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3 (3)</a:t>
            </a:r>
          </a:p>
        </p:txBody>
      </p:sp>
      <p:sp>
        <p:nvSpPr>
          <p:cNvPr id="29" name="TextBox 28">
            <a:extLst>
              <a:ext uri="{FF2B5EF4-FFF2-40B4-BE49-F238E27FC236}">
                <a16:creationId xmlns:a16="http://schemas.microsoft.com/office/drawing/2014/main" id="{50A938F4-0811-15C2-564E-287F2C0B4B9F}"/>
              </a:ext>
            </a:extLst>
          </p:cNvPr>
          <p:cNvSpPr txBox="1"/>
          <p:nvPr/>
        </p:nvSpPr>
        <p:spPr bwMode="auto">
          <a:xfrm>
            <a:off x="1749747" y="3872722"/>
            <a:ext cx="758386" cy="26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Poppins"/>
                <a:ea typeface="+mn-ea"/>
                <a:cs typeface="Arial" panose="020B0604020202020204" pitchFamily="34" charset="0"/>
              </a:rPr>
              <a:t>63 (73)</a:t>
            </a:r>
          </a:p>
        </p:txBody>
      </p:sp>
      <p:grpSp>
        <p:nvGrpSpPr>
          <p:cNvPr id="30" name="Group 29">
            <a:extLst>
              <a:ext uri="{FF2B5EF4-FFF2-40B4-BE49-F238E27FC236}">
                <a16:creationId xmlns:a16="http://schemas.microsoft.com/office/drawing/2014/main" id="{9BDE75D8-3576-E3B4-8337-B56F31D3B45C}"/>
              </a:ext>
            </a:extLst>
          </p:cNvPr>
          <p:cNvGrpSpPr/>
          <p:nvPr/>
        </p:nvGrpSpPr>
        <p:grpSpPr>
          <a:xfrm>
            <a:off x="2864597" y="2225543"/>
            <a:ext cx="1708504" cy="482183"/>
            <a:chOff x="6726838" y="3953220"/>
            <a:chExt cx="1708504" cy="482183"/>
          </a:xfrm>
        </p:grpSpPr>
        <p:sp>
          <p:nvSpPr>
            <p:cNvPr id="36" name="TextBox 35">
              <a:extLst>
                <a:ext uri="{FF2B5EF4-FFF2-40B4-BE49-F238E27FC236}">
                  <a16:creationId xmlns:a16="http://schemas.microsoft.com/office/drawing/2014/main" id="{CD7693D8-0FA6-F278-6611-14B5D30D1D85}"/>
                </a:ext>
              </a:extLst>
            </p:cNvPr>
            <p:cNvSpPr txBox="1"/>
            <p:nvPr/>
          </p:nvSpPr>
          <p:spPr bwMode="auto">
            <a:xfrm>
              <a:off x="6796352" y="3953220"/>
              <a:ext cx="1638990" cy="482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400"/>
                </a:spcBef>
                <a:spcAft>
                  <a:spcPct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Complete response</a:t>
              </a:r>
            </a:p>
            <a:p>
              <a:pPr marL="0" marR="0" lvl="0" indent="0" algn="l" defTabSz="914400" rtl="0" eaLnBrk="0" fontAlgn="base" latinLnBrk="0" hangingPunct="0">
                <a:lnSpc>
                  <a:spcPct val="100000"/>
                </a:lnSpc>
                <a:spcBef>
                  <a:spcPts val="400"/>
                </a:spcBef>
                <a:spcAft>
                  <a:spcPct val="0"/>
                </a:spcAft>
                <a:buClrTx/>
                <a:buSzTx/>
                <a:buFontTx/>
                <a:buNone/>
                <a:tabLst/>
                <a:defRPr/>
              </a:pPr>
              <a:r>
                <a:rPr kumimoji="0" lang="en-US" sz="11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Partial response</a:t>
              </a:r>
            </a:p>
          </p:txBody>
        </p:sp>
        <p:sp>
          <p:nvSpPr>
            <p:cNvPr id="37" name="Rectangle 36">
              <a:extLst>
                <a:ext uri="{FF2B5EF4-FFF2-40B4-BE49-F238E27FC236}">
                  <a16:creationId xmlns:a16="http://schemas.microsoft.com/office/drawing/2014/main" id="{7C0F79D9-8C02-5DD4-D01B-FB7C761C9ACC}"/>
                </a:ext>
              </a:extLst>
            </p:cNvPr>
            <p:cNvSpPr/>
            <p:nvPr/>
          </p:nvSpPr>
          <p:spPr bwMode="auto">
            <a:xfrm flipV="1">
              <a:off x="6726838" y="4022705"/>
              <a:ext cx="91440" cy="91440"/>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B3E02E09-5806-6E09-6EF3-B16515AE4929}"/>
                </a:ext>
              </a:extLst>
            </p:cNvPr>
            <p:cNvSpPr/>
            <p:nvPr/>
          </p:nvSpPr>
          <p:spPr bwMode="auto">
            <a:xfrm flipV="1">
              <a:off x="6726838" y="4255791"/>
              <a:ext cx="91440" cy="91440"/>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1" name="TextBox 30">
            <a:extLst>
              <a:ext uri="{FF2B5EF4-FFF2-40B4-BE49-F238E27FC236}">
                <a16:creationId xmlns:a16="http://schemas.microsoft.com/office/drawing/2014/main" id="{AC174DAB-B23A-34F6-6628-4FADAC79BAAB}"/>
              </a:ext>
            </a:extLst>
          </p:cNvPr>
          <p:cNvSpPr txBox="1"/>
          <p:nvPr/>
        </p:nvSpPr>
        <p:spPr bwMode="auto">
          <a:xfrm rot="16200000">
            <a:off x="-457380" y="3082797"/>
            <a:ext cx="27999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Patients (%)</a:t>
            </a:r>
          </a:p>
        </p:txBody>
      </p:sp>
      <p:grpSp>
        <p:nvGrpSpPr>
          <p:cNvPr id="4" name="Group 3">
            <a:extLst>
              <a:ext uri="{FF2B5EF4-FFF2-40B4-BE49-F238E27FC236}">
                <a16:creationId xmlns:a16="http://schemas.microsoft.com/office/drawing/2014/main" id="{9D42FF5B-87E0-2FE0-45E1-DC03B0C1CC51}"/>
              </a:ext>
            </a:extLst>
          </p:cNvPr>
          <p:cNvGrpSpPr/>
          <p:nvPr/>
        </p:nvGrpSpPr>
        <p:grpSpPr>
          <a:xfrm>
            <a:off x="1511015" y="1852106"/>
            <a:ext cx="3274536" cy="2799934"/>
            <a:chOff x="1511015" y="1852106"/>
            <a:chExt cx="3274536" cy="2799934"/>
          </a:xfrm>
        </p:grpSpPr>
        <p:grpSp>
          <p:nvGrpSpPr>
            <p:cNvPr id="18" name="Group 17">
              <a:extLst>
                <a:ext uri="{FF2B5EF4-FFF2-40B4-BE49-F238E27FC236}">
                  <a16:creationId xmlns:a16="http://schemas.microsoft.com/office/drawing/2014/main" id="{B2382920-BAC1-E5E4-0B72-40217CFA1900}"/>
                </a:ext>
              </a:extLst>
            </p:cNvPr>
            <p:cNvGrpSpPr/>
            <p:nvPr/>
          </p:nvGrpSpPr>
          <p:grpSpPr>
            <a:xfrm>
              <a:off x="1511015" y="1852106"/>
              <a:ext cx="64999" cy="2799934"/>
              <a:chOff x="5373705" y="3146599"/>
              <a:chExt cx="64999" cy="2799934"/>
            </a:xfrm>
          </p:grpSpPr>
          <p:cxnSp>
            <p:nvCxnSpPr>
              <p:cNvPr id="39" name="Straight Connector 38">
                <a:extLst>
                  <a:ext uri="{FF2B5EF4-FFF2-40B4-BE49-F238E27FC236}">
                    <a16:creationId xmlns:a16="http://schemas.microsoft.com/office/drawing/2014/main" id="{FB8687E3-4B57-C350-23B2-9FEDF14F6961}"/>
                  </a:ext>
                </a:extLst>
              </p:cNvPr>
              <p:cNvCxnSpPr>
                <a:cxnSpLocks/>
              </p:cNvCxnSpPr>
              <p:nvPr/>
            </p:nvCxnSpPr>
            <p:spPr bwMode="auto">
              <a:xfrm flipH="1" flipV="1">
                <a:off x="5431960" y="3146599"/>
                <a:ext cx="6744" cy="2799934"/>
              </a:xfrm>
              <a:prstGeom prst="line">
                <a:avLst/>
              </a:prstGeom>
              <a:noFill/>
              <a:ln w="12700" cap="flat" cmpd="sng" algn="ctr">
                <a:solidFill>
                  <a:srgbClr val="000000"/>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620F7969-A3BE-E4BB-6495-7C8D2F12E73B}"/>
                  </a:ext>
                </a:extLst>
              </p:cNvPr>
              <p:cNvCxnSpPr>
                <a:cxnSpLocks/>
              </p:cNvCxnSpPr>
              <p:nvPr/>
            </p:nvCxnSpPr>
            <p:spPr bwMode="auto">
              <a:xfrm flipH="1">
                <a:off x="5373705" y="3715203"/>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371A2CB-4671-5A37-DF54-9E074D547B1A}"/>
                  </a:ext>
                </a:extLst>
              </p:cNvPr>
              <p:cNvCxnSpPr>
                <a:cxnSpLocks/>
              </p:cNvCxnSpPr>
              <p:nvPr/>
            </p:nvCxnSpPr>
            <p:spPr bwMode="auto">
              <a:xfrm flipH="1">
                <a:off x="5373705" y="399236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2179E8AF-3411-D3F6-03C1-BA106C380BC2}"/>
                  </a:ext>
                </a:extLst>
              </p:cNvPr>
              <p:cNvCxnSpPr>
                <a:cxnSpLocks/>
              </p:cNvCxnSpPr>
              <p:nvPr/>
            </p:nvCxnSpPr>
            <p:spPr bwMode="auto">
              <a:xfrm flipH="1">
                <a:off x="5373705" y="4269521"/>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7F926249-509B-4179-BC2A-BE1F2CF7BFAE}"/>
                  </a:ext>
                </a:extLst>
              </p:cNvPr>
              <p:cNvCxnSpPr>
                <a:cxnSpLocks/>
              </p:cNvCxnSpPr>
              <p:nvPr/>
            </p:nvCxnSpPr>
            <p:spPr bwMode="auto">
              <a:xfrm flipH="1">
                <a:off x="5373705" y="454668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E99330D-2AA3-337E-0F3C-F4C86E049C20}"/>
                  </a:ext>
                </a:extLst>
              </p:cNvPr>
              <p:cNvCxnSpPr>
                <a:cxnSpLocks/>
              </p:cNvCxnSpPr>
              <p:nvPr/>
            </p:nvCxnSpPr>
            <p:spPr bwMode="auto">
              <a:xfrm flipH="1">
                <a:off x="5373705" y="4823839"/>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71E7686-8988-8222-C662-FC7DD903DC45}"/>
                  </a:ext>
                </a:extLst>
              </p:cNvPr>
              <p:cNvCxnSpPr>
                <a:cxnSpLocks/>
              </p:cNvCxnSpPr>
              <p:nvPr/>
            </p:nvCxnSpPr>
            <p:spPr bwMode="auto">
              <a:xfrm flipH="1">
                <a:off x="5373705" y="5100998"/>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13428FD-A0AE-3043-3366-1D4A96D0995D}"/>
                  </a:ext>
                </a:extLst>
              </p:cNvPr>
              <p:cNvCxnSpPr>
                <a:cxnSpLocks/>
              </p:cNvCxnSpPr>
              <p:nvPr/>
            </p:nvCxnSpPr>
            <p:spPr bwMode="auto">
              <a:xfrm flipH="1">
                <a:off x="5373705" y="5378157"/>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5231834D-A103-BE25-A34C-1FD6F244EE75}"/>
                  </a:ext>
                </a:extLst>
              </p:cNvPr>
              <p:cNvCxnSpPr>
                <a:cxnSpLocks/>
              </p:cNvCxnSpPr>
              <p:nvPr/>
            </p:nvCxnSpPr>
            <p:spPr bwMode="auto">
              <a:xfrm flipH="1">
                <a:off x="5373705" y="5655316"/>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CC74773D-5640-4D24-25C5-2CBB82CC9065}"/>
                  </a:ext>
                </a:extLst>
              </p:cNvPr>
              <p:cNvCxnSpPr>
                <a:cxnSpLocks/>
              </p:cNvCxnSpPr>
              <p:nvPr/>
            </p:nvCxnSpPr>
            <p:spPr bwMode="auto">
              <a:xfrm flipH="1">
                <a:off x="5373705" y="593247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8A321703-F14B-0D72-6E4F-7312608EF086}"/>
                  </a:ext>
                </a:extLst>
              </p:cNvPr>
              <p:cNvCxnSpPr>
                <a:cxnSpLocks/>
              </p:cNvCxnSpPr>
              <p:nvPr/>
            </p:nvCxnSpPr>
            <p:spPr bwMode="auto">
              <a:xfrm flipH="1">
                <a:off x="5373705" y="3160885"/>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545E3364-2ADA-BC28-05E7-6C23693C2637}"/>
                  </a:ext>
                </a:extLst>
              </p:cNvPr>
              <p:cNvCxnSpPr>
                <a:cxnSpLocks/>
              </p:cNvCxnSpPr>
              <p:nvPr/>
            </p:nvCxnSpPr>
            <p:spPr bwMode="auto">
              <a:xfrm flipH="1">
                <a:off x="5373705" y="3438044"/>
                <a:ext cx="64008" cy="0"/>
              </a:xfrm>
              <a:prstGeom prst="line">
                <a:avLst/>
              </a:prstGeom>
              <a:noFill/>
              <a:ln w="12700" cap="flat" cmpd="sng" algn="ctr">
                <a:solidFill>
                  <a:srgbClr val="000000"/>
                </a:solidFill>
                <a:prstDash val="solid"/>
                <a:round/>
                <a:headEnd type="none" w="med" len="med"/>
                <a:tailEnd type="none" w="med" len="med"/>
              </a:ln>
              <a:effectLst/>
            </p:spPr>
          </p:cxnSp>
        </p:grpSp>
        <p:cxnSp>
          <p:nvCxnSpPr>
            <p:cNvPr id="32" name="Straight Connector 31">
              <a:extLst>
                <a:ext uri="{FF2B5EF4-FFF2-40B4-BE49-F238E27FC236}">
                  <a16:creationId xmlns:a16="http://schemas.microsoft.com/office/drawing/2014/main" id="{8596F4D8-8B0A-8017-DA34-F0CD391C8898}"/>
                </a:ext>
              </a:extLst>
            </p:cNvPr>
            <p:cNvCxnSpPr>
              <a:cxnSpLocks/>
            </p:cNvCxnSpPr>
            <p:nvPr/>
          </p:nvCxnSpPr>
          <p:spPr bwMode="auto">
            <a:xfrm>
              <a:off x="1580317" y="4636483"/>
              <a:ext cx="3205234" cy="7754"/>
            </a:xfrm>
            <a:prstGeom prst="line">
              <a:avLst/>
            </a:prstGeom>
            <a:noFill/>
            <a:ln w="12700" cap="flat" cmpd="sng" algn="ctr">
              <a:solidFill>
                <a:srgbClr val="000000"/>
              </a:solidFill>
              <a:prstDash val="solid"/>
              <a:round/>
              <a:headEnd type="none" w="med" len="med"/>
              <a:tailEnd type="none" w="med" len="med"/>
            </a:ln>
            <a:effectLst/>
          </p:spPr>
        </p:cxnSp>
      </p:grpSp>
      <p:sp>
        <p:nvSpPr>
          <p:cNvPr id="33" name="TextBox 32">
            <a:extLst>
              <a:ext uri="{FF2B5EF4-FFF2-40B4-BE49-F238E27FC236}">
                <a16:creationId xmlns:a16="http://schemas.microsoft.com/office/drawing/2014/main" id="{37164297-2B69-9496-E663-BDC00CCA2653}"/>
              </a:ext>
            </a:extLst>
          </p:cNvPr>
          <p:cNvSpPr txBox="1"/>
          <p:nvPr/>
        </p:nvSpPr>
        <p:spPr bwMode="auto">
          <a:xfrm>
            <a:off x="1593017" y="4673512"/>
            <a:ext cx="1037709" cy="4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Objective Response</a:t>
            </a:r>
          </a:p>
        </p:txBody>
      </p:sp>
      <p:sp>
        <p:nvSpPr>
          <p:cNvPr id="34" name="TextBox 33">
            <a:extLst>
              <a:ext uri="{FF2B5EF4-FFF2-40B4-BE49-F238E27FC236}">
                <a16:creationId xmlns:a16="http://schemas.microsoft.com/office/drawing/2014/main" id="{CCCE327F-7C3D-B7F4-6263-7D0CDF4A7C2C}"/>
              </a:ext>
            </a:extLst>
          </p:cNvPr>
          <p:cNvSpPr txBox="1"/>
          <p:nvPr/>
        </p:nvSpPr>
        <p:spPr bwMode="auto">
          <a:xfrm>
            <a:off x="2664079" y="4673512"/>
            <a:ext cx="1037709" cy="4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Stable Disease</a:t>
            </a:r>
          </a:p>
        </p:txBody>
      </p:sp>
      <p:sp>
        <p:nvSpPr>
          <p:cNvPr id="35" name="TextBox 34">
            <a:extLst>
              <a:ext uri="{FF2B5EF4-FFF2-40B4-BE49-F238E27FC236}">
                <a16:creationId xmlns:a16="http://schemas.microsoft.com/office/drawing/2014/main" id="{98A75CAF-1C2D-6DD8-4E37-7936413CD12B}"/>
              </a:ext>
            </a:extLst>
          </p:cNvPr>
          <p:cNvSpPr txBox="1"/>
          <p:nvPr/>
        </p:nvSpPr>
        <p:spPr bwMode="auto">
          <a:xfrm>
            <a:off x="3721143" y="4673512"/>
            <a:ext cx="1149307" cy="4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Progressive Disease</a:t>
            </a:r>
          </a:p>
        </p:txBody>
      </p:sp>
    </p:spTree>
    <p:extLst>
      <p:ext uri="{BB962C8B-B14F-4D97-AF65-F5344CB8AC3E}">
        <p14:creationId xmlns:p14="http://schemas.microsoft.com/office/powerpoint/2010/main" val="1054950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FFA675-BB56-D923-092F-7F785907C991}"/>
              </a:ext>
            </a:extLst>
          </p:cNvPr>
          <p:cNvSpPr>
            <a:spLocks noGrp="1"/>
          </p:cNvSpPr>
          <p:nvPr>
            <p:ph type="title"/>
          </p:nvPr>
        </p:nvSpPr>
        <p:spPr>
          <a:xfrm>
            <a:off x="231078" y="531006"/>
            <a:ext cx="11740260" cy="502445"/>
          </a:xfrm>
        </p:spPr>
        <p:txBody>
          <a:bodyPr/>
          <a:lstStyle/>
          <a:p>
            <a:r>
              <a:rPr lang="en-US" dirty="0"/>
              <a:t>TRANSCEND-MCL: Lisocabtagene Maraleucel in MCL (MCL Cohort of TRANSCEND NHL 001)</a:t>
            </a:r>
          </a:p>
        </p:txBody>
      </p:sp>
      <p:sp>
        <p:nvSpPr>
          <p:cNvPr id="2" name="Content Placeholder 1">
            <a:extLst>
              <a:ext uri="{FF2B5EF4-FFF2-40B4-BE49-F238E27FC236}">
                <a16:creationId xmlns:a16="http://schemas.microsoft.com/office/drawing/2014/main" id="{CFA2A2A4-0BA7-DB71-C516-C501B877C66A}"/>
              </a:ext>
            </a:extLst>
          </p:cNvPr>
          <p:cNvSpPr>
            <a:spLocks noGrp="1"/>
          </p:cNvSpPr>
          <p:nvPr>
            <p:ph idx="1"/>
          </p:nvPr>
        </p:nvSpPr>
        <p:spPr>
          <a:xfrm>
            <a:off x="231078" y="1335023"/>
            <a:ext cx="11740260" cy="4754880"/>
          </a:xfrm>
        </p:spPr>
        <p:txBody>
          <a:bodyPr/>
          <a:lstStyle/>
          <a:p>
            <a:r>
              <a:rPr lang="en-US" dirty="0"/>
              <a:t>Multicenter, nonrandomized, open-label phase I study</a:t>
            </a:r>
          </a:p>
        </p:txBody>
      </p:sp>
      <p:sp>
        <p:nvSpPr>
          <p:cNvPr id="7" name="Content Placeholder 6">
            <a:extLst>
              <a:ext uri="{FF2B5EF4-FFF2-40B4-BE49-F238E27FC236}">
                <a16:creationId xmlns:a16="http://schemas.microsoft.com/office/drawing/2014/main" id="{059555D9-90CA-A569-659B-671AB5F63622}"/>
              </a:ext>
            </a:extLst>
          </p:cNvPr>
          <p:cNvSpPr>
            <a:spLocks noGrp="1"/>
          </p:cNvSpPr>
          <p:nvPr>
            <p:ph sz="quarter" idx="10"/>
          </p:nvPr>
        </p:nvSpPr>
        <p:spPr>
          <a:xfrm>
            <a:off x="1712199" y="6302375"/>
            <a:ext cx="7812290" cy="327025"/>
          </a:xfrm>
        </p:spPr>
        <p:txBody>
          <a:bodyPr/>
          <a:lstStyle/>
          <a:p>
            <a:pPr lvl="0" algn="ctr"/>
            <a:r>
              <a:rPr lang="en-US" noProof="0" dirty="0"/>
              <a:t>Wang. JCO. 2024;42:1146. NCT02631044.</a:t>
            </a:r>
          </a:p>
        </p:txBody>
      </p:sp>
      <p:sp>
        <p:nvSpPr>
          <p:cNvPr id="5" name="Content Placeholder 1">
            <a:extLst>
              <a:ext uri="{FF2B5EF4-FFF2-40B4-BE49-F238E27FC236}">
                <a16:creationId xmlns:a16="http://schemas.microsoft.com/office/drawing/2014/main" id="{94D16726-FA30-E827-6677-E22FA4683F80}"/>
              </a:ext>
            </a:extLst>
          </p:cNvPr>
          <p:cNvSpPr txBox="1">
            <a:spLocks/>
          </p:cNvSpPr>
          <p:nvPr/>
        </p:nvSpPr>
        <p:spPr>
          <a:xfrm>
            <a:off x="218886" y="4609450"/>
            <a:ext cx="11740260" cy="1672477"/>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1600"/>
              </a:spcBef>
              <a:spcAft>
                <a:spcPts val="0"/>
              </a:spcAft>
              <a:buClrTx/>
              <a:buSzPct val="75000"/>
              <a:buFont typeface="Arial" panose="020B0604020202020204" pitchFamily="34" charset="0"/>
              <a:buBlip>
                <a:blip r:embed="rId2">
                  <a:extLst>
                    <a:ext uri="{96DAC541-7B7A-43D3-8B79-37D633B846F1}">
                      <asvg:svgBlip xmlns:asvg="http://schemas.microsoft.com/office/drawing/2016/SVG/main" r:embed="rId3"/>
                    </a:ext>
                  </a:extLst>
                </a:blip>
              </a:buBlip>
              <a:tabLst/>
              <a:defRPr/>
            </a:pPr>
            <a:r>
              <a:rPr kumimoji="0" lang="en-US" sz="20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Primary endpoints: </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AEs, DLTs, ORR by IRC</a:t>
            </a:r>
          </a:p>
          <a:p>
            <a:pPr marL="342900" marR="0" lvl="0" indent="-342900" algn="l" defTabSz="914400" rtl="0" eaLnBrk="1" fontAlgn="auto" latinLnBrk="0" hangingPunct="1">
              <a:lnSpc>
                <a:spcPct val="100000"/>
              </a:lnSpc>
              <a:spcBef>
                <a:spcPts val="1600"/>
              </a:spcBef>
              <a:spcAft>
                <a:spcPts val="0"/>
              </a:spcAft>
              <a:buClrTx/>
              <a:buSzPct val="75000"/>
              <a:buFont typeface="Arial" panose="020B0604020202020204" pitchFamily="34" charset="0"/>
              <a:buBlip>
                <a:blip r:embed="rId2">
                  <a:extLst>
                    <a:ext uri="{96DAC541-7B7A-43D3-8B79-37D633B846F1}">
                      <asvg:svgBlip xmlns:asvg="http://schemas.microsoft.com/office/drawing/2016/SVG/main" r:embed="rId3"/>
                    </a:ext>
                  </a:extLst>
                </a:blip>
              </a:buBlip>
              <a:tabLst/>
              <a:defRPr/>
            </a:pPr>
            <a:r>
              <a:rPr kumimoji="0" lang="en-US" sz="20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Secondary endpoints: </a:t>
            </a:r>
            <a:r>
              <a:rPr kumimoji="0" lang="en-US" sz="20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CR rate by IRC, DoR, PFS, OS, cellular kinetics, HRQoL, no. ICU days</a:t>
            </a:r>
          </a:p>
        </p:txBody>
      </p:sp>
      <p:sp>
        <p:nvSpPr>
          <p:cNvPr id="21" name="Text Box 45">
            <a:extLst>
              <a:ext uri="{FF2B5EF4-FFF2-40B4-BE49-F238E27FC236}">
                <a16:creationId xmlns:a16="http://schemas.microsoft.com/office/drawing/2014/main" id="{87853454-FF43-C58B-B4BE-A7A9211BE12D}"/>
              </a:ext>
            </a:extLst>
          </p:cNvPr>
          <p:cNvSpPr txBox="1">
            <a:spLocks noChangeArrowheads="1"/>
          </p:cNvSpPr>
          <p:nvPr/>
        </p:nvSpPr>
        <p:spPr bwMode="auto">
          <a:xfrm>
            <a:off x="312895" y="2478810"/>
            <a:ext cx="2494350"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Patients with MCL after ≥2 lines of therapy*; ECOG PS of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(N = 44)</a:t>
            </a:r>
            <a:endParaRPr kumimoji="0" lang="en-US" altLang="en-US" sz="1600" b="0" i="0" u="none" strike="noStrike" kern="1200" cap="none" spc="0" normalizeH="0" baseline="0" noProof="0" dirty="0">
              <a:ln>
                <a:noFill/>
              </a:ln>
              <a:solidFill>
                <a:srgbClr val="000000"/>
              </a:solidFill>
              <a:effectLst/>
              <a:uLnTx/>
              <a:uFillTx/>
              <a:latin typeface="Poppins"/>
              <a:ea typeface="+mn-ea"/>
              <a:cs typeface="Calibri" panose="020F0502020204030204" pitchFamily="34" charset="0"/>
            </a:endParaRPr>
          </a:p>
        </p:txBody>
      </p:sp>
      <p:sp>
        <p:nvSpPr>
          <p:cNvPr id="22" name="Rectangle 49">
            <a:extLst>
              <a:ext uri="{FF2B5EF4-FFF2-40B4-BE49-F238E27FC236}">
                <a16:creationId xmlns:a16="http://schemas.microsoft.com/office/drawing/2014/main" id="{A45279C8-C3B3-3A42-6167-706952876B8D}"/>
              </a:ext>
            </a:extLst>
          </p:cNvPr>
          <p:cNvSpPr>
            <a:spLocks noChangeArrowheads="1"/>
          </p:cNvSpPr>
          <p:nvPr/>
        </p:nvSpPr>
        <p:spPr bwMode="auto">
          <a:xfrm>
            <a:off x="3632231" y="2453940"/>
            <a:ext cx="3348602" cy="1250068"/>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Lymphodepletion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Fludarabine 30 mg/m</a:t>
            </a:r>
            <a:r>
              <a:rPr kumimoji="0" lang="en-US" altLang="en-US" sz="1600" b="0" i="0" u="none" strike="noStrike" kern="0" cap="none" spc="0" normalizeH="0" baseline="30000" noProof="0" dirty="0">
                <a:ln>
                  <a:noFill/>
                </a:ln>
                <a:solidFill>
                  <a:srgbClr val="F9F3D9"/>
                </a:solidFill>
                <a:effectLst/>
                <a:uLnTx/>
                <a:uFillTx/>
                <a:latin typeface="Poppins"/>
                <a:ea typeface="+mn-ea"/>
                <a:cs typeface="Calibri" panose="020F0502020204030204" pitchFamily="34" charset="0"/>
              </a:rPr>
              <a:t>2</a:t>
            </a: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Cyclophosphamide 300 mg/m</a:t>
            </a:r>
            <a:r>
              <a:rPr kumimoji="0" lang="en-US" altLang="en-US" sz="1600" b="0" i="0" u="none" strike="noStrike" kern="0" cap="none" spc="0" normalizeH="0" baseline="30000" noProof="0" dirty="0">
                <a:ln>
                  <a:noFill/>
                </a:ln>
                <a:solidFill>
                  <a:srgbClr val="F9F3D9"/>
                </a:solidFill>
                <a:effectLst/>
                <a:uLnTx/>
                <a:uFillTx/>
                <a:latin typeface="Poppins"/>
                <a:ea typeface="+mn-ea"/>
                <a:cs typeface="Calibri" panose="020F0502020204030204" pitchFamily="34" charset="0"/>
              </a:rPr>
              <a:t>2</a:t>
            </a: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x 3 days</a:t>
            </a:r>
          </a:p>
        </p:txBody>
      </p:sp>
      <p:sp>
        <p:nvSpPr>
          <p:cNvPr id="23" name="Rectangle 50">
            <a:extLst>
              <a:ext uri="{FF2B5EF4-FFF2-40B4-BE49-F238E27FC236}">
                <a16:creationId xmlns:a16="http://schemas.microsoft.com/office/drawing/2014/main" id="{11E731AC-47D9-5C83-4114-7B1D133E02ED}"/>
              </a:ext>
            </a:extLst>
          </p:cNvPr>
          <p:cNvSpPr>
            <a:spLocks noChangeArrowheads="1"/>
          </p:cNvSpPr>
          <p:nvPr/>
        </p:nvSpPr>
        <p:spPr bwMode="auto">
          <a:xfrm>
            <a:off x="7468457" y="2452947"/>
            <a:ext cx="1463737" cy="1252055"/>
          </a:xfrm>
          <a:prstGeom prst="rect">
            <a:avLst/>
          </a:prstGeom>
          <a:solidFill>
            <a:srgbClr val="E1471D"/>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Liso-cel</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2-7 days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after FLU/CY</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rPr>
              <a:t>(n = 32)</a:t>
            </a:r>
            <a:r>
              <a:rPr kumimoji="0" lang="en-US" sz="1600" b="0" i="0" u="none" strike="noStrike" kern="0" cap="none" spc="0" normalizeH="0" baseline="30000" noProof="0" dirty="0">
                <a:ln>
                  <a:noFill/>
                </a:ln>
                <a:solidFill>
                  <a:srgbClr val="F9F3D9"/>
                </a:solidFill>
                <a:effectLst/>
                <a:uLnTx/>
                <a:uFillTx/>
                <a:latin typeface="Poppins"/>
                <a:ea typeface="+mn-ea"/>
                <a:cs typeface="Calibri"/>
              </a:rPr>
              <a:t>†</a:t>
            </a:r>
            <a:endParaRPr kumimoji="0" lang="en-US" altLang="en-US" sz="1600" b="0" i="0" u="none" strike="noStrike" kern="0" cap="none" spc="0" normalizeH="0" baseline="0" noProof="0" dirty="0">
              <a:ln>
                <a:noFill/>
              </a:ln>
              <a:solidFill>
                <a:srgbClr val="F9F3D9"/>
              </a:solidFill>
              <a:effectLst/>
              <a:uLnTx/>
              <a:uFillTx/>
              <a:latin typeface="Poppins"/>
              <a:ea typeface="+mn-ea"/>
              <a:cs typeface="Calibri" panose="020F0502020204030204" pitchFamily="34" charset="0"/>
            </a:endParaRPr>
          </a:p>
        </p:txBody>
      </p:sp>
      <p:sp>
        <p:nvSpPr>
          <p:cNvPr id="24" name="Line 52">
            <a:extLst>
              <a:ext uri="{FF2B5EF4-FFF2-40B4-BE49-F238E27FC236}">
                <a16:creationId xmlns:a16="http://schemas.microsoft.com/office/drawing/2014/main" id="{7DCC1955-9C12-174C-6823-269290577354}"/>
              </a:ext>
            </a:extLst>
          </p:cNvPr>
          <p:cNvSpPr>
            <a:spLocks noChangeShapeType="1"/>
          </p:cNvSpPr>
          <p:nvPr/>
        </p:nvSpPr>
        <p:spPr bwMode="auto">
          <a:xfrm>
            <a:off x="7051762" y="3078974"/>
            <a:ext cx="353144" cy="0"/>
          </a:xfrm>
          <a:prstGeom prst="line">
            <a:avLst/>
          </a:prstGeom>
          <a:noFill/>
          <a:ln w="28575">
            <a:solidFill>
              <a:srgbClr val="000000"/>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a:ea typeface="+mn-ea"/>
              <a:cs typeface="Calibri" panose="020F0502020204030204" pitchFamily="34" charset="0"/>
            </a:endParaRPr>
          </a:p>
        </p:txBody>
      </p:sp>
      <p:sp>
        <p:nvSpPr>
          <p:cNvPr id="25" name="Line 52">
            <a:extLst>
              <a:ext uri="{FF2B5EF4-FFF2-40B4-BE49-F238E27FC236}">
                <a16:creationId xmlns:a16="http://schemas.microsoft.com/office/drawing/2014/main" id="{3E56A3C5-5379-77D3-BFB6-56DDBED109EF}"/>
              </a:ext>
            </a:extLst>
          </p:cNvPr>
          <p:cNvSpPr>
            <a:spLocks noChangeShapeType="1"/>
          </p:cNvSpPr>
          <p:nvPr/>
        </p:nvSpPr>
        <p:spPr bwMode="auto">
          <a:xfrm>
            <a:off x="2775491" y="3078974"/>
            <a:ext cx="724249" cy="0"/>
          </a:xfrm>
          <a:prstGeom prst="line">
            <a:avLst/>
          </a:prstGeom>
          <a:noFill/>
          <a:ln w="28575">
            <a:solidFill>
              <a:srgbClr val="000000"/>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a:ea typeface="+mn-ea"/>
              <a:cs typeface="Calibri" panose="020F0502020204030204" pitchFamily="34" charset="0"/>
            </a:endParaRPr>
          </a:p>
        </p:txBody>
      </p:sp>
      <p:cxnSp>
        <p:nvCxnSpPr>
          <p:cNvPr id="26" name="Straight Arrow Connector 25">
            <a:extLst>
              <a:ext uri="{FF2B5EF4-FFF2-40B4-BE49-F238E27FC236}">
                <a16:creationId xmlns:a16="http://schemas.microsoft.com/office/drawing/2014/main" id="{62AF09F4-1AA6-0318-92AF-369C6770D0F3}"/>
              </a:ext>
            </a:extLst>
          </p:cNvPr>
          <p:cNvCxnSpPr/>
          <p:nvPr/>
        </p:nvCxnSpPr>
        <p:spPr bwMode="auto">
          <a:xfrm>
            <a:off x="2889403" y="2408300"/>
            <a:ext cx="0" cy="457200"/>
          </a:xfrm>
          <a:prstGeom prst="straightConnector1">
            <a:avLst/>
          </a:prstGeom>
          <a:noFill/>
          <a:ln w="28575" cap="flat" cmpd="sng" algn="ctr">
            <a:solidFill>
              <a:srgbClr val="000000"/>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B6B9B8F2-7F9C-2585-E5F0-0115B067AA90}"/>
              </a:ext>
            </a:extLst>
          </p:cNvPr>
          <p:cNvCxnSpPr/>
          <p:nvPr/>
        </p:nvCxnSpPr>
        <p:spPr bwMode="auto">
          <a:xfrm>
            <a:off x="3325531" y="2408300"/>
            <a:ext cx="0" cy="457200"/>
          </a:xfrm>
          <a:prstGeom prst="straightConnector1">
            <a:avLst/>
          </a:prstGeom>
          <a:noFill/>
          <a:ln w="28575" cap="flat" cmpd="sng" algn="ctr">
            <a:solidFill>
              <a:srgbClr val="000000"/>
            </a:solidFill>
            <a:prstDash val="solid"/>
            <a:round/>
            <a:headEnd type="none" w="med" len="med"/>
            <a:tailEnd type="triangle"/>
          </a:ln>
          <a:effectLst/>
        </p:spPr>
      </p:cxnSp>
      <p:sp>
        <p:nvSpPr>
          <p:cNvPr id="28" name="TextBox 27">
            <a:extLst>
              <a:ext uri="{FF2B5EF4-FFF2-40B4-BE49-F238E27FC236}">
                <a16:creationId xmlns:a16="http://schemas.microsoft.com/office/drawing/2014/main" id="{991739A3-C2E8-0871-B216-AD40934C4CF7}"/>
              </a:ext>
            </a:extLst>
          </p:cNvPr>
          <p:cNvSpPr txBox="1"/>
          <p:nvPr/>
        </p:nvSpPr>
        <p:spPr bwMode="auto">
          <a:xfrm>
            <a:off x="1553287" y="1800611"/>
            <a:ext cx="1552027"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Enrollment and</a:t>
            </a:r>
            <a:b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br>
            <a: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leukapheresis</a:t>
            </a:r>
          </a:p>
        </p:txBody>
      </p:sp>
      <p:sp>
        <p:nvSpPr>
          <p:cNvPr id="29" name="TextBox 28">
            <a:extLst>
              <a:ext uri="{FF2B5EF4-FFF2-40B4-BE49-F238E27FC236}">
                <a16:creationId xmlns:a16="http://schemas.microsoft.com/office/drawing/2014/main" id="{0C4CBF32-AF3C-6926-9BE1-996903456BC3}"/>
              </a:ext>
            </a:extLst>
          </p:cNvPr>
          <p:cNvSpPr txBox="1"/>
          <p:nvPr/>
        </p:nvSpPr>
        <p:spPr bwMode="auto">
          <a:xfrm>
            <a:off x="9294860" y="2617309"/>
            <a:ext cx="2473188"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Follow-up</a:t>
            </a:r>
            <a:br>
              <a:rPr kumimoji="0" lang="en-US" sz="16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br>
            <a:r>
              <a:rPr kumimoji="0" lang="en-US" sz="16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On-study: 24 mo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Long term: up to 15 yr</a:t>
            </a:r>
          </a:p>
        </p:txBody>
      </p:sp>
      <p:sp>
        <p:nvSpPr>
          <p:cNvPr id="30" name="TextBox 29">
            <a:extLst>
              <a:ext uri="{FF2B5EF4-FFF2-40B4-BE49-F238E27FC236}">
                <a16:creationId xmlns:a16="http://schemas.microsoft.com/office/drawing/2014/main" id="{D5B96835-4AAF-50DF-C174-F1291F90C5D0}"/>
              </a:ext>
            </a:extLst>
          </p:cNvPr>
          <p:cNvSpPr txBox="1"/>
          <p:nvPr/>
        </p:nvSpPr>
        <p:spPr bwMode="auto">
          <a:xfrm>
            <a:off x="3175499" y="1800611"/>
            <a:ext cx="2023311"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PET-positive disease</a:t>
            </a:r>
            <a:b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br>
            <a: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reconfirmed</a:t>
            </a:r>
          </a:p>
        </p:txBody>
      </p:sp>
      <p:sp>
        <p:nvSpPr>
          <p:cNvPr id="31" name="Line 52">
            <a:extLst>
              <a:ext uri="{FF2B5EF4-FFF2-40B4-BE49-F238E27FC236}">
                <a16:creationId xmlns:a16="http://schemas.microsoft.com/office/drawing/2014/main" id="{F27503BB-1A2C-F490-674D-BFFA998D72AA}"/>
              </a:ext>
            </a:extLst>
          </p:cNvPr>
          <p:cNvSpPr>
            <a:spLocks noChangeShapeType="1"/>
          </p:cNvSpPr>
          <p:nvPr/>
        </p:nvSpPr>
        <p:spPr bwMode="auto">
          <a:xfrm>
            <a:off x="9026569" y="3078974"/>
            <a:ext cx="353144" cy="0"/>
          </a:xfrm>
          <a:prstGeom prst="line">
            <a:avLst/>
          </a:prstGeom>
          <a:noFill/>
          <a:ln w="28575">
            <a:solidFill>
              <a:srgbClr val="000000"/>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a:ea typeface="+mn-ea"/>
              <a:cs typeface="Calibri" panose="020F0502020204030204" pitchFamily="34" charset="0"/>
            </a:endParaRPr>
          </a:p>
        </p:txBody>
      </p:sp>
      <p:graphicFrame>
        <p:nvGraphicFramePr>
          <p:cNvPr id="32" name="Table 30">
            <a:extLst>
              <a:ext uri="{FF2B5EF4-FFF2-40B4-BE49-F238E27FC236}">
                <a16:creationId xmlns:a16="http://schemas.microsoft.com/office/drawing/2014/main" id="{3BA34526-DBDB-B355-0ADF-45952FC59975}"/>
              </a:ext>
            </a:extLst>
          </p:cNvPr>
          <p:cNvGraphicFramePr>
            <a:graphicFrameLocks noGrp="1"/>
          </p:cNvGraphicFramePr>
          <p:nvPr>
            <p:extLst>
              <p:ext uri="{D42A27DB-BD31-4B8C-83A1-F6EECF244321}">
                <p14:modId xmlns:p14="http://schemas.microsoft.com/office/powerpoint/2010/main" val="1587987740"/>
              </p:ext>
            </p:extLst>
          </p:nvPr>
        </p:nvGraphicFramePr>
        <p:xfrm>
          <a:off x="7468457" y="3743719"/>
          <a:ext cx="4380643" cy="741680"/>
        </p:xfrm>
        <a:graphic>
          <a:graphicData uri="http://schemas.openxmlformats.org/drawingml/2006/table">
            <a:tbl>
              <a:tblPr firstRow="1" bandRow="1"/>
              <a:tblGrid>
                <a:gridCol w="672075">
                  <a:extLst>
                    <a:ext uri="{9D8B030D-6E8A-4147-A177-3AD203B41FA5}">
                      <a16:colId xmlns:a16="http://schemas.microsoft.com/office/drawing/2014/main" val="2938200848"/>
                    </a:ext>
                  </a:extLst>
                </a:gridCol>
                <a:gridCol w="3708568">
                  <a:extLst>
                    <a:ext uri="{9D8B030D-6E8A-4147-A177-3AD203B41FA5}">
                      <a16:colId xmlns:a16="http://schemas.microsoft.com/office/drawing/2014/main" val="3723450058"/>
                    </a:ext>
                  </a:extLst>
                </a:gridCol>
              </a:tblGrid>
              <a:tr h="3708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b="1" dirty="0">
                          <a:solidFill>
                            <a:schemeClr val="bg2"/>
                          </a:solidFill>
                          <a:latin typeface="+mn-lt"/>
                          <a:cs typeface="Calibri" panose="020F0502020204030204" pitchFamily="34" charset="0"/>
                        </a:rPr>
                        <a:t>DL1</a:t>
                      </a:r>
                    </a:p>
                  </a:txBody>
                  <a:tcPr>
                    <a:lnL>
                      <a:noFill/>
                    </a:lnL>
                    <a:lnR>
                      <a:noFill/>
                    </a:lnR>
                    <a:lnT>
                      <a:noFill/>
                    </a:lnT>
                    <a:lnB>
                      <a:noFill/>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fr-FR" b="0" dirty="0">
                          <a:solidFill>
                            <a:schemeClr val="tx1"/>
                          </a:solidFill>
                          <a:latin typeface="+mn-lt"/>
                          <a:cs typeface="Calibri" panose="020F0502020204030204" pitchFamily="34" charset="0"/>
                        </a:rPr>
                        <a:t>50 x 10</a:t>
                      </a:r>
                      <a:r>
                        <a:rPr lang="fr-FR" b="0" baseline="30000" dirty="0">
                          <a:solidFill>
                            <a:schemeClr val="tx1"/>
                          </a:solidFill>
                          <a:latin typeface="+mn-lt"/>
                          <a:cs typeface="Calibri" panose="020F0502020204030204" pitchFamily="34" charset="0"/>
                        </a:rPr>
                        <a:t>6</a:t>
                      </a:r>
                      <a:r>
                        <a:rPr lang="fr-FR" b="0" dirty="0">
                          <a:solidFill>
                            <a:schemeClr val="tx1"/>
                          </a:solidFill>
                          <a:latin typeface="+mn-lt"/>
                          <a:cs typeface="Calibri" panose="020F0502020204030204" pitchFamily="34" charset="0"/>
                        </a:rPr>
                        <a:t> CAR+ T-cells (n</a:t>
                      </a:r>
                      <a:r>
                        <a:rPr lang="fr-FR" b="0" baseline="0" dirty="0">
                          <a:solidFill>
                            <a:schemeClr val="tx1"/>
                          </a:solidFill>
                          <a:latin typeface="+mn-lt"/>
                          <a:cs typeface="Calibri" panose="020F0502020204030204" pitchFamily="34" charset="0"/>
                        </a:rPr>
                        <a:t> = 6)</a:t>
                      </a:r>
                      <a:endParaRPr lang="en-US" b="0" dirty="0">
                        <a:solidFill>
                          <a:schemeClr val="tx1"/>
                        </a:solidFill>
                        <a:latin typeface="+mn-lt"/>
                        <a:cs typeface="Calibri" panose="020F0502020204030204" pitchFamily="34" charset="0"/>
                      </a:endParaRPr>
                    </a:p>
                  </a:txBody>
                  <a:tcPr>
                    <a:lnL>
                      <a:noFill/>
                    </a:lnL>
                    <a:lnR>
                      <a:noFill/>
                    </a:lnR>
                    <a:lnT>
                      <a:noFill/>
                    </a:lnT>
                    <a:lnB>
                      <a:noFill/>
                    </a:lnB>
                    <a:lnTlToBr w="12700" cmpd="sng">
                      <a:noFill/>
                      <a:prstDash val="solid"/>
                    </a:lnTlToBr>
                    <a:lnBlToTr w="12700" cmpd="sng">
                      <a:noFill/>
                      <a:prstDash val="solid"/>
                    </a:lnBlToTr>
                    <a:solidFill>
                      <a:srgbClr val="E1471D">
                        <a:lumMod val="40000"/>
                        <a:lumOff val="60000"/>
                      </a:srgbClr>
                    </a:solidFill>
                  </a:tcPr>
                </a:tc>
                <a:extLst>
                  <a:ext uri="{0D108BD9-81ED-4DB2-BD59-A6C34878D82A}">
                    <a16:rowId xmlns:a16="http://schemas.microsoft.com/office/drawing/2014/main" val="2024780060"/>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b="1" dirty="0">
                          <a:solidFill>
                            <a:schemeClr val="bg2"/>
                          </a:solidFill>
                          <a:latin typeface="+mn-lt"/>
                          <a:cs typeface="Calibri" panose="020F0502020204030204" pitchFamily="34" charset="0"/>
                        </a:rPr>
                        <a:t>DL2</a:t>
                      </a:r>
                    </a:p>
                  </a:txBody>
                  <a:tcPr>
                    <a:lnL>
                      <a:noFill/>
                    </a:lnL>
                    <a:lnR>
                      <a:noFill/>
                    </a:lnR>
                    <a:lnT>
                      <a:noFill/>
                    </a:lnT>
                    <a:lnB>
                      <a:noFill/>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fr-FR" dirty="0">
                          <a:solidFill>
                            <a:schemeClr val="tx1"/>
                          </a:solidFill>
                          <a:latin typeface="+mn-lt"/>
                          <a:cs typeface="Calibri" panose="020F0502020204030204" pitchFamily="34" charset="0"/>
                        </a:rPr>
                        <a:t>100 x 10</a:t>
                      </a:r>
                      <a:r>
                        <a:rPr lang="fr-FR" baseline="30000" dirty="0">
                          <a:solidFill>
                            <a:schemeClr val="tx1"/>
                          </a:solidFill>
                          <a:latin typeface="+mn-lt"/>
                          <a:cs typeface="Calibri" panose="020F0502020204030204" pitchFamily="34" charset="0"/>
                        </a:rPr>
                        <a:t>6</a:t>
                      </a:r>
                      <a:r>
                        <a:rPr lang="fr-FR" dirty="0">
                          <a:solidFill>
                            <a:schemeClr val="tx1"/>
                          </a:solidFill>
                          <a:latin typeface="+mn-lt"/>
                          <a:cs typeface="Calibri" panose="020F0502020204030204" pitchFamily="34" charset="0"/>
                        </a:rPr>
                        <a:t> CAR+ T-cells (n = 26)</a:t>
                      </a:r>
                      <a:endParaRPr lang="en-US" b="0" dirty="0">
                        <a:solidFill>
                          <a:schemeClr val="tx1"/>
                        </a:solidFill>
                        <a:latin typeface="+mn-lt"/>
                        <a:cs typeface="Calibri" panose="020F0502020204030204" pitchFamily="34" charset="0"/>
                      </a:endParaRPr>
                    </a:p>
                  </a:txBody>
                  <a:tcPr>
                    <a:lnL>
                      <a:noFill/>
                    </a:lnL>
                    <a:lnR>
                      <a:noFill/>
                    </a:lnR>
                    <a:lnT>
                      <a:noFill/>
                    </a:lnT>
                    <a:lnB>
                      <a:noFill/>
                    </a:lnB>
                    <a:lnTlToBr w="12700" cmpd="sng">
                      <a:noFill/>
                      <a:prstDash val="solid"/>
                    </a:lnTlToBr>
                    <a:lnBlToTr w="12700" cmpd="sng">
                      <a:noFill/>
                      <a:prstDash val="solid"/>
                    </a:lnBlToTr>
                    <a:solidFill>
                      <a:srgbClr val="E1471D">
                        <a:lumMod val="40000"/>
                        <a:lumOff val="60000"/>
                      </a:srgbClr>
                    </a:solidFill>
                  </a:tcPr>
                </a:tc>
                <a:extLst>
                  <a:ext uri="{0D108BD9-81ED-4DB2-BD59-A6C34878D82A}">
                    <a16:rowId xmlns:a16="http://schemas.microsoft.com/office/drawing/2014/main" val="2893351534"/>
                  </a:ext>
                </a:extLst>
              </a:tr>
            </a:tbl>
          </a:graphicData>
        </a:graphic>
      </p:graphicFrame>
      <p:sp>
        <p:nvSpPr>
          <p:cNvPr id="33" name="Rectangle 32">
            <a:extLst>
              <a:ext uri="{FF2B5EF4-FFF2-40B4-BE49-F238E27FC236}">
                <a16:creationId xmlns:a16="http://schemas.microsoft.com/office/drawing/2014/main" id="{E5186EEC-93FD-9E56-6CD0-FDF61FA53031}"/>
              </a:ext>
            </a:extLst>
          </p:cNvPr>
          <p:cNvSpPr/>
          <p:nvPr/>
        </p:nvSpPr>
        <p:spPr>
          <a:xfrm>
            <a:off x="218886" y="5533836"/>
            <a:ext cx="11740260" cy="646331"/>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Pct val="100000"/>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Calibri"/>
              </a:rPr>
              <a:t>*Prior BTK inhibitor, alkylating agent, and anti-CD20 agent. Original protocol did not require prior treatment, allowed enrollment of R/R patients with </a:t>
            </a:r>
            <a:br>
              <a:rPr kumimoji="0" lang="en-US" sz="1200" b="0" i="0" u="none" strike="noStrike" kern="1200" cap="none" spc="0" normalizeH="0" baseline="0" noProof="0" dirty="0">
                <a:ln>
                  <a:noFill/>
                </a:ln>
                <a:solidFill>
                  <a:srgbClr val="000000"/>
                </a:solidFill>
                <a:effectLst/>
                <a:uLnTx/>
                <a:uFillTx/>
                <a:latin typeface="Poppins"/>
                <a:ea typeface="+mn-ea"/>
                <a:cs typeface="Calibri"/>
              </a:rPr>
            </a:br>
            <a:r>
              <a:rPr kumimoji="0" lang="en-US" sz="1200" b="0" i="0" u="none" strike="noStrike" kern="1200" cap="none" spc="0" normalizeH="0" baseline="0" noProof="0" dirty="0">
                <a:ln>
                  <a:noFill/>
                </a:ln>
                <a:solidFill>
                  <a:srgbClr val="000000"/>
                </a:solidFill>
                <a:effectLst/>
                <a:uLnTx/>
                <a:uFillTx/>
                <a:latin typeface="Poppins"/>
                <a:ea typeface="+mn-ea"/>
                <a:cs typeface="Calibri"/>
              </a:rPr>
              <a:t>≥1 line of prior MCL therapy and ECOG PS of 2. Prior autologous or allogeneic HSCT allowed. </a:t>
            </a:r>
            <a:br>
              <a:rPr kumimoji="0" lang="en-US" sz="1200" b="0" i="0" u="none" strike="noStrike" kern="1200" cap="none" spc="0" normalizeH="0" baseline="0" noProof="0" dirty="0">
                <a:ln>
                  <a:noFill/>
                </a:ln>
                <a:solidFill>
                  <a:srgbClr val="000000"/>
                </a:solidFill>
                <a:effectLst/>
                <a:uLnTx/>
                <a:uFillTx/>
                <a:latin typeface="Poppins"/>
                <a:ea typeface="+mn-ea"/>
                <a:cs typeface="Calibri"/>
              </a:rPr>
            </a:br>
            <a:r>
              <a:rPr kumimoji="0" lang="en-US" sz="1200" b="0" i="0" u="none" strike="noStrike" kern="1200" cap="none" spc="0" normalizeH="0" baseline="30000" noProof="0" dirty="0">
                <a:ln>
                  <a:noFill/>
                </a:ln>
                <a:solidFill>
                  <a:srgbClr val="000000"/>
                </a:solidFill>
                <a:effectLst/>
                <a:uLnTx/>
                <a:uFillTx/>
                <a:latin typeface="Poppins"/>
                <a:ea typeface="+mn-ea"/>
                <a:cs typeface="Calibri"/>
              </a:rPr>
              <a:t>†</a:t>
            </a:r>
            <a:r>
              <a:rPr kumimoji="0" lang="en-US" sz="1200" b="0" i="0" u="none" strike="noStrike" kern="1200" cap="none" spc="0" normalizeH="0" baseline="0" noProof="0" dirty="0">
                <a:ln>
                  <a:noFill/>
                </a:ln>
                <a:solidFill>
                  <a:srgbClr val="000000"/>
                </a:solidFill>
                <a:effectLst/>
                <a:uLnTx/>
                <a:uFillTx/>
                <a:latin typeface="Poppins"/>
                <a:ea typeface="+mn-ea"/>
                <a:cs typeface="Calibri"/>
              </a:rPr>
              <a:t>1 additional patient received nonconforming product where either CD8 or CD4 cell component did not meet requirement to be considered liso-cel.</a:t>
            </a:r>
          </a:p>
        </p:txBody>
      </p:sp>
      <p:cxnSp>
        <p:nvCxnSpPr>
          <p:cNvPr id="34" name="Straight Arrow Connector 33">
            <a:extLst>
              <a:ext uri="{FF2B5EF4-FFF2-40B4-BE49-F238E27FC236}">
                <a16:creationId xmlns:a16="http://schemas.microsoft.com/office/drawing/2014/main" id="{2A1D3E40-36E7-0728-567F-648FA6B02718}"/>
              </a:ext>
            </a:extLst>
          </p:cNvPr>
          <p:cNvCxnSpPr>
            <a:cxnSpLocks/>
          </p:cNvCxnSpPr>
          <p:nvPr/>
        </p:nvCxnSpPr>
        <p:spPr bwMode="auto">
          <a:xfrm flipV="1">
            <a:off x="3105314" y="3209991"/>
            <a:ext cx="0" cy="543455"/>
          </a:xfrm>
          <a:prstGeom prst="straightConnector1">
            <a:avLst/>
          </a:prstGeom>
          <a:noFill/>
          <a:ln w="28575" cap="flat" cmpd="sng" algn="ctr">
            <a:solidFill>
              <a:srgbClr val="000000"/>
            </a:solidFill>
            <a:prstDash val="solid"/>
            <a:round/>
            <a:headEnd type="none" w="med" len="med"/>
            <a:tailEnd type="triangle"/>
          </a:ln>
          <a:effectLst/>
        </p:spPr>
      </p:cxnSp>
      <p:sp>
        <p:nvSpPr>
          <p:cNvPr id="35" name="TextBox 34">
            <a:extLst>
              <a:ext uri="{FF2B5EF4-FFF2-40B4-BE49-F238E27FC236}">
                <a16:creationId xmlns:a16="http://schemas.microsoft.com/office/drawing/2014/main" id="{A3F09187-F35C-9C91-30D5-9E0FDCC02270}"/>
              </a:ext>
            </a:extLst>
          </p:cNvPr>
          <p:cNvSpPr txBox="1"/>
          <p:nvPr/>
        </p:nvSpPr>
        <p:spPr bwMode="auto">
          <a:xfrm>
            <a:off x="2906753" y="3814827"/>
            <a:ext cx="2635658"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Bridging therapy permitted</a:t>
            </a:r>
          </a:p>
        </p:txBody>
      </p:sp>
    </p:spTree>
    <p:extLst>
      <p:ext uri="{BB962C8B-B14F-4D97-AF65-F5344CB8AC3E}">
        <p14:creationId xmlns:p14="http://schemas.microsoft.com/office/powerpoint/2010/main" val="733787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86F75-1A90-56D3-7C6C-10DE2F1DF97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E36E6D5-E3E1-253D-F05F-6D700C43AFC8}"/>
              </a:ext>
            </a:extLst>
          </p:cNvPr>
          <p:cNvSpPr>
            <a:spLocks noGrp="1"/>
          </p:cNvSpPr>
          <p:nvPr>
            <p:ph type="title"/>
          </p:nvPr>
        </p:nvSpPr>
        <p:spPr>
          <a:xfrm>
            <a:off x="231078" y="531006"/>
            <a:ext cx="11740260" cy="502445"/>
          </a:xfrm>
        </p:spPr>
        <p:txBody>
          <a:bodyPr/>
          <a:lstStyle/>
          <a:p>
            <a:r>
              <a:rPr lang="en-US" dirty="0"/>
              <a:t>TRANSCEND-MCL: Efficacy</a:t>
            </a:r>
          </a:p>
        </p:txBody>
      </p:sp>
      <p:sp>
        <p:nvSpPr>
          <p:cNvPr id="85" name="Content Placeholder 84">
            <a:extLst>
              <a:ext uri="{FF2B5EF4-FFF2-40B4-BE49-F238E27FC236}">
                <a16:creationId xmlns:a16="http://schemas.microsoft.com/office/drawing/2014/main" id="{F5396A3F-DA2D-F4CB-679F-869DEFAF5810}"/>
              </a:ext>
            </a:extLst>
          </p:cNvPr>
          <p:cNvSpPr>
            <a:spLocks noGrp="1"/>
          </p:cNvSpPr>
          <p:nvPr>
            <p:ph sz="quarter" idx="10"/>
          </p:nvPr>
        </p:nvSpPr>
        <p:spPr>
          <a:xfrm>
            <a:off x="1712199" y="6302375"/>
            <a:ext cx="7812290" cy="327025"/>
          </a:xfrm>
        </p:spPr>
        <p:txBody>
          <a:bodyPr/>
          <a:lstStyle/>
          <a:p>
            <a:pPr lvl="0" algn="ctr"/>
            <a:r>
              <a:rPr lang="en-US" noProof="0" dirty="0"/>
              <a:t>Wang. JCO. 2024;42:1146.</a:t>
            </a:r>
          </a:p>
        </p:txBody>
      </p:sp>
      <p:sp>
        <p:nvSpPr>
          <p:cNvPr id="5" name="TextBox 4">
            <a:extLst>
              <a:ext uri="{FF2B5EF4-FFF2-40B4-BE49-F238E27FC236}">
                <a16:creationId xmlns:a16="http://schemas.microsoft.com/office/drawing/2014/main" id="{199AE2BB-D92B-A26F-5C72-4FAE56EC7985}"/>
              </a:ext>
            </a:extLst>
          </p:cNvPr>
          <p:cNvSpPr txBox="1"/>
          <p:nvPr/>
        </p:nvSpPr>
        <p:spPr bwMode="auto">
          <a:xfrm rot="16200000">
            <a:off x="-695578" y="3834682"/>
            <a:ext cx="251122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PFS (%)</a:t>
            </a:r>
          </a:p>
        </p:txBody>
      </p:sp>
      <p:sp>
        <p:nvSpPr>
          <p:cNvPr id="8" name="TextBox 7">
            <a:extLst>
              <a:ext uri="{FF2B5EF4-FFF2-40B4-BE49-F238E27FC236}">
                <a16:creationId xmlns:a16="http://schemas.microsoft.com/office/drawing/2014/main" id="{AEC945E6-1201-EA20-30B4-F3C01FF2DFCF}"/>
              </a:ext>
            </a:extLst>
          </p:cNvPr>
          <p:cNvSpPr txBox="1"/>
          <p:nvPr/>
        </p:nvSpPr>
        <p:spPr bwMode="auto">
          <a:xfrm>
            <a:off x="1090454" y="5525808"/>
            <a:ext cx="459700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Mo</a:t>
            </a:r>
          </a:p>
        </p:txBody>
      </p:sp>
      <p:sp>
        <p:nvSpPr>
          <p:cNvPr id="9" name="TextBox 8">
            <a:extLst>
              <a:ext uri="{FF2B5EF4-FFF2-40B4-BE49-F238E27FC236}">
                <a16:creationId xmlns:a16="http://schemas.microsoft.com/office/drawing/2014/main" id="{B40286A0-F731-91BA-5E6B-A86DA026E99E}"/>
              </a:ext>
            </a:extLst>
          </p:cNvPr>
          <p:cNvSpPr txBox="1"/>
          <p:nvPr/>
        </p:nvSpPr>
        <p:spPr bwMode="auto">
          <a:xfrm rot="16200000">
            <a:off x="4903573" y="3834682"/>
            <a:ext cx="251122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OS (%)</a:t>
            </a:r>
          </a:p>
        </p:txBody>
      </p:sp>
      <p:sp>
        <p:nvSpPr>
          <p:cNvPr id="10" name="TextBox 9">
            <a:extLst>
              <a:ext uri="{FF2B5EF4-FFF2-40B4-BE49-F238E27FC236}">
                <a16:creationId xmlns:a16="http://schemas.microsoft.com/office/drawing/2014/main" id="{4752A37F-0D29-0497-4E78-B48AFA08461B}"/>
              </a:ext>
            </a:extLst>
          </p:cNvPr>
          <p:cNvSpPr txBox="1"/>
          <p:nvPr/>
        </p:nvSpPr>
        <p:spPr bwMode="auto">
          <a:xfrm>
            <a:off x="6719721" y="5525808"/>
            <a:ext cx="459425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Mo</a:t>
            </a:r>
          </a:p>
        </p:txBody>
      </p:sp>
      <p:sp>
        <p:nvSpPr>
          <p:cNvPr id="11" name="TextBox 10">
            <a:extLst>
              <a:ext uri="{FF2B5EF4-FFF2-40B4-BE49-F238E27FC236}">
                <a16:creationId xmlns:a16="http://schemas.microsoft.com/office/drawing/2014/main" id="{D1688932-6737-1766-A727-B00813FECCD3}"/>
              </a:ext>
            </a:extLst>
          </p:cNvPr>
          <p:cNvSpPr txBox="1"/>
          <p:nvPr/>
        </p:nvSpPr>
        <p:spPr>
          <a:xfrm>
            <a:off x="1078196" y="2355403"/>
            <a:ext cx="4609259" cy="345976"/>
          </a:xfrm>
          <a:prstGeom prst="rect">
            <a:avLst/>
          </a:prstGeom>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PFS</a:t>
            </a:r>
          </a:p>
        </p:txBody>
      </p:sp>
      <p:sp>
        <p:nvSpPr>
          <p:cNvPr id="12" name="TextBox 11">
            <a:extLst>
              <a:ext uri="{FF2B5EF4-FFF2-40B4-BE49-F238E27FC236}">
                <a16:creationId xmlns:a16="http://schemas.microsoft.com/office/drawing/2014/main" id="{4E9A317F-BE23-AB41-12B4-56702056D1F2}"/>
              </a:ext>
            </a:extLst>
          </p:cNvPr>
          <p:cNvSpPr txBox="1"/>
          <p:nvPr/>
        </p:nvSpPr>
        <p:spPr>
          <a:xfrm>
            <a:off x="6719721" y="2355403"/>
            <a:ext cx="4594252" cy="345976"/>
          </a:xfrm>
          <a:prstGeom prst="rect">
            <a:avLst/>
          </a:prstGeom>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OS</a:t>
            </a:r>
          </a:p>
        </p:txBody>
      </p:sp>
      <p:sp>
        <p:nvSpPr>
          <p:cNvPr id="13" name="TextBox 12">
            <a:extLst>
              <a:ext uri="{FF2B5EF4-FFF2-40B4-BE49-F238E27FC236}">
                <a16:creationId xmlns:a16="http://schemas.microsoft.com/office/drawing/2014/main" id="{B5CE8959-DC9A-4CF6-91CF-B9F5816D9405}"/>
              </a:ext>
            </a:extLst>
          </p:cNvPr>
          <p:cNvSpPr txBox="1"/>
          <p:nvPr/>
        </p:nvSpPr>
        <p:spPr>
          <a:xfrm>
            <a:off x="3254375" y="2773016"/>
            <a:ext cx="2217907" cy="345976"/>
          </a:xfrm>
          <a:prstGeom prst="rect">
            <a:avLst/>
          </a:prstGeom>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Median follow-up: 23.5 mo</a:t>
            </a:r>
          </a:p>
        </p:txBody>
      </p:sp>
      <p:sp>
        <p:nvSpPr>
          <p:cNvPr id="14" name="TextBox 13">
            <a:extLst>
              <a:ext uri="{FF2B5EF4-FFF2-40B4-BE49-F238E27FC236}">
                <a16:creationId xmlns:a16="http://schemas.microsoft.com/office/drawing/2014/main" id="{03296446-39C3-23FB-841A-AD4C7EDE0D9E}"/>
              </a:ext>
            </a:extLst>
          </p:cNvPr>
          <p:cNvSpPr txBox="1"/>
          <p:nvPr/>
        </p:nvSpPr>
        <p:spPr>
          <a:xfrm>
            <a:off x="9190190" y="2748859"/>
            <a:ext cx="2217907" cy="345976"/>
          </a:xfrm>
          <a:prstGeom prst="rect">
            <a:avLst/>
          </a:prstGeom>
        </p:spPr>
        <p:txBody>
          <a:bodyPr vert="horz"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Median follow-up: 24.0 mo</a:t>
            </a:r>
          </a:p>
        </p:txBody>
      </p:sp>
      <p:sp>
        <p:nvSpPr>
          <p:cNvPr id="15" name="TextBox 14">
            <a:extLst>
              <a:ext uri="{FF2B5EF4-FFF2-40B4-BE49-F238E27FC236}">
                <a16:creationId xmlns:a16="http://schemas.microsoft.com/office/drawing/2014/main" id="{665B8C1A-81F8-6839-AD78-ECB1E33782D8}"/>
              </a:ext>
            </a:extLst>
          </p:cNvPr>
          <p:cNvSpPr txBox="1"/>
          <p:nvPr/>
        </p:nvSpPr>
        <p:spPr>
          <a:xfrm>
            <a:off x="6790778" y="4886423"/>
            <a:ext cx="3462977" cy="345976"/>
          </a:xfrm>
          <a:prstGeom prst="rect">
            <a:avLst/>
          </a:prstGeom>
        </p:spPr>
        <p:txBody>
          <a:bodyPr vert="horz"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Median OS: 18.2 mo (95% CI: 12.9-36.3)</a:t>
            </a:r>
          </a:p>
        </p:txBody>
      </p:sp>
      <p:sp>
        <p:nvSpPr>
          <p:cNvPr id="16" name="TextBox 15">
            <a:extLst>
              <a:ext uri="{FF2B5EF4-FFF2-40B4-BE49-F238E27FC236}">
                <a16:creationId xmlns:a16="http://schemas.microsoft.com/office/drawing/2014/main" id="{99F83C86-E7A3-DEE1-5889-3E90F53E5C5E}"/>
              </a:ext>
            </a:extLst>
          </p:cNvPr>
          <p:cNvSpPr txBox="1"/>
          <p:nvPr/>
        </p:nvSpPr>
        <p:spPr>
          <a:xfrm>
            <a:off x="1189380" y="4889876"/>
            <a:ext cx="3462977" cy="345976"/>
          </a:xfrm>
          <a:prstGeom prst="rect">
            <a:avLst/>
          </a:prstGeom>
        </p:spPr>
        <p:txBody>
          <a:bodyPr vert="horz"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Median PFS: 15.3 mo (95% CI: 6.6-24.9)</a:t>
            </a:r>
          </a:p>
        </p:txBody>
      </p:sp>
      <p:sp>
        <p:nvSpPr>
          <p:cNvPr id="17" name="TextBox 16">
            <a:extLst>
              <a:ext uri="{FF2B5EF4-FFF2-40B4-BE49-F238E27FC236}">
                <a16:creationId xmlns:a16="http://schemas.microsoft.com/office/drawing/2014/main" id="{B3E27607-5002-7AD1-BE1A-ACC204615F34}"/>
              </a:ext>
            </a:extLst>
          </p:cNvPr>
          <p:cNvSpPr txBox="1"/>
          <p:nvPr/>
        </p:nvSpPr>
        <p:spPr>
          <a:xfrm>
            <a:off x="890123"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83</a:t>
            </a:r>
          </a:p>
        </p:txBody>
      </p:sp>
      <p:sp>
        <p:nvSpPr>
          <p:cNvPr id="18" name="TextBox 17">
            <a:extLst>
              <a:ext uri="{FF2B5EF4-FFF2-40B4-BE49-F238E27FC236}">
                <a16:creationId xmlns:a16="http://schemas.microsoft.com/office/drawing/2014/main" id="{8A2AF89D-D7CA-261C-150A-E5A214DA3DD9}"/>
              </a:ext>
            </a:extLst>
          </p:cNvPr>
          <p:cNvSpPr txBox="1"/>
          <p:nvPr/>
        </p:nvSpPr>
        <p:spPr>
          <a:xfrm>
            <a:off x="1400411"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61</a:t>
            </a:r>
          </a:p>
        </p:txBody>
      </p:sp>
      <p:sp>
        <p:nvSpPr>
          <p:cNvPr id="19" name="TextBox 18">
            <a:extLst>
              <a:ext uri="{FF2B5EF4-FFF2-40B4-BE49-F238E27FC236}">
                <a16:creationId xmlns:a16="http://schemas.microsoft.com/office/drawing/2014/main" id="{50879652-4E1C-6875-0A21-EAAF4E69E601}"/>
              </a:ext>
            </a:extLst>
          </p:cNvPr>
          <p:cNvSpPr txBox="1"/>
          <p:nvPr/>
        </p:nvSpPr>
        <p:spPr>
          <a:xfrm>
            <a:off x="1910699"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49</a:t>
            </a:r>
          </a:p>
        </p:txBody>
      </p:sp>
      <p:sp>
        <p:nvSpPr>
          <p:cNvPr id="20" name="TextBox 19">
            <a:extLst>
              <a:ext uri="{FF2B5EF4-FFF2-40B4-BE49-F238E27FC236}">
                <a16:creationId xmlns:a16="http://schemas.microsoft.com/office/drawing/2014/main" id="{A8FE8DAD-725C-6014-12AD-5951D072B61F}"/>
              </a:ext>
            </a:extLst>
          </p:cNvPr>
          <p:cNvSpPr txBox="1"/>
          <p:nvPr/>
        </p:nvSpPr>
        <p:spPr>
          <a:xfrm>
            <a:off x="2420987"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36</a:t>
            </a:r>
          </a:p>
        </p:txBody>
      </p:sp>
      <p:sp>
        <p:nvSpPr>
          <p:cNvPr id="21" name="TextBox 20">
            <a:extLst>
              <a:ext uri="{FF2B5EF4-FFF2-40B4-BE49-F238E27FC236}">
                <a16:creationId xmlns:a16="http://schemas.microsoft.com/office/drawing/2014/main" id="{4F566D18-9CBA-83D2-9ACB-74948474B13F}"/>
              </a:ext>
            </a:extLst>
          </p:cNvPr>
          <p:cNvSpPr txBox="1"/>
          <p:nvPr/>
        </p:nvSpPr>
        <p:spPr>
          <a:xfrm>
            <a:off x="2931275"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32</a:t>
            </a:r>
          </a:p>
        </p:txBody>
      </p:sp>
      <p:sp>
        <p:nvSpPr>
          <p:cNvPr id="22" name="TextBox 21">
            <a:extLst>
              <a:ext uri="{FF2B5EF4-FFF2-40B4-BE49-F238E27FC236}">
                <a16:creationId xmlns:a16="http://schemas.microsoft.com/office/drawing/2014/main" id="{6D58774F-6ACC-C990-1A44-84B54BD0D511}"/>
              </a:ext>
            </a:extLst>
          </p:cNvPr>
          <p:cNvSpPr txBox="1"/>
          <p:nvPr/>
        </p:nvSpPr>
        <p:spPr>
          <a:xfrm>
            <a:off x="3441563"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29</a:t>
            </a:r>
          </a:p>
        </p:txBody>
      </p:sp>
      <p:sp>
        <p:nvSpPr>
          <p:cNvPr id="23" name="TextBox 22">
            <a:extLst>
              <a:ext uri="{FF2B5EF4-FFF2-40B4-BE49-F238E27FC236}">
                <a16:creationId xmlns:a16="http://schemas.microsoft.com/office/drawing/2014/main" id="{23AD4B04-C9B0-5F72-B3DC-578FE314C9C2}"/>
              </a:ext>
            </a:extLst>
          </p:cNvPr>
          <p:cNvSpPr txBox="1"/>
          <p:nvPr/>
        </p:nvSpPr>
        <p:spPr>
          <a:xfrm>
            <a:off x="3951851"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a:t>
            </a:r>
          </a:p>
        </p:txBody>
      </p:sp>
      <p:sp>
        <p:nvSpPr>
          <p:cNvPr id="24" name="TextBox 23">
            <a:extLst>
              <a:ext uri="{FF2B5EF4-FFF2-40B4-BE49-F238E27FC236}">
                <a16:creationId xmlns:a16="http://schemas.microsoft.com/office/drawing/2014/main" id="{744BB491-EFF7-B0AB-9C6F-6EB9560F3DA6}"/>
              </a:ext>
            </a:extLst>
          </p:cNvPr>
          <p:cNvSpPr txBox="1"/>
          <p:nvPr/>
        </p:nvSpPr>
        <p:spPr>
          <a:xfrm>
            <a:off x="4462139"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19</a:t>
            </a:r>
          </a:p>
        </p:txBody>
      </p:sp>
      <p:sp>
        <p:nvSpPr>
          <p:cNvPr id="25" name="TextBox 24">
            <a:extLst>
              <a:ext uri="{FF2B5EF4-FFF2-40B4-BE49-F238E27FC236}">
                <a16:creationId xmlns:a16="http://schemas.microsoft.com/office/drawing/2014/main" id="{AD2FDC52-F9DC-5B45-29D2-3BA6F4C5F83D}"/>
              </a:ext>
            </a:extLst>
          </p:cNvPr>
          <p:cNvSpPr txBox="1"/>
          <p:nvPr/>
        </p:nvSpPr>
        <p:spPr>
          <a:xfrm>
            <a:off x="4972427"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a:t>
            </a:r>
          </a:p>
        </p:txBody>
      </p:sp>
      <p:sp>
        <p:nvSpPr>
          <p:cNvPr id="26" name="TextBox 25">
            <a:extLst>
              <a:ext uri="{FF2B5EF4-FFF2-40B4-BE49-F238E27FC236}">
                <a16:creationId xmlns:a16="http://schemas.microsoft.com/office/drawing/2014/main" id="{9D593518-3A96-76B5-4417-4C882393B016}"/>
              </a:ext>
            </a:extLst>
          </p:cNvPr>
          <p:cNvSpPr txBox="1"/>
          <p:nvPr/>
        </p:nvSpPr>
        <p:spPr>
          <a:xfrm>
            <a:off x="5482718" y="5958447"/>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27" name="TextBox 26">
            <a:extLst>
              <a:ext uri="{FF2B5EF4-FFF2-40B4-BE49-F238E27FC236}">
                <a16:creationId xmlns:a16="http://schemas.microsoft.com/office/drawing/2014/main" id="{E95D7031-DECB-E093-A6A1-1FD23A873406}"/>
              </a:ext>
            </a:extLst>
          </p:cNvPr>
          <p:cNvSpPr txBox="1"/>
          <p:nvPr/>
        </p:nvSpPr>
        <p:spPr>
          <a:xfrm>
            <a:off x="130146" y="5774276"/>
            <a:ext cx="1546482" cy="180795"/>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Patients at Risk, n</a:t>
            </a:r>
          </a:p>
        </p:txBody>
      </p:sp>
      <p:sp>
        <p:nvSpPr>
          <p:cNvPr id="28" name="TextBox 27">
            <a:extLst>
              <a:ext uri="{FF2B5EF4-FFF2-40B4-BE49-F238E27FC236}">
                <a16:creationId xmlns:a16="http://schemas.microsoft.com/office/drawing/2014/main" id="{2E36A3A4-7A3C-E2CD-4B09-A13FF0D814FA}"/>
              </a:ext>
            </a:extLst>
          </p:cNvPr>
          <p:cNvSpPr txBox="1"/>
          <p:nvPr/>
        </p:nvSpPr>
        <p:spPr>
          <a:xfrm>
            <a:off x="649949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83</a:t>
            </a:r>
          </a:p>
        </p:txBody>
      </p:sp>
      <p:sp>
        <p:nvSpPr>
          <p:cNvPr id="29" name="TextBox 28">
            <a:extLst>
              <a:ext uri="{FF2B5EF4-FFF2-40B4-BE49-F238E27FC236}">
                <a16:creationId xmlns:a16="http://schemas.microsoft.com/office/drawing/2014/main" id="{E834BDFF-93AA-A002-ABF8-7392D37740AE}"/>
              </a:ext>
            </a:extLst>
          </p:cNvPr>
          <p:cNvSpPr txBox="1"/>
          <p:nvPr/>
        </p:nvSpPr>
        <p:spPr>
          <a:xfrm>
            <a:off x="672043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72</a:t>
            </a:r>
          </a:p>
        </p:txBody>
      </p:sp>
      <p:sp>
        <p:nvSpPr>
          <p:cNvPr id="30" name="TextBox 29">
            <a:extLst>
              <a:ext uri="{FF2B5EF4-FFF2-40B4-BE49-F238E27FC236}">
                <a16:creationId xmlns:a16="http://schemas.microsoft.com/office/drawing/2014/main" id="{847A3777-F6DF-D0CF-2039-3B27FFCF814F}"/>
              </a:ext>
            </a:extLst>
          </p:cNvPr>
          <p:cNvSpPr txBox="1"/>
          <p:nvPr/>
        </p:nvSpPr>
        <p:spPr>
          <a:xfrm>
            <a:off x="694138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65</a:t>
            </a:r>
          </a:p>
        </p:txBody>
      </p:sp>
      <p:sp>
        <p:nvSpPr>
          <p:cNvPr id="31" name="TextBox 30">
            <a:extLst>
              <a:ext uri="{FF2B5EF4-FFF2-40B4-BE49-F238E27FC236}">
                <a16:creationId xmlns:a16="http://schemas.microsoft.com/office/drawing/2014/main" id="{5968C1A1-C7F4-57EC-FF01-BBD45437BD07}"/>
              </a:ext>
            </a:extLst>
          </p:cNvPr>
          <p:cNvSpPr txBox="1"/>
          <p:nvPr/>
        </p:nvSpPr>
        <p:spPr>
          <a:xfrm>
            <a:off x="716232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57</a:t>
            </a:r>
          </a:p>
        </p:txBody>
      </p:sp>
      <p:sp>
        <p:nvSpPr>
          <p:cNvPr id="32" name="TextBox 31">
            <a:extLst>
              <a:ext uri="{FF2B5EF4-FFF2-40B4-BE49-F238E27FC236}">
                <a16:creationId xmlns:a16="http://schemas.microsoft.com/office/drawing/2014/main" id="{57C7DAA0-5D18-A6AC-45E8-475D5AA292D9}"/>
              </a:ext>
            </a:extLst>
          </p:cNvPr>
          <p:cNvSpPr txBox="1"/>
          <p:nvPr/>
        </p:nvSpPr>
        <p:spPr>
          <a:xfrm>
            <a:off x="738327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46</a:t>
            </a:r>
          </a:p>
        </p:txBody>
      </p:sp>
      <p:sp>
        <p:nvSpPr>
          <p:cNvPr id="33" name="TextBox 32">
            <a:extLst>
              <a:ext uri="{FF2B5EF4-FFF2-40B4-BE49-F238E27FC236}">
                <a16:creationId xmlns:a16="http://schemas.microsoft.com/office/drawing/2014/main" id="{8CEAB3AF-1D0E-9C0B-DC75-3034E53B8385}"/>
              </a:ext>
            </a:extLst>
          </p:cNvPr>
          <p:cNvSpPr txBox="1"/>
          <p:nvPr/>
        </p:nvSpPr>
        <p:spPr>
          <a:xfrm>
            <a:off x="760421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42</a:t>
            </a:r>
          </a:p>
        </p:txBody>
      </p:sp>
      <p:sp>
        <p:nvSpPr>
          <p:cNvPr id="34" name="TextBox 33">
            <a:extLst>
              <a:ext uri="{FF2B5EF4-FFF2-40B4-BE49-F238E27FC236}">
                <a16:creationId xmlns:a16="http://schemas.microsoft.com/office/drawing/2014/main" id="{A03FF0FE-5DF7-C8F2-1D22-006BA4AFB2DA}"/>
              </a:ext>
            </a:extLst>
          </p:cNvPr>
          <p:cNvSpPr txBox="1"/>
          <p:nvPr/>
        </p:nvSpPr>
        <p:spPr>
          <a:xfrm>
            <a:off x="782516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37</a:t>
            </a:r>
          </a:p>
        </p:txBody>
      </p:sp>
      <p:sp>
        <p:nvSpPr>
          <p:cNvPr id="35" name="TextBox 34">
            <a:extLst>
              <a:ext uri="{FF2B5EF4-FFF2-40B4-BE49-F238E27FC236}">
                <a16:creationId xmlns:a16="http://schemas.microsoft.com/office/drawing/2014/main" id="{7D9073BA-F809-2B11-1060-AD27F3017016}"/>
              </a:ext>
            </a:extLst>
          </p:cNvPr>
          <p:cNvSpPr txBox="1"/>
          <p:nvPr/>
        </p:nvSpPr>
        <p:spPr>
          <a:xfrm>
            <a:off x="804610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31</a:t>
            </a:r>
          </a:p>
        </p:txBody>
      </p:sp>
      <p:sp>
        <p:nvSpPr>
          <p:cNvPr id="36" name="TextBox 35">
            <a:extLst>
              <a:ext uri="{FF2B5EF4-FFF2-40B4-BE49-F238E27FC236}">
                <a16:creationId xmlns:a16="http://schemas.microsoft.com/office/drawing/2014/main" id="{1380749C-67F9-3DA2-E3A8-4448035FA2CE}"/>
              </a:ext>
            </a:extLst>
          </p:cNvPr>
          <p:cNvSpPr txBox="1"/>
          <p:nvPr/>
        </p:nvSpPr>
        <p:spPr>
          <a:xfrm>
            <a:off x="826705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16</a:t>
            </a:r>
          </a:p>
        </p:txBody>
      </p:sp>
      <p:sp>
        <p:nvSpPr>
          <p:cNvPr id="37" name="TextBox 36">
            <a:extLst>
              <a:ext uri="{FF2B5EF4-FFF2-40B4-BE49-F238E27FC236}">
                <a16:creationId xmlns:a16="http://schemas.microsoft.com/office/drawing/2014/main" id="{E0EB429C-A9F6-02F7-3867-8004C8E0604E}"/>
              </a:ext>
            </a:extLst>
          </p:cNvPr>
          <p:cNvSpPr txBox="1"/>
          <p:nvPr/>
        </p:nvSpPr>
        <p:spPr>
          <a:xfrm>
            <a:off x="848799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8</a:t>
            </a:r>
          </a:p>
        </p:txBody>
      </p:sp>
      <p:sp>
        <p:nvSpPr>
          <p:cNvPr id="38" name="TextBox 37">
            <a:extLst>
              <a:ext uri="{FF2B5EF4-FFF2-40B4-BE49-F238E27FC236}">
                <a16:creationId xmlns:a16="http://schemas.microsoft.com/office/drawing/2014/main" id="{58D11D1F-1978-33AE-788B-288A412E46AB}"/>
              </a:ext>
            </a:extLst>
          </p:cNvPr>
          <p:cNvSpPr txBox="1"/>
          <p:nvPr/>
        </p:nvSpPr>
        <p:spPr>
          <a:xfrm>
            <a:off x="870894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8</a:t>
            </a:r>
          </a:p>
        </p:txBody>
      </p:sp>
      <p:sp>
        <p:nvSpPr>
          <p:cNvPr id="39" name="TextBox 38">
            <a:extLst>
              <a:ext uri="{FF2B5EF4-FFF2-40B4-BE49-F238E27FC236}">
                <a16:creationId xmlns:a16="http://schemas.microsoft.com/office/drawing/2014/main" id="{B2AD1554-0683-B829-B58F-9253A9A97372}"/>
              </a:ext>
            </a:extLst>
          </p:cNvPr>
          <p:cNvSpPr txBox="1"/>
          <p:nvPr/>
        </p:nvSpPr>
        <p:spPr>
          <a:xfrm>
            <a:off x="892988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8</a:t>
            </a:r>
          </a:p>
        </p:txBody>
      </p:sp>
      <p:sp>
        <p:nvSpPr>
          <p:cNvPr id="40" name="TextBox 39">
            <a:extLst>
              <a:ext uri="{FF2B5EF4-FFF2-40B4-BE49-F238E27FC236}">
                <a16:creationId xmlns:a16="http://schemas.microsoft.com/office/drawing/2014/main" id="{E0CEFED4-DCB2-0F97-B9C3-C61C177C080B}"/>
              </a:ext>
            </a:extLst>
          </p:cNvPr>
          <p:cNvSpPr txBox="1"/>
          <p:nvPr/>
        </p:nvSpPr>
        <p:spPr>
          <a:xfrm>
            <a:off x="915083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5</a:t>
            </a:r>
          </a:p>
        </p:txBody>
      </p:sp>
      <p:sp>
        <p:nvSpPr>
          <p:cNvPr id="41" name="TextBox 40">
            <a:extLst>
              <a:ext uri="{FF2B5EF4-FFF2-40B4-BE49-F238E27FC236}">
                <a16:creationId xmlns:a16="http://schemas.microsoft.com/office/drawing/2014/main" id="{5A5D2494-BC38-083E-9689-ECCC2494D4A8}"/>
              </a:ext>
            </a:extLst>
          </p:cNvPr>
          <p:cNvSpPr txBox="1"/>
          <p:nvPr/>
        </p:nvSpPr>
        <p:spPr>
          <a:xfrm>
            <a:off x="937177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4</a:t>
            </a:r>
          </a:p>
        </p:txBody>
      </p:sp>
      <p:sp>
        <p:nvSpPr>
          <p:cNvPr id="42" name="TextBox 41">
            <a:extLst>
              <a:ext uri="{FF2B5EF4-FFF2-40B4-BE49-F238E27FC236}">
                <a16:creationId xmlns:a16="http://schemas.microsoft.com/office/drawing/2014/main" id="{D90257D4-DCC6-630E-6F7B-BDCB283F2317}"/>
              </a:ext>
            </a:extLst>
          </p:cNvPr>
          <p:cNvSpPr txBox="1"/>
          <p:nvPr/>
        </p:nvSpPr>
        <p:spPr>
          <a:xfrm>
            <a:off x="959272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4</a:t>
            </a:r>
          </a:p>
        </p:txBody>
      </p:sp>
      <p:sp>
        <p:nvSpPr>
          <p:cNvPr id="43" name="TextBox 42">
            <a:extLst>
              <a:ext uri="{FF2B5EF4-FFF2-40B4-BE49-F238E27FC236}">
                <a16:creationId xmlns:a16="http://schemas.microsoft.com/office/drawing/2014/main" id="{31D62E04-DF3B-2E19-21D3-B01AD516C664}"/>
              </a:ext>
            </a:extLst>
          </p:cNvPr>
          <p:cNvSpPr txBox="1"/>
          <p:nvPr/>
        </p:nvSpPr>
        <p:spPr>
          <a:xfrm>
            <a:off x="981366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4</a:t>
            </a:r>
          </a:p>
        </p:txBody>
      </p:sp>
      <p:sp>
        <p:nvSpPr>
          <p:cNvPr id="44" name="TextBox 43">
            <a:extLst>
              <a:ext uri="{FF2B5EF4-FFF2-40B4-BE49-F238E27FC236}">
                <a16:creationId xmlns:a16="http://schemas.microsoft.com/office/drawing/2014/main" id="{A6EEA70C-83B6-A90F-A873-FCB37FFF5FF1}"/>
              </a:ext>
            </a:extLst>
          </p:cNvPr>
          <p:cNvSpPr txBox="1"/>
          <p:nvPr/>
        </p:nvSpPr>
        <p:spPr>
          <a:xfrm>
            <a:off x="1003461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4</a:t>
            </a:r>
          </a:p>
        </p:txBody>
      </p:sp>
      <p:sp>
        <p:nvSpPr>
          <p:cNvPr id="45" name="TextBox 44">
            <a:extLst>
              <a:ext uri="{FF2B5EF4-FFF2-40B4-BE49-F238E27FC236}">
                <a16:creationId xmlns:a16="http://schemas.microsoft.com/office/drawing/2014/main" id="{00838183-B862-F3B4-9ACF-9EDC76533E72}"/>
              </a:ext>
            </a:extLst>
          </p:cNvPr>
          <p:cNvSpPr txBox="1"/>
          <p:nvPr/>
        </p:nvSpPr>
        <p:spPr>
          <a:xfrm>
            <a:off x="1025555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46" name="TextBox 45">
            <a:extLst>
              <a:ext uri="{FF2B5EF4-FFF2-40B4-BE49-F238E27FC236}">
                <a16:creationId xmlns:a16="http://schemas.microsoft.com/office/drawing/2014/main" id="{E46B67AF-78BF-AA38-9BD6-2C90877CCCA2}"/>
              </a:ext>
            </a:extLst>
          </p:cNvPr>
          <p:cNvSpPr txBox="1"/>
          <p:nvPr/>
        </p:nvSpPr>
        <p:spPr>
          <a:xfrm>
            <a:off x="1047650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2</a:t>
            </a:r>
          </a:p>
        </p:txBody>
      </p:sp>
      <p:sp>
        <p:nvSpPr>
          <p:cNvPr id="47" name="TextBox 46">
            <a:extLst>
              <a:ext uri="{FF2B5EF4-FFF2-40B4-BE49-F238E27FC236}">
                <a16:creationId xmlns:a16="http://schemas.microsoft.com/office/drawing/2014/main" id="{31FCC5A0-3170-F8D3-1A06-984AB2F85579}"/>
              </a:ext>
            </a:extLst>
          </p:cNvPr>
          <p:cNvSpPr txBox="1"/>
          <p:nvPr/>
        </p:nvSpPr>
        <p:spPr>
          <a:xfrm>
            <a:off x="1069744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1</a:t>
            </a:r>
          </a:p>
        </p:txBody>
      </p:sp>
      <p:sp>
        <p:nvSpPr>
          <p:cNvPr id="48" name="TextBox 47">
            <a:extLst>
              <a:ext uri="{FF2B5EF4-FFF2-40B4-BE49-F238E27FC236}">
                <a16:creationId xmlns:a16="http://schemas.microsoft.com/office/drawing/2014/main" id="{3E90230C-25E0-360A-497B-5291AFEC8220}"/>
              </a:ext>
            </a:extLst>
          </p:cNvPr>
          <p:cNvSpPr txBox="1"/>
          <p:nvPr/>
        </p:nvSpPr>
        <p:spPr>
          <a:xfrm>
            <a:off x="10918392"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1</a:t>
            </a:r>
          </a:p>
        </p:txBody>
      </p:sp>
      <p:sp>
        <p:nvSpPr>
          <p:cNvPr id="49" name="TextBox 48">
            <a:extLst>
              <a:ext uri="{FF2B5EF4-FFF2-40B4-BE49-F238E27FC236}">
                <a16:creationId xmlns:a16="http://schemas.microsoft.com/office/drawing/2014/main" id="{09B5EA91-7467-B43D-C6AB-AA359339001A}"/>
              </a:ext>
            </a:extLst>
          </p:cNvPr>
          <p:cNvSpPr txBox="1"/>
          <p:nvPr/>
        </p:nvSpPr>
        <p:spPr>
          <a:xfrm>
            <a:off x="11139337" y="5978050"/>
            <a:ext cx="395581" cy="219821"/>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52" name="TextBox 51">
            <a:extLst>
              <a:ext uri="{FF2B5EF4-FFF2-40B4-BE49-F238E27FC236}">
                <a16:creationId xmlns:a16="http://schemas.microsoft.com/office/drawing/2014/main" id="{2EE7DBB1-F518-3347-80E2-4B9C423683CD}"/>
              </a:ext>
            </a:extLst>
          </p:cNvPr>
          <p:cNvSpPr txBox="1"/>
          <p:nvPr/>
        </p:nvSpPr>
        <p:spPr>
          <a:xfrm>
            <a:off x="5834345" y="5776253"/>
            <a:ext cx="1499937" cy="286808"/>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Patients at Risk, n</a:t>
            </a:r>
          </a:p>
        </p:txBody>
      </p:sp>
      <p:sp>
        <p:nvSpPr>
          <p:cNvPr id="50" name="Freeform 49">
            <a:extLst>
              <a:ext uri="{FF2B5EF4-FFF2-40B4-BE49-F238E27FC236}">
                <a16:creationId xmlns:a16="http://schemas.microsoft.com/office/drawing/2014/main" id="{CDA23C99-6972-EF8E-6F90-65F44CA36951}"/>
              </a:ext>
            </a:extLst>
          </p:cNvPr>
          <p:cNvSpPr/>
          <p:nvPr/>
        </p:nvSpPr>
        <p:spPr>
          <a:xfrm>
            <a:off x="1097938" y="2702182"/>
            <a:ext cx="4726599" cy="2514600"/>
          </a:xfrm>
          <a:custGeom>
            <a:avLst/>
            <a:gdLst>
              <a:gd name="csX0" fmla="*/ 0 w 4838700"/>
              <a:gd name="csY0" fmla="*/ 0 h 2657475"/>
              <a:gd name="csX1" fmla="*/ 0 w 4838700"/>
              <a:gd name="csY1" fmla="*/ 2657475 h 2657475"/>
              <a:gd name="csX2" fmla="*/ 4838700 w 4838700"/>
              <a:gd name="csY2" fmla="*/ 2657475 h 2657475"/>
            </a:gdLst>
            <a:ahLst/>
            <a:cxnLst>
              <a:cxn ang="0">
                <a:pos x="csX0" y="csY0"/>
              </a:cxn>
              <a:cxn ang="0">
                <a:pos x="csX1" y="csY1"/>
              </a:cxn>
              <a:cxn ang="0">
                <a:pos x="csX2" y="csY2"/>
              </a:cxn>
            </a:cxnLst>
            <a:rect l="l" t="t" r="r" b="b"/>
            <a:pathLst>
              <a:path w="4838700" h="2657475">
                <a:moveTo>
                  <a:pt x="0" y="0"/>
                </a:moveTo>
                <a:lnTo>
                  <a:pt x="0" y="2657475"/>
                </a:lnTo>
                <a:lnTo>
                  <a:pt x="4838700" y="2657475"/>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cxnSp>
        <p:nvCxnSpPr>
          <p:cNvPr id="51" name="Straight Connector 50">
            <a:extLst>
              <a:ext uri="{FF2B5EF4-FFF2-40B4-BE49-F238E27FC236}">
                <a16:creationId xmlns:a16="http://schemas.microsoft.com/office/drawing/2014/main" id="{2A8A820B-28BF-EB88-5E68-C7CDB5C52D5F}"/>
              </a:ext>
            </a:extLst>
          </p:cNvPr>
          <p:cNvCxnSpPr/>
          <p:nvPr/>
        </p:nvCxnSpPr>
        <p:spPr>
          <a:xfrm>
            <a:off x="1095548"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58EC833-87D8-0DFA-962D-652CF7588D77}"/>
              </a:ext>
            </a:extLst>
          </p:cNvPr>
          <p:cNvCxnSpPr>
            <a:cxnSpLocks/>
          </p:cNvCxnSpPr>
          <p:nvPr/>
        </p:nvCxnSpPr>
        <p:spPr>
          <a:xfrm flipH="1">
            <a:off x="1014914" y="5213773"/>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74C7A9C-018B-2207-F548-7F2929324009}"/>
              </a:ext>
            </a:extLst>
          </p:cNvPr>
          <p:cNvCxnSpPr>
            <a:cxnSpLocks/>
          </p:cNvCxnSpPr>
          <p:nvPr/>
        </p:nvCxnSpPr>
        <p:spPr>
          <a:xfrm flipH="1">
            <a:off x="1014913" y="4701128"/>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6E8224AE-CD2C-9678-2AF8-D0D9440E53CA}"/>
              </a:ext>
            </a:extLst>
          </p:cNvPr>
          <p:cNvCxnSpPr>
            <a:cxnSpLocks/>
          </p:cNvCxnSpPr>
          <p:nvPr/>
        </p:nvCxnSpPr>
        <p:spPr>
          <a:xfrm flipH="1">
            <a:off x="1011738" y="4202773"/>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FE01AB5-1C06-CEAA-05CE-CE11B48C0DCD}"/>
              </a:ext>
            </a:extLst>
          </p:cNvPr>
          <p:cNvCxnSpPr>
            <a:cxnSpLocks/>
          </p:cNvCxnSpPr>
          <p:nvPr/>
        </p:nvCxnSpPr>
        <p:spPr>
          <a:xfrm flipH="1">
            <a:off x="1011737" y="3704418"/>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55CA99E4-E9AC-5703-9718-C20321B0230E}"/>
              </a:ext>
            </a:extLst>
          </p:cNvPr>
          <p:cNvCxnSpPr>
            <a:cxnSpLocks/>
          </p:cNvCxnSpPr>
          <p:nvPr/>
        </p:nvCxnSpPr>
        <p:spPr>
          <a:xfrm flipH="1">
            <a:off x="1011736" y="3210827"/>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6BAA1F73-0817-88F5-9A37-FCF6EF799C42}"/>
              </a:ext>
            </a:extLst>
          </p:cNvPr>
          <p:cNvCxnSpPr>
            <a:cxnSpLocks/>
          </p:cNvCxnSpPr>
          <p:nvPr/>
        </p:nvCxnSpPr>
        <p:spPr>
          <a:xfrm flipH="1">
            <a:off x="1011735" y="2702948"/>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Box 58">
            <a:extLst>
              <a:ext uri="{FF2B5EF4-FFF2-40B4-BE49-F238E27FC236}">
                <a16:creationId xmlns:a16="http://schemas.microsoft.com/office/drawing/2014/main" id="{49C83786-2EBE-491B-564A-84CE26CF98F8}"/>
              </a:ext>
            </a:extLst>
          </p:cNvPr>
          <p:cNvSpPr txBox="1"/>
          <p:nvPr/>
        </p:nvSpPr>
        <p:spPr bwMode="auto">
          <a:xfrm>
            <a:off x="653270" y="5060419"/>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0</a:t>
            </a:r>
          </a:p>
        </p:txBody>
      </p:sp>
      <p:sp>
        <p:nvSpPr>
          <p:cNvPr id="60" name="TextBox 59">
            <a:extLst>
              <a:ext uri="{FF2B5EF4-FFF2-40B4-BE49-F238E27FC236}">
                <a16:creationId xmlns:a16="http://schemas.microsoft.com/office/drawing/2014/main" id="{E9A4F7DE-744F-FD21-3B46-A337916B8A42}"/>
              </a:ext>
            </a:extLst>
          </p:cNvPr>
          <p:cNvSpPr txBox="1"/>
          <p:nvPr/>
        </p:nvSpPr>
        <p:spPr bwMode="auto">
          <a:xfrm>
            <a:off x="657922" y="3068260"/>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80</a:t>
            </a:r>
          </a:p>
        </p:txBody>
      </p:sp>
      <p:sp>
        <p:nvSpPr>
          <p:cNvPr id="61" name="TextBox 60">
            <a:extLst>
              <a:ext uri="{FF2B5EF4-FFF2-40B4-BE49-F238E27FC236}">
                <a16:creationId xmlns:a16="http://schemas.microsoft.com/office/drawing/2014/main" id="{A0BE4357-3C94-4563-A312-999121483CC0}"/>
              </a:ext>
            </a:extLst>
          </p:cNvPr>
          <p:cNvSpPr txBox="1"/>
          <p:nvPr/>
        </p:nvSpPr>
        <p:spPr bwMode="auto">
          <a:xfrm>
            <a:off x="657922" y="3559154"/>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60</a:t>
            </a:r>
          </a:p>
        </p:txBody>
      </p:sp>
      <p:sp>
        <p:nvSpPr>
          <p:cNvPr id="62" name="TextBox 61">
            <a:extLst>
              <a:ext uri="{FF2B5EF4-FFF2-40B4-BE49-F238E27FC236}">
                <a16:creationId xmlns:a16="http://schemas.microsoft.com/office/drawing/2014/main" id="{4433087B-DB54-5BAF-68A1-CE5C49062A95}"/>
              </a:ext>
            </a:extLst>
          </p:cNvPr>
          <p:cNvSpPr txBox="1"/>
          <p:nvPr/>
        </p:nvSpPr>
        <p:spPr bwMode="auto">
          <a:xfrm>
            <a:off x="657922" y="4054812"/>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40</a:t>
            </a:r>
          </a:p>
        </p:txBody>
      </p:sp>
      <p:sp>
        <p:nvSpPr>
          <p:cNvPr id="63" name="TextBox 62">
            <a:extLst>
              <a:ext uri="{FF2B5EF4-FFF2-40B4-BE49-F238E27FC236}">
                <a16:creationId xmlns:a16="http://schemas.microsoft.com/office/drawing/2014/main" id="{EF0B44BD-92C5-80F0-62E6-EA9E365CADF1}"/>
              </a:ext>
            </a:extLst>
          </p:cNvPr>
          <p:cNvSpPr txBox="1"/>
          <p:nvPr/>
        </p:nvSpPr>
        <p:spPr bwMode="auto">
          <a:xfrm>
            <a:off x="657922" y="4550470"/>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20</a:t>
            </a:r>
          </a:p>
        </p:txBody>
      </p:sp>
      <p:sp>
        <p:nvSpPr>
          <p:cNvPr id="64" name="TextBox 63">
            <a:extLst>
              <a:ext uri="{FF2B5EF4-FFF2-40B4-BE49-F238E27FC236}">
                <a16:creationId xmlns:a16="http://schemas.microsoft.com/office/drawing/2014/main" id="{0FAE5F48-5723-A000-65E6-58D9F0540268}"/>
              </a:ext>
            </a:extLst>
          </p:cNvPr>
          <p:cNvSpPr txBox="1"/>
          <p:nvPr/>
        </p:nvSpPr>
        <p:spPr bwMode="auto">
          <a:xfrm>
            <a:off x="1020747" y="5251684"/>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0</a:t>
            </a:r>
          </a:p>
        </p:txBody>
      </p:sp>
      <p:cxnSp>
        <p:nvCxnSpPr>
          <p:cNvPr id="65" name="Straight Connector 64">
            <a:extLst>
              <a:ext uri="{FF2B5EF4-FFF2-40B4-BE49-F238E27FC236}">
                <a16:creationId xmlns:a16="http://schemas.microsoft.com/office/drawing/2014/main" id="{6E7BC7E0-098C-BCC2-38E1-03A480BB00B9}"/>
              </a:ext>
            </a:extLst>
          </p:cNvPr>
          <p:cNvCxnSpPr/>
          <p:nvPr/>
        </p:nvCxnSpPr>
        <p:spPr>
          <a:xfrm>
            <a:off x="1611229"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4EEAEA43-6866-B0C0-5D6A-136C0F04E933}"/>
              </a:ext>
            </a:extLst>
          </p:cNvPr>
          <p:cNvSpPr txBox="1"/>
          <p:nvPr/>
        </p:nvSpPr>
        <p:spPr bwMode="auto">
          <a:xfrm>
            <a:off x="1527719" y="5251684"/>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3</a:t>
            </a:r>
          </a:p>
        </p:txBody>
      </p:sp>
      <p:cxnSp>
        <p:nvCxnSpPr>
          <p:cNvPr id="67" name="Straight Connector 66">
            <a:extLst>
              <a:ext uri="{FF2B5EF4-FFF2-40B4-BE49-F238E27FC236}">
                <a16:creationId xmlns:a16="http://schemas.microsoft.com/office/drawing/2014/main" id="{0A6F6415-16B8-8061-3997-3721267E3EFB}"/>
              </a:ext>
            </a:extLst>
          </p:cNvPr>
          <p:cNvCxnSpPr/>
          <p:nvPr/>
        </p:nvCxnSpPr>
        <p:spPr>
          <a:xfrm>
            <a:off x="2125919"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a:extLst>
              <a:ext uri="{FF2B5EF4-FFF2-40B4-BE49-F238E27FC236}">
                <a16:creationId xmlns:a16="http://schemas.microsoft.com/office/drawing/2014/main" id="{077EE26A-8278-37DC-613D-2B9C6E4CB475}"/>
              </a:ext>
            </a:extLst>
          </p:cNvPr>
          <p:cNvSpPr txBox="1"/>
          <p:nvPr/>
        </p:nvSpPr>
        <p:spPr bwMode="auto">
          <a:xfrm>
            <a:off x="2042409" y="5251684"/>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6</a:t>
            </a:r>
          </a:p>
        </p:txBody>
      </p:sp>
      <p:cxnSp>
        <p:nvCxnSpPr>
          <p:cNvPr id="69" name="Straight Connector 68">
            <a:extLst>
              <a:ext uri="{FF2B5EF4-FFF2-40B4-BE49-F238E27FC236}">
                <a16:creationId xmlns:a16="http://schemas.microsoft.com/office/drawing/2014/main" id="{C90A6805-FC16-98CE-6011-7DABD0726311}"/>
              </a:ext>
            </a:extLst>
          </p:cNvPr>
          <p:cNvCxnSpPr/>
          <p:nvPr/>
        </p:nvCxnSpPr>
        <p:spPr>
          <a:xfrm>
            <a:off x="2638629" y="52134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TextBox 69">
            <a:extLst>
              <a:ext uri="{FF2B5EF4-FFF2-40B4-BE49-F238E27FC236}">
                <a16:creationId xmlns:a16="http://schemas.microsoft.com/office/drawing/2014/main" id="{EB08B37C-87D1-0023-1E20-5411D05D910E}"/>
              </a:ext>
            </a:extLst>
          </p:cNvPr>
          <p:cNvSpPr txBox="1"/>
          <p:nvPr/>
        </p:nvSpPr>
        <p:spPr bwMode="auto">
          <a:xfrm>
            <a:off x="2555119" y="5247506"/>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9</a:t>
            </a:r>
          </a:p>
        </p:txBody>
      </p:sp>
      <p:cxnSp>
        <p:nvCxnSpPr>
          <p:cNvPr id="71" name="Straight Connector 70">
            <a:extLst>
              <a:ext uri="{FF2B5EF4-FFF2-40B4-BE49-F238E27FC236}">
                <a16:creationId xmlns:a16="http://schemas.microsoft.com/office/drawing/2014/main" id="{451CFE96-A161-A4B3-ADCE-9A8BB320EE8E}"/>
              </a:ext>
            </a:extLst>
          </p:cNvPr>
          <p:cNvCxnSpPr/>
          <p:nvPr/>
        </p:nvCxnSpPr>
        <p:spPr>
          <a:xfrm>
            <a:off x="3142925"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CEA5E2F6-88F9-9460-1AFF-27207F3F1771}"/>
              </a:ext>
            </a:extLst>
          </p:cNvPr>
          <p:cNvSpPr txBox="1"/>
          <p:nvPr/>
        </p:nvSpPr>
        <p:spPr bwMode="auto">
          <a:xfrm>
            <a:off x="2962781" y="5251684"/>
            <a:ext cx="3622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12</a:t>
            </a:r>
          </a:p>
        </p:txBody>
      </p:sp>
      <p:cxnSp>
        <p:nvCxnSpPr>
          <p:cNvPr id="73" name="Straight Connector 72">
            <a:extLst>
              <a:ext uri="{FF2B5EF4-FFF2-40B4-BE49-F238E27FC236}">
                <a16:creationId xmlns:a16="http://schemas.microsoft.com/office/drawing/2014/main" id="{B8F8DE21-F5E5-4729-5891-9EAD44139250}"/>
              </a:ext>
            </a:extLst>
          </p:cNvPr>
          <p:cNvCxnSpPr/>
          <p:nvPr/>
        </p:nvCxnSpPr>
        <p:spPr>
          <a:xfrm>
            <a:off x="3654896"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D61F87D6-DD82-CEE5-C9AA-54BC9AEB6BEE}"/>
              </a:ext>
            </a:extLst>
          </p:cNvPr>
          <p:cNvSpPr txBox="1"/>
          <p:nvPr/>
        </p:nvSpPr>
        <p:spPr bwMode="auto">
          <a:xfrm>
            <a:off x="3474752" y="5251684"/>
            <a:ext cx="3622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15</a:t>
            </a:r>
          </a:p>
        </p:txBody>
      </p:sp>
      <p:cxnSp>
        <p:nvCxnSpPr>
          <p:cNvPr id="75" name="Straight Connector 74">
            <a:extLst>
              <a:ext uri="{FF2B5EF4-FFF2-40B4-BE49-F238E27FC236}">
                <a16:creationId xmlns:a16="http://schemas.microsoft.com/office/drawing/2014/main" id="{869E58F4-F258-13E0-81AF-0AADF2C31ABC}"/>
              </a:ext>
            </a:extLst>
          </p:cNvPr>
          <p:cNvCxnSpPr/>
          <p:nvPr/>
        </p:nvCxnSpPr>
        <p:spPr>
          <a:xfrm>
            <a:off x="4161579"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5AD6BC9A-C688-1B97-1B8E-48876A9F3D51}"/>
              </a:ext>
            </a:extLst>
          </p:cNvPr>
          <p:cNvSpPr txBox="1"/>
          <p:nvPr/>
        </p:nvSpPr>
        <p:spPr bwMode="auto">
          <a:xfrm>
            <a:off x="3981435" y="5251684"/>
            <a:ext cx="3622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18</a:t>
            </a:r>
          </a:p>
        </p:txBody>
      </p:sp>
      <p:cxnSp>
        <p:nvCxnSpPr>
          <p:cNvPr id="77" name="Straight Connector 76">
            <a:extLst>
              <a:ext uri="{FF2B5EF4-FFF2-40B4-BE49-F238E27FC236}">
                <a16:creationId xmlns:a16="http://schemas.microsoft.com/office/drawing/2014/main" id="{8730A453-6509-D7B4-9F89-32D8232732D6}"/>
              </a:ext>
            </a:extLst>
          </p:cNvPr>
          <p:cNvCxnSpPr/>
          <p:nvPr/>
        </p:nvCxnSpPr>
        <p:spPr>
          <a:xfrm>
            <a:off x="4666282" y="52134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TextBox 77">
            <a:extLst>
              <a:ext uri="{FF2B5EF4-FFF2-40B4-BE49-F238E27FC236}">
                <a16:creationId xmlns:a16="http://schemas.microsoft.com/office/drawing/2014/main" id="{0CEE60AD-C999-DCB7-14AC-68D42BF3205C}"/>
              </a:ext>
            </a:extLst>
          </p:cNvPr>
          <p:cNvSpPr txBox="1"/>
          <p:nvPr/>
        </p:nvSpPr>
        <p:spPr bwMode="auto">
          <a:xfrm>
            <a:off x="4486138" y="5247506"/>
            <a:ext cx="3622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21</a:t>
            </a:r>
          </a:p>
        </p:txBody>
      </p:sp>
      <p:cxnSp>
        <p:nvCxnSpPr>
          <p:cNvPr id="79" name="Straight Connector 78">
            <a:extLst>
              <a:ext uri="{FF2B5EF4-FFF2-40B4-BE49-F238E27FC236}">
                <a16:creationId xmlns:a16="http://schemas.microsoft.com/office/drawing/2014/main" id="{D264C235-315B-A9E9-0813-A54FBF7672E5}"/>
              </a:ext>
            </a:extLst>
          </p:cNvPr>
          <p:cNvCxnSpPr/>
          <p:nvPr/>
        </p:nvCxnSpPr>
        <p:spPr>
          <a:xfrm>
            <a:off x="5181079" y="52134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AF47AA57-4E3E-A6C4-DE30-205FDEA2337D}"/>
              </a:ext>
            </a:extLst>
          </p:cNvPr>
          <p:cNvSpPr txBox="1"/>
          <p:nvPr/>
        </p:nvSpPr>
        <p:spPr bwMode="auto">
          <a:xfrm>
            <a:off x="4921857" y="5247506"/>
            <a:ext cx="5203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24</a:t>
            </a:r>
          </a:p>
        </p:txBody>
      </p:sp>
      <p:cxnSp>
        <p:nvCxnSpPr>
          <p:cNvPr id="81" name="Straight Connector 80">
            <a:extLst>
              <a:ext uri="{FF2B5EF4-FFF2-40B4-BE49-F238E27FC236}">
                <a16:creationId xmlns:a16="http://schemas.microsoft.com/office/drawing/2014/main" id="{265BFD8F-D1CA-D5A3-DA78-FF93CE8CCD73}"/>
              </a:ext>
            </a:extLst>
          </p:cNvPr>
          <p:cNvCxnSpPr/>
          <p:nvPr/>
        </p:nvCxnSpPr>
        <p:spPr>
          <a:xfrm>
            <a:off x="5687458" y="521758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0D465082-8F2C-16A5-7C0E-CBBCE1C25780}"/>
              </a:ext>
            </a:extLst>
          </p:cNvPr>
          <p:cNvSpPr txBox="1"/>
          <p:nvPr/>
        </p:nvSpPr>
        <p:spPr bwMode="auto">
          <a:xfrm>
            <a:off x="5470684" y="5264198"/>
            <a:ext cx="44244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27</a:t>
            </a:r>
          </a:p>
        </p:txBody>
      </p:sp>
      <p:sp>
        <p:nvSpPr>
          <p:cNvPr id="83" name="TextBox 82">
            <a:extLst>
              <a:ext uri="{FF2B5EF4-FFF2-40B4-BE49-F238E27FC236}">
                <a16:creationId xmlns:a16="http://schemas.microsoft.com/office/drawing/2014/main" id="{273C51C3-84A7-F168-C698-1DD1B534FA4B}"/>
              </a:ext>
            </a:extLst>
          </p:cNvPr>
          <p:cNvSpPr txBox="1"/>
          <p:nvPr/>
        </p:nvSpPr>
        <p:spPr bwMode="auto">
          <a:xfrm>
            <a:off x="534552" y="2562023"/>
            <a:ext cx="5517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100</a:t>
            </a:r>
          </a:p>
        </p:txBody>
      </p:sp>
      <p:sp>
        <p:nvSpPr>
          <p:cNvPr id="143" name="Freeform 142">
            <a:extLst>
              <a:ext uri="{FF2B5EF4-FFF2-40B4-BE49-F238E27FC236}">
                <a16:creationId xmlns:a16="http://schemas.microsoft.com/office/drawing/2014/main" id="{9484256B-2586-BE81-7ABC-BBC81E6C895F}"/>
              </a:ext>
            </a:extLst>
          </p:cNvPr>
          <p:cNvSpPr/>
          <p:nvPr/>
        </p:nvSpPr>
        <p:spPr>
          <a:xfrm>
            <a:off x="6699389" y="2708604"/>
            <a:ext cx="4757664" cy="2514600"/>
          </a:xfrm>
          <a:custGeom>
            <a:avLst/>
            <a:gdLst>
              <a:gd name="csX0" fmla="*/ 0 w 4838700"/>
              <a:gd name="csY0" fmla="*/ 0 h 2657475"/>
              <a:gd name="csX1" fmla="*/ 0 w 4838700"/>
              <a:gd name="csY1" fmla="*/ 2657475 h 2657475"/>
              <a:gd name="csX2" fmla="*/ 4838700 w 4838700"/>
              <a:gd name="csY2" fmla="*/ 2657475 h 2657475"/>
            </a:gdLst>
            <a:ahLst/>
            <a:cxnLst>
              <a:cxn ang="0">
                <a:pos x="csX0" y="csY0"/>
              </a:cxn>
              <a:cxn ang="0">
                <a:pos x="csX1" y="csY1"/>
              </a:cxn>
              <a:cxn ang="0">
                <a:pos x="csX2" y="csY2"/>
              </a:cxn>
            </a:cxnLst>
            <a:rect l="l" t="t" r="r" b="b"/>
            <a:pathLst>
              <a:path w="4838700" h="2657475">
                <a:moveTo>
                  <a:pt x="0" y="0"/>
                </a:moveTo>
                <a:lnTo>
                  <a:pt x="0" y="2657475"/>
                </a:lnTo>
                <a:lnTo>
                  <a:pt x="4838700" y="2657475"/>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cxnSp>
        <p:nvCxnSpPr>
          <p:cNvPr id="144" name="Straight Connector 143">
            <a:extLst>
              <a:ext uri="{FF2B5EF4-FFF2-40B4-BE49-F238E27FC236}">
                <a16:creationId xmlns:a16="http://schemas.microsoft.com/office/drawing/2014/main" id="{79CC12FC-16F7-7211-E6BD-5A64E9E4FE9F}"/>
              </a:ext>
            </a:extLst>
          </p:cNvPr>
          <p:cNvCxnSpPr/>
          <p:nvPr/>
        </p:nvCxnSpPr>
        <p:spPr>
          <a:xfrm>
            <a:off x="6696999"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B47E2D16-50CD-43F4-762A-DF524A52F2D6}"/>
              </a:ext>
            </a:extLst>
          </p:cNvPr>
          <p:cNvCxnSpPr>
            <a:cxnSpLocks/>
          </p:cNvCxnSpPr>
          <p:nvPr/>
        </p:nvCxnSpPr>
        <p:spPr>
          <a:xfrm flipH="1">
            <a:off x="6616365" y="5220195"/>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C5D90C09-1370-52E6-C425-2DED741AB5D1}"/>
              </a:ext>
            </a:extLst>
          </p:cNvPr>
          <p:cNvCxnSpPr>
            <a:cxnSpLocks/>
          </p:cNvCxnSpPr>
          <p:nvPr/>
        </p:nvCxnSpPr>
        <p:spPr>
          <a:xfrm flipH="1">
            <a:off x="6616364" y="4707550"/>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E3627D14-2892-F003-7902-4192472B8482}"/>
              </a:ext>
            </a:extLst>
          </p:cNvPr>
          <p:cNvCxnSpPr>
            <a:cxnSpLocks/>
          </p:cNvCxnSpPr>
          <p:nvPr/>
        </p:nvCxnSpPr>
        <p:spPr>
          <a:xfrm flipH="1">
            <a:off x="6613189" y="4209195"/>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D0174BAF-D066-9FEA-879B-E2A826640400}"/>
              </a:ext>
            </a:extLst>
          </p:cNvPr>
          <p:cNvCxnSpPr>
            <a:cxnSpLocks/>
          </p:cNvCxnSpPr>
          <p:nvPr/>
        </p:nvCxnSpPr>
        <p:spPr>
          <a:xfrm flipH="1">
            <a:off x="6613188" y="3710840"/>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E8073CDC-E749-5A9D-1ECA-CD5A6151FA09}"/>
              </a:ext>
            </a:extLst>
          </p:cNvPr>
          <p:cNvCxnSpPr>
            <a:cxnSpLocks/>
          </p:cNvCxnSpPr>
          <p:nvPr/>
        </p:nvCxnSpPr>
        <p:spPr>
          <a:xfrm flipH="1">
            <a:off x="6613187" y="3217249"/>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1AD30073-4E66-ADB2-308E-D376F740694C}"/>
              </a:ext>
            </a:extLst>
          </p:cNvPr>
          <p:cNvCxnSpPr>
            <a:cxnSpLocks/>
          </p:cNvCxnSpPr>
          <p:nvPr/>
        </p:nvCxnSpPr>
        <p:spPr>
          <a:xfrm flipH="1">
            <a:off x="6613186" y="2709370"/>
            <a:ext cx="7871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1" name="TextBox 150">
            <a:extLst>
              <a:ext uri="{FF2B5EF4-FFF2-40B4-BE49-F238E27FC236}">
                <a16:creationId xmlns:a16="http://schemas.microsoft.com/office/drawing/2014/main" id="{D4CA87AC-5B9E-FB87-DB06-4373AD7B085D}"/>
              </a:ext>
            </a:extLst>
          </p:cNvPr>
          <p:cNvSpPr txBox="1"/>
          <p:nvPr/>
        </p:nvSpPr>
        <p:spPr bwMode="auto">
          <a:xfrm>
            <a:off x="6254721" y="5066841"/>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0</a:t>
            </a:r>
          </a:p>
        </p:txBody>
      </p:sp>
      <p:sp>
        <p:nvSpPr>
          <p:cNvPr id="152" name="TextBox 151">
            <a:extLst>
              <a:ext uri="{FF2B5EF4-FFF2-40B4-BE49-F238E27FC236}">
                <a16:creationId xmlns:a16="http://schemas.microsoft.com/office/drawing/2014/main" id="{665870FB-AFF8-E6C5-ED7B-1B2364FCCBD2}"/>
              </a:ext>
            </a:extLst>
          </p:cNvPr>
          <p:cNvSpPr txBox="1"/>
          <p:nvPr/>
        </p:nvSpPr>
        <p:spPr bwMode="auto">
          <a:xfrm>
            <a:off x="6259373" y="3074682"/>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80</a:t>
            </a:r>
          </a:p>
        </p:txBody>
      </p:sp>
      <p:sp>
        <p:nvSpPr>
          <p:cNvPr id="153" name="TextBox 152">
            <a:extLst>
              <a:ext uri="{FF2B5EF4-FFF2-40B4-BE49-F238E27FC236}">
                <a16:creationId xmlns:a16="http://schemas.microsoft.com/office/drawing/2014/main" id="{13B43D3E-31AC-7252-BB0C-9BFC26045471}"/>
              </a:ext>
            </a:extLst>
          </p:cNvPr>
          <p:cNvSpPr txBox="1"/>
          <p:nvPr/>
        </p:nvSpPr>
        <p:spPr bwMode="auto">
          <a:xfrm>
            <a:off x="6259373" y="3565576"/>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60</a:t>
            </a:r>
          </a:p>
        </p:txBody>
      </p:sp>
      <p:sp>
        <p:nvSpPr>
          <p:cNvPr id="154" name="TextBox 153">
            <a:extLst>
              <a:ext uri="{FF2B5EF4-FFF2-40B4-BE49-F238E27FC236}">
                <a16:creationId xmlns:a16="http://schemas.microsoft.com/office/drawing/2014/main" id="{8013C945-4A58-BAE3-F5EC-0FDE9EE05B10}"/>
              </a:ext>
            </a:extLst>
          </p:cNvPr>
          <p:cNvSpPr txBox="1"/>
          <p:nvPr/>
        </p:nvSpPr>
        <p:spPr bwMode="auto">
          <a:xfrm>
            <a:off x="6259373" y="4061234"/>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40</a:t>
            </a:r>
          </a:p>
        </p:txBody>
      </p:sp>
      <p:sp>
        <p:nvSpPr>
          <p:cNvPr id="155" name="TextBox 154">
            <a:extLst>
              <a:ext uri="{FF2B5EF4-FFF2-40B4-BE49-F238E27FC236}">
                <a16:creationId xmlns:a16="http://schemas.microsoft.com/office/drawing/2014/main" id="{DB3684E9-025A-EBCC-20DE-6758B0444C03}"/>
              </a:ext>
            </a:extLst>
          </p:cNvPr>
          <p:cNvSpPr txBox="1"/>
          <p:nvPr/>
        </p:nvSpPr>
        <p:spPr bwMode="auto">
          <a:xfrm>
            <a:off x="6259373" y="4556892"/>
            <a:ext cx="4249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20</a:t>
            </a:r>
          </a:p>
        </p:txBody>
      </p:sp>
      <p:sp>
        <p:nvSpPr>
          <p:cNvPr id="156" name="TextBox 155">
            <a:extLst>
              <a:ext uri="{FF2B5EF4-FFF2-40B4-BE49-F238E27FC236}">
                <a16:creationId xmlns:a16="http://schemas.microsoft.com/office/drawing/2014/main" id="{5EEAB6AB-BFA1-CF53-E889-F2427E1B3FF1}"/>
              </a:ext>
            </a:extLst>
          </p:cNvPr>
          <p:cNvSpPr txBox="1"/>
          <p:nvPr/>
        </p:nvSpPr>
        <p:spPr bwMode="auto">
          <a:xfrm>
            <a:off x="6613489" y="5258106"/>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0</a:t>
            </a:r>
          </a:p>
        </p:txBody>
      </p:sp>
      <p:cxnSp>
        <p:nvCxnSpPr>
          <p:cNvPr id="157" name="Straight Connector 156">
            <a:extLst>
              <a:ext uri="{FF2B5EF4-FFF2-40B4-BE49-F238E27FC236}">
                <a16:creationId xmlns:a16="http://schemas.microsoft.com/office/drawing/2014/main" id="{FAC2895B-4C8F-40EA-5018-172CFB26D4A1}"/>
              </a:ext>
            </a:extLst>
          </p:cNvPr>
          <p:cNvCxnSpPr/>
          <p:nvPr/>
        </p:nvCxnSpPr>
        <p:spPr>
          <a:xfrm>
            <a:off x="6913924"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8" name="TextBox 157">
            <a:extLst>
              <a:ext uri="{FF2B5EF4-FFF2-40B4-BE49-F238E27FC236}">
                <a16:creationId xmlns:a16="http://schemas.microsoft.com/office/drawing/2014/main" id="{8E84D1CC-15FE-2CE0-53FE-4645FF8CF006}"/>
              </a:ext>
            </a:extLst>
          </p:cNvPr>
          <p:cNvSpPr txBox="1"/>
          <p:nvPr/>
        </p:nvSpPr>
        <p:spPr bwMode="auto">
          <a:xfrm>
            <a:off x="6830414" y="5258106"/>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3</a:t>
            </a:r>
          </a:p>
        </p:txBody>
      </p:sp>
      <p:cxnSp>
        <p:nvCxnSpPr>
          <p:cNvPr id="159" name="Straight Connector 158">
            <a:extLst>
              <a:ext uri="{FF2B5EF4-FFF2-40B4-BE49-F238E27FC236}">
                <a16:creationId xmlns:a16="http://schemas.microsoft.com/office/drawing/2014/main" id="{7A3D8025-3D0D-C38A-843D-4410717D4548}"/>
              </a:ext>
            </a:extLst>
          </p:cNvPr>
          <p:cNvCxnSpPr/>
          <p:nvPr/>
        </p:nvCxnSpPr>
        <p:spPr>
          <a:xfrm>
            <a:off x="7145878"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FC527F53-C737-468F-FFF6-37B2C6EECFCE}"/>
              </a:ext>
            </a:extLst>
          </p:cNvPr>
          <p:cNvCxnSpPr/>
          <p:nvPr/>
        </p:nvCxnSpPr>
        <p:spPr>
          <a:xfrm>
            <a:off x="7369849" y="5219827"/>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2" name="TextBox 161">
            <a:extLst>
              <a:ext uri="{FF2B5EF4-FFF2-40B4-BE49-F238E27FC236}">
                <a16:creationId xmlns:a16="http://schemas.microsoft.com/office/drawing/2014/main" id="{30A023CE-CE6E-9464-CD86-A8321A5C24D8}"/>
              </a:ext>
            </a:extLst>
          </p:cNvPr>
          <p:cNvSpPr txBox="1"/>
          <p:nvPr/>
        </p:nvSpPr>
        <p:spPr bwMode="auto">
          <a:xfrm>
            <a:off x="7286339" y="5253928"/>
            <a:ext cx="169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9</a:t>
            </a:r>
          </a:p>
        </p:txBody>
      </p:sp>
      <p:cxnSp>
        <p:nvCxnSpPr>
          <p:cNvPr id="163" name="Straight Connector 162">
            <a:extLst>
              <a:ext uri="{FF2B5EF4-FFF2-40B4-BE49-F238E27FC236}">
                <a16:creationId xmlns:a16="http://schemas.microsoft.com/office/drawing/2014/main" id="{F278CAAF-DF69-2F46-74EF-E8DB7826F950}"/>
              </a:ext>
            </a:extLst>
          </p:cNvPr>
          <p:cNvCxnSpPr/>
          <p:nvPr/>
        </p:nvCxnSpPr>
        <p:spPr>
          <a:xfrm>
            <a:off x="7591851"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14487C0-2402-29B6-479B-884227A0B5A9}"/>
              </a:ext>
            </a:extLst>
          </p:cNvPr>
          <p:cNvCxnSpPr/>
          <p:nvPr/>
        </p:nvCxnSpPr>
        <p:spPr>
          <a:xfrm>
            <a:off x="7803811"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5" name="TextBox 164">
            <a:extLst>
              <a:ext uri="{FF2B5EF4-FFF2-40B4-BE49-F238E27FC236}">
                <a16:creationId xmlns:a16="http://schemas.microsoft.com/office/drawing/2014/main" id="{3E715C64-6160-33F6-847A-48A7DDEF01D3}"/>
              </a:ext>
            </a:extLst>
          </p:cNvPr>
          <p:cNvSpPr txBox="1"/>
          <p:nvPr/>
        </p:nvSpPr>
        <p:spPr bwMode="auto">
          <a:xfrm>
            <a:off x="7622676" y="5258106"/>
            <a:ext cx="3622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15</a:t>
            </a:r>
          </a:p>
        </p:txBody>
      </p:sp>
      <p:cxnSp>
        <p:nvCxnSpPr>
          <p:cNvPr id="166" name="Straight Connector 165">
            <a:extLst>
              <a:ext uri="{FF2B5EF4-FFF2-40B4-BE49-F238E27FC236}">
                <a16:creationId xmlns:a16="http://schemas.microsoft.com/office/drawing/2014/main" id="{F0D2B2E8-0D6B-F1C5-C2AB-66642CA74144}"/>
              </a:ext>
            </a:extLst>
          </p:cNvPr>
          <p:cNvCxnSpPr/>
          <p:nvPr/>
        </p:nvCxnSpPr>
        <p:spPr>
          <a:xfrm>
            <a:off x="8015676"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C771092A-62B2-90E6-80D3-A414C5DB9168}"/>
              </a:ext>
            </a:extLst>
          </p:cNvPr>
          <p:cNvCxnSpPr/>
          <p:nvPr/>
        </p:nvCxnSpPr>
        <p:spPr>
          <a:xfrm>
            <a:off x="8239037" y="5219827"/>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886E7225-5A35-51A3-7A07-B40E42F8C724}"/>
              </a:ext>
            </a:extLst>
          </p:cNvPr>
          <p:cNvSpPr txBox="1"/>
          <p:nvPr/>
        </p:nvSpPr>
        <p:spPr bwMode="auto">
          <a:xfrm>
            <a:off x="8058893" y="5253928"/>
            <a:ext cx="3622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21</a:t>
            </a:r>
          </a:p>
        </p:txBody>
      </p:sp>
      <p:cxnSp>
        <p:nvCxnSpPr>
          <p:cNvPr id="170" name="Straight Connector 169">
            <a:extLst>
              <a:ext uri="{FF2B5EF4-FFF2-40B4-BE49-F238E27FC236}">
                <a16:creationId xmlns:a16="http://schemas.microsoft.com/office/drawing/2014/main" id="{B8A727E5-F5D6-2C58-DC88-C7C726A6A2D1}"/>
              </a:ext>
            </a:extLst>
          </p:cNvPr>
          <p:cNvCxnSpPr/>
          <p:nvPr/>
        </p:nvCxnSpPr>
        <p:spPr>
          <a:xfrm>
            <a:off x="8464780" y="5219827"/>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B6C5D2EE-CAB4-56DE-C500-A4ADB7D603DF}"/>
              </a:ext>
            </a:extLst>
          </p:cNvPr>
          <p:cNvCxnSpPr/>
          <p:nvPr/>
        </p:nvCxnSpPr>
        <p:spPr>
          <a:xfrm>
            <a:off x="11333359" y="522400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2" name="TextBox 171">
            <a:extLst>
              <a:ext uri="{FF2B5EF4-FFF2-40B4-BE49-F238E27FC236}">
                <a16:creationId xmlns:a16="http://schemas.microsoft.com/office/drawing/2014/main" id="{26FDF703-DD7A-6C8F-A3CE-FA497B141638}"/>
              </a:ext>
            </a:extLst>
          </p:cNvPr>
          <p:cNvSpPr txBox="1"/>
          <p:nvPr/>
        </p:nvSpPr>
        <p:spPr bwMode="auto">
          <a:xfrm>
            <a:off x="6136003" y="2568445"/>
            <a:ext cx="5517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100</a:t>
            </a:r>
          </a:p>
        </p:txBody>
      </p:sp>
      <p:cxnSp>
        <p:nvCxnSpPr>
          <p:cNvPr id="175" name="Straight Connector 174">
            <a:extLst>
              <a:ext uri="{FF2B5EF4-FFF2-40B4-BE49-F238E27FC236}">
                <a16:creationId xmlns:a16="http://schemas.microsoft.com/office/drawing/2014/main" id="{610426A0-CEB8-D222-49FF-FBF70F382871}"/>
              </a:ext>
            </a:extLst>
          </p:cNvPr>
          <p:cNvCxnSpPr/>
          <p:nvPr/>
        </p:nvCxnSpPr>
        <p:spPr>
          <a:xfrm>
            <a:off x="8686794" y="5220582"/>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74420CD4-3496-7983-36C3-9C0470DB4AD5}"/>
              </a:ext>
            </a:extLst>
          </p:cNvPr>
          <p:cNvSpPr txBox="1"/>
          <p:nvPr/>
        </p:nvSpPr>
        <p:spPr bwMode="auto">
          <a:xfrm>
            <a:off x="8486395" y="5254835"/>
            <a:ext cx="3984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27</a:t>
            </a:r>
          </a:p>
        </p:txBody>
      </p:sp>
      <p:cxnSp>
        <p:nvCxnSpPr>
          <p:cNvPr id="177" name="Straight Connector 176">
            <a:extLst>
              <a:ext uri="{FF2B5EF4-FFF2-40B4-BE49-F238E27FC236}">
                <a16:creationId xmlns:a16="http://schemas.microsoft.com/office/drawing/2014/main" id="{C503843E-CC45-CC95-E1BA-0AA8ECA97335}"/>
              </a:ext>
            </a:extLst>
          </p:cNvPr>
          <p:cNvCxnSpPr/>
          <p:nvPr/>
        </p:nvCxnSpPr>
        <p:spPr>
          <a:xfrm>
            <a:off x="8912691" y="5217135"/>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2585E2E9-99FD-F6BE-89BC-38E8BEF44B0D}"/>
              </a:ext>
            </a:extLst>
          </p:cNvPr>
          <p:cNvCxnSpPr/>
          <p:nvPr/>
        </p:nvCxnSpPr>
        <p:spPr>
          <a:xfrm>
            <a:off x="9135724" y="5217431"/>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0" name="TextBox 179">
            <a:extLst>
              <a:ext uri="{FF2B5EF4-FFF2-40B4-BE49-F238E27FC236}">
                <a16:creationId xmlns:a16="http://schemas.microsoft.com/office/drawing/2014/main" id="{53F5DB20-2481-CC23-1181-683E7DCA9341}"/>
              </a:ext>
            </a:extLst>
          </p:cNvPr>
          <p:cNvSpPr txBox="1"/>
          <p:nvPr/>
        </p:nvSpPr>
        <p:spPr bwMode="auto">
          <a:xfrm>
            <a:off x="8915400" y="5251684"/>
            <a:ext cx="438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33</a:t>
            </a:r>
          </a:p>
        </p:txBody>
      </p:sp>
      <p:cxnSp>
        <p:nvCxnSpPr>
          <p:cNvPr id="181" name="Straight Connector 180">
            <a:extLst>
              <a:ext uri="{FF2B5EF4-FFF2-40B4-BE49-F238E27FC236}">
                <a16:creationId xmlns:a16="http://schemas.microsoft.com/office/drawing/2014/main" id="{1C7AADE3-3988-5EA6-36C9-6204558F12AD}"/>
              </a:ext>
            </a:extLst>
          </p:cNvPr>
          <p:cNvCxnSpPr/>
          <p:nvPr/>
        </p:nvCxnSpPr>
        <p:spPr>
          <a:xfrm>
            <a:off x="9358334" y="5220582"/>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7268ED79-FBCE-DFD1-617C-257655A0CF16}"/>
              </a:ext>
            </a:extLst>
          </p:cNvPr>
          <p:cNvCxnSpPr/>
          <p:nvPr/>
        </p:nvCxnSpPr>
        <p:spPr>
          <a:xfrm>
            <a:off x="9576429" y="5220582"/>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4" name="TextBox 183">
            <a:extLst>
              <a:ext uri="{FF2B5EF4-FFF2-40B4-BE49-F238E27FC236}">
                <a16:creationId xmlns:a16="http://schemas.microsoft.com/office/drawing/2014/main" id="{6B44A98F-689E-BE7E-8D9B-C77590EE1741}"/>
              </a:ext>
            </a:extLst>
          </p:cNvPr>
          <p:cNvSpPr txBox="1"/>
          <p:nvPr/>
        </p:nvSpPr>
        <p:spPr bwMode="auto">
          <a:xfrm>
            <a:off x="9356105" y="5254835"/>
            <a:ext cx="438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39</a:t>
            </a:r>
          </a:p>
        </p:txBody>
      </p:sp>
      <p:cxnSp>
        <p:nvCxnSpPr>
          <p:cNvPr id="185" name="Straight Connector 184">
            <a:extLst>
              <a:ext uri="{FF2B5EF4-FFF2-40B4-BE49-F238E27FC236}">
                <a16:creationId xmlns:a16="http://schemas.microsoft.com/office/drawing/2014/main" id="{ED60C0CE-FEE4-CD2C-E22F-CA17162E82F2}"/>
              </a:ext>
            </a:extLst>
          </p:cNvPr>
          <p:cNvCxnSpPr/>
          <p:nvPr/>
        </p:nvCxnSpPr>
        <p:spPr>
          <a:xfrm>
            <a:off x="9795602" y="5220582"/>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C9D05D6F-9C1B-711A-D340-3C252F03CF9A}"/>
              </a:ext>
            </a:extLst>
          </p:cNvPr>
          <p:cNvCxnSpPr/>
          <p:nvPr/>
        </p:nvCxnSpPr>
        <p:spPr>
          <a:xfrm>
            <a:off x="10022869" y="5221493"/>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8" name="TextBox 187">
            <a:extLst>
              <a:ext uri="{FF2B5EF4-FFF2-40B4-BE49-F238E27FC236}">
                <a16:creationId xmlns:a16="http://schemas.microsoft.com/office/drawing/2014/main" id="{6976DB69-FEAD-2706-06A5-EB55D66E0DE6}"/>
              </a:ext>
            </a:extLst>
          </p:cNvPr>
          <p:cNvSpPr txBox="1"/>
          <p:nvPr/>
        </p:nvSpPr>
        <p:spPr bwMode="auto">
          <a:xfrm>
            <a:off x="9802545" y="5255746"/>
            <a:ext cx="438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45</a:t>
            </a:r>
          </a:p>
        </p:txBody>
      </p:sp>
      <p:cxnSp>
        <p:nvCxnSpPr>
          <p:cNvPr id="191" name="Straight Connector 190">
            <a:extLst>
              <a:ext uri="{FF2B5EF4-FFF2-40B4-BE49-F238E27FC236}">
                <a16:creationId xmlns:a16="http://schemas.microsoft.com/office/drawing/2014/main" id="{ADBE087F-29F0-517B-8DBC-74F1CC22C3A9}"/>
              </a:ext>
            </a:extLst>
          </p:cNvPr>
          <p:cNvCxnSpPr/>
          <p:nvPr/>
        </p:nvCxnSpPr>
        <p:spPr>
          <a:xfrm>
            <a:off x="10242042" y="5217431"/>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E7A9E0AD-7D99-8D9D-9846-B613859130DD}"/>
              </a:ext>
            </a:extLst>
          </p:cNvPr>
          <p:cNvCxnSpPr/>
          <p:nvPr/>
        </p:nvCxnSpPr>
        <p:spPr>
          <a:xfrm>
            <a:off x="10460900" y="5220582"/>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4" name="TextBox 193">
            <a:extLst>
              <a:ext uri="{FF2B5EF4-FFF2-40B4-BE49-F238E27FC236}">
                <a16:creationId xmlns:a16="http://schemas.microsoft.com/office/drawing/2014/main" id="{4ED85A1D-6E79-1DE5-CCDF-9B4320D93386}"/>
              </a:ext>
            </a:extLst>
          </p:cNvPr>
          <p:cNvSpPr txBox="1"/>
          <p:nvPr/>
        </p:nvSpPr>
        <p:spPr bwMode="auto">
          <a:xfrm>
            <a:off x="10240576" y="5254835"/>
            <a:ext cx="438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51</a:t>
            </a:r>
          </a:p>
        </p:txBody>
      </p:sp>
      <p:cxnSp>
        <p:nvCxnSpPr>
          <p:cNvPr id="195" name="Straight Connector 194">
            <a:extLst>
              <a:ext uri="{FF2B5EF4-FFF2-40B4-BE49-F238E27FC236}">
                <a16:creationId xmlns:a16="http://schemas.microsoft.com/office/drawing/2014/main" id="{C1EF516A-A11F-31B6-3BD4-FA30FA568B10}"/>
              </a:ext>
            </a:extLst>
          </p:cNvPr>
          <p:cNvCxnSpPr/>
          <p:nvPr/>
        </p:nvCxnSpPr>
        <p:spPr>
          <a:xfrm>
            <a:off x="10677221" y="5220606"/>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0BB23B69-0C3C-2CB5-6F36-439840DE2289}"/>
              </a:ext>
            </a:extLst>
          </p:cNvPr>
          <p:cNvCxnSpPr/>
          <p:nvPr/>
        </p:nvCxnSpPr>
        <p:spPr>
          <a:xfrm>
            <a:off x="10896071" y="5217431"/>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8" name="TextBox 197">
            <a:extLst>
              <a:ext uri="{FF2B5EF4-FFF2-40B4-BE49-F238E27FC236}">
                <a16:creationId xmlns:a16="http://schemas.microsoft.com/office/drawing/2014/main" id="{A6A53309-1A40-B269-7398-1F94D9D485CE}"/>
              </a:ext>
            </a:extLst>
          </p:cNvPr>
          <p:cNvSpPr txBox="1"/>
          <p:nvPr/>
        </p:nvSpPr>
        <p:spPr bwMode="auto">
          <a:xfrm>
            <a:off x="10675747" y="5251684"/>
            <a:ext cx="438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57</a:t>
            </a:r>
          </a:p>
        </p:txBody>
      </p:sp>
      <p:cxnSp>
        <p:nvCxnSpPr>
          <p:cNvPr id="199" name="Straight Connector 198">
            <a:extLst>
              <a:ext uri="{FF2B5EF4-FFF2-40B4-BE49-F238E27FC236}">
                <a16:creationId xmlns:a16="http://schemas.microsoft.com/office/drawing/2014/main" id="{74C74744-4125-E296-CD5D-4A6375FE80C4}"/>
              </a:ext>
            </a:extLst>
          </p:cNvPr>
          <p:cNvCxnSpPr/>
          <p:nvPr/>
        </p:nvCxnSpPr>
        <p:spPr>
          <a:xfrm>
            <a:off x="11116278" y="5216428"/>
            <a:ext cx="0" cy="729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01" name="TextBox 200">
            <a:extLst>
              <a:ext uri="{FF2B5EF4-FFF2-40B4-BE49-F238E27FC236}">
                <a16:creationId xmlns:a16="http://schemas.microsoft.com/office/drawing/2014/main" id="{4FCF7279-8683-18FB-2BEA-24BC0F50F632}"/>
              </a:ext>
            </a:extLst>
          </p:cNvPr>
          <p:cNvSpPr txBox="1"/>
          <p:nvPr/>
        </p:nvSpPr>
        <p:spPr bwMode="auto">
          <a:xfrm>
            <a:off x="11118302" y="5254080"/>
            <a:ext cx="438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itchFamily="2" charset="77"/>
                <a:ea typeface="+mn-ea"/>
                <a:cs typeface="Poppins" pitchFamily="2" charset="77"/>
              </a:rPr>
              <a:t>63</a:t>
            </a:r>
          </a:p>
        </p:txBody>
      </p:sp>
      <p:sp>
        <p:nvSpPr>
          <p:cNvPr id="203" name="TextBox 202">
            <a:extLst>
              <a:ext uri="{FF2B5EF4-FFF2-40B4-BE49-F238E27FC236}">
                <a16:creationId xmlns:a16="http://schemas.microsoft.com/office/drawing/2014/main" id="{90CE4743-58B8-22BA-270C-78A6D77D2ED7}"/>
              </a:ext>
            </a:extLst>
          </p:cNvPr>
          <p:cNvSpPr txBox="1"/>
          <p:nvPr/>
        </p:nvSpPr>
        <p:spPr>
          <a:xfrm>
            <a:off x="6898136" y="3035719"/>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04" name="TextBox 203">
            <a:extLst>
              <a:ext uri="{FF2B5EF4-FFF2-40B4-BE49-F238E27FC236}">
                <a16:creationId xmlns:a16="http://schemas.microsoft.com/office/drawing/2014/main" id="{9E1C235F-131D-312A-67B2-126381A61817}"/>
              </a:ext>
            </a:extLst>
          </p:cNvPr>
          <p:cNvSpPr txBox="1"/>
          <p:nvPr/>
        </p:nvSpPr>
        <p:spPr>
          <a:xfrm>
            <a:off x="7262671" y="3372862"/>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05" name="TextBox 204">
            <a:extLst>
              <a:ext uri="{FF2B5EF4-FFF2-40B4-BE49-F238E27FC236}">
                <a16:creationId xmlns:a16="http://schemas.microsoft.com/office/drawing/2014/main" id="{2A2CAE81-56FD-6472-F5E9-F4183C9BB630}"/>
              </a:ext>
            </a:extLst>
          </p:cNvPr>
          <p:cNvSpPr txBox="1"/>
          <p:nvPr/>
        </p:nvSpPr>
        <p:spPr>
          <a:xfrm>
            <a:off x="7375371" y="3433403"/>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06" name="TextBox 205">
            <a:extLst>
              <a:ext uri="{FF2B5EF4-FFF2-40B4-BE49-F238E27FC236}">
                <a16:creationId xmlns:a16="http://schemas.microsoft.com/office/drawing/2014/main" id="{D6F666EF-EF9B-D07E-F4F7-3843D785AFE1}"/>
              </a:ext>
            </a:extLst>
          </p:cNvPr>
          <p:cNvSpPr txBox="1"/>
          <p:nvPr/>
        </p:nvSpPr>
        <p:spPr>
          <a:xfrm>
            <a:off x="7416404" y="3433403"/>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07" name="TextBox 206">
            <a:extLst>
              <a:ext uri="{FF2B5EF4-FFF2-40B4-BE49-F238E27FC236}">
                <a16:creationId xmlns:a16="http://schemas.microsoft.com/office/drawing/2014/main" id="{3FC4F236-D690-29C5-92F1-A76E443EA5A3}"/>
              </a:ext>
            </a:extLst>
          </p:cNvPr>
          <p:cNvSpPr txBox="1"/>
          <p:nvPr/>
        </p:nvSpPr>
        <p:spPr>
          <a:xfrm>
            <a:off x="7419579" y="3465334"/>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08" name="TextBox 207">
            <a:extLst>
              <a:ext uri="{FF2B5EF4-FFF2-40B4-BE49-F238E27FC236}">
                <a16:creationId xmlns:a16="http://schemas.microsoft.com/office/drawing/2014/main" id="{F1BF59D6-8797-82DF-A30F-3AE98970143C}"/>
              </a:ext>
            </a:extLst>
          </p:cNvPr>
          <p:cNvSpPr txBox="1"/>
          <p:nvPr/>
        </p:nvSpPr>
        <p:spPr>
          <a:xfrm>
            <a:off x="7520523" y="3627678"/>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09" name="TextBox 208">
            <a:extLst>
              <a:ext uri="{FF2B5EF4-FFF2-40B4-BE49-F238E27FC236}">
                <a16:creationId xmlns:a16="http://schemas.microsoft.com/office/drawing/2014/main" id="{5495693C-1871-50C8-28D8-85AB06B7C894}"/>
              </a:ext>
            </a:extLst>
          </p:cNvPr>
          <p:cNvSpPr txBox="1"/>
          <p:nvPr/>
        </p:nvSpPr>
        <p:spPr>
          <a:xfrm>
            <a:off x="7564410" y="3627678"/>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0" name="TextBox 209">
            <a:extLst>
              <a:ext uri="{FF2B5EF4-FFF2-40B4-BE49-F238E27FC236}">
                <a16:creationId xmlns:a16="http://schemas.microsoft.com/office/drawing/2014/main" id="{2B12FA59-04C7-B78D-6FA5-8CF9510270D7}"/>
              </a:ext>
            </a:extLst>
          </p:cNvPr>
          <p:cNvSpPr txBox="1"/>
          <p:nvPr/>
        </p:nvSpPr>
        <p:spPr>
          <a:xfrm>
            <a:off x="7983322" y="3903047"/>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1" name="TextBox 210">
            <a:extLst>
              <a:ext uri="{FF2B5EF4-FFF2-40B4-BE49-F238E27FC236}">
                <a16:creationId xmlns:a16="http://schemas.microsoft.com/office/drawing/2014/main" id="{50C3C93B-C4A6-3EF0-7261-91C3C0F149AF}"/>
              </a:ext>
            </a:extLst>
          </p:cNvPr>
          <p:cNvSpPr txBox="1"/>
          <p:nvPr/>
        </p:nvSpPr>
        <p:spPr>
          <a:xfrm>
            <a:off x="8618898" y="4155863"/>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2" name="TextBox 211">
            <a:extLst>
              <a:ext uri="{FF2B5EF4-FFF2-40B4-BE49-F238E27FC236}">
                <a16:creationId xmlns:a16="http://schemas.microsoft.com/office/drawing/2014/main" id="{83D8E1AE-746F-28B5-C13B-D80024CA7DBA}"/>
              </a:ext>
            </a:extLst>
          </p:cNvPr>
          <p:cNvSpPr txBox="1"/>
          <p:nvPr/>
        </p:nvSpPr>
        <p:spPr>
          <a:xfrm>
            <a:off x="9241101" y="4159038"/>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3" name="TextBox 212">
            <a:extLst>
              <a:ext uri="{FF2B5EF4-FFF2-40B4-BE49-F238E27FC236}">
                <a16:creationId xmlns:a16="http://schemas.microsoft.com/office/drawing/2014/main" id="{69B1DA05-695D-11A4-A910-E4A9F1F19ADC}"/>
              </a:ext>
            </a:extLst>
          </p:cNvPr>
          <p:cNvSpPr txBox="1"/>
          <p:nvPr/>
        </p:nvSpPr>
        <p:spPr>
          <a:xfrm>
            <a:off x="9273609" y="4155863"/>
            <a:ext cx="106520"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4" name="TextBox 213">
            <a:extLst>
              <a:ext uri="{FF2B5EF4-FFF2-40B4-BE49-F238E27FC236}">
                <a16:creationId xmlns:a16="http://schemas.microsoft.com/office/drawing/2014/main" id="{2B8D243C-522D-FE62-8EB7-091BCC5E58A1}"/>
              </a:ext>
            </a:extLst>
          </p:cNvPr>
          <p:cNvSpPr txBox="1"/>
          <p:nvPr/>
        </p:nvSpPr>
        <p:spPr>
          <a:xfrm>
            <a:off x="9309070" y="415586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5" name="TextBox 214">
            <a:extLst>
              <a:ext uri="{FF2B5EF4-FFF2-40B4-BE49-F238E27FC236}">
                <a16:creationId xmlns:a16="http://schemas.microsoft.com/office/drawing/2014/main" id="{7F98AB90-4415-593F-4F63-A0289815E430}"/>
              </a:ext>
            </a:extLst>
          </p:cNvPr>
          <p:cNvSpPr txBox="1"/>
          <p:nvPr/>
        </p:nvSpPr>
        <p:spPr>
          <a:xfrm>
            <a:off x="8487997" y="414951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6" name="TextBox 215">
            <a:extLst>
              <a:ext uri="{FF2B5EF4-FFF2-40B4-BE49-F238E27FC236}">
                <a16:creationId xmlns:a16="http://schemas.microsoft.com/office/drawing/2014/main" id="{6272A6EA-8096-DB59-4F9B-236733C3BC87}"/>
              </a:ext>
            </a:extLst>
          </p:cNvPr>
          <p:cNvSpPr txBox="1"/>
          <p:nvPr/>
        </p:nvSpPr>
        <p:spPr>
          <a:xfrm>
            <a:off x="8378840" y="405481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7" name="TextBox 216">
            <a:extLst>
              <a:ext uri="{FF2B5EF4-FFF2-40B4-BE49-F238E27FC236}">
                <a16:creationId xmlns:a16="http://schemas.microsoft.com/office/drawing/2014/main" id="{C1372A3A-B2C5-8E75-45C3-C8C0CA17FC74}"/>
              </a:ext>
            </a:extLst>
          </p:cNvPr>
          <p:cNvSpPr txBox="1"/>
          <p:nvPr/>
        </p:nvSpPr>
        <p:spPr>
          <a:xfrm>
            <a:off x="8401065" y="405481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8" name="TextBox 217">
            <a:extLst>
              <a:ext uri="{FF2B5EF4-FFF2-40B4-BE49-F238E27FC236}">
                <a16:creationId xmlns:a16="http://schemas.microsoft.com/office/drawing/2014/main" id="{49196374-D010-B561-BC26-EB4637224CDA}"/>
              </a:ext>
            </a:extLst>
          </p:cNvPr>
          <p:cNvSpPr txBox="1"/>
          <p:nvPr/>
        </p:nvSpPr>
        <p:spPr>
          <a:xfrm>
            <a:off x="8414835" y="405481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19" name="TextBox 218">
            <a:extLst>
              <a:ext uri="{FF2B5EF4-FFF2-40B4-BE49-F238E27FC236}">
                <a16:creationId xmlns:a16="http://schemas.microsoft.com/office/drawing/2014/main" id="{972D8832-2475-A154-92A6-8FF4B063F45B}"/>
              </a:ext>
            </a:extLst>
          </p:cNvPr>
          <p:cNvSpPr txBox="1"/>
          <p:nvPr/>
        </p:nvSpPr>
        <p:spPr>
          <a:xfrm>
            <a:off x="8424742" y="405481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0" name="TextBox 219">
            <a:extLst>
              <a:ext uri="{FF2B5EF4-FFF2-40B4-BE49-F238E27FC236}">
                <a16:creationId xmlns:a16="http://schemas.microsoft.com/office/drawing/2014/main" id="{CC7F893E-FAE1-365A-9662-5DB351B43F32}"/>
              </a:ext>
            </a:extLst>
          </p:cNvPr>
          <p:cNvSpPr txBox="1"/>
          <p:nvPr/>
        </p:nvSpPr>
        <p:spPr>
          <a:xfrm>
            <a:off x="8451595" y="4051637"/>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1" name="TextBox 220">
            <a:extLst>
              <a:ext uri="{FF2B5EF4-FFF2-40B4-BE49-F238E27FC236}">
                <a16:creationId xmlns:a16="http://schemas.microsoft.com/office/drawing/2014/main" id="{BEAF3A60-369D-6A92-BC75-381685F362F3}"/>
              </a:ext>
            </a:extLst>
          </p:cNvPr>
          <p:cNvSpPr txBox="1"/>
          <p:nvPr/>
        </p:nvSpPr>
        <p:spPr>
          <a:xfrm>
            <a:off x="8461120" y="405481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2" name="TextBox 221">
            <a:extLst>
              <a:ext uri="{FF2B5EF4-FFF2-40B4-BE49-F238E27FC236}">
                <a16:creationId xmlns:a16="http://schemas.microsoft.com/office/drawing/2014/main" id="{C4D2520D-8025-9A02-60DA-5960EB622C8C}"/>
              </a:ext>
            </a:extLst>
          </p:cNvPr>
          <p:cNvSpPr txBox="1"/>
          <p:nvPr/>
        </p:nvSpPr>
        <p:spPr>
          <a:xfrm>
            <a:off x="10263280" y="4362589"/>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3" name="TextBox 222">
            <a:extLst>
              <a:ext uri="{FF2B5EF4-FFF2-40B4-BE49-F238E27FC236}">
                <a16:creationId xmlns:a16="http://schemas.microsoft.com/office/drawing/2014/main" id="{8460E7A6-F5B0-BD81-D964-FD975F6F3196}"/>
              </a:ext>
            </a:extLst>
          </p:cNvPr>
          <p:cNvSpPr txBox="1"/>
          <p:nvPr/>
        </p:nvSpPr>
        <p:spPr>
          <a:xfrm>
            <a:off x="10563240" y="4362691"/>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4" name="TextBox 223">
            <a:extLst>
              <a:ext uri="{FF2B5EF4-FFF2-40B4-BE49-F238E27FC236}">
                <a16:creationId xmlns:a16="http://schemas.microsoft.com/office/drawing/2014/main" id="{4D7A817E-9EEF-9AB0-CC29-0D862A98D3A5}"/>
              </a:ext>
            </a:extLst>
          </p:cNvPr>
          <p:cNvSpPr txBox="1"/>
          <p:nvPr/>
        </p:nvSpPr>
        <p:spPr>
          <a:xfrm>
            <a:off x="10664767" y="4362691"/>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5" name="TextBox 224">
            <a:extLst>
              <a:ext uri="{FF2B5EF4-FFF2-40B4-BE49-F238E27FC236}">
                <a16:creationId xmlns:a16="http://schemas.microsoft.com/office/drawing/2014/main" id="{1C76D162-23FE-17A1-3C11-F377B6D39F05}"/>
              </a:ext>
            </a:extLst>
          </p:cNvPr>
          <p:cNvSpPr txBox="1"/>
          <p:nvPr/>
        </p:nvSpPr>
        <p:spPr>
          <a:xfrm>
            <a:off x="11116182" y="4359516"/>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6" name="TextBox 225">
            <a:extLst>
              <a:ext uri="{FF2B5EF4-FFF2-40B4-BE49-F238E27FC236}">
                <a16:creationId xmlns:a16="http://schemas.microsoft.com/office/drawing/2014/main" id="{6F310671-78F0-AA95-25C4-D7B9F64E15FD}"/>
              </a:ext>
            </a:extLst>
          </p:cNvPr>
          <p:cNvSpPr txBox="1"/>
          <p:nvPr/>
        </p:nvSpPr>
        <p:spPr>
          <a:xfrm>
            <a:off x="5206039" y="420277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7" name="TextBox 226">
            <a:extLst>
              <a:ext uri="{FF2B5EF4-FFF2-40B4-BE49-F238E27FC236}">
                <a16:creationId xmlns:a16="http://schemas.microsoft.com/office/drawing/2014/main" id="{E99AF461-A786-0142-6C50-8C074BEBB3E5}"/>
              </a:ext>
            </a:extLst>
          </p:cNvPr>
          <p:cNvSpPr txBox="1"/>
          <p:nvPr/>
        </p:nvSpPr>
        <p:spPr>
          <a:xfrm>
            <a:off x="5181079" y="420277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8" name="TextBox 227">
            <a:extLst>
              <a:ext uri="{FF2B5EF4-FFF2-40B4-BE49-F238E27FC236}">
                <a16:creationId xmlns:a16="http://schemas.microsoft.com/office/drawing/2014/main" id="{968425E8-56A3-0A3B-4413-38938A181130}"/>
              </a:ext>
            </a:extLst>
          </p:cNvPr>
          <p:cNvSpPr txBox="1"/>
          <p:nvPr/>
        </p:nvSpPr>
        <p:spPr>
          <a:xfrm>
            <a:off x="5152264" y="420277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29" name="TextBox 228">
            <a:extLst>
              <a:ext uri="{FF2B5EF4-FFF2-40B4-BE49-F238E27FC236}">
                <a16:creationId xmlns:a16="http://schemas.microsoft.com/office/drawing/2014/main" id="{3EB757E9-0CB1-EBDA-F230-C50D0D8AA623}"/>
              </a:ext>
            </a:extLst>
          </p:cNvPr>
          <p:cNvSpPr txBox="1"/>
          <p:nvPr/>
        </p:nvSpPr>
        <p:spPr>
          <a:xfrm>
            <a:off x="5133284" y="420277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0" name="TextBox 229">
            <a:extLst>
              <a:ext uri="{FF2B5EF4-FFF2-40B4-BE49-F238E27FC236}">
                <a16:creationId xmlns:a16="http://schemas.microsoft.com/office/drawing/2014/main" id="{C235058D-5008-5210-E52A-8C235D5A8BEB}"/>
              </a:ext>
            </a:extLst>
          </p:cNvPr>
          <p:cNvSpPr txBox="1"/>
          <p:nvPr/>
        </p:nvSpPr>
        <p:spPr>
          <a:xfrm>
            <a:off x="5029786" y="4117048"/>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1" name="TextBox 230">
            <a:extLst>
              <a:ext uri="{FF2B5EF4-FFF2-40B4-BE49-F238E27FC236}">
                <a16:creationId xmlns:a16="http://schemas.microsoft.com/office/drawing/2014/main" id="{86C08130-7777-E634-44FA-7CE8C25425A4}"/>
              </a:ext>
            </a:extLst>
          </p:cNvPr>
          <p:cNvSpPr txBox="1"/>
          <p:nvPr/>
        </p:nvSpPr>
        <p:spPr>
          <a:xfrm>
            <a:off x="5054186" y="4117048"/>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2" name="TextBox 231">
            <a:extLst>
              <a:ext uri="{FF2B5EF4-FFF2-40B4-BE49-F238E27FC236}">
                <a16:creationId xmlns:a16="http://schemas.microsoft.com/office/drawing/2014/main" id="{3A754063-E034-175C-F770-E005821338BB}"/>
              </a:ext>
            </a:extLst>
          </p:cNvPr>
          <p:cNvSpPr txBox="1"/>
          <p:nvPr/>
        </p:nvSpPr>
        <p:spPr>
          <a:xfrm>
            <a:off x="5070061" y="411530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3" name="TextBox 232">
            <a:extLst>
              <a:ext uri="{FF2B5EF4-FFF2-40B4-BE49-F238E27FC236}">
                <a16:creationId xmlns:a16="http://schemas.microsoft.com/office/drawing/2014/main" id="{CAA51F3C-10DF-8EFA-ED66-B1F4B4246A5A}"/>
              </a:ext>
            </a:extLst>
          </p:cNvPr>
          <p:cNvSpPr txBox="1"/>
          <p:nvPr/>
        </p:nvSpPr>
        <p:spPr>
          <a:xfrm>
            <a:off x="5084213" y="4115303"/>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4" name="TextBox 233">
            <a:extLst>
              <a:ext uri="{FF2B5EF4-FFF2-40B4-BE49-F238E27FC236}">
                <a16:creationId xmlns:a16="http://schemas.microsoft.com/office/drawing/2014/main" id="{9E5D0D0B-3C76-EE4A-5004-07A106960424}"/>
              </a:ext>
            </a:extLst>
          </p:cNvPr>
          <p:cNvSpPr txBox="1"/>
          <p:nvPr/>
        </p:nvSpPr>
        <p:spPr>
          <a:xfrm>
            <a:off x="5100624" y="4117048"/>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5" name="TextBox 234">
            <a:extLst>
              <a:ext uri="{FF2B5EF4-FFF2-40B4-BE49-F238E27FC236}">
                <a16:creationId xmlns:a16="http://schemas.microsoft.com/office/drawing/2014/main" id="{F79EEFF7-13F2-CA2C-E47D-F678712C9E40}"/>
              </a:ext>
            </a:extLst>
          </p:cNvPr>
          <p:cNvSpPr txBox="1"/>
          <p:nvPr/>
        </p:nvSpPr>
        <p:spPr>
          <a:xfrm>
            <a:off x="4144251" y="406009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6" name="TextBox 235">
            <a:extLst>
              <a:ext uri="{FF2B5EF4-FFF2-40B4-BE49-F238E27FC236}">
                <a16:creationId xmlns:a16="http://schemas.microsoft.com/office/drawing/2014/main" id="{31686DBC-0F0E-EC14-17A9-9EBF97F20577}"/>
              </a:ext>
            </a:extLst>
          </p:cNvPr>
          <p:cNvSpPr txBox="1"/>
          <p:nvPr/>
        </p:nvSpPr>
        <p:spPr>
          <a:xfrm>
            <a:off x="4113263" y="4057987"/>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7" name="TextBox 236">
            <a:extLst>
              <a:ext uri="{FF2B5EF4-FFF2-40B4-BE49-F238E27FC236}">
                <a16:creationId xmlns:a16="http://schemas.microsoft.com/office/drawing/2014/main" id="{350A6647-56B1-8837-8558-30761ABBB3FD}"/>
              </a:ext>
            </a:extLst>
          </p:cNvPr>
          <p:cNvSpPr txBox="1"/>
          <p:nvPr/>
        </p:nvSpPr>
        <p:spPr>
          <a:xfrm>
            <a:off x="4073711" y="4011077"/>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8" name="TextBox 237">
            <a:extLst>
              <a:ext uri="{FF2B5EF4-FFF2-40B4-BE49-F238E27FC236}">
                <a16:creationId xmlns:a16="http://schemas.microsoft.com/office/drawing/2014/main" id="{5DDE1AA3-CE73-4823-5BD5-61100524CC3D}"/>
              </a:ext>
            </a:extLst>
          </p:cNvPr>
          <p:cNvSpPr txBox="1"/>
          <p:nvPr/>
        </p:nvSpPr>
        <p:spPr>
          <a:xfrm>
            <a:off x="4049180" y="400790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39" name="TextBox 238">
            <a:extLst>
              <a:ext uri="{FF2B5EF4-FFF2-40B4-BE49-F238E27FC236}">
                <a16:creationId xmlns:a16="http://schemas.microsoft.com/office/drawing/2014/main" id="{BB186EB6-BD72-1458-1131-F6672811D7B2}"/>
              </a:ext>
            </a:extLst>
          </p:cNvPr>
          <p:cNvSpPr txBox="1"/>
          <p:nvPr/>
        </p:nvSpPr>
        <p:spPr>
          <a:xfrm>
            <a:off x="3221172" y="3881775"/>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0" name="TextBox 239">
            <a:extLst>
              <a:ext uri="{FF2B5EF4-FFF2-40B4-BE49-F238E27FC236}">
                <a16:creationId xmlns:a16="http://schemas.microsoft.com/office/drawing/2014/main" id="{A6BF8EC2-6987-6AB2-8F31-B4F61B70E6EB}"/>
              </a:ext>
            </a:extLst>
          </p:cNvPr>
          <p:cNvSpPr txBox="1"/>
          <p:nvPr/>
        </p:nvSpPr>
        <p:spPr>
          <a:xfrm>
            <a:off x="3174537" y="3884951"/>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1" name="TextBox 240">
            <a:extLst>
              <a:ext uri="{FF2B5EF4-FFF2-40B4-BE49-F238E27FC236}">
                <a16:creationId xmlns:a16="http://schemas.microsoft.com/office/drawing/2014/main" id="{693FB115-4F61-704C-8091-D292F5B5B92B}"/>
              </a:ext>
            </a:extLst>
          </p:cNvPr>
          <p:cNvSpPr txBox="1"/>
          <p:nvPr/>
        </p:nvSpPr>
        <p:spPr>
          <a:xfrm>
            <a:off x="3067278" y="3841216"/>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2" name="TextBox 241">
            <a:extLst>
              <a:ext uri="{FF2B5EF4-FFF2-40B4-BE49-F238E27FC236}">
                <a16:creationId xmlns:a16="http://schemas.microsoft.com/office/drawing/2014/main" id="{9FEADA16-9917-5B98-3A84-73E4D0888040}"/>
              </a:ext>
            </a:extLst>
          </p:cNvPr>
          <p:cNvSpPr txBox="1"/>
          <p:nvPr/>
        </p:nvSpPr>
        <p:spPr>
          <a:xfrm>
            <a:off x="3092687" y="384026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3" name="TextBox 242">
            <a:extLst>
              <a:ext uri="{FF2B5EF4-FFF2-40B4-BE49-F238E27FC236}">
                <a16:creationId xmlns:a16="http://schemas.microsoft.com/office/drawing/2014/main" id="{F85271D0-CB89-0E75-08D9-8310AB81BD8A}"/>
              </a:ext>
            </a:extLst>
          </p:cNvPr>
          <p:cNvSpPr txBox="1"/>
          <p:nvPr/>
        </p:nvSpPr>
        <p:spPr>
          <a:xfrm>
            <a:off x="2826397" y="380315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4" name="TextBox 243">
            <a:extLst>
              <a:ext uri="{FF2B5EF4-FFF2-40B4-BE49-F238E27FC236}">
                <a16:creationId xmlns:a16="http://schemas.microsoft.com/office/drawing/2014/main" id="{73162A47-2D18-9FCC-F7EE-C7983A1C5236}"/>
              </a:ext>
            </a:extLst>
          </p:cNvPr>
          <p:cNvSpPr txBox="1"/>
          <p:nvPr/>
        </p:nvSpPr>
        <p:spPr>
          <a:xfrm>
            <a:off x="2559026" y="3806327"/>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5" name="TextBox 244">
            <a:extLst>
              <a:ext uri="{FF2B5EF4-FFF2-40B4-BE49-F238E27FC236}">
                <a16:creationId xmlns:a16="http://schemas.microsoft.com/office/drawing/2014/main" id="{C064B999-5751-8CA3-5101-29FA3934CE10}"/>
              </a:ext>
            </a:extLst>
          </p:cNvPr>
          <p:cNvSpPr txBox="1"/>
          <p:nvPr/>
        </p:nvSpPr>
        <p:spPr>
          <a:xfrm>
            <a:off x="2482638" y="3760970"/>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6" name="TextBox 245">
            <a:extLst>
              <a:ext uri="{FF2B5EF4-FFF2-40B4-BE49-F238E27FC236}">
                <a16:creationId xmlns:a16="http://schemas.microsoft.com/office/drawing/2014/main" id="{55CCF3BD-C3BC-CB1E-1B23-815F9C3BB6BB}"/>
              </a:ext>
            </a:extLst>
          </p:cNvPr>
          <p:cNvSpPr txBox="1"/>
          <p:nvPr/>
        </p:nvSpPr>
        <p:spPr>
          <a:xfrm>
            <a:off x="2042409" y="3409452"/>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7" name="TextBox 246">
            <a:extLst>
              <a:ext uri="{FF2B5EF4-FFF2-40B4-BE49-F238E27FC236}">
                <a16:creationId xmlns:a16="http://schemas.microsoft.com/office/drawing/2014/main" id="{D9A5E698-2013-E368-8509-8C1BA6603D0E}"/>
              </a:ext>
            </a:extLst>
          </p:cNvPr>
          <p:cNvSpPr txBox="1"/>
          <p:nvPr/>
        </p:nvSpPr>
        <p:spPr>
          <a:xfrm>
            <a:off x="1842556" y="3371276"/>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8" name="TextBox 247">
            <a:extLst>
              <a:ext uri="{FF2B5EF4-FFF2-40B4-BE49-F238E27FC236}">
                <a16:creationId xmlns:a16="http://schemas.microsoft.com/office/drawing/2014/main" id="{53E931DE-0B25-FCB8-9214-A099F0D120CF}"/>
              </a:ext>
            </a:extLst>
          </p:cNvPr>
          <p:cNvSpPr txBox="1"/>
          <p:nvPr/>
        </p:nvSpPr>
        <p:spPr>
          <a:xfrm>
            <a:off x="1510939" y="3034050"/>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49" name="TextBox 248">
            <a:extLst>
              <a:ext uri="{FF2B5EF4-FFF2-40B4-BE49-F238E27FC236}">
                <a16:creationId xmlns:a16="http://schemas.microsoft.com/office/drawing/2014/main" id="{BE8D43F3-7EB7-2D46-039A-69DAB3F9B509}"/>
              </a:ext>
            </a:extLst>
          </p:cNvPr>
          <p:cNvSpPr txBox="1"/>
          <p:nvPr/>
        </p:nvSpPr>
        <p:spPr>
          <a:xfrm>
            <a:off x="1392156" y="2867325"/>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50" name="TextBox 249">
            <a:extLst>
              <a:ext uri="{FF2B5EF4-FFF2-40B4-BE49-F238E27FC236}">
                <a16:creationId xmlns:a16="http://schemas.microsoft.com/office/drawing/2014/main" id="{271B8E2E-9D0F-052B-074F-7D82DDCA3F15}"/>
              </a:ext>
            </a:extLst>
          </p:cNvPr>
          <p:cNvSpPr txBox="1"/>
          <p:nvPr/>
        </p:nvSpPr>
        <p:spPr>
          <a:xfrm>
            <a:off x="1065397" y="2663977"/>
            <a:ext cx="72755" cy="106520"/>
          </a:xfrm>
          <a:prstGeom prst="rect">
            <a:avLst/>
          </a:prstGeom>
          <a:ln w="12700">
            <a:solidFill>
              <a:schemeClr val="tx1"/>
            </a:solidFill>
          </a:ln>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51" name="TextBox 250">
            <a:extLst>
              <a:ext uri="{FF2B5EF4-FFF2-40B4-BE49-F238E27FC236}">
                <a16:creationId xmlns:a16="http://schemas.microsoft.com/office/drawing/2014/main" id="{8F59C7E6-55F3-DFE0-F03F-5410B2318536}"/>
              </a:ext>
            </a:extLst>
          </p:cNvPr>
          <p:cNvSpPr txBox="1"/>
          <p:nvPr/>
        </p:nvSpPr>
        <p:spPr>
          <a:xfrm>
            <a:off x="1146652" y="2698206"/>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52" name="TextBox 251">
            <a:extLst>
              <a:ext uri="{FF2B5EF4-FFF2-40B4-BE49-F238E27FC236}">
                <a16:creationId xmlns:a16="http://schemas.microsoft.com/office/drawing/2014/main" id="{DEE719CB-632E-846F-DF8C-0C6C347B9FD0}"/>
              </a:ext>
            </a:extLst>
          </p:cNvPr>
          <p:cNvSpPr txBox="1"/>
          <p:nvPr/>
        </p:nvSpPr>
        <p:spPr>
          <a:xfrm>
            <a:off x="1216467" y="2694337"/>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53" name="TextBox 252">
            <a:extLst>
              <a:ext uri="{FF2B5EF4-FFF2-40B4-BE49-F238E27FC236}">
                <a16:creationId xmlns:a16="http://schemas.microsoft.com/office/drawing/2014/main" id="{202903A3-1F88-CE21-54F7-D0D57A50B5E4}"/>
              </a:ext>
            </a:extLst>
          </p:cNvPr>
          <p:cNvSpPr txBox="1"/>
          <p:nvPr/>
        </p:nvSpPr>
        <p:spPr>
          <a:xfrm>
            <a:off x="1219918" y="2729790"/>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sp>
        <p:nvSpPr>
          <p:cNvPr id="254" name="TextBox 253">
            <a:extLst>
              <a:ext uri="{FF2B5EF4-FFF2-40B4-BE49-F238E27FC236}">
                <a16:creationId xmlns:a16="http://schemas.microsoft.com/office/drawing/2014/main" id="{E65DE2ED-6A77-4890-8434-3D88A310B430}"/>
              </a:ext>
            </a:extLst>
          </p:cNvPr>
          <p:cNvSpPr txBox="1"/>
          <p:nvPr/>
        </p:nvSpPr>
        <p:spPr>
          <a:xfrm>
            <a:off x="1229443" y="2757650"/>
            <a:ext cx="72755" cy="106520"/>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04507"/>
                </a:solidFill>
                <a:effectLst/>
                <a:uLnTx/>
                <a:uFillTx/>
                <a:latin typeface="Poppins"/>
                <a:ea typeface="+mn-ea"/>
                <a:cs typeface="+mn-cs"/>
              </a:rPr>
              <a:t>+</a:t>
            </a:r>
          </a:p>
        </p:txBody>
      </p:sp>
      <p:pic>
        <p:nvPicPr>
          <p:cNvPr id="256" name="Graphic 255">
            <a:extLst>
              <a:ext uri="{FF2B5EF4-FFF2-40B4-BE49-F238E27FC236}">
                <a16:creationId xmlns:a16="http://schemas.microsoft.com/office/drawing/2014/main" id="{4496C002-0013-7F08-BE27-73E2B70ADF8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92615" y="2701664"/>
            <a:ext cx="4267029" cy="2499017"/>
          </a:xfrm>
          <a:prstGeom prst="rect">
            <a:avLst/>
          </a:prstGeom>
        </p:spPr>
      </p:pic>
      <p:pic>
        <p:nvPicPr>
          <p:cNvPr id="258" name="Graphic 257">
            <a:extLst>
              <a:ext uri="{FF2B5EF4-FFF2-40B4-BE49-F238E27FC236}">
                <a16:creationId xmlns:a16="http://schemas.microsoft.com/office/drawing/2014/main" id="{F6387BD6-CF3B-FFAA-B51A-28817393F3E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07272" y="2667070"/>
            <a:ext cx="4447452" cy="1782376"/>
          </a:xfrm>
          <a:prstGeom prst="rect">
            <a:avLst/>
          </a:prstGeom>
        </p:spPr>
      </p:pic>
      <p:graphicFrame>
        <p:nvGraphicFramePr>
          <p:cNvPr id="2" name="Table 1">
            <a:extLst>
              <a:ext uri="{FF2B5EF4-FFF2-40B4-BE49-F238E27FC236}">
                <a16:creationId xmlns:a16="http://schemas.microsoft.com/office/drawing/2014/main" id="{0E1E16D1-C8EB-223D-6BCE-E7B8405B1DA3}"/>
              </a:ext>
            </a:extLst>
          </p:cNvPr>
          <p:cNvGraphicFramePr>
            <a:graphicFrameLocks noGrp="1"/>
          </p:cNvGraphicFramePr>
          <p:nvPr>
            <p:extLst>
              <p:ext uri="{D42A27DB-BD31-4B8C-83A1-F6EECF244321}">
                <p14:modId xmlns:p14="http://schemas.microsoft.com/office/powerpoint/2010/main" val="3804704604"/>
              </p:ext>
            </p:extLst>
          </p:nvPr>
        </p:nvGraphicFramePr>
        <p:xfrm>
          <a:off x="6662738" y="1022328"/>
          <a:ext cx="5303520" cy="1194816"/>
        </p:xfrm>
        <a:graphic>
          <a:graphicData uri="http://schemas.openxmlformats.org/drawingml/2006/table">
            <a:tbl>
              <a:tblPr/>
              <a:tblGrid>
                <a:gridCol w="1371600">
                  <a:extLst>
                    <a:ext uri="{9D8B030D-6E8A-4147-A177-3AD203B41FA5}">
                      <a16:colId xmlns:a16="http://schemas.microsoft.com/office/drawing/2014/main" val="3626463055"/>
                    </a:ext>
                  </a:extLst>
                </a:gridCol>
                <a:gridCol w="2468880">
                  <a:extLst>
                    <a:ext uri="{9D8B030D-6E8A-4147-A177-3AD203B41FA5}">
                      <a16:colId xmlns:a16="http://schemas.microsoft.com/office/drawing/2014/main" val="3622467303"/>
                    </a:ext>
                  </a:extLst>
                </a:gridCol>
                <a:gridCol w="1463040">
                  <a:extLst>
                    <a:ext uri="{9D8B030D-6E8A-4147-A177-3AD203B41FA5}">
                      <a16:colId xmlns:a16="http://schemas.microsoft.com/office/drawing/2014/main" val="634533765"/>
                    </a:ext>
                  </a:extLst>
                </a:gridCol>
              </a:tblGrid>
              <a:tr h="20880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a:solidFill>
                            <a:schemeClr val="bg2"/>
                          </a:solidFill>
                          <a:latin typeface="+mn-lt"/>
                        </a:rPr>
                        <a:t>Response by IRRC, %</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Primary Analysis Set</a:t>
                      </a:r>
                      <a:br>
                        <a:rPr kumimoji="0" lang="en-US" sz="1600" b="1" i="0" u="none" strike="noStrike" cap="none" normalizeH="0" baseline="0" dirty="0">
                          <a:ln>
                            <a:noFill/>
                          </a:ln>
                          <a:solidFill>
                            <a:schemeClr val="bg2"/>
                          </a:solidFill>
                          <a:effectLst/>
                          <a:latin typeface="+mn-lt"/>
                        </a:rPr>
                      </a:br>
                      <a:r>
                        <a:rPr kumimoji="0" lang="en-US" sz="1600" b="1" i="0" u="none" strike="noStrike" cap="none" normalizeH="0" baseline="0" dirty="0">
                          <a:ln>
                            <a:noFill/>
                          </a:ln>
                          <a:solidFill>
                            <a:schemeClr val="bg2"/>
                          </a:solidFill>
                          <a:effectLst/>
                          <a:latin typeface="+mn-lt"/>
                        </a:rPr>
                        <a:t>(n = 74)</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Efficacy Set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rPr>
                        <a:t>(n = 83)</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52620103"/>
                  </a:ext>
                </a:extLst>
              </a:tr>
              <a:tr h="20880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tx1"/>
                          </a:solidFill>
                          <a:effectLst/>
                          <a:latin typeface="+mn-lt"/>
                        </a:rPr>
                        <a:t>ORR</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a:solidFill>
                            <a:schemeClr val="tx1"/>
                          </a:solidFill>
                          <a:latin typeface="+mn-lt"/>
                        </a:rPr>
                        <a:t>86.5</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600" dirty="0">
                          <a:solidFill>
                            <a:schemeClr val="tx1"/>
                          </a:solidFill>
                          <a:latin typeface="+mn-lt"/>
                        </a:rPr>
                        <a:t>83.1</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2232909"/>
                  </a:ext>
                </a:extLst>
              </a:tr>
              <a:tr h="20880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mn-lt"/>
                          <a:ea typeface="+mn-ea"/>
                          <a:cs typeface="+mn-cs"/>
                        </a:rPr>
                        <a:t>CR</a:t>
                      </a:r>
                      <a:endParaRPr kumimoji="0" lang="en-US" sz="1600" b="0" i="0" u="none" strike="noStrike" cap="none" normalizeH="0" baseline="0" dirty="0">
                        <a:ln>
                          <a:noFill/>
                        </a:ln>
                        <a:solidFill>
                          <a:schemeClr val="tx1"/>
                        </a:solidFill>
                        <a:effectLst/>
                        <a:latin typeface="+mn-lt"/>
                      </a:endParaRP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defRPr/>
                      </a:pPr>
                      <a:r>
                        <a:rPr kumimoji="0" lang="en-US" sz="1600" b="0" i="0" u="none" strike="noStrike" kern="1200" cap="none" normalizeH="0" baseline="0" dirty="0">
                          <a:ln>
                            <a:noFill/>
                          </a:ln>
                          <a:solidFill>
                            <a:schemeClr val="tx1"/>
                          </a:solidFill>
                          <a:effectLst/>
                          <a:latin typeface="+mn-lt"/>
                          <a:ea typeface="+mn-ea"/>
                          <a:cs typeface="+mn-cs"/>
                        </a:rPr>
                        <a:t>74.3</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defRPr/>
                      </a:pPr>
                      <a:r>
                        <a:rPr kumimoji="0" lang="en-US" sz="1600" b="0" i="0" u="none" strike="noStrike" kern="1200" cap="none" normalizeH="0" baseline="0" dirty="0">
                          <a:ln>
                            <a:noFill/>
                          </a:ln>
                          <a:solidFill>
                            <a:schemeClr val="tx1"/>
                          </a:solidFill>
                          <a:effectLst/>
                          <a:latin typeface="+mn-lt"/>
                          <a:ea typeface="+mn-ea"/>
                          <a:cs typeface="+mn-cs"/>
                        </a:rPr>
                        <a:t>72.3</a:t>
                      </a:r>
                    </a:p>
                  </a:txBody>
                  <a:tcPr marL="121699" marR="121699" marT="36576" marB="3657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04086419"/>
                  </a:ext>
                </a:extLst>
              </a:tr>
            </a:tbl>
          </a:graphicData>
        </a:graphic>
      </p:graphicFrame>
    </p:spTree>
    <p:extLst>
      <p:ext uri="{BB962C8B-B14F-4D97-AF65-F5344CB8AC3E}">
        <p14:creationId xmlns:p14="http://schemas.microsoft.com/office/powerpoint/2010/main" val="34893807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06F39-4077-0E26-70AE-A3682FB9F66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7AA9011-7AE6-377C-4DD0-52356A6A69E6}"/>
              </a:ext>
            </a:extLst>
          </p:cNvPr>
          <p:cNvSpPr>
            <a:spLocks noGrp="1"/>
          </p:cNvSpPr>
          <p:nvPr>
            <p:ph type="title"/>
          </p:nvPr>
        </p:nvSpPr>
        <p:spPr>
          <a:xfrm>
            <a:off x="231078" y="531006"/>
            <a:ext cx="11475369" cy="502445"/>
          </a:xfrm>
        </p:spPr>
        <p:txBody>
          <a:bodyPr/>
          <a:lstStyle/>
          <a:p>
            <a:r>
              <a:rPr lang="en-US" dirty="0"/>
              <a:t>ZUMA-2 and TRANSCEND-MCL: Safety</a:t>
            </a:r>
          </a:p>
        </p:txBody>
      </p:sp>
      <p:sp>
        <p:nvSpPr>
          <p:cNvPr id="55" name="Content Placeholder 54">
            <a:extLst>
              <a:ext uri="{FF2B5EF4-FFF2-40B4-BE49-F238E27FC236}">
                <a16:creationId xmlns:a16="http://schemas.microsoft.com/office/drawing/2014/main" id="{3A7D23EE-180D-61C1-40D9-4581BB64C364}"/>
              </a:ext>
            </a:extLst>
          </p:cNvPr>
          <p:cNvSpPr>
            <a:spLocks noGrp="1"/>
          </p:cNvSpPr>
          <p:nvPr>
            <p:ph sz="quarter" idx="10"/>
          </p:nvPr>
        </p:nvSpPr>
        <p:spPr>
          <a:xfrm>
            <a:off x="1712199" y="6302375"/>
            <a:ext cx="7812290" cy="327025"/>
          </a:xfrm>
        </p:spPr>
        <p:txBody>
          <a:bodyPr/>
          <a:lstStyle/>
          <a:p>
            <a:pPr lvl="0" algn="ctr"/>
            <a:r>
              <a:rPr lang="en-US" dirty="0"/>
              <a:t>Wang. NEJM. 2020;382:1331. Munoz. J Hematol Oncol. 2026;[Epub]. </a:t>
            </a:r>
            <a:r>
              <a:rPr lang="nl-NL" dirty="0"/>
              <a:t>van Meerten. </a:t>
            </a:r>
            <a:r>
              <a:rPr lang="en-US" dirty="0"/>
              <a:t>Blood. 2026;147:1302.</a:t>
            </a:r>
            <a:endParaRPr lang="nl-NL" dirty="0"/>
          </a:p>
        </p:txBody>
      </p:sp>
      <p:graphicFrame>
        <p:nvGraphicFramePr>
          <p:cNvPr id="52" name="Table 51">
            <a:extLst>
              <a:ext uri="{FF2B5EF4-FFF2-40B4-BE49-F238E27FC236}">
                <a16:creationId xmlns:a16="http://schemas.microsoft.com/office/drawing/2014/main" id="{D1F50331-FFD7-6995-437E-A51334232815}"/>
              </a:ext>
            </a:extLst>
          </p:cNvPr>
          <p:cNvGraphicFramePr>
            <a:graphicFrameLocks noGrp="1"/>
          </p:cNvGraphicFramePr>
          <p:nvPr>
            <p:extLst>
              <p:ext uri="{D42A27DB-BD31-4B8C-83A1-F6EECF244321}">
                <p14:modId xmlns:p14="http://schemas.microsoft.com/office/powerpoint/2010/main" val="518339897"/>
              </p:ext>
            </p:extLst>
          </p:nvPr>
        </p:nvGraphicFramePr>
        <p:xfrm>
          <a:off x="231075" y="1180207"/>
          <a:ext cx="11475372" cy="4846320"/>
        </p:xfrm>
        <a:graphic>
          <a:graphicData uri="http://schemas.openxmlformats.org/drawingml/2006/table">
            <a:tbl>
              <a:tblPr/>
              <a:tblGrid>
                <a:gridCol w="3128813">
                  <a:extLst>
                    <a:ext uri="{9D8B030D-6E8A-4147-A177-3AD203B41FA5}">
                      <a16:colId xmlns:a16="http://schemas.microsoft.com/office/drawing/2014/main" val="3626463055"/>
                    </a:ext>
                  </a:extLst>
                </a:gridCol>
                <a:gridCol w="1754372">
                  <a:extLst>
                    <a:ext uri="{9D8B030D-6E8A-4147-A177-3AD203B41FA5}">
                      <a16:colId xmlns:a16="http://schemas.microsoft.com/office/drawing/2014/main" val="3622467303"/>
                    </a:ext>
                  </a:extLst>
                </a:gridCol>
                <a:gridCol w="1403498">
                  <a:extLst>
                    <a:ext uri="{9D8B030D-6E8A-4147-A177-3AD203B41FA5}">
                      <a16:colId xmlns:a16="http://schemas.microsoft.com/office/drawing/2014/main" val="2427741688"/>
                    </a:ext>
                  </a:extLst>
                </a:gridCol>
                <a:gridCol w="1605516">
                  <a:extLst>
                    <a:ext uri="{9D8B030D-6E8A-4147-A177-3AD203B41FA5}">
                      <a16:colId xmlns:a16="http://schemas.microsoft.com/office/drawing/2014/main" val="4101137430"/>
                    </a:ext>
                  </a:extLst>
                </a:gridCol>
                <a:gridCol w="3583173">
                  <a:extLst>
                    <a:ext uri="{9D8B030D-6E8A-4147-A177-3AD203B41FA5}">
                      <a16:colId xmlns:a16="http://schemas.microsoft.com/office/drawing/2014/main" val="1250739973"/>
                    </a:ext>
                  </a:extLst>
                </a:gridCol>
              </a:tblGrid>
              <a:tr h="326070">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bg2"/>
                          </a:solidFill>
                          <a:latin typeface="+mn-lt"/>
                        </a:rPr>
                        <a:t>Select AESI, n (%)</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ZUMA-2 (Brexu-cel)</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bg2"/>
                        </a:solidFill>
                        <a:effectLst/>
                        <a:latin typeface="+mn-lt"/>
                      </a:endParaRP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bg2"/>
                        </a:solidFill>
                        <a:effectLst/>
                        <a:latin typeface="+mn-lt"/>
                      </a:endParaRP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TRANSCEND-MCL (Liso-cel)</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250073534"/>
                  </a:ext>
                </a:extLst>
              </a:tr>
              <a:tr h="326070">
                <a:tc vMerge="1">
                  <a:txBody>
                    <a:bodyPr/>
                    <a:lstStyle/>
                    <a:p>
                      <a:endParaRPr dirty="0"/>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Cohort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(n = 68)</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Cohort 2 (n = 14)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Cohort 3</a:t>
                      </a:r>
                      <a:br>
                        <a:rPr kumimoji="0" lang="en-US" sz="1800" b="1" i="0" u="none" strike="noStrike" cap="none" normalizeH="0" baseline="0" dirty="0">
                          <a:ln>
                            <a:noFill/>
                          </a:ln>
                          <a:solidFill>
                            <a:schemeClr val="bg2"/>
                          </a:solidFill>
                          <a:effectLst/>
                          <a:latin typeface="+mn-lt"/>
                        </a:rPr>
                      </a:br>
                      <a:r>
                        <a:rPr kumimoji="0" lang="en-US" sz="1800" b="1" i="0" u="none" strike="noStrike" cap="none" normalizeH="0" baseline="0" dirty="0">
                          <a:ln>
                            <a:noFill/>
                          </a:ln>
                          <a:solidFill>
                            <a:schemeClr val="bg2"/>
                          </a:solidFill>
                          <a:effectLst/>
                          <a:latin typeface="+mn-lt"/>
                        </a:rPr>
                        <a:t>(n = 86)</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All Patients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(n = 88)</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721580040"/>
                  </a:ext>
                </a:extLst>
              </a:tr>
              <a:tr h="32598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tx1"/>
                          </a:solidFill>
                          <a:effectLst/>
                          <a:latin typeface="+mn-lt"/>
                        </a:rPr>
                        <a:t>Any CRS</a:t>
                      </a:r>
                    </a:p>
                    <a:p>
                      <a:pPr marL="298450"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mn-lt"/>
                        </a:rPr>
                        <a:t>Grade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62 (91)</a:t>
                      </a:r>
                    </a:p>
                    <a:p>
                      <a:pPr algn="ctr"/>
                      <a:r>
                        <a:rPr lang="en-US" sz="1800" dirty="0">
                          <a:solidFill>
                            <a:schemeClr val="tx1"/>
                          </a:solidFill>
                          <a:latin typeface="+mn-lt"/>
                        </a:rPr>
                        <a:t>10 (15)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13 (93)</a:t>
                      </a:r>
                    </a:p>
                    <a:p>
                      <a:pPr algn="ctr"/>
                      <a:r>
                        <a:rPr lang="en-US" sz="1800" dirty="0">
                          <a:solidFill>
                            <a:schemeClr val="tx1"/>
                          </a:solidFill>
                          <a:latin typeface="+mn-lt"/>
                        </a:rPr>
                        <a:t>2 (14)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82 (95)</a:t>
                      </a:r>
                    </a:p>
                    <a:p>
                      <a:pPr algn="ctr"/>
                      <a:r>
                        <a:rPr lang="en-US" sz="1800" dirty="0">
                          <a:solidFill>
                            <a:schemeClr val="tx1"/>
                          </a:solidFill>
                          <a:latin typeface="+mn-lt"/>
                        </a:rPr>
                        <a:t>5 (6)</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54 (61)</a:t>
                      </a:r>
                    </a:p>
                    <a:p>
                      <a:pPr algn="ctr"/>
                      <a:r>
                        <a:rPr lang="en-US" sz="1800" dirty="0">
                          <a:solidFill>
                            <a:schemeClr val="tx1"/>
                          </a:solidFill>
                          <a:latin typeface="+mn-lt"/>
                        </a:rPr>
                        <a:t>1 (1)</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012232909"/>
                  </a:ext>
                </a:extLst>
              </a:tr>
              <a:tr h="32598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800" b="0" i="0" u="none" strike="noStrike" cap="none" normalizeH="0" baseline="0" dirty="0">
                          <a:ln>
                            <a:noFill/>
                          </a:ln>
                          <a:solidFill>
                            <a:schemeClr val="tx1"/>
                          </a:solidFill>
                          <a:effectLst/>
                          <a:latin typeface="+mn-lt"/>
                        </a:rPr>
                        <a:t>Any NE</a:t>
                      </a:r>
                    </a:p>
                    <a:p>
                      <a:pPr marL="298450"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mn-lt"/>
                        </a:rPr>
                        <a:t>Grade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43 (63)</a:t>
                      </a:r>
                    </a:p>
                    <a:p>
                      <a:pPr algn="ctr"/>
                      <a:r>
                        <a:rPr lang="en-US" sz="1800" dirty="0">
                          <a:solidFill>
                            <a:schemeClr val="tx1"/>
                          </a:solidFill>
                          <a:latin typeface="+mn-lt"/>
                        </a:rPr>
                        <a:t>21 (31)</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13 (93)</a:t>
                      </a:r>
                    </a:p>
                    <a:p>
                      <a:pPr algn="ctr"/>
                      <a:r>
                        <a:rPr lang="en-US" sz="1800" dirty="0">
                          <a:solidFill>
                            <a:schemeClr val="tx1"/>
                          </a:solidFill>
                          <a:latin typeface="+mn-lt"/>
                        </a:rPr>
                        <a:t>6 (43)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67 (78)</a:t>
                      </a:r>
                    </a:p>
                    <a:p>
                      <a:pPr algn="ctr"/>
                      <a:r>
                        <a:rPr lang="en-US" sz="1800" dirty="0">
                          <a:solidFill>
                            <a:schemeClr val="tx1"/>
                          </a:solidFill>
                          <a:latin typeface="+mn-lt"/>
                        </a:rPr>
                        <a:t>23 (27)</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27 (31)</a:t>
                      </a:r>
                    </a:p>
                    <a:p>
                      <a:pPr algn="ctr"/>
                      <a:r>
                        <a:rPr lang="en-US" sz="1800" dirty="0">
                          <a:solidFill>
                            <a:schemeClr val="tx1"/>
                          </a:solidFill>
                          <a:latin typeface="+mn-lt"/>
                        </a:rPr>
                        <a:t>8 (9)</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41242459"/>
                  </a:ext>
                </a:extLst>
              </a:tr>
              <a:tr h="32598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800" b="0" i="0" u="none" strike="noStrike" kern="1200" cap="none" normalizeH="0" baseline="0" dirty="0">
                          <a:ln>
                            <a:noFill/>
                          </a:ln>
                          <a:solidFill>
                            <a:schemeClr val="tx1"/>
                          </a:solidFill>
                          <a:effectLst/>
                          <a:latin typeface="+mn-lt"/>
                          <a:ea typeface="+mn-ea"/>
                          <a:cs typeface="+mn-cs"/>
                        </a:rPr>
                        <a:t>Any ICANS</a:t>
                      </a:r>
                    </a:p>
                    <a:p>
                      <a:pPr marL="298450"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tx1"/>
                          </a:solidFill>
                          <a:effectLst/>
                          <a:latin typeface="+mn-lt"/>
                          <a:ea typeface="+mn-ea"/>
                          <a:cs typeface="+mn-cs"/>
                        </a:rPr>
                        <a:t>Grade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a:t>
                      </a:r>
                    </a:p>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a:t>
                      </a:r>
                    </a:p>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57 (66)</a:t>
                      </a:r>
                    </a:p>
                    <a:p>
                      <a:pPr algn="ctr"/>
                      <a:r>
                        <a:rPr lang="en-US" sz="1800" dirty="0">
                          <a:solidFill>
                            <a:schemeClr val="tx1"/>
                          </a:solidFill>
                          <a:latin typeface="+mn-lt"/>
                        </a:rPr>
                        <a:t>18 (21)</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a:t>
                      </a:r>
                    </a:p>
                    <a:p>
                      <a:pPr algn="ctr"/>
                      <a:r>
                        <a:rPr lang="en-US" sz="1800" dirty="0">
                          <a:solidFill>
                            <a:schemeClr val="tx1"/>
                          </a:solidFill>
                          <a:latin typeface="+mn-lt"/>
                        </a:rPr>
                        <a:t>--</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67099256"/>
                  </a:ext>
                </a:extLst>
              </a:tr>
              <a:tr h="32598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Any thrombocytopenia</a:t>
                      </a:r>
                    </a:p>
                    <a:p>
                      <a:pPr marL="285750" indent="-285750" algn="l">
                        <a:buFont typeface="Arial" panose="020B0604020202020204" pitchFamily="34" charset="0"/>
                        <a:buChar char="•"/>
                      </a:pPr>
                      <a:r>
                        <a:rPr lang="en-US" sz="1800" dirty="0">
                          <a:solidFill>
                            <a:schemeClr val="tx1"/>
                          </a:solidFill>
                          <a:latin typeface="+mn-lt"/>
                        </a:rPr>
                        <a:t>Grade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50 (74)</a:t>
                      </a:r>
                    </a:p>
                    <a:p>
                      <a:pPr algn="ctr"/>
                      <a:r>
                        <a:rPr lang="en-US" sz="1800" dirty="0">
                          <a:solidFill>
                            <a:schemeClr val="tx1"/>
                          </a:solidFill>
                          <a:latin typeface="+mn-lt"/>
                        </a:rPr>
                        <a:t>36 (53)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7 (50)</a:t>
                      </a:r>
                    </a:p>
                    <a:p>
                      <a:pPr algn="ctr"/>
                      <a:r>
                        <a:rPr lang="en-US" sz="1800" dirty="0">
                          <a:solidFill>
                            <a:schemeClr val="tx1"/>
                          </a:solidFill>
                          <a:latin typeface="+mn-lt"/>
                        </a:rPr>
                        <a:t>6 (43)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45 (52)</a:t>
                      </a:r>
                    </a:p>
                    <a:p>
                      <a:pPr algn="ctr"/>
                      <a:r>
                        <a:rPr lang="en-US" sz="1800" dirty="0">
                          <a:solidFill>
                            <a:schemeClr val="tx1"/>
                          </a:solidFill>
                          <a:latin typeface="+mn-lt"/>
                        </a:rPr>
                        <a:t>29 (34)</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26 (30)</a:t>
                      </a:r>
                    </a:p>
                    <a:p>
                      <a:pPr algn="ctr"/>
                      <a:r>
                        <a:rPr lang="en-US" sz="1800" dirty="0">
                          <a:solidFill>
                            <a:schemeClr val="tx1"/>
                          </a:solidFill>
                          <a:latin typeface="+mn-lt"/>
                        </a:rPr>
                        <a:t>22 (25)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8984210"/>
                  </a:ext>
                </a:extLst>
              </a:tr>
              <a:tr h="32598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800" dirty="0">
                          <a:solidFill>
                            <a:schemeClr val="tx1"/>
                          </a:solidFill>
                          <a:latin typeface="+mn-lt"/>
                        </a:rPr>
                        <a:t>Any neutropenia</a:t>
                      </a:r>
                    </a:p>
                    <a:p>
                      <a:pPr marL="285750" indent="-285750" algn="l">
                        <a:buFont typeface="Arial" panose="020B0604020202020204" pitchFamily="34" charset="0"/>
                        <a:buChar char="•"/>
                      </a:pPr>
                      <a:r>
                        <a:rPr lang="en-US" sz="1800" dirty="0">
                          <a:solidFill>
                            <a:schemeClr val="tx1"/>
                          </a:solidFill>
                          <a:latin typeface="+mn-lt"/>
                        </a:rPr>
                        <a:t>Grade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a:solidFill>
                            <a:schemeClr val="tx1"/>
                          </a:solidFill>
                          <a:latin typeface="+mn-lt"/>
                        </a:rPr>
                        <a:t>59 (87)</a:t>
                      </a:r>
                    </a:p>
                    <a:p>
                      <a:pPr algn="ctr"/>
                      <a:r>
                        <a:rPr lang="en-US" sz="1800" dirty="0">
                          <a:solidFill>
                            <a:schemeClr val="tx1"/>
                          </a:solidFill>
                          <a:latin typeface="+mn-lt"/>
                        </a:rPr>
                        <a:t>58 (85)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11 (79)</a:t>
                      </a:r>
                    </a:p>
                    <a:p>
                      <a:pPr algn="ctr"/>
                      <a:r>
                        <a:rPr lang="en-US" sz="1800" dirty="0">
                          <a:solidFill>
                            <a:schemeClr val="tx1"/>
                          </a:solidFill>
                          <a:latin typeface="+mn-lt"/>
                        </a:rPr>
                        <a:t>11 (79)</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74 (86)</a:t>
                      </a:r>
                    </a:p>
                    <a:p>
                      <a:pPr algn="ctr"/>
                      <a:r>
                        <a:rPr lang="en-US" sz="1800" dirty="0">
                          <a:solidFill>
                            <a:schemeClr val="tx1"/>
                          </a:solidFill>
                          <a:latin typeface="+mn-lt"/>
                        </a:rPr>
                        <a:t>73 (85)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r>
                        <a:rPr lang="en-US" sz="1800" dirty="0">
                          <a:solidFill>
                            <a:schemeClr val="tx1"/>
                          </a:solidFill>
                          <a:latin typeface="+mn-lt"/>
                        </a:rPr>
                        <a:t>52 (59)</a:t>
                      </a:r>
                    </a:p>
                    <a:p>
                      <a:pPr algn="ctr"/>
                      <a:r>
                        <a:rPr lang="en-US" sz="1800" dirty="0">
                          <a:solidFill>
                            <a:schemeClr val="tx1"/>
                          </a:solidFill>
                          <a:latin typeface="+mn-lt"/>
                        </a:rPr>
                        <a:t>49 (56)</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497171965"/>
                  </a:ext>
                </a:extLst>
              </a:tr>
              <a:tr h="325980">
                <a:tc>
                  <a:txBody>
                    <a:bodyPr/>
                    <a:lstStyle/>
                    <a:p>
                      <a:pPr algn="l"/>
                      <a:r>
                        <a:rPr lang="en-US" sz="1800" dirty="0">
                          <a:solidFill>
                            <a:schemeClr val="tx1"/>
                          </a:solidFill>
                          <a:latin typeface="+mn-lt"/>
                        </a:rPr>
                        <a:t>Any (serious) infection</a:t>
                      </a:r>
                    </a:p>
                    <a:p>
                      <a:pPr marL="285750" indent="-285750" algn="l">
                        <a:buFont typeface="Arial" panose="020B0604020202020204" pitchFamily="34" charset="0"/>
                        <a:buChar char="•"/>
                      </a:pPr>
                      <a:r>
                        <a:rPr lang="en-US" sz="1800" dirty="0">
                          <a:solidFill>
                            <a:schemeClr val="tx1"/>
                          </a:solidFill>
                          <a:latin typeface="+mn-lt"/>
                        </a:rPr>
                        <a:t>Grade ≥3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37 (54)</a:t>
                      </a:r>
                    </a:p>
                    <a:p>
                      <a:pPr algn="ctr"/>
                      <a:r>
                        <a:rPr lang="en-US" sz="1800" dirty="0">
                          <a:solidFill>
                            <a:schemeClr val="tx1"/>
                          </a:solidFill>
                          <a:latin typeface="+mn-lt"/>
                        </a:rPr>
                        <a:t>26 (38)</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7 (50)</a:t>
                      </a:r>
                    </a:p>
                    <a:p>
                      <a:pPr algn="ctr"/>
                      <a:r>
                        <a:rPr lang="en-US" sz="1800" dirty="0">
                          <a:solidFill>
                            <a:schemeClr val="tx1"/>
                          </a:solidFill>
                          <a:latin typeface="+mn-lt"/>
                        </a:rPr>
                        <a:t>3 (21)</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21 (24)</a:t>
                      </a:r>
                    </a:p>
                    <a:p>
                      <a:pPr algn="ctr"/>
                      <a:r>
                        <a:rPr lang="en-US" sz="1800" dirty="0">
                          <a:solidFill>
                            <a:schemeClr val="tx1"/>
                          </a:solidFill>
                          <a:latin typeface="+mn-lt"/>
                        </a:rPr>
                        <a:t>20 (23)</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algn="ctr"/>
                      <a:r>
                        <a:rPr lang="en-US" sz="1800" dirty="0">
                          <a:solidFill>
                            <a:schemeClr val="tx1"/>
                          </a:solidFill>
                          <a:latin typeface="+mn-lt"/>
                        </a:rPr>
                        <a:t>--</a:t>
                      </a:r>
                    </a:p>
                    <a:p>
                      <a:pPr algn="ctr"/>
                      <a:r>
                        <a:rPr lang="en-US" sz="1800" dirty="0">
                          <a:solidFill>
                            <a:schemeClr val="tx1"/>
                          </a:solidFill>
                          <a:latin typeface="+mn-lt"/>
                        </a:rPr>
                        <a:t>13 (15)</a:t>
                      </a:r>
                    </a:p>
                  </a:txBody>
                  <a:tcPr marL="121699" marR="121699"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868367890"/>
                  </a:ext>
                </a:extLst>
              </a:tr>
            </a:tbl>
          </a:graphicData>
        </a:graphic>
      </p:graphicFrame>
    </p:spTree>
    <p:extLst>
      <p:ext uri="{BB962C8B-B14F-4D97-AF65-F5344CB8AC3E}">
        <p14:creationId xmlns:p14="http://schemas.microsoft.com/office/powerpoint/2010/main" val="30702487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CDD4F-C5ED-2985-9C8C-89D7158006F7}"/>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96BD3A68-420F-9FAB-B120-30E3C21B17D4}"/>
              </a:ext>
            </a:extLst>
          </p:cNvPr>
          <p:cNvSpPr>
            <a:spLocks noGrp="1" noChangeArrowheads="1"/>
          </p:cNvSpPr>
          <p:nvPr>
            <p:ph type="title"/>
          </p:nvPr>
        </p:nvSpPr>
        <p:spPr>
          <a:xfrm>
            <a:off x="231078" y="531006"/>
            <a:ext cx="11740260" cy="502445"/>
          </a:xfrm>
        </p:spPr>
        <p:txBody>
          <a:bodyPr/>
          <a:lstStyle/>
          <a:p>
            <a:r>
              <a:rPr lang="fr-FR" altLang="en-US" dirty="0"/>
              <a:t>BRUIN (MCL Population): Responses and AEs in R/R MCL</a:t>
            </a:r>
            <a:r>
              <a:rPr lang="fr-FR" altLang="en-US" baseline="30000" dirty="0"/>
              <a:t>1-3</a:t>
            </a:r>
            <a:endParaRPr lang="en-US" altLang="en-US" baseline="30000" dirty="0"/>
          </a:p>
        </p:txBody>
      </p:sp>
      <p:sp>
        <p:nvSpPr>
          <p:cNvPr id="10" name="Content Placeholder 9">
            <a:extLst>
              <a:ext uri="{FF2B5EF4-FFF2-40B4-BE49-F238E27FC236}">
                <a16:creationId xmlns:a16="http://schemas.microsoft.com/office/drawing/2014/main" id="{1AC1F7A3-ECE9-8030-F726-29A442AA4995}"/>
              </a:ext>
            </a:extLst>
          </p:cNvPr>
          <p:cNvSpPr>
            <a:spLocks noGrp="1"/>
          </p:cNvSpPr>
          <p:nvPr>
            <p:ph idx="1"/>
          </p:nvPr>
        </p:nvSpPr>
        <p:spPr>
          <a:xfrm>
            <a:off x="231078" y="1335023"/>
            <a:ext cx="11740260" cy="574516"/>
          </a:xfrm>
        </p:spPr>
        <p:txBody>
          <a:bodyPr/>
          <a:lstStyle/>
          <a:p>
            <a:pPr marL="228600" indent="-228600">
              <a:spcBef>
                <a:spcPts val="500"/>
              </a:spcBef>
              <a:spcAft>
                <a:spcPts val="200"/>
              </a:spcAft>
            </a:pPr>
            <a:r>
              <a:rPr lang="en-US" altLang="en-US" sz="1800" dirty="0"/>
              <a:t>Dose escalation and dose expansion phase I/II study </a:t>
            </a:r>
          </a:p>
          <a:p>
            <a:pPr lvl="2">
              <a:spcBef>
                <a:spcPts val="500"/>
              </a:spcBef>
              <a:spcAft>
                <a:spcPts val="200"/>
              </a:spcAft>
            </a:pPr>
            <a:r>
              <a:rPr lang="en-US" altLang="en-US" sz="1600" dirty="0"/>
              <a:t>Patients with MCL and ≥2 prior therapies (n = 164)</a:t>
            </a:r>
          </a:p>
          <a:p>
            <a:endParaRPr lang="en-US" dirty="0"/>
          </a:p>
        </p:txBody>
      </p:sp>
      <p:sp>
        <p:nvSpPr>
          <p:cNvPr id="11" name="Content Placeholder 10">
            <a:extLst>
              <a:ext uri="{FF2B5EF4-FFF2-40B4-BE49-F238E27FC236}">
                <a16:creationId xmlns:a16="http://schemas.microsoft.com/office/drawing/2014/main" id="{CF6A79EF-00A9-FA00-CF4A-4DB9862ECC57}"/>
              </a:ext>
            </a:extLst>
          </p:cNvPr>
          <p:cNvSpPr>
            <a:spLocks noGrp="1"/>
          </p:cNvSpPr>
          <p:nvPr>
            <p:ph sz="quarter" idx="10"/>
          </p:nvPr>
        </p:nvSpPr>
        <p:spPr/>
        <p:txBody>
          <a:bodyPr/>
          <a:lstStyle/>
          <a:p>
            <a:pPr algn="ctr"/>
            <a:r>
              <a:rPr lang="en-US" altLang="en-US" spc="-10" dirty="0"/>
              <a:t>1. Wang. J Clin Oncol. 2023;41:3988. 2. Shah. ASCO 2023. Abstr 7514. 3. Shah. Haematologica. 2025;110:92.</a:t>
            </a:r>
          </a:p>
        </p:txBody>
      </p:sp>
      <p:sp>
        <p:nvSpPr>
          <p:cNvPr id="16394" name="TextBox 16393">
            <a:extLst>
              <a:ext uri="{FF2B5EF4-FFF2-40B4-BE49-F238E27FC236}">
                <a16:creationId xmlns:a16="http://schemas.microsoft.com/office/drawing/2014/main" id="{1195E4FC-C5EF-6DD1-41CF-69A0C0FDB57F}"/>
              </a:ext>
            </a:extLst>
          </p:cNvPr>
          <p:cNvSpPr txBox="1"/>
          <p:nvPr/>
        </p:nvSpPr>
        <p:spPr bwMode="auto">
          <a:xfrm>
            <a:off x="1396702" y="5233898"/>
            <a:ext cx="35291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Data cutoff: January 31, 2022.</a:t>
            </a:r>
            <a:r>
              <a:rPr kumimoji="0" lang="en-US" sz="1200" b="0" i="0" u="none" strike="noStrike" kern="1200" cap="none" spc="0" normalizeH="0" baseline="30000" noProof="0" dirty="0">
                <a:ln>
                  <a:noFill/>
                </a:ln>
                <a:solidFill>
                  <a:srgbClr val="000000"/>
                </a:solidFill>
                <a:effectLst/>
                <a:uLnTx/>
                <a:uFillTx/>
                <a:latin typeface="Poppins" panose="00000500000000000000" pitchFamily="2" charset="0"/>
                <a:cs typeface="Poppins" panose="00000500000000000000" pitchFamily="2" charset="0"/>
              </a:rPr>
              <a:t>1</a:t>
            </a:r>
            <a:endPar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*Patients with &gt;100% increase in SPD. </a:t>
            </a:r>
          </a:p>
        </p:txBody>
      </p:sp>
      <p:graphicFrame>
        <p:nvGraphicFramePr>
          <p:cNvPr id="16395" name="Table 60">
            <a:extLst>
              <a:ext uri="{FF2B5EF4-FFF2-40B4-BE49-F238E27FC236}">
                <a16:creationId xmlns:a16="http://schemas.microsoft.com/office/drawing/2014/main" id="{87D71C53-AA63-9C21-A56A-9E7B8761D705}"/>
              </a:ext>
            </a:extLst>
          </p:cNvPr>
          <p:cNvGraphicFramePr>
            <a:graphicFrameLocks noGrp="1"/>
          </p:cNvGraphicFramePr>
          <p:nvPr>
            <p:extLst>
              <p:ext uri="{D42A27DB-BD31-4B8C-83A1-F6EECF244321}">
                <p14:modId xmlns:p14="http://schemas.microsoft.com/office/powerpoint/2010/main" val="137256024"/>
              </p:ext>
            </p:extLst>
          </p:nvPr>
        </p:nvGraphicFramePr>
        <p:xfrm>
          <a:off x="7698377" y="1135697"/>
          <a:ext cx="4262798" cy="2527173"/>
        </p:xfrm>
        <a:graphic>
          <a:graphicData uri="http://schemas.openxmlformats.org/drawingml/2006/table">
            <a:tbl>
              <a:tblPr firstRow="1" bandRow="1"/>
              <a:tblGrid>
                <a:gridCol w="1942012">
                  <a:extLst>
                    <a:ext uri="{9D8B030D-6E8A-4147-A177-3AD203B41FA5}">
                      <a16:colId xmlns:a16="http://schemas.microsoft.com/office/drawing/2014/main" val="2958253383"/>
                    </a:ext>
                  </a:extLst>
                </a:gridCol>
                <a:gridCol w="1183573">
                  <a:extLst>
                    <a:ext uri="{9D8B030D-6E8A-4147-A177-3AD203B41FA5}">
                      <a16:colId xmlns:a16="http://schemas.microsoft.com/office/drawing/2014/main" val="599074519"/>
                    </a:ext>
                  </a:extLst>
                </a:gridCol>
                <a:gridCol w="1137213">
                  <a:extLst>
                    <a:ext uri="{9D8B030D-6E8A-4147-A177-3AD203B41FA5}">
                      <a16:colId xmlns:a16="http://schemas.microsoft.com/office/drawing/2014/main" val="2679144157"/>
                    </a:ext>
                  </a:extLst>
                </a:gridCol>
              </a:tblGrid>
              <a:tr h="434093">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r>
                        <a:rPr lang="en-US" sz="1300" b="1" i="0" dirty="0">
                          <a:solidFill>
                            <a:schemeClr val="bg2"/>
                          </a:solidFill>
                          <a:latin typeface="Poppins" pitchFamily="2" charset="77"/>
                          <a:cs typeface="Poppins" pitchFamily="2" charset="77"/>
                        </a:rPr>
                        <a:t>Efficacy-Evaluable Patients With MCL</a:t>
                      </a:r>
                      <a:endParaRPr lang="en-US" sz="1300" b="1" i="0" baseline="30000" dirty="0">
                        <a:solidFill>
                          <a:schemeClr val="bg2"/>
                        </a:solidFill>
                        <a:latin typeface="Poppins" pitchFamily="2" charset="77"/>
                        <a:cs typeface="Poppins" pitchFamily="2" charset="77"/>
                      </a:endParaRPr>
                    </a:p>
                  </a:txBody>
                  <a:tcPr anchor="b">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300" b="1" i="0" dirty="0">
                          <a:solidFill>
                            <a:schemeClr val="bg2"/>
                          </a:solidFill>
                          <a:latin typeface="Poppins" pitchFamily="2" charset="77"/>
                          <a:cs typeface="Poppins" pitchFamily="2" charset="77"/>
                        </a:rPr>
                        <a:t>cBTKi Pretreated</a:t>
                      </a:r>
                      <a:r>
                        <a:rPr lang="en-US" sz="1300" b="1" i="0" baseline="30000" dirty="0">
                          <a:solidFill>
                            <a:schemeClr val="bg2"/>
                          </a:solidFill>
                          <a:latin typeface="Poppins" pitchFamily="2" charset="77"/>
                          <a:cs typeface="Poppins" pitchFamily="2" charset="77"/>
                        </a:rPr>
                        <a:t>2</a:t>
                      </a:r>
                      <a:br>
                        <a:rPr lang="en-US" sz="1300" b="1" i="0" dirty="0">
                          <a:solidFill>
                            <a:schemeClr val="bg2"/>
                          </a:solidFill>
                          <a:latin typeface="Poppins" pitchFamily="2" charset="77"/>
                          <a:cs typeface="Poppins" pitchFamily="2" charset="77"/>
                        </a:rPr>
                      </a:br>
                      <a:r>
                        <a:rPr lang="en-US" sz="1300" b="1" i="0" dirty="0">
                          <a:solidFill>
                            <a:schemeClr val="bg2"/>
                          </a:solidFill>
                          <a:latin typeface="Poppins" pitchFamily="2" charset="77"/>
                          <a:cs typeface="Poppins" pitchFamily="2" charset="77"/>
                        </a:rPr>
                        <a:t>(n = 90)</a:t>
                      </a:r>
                    </a:p>
                  </a:txBody>
                  <a:tcPr anchor="b">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300" b="1" i="0" dirty="0">
                          <a:solidFill>
                            <a:schemeClr val="bg2"/>
                          </a:solidFill>
                          <a:latin typeface="Poppins" pitchFamily="2" charset="77"/>
                          <a:cs typeface="Poppins" pitchFamily="2" charset="77"/>
                        </a:rPr>
                        <a:t>cBTKi Intolerant</a:t>
                      </a:r>
                      <a:r>
                        <a:rPr lang="en-US" sz="1300" b="1" i="0" baseline="30000" dirty="0">
                          <a:solidFill>
                            <a:schemeClr val="bg2"/>
                          </a:solidFill>
                          <a:latin typeface="Poppins" pitchFamily="2" charset="77"/>
                          <a:cs typeface="Poppins" pitchFamily="2" charset="77"/>
                        </a:rPr>
                        <a:t>3</a:t>
                      </a:r>
                      <a:br>
                        <a:rPr lang="en-US" sz="1300" b="1" i="0" dirty="0">
                          <a:solidFill>
                            <a:schemeClr val="bg2"/>
                          </a:solidFill>
                          <a:latin typeface="Poppins" pitchFamily="2" charset="77"/>
                          <a:cs typeface="Poppins" pitchFamily="2" charset="77"/>
                        </a:rPr>
                      </a:br>
                      <a:r>
                        <a:rPr lang="en-US" sz="1300" b="1" i="0" dirty="0">
                          <a:solidFill>
                            <a:schemeClr val="bg2"/>
                          </a:solidFill>
                          <a:latin typeface="Poppins" pitchFamily="2" charset="77"/>
                          <a:cs typeface="Poppins" pitchFamily="2" charset="77"/>
                        </a:rPr>
                        <a:t>(n = 21)</a:t>
                      </a:r>
                    </a:p>
                  </a:txBody>
                  <a:tcPr anchor="b">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248351793"/>
                  </a:ext>
                </a:extLst>
              </a:tr>
              <a:tr h="33536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300" b="1" i="0" dirty="0">
                          <a:solidFill>
                            <a:schemeClr val="tx1"/>
                          </a:solidFill>
                          <a:latin typeface="Poppins" pitchFamily="2" charset="77"/>
                          <a:cs typeface="Poppins" pitchFamily="2" charset="77"/>
                        </a:rPr>
                        <a:t>ORR, % (95% CI)</a:t>
                      </a:r>
                      <a:endParaRPr lang="en-US" sz="1300" b="1" i="0" baseline="30000" dirty="0">
                        <a:solidFill>
                          <a:schemeClr val="tx1"/>
                        </a:solidFill>
                        <a:latin typeface="Poppins" pitchFamily="2" charset="77"/>
                        <a:cs typeface="Poppins"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56.7 </a:t>
                      </a:r>
                      <a:br>
                        <a:rPr kumimoji="0" lang="en-US" sz="1300" b="0" i="0" u="none" strike="noStrike" cap="none" normalizeH="0" baseline="0" dirty="0">
                          <a:ln>
                            <a:noFill/>
                          </a:ln>
                          <a:solidFill>
                            <a:schemeClr val="tx1"/>
                          </a:solidFill>
                          <a:effectLst/>
                          <a:latin typeface="Poppins Medium" pitchFamily="2" charset="77"/>
                          <a:cs typeface="Poppins Medium" pitchFamily="2" charset="77"/>
                        </a:rPr>
                      </a:br>
                      <a:r>
                        <a:rPr kumimoji="0" lang="en-US" sz="1300" b="0" i="0" u="none" strike="noStrike" cap="none" normalizeH="0" baseline="0" dirty="0">
                          <a:ln>
                            <a:noFill/>
                          </a:ln>
                          <a:solidFill>
                            <a:schemeClr val="tx1"/>
                          </a:solidFill>
                          <a:effectLst/>
                          <a:latin typeface="Poppins Medium" pitchFamily="2" charset="77"/>
                          <a:cs typeface="Poppins Medium" pitchFamily="2" charset="77"/>
                        </a:rPr>
                        <a:t>(45.8-67.1)</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81.0 </a:t>
                      </a:r>
                      <a:br>
                        <a:rPr kumimoji="0" lang="en-US" sz="1300" b="0" i="0" u="none" strike="noStrike" cap="none" normalizeH="0" baseline="0" dirty="0">
                          <a:ln>
                            <a:noFill/>
                          </a:ln>
                          <a:solidFill>
                            <a:schemeClr val="tx1"/>
                          </a:solidFill>
                          <a:effectLst/>
                          <a:latin typeface="Poppins Medium" pitchFamily="2" charset="77"/>
                          <a:cs typeface="Poppins Medium" pitchFamily="2" charset="77"/>
                        </a:rPr>
                      </a:br>
                      <a:r>
                        <a:rPr kumimoji="0" lang="en-US" sz="1300" b="0" i="0" u="none" strike="noStrike" cap="none" normalizeH="0" baseline="0" dirty="0">
                          <a:ln>
                            <a:noFill/>
                          </a:ln>
                          <a:solidFill>
                            <a:schemeClr val="tx1"/>
                          </a:solidFill>
                          <a:effectLst/>
                          <a:latin typeface="Poppins Medium" pitchFamily="2" charset="77"/>
                          <a:cs typeface="Poppins Medium" pitchFamily="2" charset="77"/>
                        </a:rPr>
                        <a:t>(58.1-94.6)</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18886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300" b="1" i="0" dirty="0">
                          <a:solidFill>
                            <a:schemeClr val="tx1"/>
                          </a:solidFill>
                          <a:latin typeface="Poppins" pitchFamily="2" charset="77"/>
                          <a:cs typeface="Poppins" pitchFamily="2" charset="77"/>
                        </a:rPr>
                        <a:t>Best response, n (%)</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endParaRPr lang="en-US" sz="1300" b="0" i="0" dirty="0">
                        <a:solidFill>
                          <a:schemeClr val="tx1"/>
                        </a:solidFill>
                        <a:latin typeface="Poppins Medium" pitchFamily="2" charset="77"/>
                        <a:cs typeface="Poppins Medium"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endParaRPr lang="en-US" sz="1300" b="0" i="0" dirty="0">
                        <a:solidFill>
                          <a:schemeClr val="tx1"/>
                        </a:solidFill>
                        <a:latin typeface="Poppins Medium" pitchFamily="2" charset="77"/>
                        <a:cs typeface="Poppins Medium"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9709458"/>
                  </a:ext>
                </a:extLst>
              </a:tr>
              <a:tr h="19912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nSpc>
                          <a:spcPct val="90000"/>
                        </a:lnSpc>
                        <a:buFont typeface="Arial" panose="020B0604020202020204" pitchFamily="34" charset="0"/>
                        <a:buChar char="•"/>
                        <a:tabLst/>
                      </a:pPr>
                      <a:r>
                        <a:rPr lang="en-US" sz="1300" b="0" i="0" dirty="0">
                          <a:solidFill>
                            <a:schemeClr val="tx1"/>
                          </a:solidFill>
                          <a:latin typeface="Poppins Medium" pitchFamily="2" charset="77"/>
                          <a:cs typeface="Poppins Medium" pitchFamily="2" charset="77"/>
                        </a:rPr>
                        <a:t>CR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17 (18.9)</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9 (42.9)</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0640088"/>
                  </a:ext>
                </a:extLst>
              </a:tr>
              <a:tr h="19912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300" b="0" i="0" kern="1200" dirty="0">
                          <a:solidFill>
                            <a:schemeClr val="tx1"/>
                          </a:solidFill>
                          <a:latin typeface="Poppins Medium" pitchFamily="2" charset="77"/>
                          <a:ea typeface="+mn-ea"/>
                          <a:cs typeface="Poppins Medium" pitchFamily="2" charset="77"/>
                        </a:rPr>
                        <a:t>PR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34 (37.8)</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8 (38.1)</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45246949"/>
                  </a:ext>
                </a:extLst>
              </a:tr>
              <a:tr h="19912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300" b="0" i="0" kern="1200" dirty="0">
                          <a:solidFill>
                            <a:schemeClr val="tx1"/>
                          </a:solidFill>
                          <a:latin typeface="Poppins Medium" pitchFamily="2" charset="77"/>
                          <a:ea typeface="+mn-ea"/>
                          <a:cs typeface="Poppins Medium" pitchFamily="2" charset="77"/>
                        </a:rPr>
                        <a:t>SD</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16 (17.8)</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1 (4.8)</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62159561"/>
                  </a:ext>
                </a:extLst>
              </a:tr>
              <a:tr h="18886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300" b="0" i="0" kern="1200" dirty="0">
                          <a:solidFill>
                            <a:schemeClr val="tx1"/>
                          </a:solidFill>
                          <a:latin typeface="Poppins Medium" pitchFamily="2" charset="77"/>
                          <a:ea typeface="+mn-ea"/>
                          <a:cs typeface="Poppins Medium" pitchFamily="2" charset="77"/>
                        </a:rPr>
                        <a:t>PD</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14 (15.6)</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00" b="0" i="0" u="none" strike="noStrike" cap="none" normalizeH="0" baseline="0" dirty="0">
                          <a:ln>
                            <a:noFill/>
                          </a:ln>
                          <a:solidFill>
                            <a:schemeClr val="tx1"/>
                          </a:solidFill>
                          <a:effectLst/>
                          <a:latin typeface="Poppins Medium" pitchFamily="2" charset="77"/>
                          <a:cs typeface="Poppins Medium" pitchFamily="2" charset="77"/>
                        </a:rPr>
                        <a:t>1 (4.8)</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5790863"/>
                  </a:ext>
                </a:extLst>
              </a:tr>
            </a:tbl>
          </a:graphicData>
        </a:graphic>
      </p:graphicFrame>
      <p:graphicFrame>
        <p:nvGraphicFramePr>
          <p:cNvPr id="16396" name="Table 60">
            <a:extLst>
              <a:ext uri="{FF2B5EF4-FFF2-40B4-BE49-F238E27FC236}">
                <a16:creationId xmlns:a16="http://schemas.microsoft.com/office/drawing/2014/main" id="{669E8F56-A905-422B-9986-F0C1C61C4964}"/>
              </a:ext>
            </a:extLst>
          </p:cNvPr>
          <p:cNvGraphicFramePr>
            <a:graphicFrameLocks noGrp="1"/>
          </p:cNvGraphicFramePr>
          <p:nvPr/>
        </p:nvGraphicFramePr>
        <p:xfrm>
          <a:off x="7708540" y="3774821"/>
          <a:ext cx="4262798" cy="2439416"/>
        </p:xfrm>
        <a:graphic>
          <a:graphicData uri="http://schemas.openxmlformats.org/drawingml/2006/table">
            <a:tbl>
              <a:tblPr firstRow="1" bandRow="1"/>
              <a:tblGrid>
                <a:gridCol w="2454363">
                  <a:extLst>
                    <a:ext uri="{9D8B030D-6E8A-4147-A177-3AD203B41FA5}">
                      <a16:colId xmlns:a16="http://schemas.microsoft.com/office/drawing/2014/main" val="2958253383"/>
                    </a:ext>
                  </a:extLst>
                </a:gridCol>
                <a:gridCol w="1808435">
                  <a:extLst>
                    <a:ext uri="{9D8B030D-6E8A-4147-A177-3AD203B41FA5}">
                      <a16:colId xmlns:a16="http://schemas.microsoft.com/office/drawing/2014/main" val="599074519"/>
                    </a:ext>
                  </a:extLst>
                </a:gridCol>
              </a:tblGrid>
              <a:tr h="290248">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r>
                        <a:rPr lang="en-US" sz="1400" b="1" i="0" dirty="0">
                          <a:solidFill>
                            <a:schemeClr val="bg2"/>
                          </a:solidFill>
                          <a:latin typeface="Poppins" pitchFamily="2" charset="77"/>
                          <a:cs typeface="Poppins" pitchFamily="2" charset="77"/>
                        </a:rPr>
                        <a:t>Efficacy-Evaluable Patients With cBTKi-Naive MCL</a:t>
                      </a:r>
                      <a:r>
                        <a:rPr lang="en-US" sz="1400" b="1" i="0" baseline="30000" dirty="0">
                          <a:solidFill>
                            <a:schemeClr val="bg2"/>
                          </a:solidFill>
                          <a:latin typeface="Poppins" pitchFamily="2" charset="77"/>
                          <a:cs typeface="Poppins" pitchFamily="2" charset="77"/>
                        </a:rPr>
                        <a:t>2</a:t>
                      </a:r>
                    </a:p>
                  </a:txBody>
                  <a:tcPr anchor="b">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400" b="1" i="0" dirty="0">
                          <a:solidFill>
                            <a:schemeClr val="bg2"/>
                          </a:solidFill>
                          <a:latin typeface="Poppins" pitchFamily="2" charset="77"/>
                          <a:cs typeface="Poppins" pitchFamily="2" charset="77"/>
                        </a:rPr>
                        <a:t>n = 14</a:t>
                      </a:r>
                    </a:p>
                  </a:txBody>
                  <a:tcPr anchor="b">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248351793"/>
                  </a:ext>
                </a:extLst>
              </a:tr>
              <a:tr h="13148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400" b="1" i="0" dirty="0">
                          <a:solidFill>
                            <a:schemeClr val="tx1"/>
                          </a:solidFill>
                          <a:latin typeface="Poppins" pitchFamily="2" charset="77"/>
                          <a:cs typeface="Poppins" pitchFamily="2" charset="77"/>
                        </a:rPr>
                        <a:t>ORR, % (95% CI)</a:t>
                      </a:r>
                      <a:endParaRPr lang="en-US" sz="1400" b="1" i="0" baseline="30000" dirty="0">
                        <a:solidFill>
                          <a:schemeClr val="tx1"/>
                        </a:solidFill>
                        <a:latin typeface="Poppins" pitchFamily="2" charset="77"/>
                        <a:cs typeface="Poppins"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Medium" pitchFamily="2" charset="77"/>
                          <a:cs typeface="Poppins Medium" pitchFamily="2" charset="77"/>
                        </a:rPr>
                        <a:t>85.7 (57.2-98.2)</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12458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400" b="1" i="0" dirty="0">
                          <a:solidFill>
                            <a:schemeClr val="tx1"/>
                          </a:solidFill>
                          <a:latin typeface="Poppins" pitchFamily="2" charset="77"/>
                          <a:cs typeface="Poppins" pitchFamily="2" charset="77"/>
                        </a:rPr>
                        <a:t>Best response, n (%)</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endParaRPr lang="en-US" sz="1400" b="0" i="0" dirty="0">
                        <a:solidFill>
                          <a:schemeClr val="tx1"/>
                        </a:solidFill>
                        <a:latin typeface="Poppins Medium" pitchFamily="2" charset="77"/>
                        <a:cs typeface="Poppins Medium"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9709458"/>
                  </a:ext>
                </a:extLst>
              </a:tr>
              <a:tr h="13148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400" b="0" i="0" kern="1200" dirty="0">
                          <a:solidFill>
                            <a:schemeClr val="tx1"/>
                          </a:solidFill>
                          <a:latin typeface="Poppins Medium" pitchFamily="2" charset="77"/>
                          <a:ea typeface="+mn-ea"/>
                          <a:cs typeface="Poppins Medium" pitchFamily="2" charset="77"/>
                        </a:rPr>
                        <a:t>CR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Medium" pitchFamily="2" charset="77"/>
                          <a:cs typeface="Poppins Medium" pitchFamily="2" charset="77"/>
                        </a:rPr>
                        <a:t>6 (42.9)</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0640088"/>
                  </a:ext>
                </a:extLst>
              </a:tr>
              <a:tr h="13148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400" b="0" i="0" kern="1200" dirty="0">
                          <a:solidFill>
                            <a:schemeClr val="tx1"/>
                          </a:solidFill>
                          <a:latin typeface="Poppins Medium" pitchFamily="2" charset="77"/>
                          <a:ea typeface="+mn-ea"/>
                          <a:cs typeface="Poppins Medium" pitchFamily="2" charset="77"/>
                        </a:rPr>
                        <a:t>PR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Medium" pitchFamily="2" charset="77"/>
                          <a:cs typeface="Poppins Medium" pitchFamily="2" charset="77"/>
                        </a:rPr>
                        <a:t>6 (42.9)</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45246949"/>
                  </a:ext>
                </a:extLst>
              </a:tr>
              <a:tr h="12458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400" b="0" i="0" kern="1200" dirty="0">
                          <a:solidFill>
                            <a:schemeClr val="tx1"/>
                          </a:solidFill>
                          <a:latin typeface="Poppins Medium" pitchFamily="2" charset="77"/>
                          <a:ea typeface="+mn-ea"/>
                          <a:cs typeface="Poppins Medium" pitchFamily="2" charset="77"/>
                        </a:rPr>
                        <a:t>SD</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400" b="0" i="0" dirty="0">
                          <a:solidFill>
                            <a:schemeClr val="tx1"/>
                          </a:solidFill>
                          <a:latin typeface="Poppins Medium" pitchFamily="2" charset="77"/>
                          <a:cs typeface="Poppins Medium" pitchFamily="2" charset="77"/>
                        </a:rPr>
                        <a:t>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62159561"/>
                  </a:ext>
                </a:extLst>
              </a:tr>
              <a:tr h="12458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06400" indent="-285750" algn="l" defTabSz="914400" rtl="0" eaLnBrk="1" latinLnBrk="0" hangingPunct="1">
                        <a:lnSpc>
                          <a:spcPct val="90000"/>
                        </a:lnSpc>
                        <a:buFont typeface="Arial" panose="020B0604020202020204" pitchFamily="34" charset="0"/>
                        <a:buChar char="•"/>
                        <a:tabLst/>
                      </a:pPr>
                      <a:r>
                        <a:rPr lang="en-US" sz="1400" b="0" i="0" kern="1200" dirty="0">
                          <a:solidFill>
                            <a:schemeClr val="tx1"/>
                          </a:solidFill>
                          <a:latin typeface="Poppins Medium" pitchFamily="2" charset="77"/>
                          <a:ea typeface="+mn-ea"/>
                          <a:cs typeface="Poppins Medium" pitchFamily="2" charset="77"/>
                        </a:rPr>
                        <a:t>PD</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400" b="0" i="0" dirty="0">
                          <a:solidFill>
                            <a:schemeClr val="tx1"/>
                          </a:solidFill>
                          <a:latin typeface="Poppins Medium" pitchFamily="2" charset="77"/>
                          <a:cs typeface="Poppins Medium" pitchFamily="2" charset="77"/>
                        </a:rPr>
                        <a:t>1 (7.1)</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0348860"/>
                  </a:ext>
                </a:extLst>
              </a:tr>
            </a:tbl>
          </a:graphicData>
        </a:graphic>
      </p:graphicFrame>
      <p:sp>
        <p:nvSpPr>
          <p:cNvPr id="16397" name="TextBox 16396">
            <a:extLst>
              <a:ext uri="{FF2B5EF4-FFF2-40B4-BE49-F238E27FC236}">
                <a16:creationId xmlns:a16="http://schemas.microsoft.com/office/drawing/2014/main" id="{3441792F-2B3C-2129-5404-79B7326930A4}"/>
              </a:ext>
            </a:extLst>
          </p:cNvPr>
          <p:cNvSpPr txBox="1"/>
          <p:nvPr/>
        </p:nvSpPr>
        <p:spPr bwMode="auto">
          <a:xfrm>
            <a:off x="370069" y="5713647"/>
            <a:ext cx="6603625" cy="63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algn="l" defTabSz="914400" rtl="0" eaLnBrk="0" fontAlgn="base" latinLnBrk="0" hangingPunct="0">
              <a:lnSpc>
                <a:spcPct val="100000"/>
              </a:lnSpc>
              <a:spcBef>
                <a:spcPts val="360"/>
              </a:spcBef>
              <a:spcAft>
                <a:spcPct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ORR w/prior SCT (n = 19)</a:t>
            </a:r>
            <a:r>
              <a:rPr kumimoji="0" lang="en-US" sz="1600" b="0"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1</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57.9% (95% CI: 33.5-79.7)</a:t>
            </a:r>
          </a:p>
          <a:p>
            <a:pPr marL="285750" marR="0" lvl="0" indent="-285750" algn="l" defTabSz="914400" rtl="0" eaLnBrk="0" fontAlgn="base" latinLnBrk="0" hangingPunct="0">
              <a:lnSpc>
                <a:spcPct val="100000"/>
              </a:lnSpc>
              <a:spcBef>
                <a:spcPts val="360"/>
              </a:spcBef>
              <a:spcAft>
                <a:spcPct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ORR w/prior CAR T-cell (n = 4)</a:t>
            </a:r>
            <a:r>
              <a:rPr kumimoji="0" lang="en-US" sz="1600" b="0" i="0" u="none" strike="noStrike" kern="1200" cap="none" spc="0" normalizeH="0" baseline="30000" noProof="0" dirty="0">
                <a:ln>
                  <a:noFill/>
                </a:ln>
                <a:solidFill>
                  <a:srgbClr val="161616"/>
                </a:solidFill>
                <a:effectLst/>
                <a:uLnTx/>
                <a:uFillTx/>
                <a:latin typeface="Poppins" pitchFamily="2" charset="77"/>
                <a:ea typeface="+mn-ea"/>
                <a:cs typeface="Poppins" pitchFamily="2" charset="77"/>
              </a:rPr>
              <a:t>1</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50</a:t>
            </a:r>
            <a:r>
              <a:rPr kumimoji="0" lang="en-US" sz="14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(95% CI: 6.8-93.2)</a:t>
            </a:r>
          </a:p>
        </p:txBody>
      </p:sp>
      <p:cxnSp>
        <p:nvCxnSpPr>
          <p:cNvPr id="16399" name="Straight Connector 16398">
            <a:extLst>
              <a:ext uri="{FF2B5EF4-FFF2-40B4-BE49-F238E27FC236}">
                <a16:creationId xmlns:a16="http://schemas.microsoft.com/office/drawing/2014/main" id="{B34E4F1B-F407-8929-B2BE-0054CE66B64F}"/>
              </a:ext>
            </a:extLst>
          </p:cNvPr>
          <p:cNvCxnSpPr>
            <a:cxnSpLocks/>
          </p:cNvCxnSpPr>
          <p:nvPr/>
        </p:nvCxnSpPr>
        <p:spPr bwMode="auto">
          <a:xfrm>
            <a:off x="1337544" y="2040178"/>
            <a:ext cx="0" cy="3500549"/>
          </a:xfrm>
          <a:prstGeom prst="line">
            <a:avLst/>
          </a:prstGeom>
          <a:noFill/>
          <a:ln w="12700" cap="flat" cmpd="sng" algn="ctr">
            <a:solidFill>
              <a:srgbClr val="000000"/>
            </a:solidFill>
            <a:prstDash val="solid"/>
            <a:round/>
            <a:headEnd type="none" w="med" len="med"/>
            <a:tailEnd type="none" w="med" len="med"/>
          </a:ln>
          <a:effectLst/>
        </p:spPr>
      </p:cxnSp>
      <p:sp>
        <p:nvSpPr>
          <p:cNvPr id="16400" name="TextBox 16399">
            <a:extLst>
              <a:ext uri="{FF2B5EF4-FFF2-40B4-BE49-F238E27FC236}">
                <a16:creationId xmlns:a16="http://schemas.microsoft.com/office/drawing/2014/main" id="{48FA3934-3161-B7C6-5D07-3B89E5331B1C}"/>
              </a:ext>
            </a:extLst>
          </p:cNvPr>
          <p:cNvSpPr txBox="1"/>
          <p:nvPr/>
        </p:nvSpPr>
        <p:spPr bwMode="auto">
          <a:xfrm rot="16200000">
            <a:off x="-1304526" y="3660781"/>
            <a:ext cx="38612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161616">
                    <a:lumMod val="75000"/>
                    <a:lumOff val="25000"/>
                  </a:srgbClr>
                </a:solidFill>
                <a:effectLst/>
                <a:uLnTx/>
                <a:uFillTx/>
                <a:latin typeface="Poppins Medium" pitchFamily="2" charset="77"/>
                <a:ea typeface="+mn-ea"/>
                <a:cs typeface="Poppins Medium" pitchFamily="2" charset="77"/>
              </a:rPr>
              <a:t>% Change in SPD From Baseline</a:t>
            </a:r>
            <a:r>
              <a:rPr kumimoji="0" lang="en-US" sz="1600" b="0" i="0" u="none" strike="noStrike" kern="1200" cap="none" spc="0" normalizeH="0" baseline="30000" noProof="0" dirty="0">
                <a:ln>
                  <a:noFill/>
                </a:ln>
                <a:solidFill>
                  <a:srgbClr val="161616">
                    <a:lumMod val="75000"/>
                    <a:lumOff val="25000"/>
                  </a:srgbClr>
                </a:solidFill>
                <a:effectLst/>
                <a:uLnTx/>
                <a:uFillTx/>
                <a:latin typeface="Poppins Medium" pitchFamily="2" charset="77"/>
                <a:ea typeface="+mn-ea"/>
                <a:cs typeface="Poppins Medium" pitchFamily="2" charset="77"/>
              </a:rPr>
              <a:t>1</a:t>
            </a:r>
          </a:p>
        </p:txBody>
      </p:sp>
      <p:grpSp>
        <p:nvGrpSpPr>
          <p:cNvPr id="13" name="Group 12">
            <a:extLst>
              <a:ext uri="{FF2B5EF4-FFF2-40B4-BE49-F238E27FC236}">
                <a16:creationId xmlns:a16="http://schemas.microsoft.com/office/drawing/2014/main" id="{FBCE6567-833C-E4F4-DD0E-7D6E20EAE54A}"/>
              </a:ext>
            </a:extLst>
          </p:cNvPr>
          <p:cNvGrpSpPr/>
          <p:nvPr/>
        </p:nvGrpSpPr>
        <p:grpSpPr>
          <a:xfrm>
            <a:off x="1271552" y="2054948"/>
            <a:ext cx="64008" cy="3480622"/>
            <a:chOff x="1254134" y="2115910"/>
            <a:chExt cx="64008" cy="3480622"/>
          </a:xfrm>
        </p:grpSpPr>
        <p:cxnSp>
          <p:nvCxnSpPr>
            <p:cNvPr id="19579" name="Straight Connector 19578">
              <a:extLst>
                <a:ext uri="{FF2B5EF4-FFF2-40B4-BE49-F238E27FC236}">
                  <a16:creationId xmlns:a16="http://schemas.microsoft.com/office/drawing/2014/main" id="{93D82203-0CE5-BF80-F1B8-4F5660718B74}"/>
                </a:ext>
              </a:extLst>
            </p:cNvPr>
            <p:cNvCxnSpPr>
              <a:cxnSpLocks/>
            </p:cNvCxnSpPr>
            <p:nvPr/>
          </p:nvCxnSpPr>
          <p:spPr bwMode="auto">
            <a:xfrm>
              <a:off x="1254134" y="2986066"/>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0" name="Straight Connector 19579">
              <a:extLst>
                <a:ext uri="{FF2B5EF4-FFF2-40B4-BE49-F238E27FC236}">
                  <a16:creationId xmlns:a16="http://schemas.microsoft.com/office/drawing/2014/main" id="{F8EE4DF7-C3D2-4246-2551-4D248B2CEE5E}"/>
                </a:ext>
              </a:extLst>
            </p:cNvPr>
            <p:cNvCxnSpPr>
              <a:cxnSpLocks/>
            </p:cNvCxnSpPr>
            <p:nvPr/>
          </p:nvCxnSpPr>
          <p:spPr bwMode="auto">
            <a:xfrm>
              <a:off x="1254134" y="3421144"/>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1" name="Straight Connector 19580">
              <a:extLst>
                <a:ext uri="{FF2B5EF4-FFF2-40B4-BE49-F238E27FC236}">
                  <a16:creationId xmlns:a16="http://schemas.microsoft.com/office/drawing/2014/main" id="{63FAEE9E-AF07-C61E-1EBB-9BF24215793F}"/>
                </a:ext>
              </a:extLst>
            </p:cNvPr>
            <p:cNvCxnSpPr>
              <a:cxnSpLocks/>
            </p:cNvCxnSpPr>
            <p:nvPr/>
          </p:nvCxnSpPr>
          <p:spPr bwMode="auto">
            <a:xfrm>
              <a:off x="1254134" y="385622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2" name="Straight Connector 19581">
              <a:extLst>
                <a:ext uri="{FF2B5EF4-FFF2-40B4-BE49-F238E27FC236}">
                  <a16:creationId xmlns:a16="http://schemas.microsoft.com/office/drawing/2014/main" id="{F1A3289E-5CBE-4C8B-C2EB-3102FB435067}"/>
                </a:ext>
              </a:extLst>
            </p:cNvPr>
            <p:cNvCxnSpPr>
              <a:cxnSpLocks/>
            </p:cNvCxnSpPr>
            <p:nvPr/>
          </p:nvCxnSpPr>
          <p:spPr bwMode="auto">
            <a:xfrm>
              <a:off x="1254134" y="429130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3" name="Straight Connector 19582">
              <a:extLst>
                <a:ext uri="{FF2B5EF4-FFF2-40B4-BE49-F238E27FC236}">
                  <a16:creationId xmlns:a16="http://schemas.microsoft.com/office/drawing/2014/main" id="{74FE39B3-07E5-458A-7377-DE57023B0DD2}"/>
                </a:ext>
              </a:extLst>
            </p:cNvPr>
            <p:cNvCxnSpPr>
              <a:cxnSpLocks/>
            </p:cNvCxnSpPr>
            <p:nvPr/>
          </p:nvCxnSpPr>
          <p:spPr bwMode="auto">
            <a:xfrm>
              <a:off x="1254134" y="4726378"/>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4" name="Straight Connector 19583">
              <a:extLst>
                <a:ext uri="{FF2B5EF4-FFF2-40B4-BE49-F238E27FC236}">
                  <a16:creationId xmlns:a16="http://schemas.microsoft.com/office/drawing/2014/main" id="{0742F160-ECA2-A347-8898-40F57B1827EA}"/>
                </a:ext>
              </a:extLst>
            </p:cNvPr>
            <p:cNvCxnSpPr>
              <a:cxnSpLocks/>
            </p:cNvCxnSpPr>
            <p:nvPr/>
          </p:nvCxnSpPr>
          <p:spPr bwMode="auto">
            <a:xfrm>
              <a:off x="1254134" y="5161456"/>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5" name="Straight Connector 19584">
              <a:extLst>
                <a:ext uri="{FF2B5EF4-FFF2-40B4-BE49-F238E27FC236}">
                  <a16:creationId xmlns:a16="http://schemas.microsoft.com/office/drawing/2014/main" id="{EEDAE6DB-13FE-A08A-291B-39E1E95CD80C}"/>
                </a:ext>
              </a:extLst>
            </p:cNvPr>
            <p:cNvCxnSpPr>
              <a:cxnSpLocks/>
            </p:cNvCxnSpPr>
            <p:nvPr/>
          </p:nvCxnSpPr>
          <p:spPr bwMode="auto">
            <a:xfrm>
              <a:off x="1254134" y="559653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6" name="Straight Connector 19585">
              <a:extLst>
                <a:ext uri="{FF2B5EF4-FFF2-40B4-BE49-F238E27FC236}">
                  <a16:creationId xmlns:a16="http://schemas.microsoft.com/office/drawing/2014/main" id="{35134171-4AC2-A6CF-621D-B7AD8AD93CC9}"/>
                </a:ext>
              </a:extLst>
            </p:cNvPr>
            <p:cNvCxnSpPr>
              <a:cxnSpLocks/>
            </p:cNvCxnSpPr>
            <p:nvPr/>
          </p:nvCxnSpPr>
          <p:spPr bwMode="auto">
            <a:xfrm>
              <a:off x="1254134" y="211591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9587" name="Straight Connector 19586">
              <a:extLst>
                <a:ext uri="{FF2B5EF4-FFF2-40B4-BE49-F238E27FC236}">
                  <a16:creationId xmlns:a16="http://schemas.microsoft.com/office/drawing/2014/main" id="{B4C79465-31D0-9D2B-E160-CEE9892E4751}"/>
                </a:ext>
              </a:extLst>
            </p:cNvPr>
            <p:cNvCxnSpPr>
              <a:cxnSpLocks/>
            </p:cNvCxnSpPr>
            <p:nvPr/>
          </p:nvCxnSpPr>
          <p:spPr bwMode="auto">
            <a:xfrm>
              <a:off x="1254134" y="2550988"/>
              <a:ext cx="64008" cy="0"/>
            </a:xfrm>
            <a:prstGeom prst="line">
              <a:avLst/>
            </a:prstGeom>
            <a:noFill/>
            <a:ln w="12700" cap="flat" cmpd="sng" algn="ctr">
              <a:solidFill>
                <a:srgbClr val="000000"/>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CC5FB378-90BD-6F2C-DB6D-B3D31C2D0899}"/>
              </a:ext>
            </a:extLst>
          </p:cNvPr>
          <p:cNvGrpSpPr/>
          <p:nvPr/>
        </p:nvGrpSpPr>
        <p:grpSpPr>
          <a:xfrm>
            <a:off x="2031201" y="1971161"/>
            <a:ext cx="4569105" cy="738664"/>
            <a:chOff x="2460593" y="1971161"/>
            <a:chExt cx="4569105" cy="738664"/>
          </a:xfrm>
        </p:grpSpPr>
        <p:sp>
          <p:nvSpPr>
            <p:cNvPr id="19575" name="TextBox 19574">
              <a:extLst>
                <a:ext uri="{FF2B5EF4-FFF2-40B4-BE49-F238E27FC236}">
                  <a16:creationId xmlns:a16="http://schemas.microsoft.com/office/drawing/2014/main" id="{B54DB15F-351E-E047-F209-58F1D4466204}"/>
                </a:ext>
              </a:extLst>
            </p:cNvPr>
            <p:cNvSpPr txBox="1"/>
            <p:nvPr/>
          </p:nvSpPr>
          <p:spPr bwMode="auto">
            <a:xfrm>
              <a:off x="2552190" y="1971161"/>
              <a:ext cx="44775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Prior cBTKi discontinuation due to progression</a:t>
              </a:r>
              <a:b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Prior cBTKi discontinuation due to toxicity/other</a:t>
              </a:r>
              <a:b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4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cBTKi naive</a:t>
              </a:r>
            </a:p>
          </p:txBody>
        </p:sp>
        <p:sp>
          <p:nvSpPr>
            <p:cNvPr id="19576" name="Rectangle 19575">
              <a:extLst>
                <a:ext uri="{FF2B5EF4-FFF2-40B4-BE49-F238E27FC236}">
                  <a16:creationId xmlns:a16="http://schemas.microsoft.com/office/drawing/2014/main" id="{9FFC9267-4703-01F3-FFEA-CDB465D65CB1}"/>
                </a:ext>
              </a:extLst>
            </p:cNvPr>
            <p:cNvSpPr/>
            <p:nvPr/>
          </p:nvSpPr>
          <p:spPr bwMode="auto">
            <a:xfrm>
              <a:off x="2460593" y="2036635"/>
              <a:ext cx="128016" cy="12801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19577" name="Rectangle 19576">
              <a:extLst>
                <a:ext uri="{FF2B5EF4-FFF2-40B4-BE49-F238E27FC236}">
                  <a16:creationId xmlns:a16="http://schemas.microsoft.com/office/drawing/2014/main" id="{586A10E0-97AB-6CD7-8928-8B237473E7BA}"/>
                </a:ext>
              </a:extLst>
            </p:cNvPr>
            <p:cNvSpPr/>
            <p:nvPr/>
          </p:nvSpPr>
          <p:spPr bwMode="auto">
            <a:xfrm>
              <a:off x="2460593" y="2256230"/>
              <a:ext cx="128016" cy="128016"/>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19578" name="Rectangle 19577">
              <a:extLst>
                <a:ext uri="{FF2B5EF4-FFF2-40B4-BE49-F238E27FC236}">
                  <a16:creationId xmlns:a16="http://schemas.microsoft.com/office/drawing/2014/main" id="{A11833BB-46AF-1663-678F-D6449438ABA6}"/>
                </a:ext>
              </a:extLst>
            </p:cNvPr>
            <p:cNvSpPr/>
            <p:nvPr/>
          </p:nvSpPr>
          <p:spPr bwMode="auto">
            <a:xfrm>
              <a:off x="2460593" y="2475825"/>
              <a:ext cx="128016" cy="128016"/>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sp>
        <p:nvSpPr>
          <p:cNvPr id="19567" name="TextBox 19566">
            <a:extLst>
              <a:ext uri="{FF2B5EF4-FFF2-40B4-BE49-F238E27FC236}">
                <a16:creationId xmlns:a16="http://schemas.microsoft.com/office/drawing/2014/main" id="{55D7E5C8-1FE1-07F7-5B84-FD547FB1BC78}"/>
              </a:ext>
            </a:extLst>
          </p:cNvPr>
          <p:cNvSpPr txBox="1"/>
          <p:nvPr/>
        </p:nvSpPr>
        <p:spPr bwMode="auto">
          <a:xfrm>
            <a:off x="1011420" y="3640539"/>
            <a:ext cx="3161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19568" name="TextBox 19567">
            <a:extLst>
              <a:ext uri="{FF2B5EF4-FFF2-40B4-BE49-F238E27FC236}">
                <a16:creationId xmlns:a16="http://schemas.microsoft.com/office/drawing/2014/main" id="{521DE2BC-7AE6-AE2A-5985-C3795A222F77}"/>
              </a:ext>
            </a:extLst>
          </p:cNvPr>
          <p:cNvSpPr txBox="1"/>
          <p:nvPr/>
        </p:nvSpPr>
        <p:spPr bwMode="auto">
          <a:xfrm>
            <a:off x="892798" y="3205258"/>
            <a:ext cx="4347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25</a:t>
            </a:r>
          </a:p>
        </p:txBody>
      </p:sp>
      <p:sp>
        <p:nvSpPr>
          <p:cNvPr id="19569" name="TextBox 19568">
            <a:extLst>
              <a:ext uri="{FF2B5EF4-FFF2-40B4-BE49-F238E27FC236}">
                <a16:creationId xmlns:a16="http://schemas.microsoft.com/office/drawing/2014/main" id="{A7886DBF-C213-FABA-A502-84D50650A36D}"/>
              </a:ext>
            </a:extLst>
          </p:cNvPr>
          <p:cNvSpPr txBox="1"/>
          <p:nvPr/>
        </p:nvSpPr>
        <p:spPr bwMode="auto">
          <a:xfrm>
            <a:off x="879975" y="2769977"/>
            <a:ext cx="4475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50</a:t>
            </a:r>
          </a:p>
        </p:txBody>
      </p:sp>
      <p:sp>
        <p:nvSpPr>
          <p:cNvPr id="19570" name="TextBox 19569">
            <a:extLst>
              <a:ext uri="{FF2B5EF4-FFF2-40B4-BE49-F238E27FC236}">
                <a16:creationId xmlns:a16="http://schemas.microsoft.com/office/drawing/2014/main" id="{11073F98-D5A4-19EA-537B-0D18AE2B12C1}"/>
              </a:ext>
            </a:extLst>
          </p:cNvPr>
          <p:cNvSpPr txBox="1"/>
          <p:nvPr/>
        </p:nvSpPr>
        <p:spPr bwMode="auto">
          <a:xfrm>
            <a:off x="772573" y="4075820"/>
            <a:ext cx="5549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-25</a:t>
            </a:r>
          </a:p>
        </p:txBody>
      </p:sp>
      <p:sp>
        <p:nvSpPr>
          <p:cNvPr id="19571" name="TextBox 19570">
            <a:extLst>
              <a:ext uri="{FF2B5EF4-FFF2-40B4-BE49-F238E27FC236}">
                <a16:creationId xmlns:a16="http://schemas.microsoft.com/office/drawing/2014/main" id="{D33022C6-3E51-A6E7-594F-D40803D3ACFA}"/>
              </a:ext>
            </a:extLst>
          </p:cNvPr>
          <p:cNvSpPr txBox="1"/>
          <p:nvPr/>
        </p:nvSpPr>
        <p:spPr bwMode="auto">
          <a:xfrm>
            <a:off x="759749" y="4511101"/>
            <a:ext cx="5677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-50</a:t>
            </a:r>
          </a:p>
        </p:txBody>
      </p:sp>
      <p:sp>
        <p:nvSpPr>
          <p:cNvPr id="19572" name="TextBox 19571">
            <a:extLst>
              <a:ext uri="{FF2B5EF4-FFF2-40B4-BE49-F238E27FC236}">
                <a16:creationId xmlns:a16="http://schemas.microsoft.com/office/drawing/2014/main" id="{751A4CDA-2F24-1BB5-B845-5EAB2ED0F558}"/>
              </a:ext>
            </a:extLst>
          </p:cNvPr>
          <p:cNvSpPr txBox="1"/>
          <p:nvPr/>
        </p:nvSpPr>
        <p:spPr bwMode="auto">
          <a:xfrm>
            <a:off x="775779" y="4946382"/>
            <a:ext cx="5517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-75</a:t>
            </a:r>
          </a:p>
        </p:txBody>
      </p:sp>
      <p:sp>
        <p:nvSpPr>
          <p:cNvPr id="19573" name="TextBox 19572">
            <a:extLst>
              <a:ext uri="{FF2B5EF4-FFF2-40B4-BE49-F238E27FC236}">
                <a16:creationId xmlns:a16="http://schemas.microsoft.com/office/drawing/2014/main" id="{FCD7B4E4-9857-9DE6-EB10-3103B0A8E52A}"/>
              </a:ext>
            </a:extLst>
          </p:cNvPr>
          <p:cNvSpPr txBox="1"/>
          <p:nvPr/>
        </p:nvSpPr>
        <p:spPr bwMode="auto">
          <a:xfrm>
            <a:off x="687614" y="5381661"/>
            <a:ext cx="6399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19574" name="TextBox 19573">
            <a:extLst>
              <a:ext uri="{FF2B5EF4-FFF2-40B4-BE49-F238E27FC236}">
                <a16:creationId xmlns:a16="http://schemas.microsoft.com/office/drawing/2014/main" id="{8266DAC3-C91C-9B39-13E7-4030F496710E}"/>
              </a:ext>
            </a:extLst>
          </p:cNvPr>
          <p:cNvSpPr txBox="1"/>
          <p:nvPr/>
        </p:nvSpPr>
        <p:spPr bwMode="auto">
          <a:xfrm>
            <a:off x="896004" y="2334696"/>
            <a:ext cx="4315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75</a:t>
            </a:r>
          </a:p>
        </p:txBody>
      </p:sp>
      <p:sp>
        <p:nvSpPr>
          <p:cNvPr id="16404" name="TextBox 16403">
            <a:extLst>
              <a:ext uri="{FF2B5EF4-FFF2-40B4-BE49-F238E27FC236}">
                <a16:creationId xmlns:a16="http://schemas.microsoft.com/office/drawing/2014/main" id="{1BB20E53-5240-3F90-3E84-FB87FDE607BB}"/>
              </a:ext>
            </a:extLst>
          </p:cNvPr>
          <p:cNvSpPr txBox="1"/>
          <p:nvPr/>
        </p:nvSpPr>
        <p:spPr bwMode="auto">
          <a:xfrm>
            <a:off x="807839" y="1899415"/>
            <a:ext cx="5196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grpSp>
        <p:nvGrpSpPr>
          <p:cNvPr id="16405" name="Group 16404">
            <a:extLst>
              <a:ext uri="{FF2B5EF4-FFF2-40B4-BE49-F238E27FC236}">
                <a16:creationId xmlns:a16="http://schemas.microsoft.com/office/drawing/2014/main" id="{F7B24791-F675-AD7C-A357-FEDF62858A1D}"/>
              </a:ext>
            </a:extLst>
          </p:cNvPr>
          <p:cNvGrpSpPr/>
          <p:nvPr/>
        </p:nvGrpSpPr>
        <p:grpSpPr>
          <a:xfrm>
            <a:off x="1420315" y="1834534"/>
            <a:ext cx="276375" cy="292388"/>
            <a:chOff x="1275551" y="1437370"/>
            <a:chExt cx="276375" cy="321113"/>
          </a:xfrm>
          <a:solidFill>
            <a:schemeClr val="accent1"/>
          </a:solidFill>
        </p:grpSpPr>
        <p:sp>
          <p:nvSpPr>
            <p:cNvPr id="19565" name="TextBox 19564">
              <a:extLst>
                <a:ext uri="{FF2B5EF4-FFF2-40B4-BE49-F238E27FC236}">
                  <a16:creationId xmlns:a16="http://schemas.microsoft.com/office/drawing/2014/main" id="{44FA113A-1940-47AA-C24D-8B206EE66FE4}"/>
                </a:ext>
              </a:extLst>
            </p:cNvPr>
            <p:cNvSpPr txBox="1"/>
            <p:nvPr/>
          </p:nvSpPr>
          <p:spPr bwMode="auto">
            <a:xfrm>
              <a:off x="1283904" y="1437370"/>
              <a:ext cx="268022" cy="321113"/>
            </a:xfrm>
            <a:prstGeom prst="rect">
              <a:avLst/>
            </a:prstGeom>
            <a:solidFill>
              <a:srgbClr val="FFFFFF"/>
            </a:solidFill>
            <a:ln w="9525" algn="ctr">
              <a:noFill/>
              <a:miter lim="800000"/>
              <a:headEnd/>
              <a:tailEnd/>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300" b="0" i="0" u="none" strike="noStrike" kern="0" cap="none" spc="0" normalizeH="0" baseline="0" noProof="0" dirty="0">
                  <a:ln>
                    <a:noFill/>
                  </a:ln>
                  <a:solidFill>
                    <a:srgbClr val="000000"/>
                  </a:solidFill>
                  <a:effectLst/>
                  <a:uLnTx/>
                  <a:uFillTx/>
                  <a:latin typeface="Poppins Medium" pitchFamily="2" charset="77"/>
                  <a:ea typeface="+mn-ea"/>
                  <a:cs typeface="Poppins Medium" pitchFamily="2" charset="77"/>
                </a:rPr>
                <a:t>*</a:t>
              </a:r>
            </a:p>
          </p:txBody>
        </p:sp>
        <p:sp>
          <p:nvSpPr>
            <p:cNvPr id="19566" name="Freeform 47">
              <a:extLst>
                <a:ext uri="{FF2B5EF4-FFF2-40B4-BE49-F238E27FC236}">
                  <a16:creationId xmlns:a16="http://schemas.microsoft.com/office/drawing/2014/main" id="{2D6F7A56-9E16-6D32-F04A-2703EC73D586}"/>
                </a:ext>
              </a:extLst>
            </p:cNvPr>
            <p:cNvSpPr/>
            <p:nvPr/>
          </p:nvSpPr>
          <p:spPr bwMode="auto">
            <a:xfrm>
              <a:off x="1275551" y="1625501"/>
              <a:ext cx="276225" cy="41275"/>
            </a:xfrm>
            <a:custGeom>
              <a:avLst/>
              <a:gdLst>
                <a:gd name="connsiteX0" fmla="*/ 0 w 276225"/>
                <a:gd name="connsiteY0" fmla="*/ 63500 h 63500"/>
                <a:gd name="connsiteX1" fmla="*/ 0 w 276225"/>
                <a:gd name="connsiteY1" fmla="*/ 0 h 63500"/>
                <a:gd name="connsiteX2" fmla="*/ 276225 w 276225"/>
                <a:gd name="connsiteY2" fmla="*/ 0 h 63500"/>
                <a:gd name="connsiteX3" fmla="*/ 276225 w 276225"/>
                <a:gd name="connsiteY3" fmla="*/ 41275 h 63500"/>
                <a:gd name="connsiteX0" fmla="*/ 0 w 276225"/>
                <a:gd name="connsiteY0" fmla="*/ 41275 h 41275"/>
                <a:gd name="connsiteX1" fmla="*/ 0 w 276225"/>
                <a:gd name="connsiteY1" fmla="*/ 0 h 41275"/>
                <a:gd name="connsiteX2" fmla="*/ 276225 w 276225"/>
                <a:gd name="connsiteY2" fmla="*/ 0 h 41275"/>
                <a:gd name="connsiteX3" fmla="*/ 276225 w 276225"/>
                <a:gd name="connsiteY3" fmla="*/ 41275 h 41275"/>
              </a:gdLst>
              <a:ahLst/>
              <a:cxnLst>
                <a:cxn ang="0">
                  <a:pos x="connsiteX0" y="connsiteY0"/>
                </a:cxn>
                <a:cxn ang="0">
                  <a:pos x="connsiteX1" y="connsiteY1"/>
                </a:cxn>
                <a:cxn ang="0">
                  <a:pos x="connsiteX2" y="connsiteY2"/>
                </a:cxn>
                <a:cxn ang="0">
                  <a:pos x="connsiteX3" y="connsiteY3"/>
                </a:cxn>
              </a:cxnLst>
              <a:rect l="l" t="t" r="r" b="b"/>
              <a:pathLst>
                <a:path w="276225" h="41275">
                  <a:moveTo>
                    <a:pt x="0" y="41275"/>
                  </a:moveTo>
                  <a:lnTo>
                    <a:pt x="0" y="0"/>
                  </a:lnTo>
                  <a:lnTo>
                    <a:pt x="276225" y="0"/>
                  </a:lnTo>
                  <a:lnTo>
                    <a:pt x="276225" y="41275"/>
                  </a:lnTo>
                </a:path>
              </a:pathLst>
            </a:custGeom>
            <a:noFill/>
            <a:ln w="1905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sp>
        <p:nvSpPr>
          <p:cNvPr id="16406" name="Rectangle 16405">
            <a:extLst>
              <a:ext uri="{FF2B5EF4-FFF2-40B4-BE49-F238E27FC236}">
                <a16:creationId xmlns:a16="http://schemas.microsoft.com/office/drawing/2014/main" id="{B810280D-DC7C-E02F-7100-10DA3FD9F0C5}"/>
              </a:ext>
            </a:extLst>
          </p:cNvPr>
          <p:cNvSpPr/>
          <p:nvPr/>
        </p:nvSpPr>
        <p:spPr bwMode="auto">
          <a:xfrm>
            <a:off x="2572479" y="3800586"/>
            <a:ext cx="54864" cy="6660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07" name="Rectangle 16406">
            <a:extLst>
              <a:ext uri="{FF2B5EF4-FFF2-40B4-BE49-F238E27FC236}">
                <a16:creationId xmlns:a16="http://schemas.microsoft.com/office/drawing/2014/main" id="{0D6F46FF-4E76-1D2D-5966-83B5E8D7461A}"/>
              </a:ext>
            </a:extLst>
          </p:cNvPr>
          <p:cNvSpPr/>
          <p:nvPr/>
        </p:nvSpPr>
        <p:spPr bwMode="auto">
          <a:xfrm>
            <a:off x="2641736" y="3800586"/>
            <a:ext cx="54864" cy="9991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08" name="Rectangle 16407">
            <a:extLst>
              <a:ext uri="{FF2B5EF4-FFF2-40B4-BE49-F238E27FC236}">
                <a16:creationId xmlns:a16="http://schemas.microsoft.com/office/drawing/2014/main" id="{A08D75E8-F262-6538-53B7-B2159F305A2A}"/>
              </a:ext>
            </a:extLst>
          </p:cNvPr>
          <p:cNvSpPr/>
          <p:nvPr/>
        </p:nvSpPr>
        <p:spPr bwMode="auto">
          <a:xfrm>
            <a:off x="2710993" y="3800586"/>
            <a:ext cx="54864" cy="36634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09" name="Rectangle 16408">
            <a:extLst>
              <a:ext uri="{FF2B5EF4-FFF2-40B4-BE49-F238E27FC236}">
                <a16:creationId xmlns:a16="http://schemas.microsoft.com/office/drawing/2014/main" id="{3A8E098E-6AF9-7282-76AB-2FA03995E94F}"/>
              </a:ext>
            </a:extLst>
          </p:cNvPr>
          <p:cNvSpPr/>
          <p:nvPr/>
        </p:nvSpPr>
        <p:spPr bwMode="auto">
          <a:xfrm>
            <a:off x="2780250" y="3800586"/>
            <a:ext cx="54864" cy="45793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0" name="Rectangle 16409">
            <a:extLst>
              <a:ext uri="{FF2B5EF4-FFF2-40B4-BE49-F238E27FC236}">
                <a16:creationId xmlns:a16="http://schemas.microsoft.com/office/drawing/2014/main" id="{4FEFA21D-C34E-D3F4-AFFD-6E824B3A6713}"/>
              </a:ext>
            </a:extLst>
          </p:cNvPr>
          <p:cNvSpPr/>
          <p:nvPr/>
        </p:nvSpPr>
        <p:spPr bwMode="auto">
          <a:xfrm>
            <a:off x="2849507" y="3800586"/>
            <a:ext cx="54864" cy="54951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2" name="Rectangle 16411">
            <a:extLst>
              <a:ext uri="{FF2B5EF4-FFF2-40B4-BE49-F238E27FC236}">
                <a16:creationId xmlns:a16="http://schemas.microsoft.com/office/drawing/2014/main" id="{51348647-2185-F732-7B97-3F08A109947D}"/>
              </a:ext>
            </a:extLst>
          </p:cNvPr>
          <p:cNvSpPr/>
          <p:nvPr/>
        </p:nvSpPr>
        <p:spPr bwMode="auto">
          <a:xfrm>
            <a:off x="2988021" y="3800586"/>
            <a:ext cx="54864" cy="77432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3" name="Rectangle 16412">
            <a:extLst>
              <a:ext uri="{FF2B5EF4-FFF2-40B4-BE49-F238E27FC236}">
                <a16:creationId xmlns:a16="http://schemas.microsoft.com/office/drawing/2014/main" id="{AF51B6B5-AFFF-42C6-4669-0CA5EB6C840B}"/>
              </a:ext>
            </a:extLst>
          </p:cNvPr>
          <p:cNvSpPr/>
          <p:nvPr/>
        </p:nvSpPr>
        <p:spPr bwMode="auto">
          <a:xfrm>
            <a:off x="3057278" y="3800586"/>
            <a:ext cx="54864" cy="77432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4" name="Rectangle 16413">
            <a:extLst>
              <a:ext uri="{FF2B5EF4-FFF2-40B4-BE49-F238E27FC236}">
                <a16:creationId xmlns:a16="http://schemas.microsoft.com/office/drawing/2014/main" id="{EB7821C5-898E-42A0-94E8-84EAD043B2A6}"/>
              </a:ext>
            </a:extLst>
          </p:cNvPr>
          <p:cNvSpPr/>
          <p:nvPr/>
        </p:nvSpPr>
        <p:spPr bwMode="auto">
          <a:xfrm>
            <a:off x="3126535" y="3800586"/>
            <a:ext cx="54864" cy="77432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6" name="Rectangle 16415">
            <a:extLst>
              <a:ext uri="{FF2B5EF4-FFF2-40B4-BE49-F238E27FC236}">
                <a16:creationId xmlns:a16="http://schemas.microsoft.com/office/drawing/2014/main" id="{850F5E80-FFA6-5A47-0F4B-43EDEE186652}"/>
              </a:ext>
            </a:extLst>
          </p:cNvPr>
          <p:cNvSpPr/>
          <p:nvPr/>
        </p:nvSpPr>
        <p:spPr bwMode="auto">
          <a:xfrm>
            <a:off x="3265049" y="3800586"/>
            <a:ext cx="54864" cy="79929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8" name="Rectangle 16417">
            <a:extLst>
              <a:ext uri="{FF2B5EF4-FFF2-40B4-BE49-F238E27FC236}">
                <a16:creationId xmlns:a16="http://schemas.microsoft.com/office/drawing/2014/main" id="{A4CEB8F7-4A9B-0FCF-06E1-6723BD7602C6}"/>
              </a:ext>
            </a:extLst>
          </p:cNvPr>
          <p:cNvSpPr/>
          <p:nvPr/>
        </p:nvSpPr>
        <p:spPr bwMode="auto">
          <a:xfrm>
            <a:off x="3403563" y="3800586"/>
            <a:ext cx="54864" cy="90753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9" name="Rectangle 16418">
            <a:extLst>
              <a:ext uri="{FF2B5EF4-FFF2-40B4-BE49-F238E27FC236}">
                <a16:creationId xmlns:a16="http://schemas.microsoft.com/office/drawing/2014/main" id="{286672EA-6561-88F6-227D-C85C5F3237BE}"/>
              </a:ext>
            </a:extLst>
          </p:cNvPr>
          <p:cNvSpPr/>
          <p:nvPr/>
        </p:nvSpPr>
        <p:spPr bwMode="auto">
          <a:xfrm>
            <a:off x="3472820" y="3800586"/>
            <a:ext cx="54864" cy="104075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0" name="Rectangle 16419">
            <a:extLst>
              <a:ext uri="{FF2B5EF4-FFF2-40B4-BE49-F238E27FC236}">
                <a16:creationId xmlns:a16="http://schemas.microsoft.com/office/drawing/2014/main" id="{9816406A-255F-FDEA-7515-DAE11DB7C470}"/>
              </a:ext>
            </a:extLst>
          </p:cNvPr>
          <p:cNvSpPr/>
          <p:nvPr/>
        </p:nvSpPr>
        <p:spPr bwMode="auto">
          <a:xfrm>
            <a:off x="3542077" y="3800586"/>
            <a:ext cx="54864" cy="108238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1" name="Rectangle 16420">
            <a:extLst>
              <a:ext uri="{FF2B5EF4-FFF2-40B4-BE49-F238E27FC236}">
                <a16:creationId xmlns:a16="http://schemas.microsoft.com/office/drawing/2014/main" id="{CAD72AC0-F404-EAF9-EDF9-2409222BD52A}"/>
              </a:ext>
            </a:extLst>
          </p:cNvPr>
          <p:cNvSpPr/>
          <p:nvPr/>
        </p:nvSpPr>
        <p:spPr bwMode="auto">
          <a:xfrm>
            <a:off x="3611334" y="3800586"/>
            <a:ext cx="54864" cy="110736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2" name="Rectangle 16421">
            <a:extLst>
              <a:ext uri="{FF2B5EF4-FFF2-40B4-BE49-F238E27FC236}">
                <a16:creationId xmlns:a16="http://schemas.microsoft.com/office/drawing/2014/main" id="{A922FB7F-886F-7C3C-C672-22C9A746786C}"/>
              </a:ext>
            </a:extLst>
          </p:cNvPr>
          <p:cNvSpPr/>
          <p:nvPr/>
        </p:nvSpPr>
        <p:spPr bwMode="auto">
          <a:xfrm>
            <a:off x="3680591" y="3800586"/>
            <a:ext cx="54864" cy="111568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3" name="Rectangle 16422">
            <a:extLst>
              <a:ext uri="{FF2B5EF4-FFF2-40B4-BE49-F238E27FC236}">
                <a16:creationId xmlns:a16="http://schemas.microsoft.com/office/drawing/2014/main" id="{19BF30CE-479D-07BA-4CA5-9064AE11346A}"/>
              </a:ext>
            </a:extLst>
          </p:cNvPr>
          <p:cNvSpPr/>
          <p:nvPr/>
        </p:nvSpPr>
        <p:spPr bwMode="auto">
          <a:xfrm>
            <a:off x="3749848" y="3800586"/>
            <a:ext cx="54864" cy="120727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4" name="Rectangle 16423">
            <a:extLst>
              <a:ext uri="{FF2B5EF4-FFF2-40B4-BE49-F238E27FC236}">
                <a16:creationId xmlns:a16="http://schemas.microsoft.com/office/drawing/2014/main" id="{CC480C5B-7A0F-CCAC-0CDC-F8DE63A625E4}"/>
              </a:ext>
            </a:extLst>
          </p:cNvPr>
          <p:cNvSpPr/>
          <p:nvPr/>
        </p:nvSpPr>
        <p:spPr bwMode="auto">
          <a:xfrm>
            <a:off x="3819105" y="3800586"/>
            <a:ext cx="54864" cy="122392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5" name="Rectangle 16424">
            <a:extLst>
              <a:ext uri="{FF2B5EF4-FFF2-40B4-BE49-F238E27FC236}">
                <a16:creationId xmlns:a16="http://schemas.microsoft.com/office/drawing/2014/main" id="{A0A83A5B-4645-C3EF-67FB-A4930926165D}"/>
              </a:ext>
            </a:extLst>
          </p:cNvPr>
          <p:cNvSpPr/>
          <p:nvPr/>
        </p:nvSpPr>
        <p:spPr bwMode="auto">
          <a:xfrm>
            <a:off x="3888362" y="3800586"/>
            <a:ext cx="54864" cy="122392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6" name="Rectangle 16425">
            <a:extLst>
              <a:ext uri="{FF2B5EF4-FFF2-40B4-BE49-F238E27FC236}">
                <a16:creationId xmlns:a16="http://schemas.microsoft.com/office/drawing/2014/main" id="{EB10BC96-57D1-0B1F-C281-58F30A61DCB4}"/>
              </a:ext>
            </a:extLst>
          </p:cNvPr>
          <p:cNvSpPr/>
          <p:nvPr/>
        </p:nvSpPr>
        <p:spPr bwMode="auto">
          <a:xfrm>
            <a:off x="3957619" y="3800586"/>
            <a:ext cx="54864" cy="1232253"/>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7" name="Rectangle 16426">
            <a:extLst>
              <a:ext uri="{FF2B5EF4-FFF2-40B4-BE49-F238E27FC236}">
                <a16:creationId xmlns:a16="http://schemas.microsoft.com/office/drawing/2014/main" id="{00B40E2D-6AC0-56E1-95B4-0E8C178B338D}"/>
              </a:ext>
            </a:extLst>
          </p:cNvPr>
          <p:cNvSpPr/>
          <p:nvPr/>
        </p:nvSpPr>
        <p:spPr bwMode="auto">
          <a:xfrm>
            <a:off x="4026876" y="3800586"/>
            <a:ext cx="54864" cy="124057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28" name="Rectangle 16427">
            <a:extLst>
              <a:ext uri="{FF2B5EF4-FFF2-40B4-BE49-F238E27FC236}">
                <a16:creationId xmlns:a16="http://schemas.microsoft.com/office/drawing/2014/main" id="{EE6D6790-7349-207B-D908-DA6695FD6428}"/>
              </a:ext>
            </a:extLst>
          </p:cNvPr>
          <p:cNvSpPr/>
          <p:nvPr/>
        </p:nvSpPr>
        <p:spPr bwMode="auto">
          <a:xfrm>
            <a:off x="4096133" y="3800586"/>
            <a:ext cx="54864" cy="124890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0" name="Rectangle 16429">
            <a:extLst>
              <a:ext uri="{FF2B5EF4-FFF2-40B4-BE49-F238E27FC236}">
                <a16:creationId xmlns:a16="http://schemas.microsoft.com/office/drawing/2014/main" id="{16A734B8-DDD4-FE25-A81E-57B160D150D9}"/>
              </a:ext>
            </a:extLst>
          </p:cNvPr>
          <p:cNvSpPr/>
          <p:nvPr/>
        </p:nvSpPr>
        <p:spPr bwMode="auto">
          <a:xfrm>
            <a:off x="4234647" y="3800586"/>
            <a:ext cx="54864" cy="129886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1" name="Rectangle 16430">
            <a:extLst>
              <a:ext uri="{FF2B5EF4-FFF2-40B4-BE49-F238E27FC236}">
                <a16:creationId xmlns:a16="http://schemas.microsoft.com/office/drawing/2014/main" id="{289D76C8-6785-D45A-668D-F810DCAE8827}"/>
              </a:ext>
            </a:extLst>
          </p:cNvPr>
          <p:cNvSpPr/>
          <p:nvPr/>
        </p:nvSpPr>
        <p:spPr bwMode="auto">
          <a:xfrm>
            <a:off x="4303904" y="3800586"/>
            <a:ext cx="54864" cy="130718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2" name="Rectangle 16431">
            <a:extLst>
              <a:ext uri="{FF2B5EF4-FFF2-40B4-BE49-F238E27FC236}">
                <a16:creationId xmlns:a16="http://schemas.microsoft.com/office/drawing/2014/main" id="{50137A91-2BF7-A9A4-C0F2-DE4410C6A84A}"/>
              </a:ext>
            </a:extLst>
          </p:cNvPr>
          <p:cNvSpPr/>
          <p:nvPr/>
        </p:nvSpPr>
        <p:spPr bwMode="auto">
          <a:xfrm>
            <a:off x="4373161" y="3800586"/>
            <a:ext cx="54864" cy="133216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3" name="Rectangle 16432">
            <a:extLst>
              <a:ext uri="{FF2B5EF4-FFF2-40B4-BE49-F238E27FC236}">
                <a16:creationId xmlns:a16="http://schemas.microsoft.com/office/drawing/2014/main" id="{457945CE-D615-9DB2-E274-6D75FDDB0DF1}"/>
              </a:ext>
            </a:extLst>
          </p:cNvPr>
          <p:cNvSpPr/>
          <p:nvPr/>
        </p:nvSpPr>
        <p:spPr bwMode="auto">
          <a:xfrm>
            <a:off x="4442418" y="3800586"/>
            <a:ext cx="54864" cy="1348817"/>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4" name="Rectangle 16433">
            <a:extLst>
              <a:ext uri="{FF2B5EF4-FFF2-40B4-BE49-F238E27FC236}">
                <a16:creationId xmlns:a16="http://schemas.microsoft.com/office/drawing/2014/main" id="{FFD09919-3E2A-20CE-4AED-11867AC2EA36}"/>
              </a:ext>
            </a:extLst>
          </p:cNvPr>
          <p:cNvSpPr/>
          <p:nvPr/>
        </p:nvSpPr>
        <p:spPr bwMode="auto">
          <a:xfrm>
            <a:off x="4511675" y="3800586"/>
            <a:ext cx="54864" cy="1357143"/>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5" name="Rectangle 16434">
            <a:extLst>
              <a:ext uri="{FF2B5EF4-FFF2-40B4-BE49-F238E27FC236}">
                <a16:creationId xmlns:a16="http://schemas.microsoft.com/office/drawing/2014/main" id="{26CB3127-8258-F750-24B5-C4A5CAD2F60E}"/>
              </a:ext>
            </a:extLst>
          </p:cNvPr>
          <p:cNvSpPr/>
          <p:nvPr/>
        </p:nvSpPr>
        <p:spPr bwMode="auto">
          <a:xfrm>
            <a:off x="4580932" y="3800586"/>
            <a:ext cx="54864" cy="1357143"/>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6" name="Rectangle 16435">
            <a:extLst>
              <a:ext uri="{FF2B5EF4-FFF2-40B4-BE49-F238E27FC236}">
                <a16:creationId xmlns:a16="http://schemas.microsoft.com/office/drawing/2014/main" id="{CC462BF8-D259-6D9D-1A71-E6727B3473D5}"/>
              </a:ext>
            </a:extLst>
          </p:cNvPr>
          <p:cNvSpPr/>
          <p:nvPr/>
        </p:nvSpPr>
        <p:spPr bwMode="auto">
          <a:xfrm>
            <a:off x="4650189" y="3800586"/>
            <a:ext cx="54864" cy="136546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7" name="Rectangle 16436">
            <a:extLst>
              <a:ext uri="{FF2B5EF4-FFF2-40B4-BE49-F238E27FC236}">
                <a16:creationId xmlns:a16="http://schemas.microsoft.com/office/drawing/2014/main" id="{EEE618F7-E55A-FD59-C873-1C68D581A60A}"/>
              </a:ext>
            </a:extLst>
          </p:cNvPr>
          <p:cNvSpPr/>
          <p:nvPr/>
        </p:nvSpPr>
        <p:spPr bwMode="auto">
          <a:xfrm>
            <a:off x="4719446" y="3800586"/>
            <a:ext cx="54864" cy="136546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8" name="Rectangle 16437">
            <a:extLst>
              <a:ext uri="{FF2B5EF4-FFF2-40B4-BE49-F238E27FC236}">
                <a16:creationId xmlns:a16="http://schemas.microsoft.com/office/drawing/2014/main" id="{09AEE7DA-5235-818A-1B68-5377981CF5E5}"/>
              </a:ext>
            </a:extLst>
          </p:cNvPr>
          <p:cNvSpPr/>
          <p:nvPr/>
        </p:nvSpPr>
        <p:spPr bwMode="auto">
          <a:xfrm>
            <a:off x="4788703" y="3800586"/>
            <a:ext cx="54864" cy="141542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39" name="Rectangle 16438">
            <a:extLst>
              <a:ext uri="{FF2B5EF4-FFF2-40B4-BE49-F238E27FC236}">
                <a16:creationId xmlns:a16="http://schemas.microsoft.com/office/drawing/2014/main" id="{85B237FF-2DE7-8FA3-60B0-D4081EF4CE58}"/>
              </a:ext>
            </a:extLst>
          </p:cNvPr>
          <p:cNvSpPr/>
          <p:nvPr/>
        </p:nvSpPr>
        <p:spPr bwMode="auto">
          <a:xfrm>
            <a:off x="4857960" y="3800586"/>
            <a:ext cx="54864" cy="144873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4" name="Rectangle 16443">
            <a:extLst>
              <a:ext uri="{FF2B5EF4-FFF2-40B4-BE49-F238E27FC236}">
                <a16:creationId xmlns:a16="http://schemas.microsoft.com/office/drawing/2014/main" id="{BA03C055-DDC1-D65C-E666-E8EEFBCA5867}"/>
              </a:ext>
            </a:extLst>
          </p:cNvPr>
          <p:cNvSpPr/>
          <p:nvPr/>
        </p:nvSpPr>
        <p:spPr bwMode="auto">
          <a:xfrm>
            <a:off x="5204245" y="3800586"/>
            <a:ext cx="54864" cy="151533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5" name="Rectangle 16444">
            <a:extLst>
              <a:ext uri="{FF2B5EF4-FFF2-40B4-BE49-F238E27FC236}">
                <a16:creationId xmlns:a16="http://schemas.microsoft.com/office/drawing/2014/main" id="{5B964B99-793E-E853-FD84-94FFFCE70584}"/>
              </a:ext>
            </a:extLst>
          </p:cNvPr>
          <p:cNvSpPr/>
          <p:nvPr/>
        </p:nvSpPr>
        <p:spPr bwMode="auto">
          <a:xfrm>
            <a:off x="5273502" y="3800586"/>
            <a:ext cx="54864" cy="159027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6" name="Rectangle 16445">
            <a:extLst>
              <a:ext uri="{FF2B5EF4-FFF2-40B4-BE49-F238E27FC236}">
                <a16:creationId xmlns:a16="http://schemas.microsoft.com/office/drawing/2014/main" id="{5141F400-91FC-3D46-01C0-22043A05C56B}"/>
              </a:ext>
            </a:extLst>
          </p:cNvPr>
          <p:cNvSpPr/>
          <p:nvPr/>
        </p:nvSpPr>
        <p:spPr bwMode="auto">
          <a:xfrm>
            <a:off x="5342759" y="3800586"/>
            <a:ext cx="54864" cy="162357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3" name="Rectangle 19522">
            <a:extLst>
              <a:ext uri="{FF2B5EF4-FFF2-40B4-BE49-F238E27FC236}">
                <a16:creationId xmlns:a16="http://schemas.microsoft.com/office/drawing/2014/main" id="{09E9C5E8-764E-F957-2BE6-D49E708A29F5}"/>
              </a:ext>
            </a:extLst>
          </p:cNvPr>
          <p:cNvSpPr/>
          <p:nvPr/>
        </p:nvSpPr>
        <p:spPr bwMode="auto">
          <a:xfrm>
            <a:off x="5689044"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5" name="Rectangle 19524">
            <a:extLst>
              <a:ext uri="{FF2B5EF4-FFF2-40B4-BE49-F238E27FC236}">
                <a16:creationId xmlns:a16="http://schemas.microsoft.com/office/drawing/2014/main" id="{08098DFF-AE9C-B148-158A-FF0A725EC188}"/>
              </a:ext>
            </a:extLst>
          </p:cNvPr>
          <p:cNvSpPr/>
          <p:nvPr/>
        </p:nvSpPr>
        <p:spPr bwMode="auto">
          <a:xfrm>
            <a:off x="5827558"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6" name="Rectangle 19525">
            <a:extLst>
              <a:ext uri="{FF2B5EF4-FFF2-40B4-BE49-F238E27FC236}">
                <a16:creationId xmlns:a16="http://schemas.microsoft.com/office/drawing/2014/main" id="{DCB66E52-94F0-48A5-B462-90E40EFECD51}"/>
              </a:ext>
            </a:extLst>
          </p:cNvPr>
          <p:cNvSpPr/>
          <p:nvPr/>
        </p:nvSpPr>
        <p:spPr bwMode="auto">
          <a:xfrm>
            <a:off x="5896815"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8" name="Rectangle 19527">
            <a:extLst>
              <a:ext uri="{FF2B5EF4-FFF2-40B4-BE49-F238E27FC236}">
                <a16:creationId xmlns:a16="http://schemas.microsoft.com/office/drawing/2014/main" id="{8F1A7C62-5BF3-9196-3A93-BD4C85763E5E}"/>
              </a:ext>
            </a:extLst>
          </p:cNvPr>
          <p:cNvSpPr/>
          <p:nvPr/>
        </p:nvSpPr>
        <p:spPr bwMode="auto">
          <a:xfrm>
            <a:off x="6035329"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1" name="Rectangle 19530">
            <a:extLst>
              <a:ext uri="{FF2B5EF4-FFF2-40B4-BE49-F238E27FC236}">
                <a16:creationId xmlns:a16="http://schemas.microsoft.com/office/drawing/2014/main" id="{0350E9F6-2621-D9BD-5200-8BF714F3A8F9}"/>
              </a:ext>
            </a:extLst>
          </p:cNvPr>
          <p:cNvSpPr/>
          <p:nvPr/>
        </p:nvSpPr>
        <p:spPr bwMode="auto">
          <a:xfrm>
            <a:off x="6243100"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4" name="Rectangle 19533">
            <a:extLst>
              <a:ext uri="{FF2B5EF4-FFF2-40B4-BE49-F238E27FC236}">
                <a16:creationId xmlns:a16="http://schemas.microsoft.com/office/drawing/2014/main" id="{481880E5-F08C-E405-5ED1-8D07BA4C6631}"/>
              </a:ext>
            </a:extLst>
          </p:cNvPr>
          <p:cNvSpPr/>
          <p:nvPr/>
        </p:nvSpPr>
        <p:spPr bwMode="auto">
          <a:xfrm>
            <a:off x="6450871"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6" name="Rectangle 19535">
            <a:extLst>
              <a:ext uri="{FF2B5EF4-FFF2-40B4-BE49-F238E27FC236}">
                <a16:creationId xmlns:a16="http://schemas.microsoft.com/office/drawing/2014/main" id="{55DF9EE5-2A63-ABCD-BF41-54ED94CF69F5}"/>
              </a:ext>
            </a:extLst>
          </p:cNvPr>
          <p:cNvSpPr/>
          <p:nvPr/>
        </p:nvSpPr>
        <p:spPr bwMode="auto">
          <a:xfrm>
            <a:off x="6589385"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7" name="Rectangle 19536">
            <a:extLst>
              <a:ext uri="{FF2B5EF4-FFF2-40B4-BE49-F238E27FC236}">
                <a16:creationId xmlns:a16="http://schemas.microsoft.com/office/drawing/2014/main" id="{3BF05C0D-BFF9-C4B2-99A4-D942BEB7AF8D}"/>
              </a:ext>
            </a:extLst>
          </p:cNvPr>
          <p:cNvSpPr/>
          <p:nvPr/>
        </p:nvSpPr>
        <p:spPr bwMode="auto">
          <a:xfrm>
            <a:off x="6658642"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0" name="Rectangle 19539">
            <a:extLst>
              <a:ext uri="{FF2B5EF4-FFF2-40B4-BE49-F238E27FC236}">
                <a16:creationId xmlns:a16="http://schemas.microsoft.com/office/drawing/2014/main" id="{DE9B5AA3-CF96-E938-BDA2-82EBDB55182A}"/>
              </a:ext>
            </a:extLst>
          </p:cNvPr>
          <p:cNvSpPr/>
          <p:nvPr/>
        </p:nvSpPr>
        <p:spPr bwMode="auto">
          <a:xfrm>
            <a:off x="6866413"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5" name="Rectangle 19544">
            <a:extLst>
              <a:ext uri="{FF2B5EF4-FFF2-40B4-BE49-F238E27FC236}">
                <a16:creationId xmlns:a16="http://schemas.microsoft.com/office/drawing/2014/main" id="{5F848E5B-540A-58EE-8186-AD8B48B2F912}"/>
              </a:ext>
            </a:extLst>
          </p:cNvPr>
          <p:cNvSpPr/>
          <p:nvPr/>
        </p:nvSpPr>
        <p:spPr bwMode="auto">
          <a:xfrm>
            <a:off x="7212698" y="3800586"/>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nvGrpSpPr>
          <p:cNvPr id="14" name="Group 13">
            <a:extLst>
              <a:ext uri="{FF2B5EF4-FFF2-40B4-BE49-F238E27FC236}">
                <a16:creationId xmlns:a16="http://schemas.microsoft.com/office/drawing/2014/main" id="{4FE2A674-EE41-78E9-8090-54211DCDD7A1}"/>
              </a:ext>
            </a:extLst>
          </p:cNvPr>
          <p:cNvGrpSpPr/>
          <p:nvPr/>
        </p:nvGrpSpPr>
        <p:grpSpPr>
          <a:xfrm>
            <a:off x="2918764" y="3800586"/>
            <a:ext cx="4418063" cy="1740141"/>
            <a:chOff x="2918764" y="3800586"/>
            <a:chExt cx="4418063" cy="1740141"/>
          </a:xfrm>
          <a:solidFill>
            <a:schemeClr val="accent6"/>
          </a:solidFill>
        </p:grpSpPr>
        <p:sp>
          <p:nvSpPr>
            <p:cNvPr id="16411" name="Rectangle 16410">
              <a:extLst>
                <a:ext uri="{FF2B5EF4-FFF2-40B4-BE49-F238E27FC236}">
                  <a16:creationId xmlns:a16="http://schemas.microsoft.com/office/drawing/2014/main" id="{9215065A-F1C7-4CFF-47D2-FC332ADF6F16}"/>
                </a:ext>
              </a:extLst>
            </p:cNvPr>
            <p:cNvSpPr/>
            <p:nvPr/>
          </p:nvSpPr>
          <p:spPr bwMode="auto">
            <a:xfrm>
              <a:off x="2918764" y="3800586"/>
              <a:ext cx="54864" cy="582822"/>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5" name="Rectangle 16414">
              <a:extLst>
                <a:ext uri="{FF2B5EF4-FFF2-40B4-BE49-F238E27FC236}">
                  <a16:creationId xmlns:a16="http://schemas.microsoft.com/office/drawing/2014/main" id="{347CFF73-8828-6B73-D5F7-78952BE8D5E8}"/>
                </a:ext>
              </a:extLst>
            </p:cNvPr>
            <p:cNvSpPr/>
            <p:nvPr/>
          </p:nvSpPr>
          <p:spPr bwMode="auto">
            <a:xfrm>
              <a:off x="3195792" y="3800586"/>
              <a:ext cx="54864" cy="799299"/>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17" name="Rectangle 16416">
              <a:extLst>
                <a:ext uri="{FF2B5EF4-FFF2-40B4-BE49-F238E27FC236}">
                  <a16:creationId xmlns:a16="http://schemas.microsoft.com/office/drawing/2014/main" id="{69CCC190-8D4B-8E90-F7F8-3C162B3F9E41}"/>
                </a:ext>
              </a:extLst>
            </p:cNvPr>
            <p:cNvSpPr/>
            <p:nvPr/>
          </p:nvSpPr>
          <p:spPr bwMode="auto">
            <a:xfrm>
              <a:off x="3334306" y="3800586"/>
              <a:ext cx="54864" cy="807625"/>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2" name="Rectangle 16441">
              <a:extLst>
                <a:ext uri="{FF2B5EF4-FFF2-40B4-BE49-F238E27FC236}">
                  <a16:creationId xmlns:a16="http://schemas.microsoft.com/office/drawing/2014/main" id="{D9347C4C-921E-53A0-2F06-71FB4E28795E}"/>
                </a:ext>
              </a:extLst>
            </p:cNvPr>
            <p:cNvSpPr/>
            <p:nvPr/>
          </p:nvSpPr>
          <p:spPr bwMode="auto">
            <a:xfrm>
              <a:off x="5065731" y="3800586"/>
              <a:ext cx="54864" cy="1482034"/>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3" name="Rectangle 16442">
              <a:extLst>
                <a:ext uri="{FF2B5EF4-FFF2-40B4-BE49-F238E27FC236}">
                  <a16:creationId xmlns:a16="http://schemas.microsoft.com/office/drawing/2014/main" id="{C1F5C49E-3AEE-D6B6-9725-809372E451B6}"/>
                </a:ext>
              </a:extLst>
            </p:cNvPr>
            <p:cNvSpPr/>
            <p:nvPr/>
          </p:nvSpPr>
          <p:spPr bwMode="auto">
            <a:xfrm>
              <a:off x="5134988" y="3800586"/>
              <a:ext cx="54864" cy="1490360"/>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7" name="Rectangle 16446">
              <a:extLst>
                <a:ext uri="{FF2B5EF4-FFF2-40B4-BE49-F238E27FC236}">
                  <a16:creationId xmlns:a16="http://schemas.microsoft.com/office/drawing/2014/main" id="{C86A951D-D552-0EF8-CE8A-404AB2BE49D5}"/>
                </a:ext>
              </a:extLst>
            </p:cNvPr>
            <p:cNvSpPr/>
            <p:nvPr/>
          </p:nvSpPr>
          <p:spPr bwMode="auto">
            <a:xfrm>
              <a:off x="5412016" y="3800586"/>
              <a:ext cx="54864" cy="1640228"/>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4" name="Rectangle 19523">
              <a:extLst>
                <a:ext uri="{FF2B5EF4-FFF2-40B4-BE49-F238E27FC236}">
                  <a16:creationId xmlns:a16="http://schemas.microsoft.com/office/drawing/2014/main" id="{0C732981-D3AB-D858-1659-9FF6DF05CC9D}"/>
                </a:ext>
              </a:extLst>
            </p:cNvPr>
            <p:cNvSpPr/>
            <p:nvPr/>
          </p:nvSpPr>
          <p:spPr bwMode="auto">
            <a:xfrm>
              <a:off x="5758301"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7" name="Rectangle 19526">
              <a:extLst>
                <a:ext uri="{FF2B5EF4-FFF2-40B4-BE49-F238E27FC236}">
                  <a16:creationId xmlns:a16="http://schemas.microsoft.com/office/drawing/2014/main" id="{D3213BD6-1C3A-820C-7B6E-A9A321FE70A6}"/>
                </a:ext>
              </a:extLst>
            </p:cNvPr>
            <p:cNvSpPr/>
            <p:nvPr/>
          </p:nvSpPr>
          <p:spPr bwMode="auto">
            <a:xfrm>
              <a:off x="5966072"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0" name="Rectangle 19529">
              <a:extLst>
                <a:ext uri="{FF2B5EF4-FFF2-40B4-BE49-F238E27FC236}">
                  <a16:creationId xmlns:a16="http://schemas.microsoft.com/office/drawing/2014/main" id="{179F528B-C765-D723-B580-2741C7C17C96}"/>
                </a:ext>
              </a:extLst>
            </p:cNvPr>
            <p:cNvSpPr/>
            <p:nvPr/>
          </p:nvSpPr>
          <p:spPr bwMode="auto">
            <a:xfrm>
              <a:off x="6173843"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2" name="Rectangle 19531">
              <a:extLst>
                <a:ext uri="{FF2B5EF4-FFF2-40B4-BE49-F238E27FC236}">
                  <a16:creationId xmlns:a16="http://schemas.microsoft.com/office/drawing/2014/main" id="{92EC3B93-DBF2-D2C0-CC77-0C8285675CED}"/>
                </a:ext>
              </a:extLst>
            </p:cNvPr>
            <p:cNvSpPr/>
            <p:nvPr/>
          </p:nvSpPr>
          <p:spPr bwMode="auto">
            <a:xfrm>
              <a:off x="6312357"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3" name="Rectangle 19532">
              <a:extLst>
                <a:ext uri="{FF2B5EF4-FFF2-40B4-BE49-F238E27FC236}">
                  <a16:creationId xmlns:a16="http://schemas.microsoft.com/office/drawing/2014/main" id="{CD84B9D3-AEF4-3DBC-FC6E-3D0108C27256}"/>
                </a:ext>
              </a:extLst>
            </p:cNvPr>
            <p:cNvSpPr/>
            <p:nvPr/>
          </p:nvSpPr>
          <p:spPr bwMode="auto">
            <a:xfrm>
              <a:off x="6381614"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5" name="Rectangle 19534">
              <a:extLst>
                <a:ext uri="{FF2B5EF4-FFF2-40B4-BE49-F238E27FC236}">
                  <a16:creationId xmlns:a16="http://schemas.microsoft.com/office/drawing/2014/main" id="{FCEC3F04-D06A-9ACB-D23F-B0E81F0FB273}"/>
                </a:ext>
              </a:extLst>
            </p:cNvPr>
            <p:cNvSpPr/>
            <p:nvPr/>
          </p:nvSpPr>
          <p:spPr bwMode="auto">
            <a:xfrm>
              <a:off x="6520128"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9" name="Rectangle 19538">
              <a:extLst>
                <a:ext uri="{FF2B5EF4-FFF2-40B4-BE49-F238E27FC236}">
                  <a16:creationId xmlns:a16="http://schemas.microsoft.com/office/drawing/2014/main" id="{E5A47A95-620A-C4DC-85A4-0AA5EF107713}"/>
                </a:ext>
              </a:extLst>
            </p:cNvPr>
            <p:cNvSpPr/>
            <p:nvPr/>
          </p:nvSpPr>
          <p:spPr bwMode="auto">
            <a:xfrm>
              <a:off x="6797156"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3" name="Rectangle 19542">
              <a:extLst>
                <a:ext uri="{FF2B5EF4-FFF2-40B4-BE49-F238E27FC236}">
                  <a16:creationId xmlns:a16="http://schemas.microsoft.com/office/drawing/2014/main" id="{56C3E249-DA35-961F-8EAE-2493DF73AF16}"/>
                </a:ext>
              </a:extLst>
            </p:cNvPr>
            <p:cNvSpPr/>
            <p:nvPr/>
          </p:nvSpPr>
          <p:spPr bwMode="auto">
            <a:xfrm>
              <a:off x="7074184"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6" name="Rectangle 19545">
              <a:extLst>
                <a:ext uri="{FF2B5EF4-FFF2-40B4-BE49-F238E27FC236}">
                  <a16:creationId xmlns:a16="http://schemas.microsoft.com/office/drawing/2014/main" id="{F3015B06-A391-4BA3-43DF-51FC5979AB0C}"/>
                </a:ext>
              </a:extLst>
            </p:cNvPr>
            <p:cNvSpPr/>
            <p:nvPr/>
          </p:nvSpPr>
          <p:spPr bwMode="auto">
            <a:xfrm>
              <a:off x="7281963"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sp>
        <p:nvSpPr>
          <p:cNvPr id="19547" name="Rectangle 19546">
            <a:extLst>
              <a:ext uri="{FF2B5EF4-FFF2-40B4-BE49-F238E27FC236}">
                <a16:creationId xmlns:a16="http://schemas.microsoft.com/office/drawing/2014/main" id="{8C60D356-B6AB-F49B-FBE3-9A334D152596}"/>
              </a:ext>
            </a:extLst>
          </p:cNvPr>
          <p:cNvSpPr/>
          <p:nvPr/>
        </p:nvSpPr>
        <p:spPr bwMode="auto">
          <a:xfrm rot="10800000">
            <a:off x="2436694" y="3748191"/>
            <a:ext cx="54864" cy="4995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8" name="Rectangle 19547">
            <a:extLst>
              <a:ext uri="{FF2B5EF4-FFF2-40B4-BE49-F238E27FC236}">
                <a16:creationId xmlns:a16="http://schemas.microsoft.com/office/drawing/2014/main" id="{3813C75B-3C70-7EEA-55BA-562B3E5BACAF}"/>
              </a:ext>
            </a:extLst>
          </p:cNvPr>
          <p:cNvSpPr/>
          <p:nvPr/>
        </p:nvSpPr>
        <p:spPr bwMode="auto">
          <a:xfrm rot="10800000">
            <a:off x="2367437" y="3731539"/>
            <a:ext cx="54864" cy="66608"/>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9" name="Rectangle 19548">
            <a:extLst>
              <a:ext uri="{FF2B5EF4-FFF2-40B4-BE49-F238E27FC236}">
                <a16:creationId xmlns:a16="http://schemas.microsoft.com/office/drawing/2014/main" id="{2D0DA200-E1A4-3592-8431-BEA8F3F5C44E}"/>
              </a:ext>
            </a:extLst>
          </p:cNvPr>
          <p:cNvSpPr/>
          <p:nvPr/>
        </p:nvSpPr>
        <p:spPr bwMode="auto">
          <a:xfrm rot="10800000">
            <a:off x="2298180" y="3723213"/>
            <a:ext cx="54864" cy="7493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0" name="Rectangle 19549">
            <a:extLst>
              <a:ext uri="{FF2B5EF4-FFF2-40B4-BE49-F238E27FC236}">
                <a16:creationId xmlns:a16="http://schemas.microsoft.com/office/drawing/2014/main" id="{1240D55C-8F2C-8FDA-5214-03BB794B5F0A}"/>
              </a:ext>
            </a:extLst>
          </p:cNvPr>
          <p:cNvSpPr/>
          <p:nvPr/>
        </p:nvSpPr>
        <p:spPr bwMode="auto">
          <a:xfrm rot="10800000">
            <a:off x="2228923" y="3606649"/>
            <a:ext cx="54864" cy="191499"/>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1" name="Rectangle 19550">
            <a:extLst>
              <a:ext uri="{FF2B5EF4-FFF2-40B4-BE49-F238E27FC236}">
                <a16:creationId xmlns:a16="http://schemas.microsoft.com/office/drawing/2014/main" id="{77707075-D31C-192C-92C3-1C415ABD9EA1}"/>
              </a:ext>
            </a:extLst>
          </p:cNvPr>
          <p:cNvSpPr/>
          <p:nvPr/>
        </p:nvSpPr>
        <p:spPr bwMode="auto">
          <a:xfrm rot="10800000">
            <a:off x="2159666" y="3473432"/>
            <a:ext cx="54864" cy="32471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2" name="Rectangle 19551">
            <a:extLst>
              <a:ext uri="{FF2B5EF4-FFF2-40B4-BE49-F238E27FC236}">
                <a16:creationId xmlns:a16="http://schemas.microsoft.com/office/drawing/2014/main" id="{86DB8FE5-5B66-F401-DCE3-81527D9DEDE1}"/>
              </a:ext>
            </a:extLst>
          </p:cNvPr>
          <p:cNvSpPr/>
          <p:nvPr/>
        </p:nvSpPr>
        <p:spPr bwMode="auto">
          <a:xfrm rot="10800000">
            <a:off x="2090409" y="3315237"/>
            <a:ext cx="54864" cy="48291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3" name="Rectangle 19552">
            <a:extLst>
              <a:ext uri="{FF2B5EF4-FFF2-40B4-BE49-F238E27FC236}">
                <a16:creationId xmlns:a16="http://schemas.microsoft.com/office/drawing/2014/main" id="{D3123547-DB22-90DA-22D0-D4A7FECA0244}"/>
              </a:ext>
            </a:extLst>
          </p:cNvPr>
          <p:cNvSpPr/>
          <p:nvPr/>
        </p:nvSpPr>
        <p:spPr bwMode="auto">
          <a:xfrm rot="10800000">
            <a:off x="2021152" y="3240303"/>
            <a:ext cx="54864" cy="557844"/>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nvGrpSpPr>
          <p:cNvPr id="15" name="Group 14">
            <a:extLst>
              <a:ext uri="{FF2B5EF4-FFF2-40B4-BE49-F238E27FC236}">
                <a16:creationId xmlns:a16="http://schemas.microsoft.com/office/drawing/2014/main" id="{EBB4A614-2FB7-026E-2858-F040D0AFDEC4}"/>
              </a:ext>
            </a:extLst>
          </p:cNvPr>
          <p:cNvGrpSpPr/>
          <p:nvPr/>
        </p:nvGrpSpPr>
        <p:grpSpPr>
          <a:xfrm>
            <a:off x="1951895" y="3048804"/>
            <a:ext cx="5246410" cy="2491923"/>
            <a:chOff x="1951895" y="3048804"/>
            <a:chExt cx="5246410" cy="2491923"/>
          </a:xfrm>
          <a:solidFill>
            <a:schemeClr val="accent3"/>
          </a:solidFill>
        </p:grpSpPr>
        <p:sp>
          <p:nvSpPr>
            <p:cNvPr id="16429" name="Rectangle 16428">
              <a:extLst>
                <a:ext uri="{FF2B5EF4-FFF2-40B4-BE49-F238E27FC236}">
                  <a16:creationId xmlns:a16="http://schemas.microsoft.com/office/drawing/2014/main" id="{82AF831C-5114-FD3A-1D89-48CE627B334C}"/>
                </a:ext>
              </a:extLst>
            </p:cNvPr>
            <p:cNvSpPr/>
            <p:nvPr/>
          </p:nvSpPr>
          <p:spPr bwMode="auto">
            <a:xfrm>
              <a:off x="4165390" y="3800586"/>
              <a:ext cx="54864" cy="1273883"/>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0" name="Rectangle 16439">
              <a:extLst>
                <a:ext uri="{FF2B5EF4-FFF2-40B4-BE49-F238E27FC236}">
                  <a16:creationId xmlns:a16="http://schemas.microsoft.com/office/drawing/2014/main" id="{07F63B6D-83EB-BCA5-E941-FF67323EF4F7}"/>
                </a:ext>
              </a:extLst>
            </p:cNvPr>
            <p:cNvSpPr/>
            <p:nvPr/>
          </p:nvSpPr>
          <p:spPr bwMode="auto">
            <a:xfrm>
              <a:off x="4927217" y="3800586"/>
              <a:ext cx="54864" cy="1457056"/>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6441" name="Rectangle 16440">
              <a:extLst>
                <a:ext uri="{FF2B5EF4-FFF2-40B4-BE49-F238E27FC236}">
                  <a16:creationId xmlns:a16="http://schemas.microsoft.com/office/drawing/2014/main" id="{580E9287-7B6A-0DEB-6E1D-8D8E5D14FC15}"/>
                </a:ext>
              </a:extLst>
            </p:cNvPr>
            <p:cNvSpPr/>
            <p:nvPr/>
          </p:nvSpPr>
          <p:spPr bwMode="auto">
            <a:xfrm>
              <a:off x="4996474" y="3800586"/>
              <a:ext cx="54864" cy="1465382"/>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0" name="Rectangle 19519">
              <a:extLst>
                <a:ext uri="{FF2B5EF4-FFF2-40B4-BE49-F238E27FC236}">
                  <a16:creationId xmlns:a16="http://schemas.microsoft.com/office/drawing/2014/main" id="{2BE905C8-3F4C-0883-0523-277466472438}"/>
                </a:ext>
              </a:extLst>
            </p:cNvPr>
            <p:cNvSpPr/>
            <p:nvPr/>
          </p:nvSpPr>
          <p:spPr bwMode="auto">
            <a:xfrm>
              <a:off x="5481273" y="3800586"/>
              <a:ext cx="54864" cy="1681859"/>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1" name="Rectangle 19520">
              <a:extLst>
                <a:ext uri="{FF2B5EF4-FFF2-40B4-BE49-F238E27FC236}">
                  <a16:creationId xmlns:a16="http://schemas.microsoft.com/office/drawing/2014/main" id="{47E7CFC6-15A5-55D2-D96D-BC52C84BC0E6}"/>
                </a:ext>
              </a:extLst>
            </p:cNvPr>
            <p:cNvSpPr/>
            <p:nvPr/>
          </p:nvSpPr>
          <p:spPr bwMode="auto">
            <a:xfrm>
              <a:off x="5550530" y="3800586"/>
              <a:ext cx="54864" cy="1681859"/>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2" name="Rectangle 19521">
              <a:extLst>
                <a:ext uri="{FF2B5EF4-FFF2-40B4-BE49-F238E27FC236}">
                  <a16:creationId xmlns:a16="http://schemas.microsoft.com/office/drawing/2014/main" id="{1398F9DB-C02D-AFB1-91B4-AF5C11ADBA81}"/>
                </a:ext>
              </a:extLst>
            </p:cNvPr>
            <p:cNvSpPr/>
            <p:nvPr/>
          </p:nvSpPr>
          <p:spPr bwMode="auto">
            <a:xfrm>
              <a:off x="5619787" y="3800586"/>
              <a:ext cx="54864" cy="1715163"/>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29" name="Rectangle 19528">
              <a:extLst>
                <a:ext uri="{FF2B5EF4-FFF2-40B4-BE49-F238E27FC236}">
                  <a16:creationId xmlns:a16="http://schemas.microsoft.com/office/drawing/2014/main" id="{4E672CF8-0C33-DECA-4454-AD79F839A75E}"/>
                </a:ext>
              </a:extLst>
            </p:cNvPr>
            <p:cNvSpPr/>
            <p:nvPr/>
          </p:nvSpPr>
          <p:spPr bwMode="auto">
            <a:xfrm>
              <a:off x="6104586"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38" name="Rectangle 19537">
              <a:extLst>
                <a:ext uri="{FF2B5EF4-FFF2-40B4-BE49-F238E27FC236}">
                  <a16:creationId xmlns:a16="http://schemas.microsoft.com/office/drawing/2014/main" id="{F086AD7E-F1BA-67B6-75F1-13F3A1E30CD0}"/>
                </a:ext>
              </a:extLst>
            </p:cNvPr>
            <p:cNvSpPr/>
            <p:nvPr/>
          </p:nvSpPr>
          <p:spPr bwMode="auto">
            <a:xfrm>
              <a:off x="6727899"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1" name="Rectangle 19540">
              <a:extLst>
                <a:ext uri="{FF2B5EF4-FFF2-40B4-BE49-F238E27FC236}">
                  <a16:creationId xmlns:a16="http://schemas.microsoft.com/office/drawing/2014/main" id="{96D88411-3CBC-174B-97E7-0D80DDC1DC5B}"/>
                </a:ext>
              </a:extLst>
            </p:cNvPr>
            <p:cNvSpPr/>
            <p:nvPr/>
          </p:nvSpPr>
          <p:spPr bwMode="auto">
            <a:xfrm>
              <a:off x="6935670"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2" name="Rectangle 19541">
              <a:extLst>
                <a:ext uri="{FF2B5EF4-FFF2-40B4-BE49-F238E27FC236}">
                  <a16:creationId xmlns:a16="http://schemas.microsoft.com/office/drawing/2014/main" id="{8E7BE7CE-FCA9-2988-BA92-D5B825117B59}"/>
                </a:ext>
              </a:extLst>
            </p:cNvPr>
            <p:cNvSpPr/>
            <p:nvPr/>
          </p:nvSpPr>
          <p:spPr bwMode="auto">
            <a:xfrm>
              <a:off x="7004927"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44" name="Rectangle 19543">
              <a:extLst>
                <a:ext uri="{FF2B5EF4-FFF2-40B4-BE49-F238E27FC236}">
                  <a16:creationId xmlns:a16="http://schemas.microsoft.com/office/drawing/2014/main" id="{F690725C-B14E-7056-C935-EA55965F22C2}"/>
                </a:ext>
              </a:extLst>
            </p:cNvPr>
            <p:cNvSpPr/>
            <p:nvPr/>
          </p:nvSpPr>
          <p:spPr bwMode="auto">
            <a:xfrm>
              <a:off x="7143441" y="3800586"/>
              <a:ext cx="54864" cy="1740141"/>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4" name="Rectangle 19553">
              <a:extLst>
                <a:ext uri="{FF2B5EF4-FFF2-40B4-BE49-F238E27FC236}">
                  <a16:creationId xmlns:a16="http://schemas.microsoft.com/office/drawing/2014/main" id="{D7B728D4-77F2-1507-0DBA-203085941CAE}"/>
                </a:ext>
              </a:extLst>
            </p:cNvPr>
            <p:cNvSpPr/>
            <p:nvPr/>
          </p:nvSpPr>
          <p:spPr bwMode="auto">
            <a:xfrm rot="10800000">
              <a:off x="1951895" y="3048804"/>
              <a:ext cx="54864" cy="749343"/>
            </a:xfrm>
            <a:prstGeom prst="rect">
              <a:avLst/>
            </a:prstGeom>
            <a:grp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grpSp>
      <p:sp>
        <p:nvSpPr>
          <p:cNvPr id="19555" name="Rectangle 19554">
            <a:extLst>
              <a:ext uri="{FF2B5EF4-FFF2-40B4-BE49-F238E27FC236}">
                <a16:creationId xmlns:a16="http://schemas.microsoft.com/office/drawing/2014/main" id="{6C4E6217-1E74-DB03-D6E5-F3DDCCEE5997}"/>
              </a:ext>
            </a:extLst>
          </p:cNvPr>
          <p:cNvSpPr/>
          <p:nvPr/>
        </p:nvSpPr>
        <p:spPr bwMode="auto">
          <a:xfrm rot="10800000">
            <a:off x="1882638" y="2982196"/>
            <a:ext cx="54864" cy="81595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6" name="Rectangle 19555">
            <a:extLst>
              <a:ext uri="{FF2B5EF4-FFF2-40B4-BE49-F238E27FC236}">
                <a16:creationId xmlns:a16="http://schemas.microsoft.com/office/drawing/2014/main" id="{FDF11168-6951-E3DF-8FD4-D49E1E6EE870}"/>
              </a:ext>
            </a:extLst>
          </p:cNvPr>
          <p:cNvSpPr/>
          <p:nvPr/>
        </p:nvSpPr>
        <p:spPr bwMode="auto">
          <a:xfrm rot="10800000">
            <a:off x="1813381" y="2857306"/>
            <a:ext cx="54864" cy="94084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7" name="Rectangle 19556">
            <a:extLst>
              <a:ext uri="{FF2B5EF4-FFF2-40B4-BE49-F238E27FC236}">
                <a16:creationId xmlns:a16="http://schemas.microsoft.com/office/drawing/2014/main" id="{4EBC3A39-4977-F43D-6ECB-535DBCE1F12A}"/>
              </a:ext>
            </a:extLst>
          </p:cNvPr>
          <p:cNvSpPr/>
          <p:nvPr/>
        </p:nvSpPr>
        <p:spPr bwMode="auto">
          <a:xfrm rot="10800000">
            <a:off x="1744124" y="2424352"/>
            <a:ext cx="54864" cy="1373795"/>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8" name="Rectangle 19557">
            <a:extLst>
              <a:ext uri="{FF2B5EF4-FFF2-40B4-BE49-F238E27FC236}">
                <a16:creationId xmlns:a16="http://schemas.microsoft.com/office/drawing/2014/main" id="{7E47E69E-9FC7-0D12-4E15-299418FC3D1D}"/>
              </a:ext>
            </a:extLst>
          </p:cNvPr>
          <p:cNvSpPr/>
          <p:nvPr/>
        </p:nvSpPr>
        <p:spPr bwMode="auto">
          <a:xfrm rot="10800000">
            <a:off x="1672138" y="2054850"/>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59" name="Rectangle 19558">
            <a:extLst>
              <a:ext uri="{FF2B5EF4-FFF2-40B4-BE49-F238E27FC236}">
                <a16:creationId xmlns:a16="http://schemas.microsoft.com/office/drawing/2014/main" id="{58EE6883-112E-1543-D458-A53F5CB3E04B}"/>
              </a:ext>
            </a:extLst>
          </p:cNvPr>
          <p:cNvSpPr/>
          <p:nvPr/>
        </p:nvSpPr>
        <p:spPr bwMode="auto">
          <a:xfrm rot="10800000">
            <a:off x="1605610" y="2058007"/>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60" name="Rectangle 19559">
            <a:extLst>
              <a:ext uri="{FF2B5EF4-FFF2-40B4-BE49-F238E27FC236}">
                <a16:creationId xmlns:a16="http://schemas.microsoft.com/office/drawing/2014/main" id="{B3D511CA-6519-E51A-4D2D-28FF7BB0B8E3}"/>
              </a:ext>
            </a:extLst>
          </p:cNvPr>
          <p:cNvSpPr/>
          <p:nvPr/>
        </p:nvSpPr>
        <p:spPr bwMode="auto">
          <a:xfrm rot="10800000">
            <a:off x="1536353" y="2058007"/>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61" name="Rectangle 19560">
            <a:extLst>
              <a:ext uri="{FF2B5EF4-FFF2-40B4-BE49-F238E27FC236}">
                <a16:creationId xmlns:a16="http://schemas.microsoft.com/office/drawing/2014/main" id="{B7A367DC-F3D9-81D0-0969-FCD2B1EA1E67}"/>
              </a:ext>
            </a:extLst>
          </p:cNvPr>
          <p:cNvSpPr/>
          <p:nvPr/>
        </p:nvSpPr>
        <p:spPr bwMode="auto">
          <a:xfrm rot="10800000">
            <a:off x="1467096" y="2058007"/>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sp>
        <p:nvSpPr>
          <p:cNvPr id="19562" name="Rectangle 19561">
            <a:extLst>
              <a:ext uri="{FF2B5EF4-FFF2-40B4-BE49-F238E27FC236}">
                <a16:creationId xmlns:a16="http://schemas.microsoft.com/office/drawing/2014/main" id="{0ED0762D-652D-49AD-2CEB-9945406BF2C3}"/>
              </a:ext>
            </a:extLst>
          </p:cNvPr>
          <p:cNvSpPr/>
          <p:nvPr/>
        </p:nvSpPr>
        <p:spPr bwMode="auto">
          <a:xfrm rot="10800000">
            <a:off x="1397839" y="2058007"/>
            <a:ext cx="54864" cy="1740141"/>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300" b="0" i="0" u="none" strike="noStrike" kern="0" cap="none" spc="0" normalizeH="0" baseline="0" noProof="0" dirty="0">
              <a:ln>
                <a:noFill/>
              </a:ln>
              <a:solidFill>
                <a:srgbClr val="FFFFFF"/>
              </a:solidFill>
              <a:effectLst/>
              <a:uLnTx/>
              <a:uFillTx/>
              <a:latin typeface="Poppins Medium" pitchFamily="2" charset="77"/>
              <a:ea typeface="+mn-ea"/>
              <a:cs typeface="Poppins Medium" pitchFamily="2" charset="77"/>
            </a:endParaRPr>
          </a:p>
        </p:txBody>
      </p:sp>
      <p:cxnSp>
        <p:nvCxnSpPr>
          <p:cNvPr id="19563" name="Straight Connector 19562">
            <a:extLst>
              <a:ext uri="{FF2B5EF4-FFF2-40B4-BE49-F238E27FC236}">
                <a16:creationId xmlns:a16="http://schemas.microsoft.com/office/drawing/2014/main" id="{AD1697C2-DF6F-4009-CE83-B47671618F6A}"/>
              </a:ext>
            </a:extLst>
          </p:cNvPr>
          <p:cNvCxnSpPr/>
          <p:nvPr/>
        </p:nvCxnSpPr>
        <p:spPr bwMode="auto">
          <a:xfrm>
            <a:off x="1337353" y="3801057"/>
            <a:ext cx="6126480" cy="0"/>
          </a:xfrm>
          <a:prstGeom prst="line">
            <a:avLst/>
          </a:prstGeom>
          <a:noFill/>
          <a:ln w="12700" cap="flat" cmpd="sng" algn="ctr">
            <a:solidFill>
              <a:srgbClr val="000000"/>
            </a:solidFill>
            <a:prstDash val="solid"/>
            <a:round/>
            <a:headEnd type="none" w="med" len="med"/>
            <a:tailEnd type="none" w="med" len="med"/>
          </a:ln>
          <a:effectLst/>
        </p:spPr>
      </p:cxnSp>
      <p:cxnSp>
        <p:nvCxnSpPr>
          <p:cNvPr id="19564" name="Straight Connector 19563">
            <a:extLst>
              <a:ext uri="{FF2B5EF4-FFF2-40B4-BE49-F238E27FC236}">
                <a16:creationId xmlns:a16="http://schemas.microsoft.com/office/drawing/2014/main" id="{D17D2E3A-0DC8-9F0E-B66D-9DF82D07D868}"/>
              </a:ext>
            </a:extLst>
          </p:cNvPr>
          <p:cNvCxnSpPr>
            <a:cxnSpLocks/>
          </p:cNvCxnSpPr>
          <p:nvPr/>
        </p:nvCxnSpPr>
        <p:spPr bwMode="auto">
          <a:xfrm>
            <a:off x="1362254" y="4673515"/>
            <a:ext cx="6065477" cy="0"/>
          </a:xfrm>
          <a:prstGeom prst="line">
            <a:avLst/>
          </a:prstGeom>
          <a:noFill/>
          <a:ln w="12700" cap="flat" cmpd="sng" algn="ctr">
            <a:solidFill>
              <a:srgbClr val="FFFFFF">
                <a:lumMod val="65000"/>
              </a:srgbClr>
            </a:solidFill>
            <a:prstDash val="sysDash"/>
            <a:round/>
            <a:headEnd type="none" w="med" len="med"/>
            <a:tailEnd type="none" w="med" len="med"/>
          </a:ln>
          <a:effectLst/>
        </p:spPr>
      </p:cxnSp>
      <p:sp>
        <p:nvSpPr>
          <p:cNvPr id="2" name="TextBox 1">
            <a:extLst>
              <a:ext uri="{FF2B5EF4-FFF2-40B4-BE49-F238E27FC236}">
                <a16:creationId xmlns:a16="http://schemas.microsoft.com/office/drawing/2014/main" id="{2F5A3959-C834-82CB-1399-CF8E09B6C776}"/>
              </a:ext>
            </a:extLst>
          </p:cNvPr>
          <p:cNvSpPr txBox="1"/>
          <p:nvPr/>
        </p:nvSpPr>
        <p:spPr>
          <a:xfrm>
            <a:off x="2295451" y="2816241"/>
            <a:ext cx="5287768" cy="906972"/>
          </a:xfrm>
          <a:prstGeom prst="rect">
            <a:avLst/>
          </a:prstGeom>
        </p:spPr>
        <p:txBody>
          <a:bodyPr vert="horz"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Safety: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In patients with prior exposure to a cBTKi inhibitor, no recurrence of cardiac disorders (75%); no recurrence of atrial fibrillation (93%)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Most of the AEs were low grade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18951340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95F2F-201E-82B2-896D-CD415BD53FC2}"/>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287A054A-6AAB-4E3D-8F18-0A8FAE994178}"/>
              </a:ext>
            </a:extLst>
          </p:cNvPr>
          <p:cNvSpPr>
            <a:spLocks noGrp="1" noChangeArrowheads="1"/>
          </p:cNvSpPr>
          <p:nvPr>
            <p:ph type="title"/>
          </p:nvPr>
        </p:nvSpPr>
        <p:spPr>
          <a:xfrm>
            <a:off x="231078" y="531006"/>
            <a:ext cx="11740260" cy="502445"/>
          </a:xfrm>
        </p:spPr>
        <p:txBody>
          <a:bodyPr/>
          <a:lstStyle/>
          <a:p>
            <a:r>
              <a:rPr lang="en-US" altLang="en-US" sz="3200" spc="0" dirty="0">
                <a:latin typeface="Times New Roman" panose="02020603050405020304" pitchFamily="18" charset="0"/>
                <a:cs typeface="Times New Roman" panose="02020603050405020304" pitchFamily="18" charset="0"/>
              </a:rPr>
              <a:t>BGB-11417-201: Sonrotoclax Monotherapy in R/R MCL </a:t>
            </a:r>
          </a:p>
        </p:txBody>
      </p:sp>
      <p:sp>
        <p:nvSpPr>
          <p:cNvPr id="9" name="Rectangle 3">
            <a:extLst>
              <a:ext uri="{FF2B5EF4-FFF2-40B4-BE49-F238E27FC236}">
                <a16:creationId xmlns:a16="http://schemas.microsoft.com/office/drawing/2014/main" id="{696456DE-4754-342D-2DB7-BD031B7F232A}"/>
              </a:ext>
            </a:extLst>
          </p:cNvPr>
          <p:cNvSpPr>
            <a:spLocks noGrp="1" noChangeArrowheads="1"/>
          </p:cNvSpPr>
          <p:nvPr>
            <p:ph idx="1"/>
          </p:nvPr>
        </p:nvSpPr>
        <p:spPr>
          <a:xfrm>
            <a:off x="231077" y="1290909"/>
            <a:ext cx="11563759" cy="1194958"/>
          </a:xfrm>
        </p:spPr>
        <p:txBody>
          <a:bodyPr/>
          <a:lstStyle/>
          <a:p>
            <a:pPr marL="228600" indent="-228600">
              <a:spcBef>
                <a:spcPts val="500"/>
              </a:spcBef>
              <a:spcAft>
                <a:spcPts val="200"/>
              </a:spcAft>
            </a:pPr>
            <a:r>
              <a:rPr lang="en-US" altLang="en-US" sz="2000" dirty="0"/>
              <a:t>Single-arm, open-label, multicenter, dose escalation/dose expansion phase I/II study </a:t>
            </a:r>
          </a:p>
          <a:p>
            <a:pPr lvl="2">
              <a:spcBef>
                <a:spcPts val="500"/>
              </a:spcBef>
              <a:spcAft>
                <a:spcPts val="200"/>
              </a:spcAft>
            </a:pPr>
            <a:r>
              <a:rPr lang="en-US" altLang="en-US" sz="1800" dirty="0"/>
              <a:t>Patients with R/R MCL (exposure to anti-CD20–based therapy and ≥1 BTK inhibitor) (n = 125)</a:t>
            </a:r>
          </a:p>
          <a:p>
            <a:pPr marL="228600" indent="-228600">
              <a:spcBef>
                <a:spcPts val="500"/>
              </a:spcBef>
              <a:spcAft>
                <a:spcPts val="200"/>
              </a:spcAft>
              <a:buSzPct val="75000"/>
              <a:buBlip>
                <a:blip r:embed="rId3">
                  <a:extLst>
                    <a:ext uri="{96DAC541-7B7A-43D3-8B79-37D633B846F1}">
                      <asvg:svgBlip xmlns:asvg="http://schemas.microsoft.com/office/drawing/2016/SVG/main" r:embed="rId4"/>
                    </a:ext>
                  </a:extLst>
                </a:blip>
              </a:buBlip>
            </a:pPr>
            <a:r>
              <a:rPr lang="en-US" altLang="en-US" sz="2000" b="1" dirty="0"/>
              <a:t>Key endpoints: </a:t>
            </a:r>
            <a:r>
              <a:rPr lang="en-US" altLang="en-US" sz="2000" dirty="0"/>
              <a:t>DLTs, response, PFS, OS, safety and tolerability</a:t>
            </a:r>
          </a:p>
        </p:txBody>
      </p:sp>
      <p:graphicFrame>
        <p:nvGraphicFramePr>
          <p:cNvPr id="5" name="Group 32">
            <a:extLst>
              <a:ext uri="{FF2B5EF4-FFF2-40B4-BE49-F238E27FC236}">
                <a16:creationId xmlns:a16="http://schemas.microsoft.com/office/drawing/2014/main" id="{9762BC13-DBFA-17EE-6C7E-C14C0E40E9AB}"/>
              </a:ext>
            </a:extLst>
          </p:cNvPr>
          <p:cNvGraphicFramePr>
            <a:graphicFrameLocks noGrp="1"/>
          </p:cNvGraphicFramePr>
          <p:nvPr>
            <p:extLst>
              <p:ext uri="{D42A27DB-BD31-4B8C-83A1-F6EECF244321}">
                <p14:modId xmlns:p14="http://schemas.microsoft.com/office/powerpoint/2010/main" val="244822053"/>
              </p:ext>
            </p:extLst>
          </p:nvPr>
        </p:nvGraphicFramePr>
        <p:xfrm>
          <a:off x="231078" y="2392446"/>
          <a:ext cx="5532413" cy="3170048"/>
        </p:xfrm>
        <a:graphic>
          <a:graphicData uri="http://schemas.openxmlformats.org/drawingml/2006/table">
            <a:tbl>
              <a:tblPr/>
              <a:tblGrid>
                <a:gridCol w="2816922">
                  <a:extLst>
                    <a:ext uri="{9D8B030D-6E8A-4147-A177-3AD203B41FA5}">
                      <a16:colId xmlns:a16="http://schemas.microsoft.com/office/drawing/2014/main" val="20000"/>
                    </a:ext>
                  </a:extLst>
                </a:gridCol>
                <a:gridCol w="1450109">
                  <a:extLst>
                    <a:ext uri="{9D8B030D-6E8A-4147-A177-3AD203B41FA5}">
                      <a16:colId xmlns:a16="http://schemas.microsoft.com/office/drawing/2014/main" val="20001"/>
                    </a:ext>
                  </a:extLst>
                </a:gridCol>
                <a:gridCol w="1265382">
                  <a:extLst>
                    <a:ext uri="{9D8B030D-6E8A-4147-A177-3AD203B41FA5}">
                      <a16:colId xmlns:a16="http://schemas.microsoft.com/office/drawing/2014/main" val="20002"/>
                    </a:ext>
                  </a:extLst>
                </a:gridCol>
              </a:tblGrid>
              <a:tr h="202151">
                <a:tc row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Efficacy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Evaluable Patients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103)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ts val="0"/>
                        </a:spcBef>
                        <a:spcAft>
                          <a:spcPts val="0"/>
                        </a:spcAft>
                        <a:buClrTx/>
                        <a:buSzTx/>
                        <a:buFontTx/>
                        <a:buNone/>
                        <a:tabLst/>
                      </a:pPr>
                      <a:endParaRPr kumimoji="0" lang="en-US" sz="16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02151">
                <a:tc vMerge="1">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By IRC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By INV</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959363736"/>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ORR by IRC, n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55 (53.4)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15 (14.6)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50 (48.5)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18 (17.5)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TTR,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lang="en-US" sz="1600" b="0" i="0" kern="1200" dirty="0">
                          <a:solidFill>
                            <a:schemeClr val="tx1"/>
                          </a:solidFill>
                          <a:effectLst/>
                          <a:latin typeface="+mn-lt"/>
                          <a:ea typeface="+mn-ea"/>
                          <a:cs typeface="+mn-cs"/>
                        </a:rPr>
                        <a:t>1.9</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lang="en-US" sz="1600" b="0" i="0" kern="1200" dirty="0">
                          <a:solidFill>
                            <a:schemeClr val="tx1"/>
                          </a:solidFill>
                          <a:effectLst/>
                          <a:latin typeface="+mn-lt"/>
                          <a:ea typeface="+mn-ea"/>
                          <a:cs typeface="+mn-cs"/>
                        </a:rPr>
                        <a:t>1.9</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DoR,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follow-up,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56537277"/>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OS,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53404126"/>
                  </a:ext>
                </a:extLst>
              </a:tr>
            </a:tbl>
          </a:graphicData>
        </a:graphic>
      </p:graphicFrame>
      <p:graphicFrame>
        <p:nvGraphicFramePr>
          <p:cNvPr id="6" name="Group 32">
            <a:extLst>
              <a:ext uri="{FF2B5EF4-FFF2-40B4-BE49-F238E27FC236}">
                <a16:creationId xmlns:a16="http://schemas.microsoft.com/office/drawing/2014/main" id="{F7191871-291A-AB5E-E6A6-24B492641BC5}"/>
              </a:ext>
            </a:extLst>
          </p:cNvPr>
          <p:cNvGraphicFramePr>
            <a:graphicFrameLocks noGrp="1"/>
          </p:cNvGraphicFramePr>
          <p:nvPr>
            <p:extLst>
              <p:ext uri="{D42A27DB-BD31-4B8C-83A1-F6EECF244321}">
                <p14:modId xmlns:p14="http://schemas.microsoft.com/office/powerpoint/2010/main" val="346683332"/>
              </p:ext>
            </p:extLst>
          </p:nvPr>
        </p:nvGraphicFramePr>
        <p:xfrm>
          <a:off x="5892848" y="2392446"/>
          <a:ext cx="5818861" cy="3078592"/>
        </p:xfrm>
        <a:graphic>
          <a:graphicData uri="http://schemas.openxmlformats.org/drawingml/2006/table">
            <a:tbl>
              <a:tblPr/>
              <a:tblGrid>
                <a:gridCol w="3454352">
                  <a:extLst>
                    <a:ext uri="{9D8B030D-6E8A-4147-A177-3AD203B41FA5}">
                      <a16:colId xmlns:a16="http://schemas.microsoft.com/office/drawing/2014/main" val="20000"/>
                    </a:ext>
                  </a:extLst>
                </a:gridCol>
                <a:gridCol w="2364509">
                  <a:extLst>
                    <a:ext uri="{9D8B030D-6E8A-4147-A177-3AD203B41FA5}">
                      <a16:colId xmlns:a16="http://schemas.microsoft.com/office/drawing/2014/main" val="20001"/>
                    </a:ext>
                  </a:extLst>
                </a:gridCol>
              </a:tblGrid>
              <a:tr h="44523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TEAE,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Evaluable Patients</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115)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492102">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Grade ≥3</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Serious</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Pneumonia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Led to tx discontinuation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Led to death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Clinical TLS*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56537277"/>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Laboratory TLS*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53404126"/>
                  </a:ext>
                </a:extLst>
              </a:tr>
            </a:tbl>
          </a:graphicData>
        </a:graphic>
      </p:graphicFrame>
      <p:sp>
        <p:nvSpPr>
          <p:cNvPr id="7" name="TextBox 6">
            <a:extLst>
              <a:ext uri="{FF2B5EF4-FFF2-40B4-BE49-F238E27FC236}">
                <a16:creationId xmlns:a16="http://schemas.microsoft.com/office/drawing/2014/main" id="{59953CEA-A644-95DF-9616-48A3ADA323B4}"/>
              </a:ext>
            </a:extLst>
          </p:cNvPr>
          <p:cNvSpPr txBox="1"/>
          <p:nvPr/>
        </p:nvSpPr>
        <p:spPr>
          <a:xfrm>
            <a:off x="5892848" y="5605653"/>
            <a:ext cx="2516874" cy="227316"/>
          </a:xfrm>
          <a:prstGeom prst="rect">
            <a:avLst/>
          </a:prstGeom>
        </p:spPr>
        <p:txBody>
          <a:bodyPr vert="horz" wrap="square" lIns="0" tIns="0" rIns="0" bIns="0" rtlCol="0">
            <a:noAutofit/>
          </a:bodyPr>
          <a:lstStyle/>
          <a:p>
            <a:pPr algn="l"/>
            <a:r>
              <a:rPr lang="en-US" sz="1200" dirty="0"/>
              <a:t>*Recovered without sequelae</a:t>
            </a:r>
          </a:p>
        </p:txBody>
      </p:sp>
      <p:sp>
        <p:nvSpPr>
          <p:cNvPr id="4" name="TextBox 3">
            <a:extLst>
              <a:ext uri="{FF2B5EF4-FFF2-40B4-BE49-F238E27FC236}">
                <a16:creationId xmlns:a16="http://schemas.microsoft.com/office/drawing/2014/main" id="{23064C9B-9858-15D1-FE83-49C7E5AE364C}"/>
              </a:ext>
            </a:extLst>
          </p:cNvPr>
          <p:cNvSpPr txBox="1"/>
          <p:nvPr/>
        </p:nvSpPr>
        <p:spPr bwMode="auto">
          <a:xfrm>
            <a:off x="1264023" y="5841375"/>
            <a:ext cx="10653525" cy="584775"/>
          </a:xfrm>
          <a:prstGeom prst="rect">
            <a:avLst/>
          </a:prstGeom>
          <a:solidFill>
            <a:schemeClr val="accent2"/>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On May 13, 2026, the FDA granted accelerated approval to sonrotoclax for adults with R/R MCL after ≥2 </a:t>
            </a:r>
            <a:r>
              <a:rPr lang="en-US" sz="1600" b="1" dirty="0">
                <a:solidFill>
                  <a:schemeClr val="bg2"/>
                </a:solidFill>
                <a:latin typeface="Poppins" panose="00000500000000000000" pitchFamily="2" charset="0"/>
                <a:cs typeface="Poppins" panose="00000500000000000000" pitchFamily="2" charset="0"/>
              </a:rPr>
              <a:t>lines </a:t>
            </a:r>
            <a:r>
              <a:rPr kumimoji="0" lang="en-US" sz="16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of systemic therapy, including a BTKi</a:t>
            </a:r>
          </a:p>
        </p:txBody>
      </p:sp>
      <p:sp>
        <p:nvSpPr>
          <p:cNvPr id="2" name="Content Placeholder 10">
            <a:extLst>
              <a:ext uri="{FF2B5EF4-FFF2-40B4-BE49-F238E27FC236}">
                <a16:creationId xmlns:a16="http://schemas.microsoft.com/office/drawing/2014/main" id="{A76A524D-B238-FA65-4674-31EA1E2C9EC7}"/>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pc="-10" dirty="0"/>
              <a:t>Wang. Blood. 2025;146:663. NCT05471843. Sonrotoclax PI.</a:t>
            </a:r>
          </a:p>
        </p:txBody>
      </p:sp>
    </p:spTree>
    <p:extLst>
      <p:ext uri="{BB962C8B-B14F-4D97-AF65-F5344CB8AC3E}">
        <p14:creationId xmlns:p14="http://schemas.microsoft.com/office/powerpoint/2010/main" val="40171359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AE9DD-0951-AD65-364A-63261801EB99}"/>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A9F9B54C-BBD7-B611-9E67-86F5EFD75381}"/>
              </a:ext>
            </a:extLst>
          </p:cNvPr>
          <p:cNvSpPr>
            <a:spLocks noGrp="1" noChangeArrowheads="1"/>
          </p:cNvSpPr>
          <p:nvPr>
            <p:ph type="title"/>
          </p:nvPr>
        </p:nvSpPr>
        <p:spPr>
          <a:xfrm>
            <a:off x="231078" y="531006"/>
            <a:ext cx="11740260" cy="502445"/>
          </a:xfrm>
        </p:spPr>
        <p:txBody>
          <a:bodyPr/>
          <a:lstStyle/>
          <a:p>
            <a:r>
              <a:rPr lang="en-US" altLang="en-US" dirty="0"/>
              <a:t>Bispecific Antibodies in Development in MCL</a:t>
            </a:r>
          </a:p>
        </p:txBody>
      </p:sp>
      <p:sp>
        <p:nvSpPr>
          <p:cNvPr id="5" name="Content Placeholder 4">
            <a:extLst>
              <a:ext uri="{FF2B5EF4-FFF2-40B4-BE49-F238E27FC236}">
                <a16:creationId xmlns:a16="http://schemas.microsoft.com/office/drawing/2014/main" id="{92084B12-3DE3-55D9-55E5-E4F0D6DB5482}"/>
              </a:ext>
            </a:extLst>
          </p:cNvPr>
          <p:cNvSpPr>
            <a:spLocks noGrp="1"/>
          </p:cNvSpPr>
          <p:nvPr>
            <p:ph sz="quarter" idx="10"/>
          </p:nvPr>
        </p:nvSpPr>
        <p:spPr>
          <a:xfrm>
            <a:off x="1341866" y="6197157"/>
            <a:ext cx="8698245" cy="432244"/>
          </a:xfrm>
        </p:spPr>
        <p:txBody>
          <a:bodyPr/>
          <a:lstStyle/>
          <a:p>
            <a:pPr>
              <a:lnSpc>
                <a:spcPct val="100000"/>
              </a:lnSpc>
            </a:pPr>
            <a:r>
              <a:rPr lang="en-US" altLang="en-US" dirty="0"/>
              <a:t>Tapia-Galisteo. J Hematol Oncol. 2023;16:83. Figure used under terms and conditions of the Creative Commons Attribution 4.0 International license (CC BY 4.0: </a:t>
            </a:r>
            <a:r>
              <a:rPr lang="en-US" altLang="en-US" dirty="0">
                <a:hlinkClick r:id="rId3"/>
              </a:rPr>
              <a:t>https://creativecommons.org/licenses/by/4.0/</a:t>
            </a:r>
            <a:r>
              <a:rPr lang="en-US" altLang="en-US" dirty="0"/>
              <a:t>). Hambleton. Expert Opin Investig Drugs. 2025;34:245.</a:t>
            </a:r>
          </a:p>
        </p:txBody>
      </p:sp>
      <p:sp>
        <p:nvSpPr>
          <p:cNvPr id="2" name="TextBox 1">
            <a:extLst>
              <a:ext uri="{FF2B5EF4-FFF2-40B4-BE49-F238E27FC236}">
                <a16:creationId xmlns:a16="http://schemas.microsoft.com/office/drawing/2014/main" id="{43E59668-4F39-BC64-6E0B-F8E47801F52D}"/>
              </a:ext>
            </a:extLst>
          </p:cNvPr>
          <p:cNvSpPr txBox="1"/>
          <p:nvPr/>
        </p:nvSpPr>
        <p:spPr bwMode="auto">
          <a:xfrm>
            <a:off x="9891464" y="4423712"/>
            <a:ext cx="1160654" cy="738664"/>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spcAft>
                <a:spcPct val="0"/>
              </a:spcAft>
              <a:defRPr/>
            </a:pPr>
            <a:r>
              <a:rPr lang="en-US" sz="1400" dirty="0">
                <a:solidFill>
                  <a:srgbClr val="000000"/>
                </a:solidFill>
                <a:latin typeface="Poppins" panose="00000500000000000000" pitchFamily="2" charset="0"/>
                <a:cs typeface="Poppins" panose="00000500000000000000" pitchFamily="2" charset="0"/>
              </a:rPr>
              <a:t>Silenced IgG4 Fc tail</a:t>
            </a:r>
          </a:p>
        </p:txBody>
      </p:sp>
      <p:grpSp>
        <p:nvGrpSpPr>
          <p:cNvPr id="3" name="Group 2">
            <a:extLst>
              <a:ext uri="{FF2B5EF4-FFF2-40B4-BE49-F238E27FC236}">
                <a16:creationId xmlns:a16="http://schemas.microsoft.com/office/drawing/2014/main" id="{8CD930C0-BE33-23F9-7548-DA34D78DC5B0}"/>
              </a:ext>
            </a:extLst>
          </p:cNvPr>
          <p:cNvGrpSpPr>
            <a:grpSpLocks noChangeAspect="1"/>
          </p:cNvGrpSpPr>
          <p:nvPr/>
        </p:nvGrpSpPr>
        <p:grpSpPr>
          <a:xfrm>
            <a:off x="9420504" y="2363035"/>
            <a:ext cx="1512699" cy="1709672"/>
            <a:chOff x="2161187" y="2087812"/>
            <a:chExt cx="814310" cy="920346"/>
          </a:xfrm>
        </p:grpSpPr>
        <p:cxnSp>
          <p:nvCxnSpPr>
            <p:cNvPr id="4" name="Straight Connector 3">
              <a:extLst>
                <a:ext uri="{FF2B5EF4-FFF2-40B4-BE49-F238E27FC236}">
                  <a16:creationId xmlns:a16="http://schemas.microsoft.com/office/drawing/2014/main" id="{90D59153-BD72-C401-749B-B6307BBF5F89}"/>
                </a:ext>
              </a:extLst>
            </p:cNvPr>
            <p:cNvCxnSpPr>
              <a:cxnSpLocks/>
            </p:cNvCxnSpPr>
            <p:nvPr/>
          </p:nvCxnSpPr>
          <p:spPr bwMode="auto">
            <a:xfrm flipH="1" flipV="1">
              <a:off x="2479033" y="2360056"/>
              <a:ext cx="187561" cy="334033"/>
            </a:xfrm>
            <a:prstGeom prst="line">
              <a:avLst/>
            </a:prstGeom>
            <a:noFill/>
            <a:ln w="28575" cap="flat" cmpd="sng" algn="ctr">
              <a:solidFill>
                <a:srgbClr val="000000"/>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E655DFCD-E5E8-0D3F-9F66-C865981533C7}"/>
                </a:ext>
              </a:extLst>
            </p:cNvPr>
            <p:cNvCxnSpPr>
              <a:cxnSpLocks/>
              <a:endCxn id="16" idx="0"/>
            </p:cNvCxnSpPr>
            <p:nvPr/>
          </p:nvCxnSpPr>
          <p:spPr bwMode="auto">
            <a:xfrm flipV="1">
              <a:off x="2767398" y="2308441"/>
              <a:ext cx="168647" cy="299146"/>
            </a:xfrm>
            <a:prstGeom prst="line">
              <a:avLst/>
            </a:prstGeom>
            <a:noFill/>
            <a:ln w="28575" cap="flat" cmpd="sng" algn="ctr">
              <a:solidFill>
                <a:srgbClr val="000000"/>
              </a:solidFill>
              <a:prstDash val="solid"/>
              <a:round/>
              <a:headEnd type="none" w="med" len="med"/>
              <a:tailEnd type="none" w="med" len="med"/>
            </a:ln>
            <a:effectLst/>
          </p:spPr>
        </p:cxnSp>
        <p:grpSp>
          <p:nvGrpSpPr>
            <p:cNvPr id="7" name="Group 6">
              <a:extLst>
                <a:ext uri="{FF2B5EF4-FFF2-40B4-BE49-F238E27FC236}">
                  <a16:creationId xmlns:a16="http://schemas.microsoft.com/office/drawing/2014/main" id="{73913280-6522-8607-3D03-36F850DF0E96}"/>
                </a:ext>
              </a:extLst>
            </p:cNvPr>
            <p:cNvGrpSpPr/>
            <p:nvPr/>
          </p:nvGrpSpPr>
          <p:grpSpPr>
            <a:xfrm>
              <a:off x="2161187" y="2087812"/>
              <a:ext cx="425778" cy="513087"/>
              <a:chOff x="2161187" y="2087812"/>
              <a:chExt cx="425778" cy="513087"/>
            </a:xfrm>
          </p:grpSpPr>
          <p:sp>
            <p:nvSpPr>
              <p:cNvPr id="47" name="Oval 46">
                <a:extLst>
                  <a:ext uri="{FF2B5EF4-FFF2-40B4-BE49-F238E27FC236}">
                    <a16:creationId xmlns:a16="http://schemas.microsoft.com/office/drawing/2014/main" id="{B31042CB-14D8-D462-E830-2FE3FD9C98C8}"/>
                  </a:ext>
                </a:extLst>
              </p:cNvPr>
              <p:cNvSpPr/>
              <p:nvPr/>
            </p:nvSpPr>
            <p:spPr bwMode="auto">
              <a:xfrm rot="19897608">
                <a:off x="2161187" y="2149415"/>
                <a:ext cx="172369" cy="238615"/>
              </a:xfrm>
              <a:prstGeom prst="ellipse">
                <a:avLst/>
              </a:prstGeom>
              <a:solidFill>
                <a:schemeClr val="accent3"/>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48" name="Oval 47">
                <a:extLst>
                  <a:ext uri="{FF2B5EF4-FFF2-40B4-BE49-F238E27FC236}">
                    <a16:creationId xmlns:a16="http://schemas.microsoft.com/office/drawing/2014/main" id="{A2320A22-7A82-E934-C1B7-D67FADE5ED07}"/>
                  </a:ext>
                </a:extLst>
              </p:cNvPr>
              <p:cNvSpPr/>
              <p:nvPr/>
            </p:nvSpPr>
            <p:spPr bwMode="auto">
              <a:xfrm rot="19897608">
                <a:off x="2309233" y="2087812"/>
                <a:ext cx="172369" cy="238615"/>
              </a:xfrm>
              <a:prstGeom prst="ellipse">
                <a:avLst/>
              </a:prstGeom>
              <a:solidFill>
                <a:schemeClr val="accent3">
                  <a:lumMod val="75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9261" name="Oval 9260">
                <a:extLst>
                  <a:ext uri="{FF2B5EF4-FFF2-40B4-BE49-F238E27FC236}">
                    <a16:creationId xmlns:a16="http://schemas.microsoft.com/office/drawing/2014/main" id="{9460ED10-2A86-7E4F-94AA-E4A950A8E3D5}"/>
                  </a:ext>
                </a:extLst>
              </p:cNvPr>
              <p:cNvSpPr/>
              <p:nvPr/>
            </p:nvSpPr>
            <p:spPr bwMode="auto">
              <a:xfrm rot="19897608">
                <a:off x="2266550" y="2362284"/>
                <a:ext cx="172369" cy="238615"/>
              </a:xfrm>
              <a:prstGeom prst="ellipse">
                <a:avLst/>
              </a:prstGeom>
              <a:solidFill>
                <a:schemeClr val="bg1">
                  <a:lumMod val="85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9262" name="Oval 9261">
                <a:extLst>
                  <a:ext uri="{FF2B5EF4-FFF2-40B4-BE49-F238E27FC236}">
                    <a16:creationId xmlns:a16="http://schemas.microsoft.com/office/drawing/2014/main" id="{5434190A-2276-BE6D-6A8F-F11AC7D1EECC}"/>
                  </a:ext>
                </a:extLst>
              </p:cNvPr>
              <p:cNvSpPr/>
              <p:nvPr/>
            </p:nvSpPr>
            <p:spPr bwMode="auto">
              <a:xfrm rot="19897608">
                <a:off x="2414596" y="2300681"/>
                <a:ext cx="172369" cy="238615"/>
              </a:xfrm>
              <a:prstGeom prst="ellipse">
                <a:avLst/>
              </a:prstGeom>
              <a:solidFill>
                <a:schemeClr val="bg1">
                  <a:lumMod val="50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grpSp>
        <p:grpSp>
          <p:nvGrpSpPr>
            <p:cNvPr id="12" name="Group 11">
              <a:extLst>
                <a:ext uri="{FF2B5EF4-FFF2-40B4-BE49-F238E27FC236}">
                  <a16:creationId xmlns:a16="http://schemas.microsoft.com/office/drawing/2014/main" id="{49BC7086-588C-BA4C-E309-E5E097C4378C}"/>
                </a:ext>
              </a:extLst>
            </p:cNvPr>
            <p:cNvGrpSpPr/>
            <p:nvPr/>
          </p:nvGrpSpPr>
          <p:grpSpPr>
            <a:xfrm>
              <a:off x="2522702" y="2532123"/>
              <a:ext cx="338816" cy="476035"/>
              <a:chOff x="2522702" y="2532123"/>
              <a:chExt cx="338816" cy="476035"/>
            </a:xfrm>
          </p:grpSpPr>
          <p:sp>
            <p:nvSpPr>
              <p:cNvPr id="17" name="Oval 16">
                <a:extLst>
                  <a:ext uri="{FF2B5EF4-FFF2-40B4-BE49-F238E27FC236}">
                    <a16:creationId xmlns:a16="http://schemas.microsoft.com/office/drawing/2014/main" id="{8BCF5592-EC4F-6678-41E9-8A8A1E0CA4A0}"/>
                  </a:ext>
                </a:extLst>
              </p:cNvPr>
              <p:cNvSpPr/>
              <p:nvPr/>
            </p:nvSpPr>
            <p:spPr bwMode="auto">
              <a:xfrm rot="21576106">
                <a:off x="2529505" y="2532123"/>
                <a:ext cx="172369" cy="238615"/>
              </a:xfrm>
              <a:prstGeom prst="ellipse">
                <a:avLst/>
              </a:prstGeom>
              <a:solidFill>
                <a:schemeClr val="bg1">
                  <a:lumMod val="50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40" name="Oval 39">
                <a:extLst>
                  <a:ext uri="{FF2B5EF4-FFF2-40B4-BE49-F238E27FC236}">
                    <a16:creationId xmlns:a16="http://schemas.microsoft.com/office/drawing/2014/main" id="{57F2C8A7-F830-02A1-544A-038B812D11B0}"/>
                  </a:ext>
                </a:extLst>
              </p:cNvPr>
              <p:cNvSpPr/>
              <p:nvPr/>
            </p:nvSpPr>
            <p:spPr bwMode="auto">
              <a:xfrm rot="21576106">
                <a:off x="2689149" y="2538539"/>
                <a:ext cx="172369" cy="238615"/>
              </a:xfrm>
              <a:prstGeom prst="ellipse">
                <a:avLst/>
              </a:prstGeom>
              <a:solidFill>
                <a:schemeClr val="bg1">
                  <a:lumMod val="50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43" name="Oval 42">
                <a:extLst>
                  <a:ext uri="{FF2B5EF4-FFF2-40B4-BE49-F238E27FC236}">
                    <a16:creationId xmlns:a16="http://schemas.microsoft.com/office/drawing/2014/main" id="{9D35839A-8E96-D77F-F5E0-4240A8DB204E}"/>
                  </a:ext>
                </a:extLst>
              </p:cNvPr>
              <p:cNvSpPr/>
              <p:nvPr/>
            </p:nvSpPr>
            <p:spPr bwMode="auto">
              <a:xfrm rot="21576106">
                <a:off x="2522702" y="2769543"/>
                <a:ext cx="172369" cy="238615"/>
              </a:xfrm>
              <a:prstGeom prst="ellipse">
                <a:avLst/>
              </a:prstGeom>
              <a:solidFill>
                <a:schemeClr val="bg1">
                  <a:lumMod val="50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46" name="Oval 45">
                <a:extLst>
                  <a:ext uri="{FF2B5EF4-FFF2-40B4-BE49-F238E27FC236}">
                    <a16:creationId xmlns:a16="http://schemas.microsoft.com/office/drawing/2014/main" id="{BEAB1997-1F71-C10F-A097-61B335DD6CC8}"/>
                  </a:ext>
                </a:extLst>
              </p:cNvPr>
              <p:cNvSpPr/>
              <p:nvPr/>
            </p:nvSpPr>
            <p:spPr bwMode="auto">
              <a:xfrm rot="21576106">
                <a:off x="2682347" y="2769543"/>
                <a:ext cx="172369" cy="238615"/>
              </a:xfrm>
              <a:prstGeom prst="ellipse">
                <a:avLst/>
              </a:prstGeom>
              <a:solidFill>
                <a:schemeClr val="bg1">
                  <a:lumMod val="50000"/>
                </a:schemeClr>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grpSp>
        <p:sp>
          <p:nvSpPr>
            <p:cNvPr id="16" name="Oval 15">
              <a:extLst>
                <a:ext uri="{FF2B5EF4-FFF2-40B4-BE49-F238E27FC236}">
                  <a16:creationId xmlns:a16="http://schemas.microsoft.com/office/drawing/2014/main" id="{E72FAC2B-E348-A353-2C02-B9F4F6CBA28A}"/>
                </a:ext>
              </a:extLst>
            </p:cNvPr>
            <p:cNvSpPr/>
            <p:nvPr/>
          </p:nvSpPr>
          <p:spPr bwMode="auto">
            <a:xfrm rot="1383610">
              <a:off x="2803128" y="2298908"/>
              <a:ext cx="172369" cy="238616"/>
            </a:xfrm>
            <a:prstGeom prst="ellipse">
              <a:avLst/>
            </a:prstGeom>
            <a:solidFill>
              <a:srgbClr val="015873"/>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grpSp>
      <p:sp>
        <p:nvSpPr>
          <p:cNvPr id="9263" name="TextBox 9262">
            <a:extLst>
              <a:ext uri="{FF2B5EF4-FFF2-40B4-BE49-F238E27FC236}">
                <a16:creationId xmlns:a16="http://schemas.microsoft.com/office/drawing/2014/main" id="{065845A0-9AF8-D68A-090D-D21A6876E796}"/>
              </a:ext>
            </a:extLst>
          </p:cNvPr>
          <p:cNvSpPr txBox="1"/>
          <p:nvPr/>
        </p:nvSpPr>
        <p:spPr bwMode="auto">
          <a:xfrm>
            <a:off x="10536504" y="2429888"/>
            <a:ext cx="11112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spcAft>
                <a:spcPct val="0"/>
              </a:spcAft>
              <a:defRPr/>
            </a:pPr>
            <a:r>
              <a:rPr lang="en-US" sz="1400" b="1" dirty="0">
                <a:solidFill>
                  <a:srgbClr val="000000"/>
                </a:solidFill>
                <a:latin typeface="Poppins" panose="00000500000000000000" pitchFamily="2" charset="0"/>
                <a:cs typeface="Poppins" panose="00000500000000000000" pitchFamily="2" charset="0"/>
              </a:rPr>
              <a:t>Anti-CD19</a:t>
            </a:r>
          </a:p>
        </p:txBody>
      </p:sp>
      <p:sp>
        <p:nvSpPr>
          <p:cNvPr id="9264" name="TextBox 9263">
            <a:extLst>
              <a:ext uri="{FF2B5EF4-FFF2-40B4-BE49-F238E27FC236}">
                <a16:creationId xmlns:a16="http://schemas.microsoft.com/office/drawing/2014/main" id="{DCA7FFD2-0095-3EF3-9243-A40BD07816E3}"/>
              </a:ext>
            </a:extLst>
          </p:cNvPr>
          <p:cNvSpPr txBox="1"/>
          <p:nvPr/>
        </p:nvSpPr>
        <p:spPr bwMode="auto">
          <a:xfrm>
            <a:off x="8951007" y="2105511"/>
            <a:ext cx="10422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spcAft>
                <a:spcPct val="0"/>
              </a:spcAft>
              <a:defRPr/>
            </a:pPr>
            <a:r>
              <a:rPr lang="en-US" sz="1400" b="1" dirty="0">
                <a:solidFill>
                  <a:srgbClr val="000000"/>
                </a:solidFill>
                <a:latin typeface="Poppins" panose="00000500000000000000" pitchFamily="2" charset="0"/>
                <a:cs typeface="Poppins" panose="00000500000000000000" pitchFamily="2" charset="0"/>
              </a:rPr>
              <a:t>Anti-CD3</a:t>
            </a:r>
          </a:p>
        </p:txBody>
      </p:sp>
      <p:cxnSp>
        <p:nvCxnSpPr>
          <p:cNvPr id="9267" name="Straight Connector 9266">
            <a:extLst>
              <a:ext uri="{FF2B5EF4-FFF2-40B4-BE49-F238E27FC236}">
                <a16:creationId xmlns:a16="http://schemas.microsoft.com/office/drawing/2014/main" id="{7A46A496-1D36-D9A1-768F-545E5A268B2E}"/>
              </a:ext>
            </a:extLst>
          </p:cNvPr>
          <p:cNvCxnSpPr/>
          <p:nvPr/>
        </p:nvCxnSpPr>
        <p:spPr>
          <a:xfrm>
            <a:off x="10101810" y="3152987"/>
            <a:ext cx="53949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68" name="Straight Arrow Connector 9267">
            <a:extLst>
              <a:ext uri="{FF2B5EF4-FFF2-40B4-BE49-F238E27FC236}">
                <a16:creationId xmlns:a16="http://schemas.microsoft.com/office/drawing/2014/main" id="{BCA05068-6544-C367-4227-B64F385EAD36}"/>
              </a:ext>
            </a:extLst>
          </p:cNvPr>
          <p:cNvCxnSpPr>
            <a:cxnSpLocks/>
          </p:cNvCxnSpPr>
          <p:nvPr/>
        </p:nvCxnSpPr>
        <p:spPr>
          <a:xfrm>
            <a:off x="8622579" y="2942380"/>
            <a:ext cx="875740"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269" name="TextBox 9268">
            <a:extLst>
              <a:ext uri="{FF2B5EF4-FFF2-40B4-BE49-F238E27FC236}">
                <a16:creationId xmlns:a16="http://schemas.microsoft.com/office/drawing/2014/main" id="{1F9579B5-AD21-A97B-5A8A-D2DFA6AA24FF}"/>
              </a:ext>
            </a:extLst>
          </p:cNvPr>
          <p:cNvSpPr txBox="1"/>
          <p:nvPr/>
        </p:nvSpPr>
        <p:spPr bwMode="auto">
          <a:xfrm>
            <a:off x="8485492" y="2942380"/>
            <a:ext cx="1354758"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defRPr/>
            </a:pPr>
            <a:r>
              <a:rPr lang="en-US" sz="1400" dirty="0">
                <a:solidFill>
                  <a:srgbClr val="000000"/>
                </a:solidFill>
                <a:latin typeface="Poppins" panose="00000500000000000000" pitchFamily="2" charset="0"/>
                <a:cs typeface="Poppins" panose="00000500000000000000" pitchFamily="2" charset="0"/>
              </a:rPr>
              <a:t>Low </a:t>
            </a:r>
            <a:br>
              <a:rPr lang="en-US" sz="1400" dirty="0">
                <a:solidFill>
                  <a:srgbClr val="000000"/>
                </a:solidFill>
                <a:latin typeface="Poppins" panose="00000500000000000000" pitchFamily="2" charset="0"/>
                <a:cs typeface="Poppins" panose="00000500000000000000" pitchFamily="2" charset="0"/>
              </a:rPr>
            </a:br>
            <a:r>
              <a:rPr lang="en-US" sz="1400" dirty="0">
                <a:solidFill>
                  <a:srgbClr val="000000"/>
                </a:solidFill>
                <a:latin typeface="Poppins" panose="00000500000000000000" pitchFamily="2" charset="0"/>
                <a:cs typeface="Poppins" panose="00000500000000000000" pitchFamily="2" charset="0"/>
              </a:rPr>
              <a:t>affinity </a:t>
            </a:r>
            <a:br>
              <a:rPr lang="en-US" sz="1400" dirty="0">
                <a:solidFill>
                  <a:srgbClr val="000000"/>
                </a:solidFill>
                <a:latin typeface="Poppins" panose="00000500000000000000" pitchFamily="2" charset="0"/>
                <a:cs typeface="Poppins" panose="00000500000000000000" pitchFamily="2" charset="0"/>
              </a:rPr>
            </a:br>
            <a:r>
              <a:rPr lang="en-US" sz="1400" dirty="0">
                <a:solidFill>
                  <a:srgbClr val="000000"/>
                </a:solidFill>
                <a:latin typeface="Poppins" panose="00000500000000000000" pitchFamily="2" charset="0"/>
                <a:cs typeface="Poppins" panose="00000500000000000000" pitchFamily="2" charset="0"/>
              </a:rPr>
              <a:t>aCD3 binding site to reduce cytokine release</a:t>
            </a:r>
          </a:p>
        </p:txBody>
      </p:sp>
      <p:cxnSp>
        <p:nvCxnSpPr>
          <p:cNvPr id="9270" name="Straight Arrow Connector 9269">
            <a:extLst>
              <a:ext uri="{FF2B5EF4-FFF2-40B4-BE49-F238E27FC236}">
                <a16:creationId xmlns:a16="http://schemas.microsoft.com/office/drawing/2014/main" id="{C722AFB7-67BF-5A17-4AF1-754E9848FDC5}"/>
              </a:ext>
            </a:extLst>
          </p:cNvPr>
          <p:cNvCxnSpPr>
            <a:cxnSpLocks/>
          </p:cNvCxnSpPr>
          <p:nvPr/>
        </p:nvCxnSpPr>
        <p:spPr>
          <a:xfrm>
            <a:off x="10998071" y="2933736"/>
            <a:ext cx="668062" cy="0"/>
          </a:xfrm>
          <a:prstGeom prst="straightConnector1">
            <a:avLst/>
          </a:prstGeom>
          <a:ln w="127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9271" name="TextBox 9270">
            <a:extLst>
              <a:ext uri="{FF2B5EF4-FFF2-40B4-BE49-F238E27FC236}">
                <a16:creationId xmlns:a16="http://schemas.microsoft.com/office/drawing/2014/main" id="{413A2077-00B2-7436-CCCC-5F602AA7B7A6}"/>
              </a:ext>
            </a:extLst>
          </p:cNvPr>
          <p:cNvSpPr txBox="1"/>
          <p:nvPr/>
        </p:nvSpPr>
        <p:spPr bwMode="auto">
          <a:xfrm>
            <a:off x="10677263" y="2967966"/>
            <a:ext cx="121597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defRPr/>
            </a:pPr>
            <a:r>
              <a:rPr lang="en-US" sz="1400" dirty="0">
                <a:solidFill>
                  <a:srgbClr val="000000"/>
                </a:solidFill>
                <a:latin typeface="Poppins" panose="00000500000000000000" pitchFamily="2" charset="0"/>
                <a:cs typeface="Poppins" panose="00000500000000000000" pitchFamily="2" charset="0"/>
              </a:rPr>
              <a:t>High </a:t>
            </a:r>
            <a:br>
              <a:rPr lang="en-US" sz="1400" dirty="0">
                <a:solidFill>
                  <a:srgbClr val="000000"/>
                </a:solidFill>
                <a:latin typeface="Poppins" panose="00000500000000000000" pitchFamily="2" charset="0"/>
                <a:cs typeface="Poppins" panose="00000500000000000000" pitchFamily="2" charset="0"/>
              </a:rPr>
            </a:br>
            <a:r>
              <a:rPr lang="en-US" sz="1400" dirty="0">
                <a:solidFill>
                  <a:srgbClr val="000000"/>
                </a:solidFill>
                <a:latin typeface="Poppins" panose="00000500000000000000" pitchFamily="2" charset="0"/>
                <a:cs typeface="Poppins" panose="00000500000000000000" pitchFamily="2" charset="0"/>
              </a:rPr>
              <a:t>affinity heavy chain-</a:t>
            </a:r>
            <a:br>
              <a:rPr lang="en-US" sz="1400" dirty="0">
                <a:solidFill>
                  <a:srgbClr val="000000"/>
                </a:solidFill>
                <a:latin typeface="Poppins" panose="00000500000000000000" pitchFamily="2" charset="0"/>
                <a:cs typeface="Poppins" panose="00000500000000000000" pitchFamily="2" charset="0"/>
              </a:rPr>
            </a:br>
            <a:r>
              <a:rPr lang="en-US" sz="1400" dirty="0">
                <a:solidFill>
                  <a:srgbClr val="000000"/>
                </a:solidFill>
                <a:latin typeface="Poppins" panose="00000500000000000000" pitchFamily="2" charset="0"/>
                <a:cs typeface="Poppins" panose="00000500000000000000" pitchFamily="2" charset="0"/>
              </a:rPr>
              <a:t>only aCD19 domain</a:t>
            </a:r>
          </a:p>
        </p:txBody>
      </p:sp>
      <p:cxnSp>
        <p:nvCxnSpPr>
          <p:cNvPr id="9272" name="Straight Arrow Connector 9271">
            <a:extLst>
              <a:ext uri="{FF2B5EF4-FFF2-40B4-BE49-F238E27FC236}">
                <a16:creationId xmlns:a16="http://schemas.microsoft.com/office/drawing/2014/main" id="{B4BF77A2-5571-D370-44A7-D59760C9EBB2}"/>
              </a:ext>
            </a:extLst>
          </p:cNvPr>
          <p:cNvCxnSpPr>
            <a:cxnSpLocks/>
          </p:cNvCxnSpPr>
          <p:nvPr/>
        </p:nvCxnSpPr>
        <p:spPr>
          <a:xfrm flipV="1">
            <a:off x="10471791" y="3980724"/>
            <a:ext cx="0" cy="46810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9265" name="Group 9264">
            <a:extLst>
              <a:ext uri="{FF2B5EF4-FFF2-40B4-BE49-F238E27FC236}">
                <a16:creationId xmlns:a16="http://schemas.microsoft.com/office/drawing/2014/main" id="{B52AD376-D66D-3AD5-41CE-18A14D7D27E6}"/>
              </a:ext>
            </a:extLst>
          </p:cNvPr>
          <p:cNvGrpSpPr/>
          <p:nvPr/>
        </p:nvGrpSpPr>
        <p:grpSpPr>
          <a:xfrm>
            <a:off x="212725" y="1364978"/>
            <a:ext cx="8370760" cy="4336575"/>
            <a:chOff x="212725" y="1364978"/>
            <a:chExt cx="9076992" cy="4702447"/>
          </a:xfrm>
        </p:grpSpPr>
        <p:grpSp>
          <p:nvGrpSpPr>
            <p:cNvPr id="9235" name="Group 9234">
              <a:extLst>
                <a:ext uri="{FF2B5EF4-FFF2-40B4-BE49-F238E27FC236}">
                  <a16:creationId xmlns:a16="http://schemas.microsoft.com/office/drawing/2014/main" id="{C3C845C2-9CC4-99A6-0CAB-D4FDC9A5091E}"/>
                </a:ext>
              </a:extLst>
            </p:cNvPr>
            <p:cNvGrpSpPr/>
            <p:nvPr/>
          </p:nvGrpSpPr>
          <p:grpSpPr>
            <a:xfrm>
              <a:off x="6567938" y="3284196"/>
              <a:ext cx="2177557" cy="2569211"/>
              <a:chOff x="1005603" y="3464624"/>
              <a:chExt cx="2177557" cy="2569211"/>
            </a:xfrm>
          </p:grpSpPr>
          <p:grpSp>
            <p:nvGrpSpPr>
              <p:cNvPr id="9236" name="Group 9235">
                <a:extLst>
                  <a:ext uri="{FF2B5EF4-FFF2-40B4-BE49-F238E27FC236}">
                    <a16:creationId xmlns:a16="http://schemas.microsoft.com/office/drawing/2014/main" id="{38C57084-73CF-70EE-169B-733F78EE2344}"/>
                  </a:ext>
                </a:extLst>
              </p:cNvPr>
              <p:cNvGrpSpPr/>
              <p:nvPr/>
            </p:nvGrpSpPr>
            <p:grpSpPr>
              <a:xfrm>
                <a:off x="1005603" y="4331059"/>
                <a:ext cx="2177557" cy="1295774"/>
                <a:chOff x="1005603" y="4331059"/>
                <a:chExt cx="2177557" cy="1295774"/>
              </a:xfrm>
            </p:grpSpPr>
            <p:sp>
              <p:nvSpPr>
                <p:cNvPr id="9256" name="Arc 9255">
                  <a:extLst>
                    <a:ext uri="{FF2B5EF4-FFF2-40B4-BE49-F238E27FC236}">
                      <a16:creationId xmlns:a16="http://schemas.microsoft.com/office/drawing/2014/main" id="{146B7F22-73AD-B358-EEB1-529DF7BD263E}"/>
                    </a:ext>
                  </a:extLst>
                </p:cNvPr>
                <p:cNvSpPr/>
                <p:nvPr/>
              </p:nvSpPr>
              <p:spPr>
                <a:xfrm rot="264746">
                  <a:off x="1005603" y="4331059"/>
                  <a:ext cx="975953" cy="1295774"/>
                </a:xfrm>
                <a:prstGeom prst="arc">
                  <a:avLst>
                    <a:gd name="adj1" fmla="val 17016554"/>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9257" name="Arc 9256">
                  <a:extLst>
                    <a:ext uri="{FF2B5EF4-FFF2-40B4-BE49-F238E27FC236}">
                      <a16:creationId xmlns:a16="http://schemas.microsoft.com/office/drawing/2014/main" id="{33C5EAC5-0DC5-38A0-E8D8-4E056A80F5CF}"/>
                    </a:ext>
                  </a:extLst>
                </p:cNvPr>
                <p:cNvSpPr/>
                <p:nvPr/>
              </p:nvSpPr>
              <p:spPr>
                <a:xfrm rot="21335254" flipH="1">
                  <a:off x="2207207" y="4331059"/>
                  <a:ext cx="975953" cy="1295774"/>
                </a:xfrm>
                <a:prstGeom prst="arc">
                  <a:avLst>
                    <a:gd name="adj1" fmla="val 17016554"/>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cxnSp>
              <p:nvCxnSpPr>
                <p:cNvPr id="9258" name="Straight Connector 9257">
                  <a:extLst>
                    <a:ext uri="{FF2B5EF4-FFF2-40B4-BE49-F238E27FC236}">
                      <a16:creationId xmlns:a16="http://schemas.microsoft.com/office/drawing/2014/main" id="{8B004091-E1AA-1657-8479-A65AA4BE68A1}"/>
                    </a:ext>
                  </a:extLst>
                </p:cNvPr>
                <p:cNvCxnSpPr>
                  <a:cxnSpLocks/>
                </p:cNvCxnSpPr>
                <p:nvPr/>
              </p:nvCxnSpPr>
              <p:spPr>
                <a:xfrm>
                  <a:off x="1916187" y="4643390"/>
                  <a:ext cx="3412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59" name="Straight Connector 9258">
                  <a:extLst>
                    <a:ext uri="{FF2B5EF4-FFF2-40B4-BE49-F238E27FC236}">
                      <a16:creationId xmlns:a16="http://schemas.microsoft.com/office/drawing/2014/main" id="{DFE18AF7-9E15-A0D5-F69F-25246556D148}"/>
                    </a:ext>
                  </a:extLst>
                </p:cNvPr>
                <p:cNvCxnSpPr>
                  <a:cxnSpLocks/>
                </p:cNvCxnSpPr>
                <p:nvPr/>
              </p:nvCxnSpPr>
              <p:spPr>
                <a:xfrm>
                  <a:off x="1939198" y="4730758"/>
                  <a:ext cx="29282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37" name="Group 9236">
                <a:extLst>
                  <a:ext uri="{FF2B5EF4-FFF2-40B4-BE49-F238E27FC236}">
                    <a16:creationId xmlns:a16="http://schemas.microsoft.com/office/drawing/2014/main" id="{1A24B68A-8AAD-FFDA-FDCD-985FC3648BA3}"/>
                  </a:ext>
                </a:extLst>
              </p:cNvPr>
              <p:cNvGrpSpPr/>
              <p:nvPr/>
            </p:nvGrpSpPr>
            <p:grpSpPr>
              <a:xfrm>
                <a:off x="1067572" y="3498185"/>
                <a:ext cx="748181" cy="637797"/>
                <a:chOff x="1067572" y="3498185"/>
                <a:chExt cx="748181" cy="637797"/>
              </a:xfrm>
            </p:grpSpPr>
            <p:sp>
              <p:nvSpPr>
                <p:cNvPr id="9254" name="Oval 9253">
                  <a:extLst>
                    <a:ext uri="{FF2B5EF4-FFF2-40B4-BE49-F238E27FC236}">
                      <a16:creationId xmlns:a16="http://schemas.microsoft.com/office/drawing/2014/main" id="{373C33CD-3D38-E131-78AF-31BC43C459C9}"/>
                    </a:ext>
                  </a:extLst>
                </p:cNvPr>
                <p:cNvSpPr/>
                <p:nvPr/>
              </p:nvSpPr>
              <p:spPr>
                <a:xfrm>
                  <a:off x="1067572" y="3526382"/>
                  <a:ext cx="351018" cy="609600"/>
                </a:xfrm>
                <a:prstGeom prst="ellipse">
                  <a:avLst/>
                </a:prstGeom>
                <a:solidFill>
                  <a:schemeClr val="tx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5" name="Oval 9254">
                  <a:extLst>
                    <a:ext uri="{FF2B5EF4-FFF2-40B4-BE49-F238E27FC236}">
                      <a16:creationId xmlns:a16="http://schemas.microsoft.com/office/drawing/2014/main" id="{6E38F6ED-4330-4530-8F19-690A9BD69DCC}"/>
                    </a:ext>
                  </a:extLst>
                </p:cNvPr>
                <p:cNvSpPr/>
                <p:nvPr/>
              </p:nvSpPr>
              <p:spPr>
                <a:xfrm rot="18467471">
                  <a:off x="1335444" y="3368894"/>
                  <a:ext cx="351018" cy="609600"/>
                </a:xfrm>
                <a:prstGeom prst="ellipse">
                  <a:avLst/>
                </a:prstGeom>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38" name="Group 9237">
                <a:extLst>
                  <a:ext uri="{FF2B5EF4-FFF2-40B4-BE49-F238E27FC236}">
                    <a16:creationId xmlns:a16="http://schemas.microsoft.com/office/drawing/2014/main" id="{54A63546-654D-0C25-2728-170EC3A093A4}"/>
                  </a:ext>
                </a:extLst>
              </p:cNvPr>
              <p:cNvGrpSpPr/>
              <p:nvPr/>
            </p:nvGrpSpPr>
            <p:grpSpPr>
              <a:xfrm rot="3200643">
                <a:off x="2389876" y="3519816"/>
                <a:ext cx="748181" cy="637797"/>
                <a:chOff x="1067572" y="3498185"/>
                <a:chExt cx="748181" cy="637797"/>
              </a:xfrm>
            </p:grpSpPr>
            <p:sp>
              <p:nvSpPr>
                <p:cNvPr id="9252" name="Oval 9251">
                  <a:extLst>
                    <a:ext uri="{FF2B5EF4-FFF2-40B4-BE49-F238E27FC236}">
                      <a16:creationId xmlns:a16="http://schemas.microsoft.com/office/drawing/2014/main" id="{F5A26D24-FDAE-8017-F9EF-2546B2EAC621}"/>
                    </a:ext>
                  </a:extLst>
                </p:cNvPr>
                <p:cNvSpPr/>
                <p:nvPr/>
              </p:nvSpPr>
              <p:spPr>
                <a:xfrm rot="18467471">
                  <a:off x="1335444" y="3368894"/>
                  <a:ext cx="351018" cy="609600"/>
                </a:xfrm>
                <a:prstGeom prst="ellipse">
                  <a:avLst/>
                </a:prstGeom>
                <a:solidFill>
                  <a:schemeClr val="accent6">
                    <a:lumMod val="20000"/>
                    <a:lumOff val="8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3" name="Oval 9252">
                  <a:extLst>
                    <a:ext uri="{FF2B5EF4-FFF2-40B4-BE49-F238E27FC236}">
                      <a16:creationId xmlns:a16="http://schemas.microsoft.com/office/drawing/2014/main" id="{E62AFA37-04CE-5639-6FFC-5B734F1F2F61}"/>
                    </a:ext>
                  </a:extLst>
                </p:cNvPr>
                <p:cNvSpPr/>
                <p:nvPr/>
              </p:nvSpPr>
              <p:spPr>
                <a:xfrm>
                  <a:off x="1067572" y="3526382"/>
                  <a:ext cx="351018" cy="609600"/>
                </a:xfrm>
                <a:prstGeom prst="ellipse">
                  <a:avLst/>
                </a:prstGeom>
                <a:solidFill>
                  <a:schemeClr val="accent6"/>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39" name="Group 9238">
                <a:extLst>
                  <a:ext uri="{FF2B5EF4-FFF2-40B4-BE49-F238E27FC236}">
                    <a16:creationId xmlns:a16="http://schemas.microsoft.com/office/drawing/2014/main" id="{B660C60E-22CB-56FC-EEE1-326C72470B9E}"/>
                  </a:ext>
                </a:extLst>
              </p:cNvPr>
              <p:cNvGrpSpPr/>
              <p:nvPr/>
            </p:nvGrpSpPr>
            <p:grpSpPr>
              <a:xfrm rot="10800000">
                <a:off x="1209963" y="3861428"/>
                <a:ext cx="748181" cy="637797"/>
                <a:chOff x="1067572" y="3498185"/>
                <a:chExt cx="748181" cy="637797"/>
              </a:xfrm>
            </p:grpSpPr>
            <p:sp>
              <p:nvSpPr>
                <p:cNvPr id="9250" name="Oval 9249">
                  <a:extLst>
                    <a:ext uri="{FF2B5EF4-FFF2-40B4-BE49-F238E27FC236}">
                      <a16:creationId xmlns:a16="http://schemas.microsoft.com/office/drawing/2014/main" id="{D5DF659B-B730-22FD-6D77-01B8B296BAE6}"/>
                    </a:ext>
                  </a:extLst>
                </p:cNvPr>
                <p:cNvSpPr/>
                <p:nvPr/>
              </p:nvSpPr>
              <p:spPr>
                <a:xfrm>
                  <a:off x="1067572" y="3526382"/>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51" name="Oval 9250">
                  <a:extLst>
                    <a:ext uri="{FF2B5EF4-FFF2-40B4-BE49-F238E27FC236}">
                      <a16:creationId xmlns:a16="http://schemas.microsoft.com/office/drawing/2014/main" id="{4AD47602-2A09-4A91-766D-6E115251656E}"/>
                    </a:ext>
                  </a:extLst>
                </p:cNvPr>
                <p:cNvSpPr/>
                <p:nvPr/>
              </p:nvSpPr>
              <p:spPr>
                <a:xfrm rot="18467471">
                  <a:off x="1335444" y="3368894"/>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40" name="Group 9239">
                <a:extLst>
                  <a:ext uri="{FF2B5EF4-FFF2-40B4-BE49-F238E27FC236}">
                    <a16:creationId xmlns:a16="http://schemas.microsoft.com/office/drawing/2014/main" id="{08221B2D-1FFC-00CD-1CE3-EADC686CD16B}"/>
                  </a:ext>
                </a:extLst>
              </p:cNvPr>
              <p:cNvGrpSpPr/>
              <p:nvPr/>
            </p:nvGrpSpPr>
            <p:grpSpPr>
              <a:xfrm rot="14251329">
                <a:off x="2163179" y="3852810"/>
                <a:ext cx="748181" cy="637797"/>
                <a:chOff x="1067572" y="3498185"/>
                <a:chExt cx="748181" cy="637797"/>
              </a:xfrm>
            </p:grpSpPr>
            <p:sp>
              <p:nvSpPr>
                <p:cNvPr id="9248" name="Oval 9247">
                  <a:extLst>
                    <a:ext uri="{FF2B5EF4-FFF2-40B4-BE49-F238E27FC236}">
                      <a16:creationId xmlns:a16="http://schemas.microsoft.com/office/drawing/2014/main" id="{98AB3CBE-289C-F83A-E2B9-258B66CEA162}"/>
                    </a:ext>
                  </a:extLst>
                </p:cNvPr>
                <p:cNvSpPr/>
                <p:nvPr/>
              </p:nvSpPr>
              <p:spPr>
                <a:xfrm rot="18467471">
                  <a:off x="1335444" y="3368894"/>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9" name="Oval 9248">
                  <a:extLst>
                    <a:ext uri="{FF2B5EF4-FFF2-40B4-BE49-F238E27FC236}">
                      <a16:creationId xmlns:a16="http://schemas.microsoft.com/office/drawing/2014/main" id="{D22B61BC-3A52-9F69-0190-DD1ED01B6E56}"/>
                    </a:ext>
                  </a:extLst>
                </p:cNvPr>
                <p:cNvSpPr/>
                <p:nvPr/>
              </p:nvSpPr>
              <p:spPr>
                <a:xfrm>
                  <a:off x="1067572" y="3526382"/>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41" name="Group 9240">
                <a:extLst>
                  <a:ext uri="{FF2B5EF4-FFF2-40B4-BE49-F238E27FC236}">
                    <a16:creationId xmlns:a16="http://schemas.microsoft.com/office/drawing/2014/main" id="{5F8F38EA-9A8C-AA3B-7B54-E7FE49F248EB}"/>
                  </a:ext>
                </a:extLst>
              </p:cNvPr>
              <p:cNvGrpSpPr/>
              <p:nvPr/>
            </p:nvGrpSpPr>
            <p:grpSpPr>
              <a:xfrm rot="1800000">
                <a:off x="1708016" y="4904832"/>
                <a:ext cx="832444" cy="686445"/>
                <a:chOff x="1047595" y="3461071"/>
                <a:chExt cx="832444" cy="686445"/>
              </a:xfrm>
            </p:grpSpPr>
            <p:sp>
              <p:nvSpPr>
                <p:cNvPr id="9246" name="Oval 9245">
                  <a:extLst>
                    <a:ext uri="{FF2B5EF4-FFF2-40B4-BE49-F238E27FC236}">
                      <a16:creationId xmlns:a16="http://schemas.microsoft.com/office/drawing/2014/main" id="{5B7B558A-A8F5-77D8-77AE-193E4DDBE59E}"/>
                    </a:ext>
                  </a:extLst>
                </p:cNvPr>
                <p:cNvSpPr/>
                <p:nvPr/>
              </p:nvSpPr>
              <p:spPr>
                <a:xfrm rot="18467471">
                  <a:off x="1399730" y="3331780"/>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7" name="Oval 9246">
                  <a:extLst>
                    <a:ext uri="{FF2B5EF4-FFF2-40B4-BE49-F238E27FC236}">
                      <a16:creationId xmlns:a16="http://schemas.microsoft.com/office/drawing/2014/main" id="{32B9B7D4-7A26-8ECC-60E5-E662BBCEC721}"/>
                    </a:ext>
                  </a:extLst>
                </p:cNvPr>
                <p:cNvSpPr/>
                <p:nvPr/>
              </p:nvSpPr>
              <p:spPr>
                <a:xfrm>
                  <a:off x="1047595" y="3537916"/>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42" name="Group 9241">
                <a:extLst>
                  <a:ext uri="{FF2B5EF4-FFF2-40B4-BE49-F238E27FC236}">
                    <a16:creationId xmlns:a16="http://schemas.microsoft.com/office/drawing/2014/main" id="{DDA3DDE6-010D-321F-5D5B-4DF618AB2BD6}"/>
                  </a:ext>
                </a:extLst>
              </p:cNvPr>
              <p:cNvGrpSpPr/>
              <p:nvPr/>
            </p:nvGrpSpPr>
            <p:grpSpPr>
              <a:xfrm rot="10800000">
                <a:off x="1708316" y="5421783"/>
                <a:ext cx="759044" cy="612052"/>
                <a:chOff x="1873454" y="5006121"/>
                <a:chExt cx="759044" cy="612052"/>
              </a:xfrm>
            </p:grpSpPr>
            <p:sp>
              <p:nvSpPr>
                <p:cNvPr id="9244" name="Oval 9243">
                  <a:extLst>
                    <a:ext uri="{FF2B5EF4-FFF2-40B4-BE49-F238E27FC236}">
                      <a16:creationId xmlns:a16="http://schemas.microsoft.com/office/drawing/2014/main" id="{2D16D1D9-D229-BC83-9C91-F3E15D20C49D}"/>
                    </a:ext>
                  </a:extLst>
                </p:cNvPr>
                <p:cNvSpPr/>
                <p:nvPr/>
              </p:nvSpPr>
              <p:spPr>
                <a:xfrm rot="20267471">
                  <a:off x="2281480" y="5006121"/>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45" name="Oval 9244">
                  <a:extLst>
                    <a:ext uri="{FF2B5EF4-FFF2-40B4-BE49-F238E27FC236}">
                      <a16:creationId xmlns:a16="http://schemas.microsoft.com/office/drawing/2014/main" id="{4EACEA45-317F-0C46-FA9B-331193D34142}"/>
                    </a:ext>
                  </a:extLst>
                </p:cNvPr>
                <p:cNvSpPr/>
                <p:nvPr/>
              </p:nvSpPr>
              <p:spPr>
                <a:xfrm rot="1800000">
                  <a:off x="1873454" y="5008573"/>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9243" name="Oval 9242">
                <a:extLst>
                  <a:ext uri="{FF2B5EF4-FFF2-40B4-BE49-F238E27FC236}">
                    <a16:creationId xmlns:a16="http://schemas.microsoft.com/office/drawing/2014/main" id="{7DDEDFA6-9D08-92FD-9118-665DD695D603}"/>
                  </a:ext>
                </a:extLst>
              </p:cNvPr>
              <p:cNvSpPr/>
              <p:nvPr/>
            </p:nvSpPr>
            <p:spPr>
              <a:xfrm>
                <a:off x="2006672" y="5781376"/>
                <a:ext cx="139083" cy="139083"/>
              </a:xfrm>
              <a:prstGeom prst="ellipse">
                <a:avLst/>
              </a:prstGeom>
              <a:solidFill>
                <a:schemeClr val="tx1">
                  <a:lumMod val="25000"/>
                  <a:lumOff val="7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50" name="Group 49">
              <a:extLst>
                <a:ext uri="{FF2B5EF4-FFF2-40B4-BE49-F238E27FC236}">
                  <a16:creationId xmlns:a16="http://schemas.microsoft.com/office/drawing/2014/main" id="{D673A8A1-6409-F637-2F4F-96B1349B2C87}"/>
                </a:ext>
              </a:extLst>
            </p:cNvPr>
            <p:cNvGrpSpPr/>
            <p:nvPr/>
          </p:nvGrpSpPr>
          <p:grpSpPr>
            <a:xfrm>
              <a:off x="710328" y="3290450"/>
              <a:ext cx="2177557" cy="2569211"/>
              <a:chOff x="1005603" y="3464624"/>
              <a:chExt cx="2177557" cy="2569211"/>
            </a:xfrm>
          </p:grpSpPr>
          <p:grpSp>
            <p:nvGrpSpPr>
              <p:cNvPr id="49" name="Group 48">
                <a:extLst>
                  <a:ext uri="{FF2B5EF4-FFF2-40B4-BE49-F238E27FC236}">
                    <a16:creationId xmlns:a16="http://schemas.microsoft.com/office/drawing/2014/main" id="{0CD1B453-7509-983E-27E8-2A55363FBB0A}"/>
                  </a:ext>
                </a:extLst>
              </p:cNvPr>
              <p:cNvGrpSpPr/>
              <p:nvPr/>
            </p:nvGrpSpPr>
            <p:grpSpPr>
              <a:xfrm>
                <a:off x="1005603" y="4331059"/>
                <a:ext cx="2177557" cy="1295774"/>
                <a:chOff x="1005603" y="4331059"/>
                <a:chExt cx="2177557" cy="1295774"/>
              </a:xfrm>
            </p:grpSpPr>
            <p:sp>
              <p:nvSpPr>
                <p:cNvPr id="41" name="Arc 40">
                  <a:extLst>
                    <a:ext uri="{FF2B5EF4-FFF2-40B4-BE49-F238E27FC236}">
                      <a16:creationId xmlns:a16="http://schemas.microsoft.com/office/drawing/2014/main" id="{5E16EFCF-7381-2AED-CA2F-632010398B89}"/>
                    </a:ext>
                  </a:extLst>
                </p:cNvPr>
                <p:cNvSpPr/>
                <p:nvPr/>
              </p:nvSpPr>
              <p:spPr>
                <a:xfrm rot="264746">
                  <a:off x="1005603" y="4331059"/>
                  <a:ext cx="975953" cy="1295774"/>
                </a:xfrm>
                <a:prstGeom prst="arc">
                  <a:avLst>
                    <a:gd name="adj1" fmla="val 17016554"/>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42" name="Arc 41">
                  <a:extLst>
                    <a:ext uri="{FF2B5EF4-FFF2-40B4-BE49-F238E27FC236}">
                      <a16:creationId xmlns:a16="http://schemas.microsoft.com/office/drawing/2014/main" id="{22CB3204-FC7D-4116-0594-B297CA0EA44B}"/>
                    </a:ext>
                  </a:extLst>
                </p:cNvPr>
                <p:cNvSpPr/>
                <p:nvPr/>
              </p:nvSpPr>
              <p:spPr>
                <a:xfrm rot="21335254" flipH="1">
                  <a:off x="2207207" y="4331059"/>
                  <a:ext cx="975953" cy="1295774"/>
                </a:xfrm>
                <a:prstGeom prst="arc">
                  <a:avLst>
                    <a:gd name="adj1" fmla="val 17016554"/>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cxnSp>
              <p:nvCxnSpPr>
                <p:cNvPr id="44" name="Straight Connector 43">
                  <a:extLst>
                    <a:ext uri="{FF2B5EF4-FFF2-40B4-BE49-F238E27FC236}">
                      <a16:creationId xmlns:a16="http://schemas.microsoft.com/office/drawing/2014/main" id="{0BAC7C53-0E32-709A-245F-92CC1384BC41}"/>
                    </a:ext>
                  </a:extLst>
                </p:cNvPr>
                <p:cNvCxnSpPr>
                  <a:cxnSpLocks/>
                </p:cNvCxnSpPr>
                <p:nvPr/>
              </p:nvCxnSpPr>
              <p:spPr>
                <a:xfrm>
                  <a:off x="1916187" y="4643390"/>
                  <a:ext cx="3412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747D4FB-2F63-5C85-DBAD-7FCC5F5B03E2}"/>
                    </a:ext>
                  </a:extLst>
                </p:cNvPr>
                <p:cNvCxnSpPr>
                  <a:cxnSpLocks/>
                </p:cNvCxnSpPr>
                <p:nvPr/>
              </p:nvCxnSpPr>
              <p:spPr>
                <a:xfrm>
                  <a:off x="1939198" y="4730758"/>
                  <a:ext cx="29282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9AC6210A-BC88-5AE2-D2DD-302668AC641E}"/>
                  </a:ext>
                </a:extLst>
              </p:cNvPr>
              <p:cNvGrpSpPr/>
              <p:nvPr/>
            </p:nvGrpSpPr>
            <p:grpSpPr>
              <a:xfrm>
                <a:off x="1067572" y="3498185"/>
                <a:ext cx="748181" cy="637797"/>
                <a:chOff x="1067572" y="3498185"/>
                <a:chExt cx="748181" cy="637797"/>
              </a:xfrm>
            </p:grpSpPr>
            <p:sp>
              <p:nvSpPr>
                <p:cNvPr id="9" name="Oval 8">
                  <a:extLst>
                    <a:ext uri="{FF2B5EF4-FFF2-40B4-BE49-F238E27FC236}">
                      <a16:creationId xmlns:a16="http://schemas.microsoft.com/office/drawing/2014/main" id="{6545206E-4B1C-8D3F-BA86-863B24CC662E}"/>
                    </a:ext>
                  </a:extLst>
                </p:cNvPr>
                <p:cNvSpPr/>
                <p:nvPr/>
              </p:nvSpPr>
              <p:spPr>
                <a:xfrm>
                  <a:off x="1067572" y="3526382"/>
                  <a:ext cx="351018" cy="609600"/>
                </a:xfrm>
                <a:prstGeom prst="ellipse">
                  <a:avLst/>
                </a:prstGeom>
                <a:solidFill>
                  <a:schemeClr val="tx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8" name="Oval 7">
                  <a:extLst>
                    <a:ext uri="{FF2B5EF4-FFF2-40B4-BE49-F238E27FC236}">
                      <a16:creationId xmlns:a16="http://schemas.microsoft.com/office/drawing/2014/main" id="{E8B9D609-6B6E-2C12-6227-5B320F47AB8B}"/>
                    </a:ext>
                  </a:extLst>
                </p:cNvPr>
                <p:cNvSpPr/>
                <p:nvPr/>
              </p:nvSpPr>
              <p:spPr>
                <a:xfrm rot="18467471">
                  <a:off x="1335444" y="3368894"/>
                  <a:ext cx="351018" cy="609600"/>
                </a:xfrm>
                <a:prstGeom prst="ellipse">
                  <a:avLst/>
                </a:prstGeom>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11" name="Group 10">
                <a:extLst>
                  <a:ext uri="{FF2B5EF4-FFF2-40B4-BE49-F238E27FC236}">
                    <a16:creationId xmlns:a16="http://schemas.microsoft.com/office/drawing/2014/main" id="{AEE59683-4CD1-BD72-65B3-BE1CE09E07E5}"/>
                  </a:ext>
                </a:extLst>
              </p:cNvPr>
              <p:cNvGrpSpPr/>
              <p:nvPr/>
            </p:nvGrpSpPr>
            <p:grpSpPr>
              <a:xfrm rot="3200643">
                <a:off x="2389876" y="3519816"/>
                <a:ext cx="748181" cy="637797"/>
                <a:chOff x="1067572" y="3498185"/>
                <a:chExt cx="748181" cy="637797"/>
              </a:xfrm>
            </p:grpSpPr>
            <p:sp>
              <p:nvSpPr>
                <p:cNvPr id="26" name="Oval 25">
                  <a:extLst>
                    <a:ext uri="{FF2B5EF4-FFF2-40B4-BE49-F238E27FC236}">
                      <a16:creationId xmlns:a16="http://schemas.microsoft.com/office/drawing/2014/main" id="{BFEEAEBA-7992-523E-7AA4-5EC251CFA626}"/>
                    </a:ext>
                  </a:extLst>
                </p:cNvPr>
                <p:cNvSpPr/>
                <p:nvPr/>
              </p:nvSpPr>
              <p:spPr>
                <a:xfrm rot="18467471">
                  <a:off x="1335444" y="3368894"/>
                  <a:ext cx="351018" cy="609600"/>
                </a:xfrm>
                <a:prstGeom prst="ellipse">
                  <a:avLst/>
                </a:prstGeom>
                <a:solidFill>
                  <a:schemeClr val="accent6"/>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5" name="Oval 24">
                  <a:extLst>
                    <a:ext uri="{FF2B5EF4-FFF2-40B4-BE49-F238E27FC236}">
                      <a16:creationId xmlns:a16="http://schemas.microsoft.com/office/drawing/2014/main" id="{FABB2569-C32B-7647-E47E-2A23CF506AE0}"/>
                    </a:ext>
                  </a:extLst>
                </p:cNvPr>
                <p:cNvSpPr/>
                <p:nvPr/>
              </p:nvSpPr>
              <p:spPr>
                <a:xfrm>
                  <a:off x="1067572" y="3526382"/>
                  <a:ext cx="351018" cy="609600"/>
                </a:xfrm>
                <a:prstGeom prst="ellipse">
                  <a:avLst/>
                </a:prstGeom>
                <a:solidFill>
                  <a:schemeClr val="accent6">
                    <a:lumMod val="20000"/>
                    <a:lumOff val="8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27" name="Group 26">
                <a:extLst>
                  <a:ext uri="{FF2B5EF4-FFF2-40B4-BE49-F238E27FC236}">
                    <a16:creationId xmlns:a16="http://schemas.microsoft.com/office/drawing/2014/main" id="{B6D7B4E6-C6D5-7B68-72DF-0E075C52D133}"/>
                  </a:ext>
                </a:extLst>
              </p:cNvPr>
              <p:cNvGrpSpPr/>
              <p:nvPr/>
            </p:nvGrpSpPr>
            <p:grpSpPr>
              <a:xfrm rot="10800000">
                <a:off x="1209963" y="3861428"/>
                <a:ext cx="748181" cy="637797"/>
                <a:chOff x="1067572" y="3498185"/>
                <a:chExt cx="748181" cy="637797"/>
              </a:xfrm>
            </p:grpSpPr>
            <p:sp>
              <p:nvSpPr>
                <p:cNvPr id="28" name="Oval 27">
                  <a:extLst>
                    <a:ext uri="{FF2B5EF4-FFF2-40B4-BE49-F238E27FC236}">
                      <a16:creationId xmlns:a16="http://schemas.microsoft.com/office/drawing/2014/main" id="{D48AA4A1-1F4B-BC93-A893-188C23011BAA}"/>
                    </a:ext>
                  </a:extLst>
                </p:cNvPr>
                <p:cNvSpPr/>
                <p:nvPr/>
              </p:nvSpPr>
              <p:spPr>
                <a:xfrm>
                  <a:off x="1067572" y="3526382"/>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29" name="Oval 28">
                  <a:extLst>
                    <a:ext uri="{FF2B5EF4-FFF2-40B4-BE49-F238E27FC236}">
                      <a16:creationId xmlns:a16="http://schemas.microsoft.com/office/drawing/2014/main" id="{60AE5609-A051-2900-38E3-DE9E58C863D5}"/>
                    </a:ext>
                  </a:extLst>
                </p:cNvPr>
                <p:cNvSpPr/>
                <p:nvPr/>
              </p:nvSpPr>
              <p:spPr>
                <a:xfrm rot="18467471">
                  <a:off x="1335444" y="3368894"/>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30" name="Group 29">
                <a:extLst>
                  <a:ext uri="{FF2B5EF4-FFF2-40B4-BE49-F238E27FC236}">
                    <a16:creationId xmlns:a16="http://schemas.microsoft.com/office/drawing/2014/main" id="{2470E4C3-0E62-4B63-015C-9981683D76FD}"/>
                  </a:ext>
                </a:extLst>
              </p:cNvPr>
              <p:cNvGrpSpPr/>
              <p:nvPr/>
            </p:nvGrpSpPr>
            <p:grpSpPr>
              <a:xfrm rot="14251329">
                <a:off x="2163179" y="3852810"/>
                <a:ext cx="748181" cy="637797"/>
                <a:chOff x="1067572" y="3498185"/>
                <a:chExt cx="748181" cy="637797"/>
              </a:xfrm>
            </p:grpSpPr>
            <p:sp>
              <p:nvSpPr>
                <p:cNvPr id="32" name="Oval 31">
                  <a:extLst>
                    <a:ext uri="{FF2B5EF4-FFF2-40B4-BE49-F238E27FC236}">
                      <a16:creationId xmlns:a16="http://schemas.microsoft.com/office/drawing/2014/main" id="{27B21C9D-0704-C7FE-EB41-180E611B5EA6}"/>
                    </a:ext>
                  </a:extLst>
                </p:cNvPr>
                <p:cNvSpPr/>
                <p:nvPr/>
              </p:nvSpPr>
              <p:spPr>
                <a:xfrm rot="18467471">
                  <a:off x="1335444" y="3368894"/>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1" name="Oval 30">
                  <a:extLst>
                    <a:ext uri="{FF2B5EF4-FFF2-40B4-BE49-F238E27FC236}">
                      <a16:creationId xmlns:a16="http://schemas.microsoft.com/office/drawing/2014/main" id="{8AA72F78-0ACF-2575-1EB0-AAF75A638AAC}"/>
                    </a:ext>
                  </a:extLst>
                </p:cNvPr>
                <p:cNvSpPr/>
                <p:nvPr/>
              </p:nvSpPr>
              <p:spPr>
                <a:xfrm>
                  <a:off x="1067572" y="3526382"/>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33" name="Group 32">
                <a:extLst>
                  <a:ext uri="{FF2B5EF4-FFF2-40B4-BE49-F238E27FC236}">
                    <a16:creationId xmlns:a16="http://schemas.microsoft.com/office/drawing/2014/main" id="{BA11E511-AEF1-D0E1-A439-CD8C92607112}"/>
                  </a:ext>
                </a:extLst>
              </p:cNvPr>
              <p:cNvGrpSpPr/>
              <p:nvPr/>
            </p:nvGrpSpPr>
            <p:grpSpPr>
              <a:xfrm rot="1800000">
                <a:off x="1708016" y="4904832"/>
                <a:ext cx="832444" cy="686445"/>
                <a:chOff x="1047595" y="3461071"/>
                <a:chExt cx="832444" cy="686445"/>
              </a:xfrm>
            </p:grpSpPr>
            <p:sp>
              <p:nvSpPr>
                <p:cNvPr id="34" name="Oval 33">
                  <a:extLst>
                    <a:ext uri="{FF2B5EF4-FFF2-40B4-BE49-F238E27FC236}">
                      <a16:creationId xmlns:a16="http://schemas.microsoft.com/office/drawing/2014/main" id="{CAA8DE37-C3F4-EA6C-C49B-CE233EF7318E}"/>
                    </a:ext>
                  </a:extLst>
                </p:cNvPr>
                <p:cNvSpPr/>
                <p:nvPr/>
              </p:nvSpPr>
              <p:spPr>
                <a:xfrm rot="18467471">
                  <a:off x="1399730" y="3331780"/>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5" name="Oval 34">
                  <a:extLst>
                    <a:ext uri="{FF2B5EF4-FFF2-40B4-BE49-F238E27FC236}">
                      <a16:creationId xmlns:a16="http://schemas.microsoft.com/office/drawing/2014/main" id="{3E0A5C66-64F3-9D15-EDE0-53F890B0806E}"/>
                    </a:ext>
                  </a:extLst>
                </p:cNvPr>
                <p:cNvSpPr/>
                <p:nvPr/>
              </p:nvSpPr>
              <p:spPr>
                <a:xfrm>
                  <a:off x="1047595" y="3537916"/>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38" name="Group 37">
                <a:extLst>
                  <a:ext uri="{FF2B5EF4-FFF2-40B4-BE49-F238E27FC236}">
                    <a16:creationId xmlns:a16="http://schemas.microsoft.com/office/drawing/2014/main" id="{927685DA-EEAE-C910-460A-00679E8679EA}"/>
                  </a:ext>
                </a:extLst>
              </p:cNvPr>
              <p:cNvGrpSpPr/>
              <p:nvPr/>
            </p:nvGrpSpPr>
            <p:grpSpPr>
              <a:xfrm rot="10800000">
                <a:off x="1708316" y="5421783"/>
                <a:ext cx="759044" cy="612052"/>
                <a:chOff x="1873454" y="5006121"/>
                <a:chExt cx="759044" cy="612052"/>
              </a:xfrm>
            </p:grpSpPr>
            <p:sp>
              <p:nvSpPr>
                <p:cNvPr id="36" name="Oval 35">
                  <a:extLst>
                    <a:ext uri="{FF2B5EF4-FFF2-40B4-BE49-F238E27FC236}">
                      <a16:creationId xmlns:a16="http://schemas.microsoft.com/office/drawing/2014/main" id="{8A9C8E03-A6C9-196A-FE34-30DBC5E28C95}"/>
                    </a:ext>
                  </a:extLst>
                </p:cNvPr>
                <p:cNvSpPr/>
                <p:nvPr/>
              </p:nvSpPr>
              <p:spPr>
                <a:xfrm rot="20267471">
                  <a:off x="2281480" y="5006121"/>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37" name="Oval 36">
                  <a:extLst>
                    <a:ext uri="{FF2B5EF4-FFF2-40B4-BE49-F238E27FC236}">
                      <a16:creationId xmlns:a16="http://schemas.microsoft.com/office/drawing/2014/main" id="{9AA08A07-6973-BEF5-8C4A-7EBCA5D16B59}"/>
                    </a:ext>
                  </a:extLst>
                </p:cNvPr>
                <p:cNvSpPr/>
                <p:nvPr/>
              </p:nvSpPr>
              <p:spPr>
                <a:xfrm rot="1800000">
                  <a:off x="1873454" y="5008573"/>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39" name="Oval 38">
                <a:extLst>
                  <a:ext uri="{FF2B5EF4-FFF2-40B4-BE49-F238E27FC236}">
                    <a16:creationId xmlns:a16="http://schemas.microsoft.com/office/drawing/2014/main" id="{800C2677-4957-2886-C5D3-8F80A87002D2}"/>
                  </a:ext>
                </a:extLst>
              </p:cNvPr>
              <p:cNvSpPr/>
              <p:nvPr/>
            </p:nvSpPr>
            <p:spPr>
              <a:xfrm>
                <a:off x="2006672" y="5781376"/>
                <a:ext cx="139083" cy="139083"/>
              </a:xfrm>
              <a:prstGeom prst="ellipse">
                <a:avLst/>
              </a:prstGeom>
              <a:solidFill>
                <a:schemeClr val="tx1">
                  <a:lumMod val="25000"/>
                  <a:lumOff val="7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13" name="TextBox 12">
              <a:extLst>
                <a:ext uri="{FF2B5EF4-FFF2-40B4-BE49-F238E27FC236}">
                  <a16:creationId xmlns:a16="http://schemas.microsoft.com/office/drawing/2014/main" id="{CA000F90-0E29-AEF3-34DA-61B5E53DBC71}"/>
                </a:ext>
              </a:extLst>
            </p:cNvPr>
            <p:cNvSpPr txBox="1"/>
            <p:nvPr/>
          </p:nvSpPr>
          <p:spPr bwMode="auto">
            <a:xfrm>
              <a:off x="685475" y="1364978"/>
              <a:ext cx="22012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Mosunetuzumab</a:t>
              </a:r>
              <a:br>
                <a:rPr kumimoji="0" lang="en-US" sz="18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b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 x CD3</a:t>
              </a:r>
            </a:p>
          </p:txBody>
        </p:sp>
        <p:sp>
          <p:nvSpPr>
            <p:cNvPr id="14" name="TextBox 13">
              <a:extLst>
                <a:ext uri="{FF2B5EF4-FFF2-40B4-BE49-F238E27FC236}">
                  <a16:creationId xmlns:a16="http://schemas.microsoft.com/office/drawing/2014/main" id="{6B4BB9F1-423F-2125-7FBB-DE0434C60531}"/>
                </a:ext>
              </a:extLst>
            </p:cNvPr>
            <p:cNvSpPr txBox="1"/>
            <p:nvPr/>
          </p:nvSpPr>
          <p:spPr bwMode="auto">
            <a:xfrm>
              <a:off x="3640786" y="1364978"/>
              <a:ext cx="18357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Glofitamab</a:t>
              </a:r>
              <a:br>
                <a:rPr kumimoji="0" lang="en-US" sz="18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b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a:t>
              </a:r>
              <a:r>
                <a:rPr kumimoji="0" lang="en-US" sz="1800" b="0" i="0" u="none" strike="noStrike" kern="1200" cap="none" spc="0" normalizeH="0" baseline="-25000" noProof="0" dirty="0">
                  <a:ln>
                    <a:noFill/>
                  </a:ln>
                  <a:solidFill>
                    <a:srgbClr val="000000"/>
                  </a:solidFill>
                  <a:effectLst/>
                  <a:uLnTx/>
                  <a:uFillTx/>
                  <a:latin typeface="Poppins Medium" pitchFamily="2" charset="77"/>
                  <a:ea typeface="+mn-ea"/>
                  <a:cs typeface="Poppins Medium" pitchFamily="2" charset="77"/>
                </a:rPr>
                <a:t>2</a:t>
              </a: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 x CD3</a:t>
              </a:r>
            </a:p>
          </p:txBody>
        </p:sp>
        <p:sp>
          <p:nvSpPr>
            <p:cNvPr id="15" name="TextBox 14">
              <a:extLst>
                <a:ext uri="{FF2B5EF4-FFF2-40B4-BE49-F238E27FC236}">
                  <a16:creationId xmlns:a16="http://schemas.microsoft.com/office/drawing/2014/main" id="{40B51213-1639-1E89-516C-5E1685E1A7AD}"/>
                </a:ext>
              </a:extLst>
            </p:cNvPr>
            <p:cNvSpPr txBox="1"/>
            <p:nvPr/>
          </p:nvSpPr>
          <p:spPr bwMode="auto">
            <a:xfrm>
              <a:off x="6806490" y="1364978"/>
              <a:ext cx="17283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itchFamily="2" charset="77"/>
                  <a:ea typeface="+mn-ea"/>
                  <a:cs typeface="Poppins" pitchFamily="2" charset="77"/>
                </a:rPr>
                <a:t>Epcoritamab</a:t>
              </a:r>
              <a:b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b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 x CD3</a:t>
              </a:r>
            </a:p>
          </p:txBody>
        </p:sp>
        <p:sp>
          <p:nvSpPr>
            <p:cNvPr id="18" name="TextBox 17">
              <a:extLst>
                <a:ext uri="{FF2B5EF4-FFF2-40B4-BE49-F238E27FC236}">
                  <a16:creationId xmlns:a16="http://schemas.microsoft.com/office/drawing/2014/main" id="{6F49E00E-0EF1-4411-AD2F-D4F5D446609D}"/>
                </a:ext>
              </a:extLst>
            </p:cNvPr>
            <p:cNvSpPr txBox="1"/>
            <p:nvPr/>
          </p:nvSpPr>
          <p:spPr bwMode="auto">
            <a:xfrm>
              <a:off x="2326246" y="2905773"/>
              <a:ext cx="754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CD3</a:t>
              </a:r>
            </a:p>
          </p:txBody>
        </p:sp>
        <p:sp>
          <p:nvSpPr>
            <p:cNvPr id="19" name="TextBox 18">
              <a:extLst>
                <a:ext uri="{FF2B5EF4-FFF2-40B4-BE49-F238E27FC236}">
                  <a16:creationId xmlns:a16="http://schemas.microsoft.com/office/drawing/2014/main" id="{E62C76CC-1F7F-28F6-6906-55076D562714}"/>
                </a:ext>
              </a:extLst>
            </p:cNvPr>
            <p:cNvSpPr txBox="1"/>
            <p:nvPr/>
          </p:nvSpPr>
          <p:spPr bwMode="auto">
            <a:xfrm>
              <a:off x="212725" y="3028210"/>
              <a:ext cx="8822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a:t>
              </a:r>
            </a:p>
          </p:txBody>
        </p:sp>
        <p:sp>
          <p:nvSpPr>
            <p:cNvPr id="20" name="TextBox 19">
              <a:extLst>
                <a:ext uri="{FF2B5EF4-FFF2-40B4-BE49-F238E27FC236}">
                  <a16:creationId xmlns:a16="http://schemas.microsoft.com/office/drawing/2014/main" id="{B5D476C0-056D-DA73-AE29-4E6B58A2B8EA}"/>
                </a:ext>
              </a:extLst>
            </p:cNvPr>
            <p:cNvSpPr txBox="1"/>
            <p:nvPr/>
          </p:nvSpPr>
          <p:spPr bwMode="auto">
            <a:xfrm>
              <a:off x="5367823" y="3571681"/>
              <a:ext cx="754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CD3</a:t>
              </a:r>
            </a:p>
          </p:txBody>
        </p:sp>
        <p:sp>
          <p:nvSpPr>
            <p:cNvPr id="21" name="TextBox 20">
              <a:extLst>
                <a:ext uri="{FF2B5EF4-FFF2-40B4-BE49-F238E27FC236}">
                  <a16:creationId xmlns:a16="http://schemas.microsoft.com/office/drawing/2014/main" id="{F5789208-AD02-BC2E-7A0A-C38BC793B6A3}"/>
                </a:ext>
              </a:extLst>
            </p:cNvPr>
            <p:cNvSpPr txBox="1"/>
            <p:nvPr/>
          </p:nvSpPr>
          <p:spPr bwMode="auto">
            <a:xfrm>
              <a:off x="3305289" y="2918543"/>
              <a:ext cx="935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a:t>
              </a:r>
            </a:p>
          </p:txBody>
        </p:sp>
        <p:sp>
          <p:nvSpPr>
            <p:cNvPr id="22" name="TextBox 21">
              <a:extLst>
                <a:ext uri="{FF2B5EF4-FFF2-40B4-BE49-F238E27FC236}">
                  <a16:creationId xmlns:a16="http://schemas.microsoft.com/office/drawing/2014/main" id="{10670CD2-B465-307A-329B-F184E5F02022}"/>
                </a:ext>
              </a:extLst>
            </p:cNvPr>
            <p:cNvSpPr txBox="1"/>
            <p:nvPr/>
          </p:nvSpPr>
          <p:spPr bwMode="auto">
            <a:xfrm>
              <a:off x="5405984" y="1916447"/>
              <a:ext cx="935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a:t>
              </a:r>
            </a:p>
          </p:txBody>
        </p:sp>
        <p:sp>
          <p:nvSpPr>
            <p:cNvPr id="23" name="TextBox 22">
              <a:extLst>
                <a:ext uri="{FF2B5EF4-FFF2-40B4-BE49-F238E27FC236}">
                  <a16:creationId xmlns:a16="http://schemas.microsoft.com/office/drawing/2014/main" id="{2A5AFEA9-BC5A-B183-E98E-6975EC535AB1}"/>
                </a:ext>
              </a:extLst>
            </p:cNvPr>
            <p:cNvSpPr txBox="1"/>
            <p:nvPr/>
          </p:nvSpPr>
          <p:spPr bwMode="auto">
            <a:xfrm>
              <a:off x="8534848" y="3158833"/>
              <a:ext cx="754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CD3</a:t>
              </a:r>
            </a:p>
          </p:txBody>
        </p:sp>
        <p:sp>
          <p:nvSpPr>
            <p:cNvPr id="24" name="TextBox 23">
              <a:extLst>
                <a:ext uri="{FF2B5EF4-FFF2-40B4-BE49-F238E27FC236}">
                  <a16:creationId xmlns:a16="http://schemas.microsoft.com/office/drawing/2014/main" id="{C5095C3A-BC72-5C29-28A9-2A4AACDA4F03}"/>
                </a:ext>
              </a:extLst>
            </p:cNvPr>
            <p:cNvSpPr txBox="1"/>
            <p:nvPr/>
          </p:nvSpPr>
          <p:spPr bwMode="auto">
            <a:xfrm>
              <a:off x="6242339" y="2936108"/>
              <a:ext cx="935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Poppins Medium" pitchFamily="2" charset="77"/>
                  <a:ea typeface="+mn-ea"/>
                  <a:cs typeface="Poppins Medium" pitchFamily="2" charset="77"/>
                </a:rPr>
                <a:t>CD20</a:t>
              </a:r>
            </a:p>
          </p:txBody>
        </p:sp>
        <p:grpSp>
          <p:nvGrpSpPr>
            <p:cNvPr id="9260" name="Group 9259">
              <a:extLst>
                <a:ext uri="{FF2B5EF4-FFF2-40B4-BE49-F238E27FC236}">
                  <a16:creationId xmlns:a16="http://schemas.microsoft.com/office/drawing/2014/main" id="{6D205697-EB7B-E729-55D9-69CE5E80AAAC}"/>
                </a:ext>
              </a:extLst>
            </p:cNvPr>
            <p:cNvGrpSpPr/>
            <p:nvPr/>
          </p:nvGrpSpPr>
          <p:grpSpPr>
            <a:xfrm>
              <a:off x="3349939" y="2332330"/>
              <a:ext cx="2685345" cy="3531630"/>
              <a:chOff x="4597714" y="2506504"/>
              <a:chExt cx="2685345" cy="3531630"/>
            </a:xfrm>
          </p:grpSpPr>
          <p:sp>
            <p:nvSpPr>
              <p:cNvPr id="9234" name="Arc 9233">
                <a:extLst>
                  <a:ext uri="{FF2B5EF4-FFF2-40B4-BE49-F238E27FC236}">
                    <a16:creationId xmlns:a16="http://schemas.microsoft.com/office/drawing/2014/main" id="{910D1AA7-B6E8-AEA6-D37D-48BB0BAA848E}"/>
                  </a:ext>
                </a:extLst>
              </p:cNvPr>
              <p:cNvSpPr/>
              <p:nvPr/>
            </p:nvSpPr>
            <p:spPr>
              <a:xfrm rot="1555099" flipH="1">
                <a:off x="6280122" y="3186379"/>
                <a:ext cx="975953" cy="1295774"/>
              </a:xfrm>
              <a:prstGeom prst="arc">
                <a:avLst>
                  <a:gd name="adj1" fmla="val 18845118"/>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grpSp>
            <p:nvGrpSpPr>
              <p:cNvPr id="51" name="Group 50">
                <a:extLst>
                  <a:ext uri="{FF2B5EF4-FFF2-40B4-BE49-F238E27FC236}">
                    <a16:creationId xmlns:a16="http://schemas.microsoft.com/office/drawing/2014/main" id="{5D6DDD74-0CCB-FFF2-CF1D-4B0603C1C6E0}"/>
                  </a:ext>
                </a:extLst>
              </p:cNvPr>
              <p:cNvGrpSpPr/>
              <p:nvPr/>
            </p:nvGrpSpPr>
            <p:grpSpPr>
              <a:xfrm>
                <a:off x="4597714" y="3468923"/>
                <a:ext cx="2177557" cy="2569211"/>
                <a:chOff x="1005603" y="3464624"/>
                <a:chExt cx="2177557" cy="2569211"/>
              </a:xfrm>
            </p:grpSpPr>
            <p:grpSp>
              <p:nvGrpSpPr>
                <p:cNvPr id="52" name="Group 51">
                  <a:extLst>
                    <a:ext uri="{FF2B5EF4-FFF2-40B4-BE49-F238E27FC236}">
                      <a16:creationId xmlns:a16="http://schemas.microsoft.com/office/drawing/2014/main" id="{DAB74724-1149-E46A-6EB1-C569470C91D8}"/>
                    </a:ext>
                  </a:extLst>
                </p:cNvPr>
                <p:cNvGrpSpPr/>
                <p:nvPr/>
              </p:nvGrpSpPr>
              <p:grpSpPr>
                <a:xfrm>
                  <a:off x="1005603" y="4331059"/>
                  <a:ext cx="2177557" cy="1295774"/>
                  <a:chOff x="1005603" y="4331059"/>
                  <a:chExt cx="2177557" cy="1295774"/>
                </a:xfrm>
              </p:grpSpPr>
              <p:sp>
                <p:nvSpPr>
                  <p:cNvPr id="9225" name="Arc 9224">
                    <a:extLst>
                      <a:ext uri="{FF2B5EF4-FFF2-40B4-BE49-F238E27FC236}">
                        <a16:creationId xmlns:a16="http://schemas.microsoft.com/office/drawing/2014/main" id="{9E953090-9E3D-A248-DEAE-884C3CDC6FD0}"/>
                      </a:ext>
                    </a:extLst>
                  </p:cNvPr>
                  <p:cNvSpPr/>
                  <p:nvPr/>
                </p:nvSpPr>
                <p:spPr>
                  <a:xfrm rot="264746">
                    <a:off x="1005603" y="4331059"/>
                    <a:ext cx="975953" cy="1295774"/>
                  </a:xfrm>
                  <a:prstGeom prst="arc">
                    <a:avLst>
                      <a:gd name="adj1" fmla="val 17016554"/>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9226" name="Arc 9225">
                    <a:extLst>
                      <a:ext uri="{FF2B5EF4-FFF2-40B4-BE49-F238E27FC236}">
                        <a16:creationId xmlns:a16="http://schemas.microsoft.com/office/drawing/2014/main" id="{7CA27A1C-390F-3C0F-EA24-1448A0F4BB8B}"/>
                      </a:ext>
                    </a:extLst>
                  </p:cNvPr>
                  <p:cNvSpPr/>
                  <p:nvPr/>
                </p:nvSpPr>
                <p:spPr>
                  <a:xfrm rot="21335254" flipH="1">
                    <a:off x="2207207" y="4331059"/>
                    <a:ext cx="975953" cy="1295774"/>
                  </a:xfrm>
                  <a:prstGeom prst="arc">
                    <a:avLst>
                      <a:gd name="adj1" fmla="val 17016554"/>
                      <a:gd name="adj2" fmla="val 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a:ea typeface="+mn-ea"/>
                      <a:cs typeface="+mn-cs"/>
                    </a:endParaRPr>
                  </a:p>
                </p:txBody>
              </p:sp>
              <p:cxnSp>
                <p:nvCxnSpPr>
                  <p:cNvPr id="9227" name="Straight Connector 9226">
                    <a:extLst>
                      <a:ext uri="{FF2B5EF4-FFF2-40B4-BE49-F238E27FC236}">
                        <a16:creationId xmlns:a16="http://schemas.microsoft.com/office/drawing/2014/main" id="{55848F9A-7E5C-7462-D24E-93688CDFAC5B}"/>
                      </a:ext>
                    </a:extLst>
                  </p:cNvPr>
                  <p:cNvCxnSpPr>
                    <a:cxnSpLocks/>
                  </p:cNvCxnSpPr>
                  <p:nvPr/>
                </p:nvCxnSpPr>
                <p:spPr>
                  <a:xfrm>
                    <a:off x="1916187" y="4643390"/>
                    <a:ext cx="3412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28" name="Straight Connector 9227">
                    <a:extLst>
                      <a:ext uri="{FF2B5EF4-FFF2-40B4-BE49-F238E27FC236}">
                        <a16:creationId xmlns:a16="http://schemas.microsoft.com/office/drawing/2014/main" id="{1DD22892-B20F-9C48-3129-314EDA5C318E}"/>
                      </a:ext>
                    </a:extLst>
                  </p:cNvPr>
                  <p:cNvCxnSpPr>
                    <a:cxnSpLocks/>
                  </p:cNvCxnSpPr>
                  <p:nvPr/>
                </p:nvCxnSpPr>
                <p:spPr>
                  <a:xfrm>
                    <a:off x="1939198" y="4730758"/>
                    <a:ext cx="29282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B0A96CC3-9469-42DE-E481-4196BE922A32}"/>
                    </a:ext>
                  </a:extLst>
                </p:cNvPr>
                <p:cNvGrpSpPr/>
                <p:nvPr/>
              </p:nvGrpSpPr>
              <p:grpSpPr>
                <a:xfrm>
                  <a:off x="1067572" y="3498185"/>
                  <a:ext cx="748181" cy="637797"/>
                  <a:chOff x="1067572" y="3498185"/>
                  <a:chExt cx="748181" cy="637797"/>
                </a:xfrm>
              </p:grpSpPr>
              <p:sp>
                <p:nvSpPr>
                  <p:cNvPr id="9223" name="Oval 9222">
                    <a:extLst>
                      <a:ext uri="{FF2B5EF4-FFF2-40B4-BE49-F238E27FC236}">
                        <a16:creationId xmlns:a16="http://schemas.microsoft.com/office/drawing/2014/main" id="{572C8E63-EDFC-9DC9-47EB-8A4320937909}"/>
                      </a:ext>
                    </a:extLst>
                  </p:cNvPr>
                  <p:cNvSpPr/>
                  <p:nvPr/>
                </p:nvSpPr>
                <p:spPr>
                  <a:xfrm>
                    <a:off x="1067572" y="3526382"/>
                    <a:ext cx="351018" cy="609600"/>
                  </a:xfrm>
                  <a:prstGeom prst="ellipse">
                    <a:avLst/>
                  </a:prstGeom>
                  <a:solidFill>
                    <a:schemeClr val="tx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4" name="Oval 9223">
                    <a:extLst>
                      <a:ext uri="{FF2B5EF4-FFF2-40B4-BE49-F238E27FC236}">
                        <a16:creationId xmlns:a16="http://schemas.microsoft.com/office/drawing/2014/main" id="{A22AB73C-E7BB-1452-D5C4-1F3F6EE688C1}"/>
                      </a:ext>
                    </a:extLst>
                  </p:cNvPr>
                  <p:cNvSpPr/>
                  <p:nvPr/>
                </p:nvSpPr>
                <p:spPr>
                  <a:xfrm rot="18467471">
                    <a:off x="1335444" y="3368894"/>
                    <a:ext cx="351018" cy="609600"/>
                  </a:xfrm>
                  <a:prstGeom prst="ellipse">
                    <a:avLst/>
                  </a:prstGeom>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54" name="Group 53">
                  <a:extLst>
                    <a:ext uri="{FF2B5EF4-FFF2-40B4-BE49-F238E27FC236}">
                      <a16:creationId xmlns:a16="http://schemas.microsoft.com/office/drawing/2014/main" id="{A03FABEE-2464-ADCA-EE5A-3F3F8788985B}"/>
                    </a:ext>
                  </a:extLst>
                </p:cNvPr>
                <p:cNvGrpSpPr/>
                <p:nvPr/>
              </p:nvGrpSpPr>
              <p:grpSpPr>
                <a:xfrm rot="3200643">
                  <a:off x="2389876" y="3519816"/>
                  <a:ext cx="748181" cy="637797"/>
                  <a:chOff x="1067572" y="3498185"/>
                  <a:chExt cx="748181" cy="637797"/>
                </a:xfrm>
              </p:grpSpPr>
              <p:sp>
                <p:nvSpPr>
                  <p:cNvPr id="9221" name="Oval 9220">
                    <a:extLst>
                      <a:ext uri="{FF2B5EF4-FFF2-40B4-BE49-F238E27FC236}">
                        <a16:creationId xmlns:a16="http://schemas.microsoft.com/office/drawing/2014/main" id="{8D16F240-C609-84A9-BCDD-ADAE4BDA08C3}"/>
                      </a:ext>
                    </a:extLst>
                  </p:cNvPr>
                  <p:cNvSpPr/>
                  <p:nvPr/>
                </p:nvSpPr>
                <p:spPr>
                  <a:xfrm rot="18467471">
                    <a:off x="1335444" y="3368894"/>
                    <a:ext cx="351018" cy="609600"/>
                  </a:xfrm>
                  <a:prstGeom prst="ellipse">
                    <a:avLst/>
                  </a:prstGeom>
                  <a:solidFill>
                    <a:schemeClr val="accent6"/>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2" name="Oval 9221">
                    <a:extLst>
                      <a:ext uri="{FF2B5EF4-FFF2-40B4-BE49-F238E27FC236}">
                        <a16:creationId xmlns:a16="http://schemas.microsoft.com/office/drawing/2014/main" id="{83700553-1C1E-2325-2AE6-AF81107698FD}"/>
                      </a:ext>
                    </a:extLst>
                  </p:cNvPr>
                  <p:cNvSpPr/>
                  <p:nvPr/>
                </p:nvSpPr>
                <p:spPr>
                  <a:xfrm>
                    <a:off x="1067572" y="3526382"/>
                    <a:ext cx="351018" cy="609600"/>
                  </a:xfrm>
                  <a:prstGeom prst="ellipse">
                    <a:avLst/>
                  </a:prstGeom>
                  <a:solidFill>
                    <a:schemeClr val="accent6">
                      <a:lumMod val="20000"/>
                      <a:lumOff val="8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55" name="Group 54">
                  <a:extLst>
                    <a:ext uri="{FF2B5EF4-FFF2-40B4-BE49-F238E27FC236}">
                      <a16:creationId xmlns:a16="http://schemas.microsoft.com/office/drawing/2014/main" id="{787187EC-CA82-0F7F-37A0-BCB230D87FAF}"/>
                    </a:ext>
                  </a:extLst>
                </p:cNvPr>
                <p:cNvGrpSpPr/>
                <p:nvPr/>
              </p:nvGrpSpPr>
              <p:grpSpPr>
                <a:xfrm rot="10800000">
                  <a:off x="1209963" y="3861428"/>
                  <a:ext cx="748181" cy="637797"/>
                  <a:chOff x="1067572" y="3498185"/>
                  <a:chExt cx="748181" cy="637797"/>
                </a:xfrm>
              </p:grpSpPr>
              <p:sp>
                <p:nvSpPr>
                  <p:cNvPr id="9219" name="Oval 9218">
                    <a:extLst>
                      <a:ext uri="{FF2B5EF4-FFF2-40B4-BE49-F238E27FC236}">
                        <a16:creationId xmlns:a16="http://schemas.microsoft.com/office/drawing/2014/main" id="{E47CD65C-F3A8-ADB4-9D30-84CCBDD8C8A2}"/>
                      </a:ext>
                    </a:extLst>
                  </p:cNvPr>
                  <p:cNvSpPr/>
                  <p:nvPr/>
                </p:nvSpPr>
                <p:spPr>
                  <a:xfrm>
                    <a:off x="1067572" y="3526382"/>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0" name="Oval 9219">
                    <a:extLst>
                      <a:ext uri="{FF2B5EF4-FFF2-40B4-BE49-F238E27FC236}">
                        <a16:creationId xmlns:a16="http://schemas.microsoft.com/office/drawing/2014/main" id="{C134BBFA-E99F-A14E-57DE-96FC23C2E666}"/>
                      </a:ext>
                    </a:extLst>
                  </p:cNvPr>
                  <p:cNvSpPr/>
                  <p:nvPr/>
                </p:nvSpPr>
                <p:spPr>
                  <a:xfrm rot="18467471">
                    <a:off x="1335444" y="3368894"/>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56" name="Group 55">
                  <a:extLst>
                    <a:ext uri="{FF2B5EF4-FFF2-40B4-BE49-F238E27FC236}">
                      <a16:creationId xmlns:a16="http://schemas.microsoft.com/office/drawing/2014/main" id="{C20060A4-D71A-E33A-CE89-F092475A15DF}"/>
                    </a:ext>
                  </a:extLst>
                </p:cNvPr>
                <p:cNvGrpSpPr/>
                <p:nvPr/>
              </p:nvGrpSpPr>
              <p:grpSpPr>
                <a:xfrm rot="14251329">
                  <a:off x="2163179" y="3852810"/>
                  <a:ext cx="748181" cy="637797"/>
                  <a:chOff x="1067572" y="3498185"/>
                  <a:chExt cx="748181" cy="637797"/>
                </a:xfrm>
              </p:grpSpPr>
              <p:sp>
                <p:nvSpPr>
                  <p:cNvPr id="9216" name="Oval 9215">
                    <a:extLst>
                      <a:ext uri="{FF2B5EF4-FFF2-40B4-BE49-F238E27FC236}">
                        <a16:creationId xmlns:a16="http://schemas.microsoft.com/office/drawing/2014/main" id="{EA29C7A9-48CD-F8C0-085D-EC759812626D}"/>
                      </a:ext>
                    </a:extLst>
                  </p:cNvPr>
                  <p:cNvSpPr/>
                  <p:nvPr/>
                </p:nvSpPr>
                <p:spPr>
                  <a:xfrm rot="18467471">
                    <a:off x="1335444" y="3368894"/>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17" name="Oval 9216">
                    <a:extLst>
                      <a:ext uri="{FF2B5EF4-FFF2-40B4-BE49-F238E27FC236}">
                        <a16:creationId xmlns:a16="http://schemas.microsoft.com/office/drawing/2014/main" id="{D7BD0B24-9F82-CFEC-9B01-DF63529EA5F1}"/>
                      </a:ext>
                    </a:extLst>
                  </p:cNvPr>
                  <p:cNvSpPr/>
                  <p:nvPr/>
                </p:nvSpPr>
                <p:spPr>
                  <a:xfrm>
                    <a:off x="1067572" y="3526382"/>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57" name="Group 56">
                  <a:extLst>
                    <a:ext uri="{FF2B5EF4-FFF2-40B4-BE49-F238E27FC236}">
                      <a16:creationId xmlns:a16="http://schemas.microsoft.com/office/drawing/2014/main" id="{F76A2E9F-6397-2E3F-B3B3-BAF09F5F65CA}"/>
                    </a:ext>
                  </a:extLst>
                </p:cNvPr>
                <p:cNvGrpSpPr/>
                <p:nvPr/>
              </p:nvGrpSpPr>
              <p:grpSpPr>
                <a:xfrm rot="1800000">
                  <a:off x="1708016" y="4904832"/>
                  <a:ext cx="832444" cy="686445"/>
                  <a:chOff x="1047595" y="3461071"/>
                  <a:chExt cx="832444" cy="686445"/>
                </a:xfrm>
              </p:grpSpPr>
              <p:sp>
                <p:nvSpPr>
                  <p:cNvPr id="62" name="Oval 61">
                    <a:extLst>
                      <a:ext uri="{FF2B5EF4-FFF2-40B4-BE49-F238E27FC236}">
                        <a16:creationId xmlns:a16="http://schemas.microsoft.com/office/drawing/2014/main" id="{907E4D7F-19F5-D19B-9C8F-1666455C3A65}"/>
                      </a:ext>
                    </a:extLst>
                  </p:cNvPr>
                  <p:cNvSpPr/>
                  <p:nvPr/>
                </p:nvSpPr>
                <p:spPr>
                  <a:xfrm rot="18467471">
                    <a:off x="1399730" y="3331780"/>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63" name="Oval 62">
                    <a:extLst>
                      <a:ext uri="{FF2B5EF4-FFF2-40B4-BE49-F238E27FC236}">
                        <a16:creationId xmlns:a16="http://schemas.microsoft.com/office/drawing/2014/main" id="{3CF1310B-C9A1-060F-7E33-2D021952117A}"/>
                      </a:ext>
                    </a:extLst>
                  </p:cNvPr>
                  <p:cNvSpPr/>
                  <p:nvPr/>
                </p:nvSpPr>
                <p:spPr>
                  <a:xfrm>
                    <a:off x="1047595" y="3537916"/>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58" name="Group 57">
                  <a:extLst>
                    <a:ext uri="{FF2B5EF4-FFF2-40B4-BE49-F238E27FC236}">
                      <a16:creationId xmlns:a16="http://schemas.microsoft.com/office/drawing/2014/main" id="{9175AC16-BBD3-FCA3-1D73-A0AEE7FE100A}"/>
                    </a:ext>
                  </a:extLst>
                </p:cNvPr>
                <p:cNvGrpSpPr/>
                <p:nvPr/>
              </p:nvGrpSpPr>
              <p:grpSpPr>
                <a:xfrm rot="10800000">
                  <a:off x="1708316" y="5421783"/>
                  <a:ext cx="759044" cy="612052"/>
                  <a:chOff x="1873454" y="5006121"/>
                  <a:chExt cx="759044" cy="612052"/>
                </a:xfrm>
              </p:grpSpPr>
              <p:sp>
                <p:nvSpPr>
                  <p:cNvPr id="60" name="Oval 59">
                    <a:extLst>
                      <a:ext uri="{FF2B5EF4-FFF2-40B4-BE49-F238E27FC236}">
                        <a16:creationId xmlns:a16="http://schemas.microsoft.com/office/drawing/2014/main" id="{A2935663-2AD7-ECD4-387A-F769B32CB9BF}"/>
                      </a:ext>
                    </a:extLst>
                  </p:cNvPr>
                  <p:cNvSpPr/>
                  <p:nvPr/>
                </p:nvSpPr>
                <p:spPr>
                  <a:xfrm rot="20267471">
                    <a:off x="2281480" y="5006121"/>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61" name="Oval 60">
                    <a:extLst>
                      <a:ext uri="{FF2B5EF4-FFF2-40B4-BE49-F238E27FC236}">
                        <a16:creationId xmlns:a16="http://schemas.microsoft.com/office/drawing/2014/main" id="{247092B5-CD37-1107-4EC7-1C031D50916B}"/>
                      </a:ext>
                    </a:extLst>
                  </p:cNvPr>
                  <p:cNvSpPr/>
                  <p:nvPr/>
                </p:nvSpPr>
                <p:spPr>
                  <a:xfrm rot="1800000">
                    <a:off x="1873454" y="5008573"/>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sp>
              <p:nvSpPr>
                <p:cNvPr id="59" name="Oval 58">
                  <a:extLst>
                    <a:ext uri="{FF2B5EF4-FFF2-40B4-BE49-F238E27FC236}">
                      <a16:creationId xmlns:a16="http://schemas.microsoft.com/office/drawing/2014/main" id="{6D9E8A3C-3C49-851D-7619-4D1198B36ABE}"/>
                    </a:ext>
                  </a:extLst>
                </p:cNvPr>
                <p:cNvSpPr/>
                <p:nvPr/>
              </p:nvSpPr>
              <p:spPr>
                <a:xfrm>
                  <a:off x="2006672" y="5781376"/>
                  <a:ext cx="139083" cy="139083"/>
                </a:xfrm>
                <a:prstGeom prst="ellipse">
                  <a:avLst/>
                </a:prstGeom>
                <a:solidFill>
                  <a:schemeClr val="tx1">
                    <a:lumMod val="25000"/>
                    <a:lumOff val="7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nvGrpSpPr>
              <p:cNvPr id="9233" name="Group 9232">
                <a:extLst>
                  <a:ext uri="{FF2B5EF4-FFF2-40B4-BE49-F238E27FC236}">
                    <a16:creationId xmlns:a16="http://schemas.microsoft.com/office/drawing/2014/main" id="{BA558E2F-30E2-0130-DC10-DEDABB017E3E}"/>
                  </a:ext>
                </a:extLst>
              </p:cNvPr>
              <p:cNvGrpSpPr/>
              <p:nvPr/>
            </p:nvGrpSpPr>
            <p:grpSpPr>
              <a:xfrm rot="3275920">
                <a:off x="6337253" y="2451270"/>
                <a:ext cx="890572" cy="1001040"/>
                <a:chOff x="6267775" y="2313536"/>
                <a:chExt cx="890572" cy="1001040"/>
              </a:xfrm>
            </p:grpSpPr>
            <p:sp>
              <p:nvSpPr>
                <p:cNvPr id="9230" name="Oval 9229">
                  <a:extLst>
                    <a:ext uri="{FF2B5EF4-FFF2-40B4-BE49-F238E27FC236}">
                      <a16:creationId xmlns:a16="http://schemas.microsoft.com/office/drawing/2014/main" id="{1EC036B6-AA92-1D17-4286-43721365D019}"/>
                    </a:ext>
                  </a:extLst>
                </p:cNvPr>
                <p:cNvSpPr/>
                <p:nvPr/>
              </p:nvSpPr>
              <p:spPr>
                <a:xfrm rot="18467471">
                  <a:off x="6535647" y="2184245"/>
                  <a:ext cx="351018" cy="609600"/>
                </a:xfrm>
                <a:prstGeom prst="ellipse">
                  <a:avLst/>
                </a:prstGeom>
                <a:solidFill>
                  <a:schemeClr val="tx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29" name="Oval 9228">
                  <a:extLst>
                    <a:ext uri="{FF2B5EF4-FFF2-40B4-BE49-F238E27FC236}">
                      <a16:creationId xmlns:a16="http://schemas.microsoft.com/office/drawing/2014/main" id="{DC94344C-ED57-7B82-45C2-D3F88DB60D02}"/>
                    </a:ext>
                  </a:extLst>
                </p:cNvPr>
                <p:cNvSpPr/>
                <p:nvPr/>
              </p:nvSpPr>
              <p:spPr>
                <a:xfrm>
                  <a:off x="6267775" y="2341733"/>
                  <a:ext cx="351018" cy="609600"/>
                </a:xfrm>
                <a:prstGeom prst="ellipse">
                  <a:avLst/>
                </a:prstGeom>
                <a:solidFill>
                  <a:schemeClr val="accent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31" name="Oval 9230">
                  <a:extLst>
                    <a:ext uri="{FF2B5EF4-FFF2-40B4-BE49-F238E27FC236}">
                      <a16:creationId xmlns:a16="http://schemas.microsoft.com/office/drawing/2014/main" id="{0AD40F78-C0CD-82BA-3D8B-3F60EE276A74}"/>
                    </a:ext>
                  </a:extLst>
                </p:cNvPr>
                <p:cNvSpPr/>
                <p:nvPr/>
              </p:nvSpPr>
              <p:spPr>
                <a:xfrm rot="10800000">
                  <a:off x="6807329" y="2676779"/>
                  <a:ext cx="351018" cy="609600"/>
                </a:xfrm>
                <a:prstGeom prst="ellipse">
                  <a:avLst/>
                </a:prstGeom>
                <a:solidFill>
                  <a:schemeClr val="bg1">
                    <a:lumMod val="8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32" name="Oval 9231">
                  <a:extLst>
                    <a:ext uri="{FF2B5EF4-FFF2-40B4-BE49-F238E27FC236}">
                      <a16:creationId xmlns:a16="http://schemas.microsoft.com/office/drawing/2014/main" id="{879C5C9A-BD0D-5529-A216-569E0EBF1917}"/>
                    </a:ext>
                  </a:extLst>
                </p:cNvPr>
                <p:cNvSpPr/>
                <p:nvPr/>
              </p:nvSpPr>
              <p:spPr>
                <a:xfrm rot="7667471">
                  <a:off x="6539457" y="2834267"/>
                  <a:ext cx="351018" cy="609600"/>
                </a:xfrm>
                <a:prstGeom prst="ellipse">
                  <a:avLst/>
                </a:prstGeom>
                <a:solidFill>
                  <a:schemeClr val="bg1">
                    <a:lumMod val="50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grpSp>
        <p:sp>
          <p:nvSpPr>
            <p:cNvPr id="9274" name="TextBox 9273">
              <a:extLst>
                <a:ext uri="{FF2B5EF4-FFF2-40B4-BE49-F238E27FC236}">
                  <a16:creationId xmlns:a16="http://schemas.microsoft.com/office/drawing/2014/main" id="{58C69827-3CDE-336C-2E91-33CEAEA082BA}"/>
                </a:ext>
              </a:extLst>
            </p:cNvPr>
            <p:cNvSpPr txBox="1"/>
            <p:nvPr/>
          </p:nvSpPr>
          <p:spPr>
            <a:xfrm>
              <a:off x="269875" y="1364978"/>
              <a:ext cx="2880790" cy="4702447"/>
            </a:xfrm>
            <a:prstGeom prst="rect">
              <a:avLst/>
            </a:prstGeom>
            <a:ln w="28575">
              <a:solidFill>
                <a:schemeClr val="tx1"/>
              </a:solidFill>
            </a:ln>
          </p:spPr>
          <p:txBody>
            <a:bodyPr vert="horz" wrap="square" lIns="0" tIns="0" rIns="0" bIns="0" rtlCol="0">
              <a:noAutofit/>
            </a:bodyPr>
            <a:lstStyle/>
            <a:p>
              <a:pPr algn="l"/>
              <a:endParaRPr lang="en-US" sz="1200" dirty="0"/>
            </a:p>
          </p:txBody>
        </p:sp>
        <p:sp>
          <p:nvSpPr>
            <p:cNvPr id="9275" name="TextBox 9274">
              <a:extLst>
                <a:ext uri="{FF2B5EF4-FFF2-40B4-BE49-F238E27FC236}">
                  <a16:creationId xmlns:a16="http://schemas.microsoft.com/office/drawing/2014/main" id="{1D8462BA-1C51-3BBA-8D74-C7887C1493F7}"/>
                </a:ext>
              </a:extLst>
            </p:cNvPr>
            <p:cNvSpPr txBox="1"/>
            <p:nvPr/>
          </p:nvSpPr>
          <p:spPr>
            <a:xfrm>
              <a:off x="3289300" y="1364978"/>
              <a:ext cx="2880790" cy="4702447"/>
            </a:xfrm>
            <a:prstGeom prst="rect">
              <a:avLst/>
            </a:prstGeom>
            <a:ln w="28575">
              <a:solidFill>
                <a:schemeClr val="tx1"/>
              </a:solidFill>
            </a:ln>
          </p:spPr>
          <p:txBody>
            <a:bodyPr vert="horz" wrap="square" lIns="0" tIns="0" rIns="0" bIns="0" rtlCol="0">
              <a:noAutofit/>
            </a:bodyPr>
            <a:lstStyle/>
            <a:p>
              <a:pPr algn="l"/>
              <a:endParaRPr lang="en-US" sz="1200" dirty="0"/>
            </a:p>
          </p:txBody>
        </p:sp>
        <p:sp>
          <p:nvSpPr>
            <p:cNvPr id="9276" name="TextBox 9275">
              <a:extLst>
                <a:ext uri="{FF2B5EF4-FFF2-40B4-BE49-F238E27FC236}">
                  <a16:creationId xmlns:a16="http://schemas.microsoft.com/office/drawing/2014/main" id="{B5CF2420-BDC3-F6CA-2E47-CCD3189C9F97}"/>
                </a:ext>
              </a:extLst>
            </p:cNvPr>
            <p:cNvSpPr txBox="1"/>
            <p:nvPr/>
          </p:nvSpPr>
          <p:spPr>
            <a:xfrm>
              <a:off x="6270625" y="1364978"/>
              <a:ext cx="2880790" cy="4702447"/>
            </a:xfrm>
            <a:prstGeom prst="rect">
              <a:avLst/>
            </a:prstGeom>
            <a:ln w="28575">
              <a:solidFill>
                <a:schemeClr val="tx1"/>
              </a:solidFill>
            </a:ln>
          </p:spPr>
          <p:txBody>
            <a:bodyPr vert="horz" wrap="square" lIns="0" tIns="0" rIns="0" bIns="0" rtlCol="0">
              <a:noAutofit/>
            </a:bodyPr>
            <a:lstStyle/>
            <a:p>
              <a:pPr algn="l"/>
              <a:endParaRPr lang="en-US" sz="1200" dirty="0"/>
            </a:p>
          </p:txBody>
        </p:sp>
      </p:grpSp>
      <p:sp>
        <p:nvSpPr>
          <p:cNvPr id="9277" name="Oval 9276">
            <a:extLst>
              <a:ext uri="{FF2B5EF4-FFF2-40B4-BE49-F238E27FC236}">
                <a16:creationId xmlns:a16="http://schemas.microsoft.com/office/drawing/2014/main" id="{0387AC36-0CD9-F24F-819D-E3A3E6236583}"/>
              </a:ext>
            </a:extLst>
          </p:cNvPr>
          <p:cNvSpPr/>
          <p:nvPr/>
        </p:nvSpPr>
        <p:spPr>
          <a:xfrm>
            <a:off x="10414990" y="3838092"/>
            <a:ext cx="139083" cy="139083"/>
          </a:xfrm>
          <a:prstGeom prst="ellipse">
            <a:avLst/>
          </a:prstGeom>
          <a:solidFill>
            <a:schemeClr val="tx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78" name="Oval 9277">
            <a:extLst>
              <a:ext uri="{FF2B5EF4-FFF2-40B4-BE49-F238E27FC236}">
                <a16:creationId xmlns:a16="http://schemas.microsoft.com/office/drawing/2014/main" id="{EC784F1A-F959-FCC3-3E75-A1A75CAE9913}"/>
              </a:ext>
            </a:extLst>
          </p:cNvPr>
          <p:cNvSpPr/>
          <p:nvPr/>
        </p:nvSpPr>
        <p:spPr>
          <a:xfrm>
            <a:off x="10214965" y="3847617"/>
            <a:ext cx="139083" cy="139083"/>
          </a:xfrm>
          <a:prstGeom prst="ellipse">
            <a:avLst/>
          </a:prstGeom>
          <a:solidFill>
            <a:schemeClr val="tx1">
              <a:lumMod val="25000"/>
              <a:lumOff val="75000"/>
            </a:schemeClr>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sp>
        <p:nvSpPr>
          <p:cNvPr id="9283" name="TextBox 9282">
            <a:extLst>
              <a:ext uri="{FF2B5EF4-FFF2-40B4-BE49-F238E27FC236}">
                <a16:creationId xmlns:a16="http://schemas.microsoft.com/office/drawing/2014/main" id="{D12B50B7-5E1E-1151-34DA-373AEDB72E3C}"/>
              </a:ext>
            </a:extLst>
          </p:cNvPr>
          <p:cNvSpPr txBox="1"/>
          <p:nvPr/>
        </p:nvSpPr>
        <p:spPr>
          <a:xfrm>
            <a:off x="8622579" y="1352972"/>
            <a:ext cx="3257073" cy="646331"/>
          </a:xfrm>
          <a:prstGeom prst="rect">
            <a:avLst/>
          </a:prstGeom>
          <a:noFill/>
        </p:spPr>
        <p:txBody>
          <a:bodyPr wrap="square">
            <a:spAutoFit/>
          </a:bodyPr>
          <a:lstStyle/>
          <a:p>
            <a:pPr algn="ctr"/>
            <a:r>
              <a:rPr lang="en-US" b="1" dirty="0"/>
              <a:t>Surovatamig (AZD0486)</a:t>
            </a:r>
          </a:p>
          <a:p>
            <a:pPr algn="ctr"/>
            <a:r>
              <a:rPr lang="en-US" dirty="0"/>
              <a:t>CD19 x CD3</a:t>
            </a:r>
          </a:p>
        </p:txBody>
      </p:sp>
      <p:sp>
        <p:nvSpPr>
          <p:cNvPr id="9284" name="TextBox 9283">
            <a:extLst>
              <a:ext uri="{FF2B5EF4-FFF2-40B4-BE49-F238E27FC236}">
                <a16:creationId xmlns:a16="http://schemas.microsoft.com/office/drawing/2014/main" id="{78C7C362-F27F-2A7B-2ACA-0F035100F762}"/>
              </a:ext>
            </a:extLst>
          </p:cNvPr>
          <p:cNvSpPr txBox="1"/>
          <p:nvPr/>
        </p:nvSpPr>
        <p:spPr>
          <a:xfrm>
            <a:off x="8542847" y="1369177"/>
            <a:ext cx="3428491" cy="4336576"/>
          </a:xfrm>
          <a:prstGeom prst="rect">
            <a:avLst/>
          </a:prstGeom>
          <a:ln w="28575">
            <a:solidFill>
              <a:schemeClr val="tx1"/>
            </a:solidFill>
          </a:ln>
        </p:spPr>
        <p:txBody>
          <a:bodyPr vert="horz" wrap="square" lIns="0" tIns="0" rIns="0" bIns="0" rtlCol="0">
            <a:noAutofit/>
          </a:bodyPr>
          <a:lstStyle/>
          <a:p>
            <a:pPr algn="l"/>
            <a:endParaRPr lang="en-US" sz="1200" dirty="0"/>
          </a:p>
        </p:txBody>
      </p:sp>
    </p:spTree>
    <p:extLst>
      <p:ext uri="{BB962C8B-B14F-4D97-AF65-F5344CB8AC3E}">
        <p14:creationId xmlns:p14="http://schemas.microsoft.com/office/powerpoint/2010/main" val="31548127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E68B7-DF68-0A32-F7AC-18C62F17121B}"/>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298EC688-D545-AFF8-BEE7-710845AA63B7}"/>
              </a:ext>
            </a:extLst>
          </p:cNvPr>
          <p:cNvSpPr>
            <a:spLocks noGrp="1" noChangeArrowheads="1"/>
          </p:cNvSpPr>
          <p:nvPr>
            <p:ph type="title"/>
          </p:nvPr>
        </p:nvSpPr>
        <p:spPr>
          <a:xfrm>
            <a:off x="231078" y="260163"/>
            <a:ext cx="11740260" cy="1044132"/>
          </a:xfrm>
        </p:spPr>
        <p:txBody>
          <a:bodyPr/>
          <a:lstStyle/>
          <a:p>
            <a:r>
              <a:rPr lang="en-US" altLang="en-US" sz="3200" spc="0" dirty="0">
                <a:latin typeface="Times New Roman" panose="02020603050405020304" pitchFamily="18" charset="0"/>
                <a:cs typeface="Times New Roman" panose="02020603050405020304" pitchFamily="18" charset="0"/>
              </a:rPr>
              <a:t>NP30179: Phase I/II Trial of Glofitamab Monotherapy + Obinutuzumab Pretreatment in Relapsed/Refractory MCL</a:t>
            </a:r>
          </a:p>
        </p:txBody>
      </p:sp>
      <p:graphicFrame>
        <p:nvGraphicFramePr>
          <p:cNvPr id="5" name="Group 155">
            <a:extLst>
              <a:ext uri="{FF2B5EF4-FFF2-40B4-BE49-F238E27FC236}">
                <a16:creationId xmlns:a16="http://schemas.microsoft.com/office/drawing/2014/main" id="{E7E08EDC-67D3-26FC-05E6-4514B537BFB8}"/>
              </a:ext>
            </a:extLst>
          </p:cNvPr>
          <p:cNvGraphicFramePr>
            <a:graphicFrameLocks/>
          </p:cNvGraphicFramePr>
          <p:nvPr>
            <p:extLst>
              <p:ext uri="{D42A27DB-BD31-4B8C-83A1-F6EECF244321}">
                <p14:modId xmlns:p14="http://schemas.microsoft.com/office/powerpoint/2010/main" val="3248167041"/>
              </p:ext>
            </p:extLst>
          </p:nvPr>
        </p:nvGraphicFramePr>
        <p:xfrm>
          <a:off x="231078" y="1416624"/>
          <a:ext cx="11528531" cy="1931908"/>
        </p:xfrm>
        <a:graphic>
          <a:graphicData uri="http://schemas.openxmlformats.org/drawingml/2006/table">
            <a:tbl>
              <a:tblPr/>
              <a:tblGrid>
                <a:gridCol w="2199568">
                  <a:extLst>
                    <a:ext uri="{9D8B030D-6E8A-4147-A177-3AD203B41FA5}">
                      <a16:colId xmlns:a16="http://schemas.microsoft.com/office/drawing/2014/main" val="20000"/>
                    </a:ext>
                  </a:extLst>
                </a:gridCol>
                <a:gridCol w="1970138">
                  <a:extLst>
                    <a:ext uri="{9D8B030D-6E8A-4147-A177-3AD203B41FA5}">
                      <a16:colId xmlns:a16="http://schemas.microsoft.com/office/drawing/2014/main" val="20001"/>
                    </a:ext>
                  </a:extLst>
                </a:gridCol>
                <a:gridCol w="1846331">
                  <a:extLst>
                    <a:ext uri="{9D8B030D-6E8A-4147-A177-3AD203B41FA5}">
                      <a16:colId xmlns:a16="http://schemas.microsoft.com/office/drawing/2014/main" val="20002"/>
                    </a:ext>
                  </a:extLst>
                </a:gridCol>
                <a:gridCol w="1837498">
                  <a:extLst>
                    <a:ext uri="{9D8B030D-6E8A-4147-A177-3AD203B41FA5}">
                      <a16:colId xmlns:a16="http://schemas.microsoft.com/office/drawing/2014/main" val="20003"/>
                    </a:ext>
                  </a:extLst>
                </a:gridCol>
                <a:gridCol w="1837498">
                  <a:extLst>
                    <a:ext uri="{9D8B030D-6E8A-4147-A177-3AD203B41FA5}">
                      <a16:colId xmlns:a16="http://schemas.microsoft.com/office/drawing/2014/main" val="3819515927"/>
                    </a:ext>
                  </a:extLst>
                </a:gridCol>
                <a:gridCol w="1837498">
                  <a:extLst>
                    <a:ext uri="{9D8B030D-6E8A-4147-A177-3AD203B41FA5}">
                      <a16:colId xmlns:a16="http://schemas.microsoft.com/office/drawing/2014/main" val="1481501524"/>
                    </a:ext>
                  </a:extLst>
                </a:gridCol>
              </a:tblGrid>
              <a:tr h="33817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Efficacy by Investigator, n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Glofitamab SUD</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All Patients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18314901"/>
                  </a:ext>
                </a:extLst>
              </a:tr>
              <a:tr h="338170">
                <a:tc vMerge="1">
                  <a:txBody>
                    <a:bodyPr/>
                    <a:lstStyle/>
                    <a:p>
                      <a:endParaRPr dirty="0"/>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1000 mg Obin </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16)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2000 mg Obin (n = 44)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Prior BTKi</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31)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No Prior BTKi</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29)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Overall</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60)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381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ORR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 (75)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39 (88.6)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23 (74.2)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28 (96.6)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51 (85.0)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76214234"/>
                  </a:ext>
                </a:extLst>
              </a:tr>
              <a:tr h="33817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CR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11 (68.8)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36 (81.8)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22 (71.0)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25 (86.2)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47 (78.3)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3817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PR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 (6.3)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 (6.8)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 (3.2)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 (10.3)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 (6.7)</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aphicFrame>
        <p:nvGraphicFramePr>
          <p:cNvPr id="6" name="Group 155">
            <a:extLst>
              <a:ext uri="{FF2B5EF4-FFF2-40B4-BE49-F238E27FC236}">
                <a16:creationId xmlns:a16="http://schemas.microsoft.com/office/drawing/2014/main" id="{F4BBF77B-E122-8112-4FDD-482304CAFDC1}"/>
              </a:ext>
            </a:extLst>
          </p:cNvPr>
          <p:cNvGraphicFramePr>
            <a:graphicFrameLocks/>
          </p:cNvGraphicFramePr>
          <p:nvPr>
            <p:extLst>
              <p:ext uri="{D42A27DB-BD31-4B8C-83A1-F6EECF244321}">
                <p14:modId xmlns:p14="http://schemas.microsoft.com/office/powerpoint/2010/main" val="737846857"/>
              </p:ext>
            </p:extLst>
          </p:nvPr>
        </p:nvGraphicFramePr>
        <p:xfrm>
          <a:off x="231079" y="3415219"/>
          <a:ext cx="5864921" cy="2255844"/>
        </p:xfrm>
        <a:graphic>
          <a:graphicData uri="http://schemas.openxmlformats.org/drawingml/2006/table">
            <a:tbl>
              <a:tblPr/>
              <a:tblGrid>
                <a:gridCol w="2195957">
                  <a:extLst>
                    <a:ext uri="{9D8B030D-6E8A-4147-A177-3AD203B41FA5}">
                      <a16:colId xmlns:a16="http://schemas.microsoft.com/office/drawing/2014/main" val="20000"/>
                    </a:ext>
                  </a:extLst>
                </a:gridCol>
                <a:gridCol w="1834482">
                  <a:extLst>
                    <a:ext uri="{9D8B030D-6E8A-4147-A177-3AD203B41FA5}">
                      <a16:colId xmlns:a16="http://schemas.microsoft.com/office/drawing/2014/main" val="20003"/>
                    </a:ext>
                  </a:extLst>
                </a:gridCol>
                <a:gridCol w="1834482">
                  <a:extLst>
                    <a:ext uri="{9D8B030D-6E8A-4147-A177-3AD203B41FA5}">
                      <a16:colId xmlns:a16="http://schemas.microsoft.com/office/drawing/2014/main" val="1481501524"/>
                    </a:ext>
                  </a:extLst>
                </a:gridCol>
              </a:tblGrid>
              <a:tr h="394873">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Efficacy by Investigator, mo</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All Patients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18314901"/>
                  </a:ext>
                </a:extLst>
              </a:tr>
              <a:tr h="676352">
                <a:tc vMerge="1">
                  <a:txBody>
                    <a:bodyPr/>
                    <a:lstStyle/>
                    <a:p>
                      <a:endParaRPr dirty="0"/>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Prior BTKi</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32)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Overall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61)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948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76214234"/>
                  </a:ext>
                </a:extLst>
              </a:tr>
              <a:tr h="3948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DoCR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15.4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948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DoR</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12" name="TextBox 11">
            <a:extLst>
              <a:ext uri="{FF2B5EF4-FFF2-40B4-BE49-F238E27FC236}">
                <a16:creationId xmlns:a16="http://schemas.microsoft.com/office/drawing/2014/main" id="{69BE876C-81FA-6EFE-DECF-BCB798E2B694}"/>
              </a:ext>
            </a:extLst>
          </p:cNvPr>
          <p:cNvSpPr txBox="1"/>
          <p:nvPr/>
        </p:nvSpPr>
        <p:spPr bwMode="auto">
          <a:xfrm>
            <a:off x="1304482" y="5764705"/>
            <a:ext cx="9500076" cy="400110"/>
          </a:xfrm>
          <a:prstGeom prst="rect">
            <a:avLst/>
          </a:prstGeom>
          <a:solidFill>
            <a:schemeClr val="accent2"/>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chemeClr val="bg2"/>
                </a:solidFill>
                <a:effectLst/>
                <a:uLnTx/>
                <a:uFillTx/>
                <a:latin typeface="Poppins" panose="00000500000000000000" pitchFamily="2" charset="0"/>
                <a:cs typeface="Poppins" panose="00000500000000000000" pitchFamily="2" charset="0"/>
              </a:rPr>
              <a:t>Glofitamab is not EMA or FDA approved for use in MCL</a:t>
            </a:r>
          </a:p>
        </p:txBody>
      </p:sp>
      <p:graphicFrame>
        <p:nvGraphicFramePr>
          <p:cNvPr id="2" name="Group 155">
            <a:extLst>
              <a:ext uri="{FF2B5EF4-FFF2-40B4-BE49-F238E27FC236}">
                <a16:creationId xmlns:a16="http://schemas.microsoft.com/office/drawing/2014/main" id="{70B8C9E7-81B4-7FD1-6B37-832DE9EF850E}"/>
              </a:ext>
            </a:extLst>
          </p:cNvPr>
          <p:cNvGraphicFramePr>
            <a:graphicFrameLocks/>
          </p:cNvGraphicFramePr>
          <p:nvPr>
            <p:extLst>
              <p:ext uri="{D42A27DB-BD31-4B8C-83A1-F6EECF244321}">
                <p14:modId xmlns:p14="http://schemas.microsoft.com/office/powerpoint/2010/main" val="2315520821"/>
              </p:ext>
            </p:extLst>
          </p:nvPr>
        </p:nvGraphicFramePr>
        <p:xfrm>
          <a:off x="6127683" y="3415220"/>
          <a:ext cx="5631926" cy="2255844"/>
        </p:xfrm>
        <a:graphic>
          <a:graphicData uri="http://schemas.openxmlformats.org/drawingml/2006/table">
            <a:tbl>
              <a:tblPr/>
              <a:tblGrid>
                <a:gridCol w="3068516">
                  <a:extLst>
                    <a:ext uri="{9D8B030D-6E8A-4147-A177-3AD203B41FA5}">
                      <a16:colId xmlns:a16="http://schemas.microsoft.com/office/drawing/2014/main" val="20000"/>
                    </a:ext>
                  </a:extLst>
                </a:gridCol>
                <a:gridCol w="2563410">
                  <a:extLst>
                    <a:ext uri="{9D8B030D-6E8A-4147-A177-3AD203B41FA5}">
                      <a16:colId xmlns:a16="http://schemas.microsoft.com/office/drawing/2014/main" val="20003"/>
                    </a:ext>
                  </a:extLst>
                </a:gridCol>
              </a:tblGrid>
              <a:tr h="338170">
                <a:tc>
                  <a:txBody>
                    <a:bodyPr/>
                    <a:lstStyle/>
                    <a:p>
                      <a:r>
                        <a:rPr lang="en-US" b="1" dirty="0">
                          <a:solidFill>
                            <a:schemeClr val="bg2"/>
                          </a:solidFill>
                        </a:rPr>
                        <a:t>AE, n (%)</a:t>
                      </a:r>
                      <a:endParaRPr b="1" dirty="0">
                        <a:solidFill>
                          <a:schemeClr val="bg2"/>
                        </a:solidFill>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60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381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Any CRS</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Grade 1/2</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Grade 3/4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42 (70.0)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35 (58.4)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 7 (11.6)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76214234"/>
                  </a:ext>
                </a:extLst>
              </a:tr>
              <a:tr h="3381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ICANS</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Grade 1</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Grade 2</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Grade 3/4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 (11.7)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 (8.3)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4" name="Content Placeholder 10">
            <a:extLst>
              <a:ext uri="{FF2B5EF4-FFF2-40B4-BE49-F238E27FC236}">
                <a16:creationId xmlns:a16="http://schemas.microsoft.com/office/drawing/2014/main" id="{643C33B9-3638-971A-8590-1AE3DE3DF724}"/>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en-US" spc="-10" dirty="0"/>
              <a:t>Phillips. JCO. 2025;43:318. NCT03075696.</a:t>
            </a:r>
          </a:p>
        </p:txBody>
      </p:sp>
    </p:spTree>
    <p:extLst>
      <p:ext uri="{BB962C8B-B14F-4D97-AF65-F5344CB8AC3E}">
        <p14:creationId xmlns:p14="http://schemas.microsoft.com/office/powerpoint/2010/main" val="6891031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625035"/>
            <a:ext cx="11740260" cy="1518364"/>
          </a:xfrm>
        </p:spPr>
        <p:txBody>
          <a:bodyPr/>
          <a:lstStyle/>
          <a:p>
            <a:r>
              <a:rPr lang="en-US" dirty="0"/>
              <a:t>Expert-Authored Commentary</a:t>
            </a:r>
          </a:p>
          <a:p>
            <a:r>
              <a:rPr lang="en-US" dirty="0"/>
              <a:t>EU-Focused Interactive Decision Support Tool to guide treatment decisions</a:t>
            </a:r>
          </a:p>
          <a:p>
            <a:r>
              <a:rPr lang="en-US" dirty="0"/>
              <a:t>Focused Patient Resource</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743202"/>
            <a:ext cx="11740260" cy="521168"/>
          </a:xfrm>
        </p:spPr>
        <p:txBody>
          <a:bodyPr/>
          <a:lstStyle/>
          <a:p>
            <a:r>
              <a:rPr lang="en-US" altLang="en-US" dirty="0"/>
              <a:t>Go Online for More Coverage of MCL!</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277736"/>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7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noFill/>
        <a:ln w="28575">
          <a:solidFill>
            <a:schemeClr val="accent1"/>
          </a:solidFill>
          <a:miter lim="800000"/>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0FFB30ECB90041B9593604C794F28B" ma:contentTypeVersion="11" ma:contentTypeDescription="Create a new document." ma:contentTypeScope="" ma:versionID="9457e063ce34cc54884fb3bd0da9d581">
  <xsd:schema xmlns:xsd="http://www.w3.org/2001/XMLSchema" xmlns:xs="http://www.w3.org/2001/XMLSchema" xmlns:p="http://schemas.microsoft.com/office/2006/metadata/properties" xmlns:ns2="9ea90f1c-e402-4886-81c6-ea9c3990025f" xmlns:ns3="22fd6914-46d4-4c7e-bbad-46e82841b69d" targetNamespace="http://schemas.microsoft.com/office/2006/metadata/properties" ma:root="true" ma:fieldsID="a10ba098a2703149670026dc5f0a051b" ns2:_="" ns3:_="">
    <xsd:import namespace="9ea90f1c-e402-4886-81c6-ea9c3990025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a90f1c-e402-4886-81c6-ea9c399002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ea90f1c-e402-4886-81c6-ea9c3990025f">
      <Terms xmlns="http://schemas.microsoft.com/office/infopath/2007/PartnerControls"/>
    </lcf76f155ced4ddcb4097134ff3c332f>
    <TaxCatchAll xmlns="22fd6914-46d4-4c7e-bbad-46e82841b69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736787-DE6E-4D4F-BDC6-8D0639D268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a90f1c-e402-4886-81c6-ea9c3990025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2BF528-79E7-49C7-8398-55B164A86230}">
  <ds:schemaRefs>
    <ds:schemaRef ds:uri="http://purl.org/dc/terms/"/>
    <ds:schemaRef ds:uri="http://www.w3.org/XML/1998/namespace"/>
    <ds:schemaRef ds:uri="9ea90f1c-e402-4886-81c6-ea9c3990025f"/>
    <ds:schemaRef ds:uri="http://purl.org/dc/elements/1.1/"/>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22fd6914-46d4-4c7e-bbad-46e82841b69d"/>
  </ds:schemaRefs>
</ds:datastoreItem>
</file>

<file path=customXml/itemProps3.xml><?xml version="1.0" encoding="utf-8"?>
<ds:datastoreItem xmlns:ds="http://schemas.openxmlformats.org/officeDocument/2006/customXml" ds:itemID="{8F0A32BC-8972-4892-8D70-AD9F473B3730}">
  <ds:schemaRefs>
    <ds:schemaRef ds:uri="http://schemas.microsoft.com/sharepoint/v3/contenttype/forms"/>
  </ds:schemaRefs>
</ds:datastoreItem>
</file>

<file path=docMetadata/LabelInfo.xml><?xml version="1.0" encoding="utf-8"?>
<clbl:labelList xmlns:clbl="http://schemas.microsoft.com/office/2020/mipLabelMetadata">
  <clbl:label id="{7aa68094-6104-41a6-b443-d4b52451f617}" enabled="0" method="" siteId="{7aa68094-6104-41a6-b443-d4b52451f617}" removed="1"/>
</clbl:labelList>
</file>

<file path=docProps/app.xml><?xml version="1.0" encoding="utf-8"?>
<Properties xmlns="http://schemas.openxmlformats.org/officeDocument/2006/extended-properties" xmlns:vt="http://schemas.openxmlformats.org/officeDocument/2006/docPropsVTypes">
  <Template>Office</Template>
  <TotalTime>9445</TotalTime>
  <Words>7844</Words>
  <Application>Microsoft Office PowerPoint</Application>
  <PresentationFormat>Widescreen</PresentationFormat>
  <Paragraphs>2429</Paragraphs>
  <Slides>36</Slides>
  <Notes>30</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36</vt:i4>
      </vt:variant>
    </vt:vector>
  </HeadingPairs>
  <TitlesOfParts>
    <vt:vector size="50" baseType="lpstr">
      <vt:lpstr>Arial</vt:lpstr>
      <vt:lpstr>Calibri</vt:lpstr>
      <vt:lpstr>Newsreader ExtraBold</vt:lpstr>
      <vt:lpstr>Poppins</vt:lpstr>
      <vt:lpstr>Poppins Light</vt:lpstr>
      <vt:lpstr>Poppins Medium</vt:lpstr>
      <vt:lpstr>Times</vt:lpstr>
      <vt:lpstr>Times New Roman</vt:lpstr>
      <vt:lpstr>Wingdings</vt:lpstr>
      <vt:lpstr>3_Office</vt:lpstr>
      <vt:lpstr>4_Office</vt:lpstr>
      <vt:lpstr>2_Office</vt:lpstr>
      <vt:lpstr>5_Office</vt:lpstr>
      <vt:lpstr>7_Office</vt:lpstr>
      <vt:lpstr>Optimizing Mantle Cell Lymphoma Care:  Case-Based Guidance From EU Experts</vt:lpstr>
      <vt:lpstr>About These Slides</vt:lpstr>
      <vt:lpstr>Faculty</vt:lpstr>
      <vt:lpstr>Overview of MCL</vt:lpstr>
      <vt:lpstr>MCL: Risk Factors</vt:lpstr>
      <vt:lpstr>NCCN Guidelines: Updated Diagnostic Workup in MCL</vt:lpstr>
      <vt:lpstr>Evolving Global Standards of Care in MCL: Frontline Therapy</vt:lpstr>
      <vt:lpstr>EHA-EU MCL Network Guidelines: Untreated MCL</vt:lpstr>
      <vt:lpstr>TRIANGLE: Randomized Phase III Trial of ASCT  After Rituximab/Ibrutinib/Ara-C Induction in MCL</vt:lpstr>
      <vt:lpstr>TRIANGLE: 4-Yr FFS and 4-Yr OS </vt:lpstr>
      <vt:lpstr>ECHO: BR With or Without Acalabrutinib for Previously Untreated MCL</vt:lpstr>
      <vt:lpstr>ECHO: PFS and OS</vt:lpstr>
      <vt:lpstr>ENRICH: Ibrutinib + Rituximab vs Immunochemotherapy for Previously Untreated Older Patients With MCL</vt:lpstr>
      <vt:lpstr>ENRICH: PFS (Overall Population)</vt:lpstr>
      <vt:lpstr>ENRICH: PFS of IR vs Choice of R-CHOP or BR Immunochemotherapy</vt:lpstr>
      <vt:lpstr>MANGROVE: Zanubrutinib + Rituximab vs BR for  Untreated MCL</vt:lpstr>
      <vt:lpstr>Key Adverse Events Associated With Covalent BTK Inhibitors</vt:lpstr>
      <vt:lpstr>Off-Target Effects of Covalent BTK Inhibitors: Potential Adverse Events</vt:lpstr>
      <vt:lpstr>Special Considerations for Covalent BTK Inhibitor AE Management</vt:lpstr>
      <vt:lpstr>Evolving Global Standards of Care in MCL: Relapsed/Refractory MCL</vt:lpstr>
      <vt:lpstr>EHA-EU MCL Network Guidelines: R/R MCL</vt:lpstr>
      <vt:lpstr>SYMPATICO: Ibrutinib + Venetoclax in TP53m Subgroup of Patients With Previously Untreated and R/R MCL</vt:lpstr>
      <vt:lpstr>SYMPATICO: Efficacy in R/R MCL</vt:lpstr>
      <vt:lpstr>EHA-EU MCL Network Guidelines: R/R MCL</vt:lpstr>
      <vt:lpstr>ZUMA-2: Brexucabtagene Autoleucel in MCL</vt:lpstr>
      <vt:lpstr>ZUMA-2: Clinical Outcomes Cohorts 1 and 2 (After a Prior BTKi)</vt:lpstr>
      <vt:lpstr>ZUMA-2: OS</vt:lpstr>
      <vt:lpstr>ZUMA-2: ORR and ORR in Key Subgroups Cohort 3 (No prior BTKi)</vt:lpstr>
      <vt:lpstr>TRANSCEND-MCL: Lisocabtagene Maraleucel in MCL (MCL Cohort of TRANSCEND NHL 001)</vt:lpstr>
      <vt:lpstr>TRANSCEND-MCL: Efficacy</vt:lpstr>
      <vt:lpstr>ZUMA-2 and TRANSCEND-MCL: Safety</vt:lpstr>
      <vt:lpstr>BRUIN (MCL Population): Responses and AEs in R/R MCL1-3</vt:lpstr>
      <vt:lpstr>BGB-11417-201: Sonrotoclax Monotherapy in R/R MCL </vt:lpstr>
      <vt:lpstr>Bispecific Antibodies in Development in MCL</vt:lpstr>
      <vt:lpstr>NP30179: Phase I/II Trial of Glofitamab Monotherapy + Obinutuzumab Pretreatment in Relapsed/Refractory MCL</vt:lpstr>
      <vt:lpstr>Go Online for More Coverage of MCL!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Mantle Cell Lymphoma Care: Case-Based Guidance From EU Experts</dc:title>
  <dc:creator>Davidson, El (NYC-FUB)</dc:creator>
  <cp:lastModifiedBy>Natalia Kolenko</cp:lastModifiedBy>
  <cp:revision>48</cp:revision>
  <dcterms:created xsi:type="dcterms:W3CDTF">2025-10-10T13:11:02Z</dcterms:created>
  <dcterms:modified xsi:type="dcterms:W3CDTF">2026-05-29T05:10:49Z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0x0101001D0FFB30ECB90041B9593604C794F28B</vt:lpwstr>
  </property>
  <property fmtid="{D5CDD505-2E9C-101B-9397-08002B2CF9AE}" pid="3" name="MediaServiceImageTags">
    <vt:lpwstr/>
  </property>
</Properties>
</file>