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6"/>
  </p:notesMasterIdLst>
  <p:handoutMasterIdLst>
    <p:handoutMasterId r:id="rId17"/>
  </p:handoutMasterIdLst>
  <p:sldIdLst>
    <p:sldId id="321" r:id="rId7"/>
    <p:sldId id="558" r:id="rId8"/>
    <p:sldId id="2145706242" r:id="rId9"/>
    <p:sldId id="2147473814" r:id="rId10"/>
    <p:sldId id="2147473817" r:id="rId11"/>
    <p:sldId id="2145706243" r:id="rId12"/>
    <p:sldId id="2147473822" r:id="rId13"/>
    <p:sldId id="2145706249" r:id="rId14"/>
    <p:sldId id="318" r:id="rId15"/>
  </p:sldIdLst>
  <p:sldSz cx="12192000" cy="6858000"/>
  <p:notesSz cx="7315200" cy="9601200"/>
  <p:custDataLst>
    <p:tags r:id="rId18"/>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8"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Jessica Adams" initials="JA" lastIdx="22" clrIdx="15">
    <p:extLst>
      <p:ext uri="{19B8F6BF-5375-455C-9EA6-DF929625EA0E}">
        <p15:presenceInfo xmlns:p15="http://schemas.microsoft.com/office/powerpoint/2012/main" userId="S::jadams@clinicaloptions.com::8f666512-4c33-411f-b97e-b4727ec85362" providerId="AD"/>
      </p:ext>
    </p:extLst>
  </p:cmAuthor>
  <p:cmAuthor id="17" name="Maddelynne Parker" initials="MP" lastIdx="9" clrIdx="16">
    <p:extLst>
      <p:ext uri="{19B8F6BF-5375-455C-9EA6-DF929625EA0E}">
        <p15:presenceInfo xmlns:p15="http://schemas.microsoft.com/office/powerpoint/2012/main" userId="Maddelynne Parker" providerId="None"/>
      </p:ext>
    </p:extLst>
  </p:cmAuthor>
  <p:cmAuthor id="18" name="mbecker@clinicaloptions.com" initials="m" lastIdx="8" clrIdx="17">
    <p:extLst>
      <p:ext uri="{19B8F6BF-5375-455C-9EA6-DF929625EA0E}">
        <p15:presenceInfo xmlns:p15="http://schemas.microsoft.com/office/powerpoint/2012/main" userId="mbecker@clinicaloptions.com" providerId="None"/>
      </p:ext>
    </p:extLst>
  </p:cmAuthor>
  <p:cmAuthor id="19" name="CLINICALOPTIONS\tquill" initials="C" lastIdx="1" clrIdx="18">
    <p:extLst>
      <p:ext uri="{19B8F6BF-5375-455C-9EA6-DF929625EA0E}">
        <p15:presenceInfo xmlns:p15="http://schemas.microsoft.com/office/powerpoint/2012/main" userId="CLINICALOPTIONS\tquill" providerId="None"/>
      </p:ext>
    </p:extLst>
  </p:cmAuthor>
  <p:cmAuthor id="20" name="aboecler@clinicaloptions.com" initials="a" lastIdx="2" clrIdx="19">
    <p:extLst>
      <p:ext uri="{19B8F6BF-5375-455C-9EA6-DF929625EA0E}">
        <p15:presenceInfo xmlns:p15="http://schemas.microsoft.com/office/powerpoint/2012/main" userId="aboecler@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078" autoAdjust="0"/>
  </p:normalViewPr>
  <p:slideViewPr>
    <p:cSldViewPr snapToGrid="0">
      <p:cViewPr varScale="1">
        <p:scale>
          <a:sx n="103" d="100"/>
          <a:sy n="103" d="100"/>
        </p:scale>
        <p:origin x="114" y="96"/>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tags" Target="tags/tag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aUC, advanced urothelial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62958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err="1">
                <a:latin typeface="Arial" panose="020B0604020202020204" pitchFamily="34" charset="0"/>
                <a:cs typeface="Arial" panose="020B0604020202020204" pitchFamily="34" charset="0"/>
              </a:rPr>
              <a:t>aUC</a:t>
            </a:r>
            <a:r>
              <a:rPr lang="en-US" sz="1200" i="1" dirty="0">
                <a:latin typeface="Arial" panose="020B0604020202020204" pitchFamily="34" charset="0"/>
                <a:cs typeface="Arial" panose="020B0604020202020204" pitchFamily="34" charset="0"/>
              </a:rPr>
              <a:t>, advanced urothelial carcinoma; EV, enfortumab vedotin; UC, urothelial carcinoma.</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241784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err="1">
                <a:latin typeface="Arial" panose="020B0604020202020204" pitchFamily="34" charset="0"/>
                <a:cs typeface="Arial" panose="020B0604020202020204" pitchFamily="34" charset="0"/>
              </a:rPr>
              <a:t>aUC</a:t>
            </a:r>
            <a:r>
              <a:rPr lang="en-US" sz="1200" i="1" dirty="0">
                <a:latin typeface="Arial" panose="020B0604020202020204" pitchFamily="34" charset="0"/>
                <a:cs typeface="Arial" panose="020B0604020202020204" pitchFamily="34" charset="0"/>
              </a:rPr>
              <a:t>, advanced urothelial carcinoma; EV, enfortumab vedotin; NGS, next-generation sequencing; ORR, overall response rate; OS, overall survival; PFS, progression-free survival; UC, urothelial carcinoma.</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3B44E1-F40A-4636-AE9B-04BFDBBF0198}"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9535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err="1">
                <a:latin typeface="Arial" panose="020B0604020202020204" pitchFamily="34" charset="0"/>
                <a:cs typeface="Arial" panose="020B0604020202020204" pitchFamily="34" charset="0"/>
              </a:rPr>
              <a:t>aUC</a:t>
            </a:r>
            <a:r>
              <a:rPr lang="en-US" sz="1200" i="1" dirty="0">
                <a:latin typeface="Arial" panose="020B0604020202020204" pitchFamily="34" charset="0"/>
                <a:cs typeface="Arial" panose="020B0604020202020204" pitchFamily="34" charset="0"/>
              </a:rPr>
              <a:t>, advanced urothelial carcinoma; </a:t>
            </a:r>
            <a:r>
              <a:rPr lang="en-US" sz="1200" b="0" i="1" dirty="0">
                <a:latin typeface="Arial" panose="020B0604020202020204" pitchFamily="34" charset="0"/>
                <a:cs typeface="Arial" panose="020B0604020202020204" pitchFamily="34" charset="0"/>
              </a:rPr>
              <a:t>CNS, central nervous system; ECOG, Eastern Cooperative Oncology Group; EV, enfortumab vedotin; IQR, interquartile range; PS, performance status.</a:t>
            </a:r>
            <a:endParaRPr lang="en-US" b="0" dirty="0"/>
          </a:p>
          <a:p>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715817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err="1">
                <a:latin typeface="Arial" panose="020B0604020202020204" pitchFamily="34" charset="0"/>
                <a:cs typeface="Arial" panose="020B0604020202020204" pitchFamily="34" charset="0"/>
              </a:rPr>
              <a:t>aUC</a:t>
            </a:r>
            <a:r>
              <a:rPr lang="en-US" sz="1200" i="1" dirty="0">
                <a:latin typeface="Arial" panose="020B0604020202020204" pitchFamily="34" charset="0"/>
                <a:cs typeface="Arial" panose="020B0604020202020204" pitchFamily="34" charset="0"/>
              </a:rPr>
              <a:t>, advanced urothelial carcinoma; </a:t>
            </a:r>
            <a:r>
              <a:rPr kumimoji="0" lang="en-US" sz="1200" b="0" i="1"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EV, enfortumab vedotin; NR, not reached; ORR, overall response rate; OS, overall survival; PFS, progression-free survival.</a:t>
            </a:r>
            <a:endParaRPr lang="en-US" b="0"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87921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err="1">
                <a:latin typeface="Arial" panose="020B0604020202020204" pitchFamily="34" charset="0"/>
                <a:cs typeface="Arial" panose="020B0604020202020204" pitchFamily="34" charset="0"/>
              </a:rPr>
              <a:t>aUC</a:t>
            </a:r>
            <a:r>
              <a:rPr lang="en-US" sz="1200" i="1" dirty="0">
                <a:latin typeface="Arial" panose="020B0604020202020204" pitchFamily="34" charset="0"/>
                <a:cs typeface="Arial" panose="020B0604020202020204" pitchFamily="34" charset="0"/>
              </a:rPr>
              <a:t>, advanced urothelial carcinoma; </a:t>
            </a:r>
            <a:r>
              <a:rPr kumimoji="0" lang="en-US" sz="1200" b="0" i="1"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EV, enfortumab vedotin; MVA, multivariate analysis; OS, overall survival; PFS, progression-free survival; UVA, univariate analysis. </a:t>
            </a:r>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319477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err="1">
                <a:latin typeface="Arial" panose="020B0604020202020204" pitchFamily="34" charset="0"/>
                <a:cs typeface="Arial" panose="020B0604020202020204" pitchFamily="34" charset="0"/>
              </a:rPr>
              <a:t>aUC</a:t>
            </a:r>
            <a:r>
              <a:rPr lang="en-US" sz="1200" i="1" dirty="0">
                <a:latin typeface="Arial" panose="020B0604020202020204" pitchFamily="34" charset="0"/>
                <a:cs typeface="Arial" panose="020B0604020202020204" pitchFamily="34" charset="0"/>
              </a:rPr>
              <a:t>, advanced urothelial carcinoma; </a:t>
            </a:r>
            <a:r>
              <a:rPr kumimoji="0" lang="en-US" sz="1200" b="0" i="1"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EV, enfortumab vedotin; OS, overall survival; PFS, progression-free survival; UC, urothelial carcinoma.</a:t>
            </a:r>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85355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9</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Erdafitinib and Enfortumab Vedotin Sequencing in Patients With </a:t>
            </a:r>
            <a:r>
              <a:rPr lang="en-US" altLang="en-US" sz="4000" i="1" dirty="0"/>
              <a:t>FGFR2/3</a:t>
            </a:r>
            <a:r>
              <a:rPr lang="en-US" altLang="en-US" sz="4000" dirty="0"/>
              <a:t>-Altered aUC: UNITE Database Retrospective Analysis</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54641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Exelixis, Inc.;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and Janssen Biotech, Inc. administered by Janssen Scientific Affairs, LLC.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49" y="3221038"/>
            <a:ext cx="6370401"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ASCO Genitourinary Cancers Symposium, January 25-27, 2024</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FB00C9F-FC18-425D-37C8-9422D6D8746D}"/>
              </a:ext>
            </a:extLst>
          </p:cNvPr>
          <p:cNvSpPr>
            <a:spLocks noGrp="1"/>
          </p:cNvSpPr>
          <p:nvPr>
            <p:ph type="title"/>
          </p:nvPr>
        </p:nvSpPr>
        <p:spPr/>
        <p:txBody>
          <a:bodyPr/>
          <a:lstStyle/>
          <a:p>
            <a:r>
              <a:rPr lang="en-US" dirty="0"/>
              <a:t>Sequencing Erdafitinib and Enfortumab Vedotin in </a:t>
            </a:r>
            <a:r>
              <a:rPr lang="en-US" dirty="0" err="1"/>
              <a:t>aUC</a:t>
            </a:r>
            <a:r>
              <a:rPr lang="en-US" dirty="0"/>
              <a:t>: Background</a:t>
            </a:r>
          </a:p>
        </p:txBody>
      </p:sp>
      <p:sp>
        <p:nvSpPr>
          <p:cNvPr id="5" name="Content Placeholder 4">
            <a:extLst>
              <a:ext uri="{FF2B5EF4-FFF2-40B4-BE49-F238E27FC236}">
                <a16:creationId xmlns:a16="http://schemas.microsoft.com/office/drawing/2014/main" id="{F71A7A59-5CA5-5C48-C796-EDC6E82DDAA9}"/>
              </a:ext>
            </a:extLst>
          </p:cNvPr>
          <p:cNvSpPr>
            <a:spLocks noGrp="1"/>
          </p:cNvSpPr>
          <p:nvPr>
            <p:ph idx="1"/>
          </p:nvPr>
        </p:nvSpPr>
        <p:spPr/>
        <p:txBody>
          <a:bodyPr/>
          <a:lstStyle/>
          <a:p>
            <a:r>
              <a:rPr lang="en-US" dirty="0"/>
              <a:t>Unmet need for data on sequencing of erdafitinib and EV for </a:t>
            </a:r>
            <a:br>
              <a:rPr lang="en-US" dirty="0"/>
            </a:br>
            <a:r>
              <a:rPr lang="en-US" dirty="0"/>
              <a:t>patients with </a:t>
            </a:r>
            <a:r>
              <a:rPr lang="en-US" i="1" dirty="0"/>
              <a:t>FGFR2/3</a:t>
            </a:r>
            <a:r>
              <a:rPr lang="en-US" dirty="0"/>
              <a:t>-altered advanced or metastatic UC</a:t>
            </a:r>
            <a:r>
              <a:rPr lang="en-US" baseline="30000" dirty="0"/>
              <a:t>1,2</a:t>
            </a:r>
          </a:p>
          <a:p>
            <a:r>
              <a:rPr lang="en-US" dirty="0"/>
              <a:t>Preclinical data suggest FGFR inhibition increases Nectin-4 expression, leading to hypothesis that improved outcomes would be observed if </a:t>
            </a:r>
            <a:br>
              <a:rPr lang="en-US" dirty="0"/>
            </a:br>
            <a:r>
              <a:rPr lang="en-US" dirty="0"/>
              <a:t>EV were received after erdafitinib</a:t>
            </a:r>
            <a:r>
              <a:rPr lang="en-US" baseline="30000" dirty="0"/>
              <a:t>3</a:t>
            </a:r>
          </a:p>
          <a:p>
            <a:r>
              <a:rPr lang="en-US" dirty="0"/>
              <a:t>Current analysis evaluated real-world patient data from UNITE database to compare efficacy of therapy sequencing—erdafitinib before EV, erdafitinib after EV, or EV alone—in patients with </a:t>
            </a:r>
            <a:r>
              <a:rPr lang="en-US" i="1" dirty="0"/>
              <a:t>FGFR2/3</a:t>
            </a:r>
            <a:r>
              <a:rPr lang="en-US" dirty="0"/>
              <a:t>-altered locally advanced/metastatic UC</a:t>
            </a:r>
            <a:r>
              <a:rPr lang="en-US" baseline="30000" dirty="0"/>
              <a:t>4</a:t>
            </a:r>
            <a:br>
              <a:rPr lang="en-US" dirty="0">
                <a:highlight>
                  <a:srgbClr val="FFFF00"/>
                </a:highlight>
              </a:rPr>
            </a:br>
            <a:endParaRPr lang="en-US" dirty="0"/>
          </a:p>
        </p:txBody>
      </p:sp>
      <p:sp>
        <p:nvSpPr>
          <p:cNvPr id="6" name="Text Box 15">
            <a:extLst>
              <a:ext uri="{FF2B5EF4-FFF2-40B4-BE49-F238E27FC236}">
                <a16:creationId xmlns:a16="http://schemas.microsoft.com/office/drawing/2014/main" id="{9E570976-B906-7EA9-5B8A-C99CDBF9BF4F}"/>
              </a:ext>
            </a:extLst>
          </p:cNvPr>
          <p:cNvSpPr txBox="1">
            <a:spLocks noChangeArrowheads="1"/>
          </p:cNvSpPr>
          <p:nvPr/>
        </p:nvSpPr>
        <p:spPr bwMode="auto">
          <a:xfrm>
            <a:off x="444650" y="6193616"/>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Adib. BJUI Compass. 2022;3:169. 2. Benjamin. Front Immuol. 2023;14:1258388.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lang="en-US" altLang="en-US" sz="1200" b="0" spc="-10" dirty="0">
                <a:solidFill>
                  <a:srgbClr val="455560"/>
                </a:solidFill>
                <a:latin typeface="Calibri" panose="020F0502020204030204" pitchFamily="34" charset="0"/>
              </a:rPr>
              <a:t>3</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Clark-Garvey. AACR Annual Meeting 2023. Abstr 4867. 4</a:t>
            </a:r>
            <a:r>
              <a:rPr lang="en-US" altLang="en-US" sz="1200" b="0" spc="-10" dirty="0">
                <a:solidFill>
                  <a:srgbClr val="455560"/>
                </a:solidFill>
                <a:latin typeface="Calibri" panose="020F0502020204030204" pitchFamily="34" charset="0"/>
              </a:rPr>
              <a:t>.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Jiang. ASCO GU 2024. Abstr 616.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568196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Title 1">
            <a:extLst>
              <a:ext uri="{FF2B5EF4-FFF2-40B4-BE49-F238E27FC236}">
                <a16:creationId xmlns:a16="http://schemas.microsoft.com/office/drawing/2014/main" id="{8CB4A11C-BD8F-47B5-A4C6-3E1471EB3550}"/>
              </a:ext>
            </a:extLst>
          </p:cNvPr>
          <p:cNvSpPr>
            <a:spLocks noGrp="1"/>
          </p:cNvSpPr>
          <p:nvPr>
            <p:ph type="title"/>
          </p:nvPr>
        </p:nvSpPr>
        <p:spPr/>
        <p:txBody>
          <a:bodyPr/>
          <a:lstStyle/>
          <a:p>
            <a:r>
              <a:rPr lang="en-US" dirty="0"/>
              <a:t>Sequencing Erdafitinib and Enfortumab Vedotin in </a:t>
            </a:r>
            <a:r>
              <a:rPr lang="en-US" dirty="0" err="1"/>
              <a:t>aUC</a:t>
            </a:r>
            <a:r>
              <a:rPr lang="en-US" dirty="0"/>
              <a:t>: </a:t>
            </a:r>
            <a:br>
              <a:rPr lang="en-US" dirty="0"/>
            </a:br>
            <a:r>
              <a:rPr lang="en-US" dirty="0"/>
              <a:t>Study Design</a:t>
            </a:r>
          </a:p>
        </p:txBody>
      </p:sp>
      <p:sp>
        <p:nvSpPr>
          <p:cNvPr id="65" name="Content Placeholder 2">
            <a:extLst>
              <a:ext uri="{FF2B5EF4-FFF2-40B4-BE49-F238E27FC236}">
                <a16:creationId xmlns:a16="http://schemas.microsoft.com/office/drawing/2014/main" id="{7C3EB341-92CF-41F7-97E7-C9429D3A07F5}"/>
              </a:ext>
            </a:extLst>
          </p:cNvPr>
          <p:cNvSpPr>
            <a:spLocks noGrp="1"/>
          </p:cNvSpPr>
          <p:nvPr>
            <p:ph idx="1"/>
          </p:nvPr>
        </p:nvSpPr>
        <p:spPr/>
        <p:txBody>
          <a:bodyPr/>
          <a:lstStyle/>
          <a:p>
            <a:r>
              <a:rPr lang="en-US" sz="2400" dirty="0"/>
              <a:t>Multi-institutional UNITE database consists of information on patients treated with systematic therapy for locally advanced/metastatic UC</a:t>
            </a:r>
          </a:p>
          <a:p>
            <a:r>
              <a:rPr lang="en-US" sz="2400" dirty="0"/>
              <a:t>In total, 633 patients are represented in the database, among whom 487 had available NGS data, and among those, 94 had </a:t>
            </a:r>
            <a:r>
              <a:rPr lang="en-US" sz="2400" i="1" dirty="0"/>
              <a:t>FGFR2/3</a:t>
            </a:r>
            <a:r>
              <a:rPr lang="en-US" sz="2400" dirty="0"/>
              <a:t> alterations</a:t>
            </a:r>
          </a:p>
          <a:p>
            <a:endParaRPr lang="en-US" sz="2400" dirty="0"/>
          </a:p>
          <a:p>
            <a:endParaRPr lang="en-US" sz="2400" dirty="0"/>
          </a:p>
          <a:p>
            <a:endParaRPr lang="en-US" sz="2400" dirty="0"/>
          </a:p>
          <a:p>
            <a:endParaRPr lang="en-US" sz="2400" dirty="0"/>
          </a:p>
          <a:p>
            <a:pPr>
              <a:spcBef>
                <a:spcPts val="1800"/>
              </a:spcBef>
            </a:pPr>
            <a:r>
              <a:rPr lang="en-US" sz="2400" b="1" dirty="0"/>
              <a:t>Study endpoints: </a:t>
            </a:r>
            <a:r>
              <a:rPr lang="en-US" sz="2400" dirty="0"/>
              <a:t>OS from start of therapy (excludes EV monotherapy), PFS from start of EV, ORR</a:t>
            </a:r>
          </a:p>
        </p:txBody>
      </p:sp>
      <p:sp>
        <p:nvSpPr>
          <p:cNvPr id="70" name="Text Box 45">
            <a:extLst>
              <a:ext uri="{FF2B5EF4-FFF2-40B4-BE49-F238E27FC236}">
                <a16:creationId xmlns:a16="http://schemas.microsoft.com/office/drawing/2014/main" id="{9BF31983-1D4B-401B-8CDD-F37FC5995D8B}"/>
              </a:ext>
            </a:extLst>
          </p:cNvPr>
          <p:cNvSpPr txBox="1">
            <a:spLocks noChangeArrowheads="1"/>
          </p:cNvSpPr>
          <p:nvPr/>
        </p:nvSpPr>
        <p:spPr bwMode="auto">
          <a:xfrm>
            <a:off x="1491406" y="3423363"/>
            <a:ext cx="268247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rPr>
              <a:t>Patients with</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rPr>
            </a:br>
            <a:r>
              <a:rPr lang="en-GB" altLang="en-US" sz="1800" b="0" i="1" dirty="0">
                <a:solidFill>
                  <a:srgbClr val="000000"/>
                </a:solidFill>
                <a:latin typeface="Calibri" panose="020F0502020204030204" pitchFamily="34" charset="0"/>
              </a:rPr>
              <a:t>FGFR2/3</a:t>
            </a:r>
            <a:r>
              <a:rPr lang="en-GB" altLang="en-US" sz="1800" b="0" dirty="0">
                <a:solidFill>
                  <a:srgbClr val="000000"/>
                </a:solidFill>
                <a:latin typeface="Calibri" panose="020F0502020204030204" pitchFamily="34" charset="0"/>
              </a:rPr>
              <a:t>-altered locally advanced/metastatic UC previously treated with erdafitinib and/or EV</a:t>
            </a:r>
            <a:endPar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rPr>
              <a:t>(N = </a:t>
            </a:r>
            <a:r>
              <a:rPr lang="en-GB" altLang="en-US" sz="1800" b="0" dirty="0">
                <a:solidFill>
                  <a:srgbClr val="000000"/>
                </a:solidFill>
                <a:latin typeface="Calibri" panose="020F0502020204030204" pitchFamily="34" charset="0"/>
              </a:rPr>
              <a:t>94</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rPr>
              <a:t>)</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78" name="Rectangle 49">
            <a:extLst>
              <a:ext uri="{FF2B5EF4-FFF2-40B4-BE49-F238E27FC236}">
                <a16:creationId xmlns:a16="http://schemas.microsoft.com/office/drawing/2014/main" id="{B56EB130-5955-4C88-96C8-7972D57D32B2}"/>
              </a:ext>
            </a:extLst>
          </p:cNvPr>
          <p:cNvSpPr>
            <a:spLocks noChangeArrowheads="1"/>
          </p:cNvSpPr>
          <p:nvPr/>
        </p:nvSpPr>
        <p:spPr bwMode="auto">
          <a:xfrm>
            <a:off x="5502147" y="3225917"/>
            <a:ext cx="2114001" cy="65552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Erdafitinib</a:t>
            </a:r>
            <a:b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a:t>
            </a:r>
            <a:r>
              <a:rPr lang="en-US" altLang="en-US" sz="1800" b="0" dirty="0">
                <a:solidFill>
                  <a:srgbClr val="FFFFFF"/>
                </a:solidFill>
                <a:latin typeface="Calibri" panose="020F0502020204030204" pitchFamily="34" charset="0"/>
              </a:rPr>
              <a:t>2</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a:t>
            </a:r>
          </a:p>
        </p:txBody>
      </p:sp>
      <p:sp>
        <p:nvSpPr>
          <p:cNvPr id="79" name="Rectangle 50">
            <a:extLst>
              <a:ext uri="{FF2B5EF4-FFF2-40B4-BE49-F238E27FC236}">
                <a16:creationId xmlns:a16="http://schemas.microsoft.com/office/drawing/2014/main" id="{ACA3602D-DB1A-471A-84C1-3C4D66196E75}"/>
              </a:ext>
            </a:extLst>
          </p:cNvPr>
          <p:cNvSpPr>
            <a:spLocks noChangeArrowheads="1"/>
          </p:cNvSpPr>
          <p:nvPr/>
        </p:nvSpPr>
        <p:spPr bwMode="auto">
          <a:xfrm>
            <a:off x="5502146" y="3972766"/>
            <a:ext cx="2114001" cy="655520"/>
          </a:xfrm>
          <a:prstGeom prst="rect">
            <a:avLst/>
          </a:prstGeom>
          <a:solidFill>
            <a:schemeClr val="accent4"/>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800" dirty="0">
                <a:solidFill>
                  <a:srgbClr val="FFFFFF"/>
                </a:solidFill>
                <a:latin typeface="Calibri" panose="020F0502020204030204" pitchFamily="34" charset="0"/>
              </a:rPr>
              <a:t>EV</a:t>
            </a:r>
            <a:b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a:t>
            </a:r>
            <a:r>
              <a:rPr lang="en-US" altLang="en-US" sz="1800" b="0" dirty="0">
                <a:solidFill>
                  <a:srgbClr val="FFFFFF"/>
                </a:solidFill>
                <a:latin typeface="Calibri" panose="020F0502020204030204" pitchFamily="34" charset="0"/>
              </a:rPr>
              <a:t>15</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p>
        </p:txBody>
      </p:sp>
      <p:sp>
        <p:nvSpPr>
          <p:cNvPr id="4" name="Rectangle 50">
            <a:extLst>
              <a:ext uri="{FF2B5EF4-FFF2-40B4-BE49-F238E27FC236}">
                <a16:creationId xmlns:a16="http://schemas.microsoft.com/office/drawing/2014/main" id="{29FA5990-5B89-F88A-0E7F-668D3FFF2E86}"/>
              </a:ext>
            </a:extLst>
          </p:cNvPr>
          <p:cNvSpPr>
            <a:spLocks noChangeArrowheads="1"/>
          </p:cNvSpPr>
          <p:nvPr/>
        </p:nvSpPr>
        <p:spPr bwMode="auto">
          <a:xfrm>
            <a:off x="5502146" y="4749024"/>
            <a:ext cx="4651793" cy="655520"/>
          </a:xfrm>
          <a:prstGeom prst="rect">
            <a:avLst/>
          </a:prstGeom>
          <a:solidFill>
            <a:schemeClr val="accent4"/>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EV M</a:t>
            </a:r>
            <a:r>
              <a:rPr lang="en-US" altLang="en-US" sz="1800" dirty="0">
                <a:solidFill>
                  <a:srgbClr val="FFFFFF"/>
                </a:solidFill>
                <a:latin typeface="Calibri" panose="020F0502020204030204" pitchFamily="34" charset="0"/>
              </a:rPr>
              <a:t>onotherapy</a:t>
            </a:r>
            <a:b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a:t>
            </a:r>
            <a:r>
              <a:rPr lang="en-US" altLang="en-US" sz="1800" b="0" dirty="0">
                <a:solidFill>
                  <a:srgbClr val="FFFFFF"/>
                </a:solidFill>
                <a:latin typeface="Calibri" panose="020F0502020204030204" pitchFamily="34" charset="0"/>
              </a:rPr>
              <a:t>55</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p>
        </p:txBody>
      </p:sp>
      <p:sp>
        <p:nvSpPr>
          <p:cNvPr id="5" name="Line 54">
            <a:extLst>
              <a:ext uri="{FF2B5EF4-FFF2-40B4-BE49-F238E27FC236}">
                <a16:creationId xmlns:a16="http://schemas.microsoft.com/office/drawing/2014/main" id="{F960C88F-563F-E302-A66C-18960B671B96}"/>
              </a:ext>
            </a:extLst>
          </p:cNvPr>
          <p:cNvSpPr>
            <a:spLocks noChangeShapeType="1"/>
          </p:cNvSpPr>
          <p:nvPr/>
        </p:nvSpPr>
        <p:spPr bwMode="auto">
          <a:xfrm flipV="1">
            <a:off x="4359349" y="3648013"/>
            <a:ext cx="7315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 name="Text Box 15">
            <a:extLst>
              <a:ext uri="{FF2B5EF4-FFF2-40B4-BE49-F238E27FC236}">
                <a16:creationId xmlns:a16="http://schemas.microsoft.com/office/drawing/2014/main" id="{BB17F2C6-5516-280B-1823-57130E808E41}"/>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Jiang. ASCO GU 2024. Abstr 616.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 name="Line 54">
            <a:extLst>
              <a:ext uri="{FF2B5EF4-FFF2-40B4-BE49-F238E27FC236}">
                <a16:creationId xmlns:a16="http://schemas.microsoft.com/office/drawing/2014/main" id="{82ED6280-D4C8-1E97-A241-A7975B8BB4BC}"/>
              </a:ext>
            </a:extLst>
          </p:cNvPr>
          <p:cNvSpPr>
            <a:spLocks noChangeShapeType="1"/>
          </p:cNvSpPr>
          <p:nvPr/>
        </p:nvSpPr>
        <p:spPr bwMode="auto">
          <a:xfrm>
            <a:off x="4359349" y="4334271"/>
            <a:ext cx="7315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 name="Line 54">
            <a:extLst>
              <a:ext uri="{FF2B5EF4-FFF2-40B4-BE49-F238E27FC236}">
                <a16:creationId xmlns:a16="http://schemas.microsoft.com/office/drawing/2014/main" id="{093993B6-8983-33D8-B39F-318EF9012AE1}"/>
              </a:ext>
            </a:extLst>
          </p:cNvPr>
          <p:cNvSpPr>
            <a:spLocks noChangeShapeType="1"/>
          </p:cNvSpPr>
          <p:nvPr/>
        </p:nvSpPr>
        <p:spPr bwMode="auto">
          <a:xfrm>
            <a:off x="4359349" y="5062429"/>
            <a:ext cx="7315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Rectangle 49">
            <a:extLst>
              <a:ext uri="{FF2B5EF4-FFF2-40B4-BE49-F238E27FC236}">
                <a16:creationId xmlns:a16="http://schemas.microsoft.com/office/drawing/2014/main" id="{F2932E56-065A-ADDA-ECDC-E7608ACE0B98}"/>
              </a:ext>
            </a:extLst>
          </p:cNvPr>
          <p:cNvSpPr>
            <a:spLocks noChangeArrowheads="1"/>
          </p:cNvSpPr>
          <p:nvPr/>
        </p:nvSpPr>
        <p:spPr bwMode="auto">
          <a:xfrm>
            <a:off x="8039939" y="3214997"/>
            <a:ext cx="2114001" cy="655521"/>
          </a:xfrm>
          <a:prstGeom prst="rect">
            <a:avLst/>
          </a:prstGeom>
          <a:solidFill>
            <a:schemeClr val="accent4"/>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EV</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 name="Rectangle 50">
            <a:extLst>
              <a:ext uri="{FF2B5EF4-FFF2-40B4-BE49-F238E27FC236}">
                <a16:creationId xmlns:a16="http://schemas.microsoft.com/office/drawing/2014/main" id="{1BFD655C-9F2E-1E36-5485-EEE683F524FE}"/>
              </a:ext>
            </a:extLst>
          </p:cNvPr>
          <p:cNvSpPr>
            <a:spLocks noChangeArrowheads="1"/>
          </p:cNvSpPr>
          <p:nvPr/>
        </p:nvSpPr>
        <p:spPr bwMode="auto">
          <a:xfrm>
            <a:off x="8039939" y="3982011"/>
            <a:ext cx="2114001" cy="65552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800" dirty="0">
                <a:solidFill>
                  <a:srgbClr val="FFFFFF"/>
                </a:solidFill>
                <a:latin typeface="Calibri" panose="020F0502020204030204" pitchFamily="34" charset="0"/>
              </a:rPr>
              <a:t>Erdafitinib</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Line 54">
            <a:extLst>
              <a:ext uri="{FF2B5EF4-FFF2-40B4-BE49-F238E27FC236}">
                <a16:creationId xmlns:a16="http://schemas.microsoft.com/office/drawing/2014/main" id="{1790D71B-FAE9-C083-0CAF-EB8DC8AB9179}"/>
              </a:ext>
            </a:extLst>
          </p:cNvPr>
          <p:cNvSpPr>
            <a:spLocks noChangeShapeType="1"/>
          </p:cNvSpPr>
          <p:nvPr/>
        </p:nvSpPr>
        <p:spPr bwMode="auto">
          <a:xfrm flipV="1">
            <a:off x="7644647" y="3553677"/>
            <a:ext cx="366790" cy="319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Line 54">
            <a:extLst>
              <a:ext uri="{FF2B5EF4-FFF2-40B4-BE49-F238E27FC236}">
                <a16:creationId xmlns:a16="http://schemas.microsoft.com/office/drawing/2014/main" id="{041A1621-EBBA-5498-93D7-0D00E7242916}"/>
              </a:ext>
            </a:extLst>
          </p:cNvPr>
          <p:cNvSpPr>
            <a:spLocks noChangeShapeType="1"/>
          </p:cNvSpPr>
          <p:nvPr/>
        </p:nvSpPr>
        <p:spPr bwMode="auto">
          <a:xfrm flipV="1">
            <a:off x="7644647" y="4239780"/>
            <a:ext cx="366790" cy="319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988480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Sequencing Erdafitinib and Enfortumab Vedotin in </a:t>
            </a:r>
            <a:r>
              <a:rPr lang="en-US" dirty="0" err="1"/>
              <a:t>aUC</a:t>
            </a:r>
            <a:r>
              <a:rPr lang="en-US" dirty="0"/>
              <a:t>: Baseline Characteristics</a:t>
            </a:r>
            <a:endParaRPr lang="en-US" altLang="en-US" dirty="0"/>
          </a:p>
        </p:txBody>
      </p:sp>
      <p:graphicFrame>
        <p:nvGraphicFramePr>
          <p:cNvPr id="2" name="Group 32">
            <a:extLst>
              <a:ext uri="{FF2B5EF4-FFF2-40B4-BE49-F238E27FC236}">
                <a16:creationId xmlns:a16="http://schemas.microsoft.com/office/drawing/2014/main" id="{BCDB66DE-3250-24B8-B91C-479B07180A6C}"/>
              </a:ext>
            </a:extLst>
          </p:cNvPr>
          <p:cNvGraphicFramePr>
            <a:graphicFrameLocks noGrp="1"/>
          </p:cNvGraphicFramePr>
          <p:nvPr>
            <p:extLst>
              <p:ext uri="{D42A27DB-BD31-4B8C-83A1-F6EECF244321}">
                <p14:modId xmlns:p14="http://schemas.microsoft.com/office/powerpoint/2010/main" val="3385083208"/>
              </p:ext>
            </p:extLst>
          </p:nvPr>
        </p:nvGraphicFramePr>
        <p:xfrm>
          <a:off x="723900" y="1616955"/>
          <a:ext cx="5439349" cy="4398392"/>
        </p:xfrm>
        <a:graphic>
          <a:graphicData uri="http://schemas.openxmlformats.org/drawingml/2006/table">
            <a:tbl>
              <a:tblPr/>
              <a:tblGrid>
                <a:gridCol w="2213828">
                  <a:extLst>
                    <a:ext uri="{9D8B030D-6E8A-4147-A177-3AD203B41FA5}">
                      <a16:colId xmlns:a16="http://schemas.microsoft.com/office/drawing/2014/main" val="20000"/>
                    </a:ext>
                  </a:extLst>
                </a:gridCol>
                <a:gridCol w="1045028">
                  <a:extLst>
                    <a:ext uri="{9D8B030D-6E8A-4147-A177-3AD203B41FA5}">
                      <a16:colId xmlns:a16="http://schemas.microsoft.com/office/drawing/2014/main" val="3390567803"/>
                    </a:ext>
                  </a:extLst>
                </a:gridCol>
                <a:gridCol w="1014884">
                  <a:extLst>
                    <a:ext uri="{9D8B030D-6E8A-4147-A177-3AD203B41FA5}">
                      <a16:colId xmlns:a16="http://schemas.microsoft.com/office/drawing/2014/main" val="20001"/>
                    </a:ext>
                  </a:extLst>
                </a:gridCol>
                <a:gridCol w="1165609">
                  <a:extLst>
                    <a:ext uri="{9D8B030D-6E8A-4147-A177-3AD203B41FA5}">
                      <a16:colId xmlns:a16="http://schemas.microsoft.com/office/drawing/2014/main" val="1951156210"/>
                    </a:ext>
                  </a:extLst>
                </a:gridCol>
              </a:tblGrid>
              <a:tr h="420069">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Characteristic,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Erdafitinib → EV</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EV → Erdafitinib</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EV Monotherapy</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1115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age at EV start, yr (IQR)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66 (61.5-73)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74 (71-78)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73 (67-77)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656352">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Race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White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Black</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Unknown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21 (87.5)</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 (8.3)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(4.2)</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13 (86.7)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(6.7)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(6.7)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48 (87.3)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 (3.6)</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4 (7.3)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(1.8)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1115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Male sex</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21 (87.5)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 (66.7)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 (69.1)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538210">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ECOG PS at EV start*</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0-1</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2-4</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Unknown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 (33.3)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16 (66.7)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(6.7)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14 (93.3)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(10.9)</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46 (83.6)</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3 (5.5)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09053445"/>
                  </a:ext>
                </a:extLst>
              </a:tr>
              <a:tr h="807310">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BMI at EV start</a:t>
                      </a:r>
                    </a:p>
                    <a:p>
                      <a:pPr marL="171450" marR="0" lvl="0" indent="-171450" algn="l" defTabSz="914400" rtl="0" eaLnBrk="1" fontAlgn="base" latinLnBrk="0" hangingPunct="1">
                        <a:lnSpc>
                          <a:spcPct val="90000"/>
                        </a:lnSpc>
                        <a:spcBef>
                          <a:spcPct val="0"/>
                        </a:spcBef>
                        <a:spcAft>
                          <a:spcPts val="0"/>
                        </a:spcAft>
                        <a:buClrTx/>
                        <a:buSzTx/>
                        <a:buFont typeface="Wingdings" panose="05000000000000000000"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&lt;19</a:t>
                      </a:r>
                    </a:p>
                    <a:p>
                      <a:pPr marL="171450" marR="0" lvl="0" indent="-171450" algn="l" defTabSz="914400" rtl="0" eaLnBrk="1" fontAlgn="base" latinLnBrk="0" hangingPunct="1">
                        <a:lnSpc>
                          <a:spcPct val="90000"/>
                        </a:lnSpc>
                        <a:spcBef>
                          <a:spcPct val="0"/>
                        </a:spcBef>
                        <a:spcAft>
                          <a:spcPts val="0"/>
                        </a:spcAft>
                        <a:buClrTx/>
                        <a:buSzTx/>
                        <a:buFont typeface="Wingdings" panose="05000000000000000000"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19-25</a:t>
                      </a:r>
                    </a:p>
                    <a:p>
                      <a:pPr marL="171450" marR="0" lvl="0" indent="-171450" algn="l" defTabSz="914400" rtl="0" eaLnBrk="1" fontAlgn="base" latinLnBrk="0" hangingPunct="1">
                        <a:lnSpc>
                          <a:spcPct val="90000"/>
                        </a:lnSpc>
                        <a:spcBef>
                          <a:spcPct val="0"/>
                        </a:spcBef>
                        <a:spcAft>
                          <a:spcPts val="0"/>
                        </a:spcAft>
                        <a:buClrTx/>
                        <a:buSzTx/>
                        <a:buFont typeface="Wingdings" panose="05000000000000000000"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25-30</a:t>
                      </a:r>
                    </a:p>
                    <a:p>
                      <a:pPr marL="171450" marR="0" lvl="0" indent="-171450" algn="l" defTabSz="914400" rtl="0" eaLnBrk="1" fontAlgn="base" latinLnBrk="0" hangingPunct="1">
                        <a:lnSpc>
                          <a:spcPct val="90000"/>
                        </a:lnSpc>
                        <a:spcBef>
                          <a:spcPct val="0"/>
                        </a:spcBef>
                        <a:spcAft>
                          <a:spcPts val="0"/>
                        </a:spcAft>
                        <a:buClrTx/>
                        <a:buSzTx/>
                        <a:buFont typeface="Wingdings" panose="05000000000000000000"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&gt;30</a:t>
                      </a:r>
                    </a:p>
                    <a:p>
                      <a:pPr marL="171450" marR="0" lvl="0" indent="-171450" algn="l" defTabSz="914400" rtl="0" eaLnBrk="1" fontAlgn="base" latinLnBrk="0" hangingPunct="1">
                        <a:lnSpc>
                          <a:spcPct val="90000"/>
                        </a:lnSpc>
                        <a:spcBef>
                          <a:spcPct val="0"/>
                        </a:spcBef>
                        <a:spcAft>
                          <a:spcPts val="0"/>
                        </a:spcAft>
                        <a:buClrTx/>
                        <a:buSzTx/>
                        <a:buFont typeface="Wingdings" panose="05000000000000000000"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Unknown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defRPr/>
                      </a:pP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(4.2)</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7 (29.2)</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8 (33.3)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7 (29.2)</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6 (40.0)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4 (26.7)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4 (26.7)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 (3.6)</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19 (34.5)</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24 (43.6)</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9 (16.4)</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30212402"/>
                  </a:ext>
                </a:extLst>
              </a:tr>
              <a:tr h="21115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anti–PDL1 therapy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21 (87.5)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51 (92.7)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69264985"/>
                  </a:ext>
                </a:extLst>
              </a:tr>
              <a:tr h="21115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platinum-based therapy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14 (58.3)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 (53.3)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37 (67.3)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118333988"/>
                  </a:ext>
                </a:extLst>
              </a:tr>
            </a:tbl>
          </a:graphicData>
        </a:graphic>
      </p:graphicFrame>
      <p:sp>
        <p:nvSpPr>
          <p:cNvPr id="3" name="Text Box 15">
            <a:extLst>
              <a:ext uri="{FF2B5EF4-FFF2-40B4-BE49-F238E27FC236}">
                <a16:creationId xmlns:a16="http://schemas.microsoft.com/office/drawing/2014/main" id="{9161FE90-D43E-2449-23F8-4FFD0F02576A}"/>
              </a:ext>
            </a:extLst>
          </p:cNvPr>
          <p:cNvSpPr txBox="1">
            <a:spLocks noChangeArrowheads="1"/>
          </p:cNvSpPr>
          <p:nvPr/>
        </p:nvSpPr>
        <p:spPr bwMode="auto">
          <a:xfrm>
            <a:off x="448101" y="638177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Jiang. ASCO GU 2024. Abstr 616.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Group 32">
            <a:extLst>
              <a:ext uri="{FF2B5EF4-FFF2-40B4-BE49-F238E27FC236}">
                <a16:creationId xmlns:a16="http://schemas.microsoft.com/office/drawing/2014/main" id="{BFA03854-9F81-C088-0470-919D18868DCB}"/>
              </a:ext>
            </a:extLst>
          </p:cNvPr>
          <p:cNvGraphicFramePr>
            <a:graphicFrameLocks noGrp="1"/>
          </p:cNvGraphicFramePr>
          <p:nvPr>
            <p:extLst>
              <p:ext uri="{D42A27DB-BD31-4B8C-83A1-F6EECF244321}">
                <p14:modId xmlns:p14="http://schemas.microsoft.com/office/powerpoint/2010/main" val="4023551815"/>
              </p:ext>
            </p:extLst>
          </p:nvPr>
        </p:nvGraphicFramePr>
        <p:xfrm>
          <a:off x="6249644" y="1616955"/>
          <a:ext cx="5229569" cy="4151440"/>
        </p:xfrm>
        <a:graphic>
          <a:graphicData uri="http://schemas.openxmlformats.org/drawingml/2006/table">
            <a:tbl>
              <a:tblPr/>
              <a:tblGrid>
                <a:gridCol w="1982763">
                  <a:extLst>
                    <a:ext uri="{9D8B030D-6E8A-4147-A177-3AD203B41FA5}">
                      <a16:colId xmlns:a16="http://schemas.microsoft.com/office/drawing/2014/main" val="20000"/>
                    </a:ext>
                  </a:extLst>
                </a:gridCol>
                <a:gridCol w="963569">
                  <a:extLst>
                    <a:ext uri="{9D8B030D-6E8A-4147-A177-3AD203B41FA5}">
                      <a16:colId xmlns:a16="http://schemas.microsoft.com/office/drawing/2014/main" val="3390567803"/>
                    </a:ext>
                  </a:extLst>
                </a:gridCol>
                <a:gridCol w="1078777">
                  <a:extLst>
                    <a:ext uri="{9D8B030D-6E8A-4147-A177-3AD203B41FA5}">
                      <a16:colId xmlns:a16="http://schemas.microsoft.com/office/drawing/2014/main" val="20001"/>
                    </a:ext>
                  </a:extLst>
                </a:gridCol>
                <a:gridCol w="1204460">
                  <a:extLst>
                    <a:ext uri="{9D8B030D-6E8A-4147-A177-3AD203B41FA5}">
                      <a16:colId xmlns:a16="http://schemas.microsoft.com/office/drawing/2014/main" val="1951156210"/>
                    </a:ext>
                  </a:extLst>
                </a:gridCol>
              </a:tblGrid>
              <a:tr h="382579">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Characteristic,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Erdafitinib → EV</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EV → Erdafitinib</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EV Monotherapy</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597773">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Primary tumor location</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Bladder</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Upper tract</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Urethra</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Unknown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16 (66.7)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8 (33.3)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 (73.3)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4 (26.7)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34 (61.8)</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18 (32.7)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 (3.6)</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(1.8)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7053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Pathology</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Pure urothelial</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Mixed urothelial predominant</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Mixed subtype predominant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(75.0)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5 (20.8)</a:t>
                      </a:r>
                    </a:p>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 (73.3)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3 (20.0)</a:t>
                      </a:r>
                    </a:p>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40 (72.7)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13 (23.6)</a:t>
                      </a:r>
                    </a:p>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028162">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Site of metastases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Lymph nodes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Local</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Bone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Lung</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Liver</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Visceral other</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CNS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(75.0)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9 (37.5)</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9 (37.5)</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12 (50.0)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4 (16.7)</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(4.2)</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(4.2)</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4 (16.7)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 (80.0)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6 (40.0)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6 (40.0)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9 (60.0)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3 (20.0)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 (13.3)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0 (0)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 (69.1)</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12 (21.8)</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23 (41.8)</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21 (38.2)</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15 (27.3)</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6 (10.9)</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 (1.8)</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10 (18.2)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7" name="TextBox 6">
            <a:extLst>
              <a:ext uri="{FF2B5EF4-FFF2-40B4-BE49-F238E27FC236}">
                <a16:creationId xmlns:a16="http://schemas.microsoft.com/office/drawing/2014/main" id="{C452A877-09AB-ECFC-465D-0B8B016785F8}"/>
              </a:ext>
            </a:extLst>
          </p:cNvPr>
          <p:cNvSpPr txBox="1"/>
          <p:nvPr/>
        </p:nvSpPr>
        <p:spPr bwMode="auto">
          <a:xfrm>
            <a:off x="6250075" y="5837141"/>
            <a:ext cx="52291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*ECOG PS 0/1 was 93% in EV → erdafitinib vs 67% in erdafitinib → EV (</a:t>
            </a:r>
            <a:r>
              <a:rPr lang="en-US" sz="1200" b="0" i="1" dirty="0">
                <a:solidFill>
                  <a:schemeClr val="bg1"/>
                </a:solidFill>
                <a:latin typeface="Calibri" panose="020F0502020204030204" pitchFamily="34" charset="0"/>
              </a:rPr>
              <a:t>P</a:t>
            </a:r>
            <a:r>
              <a:rPr lang="en-US" sz="1200" b="0" dirty="0">
                <a:solidFill>
                  <a:schemeClr val="bg1"/>
                </a:solidFill>
                <a:latin typeface="Calibri" panose="020F0502020204030204" pitchFamily="34" charset="0"/>
              </a:rPr>
              <a:t> = .04).</a:t>
            </a:r>
          </a:p>
        </p:txBody>
      </p:sp>
    </p:spTree>
    <p:extLst>
      <p:ext uri="{BB962C8B-B14F-4D97-AF65-F5344CB8AC3E}">
        <p14:creationId xmlns:p14="http://schemas.microsoft.com/office/powerpoint/2010/main" val="4003795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Sequencing Erdafitinib and Enfortumab Vedotin in </a:t>
            </a:r>
            <a:r>
              <a:rPr lang="en-US" dirty="0" err="1"/>
              <a:t>aUC</a:t>
            </a:r>
            <a:r>
              <a:rPr lang="en-US" dirty="0"/>
              <a:t>: </a:t>
            </a:r>
            <a:br>
              <a:rPr lang="en-US" dirty="0"/>
            </a:br>
            <a:r>
              <a:rPr kumimoji="0" lang="en-US" altLang="en-US" sz="36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OS, PFS, and ORR</a:t>
            </a:r>
            <a:endParaRPr lang="en-US" altLang="en-US" dirty="0"/>
          </a:p>
        </p:txBody>
      </p:sp>
      <p:sp>
        <p:nvSpPr>
          <p:cNvPr id="3" name="Text Box 15">
            <a:extLst>
              <a:ext uri="{FF2B5EF4-FFF2-40B4-BE49-F238E27FC236}">
                <a16:creationId xmlns:a16="http://schemas.microsoft.com/office/drawing/2014/main" id="{60CB6E70-88D9-6413-D574-3BD208BB72C0}"/>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Jiang. ASCO GU 2024. Abstr 616.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4" name="Group 32">
            <a:extLst>
              <a:ext uri="{FF2B5EF4-FFF2-40B4-BE49-F238E27FC236}">
                <a16:creationId xmlns:a16="http://schemas.microsoft.com/office/drawing/2014/main" id="{177C7288-7F9A-486D-D1EF-8328D502DE4A}"/>
              </a:ext>
            </a:extLst>
          </p:cNvPr>
          <p:cNvGraphicFramePr>
            <a:graphicFrameLocks noGrp="1"/>
          </p:cNvGraphicFramePr>
          <p:nvPr>
            <p:extLst>
              <p:ext uri="{D42A27DB-BD31-4B8C-83A1-F6EECF244321}">
                <p14:modId xmlns:p14="http://schemas.microsoft.com/office/powerpoint/2010/main" val="1474781170"/>
              </p:ext>
            </p:extLst>
          </p:nvPr>
        </p:nvGraphicFramePr>
        <p:xfrm>
          <a:off x="723900" y="1603375"/>
          <a:ext cx="10780453" cy="2185496"/>
        </p:xfrm>
        <a:graphic>
          <a:graphicData uri="http://schemas.openxmlformats.org/drawingml/2006/table">
            <a:tbl>
              <a:tblPr/>
              <a:tblGrid>
                <a:gridCol w="2347712">
                  <a:extLst>
                    <a:ext uri="{9D8B030D-6E8A-4147-A177-3AD203B41FA5}">
                      <a16:colId xmlns:a16="http://schemas.microsoft.com/office/drawing/2014/main" val="20000"/>
                    </a:ext>
                  </a:extLst>
                </a:gridCol>
                <a:gridCol w="2208576">
                  <a:extLst>
                    <a:ext uri="{9D8B030D-6E8A-4147-A177-3AD203B41FA5}">
                      <a16:colId xmlns:a16="http://schemas.microsoft.com/office/drawing/2014/main" val="3390567803"/>
                    </a:ext>
                  </a:extLst>
                </a:gridCol>
                <a:gridCol w="1933824">
                  <a:extLst>
                    <a:ext uri="{9D8B030D-6E8A-4147-A177-3AD203B41FA5}">
                      <a16:colId xmlns:a16="http://schemas.microsoft.com/office/drawing/2014/main" val="20001"/>
                    </a:ext>
                  </a:extLst>
                </a:gridCol>
                <a:gridCol w="1849284">
                  <a:extLst>
                    <a:ext uri="{9D8B030D-6E8A-4147-A177-3AD203B41FA5}">
                      <a16:colId xmlns:a16="http://schemas.microsoft.com/office/drawing/2014/main" val="1951156210"/>
                    </a:ext>
                  </a:extLst>
                </a:gridCol>
                <a:gridCol w="2441057">
                  <a:extLst>
                    <a:ext uri="{9D8B030D-6E8A-4147-A177-3AD203B41FA5}">
                      <a16:colId xmlns:a16="http://schemas.microsoft.com/office/drawing/2014/main" val="1159008768"/>
                    </a:ext>
                  </a:extLst>
                </a:gridCol>
              </a:tblGrid>
              <a:tr h="381373">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Outcome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Erdafitinib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 EV</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EV → Erdafitinib</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rgbClr val="4DA1BB"/>
                        </a:buClr>
                        <a:buSzTx/>
                        <a:buFont typeface="Wingdings" pitchFamily="2" charset="2"/>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EV Monotherapy</a:t>
                      </a:r>
                      <a:b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rgbClr val="4DA1BB"/>
                        </a:buClr>
                        <a:buSzTx/>
                        <a:buFont typeface="Wingdings" pitchFamily="2" charset="2"/>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Erdafitinib/EV </a:t>
                      </a:r>
                      <a:b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Any Sequence</a:t>
                      </a:r>
                      <a:b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167633">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OS, mo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 (16.3-NR)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 (14.0-NR)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 (9.4-15.7)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 (16.3-32.5)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67633">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PFS to EV, mo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(2.8-7.4)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(4.4-12.2)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 (5.3-7.4)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(4.1-6.4)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67633">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ORR to EV,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32 (12-51)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67 (44-91)*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49 (35-63)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46 (30-62)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55068">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ORR to erdafitinib,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33 (14-52)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31 (7-56)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35 (20-50)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09053445"/>
                  </a:ext>
                </a:extLst>
              </a:tr>
            </a:tbl>
          </a:graphicData>
        </a:graphic>
      </p:graphicFrame>
      <p:sp>
        <p:nvSpPr>
          <p:cNvPr id="5" name="TextBox 4">
            <a:extLst>
              <a:ext uri="{FF2B5EF4-FFF2-40B4-BE49-F238E27FC236}">
                <a16:creationId xmlns:a16="http://schemas.microsoft.com/office/drawing/2014/main" id="{1156D8B1-87C6-A059-5673-98E55C58270C}"/>
              </a:ext>
            </a:extLst>
          </p:cNvPr>
          <p:cNvSpPr txBox="1"/>
          <p:nvPr/>
        </p:nvSpPr>
        <p:spPr bwMode="auto">
          <a:xfrm>
            <a:off x="723900" y="3863640"/>
            <a:ext cx="53854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*ORR to EV: EV → erdafitinib vs erdafitinib → EV (</a:t>
            </a:r>
            <a:r>
              <a:rPr lang="en-US" sz="1600" b="0" i="1" dirty="0">
                <a:solidFill>
                  <a:schemeClr val="bg1"/>
                </a:solidFill>
                <a:latin typeface="Calibri" panose="020F0502020204030204" pitchFamily="34" charset="0"/>
              </a:rPr>
              <a:t>P</a:t>
            </a:r>
            <a:r>
              <a:rPr lang="en-US" sz="1600" b="0" dirty="0">
                <a:solidFill>
                  <a:schemeClr val="bg1"/>
                </a:solidFill>
                <a:latin typeface="Calibri" panose="020F0502020204030204" pitchFamily="34" charset="0"/>
              </a:rPr>
              <a:t> = .04).</a:t>
            </a:r>
          </a:p>
        </p:txBody>
      </p:sp>
    </p:spTree>
    <p:extLst>
      <p:ext uri="{BB962C8B-B14F-4D97-AF65-F5344CB8AC3E}">
        <p14:creationId xmlns:p14="http://schemas.microsoft.com/office/powerpoint/2010/main" val="246532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Sequencing Erdafitinib and Enfortumab Vedotin in </a:t>
            </a:r>
            <a:r>
              <a:rPr lang="en-US" dirty="0" err="1"/>
              <a:t>aUC</a:t>
            </a:r>
            <a:r>
              <a:rPr lang="en-US" dirty="0"/>
              <a:t>: Multivariate and Univariate Analysis of </a:t>
            </a:r>
            <a:r>
              <a:rPr lang="en-US" altLang="en-US" sz="3600" dirty="0"/>
              <a:t>OS and PFS</a:t>
            </a:r>
            <a:endParaRPr lang="en-US" altLang="en-US" dirty="0">
              <a:highlight>
                <a:srgbClr val="00FFFF"/>
              </a:highlight>
            </a:endParaRPr>
          </a:p>
        </p:txBody>
      </p:sp>
      <p:sp>
        <p:nvSpPr>
          <p:cNvPr id="3" name="Text Box 15">
            <a:extLst>
              <a:ext uri="{FF2B5EF4-FFF2-40B4-BE49-F238E27FC236}">
                <a16:creationId xmlns:a16="http://schemas.microsoft.com/office/drawing/2014/main" id="{789BD601-5F98-424C-DC41-5F1AA4E5FD55}"/>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Jiang. ASCO GU 2024. Abstr 616.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4" name="Group 32">
            <a:extLst>
              <a:ext uri="{FF2B5EF4-FFF2-40B4-BE49-F238E27FC236}">
                <a16:creationId xmlns:a16="http://schemas.microsoft.com/office/drawing/2014/main" id="{B317DDC2-A06A-37FA-4C7E-3D8C39F318C6}"/>
              </a:ext>
            </a:extLst>
          </p:cNvPr>
          <p:cNvGraphicFramePr>
            <a:graphicFrameLocks noGrp="1"/>
          </p:cNvGraphicFramePr>
          <p:nvPr>
            <p:extLst>
              <p:ext uri="{D42A27DB-BD31-4B8C-83A1-F6EECF244321}">
                <p14:modId xmlns:p14="http://schemas.microsoft.com/office/powerpoint/2010/main" val="3800466600"/>
              </p:ext>
            </p:extLst>
          </p:nvPr>
        </p:nvGraphicFramePr>
        <p:xfrm>
          <a:off x="723900" y="1603375"/>
          <a:ext cx="10755314" cy="4297792"/>
        </p:xfrm>
        <a:graphic>
          <a:graphicData uri="http://schemas.openxmlformats.org/drawingml/2006/table">
            <a:tbl>
              <a:tblPr/>
              <a:tblGrid>
                <a:gridCol w="1966491">
                  <a:extLst>
                    <a:ext uri="{9D8B030D-6E8A-4147-A177-3AD203B41FA5}">
                      <a16:colId xmlns:a16="http://schemas.microsoft.com/office/drawing/2014/main" val="20000"/>
                    </a:ext>
                  </a:extLst>
                </a:gridCol>
                <a:gridCol w="1152489">
                  <a:extLst>
                    <a:ext uri="{9D8B030D-6E8A-4147-A177-3AD203B41FA5}">
                      <a16:colId xmlns:a16="http://schemas.microsoft.com/office/drawing/2014/main" val="20001"/>
                    </a:ext>
                  </a:extLst>
                </a:gridCol>
                <a:gridCol w="920544">
                  <a:extLst>
                    <a:ext uri="{9D8B030D-6E8A-4147-A177-3AD203B41FA5}">
                      <a16:colId xmlns:a16="http://schemas.microsoft.com/office/drawing/2014/main" val="2287633354"/>
                    </a:ext>
                  </a:extLst>
                </a:gridCol>
                <a:gridCol w="1318052">
                  <a:extLst>
                    <a:ext uri="{9D8B030D-6E8A-4147-A177-3AD203B41FA5}">
                      <a16:colId xmlns:a16="http://schemas.microsoft.com/office/drawing/2014/main" val="2216820707"/>
                    </a:ext>
                  </a:extLst>
                </a:gridCol>
                <a:gridCol w="899623">
                  <a:extLst>
                    <a:ext uri="{9D8B030D-6E8A-4147-A177-3AD203B41FA5}">
                      <a16:colId xmlns:a16="http://schemas.microsoft.com/office/drawing/2014/main" val="2209076264"/>
                    </a:ext>
                  </a:extLst>
                </a:gridCol>
                <a:gridCol w="1255287">
                  <a:extLst>
                    <a:ext uri="{9D8B030D-6E8A-4147-A177-3AD203B41FA5}">
                      <a16:colId xmlns:a16="http://schemas.microsoft.com/office/drawing/2014/main" val="3044154821"/>
                    </a:ext>
                  </a:extLst>
                </a:gridCol>
                <a:gridCol w="1035613">
                  <a:extLst>
                    <a:ext uri="{9D8B030D-6E8A-4147-A177-3AD203B41FA5}">
                      <a16:colId xmlns:a16="http://schemas.microsoft.com/office/drawing/2014/main" val="300808692"/>
                    </a:ext>
                  </a:extLst>
                </a:gridCol>
                <a:gridCol w="1213446">
                  <a:extLst>
                    <a:ext uri="{9D8B030D-6E8A-4147-A177-3AD203B41FA5}">
                      <a16:colId xmlns:a16="http://schemas.microsoft.com/office/drawing/2014/main" val="1992391752"/>
                    </a:ext>
                  </a:extLst>
                </a:gridCol>
                <a:gridCol w="993769">
                  <a:extLst>
                    <a:ext uri="{9D8B030D-6E8A-4147-A177-3AD203B41FA5}">
                      <a16:colId xmlns:a16="http://schemas.microsoft.com/office/drawing/2014/main" val="1951156210"/>
                    </a:ext>
                  </a:extLst>
                </a:gridCol>
              </a:tblGrid>
              <a:tr h="302538">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UVA OS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P</a:t>
                      </a:r>
                      <a:r>
                        <a:rPr kumimoji="0" lang="en-US" sz="16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MVA OS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P</a:t>
                      </a:r>
                      <a:r>
                        <a:rPr kumimoji="0" lang="en-US" sz="16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UVA PFS</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1" i="1" u="none" strike="noStrike" cap="none" normalizeH="0" baseline="0" dirty="0">
                          <a:ln>
                            <a:noFill/>
                          </a:ln>
                          <a:solidFill>
                            <a:schemeClr val="tx1"/>
                          </a:solidFill>
                          <a:effectLst/>
                          <a:latin typeface="Calibri" panose="020F0502020204030204" pitchFamily="34" charset="0"/>
                        </a:rPr>
                        <a:t>P</a:t>
                      </a:r>
                      <a:r>
                        <a:rPr kumimoji="0" lang="en-US" sz="16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MVA 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P</a:t>
                      </a:r>
                      <a:r>
                        <a:rPr kumimoji="0" lang="en-US" sz="16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0253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Visceral metastases (yes vs no)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1.49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(0.83-2.68)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1.56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(0.86-2.83)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1.49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(0.92-2.40)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1.46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(0.87-2.44)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0253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EV </a:t>
                      </a:r>
                      <a:r>
                        <a:rPr kumimoji="0" lang="en-US" sz="1600" b="1" i="0" u="none" strike="noStrike" cap="none" normalizeH="0" baseline="0" dirty="0">
                          <a:ln>
                            <a:noFill/>
                          </a:ln>
                          <a:solidFill>
                            <a:schemeClr val="bg1"/>
                          </a:solidFill>
                          <a:effectLst/>
                          <a:latin typeface="Calibri" panose="020F0502020204030204" pitchFamily="34" charset="0"/>
                        </a:rPr>
                        <a:t>→</a:t>
                      </a: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 erdafitinib </a:t>
                      </a: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vs EV monotherapy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0.54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(0.26-1.09)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0.51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(0.25-1.02)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1.32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(0.73-2.40)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1.49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(0.79-2.81)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0253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Erdafitinib </a:t>
                      </a:r>
                      <a:r>
                        <a:rPr kumimoji="0" lang="en-US" sz="1600" b="1" i="0" u="none" strike="noStrike" cap="none" normalizeH="0" baseline="0" dirty="0">
                          <a:ln>
                            <a:noFill/>
                          </a:ln>
                          <a:solidFill>
                            <a:schemeClr val="bg1"/>
                          </a:solidFill>
                          <a:effectLst/>
                          <a:latin typeface="Calibri" panose="020F0502020204030204" pitchFamily="34" charset="0"/>
                        </a:rPr>
                        <a:t>→</a:t>
                      </a: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 EV vs </a:t>
                      </a: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EV monotherapy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0.53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(0.27-1.01)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0.52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(0.27-1.01)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1.61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(0.94-2.76)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1.64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(0.91-2.96)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42991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Erdafitinib, EV </a:t>
                      </a: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Wingdings" panose="05000000000000000000" pitchFamily="2" charset="2"/>
                        </a:rPr>
                        <a:t>any sequence vs EV monotherapy</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0.53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(0.30-0.93)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0.52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(0.30-0.90)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.02</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1.47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(0.93-2.33)</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1.57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(0.97-2.55)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30253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anti–PD-L1 therapy vs none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1.12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(0.35-3.62)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0.4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(0.18-0.88)</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0.48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(0.19-1.21)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99623388"/>
                  </a:ext>
                </a:extLst>
              </a:tr>
              <a:tr h="30253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BMI at EV start </a:t>
                      </a:r>
                      <a:b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b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(&gt;30 vs &lt;19)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(0.09-5.54)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0.3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(0.09-1.09)</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0.23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(0.06-0.88)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9879418"/>
                  </a:ext>
                </a:extLst>
              </a:tr>
            </a:tbl>
          </a:graphicData>
        </a:graphic>
      </p:graphicFrame>
    </p:spTree>
    <p:extLst>
      <p:ext uri="{BB962C8B-B14F-4D97-AF65-F5344CB8AC3E}">
        <p14:creationId xmlns:p14="http://schemas.microsoft.com/office/powerpoint/2010/main" val="3395891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FB00C9F-FC18-425D-37C8-9422D6D8746D}"/>
              </a:ext>
            </a:extLst>
          </p:cNvPr>
          <p:cNvSpPr>
            <a:spLocks noGrp="1"/>
          </p:cNvSpPr>
          <p:nvPr>
            <p:ph type="title"/>
          </p:nvPr>
        </p:nvSpPr>
        <p:spPr/>
        <p:txBody>
          <a:bodyPr/>
          <a:lstStyle/>
          <a:p>
            <a:r>
              <a:rPr lang="en-US" dirty="0"/>
              <a:t>Sequencing Erdafitinib and Enfortumab Vedotin in </a:t>
            </a:r>
            <a:r>
              <a:rPr lang="en-US" dirty="0" err="1"/>
              <a:t>aUC</a:t>
            </a:r>
            <a:r>
              <a:rPr lang="en-US" dirty="0"/>
              <a:t>: </a:t>
            </a:r>
            <a:r>
              <a:rPr kumimoji="0" lang="en-US" altLang="en-US" sz="36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Investigators’ </a:t>
            </a:r>
            <a:r>
              <a:rPr lang="en-US" dirty="0"/>
              <a:t>Conclusions</a:t>
            </a:r>
          </a:p>
        </p:txBody>
      </p:sp>
      <p:sp>
        <p:nvSpPr>
          <p:cNvPr id="5" name="Content Placeholder 4">
            <a:extLst>
              <a:ext uri="{FF2B5EF4-FFF2-40B4-BE49-F238E27FC236}">
                <a16:creationId xmlns:a16="http://schemas.microsoft.com/office/drawing/2014/main" id="{F71A7A59-5CA5-5C48-C796-EDC6E82DDAA9}"/>
              </a:ext>
            </a:extLst>
          </p:cNvPr>
          <p:cNvSpPr>
            <a:spLocks noGrp="1"/>
          </p:cNvSpPr>
          <p:nvPr>
            <p:ph idx="1"/>
          </p:nvPr>
        </p:nvSpPr>
        <p:spPr>
          <a:xfrm>
            <a:off x="604675" y="1513047"/>
            <a:ext cx="11169813" cy="4650686"/>
          </a:xfrm>
        </p:spPr>
        <p:txBody>
          <a:bodyPr/>
          <a:lstStyle/>
          <a:p>
            <a:r>
              <a:rPr lang="en-US" sz="2600" dirty="0"/>
              <a:t>Higher OS was observed in patients with advanced UC and </a:t>
            </a:r>
            <a:r>
              <a:rPr lang="en-US" sz="2600" i="1" dirty="0"/>
              <a:t>FGFR2/3</a:t>
            </a:r>
            <a:r>
              <a:rPr lang="en-US" sz="2600" dirty="0"/>
              <a:t> alterations treated with erdafitinib and EV, regardless of sequence vs EV alone</a:t>
            </a:r>
          </a:p>
          <a:p>
            <a:pPr lvl="1"/>
            <a:r>
              <a:rPr lang="en-US" sz="2400" dirty="0"/>
              <a:t>Investigators suggest this may reflect selection and guarantee-time bias and note additional limitations of sample size</a:t>
            </a:r>
          </a:p>
          <a:p>
            <a:pPr lvl="1"/>
            <a:r>
              <a:rPr lang="en-US" sz="2400" dirty="0"/>
              <a:t>No significant difference in median PFS </a:t>
            </a:r>
          </a:p>
          <a:p>
            <a:r>
              <a:rPr lang="en-US" sz="2400" dirty="0"/>
              <a:t>Additional studies are needed now that EV + pembrolizumab is a new standard of care for first-line UC</a:t>
            </a:r>
          </a:p>
          <a:p>
            <a:pPr lvl="1"/>
            <a:r>
              <a:rPr lang="en-US" sz="2200" dirty="0"/>
              <a:t>Sequencing of newer, more tolerable FGFR inhibitors should be explored</a:t>
            </a:r>
          </a:p>
          <a:p>
            <a:r>
              <a:rPr lang="en-US" sz="2400" dirty="0"/>
              <a:t>Investigators conclude that EV and erdafitinib sequencing is less important than ensuring that patients with </a:t>
            </a:r>
            <a:r>
              <a:rPr lang="nb-NO" sz="2400" i="1" dirty="0"/>
              <a:t>FGFR2/3</a:t>
            </a:r>
            <a:r>
              <a:rPr lang="nb-NO" sz="2400" dirty="0"/>
              <a:t>-altered locally advanced/metastatic UC receive both agents </a:t>
            </a:r>
          </a:p>
          <a:p>
            <a:endParaRPr lang="en-US" sz="2400" dirty="0"/>
          </a:p>
        </p:txBody>
      </p:sp>
      <p:sp>
        <p:nvSpPr>
          <p:cNvPr id="3" name="Text Box 15">
            <a:extLst>
              <a:ext uri="{FF2B5EF4-FFF2-40B4-BE49-F238E27FC236}">
                <a16:creationId xmlns:a16="http://schemas.microsoft.com/office/drawing/2014/main" id="{747A2D9A-AF4D-ED90-164B-37E266209553}"/>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Jiang. ASCO GU 2024. Abstr 616.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861822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GU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8" y="1895477"/>
            <a:ext cx="10897297" cy="2605717"/>
          </a:xfrm>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Capsule Summary slidesets </a:t>
            </a:r>
            <a:r>
              <a:rPr lang="en-US" sz="2400" b="0" kern="1200" dirty="0">
                <a:solidFill>
                  <a:srgbClr val="000000"/>
                </a:solidFill>
              </a:rPr>
              <a:t>of key studies in:</a:t>
            </a:r>
          </a:p>
          <a:p>
            <a:pPr marL="342900" indent="-342900">
              <a:spcBef>
                <a:spcPts val="600"/>
              </a:spcBef>
              <a:spcAft>
                <a:spcPts val="0"/>
              </a:spcAft>
              <a:buFont typeface="Wingdings" pitchFamily="2" charset="2"/>
              <a:buChar char="§"/>
              <a:defRPr/>
            </a:pPr>
            <a:r>
              <a:rPr lang="en-US" sz="2400" b="0" dirty="0">
                <a:solidFill>
                  <a:schemeClr val="bg1"/>
                </a:solidFill>
              </a:rPr>
              <a:t>Bladder cancer</a:t>
            </a:r>
          </a:p>
          <a:p>
            <a:pPr marL="342900" indent="-342900">
              <a:spcBef>
                <a:spcPts val="600"/>
              </a:spcBef>
              <a:spcAft>
                <a:spcPts val="0"/>
              </a:spcAft>
              <a:buFont typeface="Wingdings" pitchFamily="2" charset="2"/>
              <a:buChar char="§"/>
              <a:defRPr/>
            </a:pPr>
            <a:r>
              <a:rPr lang="en-US" sz="2400" b="0" dirty="0">
                <a:solidFill>
                  <a:schemeClr val="bg1"/>
                </a:solidFill>
              </a:rPr>
              <a:t>Prostate cancer</a:t>
            </a:r>
          </a:p>
          <a:p>
            <a:pPr marL="342900" indent="-342900">
              <a:spcBef>
                <a:spcPts val="600"/>
              </a:spcBef>
              <a:spcAft>
                <a:spcPts val="0"/>
              </a:spcAft>
              <a:buFont typeface="Wingdings" pitchFamily="2" charset="2"/>
              <a:buChar char="§"/>
              <a:defRPr/>
            </a:pPr>
            <a:r>
              <a:rPr lang="en-US" sz="2400" b="0" dirty="0">
                <a:solidFill>
                  <a:schemeClr val="bg1"/>
                </a:solidFill>
              </a:rPr>
              <a:t>Renal cancer</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CME/CNE/ACPE/AAPA-certified expert analysis </a:t>
            </a: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on key studies </a:t>
            </a:r>
            <a:r>
              <a:rPr lang="en-US" sz="2400" b="0" i="1" kern="1200" dirty="0">
                <a:solidFill>
                  <a:srgbClr val="000000"/>
                </a:solidFill>
              </a:rPr>
              <a:t>(c</a:t>
            </a:r>
            <a:r>
              <a:rPr kumimoji="0" lang="en-US" sz="2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oming s</a:t>
            </a:r>
            <a:r>
              <a:rPr lang="en-US" sz="2400" b="0" i="1" kern="1200" dirty="0">
                <a:solidFill>
                  <a:srgbClr val="000000"/>
                </a:solidFill>
              </a:rPr>
              <a:t>oon!)</a:t>
            </a:r>
            <a:endParaRPr kumimoji="0" lang="en-US" sz="2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eaLnBrk="1" hangingPunct="1">
              <a:buClr>
                <a:schemeClr val="accent6"/>
              </a:buClr>
              <a:defRPr/>
            </a:pPr>
            <a:endParaRPr lang="en-US" sz="2200" b="0"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9FEF1BBB0865A243944CA93F722E1BAD" ma:contentTypeVersion="1" ma:contentTypeDescription="Create a new document." ma:contentTypeScope="" ma:versionID="14e5b6ae4949fb162c7006e5f9164f4d">
  <xsd:schema xmlns:xsd="http://www.w3.org/2001/XMLSchema" xmlns:xs="http://www.w3.org/2001/XMLSchema" xmlns:p="http://schemas.microsoft.com/office/2006/metadata/properties" xmlns:ns2="d54cbe69-32bd-412a-b004-9152f949605e" xmlns:ns3="e8c8e7b9-a5f7-4758-91bf-407f56053e69" targetNamespace="http://schemas.microsoft.com/office/2006/metadata/properties" ma:root="true" ma:fieldsID="ec63ec118fc27786b9e807907a9cb6f1" ns2:_="" ns3:_="">
    <xsd:import namespace="d54cbe69-32bd-412a-b004-9152f949605e"/>
    <xsd:import namespace="e8c8e7b9-a5f7-4758-91bf-407f56053e6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e8c8e7b9-a5f7-4758-91bf-407f56053e6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56M7VY3CDVN5-1610811294-1</_dlc_DocId>
    <_dlc_DocIdUrl xmlns="d54cbe69-32bd-412a-b004-9152f949605e">
      <Url>https://intranet.clinicaloptions.com/mews/oncology/ONC_2024_ASCO_GU_CF_(PRP7069)/Capsule-Slides_Placeholder_4/_layouts/15/DocIdRedir.aspx?ID=56M7VY3CDVN5-1610811294-1</Url>
      <Description>56M7VY3CDVN5-1610811294-1</Description>
    </_dlc_DocIdUrl>
    <Document_x0020_Category xmlns="e8c8e7b9-a5f7-4758-91bf-407f56053e69">Conference Capsule Slides</Document_x0020_Category>
  </documentManagement>
</p:properties>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D85304B7-77F9-460C-B09C-45E7C7FBA315}">
  <ds:schemaRefs>
    <ds:schemaRef ds:uri="http://schemas.microsoft.com/sharepoint/events"/>
  </ds:schemaRefs>
</ds:datastoreItem>
</file>

<file path=customXml/itemProps3.xml><?xml version="1.0" encoding="utf-8"?>
<ds:datastoreItem xmlns:ds="http://schemas.openxmlformats.org/officeDocument/2006/customXml" ds:itemID="{9BE52989-6C82-4823-9E07-DE6783BD37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e8c8e7b9-a5f7-4758-91bf-407f56053e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5BA55BC3-5A03-47C2-8EC3-D964C3B5E779}">
  <ds:schemaRefs>
    <ds:schemaRef ds:uri="http://schemas.microsoft.com/office/infopath/2007/PartnerControls"/>
    <ds:schemaRef ds:uri="http://purl.org/dc/elements/1.1/"/>
    <ds:schemaRef ds:uri="http://schemas.microsoft.com/office/2006/documentManagement/types"/>
    <ds:schemaRef ds:uri="http://schemas.openxmlformats.org/package/2006/metadata/core-properties"/>
    <ds:schemaRef ds:uri="d54cbe69-32bd-412a-b004-9152f949605e"/>
    <ds:schemaRef ds:uri="http://schemas.microsoft.com/office/2006/metadata/properties"/>
    <ds:schemaRef ds:uri="http://purl.org/dc/terms/"/>
    <ds:schemaRef ds:uri="http://www.w3.org/XML/1998/namespace"/>
    <ds:schemaRef ds:uri="e8c8e7b9-a5f7-4758-91bf-407f56053e69"/>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2468</TotalTime>
  <Words>1912</Words>
  <Application>Microsoft Office PowerPoint</Application>
  <PresentationFormat>Widescreen</PresentationFormat>
  <Paragraphs>238</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Times</vt:lpstr>
      <vt:lpstr>Wingdings</vt:lpstr>
      <vt:lpstr>2022_CCO_Template</vt:lpstr>
      <vt:lpstr>Erdafitinib and Enfortumab Vedotin Sequencing in Patients With FGFR2/3-Altered aUC: UNITE Database Retrospective Analysis</vt:lpstr>
      <vt:lpstr>About These Slides</vt:lpstr>
      <vt:lpstr>Sequencing Erdafitinib and Enfortumab Vedotin in aUC: Background</vt:lpstr>
      <vt:lpstr>Sequencing Erdafitinib and Enfortumab Vedotin in aUC:  Study Design</vt:lpstr>
      <vt:lpstr>Sequencing Erdafitinib and Enfortumab Vedotin in aUC: Baseline Characteristics</vt:lpstr>
      <vt:lpstr>Sequencing Erdafitinib and Enfortumab Vedotin in aUC:  OS, PFS, and ORR</vt:lpstr>
      <vt:lpstr>Sequencing Erdafitinib and Enfortumab Vedotin in aUC: Multivariate and Univariate Analysis of OS and PFS</vt:lpstr>
      <vt:lpstr>Sequencing Erdafitinib and Enfortumab Vedotin in aUC: Investigators’ Conclusions</vt:lpstr>
      <vt:lpstr>Go Online for More CCO  Coverage of ASCO GU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Erdafitinib and Enfortumab Vedotin Sequencing in Patients With FGFR2/3-Altered aUC: UNITE Database Retrospective Analysis</dc:title>
  <dc:creator>Preferred User</dc:creator>
  <cp:lastModifiedBy>nkolenko@clinicaloptions.com</cp:lastModifiedBy>
  <cp:revision>37</cp:revision>
  <cp:lastPrinted>2016-09-26T20:21:49Z</cp:lastPrinted>
  <dcterms:created xsi:type="dcterms:W3CDTF">2005-05-27T15:08:01Z</dcterms:created>
  <dcterms:modified xsi:type="dcterms:W3CDTF">2024-02-01T20:50:23Z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3ec946e2-50ed-4875-82c5-65118073c2cd</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0x0101009FEF1BBB0865A243944CA93F722E1BAD</vt:lpwstr>
  </property>
  <property fmtid="{D5CDD505-2E9C-101B-9397-08002B2CF9AE}" pid="9" name="MediaServiceImageTags">
    <vt:lpwstr/>
  </property>
</Properties>
</file>