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4"/>
    <p:sldMasterId id="2147483680" r:id="rId5"/>
    <p:sldMasterId id="2147483692" r:id="rId6"/>
    <p:sldMasterId id="2147483696" r:id="rId7"/>
  </p:sldMasterIdLst>
  <p:notesMasterIdLst>
    <p:notesMasterId r:id="rId21"/>
  </p:notesMasterIdLst>
  <p:sldIdLst>
    <p:sldId id="2147473700" r:id="rId8"/>
    <p:sldId id="308" r:id="rId9"/>
    <p:sldId id="2147473713" r:id="rId10"/>
    <p:sldId id="267" r:id="rId11"/>
    <p:sldId id="2147473664" r:id="rId12"/>
    <p:sldId id="2147473714" r:id="rId13"/>
    <p:sldId id="2147473715" r:id="rId14"/>
    <p:sldId id="2147473716" r:id="rId15"/>
    <p:sldId id="2147473717" r:id="rId16"/>
    <p:sldId id="2147473719" r:id="rId17"/>
    <p:sldId id="2147473720" r:id="rId18"/>
    <p:sldId id="2147473668" r:id="rId19"/>
    <p:sldId id="214747368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19B67B-19F9-C100-B387-BDA45A632E44}" name="Taryn Gross" initials="TG" userId="S::tgross@gaugemedical.com::a1edc1e6-395d-4e98-97b6-6646f446588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Ryan Topping" initials="RT" lastIdx="1" clrIdx="0">
    <p:extLst>
      <p:ext uri="{19B8F6BF-5375-455C-9EA6-DF929625EA0E}">
        <p15:presenceInfo xmlns:p15="http://schemas.microsoft.com/office/powerpoint/2012/main" userId="S::rtopping@clinicaloptions.com::94707e26-9fc4-45d8-b0ca-0ad126bd8df5" providerId="AD"/>
      </p:ext>
    </p:extLst>
  </p:cmAuthor>
  <p:cmAuthor id="2" name="Kristen Rosenthal" initials="KR" lastIdx="3" clrIdx="1">
    <p:extLst>
      <p:ext uri="{19B8F6BF-5375-455C-9EA6-DF929625EA0E}">
        <p15:presenceInfo xmlns:p15="http://schemas.microsoft.com/office/powerpoint/2012/main" userId="S::krosenthal@clinicaloptions.com::67a58a6d-22ff-4b03-8f01-10ea3f44af52" providerId="AD"/>
      </p:ext>
    </p:extLst>
  </p:cmAuthor>
  <p:cmAuthor id="3" name="Dussadee Royal" initials="DR" lastIdx="2" clrIdx="2">
    <p:extLst>
      <p:ext uri="{19B8F6BF-5375-455C-9EA6-DF929625EA0E}">
        <p15:presenceInfo xmlns:p15="http://schemas.microsoft.com/office/powerpoint/2012/main" userId="S::droyal@clinicaloptions.com::51beead8-6fa0-4b98-aeba-37044af35e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4F3E93-C0A1-4B01-91E2-21454D963659}" v="59" dt="2025-12-22T16:36:29.551"/>
    <p1510:client id="{A0658D6E-37E0-4551-821A-037893FE2D67}" v="92" dt="2025-12-22T17:11:33.3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18" autoAdjust="0"/>
    <p:restoredTop sz="82725" autoAdjust="0"/>
  </p:normalViewPr>
  <p:slideViewPr>
    <p:cSldViewPr snapToGrid="0">
      <p:cViewPr varScale="1">
        <p:scale>
          <a:sx n="61" d="100"/>
          <a:sy n="61" d="100"/>
        </p:scale>
        <p:origin x="788" y="56"/>
      </p:cViewPr>
      <p:guideLst/>
    </p:cSldViewPr>
  </p:slideViewPr>
  <p:notesTextViewPr>
    <p:cViewPr>
      <p:scale>
        <a:sx n="1" d="1"/>
        <a:sy n="1" d="1"/>
      </p:scale>
      <p:origin x="0" y="0"/>
    </p:cViewPr>
  </p:notesTextViewPr>
  <p:sorterViewPr>
    <p:cViewPr>
      <p:scale>
        <a:sx n="159" d="100"/>
        <a:sy n="159" d="100"/>
      </p:scale>
      <p:origin x="0" y="-324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2C04FEB-3F42-4A4A-A5AC-23FCC8786C58}" type="datetimeFigureOut">
              <a:rPr lang="en-US" smtClean="0"/>
              <a:t>2/24/2026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201E45-F998-472B-9695-2F0E24B33AD6}" type="slidenum">
              <a:rPr lang="en-US" smtClean="0"/>
              <a:t>‹#›</a:t>
            </a:fld>
            <a:endParaRPr lang="en-US" dirty="0"/>
          </a:p>
        </p:txBody>
      </p:sp>
    </p:spTree>
    <p:extLst>
      <p:ext uri="{BB962C8B-B14F-4D97-AF65-F5344CB8AC3E}">
        <p14:creationId xmlns:p14="http://schemas.microsoft.com/office/powerpoint/2010/main" val="19846946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944459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2</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latin typeface="Arial" panose="020B0604020202020204" pitchFamily="34" charset="0"/>
              </a:rPr>
              <a:t>Disclaimer: The materials published on the Decera Clinical Education website reflect the views of the authors of the Decera Clinical Education material, not those of Decera Clinical Education,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dirty="0">
              <a:latin typeface="Arial" panose="020B0604020202020204" pitchFamily="34" charset="0"/>
            </a:endParaRPr>
          </a:p>
          <a:p>
            <a:endParaRPr lang="en-US" altLang="en-US" dirty="0">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06D6F-BB3D-423B-9840-D176C1051D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1B05A0-2762-23E1-D0D8-10AEFE8B52B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676E2F2-75AE-814C-257C-FEEFF63DEE0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10751A9-53B5-5341-A369-06F09217208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8699746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58758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5031-6E6E-ACF9-5B3C-7EEA2B75E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ECA94-29CA-3D8A-FD6F-9C73C84D385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36F7D61-FEF7-3EDE-FE73-7F0DF9E271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7B8CFF1-F973-365D-D9A5-C0F5D04D60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138223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FDD66-4EB1-D4C7-F124-DB4F5BFB95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F539D5-4BDF-6411-45D7-AD4A463E312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223B11A-FEF1-1C46-4856-8E3020484B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8F796B0-BB1B-F305-F9DA-880E7AD6B55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7298949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0D306F-5050-7795-9938-626AB76FC0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7A40DB-FC27-2F57-824F-A5935B35AC5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DE15CBA-5535-0513-0B92-5B8EA951E0A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48EBE2-47F0-21F7-7FAF-D9FB0BA447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942381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FA1CB-942F-1865-D0E7-5B8FF98AD3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BF7B05-9C3B-5E26-24DF-BFB0071E021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937DCF0-885C-4A83-BD6B-7D8FBF775B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CE6FB4-C461-CCB6-2BCC-C5F6F9C1606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6221380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5D9100-114E-3C94-3B00-C2940CB066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36A194-D473-8CE9-3C2A-3FBC487A875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9583523-7D06-14F1-06E9-5D7567B3D3B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A2F8AF4-C295-1B2C-4767-F4DCD5FA557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8042870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76508-88FF-0409-E605-DB9A7556220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955C14-3CE8-D869-996D-8469B14C627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F2BCD0E-8672-9B2A-6FB8-1801C0FDAB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0124F9B-755D-1EB4-E5D9-EE3F37977DA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0870028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B7DCB-713D-1A54-4A93-E2902DDAA8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5A308D-729F-AA63-477A-EC04A3E392E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E89B21B-B29A-2B28-30C1-FA02AA94085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5A0B47C8-2AF3-31D7-1DCA-978079BAAF3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877648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E436-E275-DCC8-9163-80E91216DF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DD30F6-6EE7-B297-42BC-483162E1B2F5}"/>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6769627-56D5-CFBB-A8CE-0B5018D1C8A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AA3339-4A35-85FF-786C-6219382993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33545710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13</a:t>
            </a:fld>
            <a:endParaRPr kumimoji="0" lang="en-US" alt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txBody>
          <a:bodyPr/>
          <a:lstStyle/>
          <a:p>
            <a:endParaRPr lang="en-US" dirty="0"/>
          </a:p>
        </p:txBody>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3.xml"/><Relationship Id="rId5" Type="http://schemas.openxmlformats.org/officeDocument/2006/relationships/image" Target="../media/image4.svg"/><Relationship Id="rId4" Type="http://schemas.openxmlformats.org/officeDocument/2006/relationships/image" Target="../media/image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Placeholder 1">
            <a:extLst>
              <a:ext uri="{FF2B5EF4-FFF2-40B4-BE49-F238E27FC236}">
                <a16:creationId xmlns:a16="http://schemas.microsoft.com/office/drawing/2014/main" id="{E4C37F3D-EF8C-356F-5277-AC399D9EDD7F}"/>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8" name="Content Placeholder 7">
            <a:extLst>
              <a:ext uri="{FF2B5EF4-FFF2-40B4-BE49-F238E27FC236}">
                <a16:creationId xmlns:a16="http://schemas.microsoft.com/office/drawing/2014/main" id="{D646AED9-4300-8C0A-0989-45F971CBFF83}"/>
              </a:ext>
            </a:extLst>
          </p:cNvPr>
          <p:cNvSpPr>
            <a:spLocks noGrp="1"/>
          </p:cNvSpPr>
          <p:nvPr>
            <p:ph sz="quarter" idx="13"/>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052917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cxnSp>
        <p:nvCxnSpPr>
          <p:cNvPr id="4" name="Straight Connector 3">
            <a:extLst>
              <a:ext uri="{FF2B5EF4-FFF2-40B4-BE49-F238E27FC236}">
                <a16:creationId xmlns:a16="http://schemas.microsoft.com/office/drawing/2014/main" id="{D48F43F8-E471-42D6-1216-AC8517F252BC}"/>
              </a:ext>
              <a:ext uri="{C183D7F6-B498-43B3-948B-1728B52AA6E4}">
                <adec:decorative xmlns:adec="http://schemas.microsoft.com/office/drawing/2017/decorative" val="1"/>
              </a:ext>
            </a:extLst>
          </p:cNvPr>
          <p:cNvCxnSpPr>
            <a:cxnSpLocks/>
          </p:cNvCxnSpPr>
          <p:nvPr userDrawn="1"/>
        </p:nvCxnSpPr>
        <p:spPr>
          <a:xfrm>
            <a:off x="5260259" y="1651129"/>
            <a:ext cx="0" cy="303517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2000" b="0" i="0" spc="100" baseline="0" smtClean="0">
                <a:solidFill>
                  <a:schemeClr val="tx1"/>
                </a:solidFill>
                <a:ea typeface="+mj-ea"/>
              </a:defRPr>
            </a:lvl1pPr>
            <a:lvl2pPr>
              <a:defRPr lang="en-US" sz="2000" smtClean="0">
                <a:solidFill>
                  <a:schemeClr val="tx1"/>
                </a:solidFill>
                <a:latin typeface="+mn-lt"/>
                <a:cs typeface="+mn-cs"/>
              </a:defRPr>
            </a:lvl2pPr>
            <a:lvl3pPr>
              <a:defRPr lang="en-US" sz="2000" smtClean="0">
                <a:solidFill>
                  <a:schemeClr val="tx1"/>
                </a:solidFill>
                <a:latin typeface="+mn-lt"/>
                <a:cs typeface="+mn-cs"/>
              </a:defRPr>
            </a:lvl3pPr>
            <a:lvl4pPr>
              <a:defRPr lang="en-US" sz="2000" smtClean="0">
                <a:solidFill>
                  <a:schemeClr val="tx1"/>
                </a:solidFill>
                <a:latin typeface="+mn-lt"/>
                <a:cs typeface="+mn-cs"/>
              </a:defRPr>
            </a:lvl4pPr>
            <a:lvl5pPr>
              <a:defRPr lang="en-US" sz="2000">
                <a:solidFill>
                  <a:schemeClr val="tx1"/>
                </a:solidFill>
                <a:latin typeface="+mn-lt"/>
                <a:cs typeface="+mn-cs"/>
              </a:defRPr>
            </a:lvl5pPr>
          </a:lstStyle>
          <a:p>
            <a:pPr lvl="0">
              <a:lnSpc>
                <a:spcPct val="110000"/>
              </a:lnSpc>
              <a:spcBef>
                <a:spcPts val="0"/>
              </a:spcBef>
            </a:pPr>
            <a:r>
              <a:rPr lang="en-US" dirty="0"/>
              <a:t>Click to edit Master text styles</a:t>
            </a:r>
          </a:p>
          <a:p>
            <a:pPr marL="457200" lvl="1"/>
            <a:r>
              <a:rPr lang="en-US" dirty="0"/>
              <a:t>Second level</a:t>
            </a:r>
          </a:p>
          <a:p>
            <a:pPr marL="914400" lvl="2"/>
            <a:r>
              <a:rPr lang="en-US" dirty="0"/>
              <a:t>Third level</a:t>
            </a:r>
          </a:p>
          <a:p>
            <a:pPr marL="1371600" lvl="3"/>
            <a:r>
              <a:rPr lang="en-US" dirty="0"/>
              <a:t>Fourth level</a:t>
            </a:r>
          </a:p>
          <a:p>
            <a:pPr marL="1828800" lvl="4"/>
            <a:r>
              <a:rPr lang="en-US" dirty="0"/>
              <a:t>Fifth level</a:t>
            </a:r>
          </a:p>
        </p:txBody>
      </p:sp>
      <p:sp>
        <p:nvSpPr>
          <p:cNvPr id="11" name="Text Placeholder 8">
            <a:extLst>
              <a:ext uri="{FF2B5EF4-FFF2-40B4-BE49-F238E27FC236}">
                <a16:creationId xmlns:a16="http://schemas.microsoft.com/office/drawing/2014/main" id="{D019ED9F-08C1-F8F6-2845-FFD4DF8E1B26}"/>
              </a:ext>
            </a:extLst>
          </p:cNvPr>
          <p:cNvSpPr>
            <a:spLocks noGrp="1"/>
          </p:cNvSpPr>
          <p:nvPr>
            <p:ph type="body" sz="quarter" idx="15"/>
          </p:nvPr>
        </p:nvSpPr>
        <p:spPr>
          <a:xfrm>
            <a:off x="5423215" y="1651129"/>
            <a:ext cx="5048250" cy="4449634"/>
          </a:xfrm>
          <a:prstGeom prst="rect">
            <a:avLst/>
          </a:prstGeom>
        </p:spPr>
        <p:txBody>
          <a:bodyPr vert="horz" wrap="square" lIns="0" tIns="0" rIns="0" bIns="0" rtlCol="0" anchor="t" anchorCtr="0">
            <a:noAutofit/>
          </a:bodyPr>
          <a:lstStyle>
            <a:lvl1pPr marL="342900" indent="-282575">
              <a:buFont typeface="+mj-lt"/>
              <a:buAutoNum type="alphaUcPeriod"/>
              <a:tabLst/>
              <a:defRPr lang="en-US" sz="2000" b="0" i="0" spc="100" baseline="0" smtClean="0">
                <a:solidFill>
                  <a:schemeClr val="tx1"/>
                </a:solidFill>
                <a:ea typeface="+mj-ea"/>
              </a:defRPr>
            </a:lvl1pPr>
            <a:lvl2pPr marL="114300" indent="0">
              <a:buFont typeface="+mj-lt"/>
              <a:buNone/>
              <a:defRPr lang="en-US" sz="1800" smtClean="0">
                <a:solidFill>
                  <a:schemeClr val="tx1"/>
                </a:solidFill>
                <a:latin typeface="+mn-lt"/>
                <a:cs typeface="+mn-cs"/>
              </a:defRPr>
            </a:lvl2pPr>
            <a:lvl3pPr marL="571500" indent="0">
              <a:buFont typeface="+mj-lt"/>
              <a:buNone/>
              <a:defRPr lang="en-US" smtClean="0">
                <a:solidFill>
                  <a:schemeClr val="tx1"/>
                </a:solidFill>
                <a:latin typeface="+mn-lt"/>
                <a:cs typeface="+mn-cs"/>
              </a:defRPr>
            </a:lvl3pPr>
            <a:lvl4pPr marL="1028700" indent="0">
              <a:buFont typeface="+mj-lt"/>
              <a:buNone/>
              <a:defRPr lang="en-US" sz="1800" smtClean="0">
                <a:solidFill>
                  <a:schemeClr val="tx1"/>
                </a:solidFill>
                <a:latin typeface="+mn-lt"/>
                <a:cs typeface="+mn-cs"/>
              </a:defRPr>
            </a:lvl4pPr>
            <a:lvl5pPr marL="1485900" indent="0">
              <a:buFont typeface="+mj-lt"/>
              <a:buNone/>
              <a:defRPr lang="en-US" sz="1800">
                <a:solidFill>
                  <a:schemeClr val="tx1"/>
                </a:solidFill>
                <a:latin typeface="+mn-lt"/>
                <a:cs typeface="+mn-cs"/>
              </a:defRPr>
            </a:lvl5pPr>
          </a:lstStyle>
          <a:p>
            <a:pPr lvl="0">
              <a:lnSpc>
                <a:spcPct val="110000"/>
              </a:lnSpc>
              <a:spcBef>
                <a:spcPts val="0"/>
              </a:spcBef>
            </a:pPr>
            <a:r>
              <a:rPr lang="en-US" dirty="0"/>
              <a:t>Click to edit Master text styles</a:t>
            </a:r>
          </a:p>
          <a:p>
            <a:pPr lvl="0">
              <a:lnSpc>
                <a:spcPct val="110000"/>
              </a:lnSpc>
              <a:spcBef>
                <a:spcPts val="0"/>
              </a:spcBef>
            </a:pPr>
            <a:r>
              <a:rPr lang="en-US" dirty="0"/>
              <a:t>Second level</a:t>
            </a:r>
          </a:p>
          <a:p>
            <a:pPr lvl="0">
              <a:lnSpc>
                <a:spcPct val="110000"/>
              </a:lnSpc>
              <a:spcBef>
                <a:spcPts val="0"/>
              </a:spcBef>
            </a:pPr>
            <a:r>
              <a:rPr lang="en-US" dirty="0"/>
              <a:t>Third level</a:t>
            </a:r>
          </a:p>
          <a:p>
            <a:pPr lvl="0">
              <a:lnSpc>
                <a:spcPct val="110000"/>
              </a:lnSpc>
              <a:spcBef>
                <a:spcPts val="0"/>
              </a:spcBef>
            </a:pPr>
            <a:r>
              <a:rPr lang="en-US" dirty="0"/>
              <a:t>Fourth level</a:t>
            </a:r>
          </a:p>
          <a:p>
            <a:pPr lvl="0">
              <a:lnSpc>
                <a:spcPct val="110000"/>
              </a:lnSpc>
              <a:spcBef>
                <a:spcPts val="0"/>
              </a:spcBef>
            </a:pPr>
            <a:r>
              <a:rPr lang="en-US" dirty="0"/>
              <a:t>Fifth level</a:t>
            </a:r>
          </a:p>
        </p:txBody>
      </p:sp>
    </p:spTree>
    <p:extLst>
      <p:ext uri="{BB962C8B-B14F-4D97-AF65-F5344CB8AC3E}">
        <p14:creationId xmlns:p14="http://schemas.microsoft.com/office/powerpoint/2010/main" val="2700764427"/>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13" name="Title Placeholder 1">
            <a:extLst>
              <a:ext uri="{FF2B5EF4-FFF2-40B4-BE49-F238E27FC236}">
                <a16:creationId xmlns:a16="http://schemas.microsoft.com/office/drawing/2014/main" id="{DBF90BB0-D47D-F9F0-02EE-80D089976938}"/>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a:t>Click to edit Master title style</a:t>
            </a:r>
          </a:p>
        </p:txBody>
      </p:sp>
      <p:sp>
        <p:nvSpPr>
          <p:cNvPr id="15" name="Text Placeholder 9">
            <a:extLst>
              <a:ext uri="{FF2B5EF4-FFF2-40B4-BE49-F238E27FC236}">
                <a16:creationId xmlns:a16="http://schemas.microsoft.com/office/drawing/2014/main" id="{F2FFE235-A927-8A9C-3BAA-13F1B9FD865C}"/>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l">
              <a:defRPr lang="en-US" sz="1200" b="1" kern="1500" cap="all" spc="200" baseline="0" dirty="0">
                <a:solidFill>
                  <a:schemeClr val="bg2"/>
                </a:solidFill>
                <a:latin typeface="+mn-lt"/>
                <a:cs typeface="+mn-cs"/>
              </a:defRPr>
            </a:lvl1pPr>
          </a:lstStyle>
          <a:p>
            <a:pPr lvl="0" algn="ctr"/>
            <a:r>
              <a:rPr lang="en-US" dirty="0"/>
              <a:t>Polling Question</a:t>
            </a:r>
          </a:p>
        </p:txBody>
      </p:sp>
      <p:sp>
        <p:nvSpPr>
          <p:cNvPr id="18" name="Content Placeholder 16">
            <a:extLst>
              <a:ext uri="{FF2B5EF4-FFF2-40B4-BE49-F238E27FC236}">
                <a16:creationId xmlns:a16="http://schemas.microsoft.com/office/drawing/2014/main" id="{3DF21E92-7EDD-2CB6-EF01-692E19419888}"/>
              </a:ext>
            </a:extLst>
          </p:cNvPr>
          <p:cNvSpPr>
            <a:spLocks noGrp="1"/>
          </p:cNvSpPr>
          <p:nvPr>
            <p:ph sz="quarter" idx="14"/>
          </p:nvPr>
        </p:nvSpPr>
        <p:spPr>
          <a:xfrm>
            <a:off x="231775" y="1333500"/>
            <a:ext cx="10113963" cy="4762500"/>
          </a:xfrm>
          <a:prstGeom prst="rect">
            <a:avLst/>
          </a:prstGeom>
        </p:spPr>
        <p:txBody>
          <a:bodyPr lIns="0" tIns="0" rIns="0" b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456793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85883A6B-A63F-DF39-75FB-3E8E4F8C61DC}"/>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7" name="Title 5">
            <a:extLst>
              <a:ext uri="{FF2B5EF4-FFF2-40B4-BE49-F238E27FC236}">
                <a16:creationId xmlns:a16="http://schemas.microsoft.com/office/drawing/2014/main" id="{177ECF32-7305-38CA-38CF-166B8491D9D9}"/>
              </a:ext>
            </a:extLst>
          </p:cNvPr>
          <p:cNvSpPr>
            <a:spLocks noGrp="1"/>
          </p:cNvSpPr>
          <p:nvPr>
            <p:ph type="title"/>
          </p:nvPr>
        </p:nvSpPr>
        <p:spPr>
          <a:xfrm>
            <a:off x="231077" y="535756"/>
            <a:ext cx="10215665"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12" name="Text Placeholder 9">
            <a:extLst>
              <a:ext uri="{FF2B5EF4-FFF2-40B4-BE49-F238E27FC236}">
                <a16:creationId xmlns:a16="http://schemas.microsoft.com/office/drawing/2014/main" id="{0C6CAB18-E12B-7EAD-A0E3-9B3D5B567A52}"/>
              </a:ext>
            </a:extLst>
          </p:cNvPr>
          <p:cNvSpPr>
            <a:spLocks noGrp="1"/>
          </p:cNvSpPr>
          <p:nvPr>
            <p:ph type="body" sz="quarter" idx="13" hasCustomPrompt="1"/>
          </p:nvPr>
        </p:nvSpPr>
        <p:spPr>
          <a:xfrm>
            <a:off x="212725" y="198178"/>
            <a:ext cx="2492897" cy="337578"/>
          </a:xfrm>
          <a:prstGeom prst="roundRect">
            <a:avLst>
              <a:gd name="adj" fmla="val 5000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lIns="182880" tIns="27432" rIns="182880" bIns="27432" rtlCol="0" anchor="ctr">
            <a:spAutoFit/>
          </a:bodyPr>
          <a:lstStyle>
            <a:lvl1pPr algn="ctr">
              <a:defRPr lang="en-US" sz="1200" b="1" kern="1500" cap="all" spc="200" baseline="0" dirty="0">
                <a:solidFill>
                  <a:schemeClr val="bg2"/>
                </a:solidFill>
                <a:latin typeface="+mn-lt"/>
                <a:cs typeface="+mn-cs"/>
              </a:defRPr>
            </a:lvl1pPr>
          </a:lstStyle>
          <a:p>
            <a:pPr lvl="0" algn="ctr"/>
            <a:r>
              <a:rPr lang="en-US" dirty="0"/>
              <a:t>Polling Question</a:t>
            </a:r>
          </a:p>
        </p:txBody>
      </p:sp>
      <p:sp>
        <p:nvSpPr>
          <p:cNvPr id="10" name="Text Placeholder 8">
            <a:extLst>
              <a:ext uri="{FF2B5EF4-FFF2-40B4-BE49-F238E27FC236}">
                <a16:creationId xmlns:a16="http://schemas.microsoft.com/office/drawing/2014/main" id="{E7A123A2-2DF6-F19E-CDAB-89428501B2D8}"/>
              </a:ext>
            </a:extLst>
          </p:cNvPr>
          <p:cNvSpPr>
            <a:spLocks noGrp="1"/>
          </p:cNvSpPr>
          <p:nvPr>
            <p:ph type="body" sz="quarter" idx="14"/>
          </p:nvPr>
        </p:nvSpPr>
        <p:spPr>
          <a:xfrm>
            <a:off x="212725" y="1651129"/>
            <a:ext cx="5048250" cy="4449634"/>
          </a:xfrm>
          <a:prstGeom prst="rect">
            <a:avLst/>
          </a:prstGeom>
        </p:spPr>
        <p:txBody>
          <a:bodyPr vert="horz" wrap="square" lIns="0" tIns="0" rIns="0" bIns="0" rtlCol="0" anchor="t" anchorCtr="0">
            <a:noAutofit/>
          </a:bodyPr>
          <a:lstStyle>
            <a:lvl1pPr>
              <a:defRPr lang="en-US" sz="1800" b="0" i="0" spc="100" baseline="0" smtClean="0">
                <a:solidFill>
                  <a:schemeClr val="tx1"/>
                </a:solidFill>
                <a:ea typeface="+mj-ea"/>
              </a:defRPr>
            </a:lvl1pPr>
            <a:lvl2pPr>
              <a:defRPr lang="en-US" sz="1800" smtClean="0">
                <a:solidFill>
                  <a:schemeClr val="tx1"/>
                </a:solidFill>
                <a:latin typeface="+mn-lt"/>
                <a:cs typeface="+mn-cs"/>
              </a:defRPr>
            </a:lvl2pPr>
            <a:lvl3pPr>
              <a:defRPr lang="en-US" smtClean="0">
                <a:solidFill>
                  <a:schemeClr val="tx1"/>
                </a:solidFill>
                <a:latin typeface="+mn-lt"/>
                <a:cs typeface="+mn-cs"/>
              </a:defRPr>
            </a:lvl3pPr>
            <a:lvl4pPr>
              <a:defRPr lang="en-US" sz="1800" smtClean="0">
                <a:solidFill>
                  <a:schemeClr val="tx1"/>
                </a:solidFill>
                <a:latin typeface="+mn-lt"/>
                <a:cs typeface="+mn-cs"/>
              </a:defRPr>
            </a:lvl4pPr>
            <a:lvl5pPr>
              <a:defRPr lang="en-US" sz="1800">
                <a:solidFill>
                  <a:schemeClr val="tx1"/>
                </a:solidFill>
                <a:latin typeface="+mn-lt"/>
                <a:cs typeface="+mn-cs"/>
              </a:defRPr>
            </a:lvl5pPr>
          </a:lstStyle>
          <a:p>
            <a:pPr lvl="0">
              <a:lnSpc>
                <a:spcPct val="110000"/>
              </a:lnSpc>
              <a:spcBef>
                <a:spcPts val="0"/>
              </a:spcBef>
            </a:pPr>
            <a:r>
              <a:rPr lang="en-US"/>
              <a:t>Click to edit Master text styles</a:t>
            </a:r>
          </a:p>
          <a:p>
            <a:pPr marL="457200" lvl="1"/>
            <a:r>
              <a:rPr lang="en-US"/>
              <a:t>Second level</a:t>
            </a:r>
          </a:p>
          <a:p>
            <a:pPr marL="914400" lvl="2"/>
            <a:r>
              <a:rPr lang="en-US"/>
              <a:t>Third level</a:t>
            </a:r>
          </a:p>
          <a:p>
            <a:pPr marL="1371600" lvl="3"/>
            <a:r>
              <a:rPr lang="en-US"/>
              <a:t>Fourth level</a:t>
            </a:r>
          </a:p>
          <a:p>
            <a:pPr marL="1828800" lvl="4"/>
            <a:r>
              <a:rPr lang="en-US"/>
              <a:t>Fifth level</a:t>
            </a:r>
          </a:p>
        </p:txBody>
      </p:sp>
    </p:spTree>
    <p:extLst>
      <p:ext uri="{BB962C8B-B14F-4D97-AF65-F5344CB8AC3E}">
        <p14:creationId xmlns:p14="http://schemas.microsoft.com/office/powerpoint/2010/main" val="3517008123"/>
      </p:ext>
    </p:extLst>
  </p:cSld>
  <p:clrMapOvr>
    <a:masterClrMapping/>
  </p:clrMapOvr>
  <p:extLst>
    <p:ext uri="{DCECCB84-F9BA-43D5-87BE-67443E8EF086}">
      <p15:sldGuideLst xmlns:p15="http://schemas.microsoft.com/office/powerpoint/2012/main">
        <p15:guide id="1" pos="336">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04EA1A6-CA73-4166-FE93-EE8D615AC01D}"/>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3" name="Title 5">
            <a:extLst>
              <a:ext uri="{FF2B5EF4-FFF2-40B4-BE49-F238E27FC236}">
                <a16:creationId xmlns:a16="http://schemas.microsoft.com/office/drawing/2014/main" id="{2F0765B4-87A1-47FC-740A-0693987E3F4C}"/>
              </a:ext>
            </a:extLst>
          </p:cNvPr>
          <p:cNvSpPr>
            <a:spLocks noGrp="1"/>
          </p:cNvSpPr>
          <p:nvPr>
            <p:ph type="title"/>
          </p:nvPr>
        </p:nvSpPr>
        <p:spPr>
          <a:xfrm>
            <a:off x="231077" y="535756"/>
            <a:ext cx="10203103" cy="492944"/>
          </a:xfrm>
          <a:prstGeom prst="rect">
            <a:avLst/>
          </a:prstGeom>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Tree>
    <p:extLst>
      <p:ext uri="{BB962C8B-B14F-4D97-AF65-F5344CB8AC3E}">
        <p14:creationId xmlns:p14="http://schemas.microsoft.com/office/powerpoint/2010/main" val="2911194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a:prstGeom prst="rect">
            <a:avLst/>
          </a:prstGeo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4" name="Slide Number Placeholder 3">
            <a:extLst>
              <a:ext uri="{FF2B5EF4-FFF2-40B4-BE49-F238E27FC236}">
                <a16:creationId xmlns:a16="http://schemas.microsoft.com/office/drawing/2014/main" id="{86BD4267-65D9-3F39-D27C-0AFD1B59CCC8}"/>
              </a:ext>
            </a:extLst>
          </p:cNvPr>
          <p:cNvSpPr>
            <a:spLocks noGrp="1"/>
          </p:cNvSpPr>
          <p:nvPr>
            <p:ph type="sldNum" sz="quarter" idx="16"/>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41403259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6" name="Slide Number Placeholder 5">
            <a:extLst>
              <a:ext uri="{FF2B5EF4-FFF2-40B4-BE49-F238E27FC236}">
                <a16:creationId xmlns:a16="http://schemas.microsoft.com/office/drawing/2014/main" id="{95A4CCDF-557C-37C3-FD6F-C677C0602B26}"/>
              </a:ext>
            </a:extLst>
          </p:cNvPr>
          <p:cNvSpPr>
            <a:spLocks noGrp="1"/>
          </p:cNvSpPr>
          <p:nvPr>
            <p:ph type="sldNum" sz="quarter" idx="18"/>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826312"/>
            <a:ext cx="2942886" cy="1511952"/>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b="1" i="0" dirty="0">
                <a:latin typeface="Newsreader ExtraBold" panose="02000000000000000000" pitchFamily="2" charset="77"/>
              </a:rPr>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5582396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793A403-D174-DFA1-5AF0-484E9E7A0CC9}"/>
              </a:ext>
            </a:extLst>
          </p:cNvPr>
          <p:cNvSpPr>
            <a:spLocks noGrp="1"/>
          </p:cNvSpPr>
          <p:nvPr>
            <p:ph type="sldNum" sz="quarter" idx="12"/>
          </p:nvPr>
        </p:nvSpPr>
        <p:spPr>
          <a:xfrm>
            <a:off x="11697018" y="6540913"/>
            <a:ext cx="274320" cy="107722"/>
          </a:xfrm>
          <a:prstGeom prst="rect">
            <a:avLst/>
          </a:prstGeom>
        </p:spPr>
        <p:txBody>
          <a:body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4489701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0872112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119769507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942022"/>
          </a:xfrm>
        </p:spPr>
        <p:txBody>
          <a:bodyPr anchor="t" anchorCtr="0"/>
          <a:lstStyle>
            <a:lvl1pPr>
              <a:lnSpc>
                <a:spcPct val="90000"/>
              </a:lnSpc>
              <a:defRPr sz="6600">
                <a:solidFill>
                  <a:schemeClr val="tx2"/>
                </a:solidFill>
                <a:latin typeface="+mj-lt"/>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1091988561"/>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1335023"/>
            <a:ext cx="11740260" cy="4754880"/>
          </a:xfrm>
          <a:prstGeom prst="rect">
            <a:avLst/>
          </a:prstGeom>
        </p:spPr>
        <p:txBody>
          <a:bodyPr vert="horz" lIns="0" tIns="0" rIns="0" bIns="0" rtlCol="0">
            <a:noAutofit/>
          </a:bodyPr>
          <a:lstStyle>
            <a:lvl1pPr>
              <a:spcBef>
                <a:spcPts val="1600"/>
              </a:spcBef>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6" name="Content Placeholder 25">
            <a:extLst>
              <a:ext uri="{FF2B5EF4-FFF2-40B4-BE49-F238E27FC236}">
                <a16:creationId xmlns:a16="http://schemas.microsoft.com/office/drawing/2014/main" id="{E1DEE5FC-E4CA-15E5-FA96-1D71E2D012FE}"/>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199788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2" name="Content Placeholder 25">
            <a:extLst>
              <a:ext uri="{FF2B5EF4-FFF2-40B4-BE49-F238E27FC236}">
                <a16:creationId xmlns:a16="http://schemas.microsoft.com/office/drawing/2014/main" id="{E07D980C-6787-1DD3-F084-BA6E418A7531}"/>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352579157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a:lstStyle>
            <a:lvl1pPr>
              <a:tabLst>
                <a:tab pos="460375" algn="l"/>
              </a:tabLst>
              <a:defRPr b="1" i="0">
                <a:latin typeface="Newsreader ExtraBold" panose="02000000000000000000" pitchFamily="2" charset="77"/>
                <a:cs typeface="Poppins" pitchFamily="2" charset="77"/>
              </a:defRPr>
            </a:lvl1pPr>
          </a:lstStyle>
          <a:p>
            <a:r>
              <a:rPr lang="en-US" dirty="0"/>
              <a:t>Click to edit Master title style</a:t>
            </a:r>
          </a:p>
        </p:txBody>
      </p:sp>
      <p:sp>
        <p:nvSpPr>
          <p:cNvPr id="3" name="Content Placeholder 25">
            <a:extLst>
              <a:ext uri="{FF2B5EF4-FFF2-40B4-BE49-F238E27FC236}">
                <a16:creationId xmlns:a16="http://schemas.microsoft.com/office/drawing/2014/main" id="{67015BB9-B9B6-761A-C9A7-5089CFB6F49D}"/>
              </a:ext>
            </a:extLst>
          </p:cNvPr>
          <p:cNvSpPr>
            <a:spLocks noGrp="1"/>
          </p:cNvSpPr>
          <p:nvPr>
            <p:ph sz="quarter" idx="10" hasCustomPrompt="1"/>
          </p:nvPr>
        </p:nvSpPr>
        <p:spPr>
          <a:xfrm>
            <a:off x="3559175" y="6302375"/>
            <a:ext cx="5732463" cy="327025"/>
          </a:xfrm>
        </p:spPr>
        <p:txBody>
          <a:bodyPr anchor="b"/>
          <a:lstStyle>
            <a:lvl1pPr>
              <a:defRPr sz="1000"/>
            </a:lvl1pPr>
            <a:lvl2pPr>
              <a:defRPr sz="1000"/>
            </a:lvl2pPr>
            <a:lvl3pPr>
              <a:defRPr sz="1000"/>
            </a:lvl3pPr>
            <a:lvl4pPr>
              <a:defRPr sz="1000"/>
            </a:lvl4pPr>
            <a:lvl5pPr>
              <a:defRPr sz="1000"/>
            </a:lvl5pPr>
          </a:lstStyle>
          <a:p>
            <a:pPr eaLnBrk="1" hangingPunct="1">
              <a:defRPr/>
            </a:pPr>
            <a:r>
              <a:rPr lang="en-US" altLang="en-US" sz="1000" b="0" spc="-10" dirty="0">
                <a:latin typeface="Poppins" pitchFamily="2" charset="77"/>
                <a:cs typeface="Poppins" pitchFamily="2" charset="77"/>
              </a:rPr>
              <a:t>References 10px (1.0 Line Spacing)</a:t>
            </a:r>
            <a:br>
              <a:rPr lang="en-US" altLang="en-US" sz="1000" b="0" dirty="0">
                <a:latin typeface="Poppins" pitchFamily="2" charset="77"/>
                <a:cs typeface="Poppins" pitchFamily="2" charset="77"/>
              </a:rPr>
            </a:br>
            <a:r>
              <a:rPr lang="en-US" altLang="en-US" sz="1000" b="0" dirty="0">
                <a:latin typeface="Poppins" pitchFamily="2" charset="77"/>
                <a:cs typeface="Poppins" pitchFamily="2" charset="77"/>
              </a:rPr>
              <a:t>Text anchor point set to “Bottom”</a:t>
            </a:r>
          </a:p>
        </p:txBody>
      </p:sp>
    </p:spTree>
    <p:extLst>
      <p:ext uri="{BB962C8B-B14F-4D97-AF65-F5344CB8AC3E}">
        <p14:creationId xmlns:p14="http://schemas.microsoft.com/office/powerpoint/2010/main" val="4224833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11274968"/>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79205856"/>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42515267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4" name="Title 1">
            <a:extLst>
              <a:ext uri="{FF2B5EF4-FFF2-40B4-BE49-F238E27FC236}">
                <a16:creationId xmlns:a16="http://schemas.microsoft.com/office/drawing/2014/main" id="{B63F1DB4-0547-7A8A-EE23-20411D8ADB71}"/>
              </a:ext>
            </a:extLst>
          </p:cNvPr>
          <p:cNvSpPr txBox="1">
            <a:spLocks/>
          </p:cNvSpPr>
          <p:nvPr userDrawn="1"/>
        </p:nvSpPr>
        <p:spPr>
          <a:xfrm>
            <a:off x="231078" y="351263"/>
            <a:ext cx="2942886" cy="2462050"/>
          </a:xfrm>
          <a:prstGeom prst="rect">
            <a:avLst/>
          </a:prstGeom>
        </p:spPr>
        <p:txBody>
          <a:bodyPr vert="horz" lIns="0" tIns="0" rIns="0" bIns="0" rtlCol="0" anchor="ctr" anchorCtr="0">
            <a:spAutoFit/>
          </a:bodyPr>
          <a:lstStyle>
            <a:lvl1pPr algn="l" defTabSz="914400" rtl="0" eaLnBrk="1" latinLnBrk="0" hangingPunct="1">
              <a:lnSpc>
                <a:spcPct val="110000"/>
              </a:lnSpc>
              <a:spcBef>
                <a:spcPts val="0"/>
              </a:spcBef>
              <a:buNone/>
              <a:defRPr sz="3000" b="1" i="0" kern="1200" spc="100" baseline="0">
                <a:solidFill>
                  <a:schemeClr val="tx1"/>
                </a:solidFill>
                <a:latin typeface="Poppins"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US" dirty="0"/>
              <a:t>Click to edit Master title style</a:t>
            </a:r>
          </a:p>
        </p:txBody>
      </p:sp>
      <p:sp>
        <p:nvSpPr>
          <p:cNvPr id="5" name="Text Placeholder 7">
            <a:extLst>
              <a:ext uri="{FF2B5EF4-FFF2-40B4-BE49-F238E27FC236}">
                <a16:creationId xmlns:a16="http://schemas.microsoft.com/office/drawing/2014/main" id="{90C6061A-79E9-4DAE-8D6E-A44E6EB35E79}"/>
              </a:ext>
            </a:extLst>
          </p:cNvPr>
          <p:cNvSpPr>
            <a:spLocks noGrp="1"/>
          </p:cNvSpPr>
          <p:nvPr>
            <p:ph type="body" sz="quarter" idx="19"/>
          </p:nvPr>
        </p:nvSpPr>
        <p:spPr>
          <a:xfrm>
            <a:off x="231078" y="3066939"/>
            <a:ext cx="2941638" cy="1780124"/>
          </a:xfr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9938397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8534753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395D446D-3E12-2BCC-29E6-B18E223A541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Tree>
    <p:extLst>
      <p:ext uri="{BB962C8B-B14F-4D97-AF65-F5344CB8AC3E}">
        <p14:creationId xmlns:p14="http://schemas.microsoft.com/office/powerpoint/2010/main" val="26922998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31473577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11" name="Text Placeholder 2">
            <a:extLst>
              <a:ext uri="{FF2B5EF4-FFF2-40B4-BE49-F238E27FC236}">
                <a16:creationId xmlns:a16="http://schemas.microsoft.com/office/drawing/2014/main" id="{9446C67E-95FF-C1C1-2E14-8214C0B5EB2F}"/>
              </a:ext>
            </a:extLst>
          </p:cNvPr>
          <p:cNvSpPr>
            <a:spLocks noGrp="1"/>
          </p:cNvSpPr>
          <p:nvPr>
            <p:ph idx="1"/>
          </p:nvPr>
        </p:nvSpPr>
        <p:spPr>
          <a:xfrm>
            <a:off x="231078" y="2417287"/>
            <a:ext cx="11740260" cy="1892826"/>
          </a:xfrm>
          <a:prstGeom prst="rect">
            <a:avLst/>
          </a:prstGeom>
        </p:spPr>
        <p:txBody>
          <a:bodyPr vert="horz" lIns="0" tIns="0" rIns="0" bIns="0" rtlCol="0">
            <a:spAutoFit/>
          </a:bodyPr>
          <a:lstStyle>
            <a:lvl1pPr algn="ctr">
              <a:spcBef>
                <a:spcPts val="1600"/>
              </a:spcBef>
              <a:defRPr/>
            </a:lvl1pPr>
            <a:lvl2pPr algn="ctr">
              <a:spcBef>
                <a:spcPts val="1600"/>
              </a:spcBef>
              <a:defRPr/>
            </a:lvl2pPr>
            <a:lvl3pPr algn="ctr">
              <a:spcBef>
                <a:spcPts val="1600"/>
              </a:spcBef>
              <a:defRPr/>
            </a:lvl3pPr>
            <a:lvl4pPr algn="ctr">
              <a:spcBef>
                <a:spcPts val="1600"/>
              </a:spcBef>
              <a:defRPr/>
            </a:lvl4pPr>
            <a:lvl5pPr>
              <a:spcBef>
                <a:spcPts val="1600"/>
              </a:spcBef>
              <a:defRPr/>
            </a:lvl5pPr>
          </a:lstStyle>
          <a:p>
            <a:pPr lvl="0"/>
            <a:r>
              <a:rPr lang="en-US"/>
              <a:t>Click to edit Master text styles</a:t>
            </a:r>
          </a:p>
          <a:p>
            <a:pPr lvl="1"/>
            <a:r>
              <a:rPr lang="en-US"/>
              <a:t>Second level</a:t>
            </a:r>
          </a:p>
          <a:p>
            <a:pPr lvl="2"/>
            <a:r>
              <a:rPr lang="en-US"/>
              <a:t>Third level</a:t>
            </a:r>
          </a:p>
          <a:p>
            <a:pPr lvl="3"/>
            <a:r>
              <a:rPr lang="en-US"/>
              <a:t>Fourth level</a:t>
            </a:r>
          </a:p>
        </p:txBody>
      </p:sp>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a:xfrm>
            <a:off x="231078" y="1618020"/>
            <a:ext cx="11740260" cy="492944"/>
          </a:xfrm>
          <a:prstGeom prst="rect">
            <a:avLst/>
          </a:prstGeom>
        </p:spPr>
        <p:txBody>
          <a:bodyPr/>
          <a:lstStyle>
            <a:lvl1pPr algn="ctr">
              <a:defRPr b="1" i="0">
                <a:latin typeface="Poppins" pitchFamily="2" charset="77"/>
                <a:cs typeface="Poppins" pitchFamily="2" charset="77"/>
              </a:defRPr>
            </a:lvl1pPr>
          </a:lstStyle>
          <a:p>
            <a:r>
              <a:rPr lang="en-US"/>
              <a:t>Click to edit Master title style</a:t>
            </a:r>
          </a:p>
        </p:txBody>
      </p:sp>
      <p:sp>
        <p:nvSpPr>
          <p:cNvPr id="7" name="Text Placeholder 2">
            <a:extLst>
              <a:ext uri="{FF2B5EF4-FFF2-40B4-BE49-F238E27FC236}">
                <a16:creationId xmlns:a16="http://schemas.microsoft.com/office/drawing/2014/main" id="{4EA78ED8-6C0D-7A16-EEEC-DB254A7E8EBF}"/>
              </a:ext>
            </a:extLst>
          </p:cNvPr>
          <p:cNvSpPr>
            <a:spLocks noGrp="1"/>
          </p:cNvSpPr>
          <p:nvPr>
            <p:ph idx="13" hasCustomPrompt="1"/>
          </p:nvPr>
        </p:nvSpPr>
        <p:spPr>
          <a:xfrm>
            <a:off x="231078" y="4449885"/>
            <a:ext cx="11740260" cy="369332"/>
          </a:xfrm>
          <a:prstGeom prst="rect">
            <a:avLst/>
          </a:prstGeom>
        </p:spPr>
        <p:txBody>
          <a:bodyPr vert="horz" lIns="0" tIns="0" rIns="0" bIns="0" rtlCol="0">
            <a:spAutoFit/>
          </a:bodyPr>
          <a:lstStyle>
            <a:lvl1pPr algn="ctr">
              <a:spcBef>
                <a:spcPts val="1600"/>
              </a:spcBef>
              <a:defRPr b="1">
                <a:solidFill>
                  <a:schemeClr val="accent1"/>
                </a:solidFill>
              </a:defRPr>
            </a:lvl1pPr>
            <a:lvl2pPr>
              <a:spcBef>
                <a:spcPts val="1600"/>
              </a:spcBef>
              <a:defRPr/>
            </a:lvl2pPr>
            <a:lvl3pPr>
              <a:spcBef>
                <a:spcPts val="1600"/>
              </a:spcBef>
              <a:defRPr/>
            </a:lvl3pPr>
            <a:lvl4pPr>
              <a:spcBef>
                <a:spcPts val="1600"/>
              </a:spcBef>
              <a:defRPr/>
            </a:lvl4pPr>
            <a:lvl5pPr>
              <a:spcBef>
                <a:spcPts val="1600"/>
              </a:spcBef>
              <a:defRPr/>
            </a:lvl5pPr>
          </a:lstStyle>
          <a:p>
            <a:pPr lvl="0"/>
            <a:r>
              <a:rPr lang="en-US"/>
              <a:t>Edit Master text styles</a:t>
            </a:r>
          </a:p>
        </p:txBody>
      </p:sp>
      <p:pic>
        <p:nvPicPr>
          <p:cNvPr id="73" name="Graphic 72">
            <a:extLst>
              <a:ext uri="{FF2B5EF4-FFF2-40B4-BE49-F238E27FC236}">
                <a16:creationId xmlns:a16="http://schemas.microsoft.com/office/drawing/2014/main" id="{4ABB1C22-C5E5-2F63-2B58-1128883CF623}"/>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3209899" y="481747"/>
            <a:ext cx="6575771" cy="783390"/>
          </a:xfrm>
          <a:prstGeom prst="rect">
            <a:avLst/>
          </a:prstGeom>
        </p:spPr>
      </p:pic>
      <p:sp>
        <p:nvSpPr>
          <p:cNvPr id="74" name="TextBox 73">
            <a:extLst>
              <a:ext uri="{FF2B5EF4-FFF2-40B4-BE49-F238E27FC236}">
                <a16:creationId xmlns:a16="http://schemas.microsoft.com/office/drawing/2014/main" id="{750F49D3-3657-58D9-ADF2-17A2C567C252}"/>
              </a:ext>
            </a:extLst>
          </p:cNvPr>
          <p:cNvSpPr txBox="1"/>
          <p:nvPr userDrawn="1"/>
        </p:nvSpPr>
        <p:spPr>
          <a:xfrm>
            <a:off x="13068300" y="7391400"/>
            <a:ext cx="0" cy="0"/>
          </a:xfrm>
          <a:prstGeom prst="rect">
            <a:avLst/>
          </a:prstGeom>
        </p:spPr>
        <p:txBody>
          <a:bodyPr vert="horz" wrap="none" lIns="0" tIns="0" rIns="0" bIns="0" rtlCol="0">
            <a:noAutofit/>
          </a:bodyPr>
          <a:lstStyle/>
          <a:p>
            <a:pPr algn="l"/>
            <a:endParaRPr lang="en-US" sz="1200"/>
          </a:p>
        </p:txBody>
      </p:sp>
      <p:grpSp>
        <p:nvGrpSpPr>
          <p:cNvPr id="116" name="Group 115">
            <a:extLst>
              <a:ext uri="{FF2B5EF4-FFF2-40B4-BE49-F238E27FC236}">
                <a16:creationId xmlns:a16="http://schemas.microsoft.com/office/drawing/2014/main" id="{51E322B2-3267-F78F-C77F-4E580D2E6023}"/>
              </a:ext>
            </a:extLst>
          </p:cNvPr>
          <p:cNvGrpSpPr/>
          <p:nvPr userDrawn="1"/>
        </p:nvGrpSpPr>
        <p:grpSpPr>
          <a:xfrm>
            <a:off x="231079" y="5025408"/>
            <a:ext cx="11740260" cy="1470032"/>
            <a:chOff x="111863" y="4984389"/>
            <a:chExt cx="12067853" cy="1511051"/>
          </a:xfrm>
        </p:grpSpPr>
        <p:pic>
          <p:nvPicPr>
            <p:cNvPr id="113" name="Graphic 112">
              <a:extLst>
                <a:ext uri="{FF2B5EF4-FFF2-40B4-BE49-F238E27FC236}">
                  <a16:creationId xmlns:a16="http://schemas.microsoft.com/office/drawing/2014/main" id="{1DA657F8-783F-E219-CBDB-E3ACA575F609}"/>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2373969" y="2722283"/>
              <a:ext cx="1511051" cy="6035264"/>
            </a:xfrm>
            <a:prstGeom prst="rect">
              <a:avLst/>
            </a:prstGeom>
          </p:spPr>
        </p:pic>
        <p:pic>
          <p:nvPicPr>
            <p:cNvPr id="114" name="Graphic 113">
              <a:extLst>
                <a:ext uri="{FF2B5EF4-FFF2-40B4-BE49-F238E27FC236}">
                  <a16:creationId xmlns:a16="http://schemas.microsoft.com/office/drawing/2014/main" id="{07026B2B-2AC1-2278-201E-7648E33D0F70}"/>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rot="16200000">
              <a:off x="8406558" y="2722283"/>
              <a:ext cx="1511051" cy="6035264"/>
            </a:xfrm>
            <a:prstGeom prst="rect">
              <a:avLst/>
            </a:prstGeom>
          </p:spPr>
        </p:pic>
      </p:grpSp>
    </p:spTree>
    <p:extLst>
      <p:ext uri="{BB962C8B-B14F-4D97-AF65-F5344CB8AC3E}">
        <p14:creationId xmlns:p14="http://schemas.microsoft.com/office/powerpoint/2010/main" val="24830439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5927895"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a:t>Click to edit Master title style</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0" y="4104609"/>
            <a:ext cx="5927895"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5927725"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sp>
        <p:nvSpPr>
          <p:cNvPr id="8" name="Picture Placeholder 7">
            <a:extLst>
              <a:ext uri="{FF2B5EF4-FFF2-40B4-BE49-F238E27FC236}">
                <a16:creationId xmlns:a16="http://schemas.microsoft.com/office/drawing/2014/main" id="{DAC7C68B-F1BC-3D44-17A5-8C96FD6F9FC4}"/>
              </a:ext>
            </a:extLst>
          </p:cNvPr>
          <p:cNvSpPr>
            <a:spLocks noGrp="1"/>
          </p:cNvSpPr>
          <p:nvPr>
            <p:ph type="pic" sz="quarter" idx="11"/>
          </p:nvPr>
        </p:nvSpPr>
        <p:spPr>
          <a:xfrm>
            <a:off x="7103493" y="332938"/>
            <a:ext cx="4881765" cy="6097810"/>
          </a:xfrm>
          <a:custGeom>
            <a:avLst/>
            <a:gdLst>
              <a:gd name="connsiteX0" fmla="*/ 0 w 4881765"/>
              <a:gd name="connsiteY0" fmla="*/ 0 h 6097810"/>
              <a:gd name="connsiteX1" fmla="*/ 3661323 w 4881765"/>
              <a:gd name="connsiteY1" fmla="*/ 0 h 6097810"/>
              <a:gd name="connsiteX2" fmla="*/ 3661323 w 4881765"/>
              <a:gd name="connsiteY2" fmla="*/ 609782 h 6097810"/>
              <a:gd name="connsiteX3" fmla="*/ 4271538 w 4881765"/>
              <a:gd name="connsiteY3" fmla="*/ 0 h 6097810"/>
              <a:gd name="connsiteX4" fmla="*/ 4881765 w 4881765"/>
              <a:gd name="connsiteY4" fmla="*/ 609782 h 6097810"/>
              <a:gd name="connsiteX5" fmla="*/ 4271538 w 4881765"/>
              <a:gd name="connsiteY5" fmla="*/ 1219561 h 6097810"/>
              <a:gd name="connsiteX6" fmla="*/ 4881765 w 4881765"/>
              <a:gd name="connsiteY6" fmla="*/ 1829349 h 6097810"/>
              <a:gd name="connsiteX7" fmla="*/ 4271538 w 4881765"/>
              <a:gd name="connsiteY7" fmla="*/ 2439126 h 6097810"/>
              <a:gd name="connsiteX8" fmla="*/ 4881765 w 4881765"/>
              <a:gd name="connsiteY8" fmla="*/ 3048914 h 6097810"/>
              <a:gd name="connsiteX9" fmla="*/ 4271538 w 4881765"/>
              <a:gd name="connsiteY9" fmla="*/ 3658689 h 6097810"/>
              <a:gd name="connsiteX10" fmla="*/ 4881765 w 4881765"/>
              <a:gd name="connsiteY10" fmla="*/ 4268468 h 6097810"/>
              <a:gd name="connsiteX11" fmla="*/ 4271538 w 4881765"/>
              <a:gd name="connsiteY11" fmla="*/ 4878257 h 6097810"/>
              <a:gd name="connsiteX12" fmla="*/ 4881765 w 4881765"/>
              <a:gd name="connsiteY12" fmla="*/ 4878257 h 6097810"/>
              <a:gd name="connsiteX13" fmla="*/ 4881765 w 4881765"/>
              <a:gd name="connsiteY13" fmla="*/ 6097810 h 6097810"/>
              <a:gd name="connsiteX14" fmla="*/ 1830665 w 4881765"/>
              <a:gd name="connsiteY14" fmla="*/ 6097810 h 6097810"/>
              <a:gd name="connsiteX15" fmla="*/ 1220439 w 4881765"/>
              <a:gd name="connsiteY15" fmla="*/ 5488032 h 6097810"/>
              <a:gd name="connsiteX16" fmla="*/ 610219 w 4881765"/>
              <a:gd name="connsiteY16" fmla="*/ 6097810 h 6097810"/>
              <a:gd name="connsiteX17" fmla="*/ 0 w 4881765"/>
              <a:gd name="connsiteY17" fmla="*/ 5488032 h 6097810"/>
              <a:gd name="connsiteX18" fmla="*/ 610219 w 4881765"/>
              <a:gd name="connsiteY18" fmla="*/ 4878257 h 6097810"/>
              <a:gd name="connsiteX19" fmla="*/ 0 w 4881765"/>
              <a:gd name="connsiteY19" fmla="*/ 4268468 h 6097810"/>
              <a:gd name="connsiteX20" fmla="*/ 610219 w 4881765"/>
              <a:gd name="connsiteY20" fmla="*/ 3658689 h 6097810"/>
              <a:gd name="connsiteX21" fmla="*/ 1220439 w 4881765"/>
              <a:gd name="connsiteY21" fmla="*/ 3658689 h 6097810"/>
              <a:gd name="connsiteX22" fmla="*/ 0 w 4881765"/>
              <a:gd name="connsiteY22" fmla="*/ 2439126 h 6097810"/>
              <a:gd name="connsiteX23" fmla="*/ 0 w 4881765"/>
              <a:gd name="connsiteY23" fmla="*/ 1219561 h 6097810"/>
              <a:gd name="connsiteX24" fmla="*/ 1220439 w 4881765"/>
              <a:gd name="connsiteY24" fmla="*/ 1219561 h 6097810"/>
              <a:gd name="connsiteX25" fmla="*/ 0 w 4881765"/>
              <a:gd name="connsiteY25" fmla="*/ 0 h 60978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881765" h="6097810">
                <a:moveTo>
                  <a:pt x="0" y="0"/>
                </a:moveTo>
                <a:lnTo>
                  <a:pt x="3661323" y="0"/>
                </a:lnTo>
                <a:lnTo>
                  <a:pt x="3661323" y="609782"/>
                </a:lnTo>
                <a:cubicBezTo>
                  <a:pt x="3661323" y="273009"/>
                  <a:pt x="3934521" y="0"/>
                  <a:pt x="4271538" y="0"/>
                </a:cubicBezTo>
                <a:cubicBezTo>
                  <a:pt x="4608555" y="0"/>
                  <a:pt x="4881765" y="273009"/>
                  <a:pt x="4881765" y="609782"/>
                </a:cubicBezTo>
                <a:cubicBezTo>
                  <a:pt x="4881765" y="946560"/>
                  <a:pt x="4608555" y="1219561"/>
                  <a:pt x="4271538" y="1219561"/>
                </a:cubicBezTo>
                <a:cubicBezTo>
                  <a:pt x="4608555" y="1219561"/>
                  <a:pt x="4881765" y="1492572"/>
                  <a:pt x="4881765" y="1829349"/>
                </a:cubicBezTo>
                <a:cubicBezTo>
                  <a:pt x="4881765" y="2166113"/>
                  <a:pt x="4608555" y="2439126"/>
                  <a:pt x="4271538" y="2439126"/>
                </a:cubicBezTo>
                <a:cubicBezTo>
                  <a:pt x="4608555" y="2439126"/>
                  <a:pt x="4881765" y="2712137"/>
                  <a:pt x="4881765" y="3048914"/>
                </a:cubicBezTo>
                <a:cubicBezTo>
                  <a:pt x="4881765" y="3385678"/>
                  <a:pt x="4608555" y="3658689"/>
                  <a:pt x="4271538" y="3658689"/>
                </a:cubicBezTo>
                <a:cubicBezTo>
                  <a:pt x="4608555" y="3658689"/>
                  <a:pt x="4881765" y="3931693"/>
                  <a:pt x="4881765" y="4268468"/>
                </a:cubicBezTo>
                <a:cubicBezTo>
                  <a:pt x="4881765" y="4605244"/>
                  <a:pt x="4608555" y="4878257"/>
                  <a:pt x="4271538" y="4878257"/>
                </a:cubicBezTo>
                <a:lnTo>
                  <a:pt x="4881765" y="4878257"/>
                </a:lnTo>
                <a:lnTo>
                  <a:pt x="4881765" y="6097810"/>
                </a:lnTo>
                <a:lnTo>
                  <a:pt x="1830665" y="6097810"/>
                </a:lnTo>
                <a:cubicBezTo>
                  <a:pt x="1493646" y="6097810"/>
                  <a:pt x="1220439" y="5824809"/>
                  <a:pt x="1220439" y="5488032"/>
                </a:cubicBezTo>
                <a:cubicBezTo>
                  <a:pt x="1220439" y="5824809"/>
                  <a:pt x="947241" y="6097810"/>
                  <a:pt x="610219" y="6097810"/>
                </a:cubicBezTo>
                <a:cubicBezTo>
                  <a:pt x="273206" y="6097810"/>
                  <a:pt x="0" y="5824809"/>
                  <a:pt x="0" y="5488032"/>
                </a:cubicBezTo>
                <a:cubicBezTo>
                  <a:pt x="0" y="5151258"/>
                  <a:pt x="273206" y="4878257"/>
                  <a:pt x="610219" y="4878257"/>
                </a:cubicBezTo>
                <a:cubicBezTo>
                  <a:pt x="273206" y="4878257"/>
                  <a:pt x="0" y="4605244"/>
                  <a:pt x="0" y="4268468"/>
                </a:cubicBezTo>
                <a:cubicBezTo>
                  <a:pt x="0" y="3931693"/>
                  <a:pt x="273206" y="3658689"/>
                  <a:pt x="610219" y="3658689"/>
                </a:cubicBezTo>
                <a:lnTo>
                  <a:pt x="1220439" y="3658689"/>
                </a:lnTo>
                <a:cubicBezTo>
                  <a:pt x="546410" y="3658689"/>
                  <a:pt x="0" y="3112675"/>
                  <a:pt x="0" y="2439126"/>
                </a:cubicBezTo>
                <a:lnTo>
                  <a:pt x="0" y="1219561"/>
                </a:lnTo>
                <a:lnTo>
                  <a:pt x="1220439" y="1219561"/>
                </a:lnTo>
                <a:cubicBezTo>
                  <a:pt x="546410" y="1219561"/>
                  <a:pt x="0" y="673546"/>
                  <a:pt x="0" y="0"/>
                </a:cubicBezTo>
                <a:close/>
              </a:path>
            </a:pathLst>
          </a:custGeom>
        </p:spPr>
        <p:txBody>
          <a:bodyPr wrap="square">
            <a:noAutofit/>
          </a:bodyPr>
          <a:lstStyle/>
          <a:p>
            <a:r>
              <a:rPr lang="en-US" dirty="0"/>
              <a:t>Click icon to add picture</a:t>
            </a:r>
          </a:p>
        </p:txBody>
      </p:sp>
      <p:pic>
        <p:nvPicPr>
          <p:cNvPr id="5" name="Graphic 4">
            <a:extLst>
              <a:ext uri="{FF2B5EF4-FFF2-40B4-BE49-F238E27FC236}">
                <a16:creationId xmlns:a16="http://schemas.microsoft.com/office/drawing/2014/main" id="{9C98A392-406D-0276-A3BA-688A68C0FD6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332938"/>
            <a:ext cx="4377900" cy="519678"/>
          </a:xfrm>
          <a:prstGeom prst="rect">
            <a:avLst/>
          </a:prstGeom>
        </p:spPr>
      </p:pic>
    </p:spTree>
    <p:extLst>
      <p:ext uri="{BB962C8B-B14F-4D97-AF65-F5344CB8AC3E}">
        <p14:creationId xmlns:p14="http://schemas.microsoft.com/office/powerpoint/2010/main" val="2767575974"/>
      </p:ext>
    </p:extLst>
  </p:cSld>
  <p:clrMapOvr>
    <a:overrideClrMapping bg1="dk1" tx1="lt1" bg2="dk2" tx2="lt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Title Slide Dark">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p:nvPr>
        </p:nvSpPr>
        <p:spPr>
          <a:xfrm>
            <a:off x="228600" y="1408551"/>
            <a:ext cx="11734800" cy="2387600"/>
          </a:xfrm>
        </p:spPr>
        <p:txBody>
          <a:bodyPr anchor="b">
            <a:noAutofit/>
          </a:bodyPr>
          <a:lstStyle>
            <a:lvl1pPr algn="l">
              <a:lnSpc>
                <a:spcPct val="90000"/>
              </a:lnSpc>
              <a:defRPr sz="5000" b="1" i="0">
                <a:solidFill>
                  <a:schemeClr val="bg2"/>
                </a:solidFill>
                <a:latin typeface="Newsreader SemiBold" panose="02000000000000000000" pitchFamily="2" charset="77"/>
              </a:defRPr>
            </a:lvl1pPr>
          </a:lstStyle>
          <a:p>
            <a:r>
              <a:rPr lang="en-US" dirty="0"/>
              <a:t>Click to edit Master title style</a:t>
            </a:r>
          </a:p>
        </p:txBody>
      </p:sp>
      <p:sp>
        <p:nvSpPr>
          <p:cNvPr id="10" name="Text Placeholder 9">
            <a:extLst>
              <a:ext uri="{FF2B5EF4-FFF2-40B4-BE49-F238E27FC236}">
                <a16:creationId xmlns:a16="http://schemas.microsoft.com/office/drawing/2014/main" id="{6C212CC9-7B62-5F63-83D9-E4614FE14EB2}"/>
              </a:ext>
            </a:extLst>
          </p:cNvPr>
          <p:cNvSpPr>
            <a:spLocks noGrp="1"/>
          </p:cNvSpPr>
          <p:nvPr>
            <p:ph type="body" sz="quarter" idx="10"/>
          </p:nvPr>
        </p:nvSpPr>
        <p:spPr>
          <a:xfrm>
            <a:off x="228600" y="6053206"/>
            <a:ext cx="11734800" cy="423463"/>
          </a:xfrm>
          <a:prstGeom prst="rect">
            <a:avLst/>
          </a:prstGeom>
        </p:spPr>
        <p:txBody>
          <a:bodyPr anchor="b" anchorCtr="0">
            <a:noAutofit/>
          </a:bodyPr>
          <a:lstStyle>
            <a:lvl1pPr marL="0" indent="0">
              <a:spcBef>
                <a:spcPts val="300"/>
              </a:spcBef>
              <a:buNone/>
              <a:defRPr sz="1200">
                <a:solidFill>
                  <a:schemeClr val="bg2"/>
                </a:solidFill>
              </a:defRPr>
            </a:lvl1pPr>
            <a:lvl2pPr marL="457200" indent="0">
              <a:buNone/>
              <a:defRPr/>
            </a:lvl2pPr>
          </a:lstStyle>
          <a:p>
            <a:pPr lvl="0"/>
            <a:r>
              <a:rPr lang="en-US"/>
              <a:t>Click to edit Master text styles</a:t>
            </a:r>
          </a:p>
        </p:txBody>
      </p:sp>
      <p:pic>
        <p:nvPicPr>
          <p:cNvPr id="4" name="Graphic 3">
            <a:extLst>
              <a:ext uri="{FF2B5EF4-FFF2-40B4-BE49-F238E27FC236}">
                <a16:creationId xmlns:a16="http://schemas.microsoft.com/office/drawing/2014/main" id="{B74F1F25-37F2-BB3C-CAA3-8AF4C406FD1B}"/>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75548" y="246931"/>
            <a:ext cx="1817155" cy="691692"/>
          </a:xfrm>
          <a:prstGeom prst="rect">
            <a:avLst/>
          </a:prstGeom>
        </p:spPr>
      </p:pic>
      <p:sp>
        <p:nvSpPr>
          <p:cNvPr id="5" name="Subtitle 2">
            <a:extLst>
              <a:ext uri="{FF2B5EF4-FFF2-40B4-BE49-F238E27FC236}">
                <a16:creationId xmlns:a16="http://schemas.microsoft.com/office/drawing/2014/main" id="{10B3EBDD-4C86-E058-8496-417485C469C8}"/>
              </a:ext>
            </a:extLst>
          </p:cNvPr>
          <p:cNvSpPr>
            <a:spLocks noGrp="1"/>
          </p:cNvSpPr>
          <p:nvPr>
            <p:ph type="subTitle" idx="1"/>
          </p:nvPr>
        </p:nvSpPr>
        <p:spPr>
          <a:xfrm>
            <a:off x="228600" y="4104609"/>
            <a:ext cx="11734800" cy="893180"/>
          </a:xfrm>
          <a:prstGeom prst="rect">
            <a:avLst/>
          </a:prstGeom>
        </p:spPr>
        <p:txBody>
          <a:bodyPr>
            <a:noAutofit/>
          </a:bodyPr>
          <a:lstStyle>
            <a:lvl1pPr marL="0" indent="0" algn="l">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8" name="Text Placeholder 9">
            <a:extLst>
              <a:ext uri="{FF2B5EF4-FFF2-40B4-BE49-F238E27FC236}">
                <a16:creationId xmlns:a16="http://schemas.microsoft.com/office/drawing/2014/main" id="{2B2522F5-A2F7-B08B-540C-7C9ABD269293}"/>
              </a:ext>
            </a:extLst>
          </p:cNvPr>
          <p:cNvSpPr>
            <a:spLocks noGrp="1"/>
          </p:cNvSpPr>
          <p:nvPr>
            <p:ph type="body" sz="quarter" idx="11"/>
          </p:nvPr>
        </p:nvSpPr>
        <p:spPr>
          <a:xfrm>
            <a:off x="228600" y="5449449"/>
            <a:ext cx="11734800" cy="423463"/>
          </a:xfrm>
          <a:prstGeom prst="rect">
            <a:avLst/>
          </a:prstGeom>
        </p:spPr>
        <p:txBody>
          <a:bodyPr anchor="b" anchorCtr="0">
            <a:noAutofit/>
          </a:bodyPr>
          <a:lstStyle>
            <a:lvl1pPr marL="0" indent="0">
              <a:spcBef>
                <a:spcPts val="300"/>
              </a:spcBef>
              <a:buNone/>
              <a:defRPr sz="1050">
                <a:solidFill>
                  <a:schemeClr val="bg2"/>
                </a:solidFill>
              </a:defRPr>
            </a:lvl1pPr>
            <a:lvl2pPr marL="457200" indent="0">
              <a:buNone/>
              <a:defRPr/>
            </a:lvl2pPr>
          </a:lstStyle>
          <a:p>
            <a:pPr lvl="0"/>
            <a:r>
              <a:rPr lang="en-US"/>
              <a:t>Click to edit Master text styles</a:t>
            </a:r>
          </a:p>
        </p:txBody>
      </p:sp>
    </p:spTree>
    <p:extLst>
      <p:ext uri="{BB962C8B-B14F-4D97-AF65-F5344CB8AC3E}">
        <p14:creationId xmlns:p14="http://schemas.microsoft.com/office/powerpoint/2010/main" val="494096530"/>
      </p:ext>
    </p:extLst>
  </p:cSld>
  <p:clrMapOvr>
    <a:overrideClrMapping bg1="dk1" tx1="lt1" bg2="dk2" tx2="lt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20C9F-1013-4B0A-9633-6F2288270936}"/>
              </a:ext>
            </a:extLst>
          </p:cNvPr>
          <p:cNvSpPr>
            <a:spLocks noGrp="1"/>
          </p:cNvSpPr>
          <p:nvPr>
            <p:ph type="title"/>
          </p:nvPr>
        </p:nvSpPr>
        <p:spPr>
          <a:xfrm>
            <a:off x="228600" y="1601674"/>
            <a:ext cx="11118850" cy="768672"/>
          </a:xfrm>
        </p:spPr>
        <p:txBody>
          <a:bodyPr anchor="t" anchorCtr="0"/>
          <a:lstStyle>
            <a:lvl1pPr>
              <a:lnSpc>
                <a:spcPct val="90000"/>
              </a:lnSpc>
              <a:defRPr sz="5400">
                <a:solidFill>
                  <a:schemeClr val="tx2"/>
                </a:solidFill>
                <a:latin typeface="Poppins" pitchFamily="2" charset="77"/>
                <a:cs typeface="Poppins" pitchFamily="2" charset="77"/>
              </a:defRPr>
            </a:lvl1pPr>
          </a:lstStyle>
          <a:p>
            <a:r>
              <a:rPr lang="en-US" dirty="0"/>
              <a:t>Click to edit Master title style</a:t>
            </a:r>
          </a:p>
        </p:txBody>
      </p:sp>
      <p:grpSp>
        <p:nvGrpSpPr>
          <p:cNvPr id="67" name="Group 66">
            <a:extLst>
              <a:ext uri="{FF2B5EF4-FFF2-40B4-BE49-F238E27FC236}">
                <a16:creationId xmlns:a16="http://schemas.microsoft.com/office/drawing/2014/main" id="{00BB69D8-570D-EA94-1BF7-EB3BBCAAD075}"/>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p:grpSpPr>
        <p:sp>
          <p:nvSpPr>
            <p:cNvPr id="68" name="Freeform: Shape 67">
              <a:extLst>
                <a:ext uri="{FF2B5EF4-FFF2-40B4-BE49-F238E27FC236}">
                  <a16:creationId xmlns:a16="http://schemas.microsoft.com/office/drawing/2014/main" id="{F798754A-5374-8634-3049-49D53D5C3B28}"/>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69" name="Freeform: Shape 68">
              <a:extLst>
                <a:ext uri="{FF2B5EF4-FFF2-40B4-BE49-F238E27FC236}">
                  <a16:creationId xmlns:a16="http://schemas.microsoft.com/office/drawing/2014/main" id="{98CF393F-AEBD-0ACE-5FA6-C0516250BE06}"/>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0" name="Freeform: Shape 69">
              <a:extLst>
                <a:ext uri="{FF2B5EF4-FFF2-40B4-BE49-F238E27FC236}">
                  <a16:creationId xmlns:a16="http://schemas.microsoft.com/office/drawing/2014/main" id="{2E0685F6-B358-1036-9F72-89F75EA00EB2}"/>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1" name="Freeform: Shape 70">
              <a:extLst>
                <a:ext uri="{FF2B5EF4-FFF2-40B4-BE49-F238E27FC236}">
                  <a16:creationId xmlns:a16="http://schemas.microsoft.com/office/drawing/2014/main" id="{DAF74FDD-D20D-7567-2DDC-C98E3B03C1D8}"/>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2" name="Freeform: Shape 71">
              <a:extLst>
                <a:ext uri="{FF2B5EF4-FFF2-40B4-BE49-F238E27FC236}">
                  <a16:creationId xmlns:a16="http://schemas.microsoft.com/office/drawing/2014/main" id="{A82CC622-0DE3-2531-4D0B-4C224E8C7A1C}"/>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3" name="Freeform: Shape 72">
              <a:extLst>
                <a:ext uri="{FF2B5EF4-FFF2-40B4-BE49-F238E27FC236}">
                  <a16:creationId xmlns:a16="http://schemas.microsoft.com/office/drawing/2014/main" id="{20ABF046-8C2D-4773-6955-83FBDDFBDFEA}"/>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4" name="Freeform: Shape 73">
              <a:extLst>
                <a:ext uri="{FF2B5EF4-FFF2-40B4-BE49-F238E27FC236}">
                  <a16:creationId xmlns:a16="http://schemas.microsoft.com/office/drawing/2014/main" id="{B5BB9E59-A87F-4F01-E0A9-474F84D7E5C4}"/>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5" name="Freeform: Shape 74">
              <a:extLst>
                <a:ext uri="{FF2B5EF4-FFF2-40B4-BE49-F238E27FC236}">
                  <a16:creationId xmlns:a16="http://schemas.microsoft.com/office/drawing/2014/main" id="{AFA78024-6A44-D6E4-7D0C-42C7F6668C8E}"/>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6" name="Freeform: Shape 75">
              <a:extLst>
                <a:ext uri="{FF2B5EF4-FFF2-40B4-BE49-F238E27FC236}">
                  <a16:creationId xmlns:a16="http://schemas.microsoft.com/office/drawing/2014/main" id="{F9577B5F-7892-8943-8CE6-A565248D2863}"/>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7" name="Freeform: Shape 76">
              <a:extLst>
                <a:ext uri="{FF2B5EF4-FFF2-40B4-BE49-F238E27FC236}">
                  <a16:creationId xmlns:a16="http://schemas.microsoft.com/office/drawing/2014/main" id="{280C05AE-E59A-9A10-ADB7-B178B52F34DE}"/>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8" name="Freeform: Shape 77">
              <a:extLst>
                <a:ext uri="{FF2B5EF4-FFF2-40B4-BE49-F238E27FC236}">
                  <a16:creationId xmlns:a16="http://schemas.microsoft.com/office/drawing/2014/main" id="{06082D24-076D-E818-EA1A-33336B4D4D2F}"/>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79" name="Freeform: Shape 78">
              <a:extLst>
                <a:ext uri="{FF2B5EF4-FFF2-40B4-BE49-F238E27FC236}">
                  <a16:creationId xmlns:a16="http://schemas.microsoft.com/office/drawing/2014/main" id="{F925D7EF-4B1B-C35E-C30D-49B44CAFDB79}"/>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0" name="Freeform: Shape 79">
              <a:extLst>
                <a:ext uri="{FF2B5EF4-FFF2-40B4-BE49-F238E27FC236}">
                  <a16:creationId xmlns:a16="http://schemas.microsoft.com/office/drawing/2014/main" id="{553EC164-FE60-AB40-4669-C8C659BE7FBB}"/>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1" name="Freeform: Shape 80">
              <a:extLst>
                <a:ext uri="{FF2B5EF4-FFF2-40B4-BE49-F238E27FC236}">
                  <a16:creationId xmlns:a16="http://schemas.microsoft.com/office/drawing/2014/main" id="{44512434-7061-A9BB-A8CC-9ACC5239B81C}"/>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2" name="Freeform: Shape 81">
              <a:extLst>
                <a:ext uri="{FF2B5EF4-FFF2-40B4-BE49-F238E27FC236}">
                  <a16:creationId xmlns:a16="http://schemas.microsoft.com/office/drawing/2014/main" id="{C697FAAD-A1B8-36C1-13B9-EBCCD37351C0}"/>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3" name="Freeform: Shape 82">
              <a:extLst>
                <a:ext uri="{FF2B5EF4-FFF2-40B4-BE49-F238E27FC236}">
                  <a16:creationId xmlns:a16="http://schemas.microsoft.com/office/drawing/2014/main" id="{EC680925-8846-DC88-EB32-5F644F08B7D9}"/>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4" name="Freeform: Shape 83">
              <a:extLst>
                <a:ext uri="{FF2B5EF4-FFF2-40B4-BE49-F238E27FC236}">
                  <a16:creationId xmlns:a16="http://schemas.microsoft.com/office/drawing/2014/main" id="{D27B94AB-9CC9-AB21-E346-4739D4041CF5}"/>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5" name="Freeform: Shape 84">
              <a:extLst>
                <a:ext uri="{FF2B5EF4-FFF2-40B4-BE49-F238E27FC236}">
                  <a16:creationId xmlns:a16="http://schemas.microsoft.com/office/drawing/2014/main" id="{D9E8E285-93F2-03D8-4E0A-5076B009B3F0}"/>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6" name="Freeform: Shape 85">
              <a:extLst>
                <a:ext uri="{FF2B5EF4-FFF2-40B4-BE49-F238E27FC236}">
                  <a16:creationId xmlns:a16="http://schemas.microsoft.com/office/drawing/2014/main" id="{CD906F03-AF8C-91D5-FFC4-B546DB08899A}"/>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7" name="Freeform: Shape 86">
              <a:extLst>
                <a:ext uri="{FF2B5EF4-FFF2-40B4-BE49-F238E27FC236}">
                  <a16:creationId xmlns:a16="http://schemas.microsoft.com/office/drawing/2014/main" id="{36A37384-5FE4-FEE6-8B42-E08095430C34}"/>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8" name="Freeform: Shape 87">
              <a:extLst>
                <a:ext uri="{FF2B5EF4-FFF2-40B4-BE49-F238E27FC236}">
                  <a16:creationId xmlns:a16="http://schemas.microsoft.com/office/drawing/2014/main" id="{04D1D56F-28E5-DA69-557E-C3D730880819}"/>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89" name="Freeform: Shape 88">
              <a:extLst>
                <a:ext uri="{FF2B5EF4-FFF2-40B4-BE49-F238E27FC236}">
                  <a16:creationId xmlns:a16="http://schemas.microsoft.com/office/drawing/2014/main" id="{CC364072-9CB5-CC82-39A2-EA20571AF59E}"/>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0" name="Freeform: Shape 89">
              <a:extLst>
                <a:ext uri="{FF2B5EF4-FFF2-40B4-BE49-F238E27FC236}">
                  <a16:creationId xmlns:a16="http://schemas.microsoft.com/office/drawing/2014/main" id="{37D52650-6CC6-DC7D-C54A-45BB7B9993AD}"/>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1" name="Freeform: Shape 90">
              <a:extLst>
                <a:ext uri="{FF2B5EF4-FFF2-40B4-BE49-F238E27FC236}">
                  <a16:creationId xmlns:a16="http://schemas.microsoft.com/office/drawing/2014/main" id="{E9DF972B-ACBC-D4CE-3609-AFCD89D57E5E}"/>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2" name="Freeform: Shape 91">
              <a:extLst>
                <a:ext uri="{FF2B5EF4-FFF2-40B4-BE49-F238E27FC236}">
                  <a16:creationId xmlns:a16="http://schemas.microsoft.com/office/drawing/2014/main" id="{8B064B64-FCFA-7CAC-CA6F-99F9F101DE30}"/>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3" name="Freeform: Shape 92">
              <a:extLst>
                <a:ext uri="{FF2B5EF4-FFF2-40B4-BE49-F238E27FC236}">
                  <a16:creationId xmlns:a16="http://schemas.microsoft.com/office/drawing/2014/main" id="{02AFA9B6-3AF4-67CB-DB8A-6076AC2F2398}"/>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4" name="Freeform: Shape 93">
              <a:extLst>
                <a:ext uri="{FF2B5EF4-FFF2-40B4-BE49-F238E27FC236}">
                  <a16:creationId xmlns:a16="http://schemas.microsoft.com/office/drawing/2014/main" id="{0BC148A0-C738-2B5B-4E78-E894DF1A81F7}"/>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5" name="Freeform: Shape 94">
              <a:extLst>
                <a:ext uri="{FF2B5EF4-FFF2-40B4-BE49-F238E27FC236}">
                  <a16:creationId xmlns:a16="http://schemas.microsoft.com/office/drawing/2014/main" id="{AAF5A0DE-712E-81C1-BCFC-73511C8A88E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solidFill>
              <a:srgbClr val="F9F3D9"/>
            </a:solidFill>
            <a:ln w="6350" cap="flat">
              <a:solidFill>
                <a:schemeClr val="tx2"/>
              </a:solidFill>
              <a:prstDash val="solid"/>
              <a:miter/>
            </a:ln>
          </p:spPr>
          <p:txBody>
            <a:bodyPr rtlCol="0" anchor="ctr"/>
            <a:lstStyle/>
            <a:p>
              <a:endParaRPr lang="en-US" dirty="0"/>
            </a:p>
          </p:txBody>
        </p:sp>
        <p:sp>
          <p:nvSpPr>
            <p:cNvPr id="96" name="Freeform: Shape 95">
              <a:extLst>
                <a:ext uri="{FF2B5EF4-FFF2-40B4-BE49-F238E27FC236}">
                  <a16:creationId xmlns:a16="http://schemas.microsoft.com/office/drawing/2014/main" id="{3FC39535-9FEF-A19F-7D19-F9F60CE84E05}"/>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solidFill>
              <a:srgbClr val="F9F3D9"/>
            </a:solidFill>
            <a:ln w="6350" cap="flat">
              <a:solidFill>
                <a:schemeClr val="tx2"/>
              </a:solidFill>
              <a:prstDash val="solid"/>
              <a:miter/>
            </a:ln>
          </p:spPr>
          <p:txBody>
            <a:bodyPr rtlCol="0" anchor="ctr"/>
            <a:lstStyle/>
            <a:p>
              <a:endParaRPr lang="en-US" dirty="0"/>
            </a:p>
          </p:txBody>
        </p:sp>
      </p:grpSp>
    </p:spTree>
    <p:extLst>
      <p:ext uri="{BB962C8B-B14F-4D97-AF65-F5344CB8AC3E}">
        <p14:creationId xmlns:p14="http://schemas.microsoft.com/office/powerpoint/2010/main" val="52229110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6F35E43-2AB2-8DDE-13F6-EBF936B64C3E}"/>
              </a:ext>
            </a:extLst>
          </p:cNvPr>
          <p:cNvSpPr>
            <a:spLocks noGrp="1"/>
          </p:cNvSpPr>
          <p:nvPr>
            <p:ph type="title"/>
          </p:nvPr>
        </p:nvSpPr>
        <p:spPr/>
        <p:txBody>
          <a:bodyPr/>
          <a:lstStyle>
            <a:lvl1pPr>
              <a:defRPr b="1" i="0">
                <a:latin typeface="Newsreader ExtraBold" panose="02000000000000000000" pitchFamily="2" charset="77"/>
                <a:cs typeface="Poppins" pitchFamily="2" charset="77"/>
              </a:defRPr>
            </a:lvl1pPr>
          </a:lstStyle>
          <a:p>
            <a:r>
              <a:rPr lang="en-US" dirty="0"/>
              <a:t>Click to edit Master title style</a:t>
            </a:r>
          </a:p>
        </p:txBody>
      </p:sp>
      <p:sp>
        <p:nvSpPr>
          <p:cNvPr id="4" name="Content Placeholder 3">
            <a:extLst>
              <a:ext uri="{FF2B5EF4-FFF2-40B4-BE49-F238E27FC236}">
                <a16:creationId xmlns:a16="http://schemas.microsoft.com/office/drawing/2014/main" id="{EC86E5CF-47A3-FCA8-5920-D57E5FF4A22D}"/>
              </a:ext>
            </a:extLst>
          </p:cNvPr>
          <p:cNvSpPr>
            <a:spLocks noGrp="1"/>
          </p:cNvSpPr>
          <p:nvPr>
            <p:ph sz="quarter" idx="13"/>
          </p:nvPr>
        </p:nvSpPr>
        <p:spPr>
          <a:xfrm>
            <a:off x="231775" y="1335024"/>
            <a:ext cx="11739563" cy="4762500"/>
          </a:xfrm>
          <a:prstGeom prst="rect">
            <a:avLst/>
          </a:prstGeom>
        </p:spPr>
        <p:txBody>
          <a:bodyPr lIns="0" tIns="0" rIns="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Slide Number Placeholder 4">
            <a:extLst>
              <a:ext uri="{FF2B5EF4-FFF2-40B4-BE49-F238E27FC236}">
                <a16:creationId xmlns:a16="http://schemas.microsoft.com/office/drawing/2014/main" id="{49E59E30-1339-BE40-0D3A-9B0227815226}"/>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5811052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AC00FE2F-64A2-0B92-CF57-585A0A2026F6}"/>
              </a:ext>
            </a:extLst>
          </p:cNvPr>
          <p:cNvSpPr>
            <a:spLocks noGrp="1"/>
          </p:cNvSpPr>
          <p:nvPr>
            <p:ph idx="1"/>
          </p:nvPr>
        </p:nvSpPr>
        <p:spPr>
          <a:xfrm>
            <a:off x="231078" y="1335024"/>
            <a:ext cx="5644122"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2">
            <a:extLst>
              <a:ext uri="{FF2B5EF4-FFF2-40B4-BE49-F238E27FC236}">
                <a16:creationId xmlns:a16="http://schemas.microsoft.com/office/drawing/2014/main" id="{3318B1CC-E51B-F302-EC27-AF82B0946833}"/>
              </a:ext>
            </a:extLst>
          </p:cNvPr>
          <p:cNvSpPr>
            <a:spLocks noGrp="1"/>
          </p:cNvSpPr>
          <p:nvPr>
            <p:ph idx="13"/>
          </p:nvPr>
        </p:nvSpPr>
        <p:spPr>
          <a:xfrm>
            <a:off x="6327216" y="1335810"/>
            <a:ext cx="5644122" cy="4754880"/>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itle 2">
            <a:extLst>
              <a:ext uri="{FF2B5EF4-FFF2-40B4-BE49-F238E27FC236}">
                <a16:creationId xmlns:a16="http://schemas.microsoft.com/office/drawing/2014/main" id="{7EB6E2BD-5D36-8ED0-EDB6-90956D53C885}"/>
              </a:ext>
            </a:extLst>
          </p:cNvPr>
          <p:cNvSpPr>
            <a:spLocks noGrp="1"/>
          </p:cNvSpPr>
          <p:nvPr>
            <p:ph type="title"/>
          </p:nvPr>
        </p:nvSpPr>
        <p:spPr/>
        <p:txBody>
          <a:bodyPr vert="horz" lIns="0" tIns="0" rIns="0" bIns="0" rtlCol="0" anchor="ctr" anchorCtr="0">
            <a:spAutoFit/>
          </a:bodyPr>
          <a:lstStyle>
            <a:lvl1pPr>
              <a:defRPr lang="en-US" dirty="0"/>
            </a:lvl1pPr>
          </a:lstStyle>
          <a:p>
            <a:pPr lvl="0"/>
            <a:r>
              <a:rPr lang="en-US" dirty="0"/>
              <a:t>Click to edit Master title style</a:t>
            </a:r>
          </a:p>
        </p:txBody>
      </p:sp>
      <p:sp>
        <p:nvSpPr>
          <p:cNvPr id="2" name="Slide Number Placeholder 4">
            <a:extLst>
              <a:ext uri="{FF2B5EF4-FFF2-40B4-BE49-F238E27FC236}">
                <a16:creationId xmlns:a16="http://schemas.microsoft.com/office/drawing/2014/main" id="{D5A53C0B-32AC-2FD8-0F04-3C308AB8F4BF}"/>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92613074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8CA50-AF68-493A-8F61-A331B95E8E01}"/>
              </a:ext>
            </a:extLst>
          </p:cNvPr>
          <p:cNvSpPr>
            <a:spLocks noGrp="1"/>
          </p:cNvSpPr>
          <p:nvPr>
            <p:ph type="title"/>
          </p:nvPr>
        </p:nvSpPr>
        <p:spPr>
          <a:xfrm>
            <a:off x="231078" y="535756"/>
            <a:ext cx="11740260" cy="492944"/>
          </a:xfrm>
        </p:spPr>
        <p:txBody>
          <a:bodyPr vert="horz" lIns="0" tIns="0" rIns="0" bIns="0" rtlCol="0" anchor="ctr" anchorCtr="0">
            <a:spAutoFit/>
          </a:bodyPr>
          <a:lstStyle>
            <a:lvl1pPr>
              <a:defRPr lang="en-US" dirty="0"/>
            </a:lvl1pPr>
          </a:lstStyle>
          <a:p>
            <a:pPr lvl="0"/>
            <a:r>
              <a:rPr lang="en-US" dirty="0"/>
              <a:t>Click to edit Master title style</a:t>
            </a:r>
          </a:p>
        </p:txBody>
      </p:sp>
      <p:sp>
        <p:nvSpPr>
          <p:cNvPr id="4" name="Slide Number Placeholder 4">
            <a:extLst>
              <a:ext uri="{FF2B5EF4-FFF2-40B4-BE49-F238E27FC236}">
                <a16:creationId xmlns:a16="http://schemas.microsoft.com/office/drawing/2014/main" id="{91710EFB-096E-D9FC-591D-DDC14B59E62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54529939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id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2050"/>
          </a:xfrm>
        </p:spPr>
        <p:txBody>
          <a:bodyPr rIns="36576"/>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231775" indent="-231775">
              <a:lnSpc>
                <a:spcPct val="100000"/>
              </a:lnSpc>
              <a:defRPr lang="en-US" sz="1200" kern="1200" dirty="0" smtClean="0">
                <a:solidFill>
                  <a:schemeClr val="tx1"/>
                </a:solidFill>
                <a:latin typeface="+mn-lt"/>
                <a:ea typeface="+mn-ea"/>
                <a:cs typeface="+mn-cs"/>
              </a:defRPr>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2"/>
            <a:ext cx="6858000" cy="3016291"/>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dirty="0"/>
              <a:t>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Slide Number Placeholder 4">
            <a:extLst>
              <a:ext uri="{FF2B5EF4-FFF2-40B4-BE49-F238E27FC236}">
                <a16:creationId xmlns:a16="http://schemas.microsoft.com/office/drawing/2014/main" id="{0C3B26A1-CE9E-1E46-9E8D-3221D6553078}"/>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133842613"/>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ide and Content Si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7E1A-9D3F-45A6-B321-84A1AE671625}"/>
              </a:ext>
            </a:extLst>
          </p:cNvPr>
          <p:cNvSpPr>
            <a:spLocks noGrp="1"/>
          </p:cNvSpPr>
          <p:nvPr>
            <p:ph type="title"/>
          </p:nvPr>
        </p:nvSpPr>
        <p:spPr>
          <a:xfrm>
            <a:off x="231077" y="1600200"/>
            <a:ext cx="3584177" cy="2468880"/>
          </a:xfrm>
        </p:spPr>
        <p:txBody>
          <a:bodyPr rIns="36576"/>
          <a:lstStyle>
            <a:lvl1pPr>
              <a:lnSpc>
                <a:spcPct val="110000"/>
              </a:lnSpc>
              <a:defRPr sz="3000"/>
            </a:lvl1pPr>
          </a:lstStyle>
          <a:p>
            <a:r>
              <a:rPr lang="en-US"/>
              <a:t>Click to edit Master title style</a:t>
            </a:r>
          </a:p>
        </p:txBody>
      </p:sp>
      <p:sp>
        <p:nvSpPr>
          <p:cNvPr id="8" name="Text Placeholder 7">
            <a:extLst>
              <a:ext uri="{FF2B5EF4-FFF2-40B4-BE49-F238E27FC236}">
                <a16:creationId xmlns:a16="http://schemas.microsoft.com/office/drawing/2014/main" id="{D09074B5-2CCD-AA2E-08C0-6BF706B78284}"/>
              </a:ext>
            </a:extLst>
          </p:cNvPr>
          <p:cNvSpPr>
            <a:spLocks noGrp="1"/>
          </p:cNvSpPr>
          <p:nvPr>
            <p:ph type="body" sz="quarter" idx="13"/>
          </p:nvPr>
        </p:nvSpPr>
        <p:spPr>
          <a:xfrm>
            <a:off x="231078" y="4315877"/>
            <a:ext cx="2941638" cy="1780123"/>
          </a:xfrm>
          <a:prstGeom prst="rect">
            <a:avLst/>
          </a:prstGeom>
        </p:spPr>
        <p:txBody>
          <a:bodyPr rIns="91440"/>
          <a:lstStyle>
            <a:lvl1pPr marL="0" indent="0">
              <a:lnSpc>
                <a:spcPct val="100000"/>
              </a:lnSpc>
              <a:buNone/>
              <a:defRPr sz="1200"/>
            </a:lvl1pPr>
            <a:lvl2pPr marL="227013" indent="-227013">
              <a:lnSpc>
                <a:spcPct val="100000"/>
              </a:lnSpc>
              <a:defRPr sz="1200"/>
            </a:lvl2pPr>
            <a:lvl3pPr>
              <a:lnSpc>
                <a:spcPct val="100000"/>
              </a:lnSpc>
              <a:defRPr sz="1200"/>
            </a:lvl3pPr>
          </a:lstStyle>
          <a:p>
            <a:pPr lvl="0"/>
            <a:r>
              <a:rPr lang="en-US"/>
              <a:t>Click to edit Master text styles</a:t>
            </a:r>
          </a:p>
          <a:p>
            <a:pPr lvl="1"/>
            <a:r>
              <a:rPr lang="en-US"/>
              <a:t>Second level</a:t>
            </a:r>
          </a:p>
          <a:p>
            <a:pPr lvl="2"/>
            <a:r>
              <a:rPr lang="en-US"/>
              <a:t>Third level</a:t>
            </a:r>
          </a:p>
        </p:txBody>
      </p:sp>
      <p:sp>
        <p:nvSpPr>
          <p:cNvPr id="7" name="Content Placeholder 2">
            <a:extLst>
              <a:ext uri="{FF2B5EF4-FFF2-40B4-BE49-F238E27FC236}">
                <a16:creationId xmlns:a16="http://schemas.microsoft.com/office/drawing/2014/main" id="{0DA92B2D-0E0D-0F23-9E0B-DE83A0727FF1}"/>
              </a:ext>
            </a:extLst>
          </p:cNvPr>
          <p:cNvSpPr>
            <a:spLocks noGrp="1"/>
          </p:cNvSpPr>
          <p:nvPr>
            <p:ph idx="1" hasCustomPrompt="1"/>
          </p:nvPr>
        </p:nvSpPr>
        <p:spPr>
          <a:xfrm>
            <a:off x="4964035" y="2249393"/>
            <a:ext cx="2242008" cy="1371600"/>
          </a:xfrm>
          <a:prstGeom prst="rect">
            <a:avLst/>
          </a:prstGeom>
        </p:spPr>
        <p:txBody>
          <a:bodyPr/>
          <a:lstStyle>
            <a:lvl1pPr>
              <a:spcAft>
                <a:spcPts val="0"/>
              </a:spcAft>
              <a:defRPr sz="2800">
                <a:latin typeface="Poppins Light" panose="00000400000000000000" pitchFamily="2" charset="0"/>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lvl="0"/>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0" name="Content Placeholder 2">
            <a:extLst>
              <a:ext uri="{FF2B5EF4-FFF2-40B4-BE49-F238E27FC236}">
                <a16:creationId xmlns:a16="http://schemas.microsoft.com/office/drawing/2014/main" id="{710DF8A7-F4B0-04BE-FE0E-99CE43BCD2B0}"/>
              </a:ext>
            </a:extLst>
          </p:cNvPr>
          <p:cNvSpPr>
            <a:spLocks noGrp="1"/>
          </p:cNvSpPr>
          <p:nvPr>
            <p:ph idx="14" hasCustomPrompt="1"/>
          </p:nvPr>
        </p:nvSpPr>
        <p:spPr>
          <a:xfrm>
            <a:off x="7315200"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1" name="Content Placeholder 2">
            <a:extLst>
              <a:ext uri="{FF2B5EF4-FFF2-40B4-BE49-F238E27FC236}">
                <a16:creationId xmlns:a16="http://schemas.microsoft.com/office/drawing/2014/main" id="{4392FAA5-17AD-4C10-BF2B-C62C39174BEE}"/>
              </a:ext>
            </a:extLst>
          </p:cNvPr>
          <p:cNvSpPr>
            <a:spLocks noGrp="1"/>
          </p:cNvSpPr>
          <p:nvPr>
            <p:ph idx="15" hasCustomPrompt="1"/>
          </p:nvPr>
        </p:nvSpPr>
        <p:spPr>
          <a:xfrm>
            <a:off x="9718915" y="2249393"/>
            <a:ext cx="2242008"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2" name="Content Placeholder 2">
            <a:extLst>
              <a:ext uri="{FF2B5EF4-FFF2-40B4-BE49-F238E27FC236}">
                <a16:creationId xmlns:a16="http://schemas.microsoft.com/office/drawing/2014/main" id="{C8F5EF31-3AB9-906C-4F68-D86C1816854A}"/>
              </a:ext>
            </a:extLst>
          </p:cNvPr>
          <p:cNvSpPr>
            <a:spLocks noGrp="1"/>
          </p:cNvSpPr>
          <p:nvPr>
            <p:ph idx="16" hasCustomPrompt="1"/>
          </p:nvPr>
        </p:nvSpPr>
        <p:spPr>
          <a:xfrm>
            <a:off x="496365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3" name="Content Placeholder 2">
            <a:extLst>
              <a:ext uri="{FF2B5EF4-FFF2-40B4-BE49-F238E27FC236}">
                <a16:creationId xmlns:a16="http://schemas.microsoft.com/office/drawing/2014/main" id="{3B4D3F5B-C5DE-0117-B8B0-1EEE71B0C5AF}"/>
              </a:ext>
            </a:extLst>
          </p:cNvPr>
          <p:cNvSpPr>
            <a:spLocks noGrp="1"/>
          </p:cNvSpPr>
          <p:nvPr>
            <p:ph idx="17" hasCustomPrompt="1"/>
          </p:nvPr>
        </p:nvSpPr>
        <p:spPr>
          <a:xfrm>
            <a:off x="7315199"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14" name="Content Placeholder 2">
            <a:extLst>
              <a:ext uri="{FF2B5EF4-FFF2-40B4-BE49-F238E27FC236}">
                <a16:creationId xmlns:a16="http://schemas.microsoft.com/office/drawing/2014/main" id="{9F09A0AC-A63F-CB62-FDDB-F000E3FA55E6}"/>
              </a:ext>
            </a:extLst>
          </p:cNvPr>
          <p:cNvSpPr>
            <a:spLocks noGrp="1"/>
          </p:cNvSpPr>
          <p:nvPr>
            <p:ph idx="18" hasCustomPrompt="1"/>
          </p:nvPr>
        </p:nvSpPr>
        <p:spPr>
          <a:xfrm>
            <a:off x="9718914" y="3894084"/>
            <a:ext cx="2252423" cy="1371600"/>
          </a:xfrm>
          <a:prstGeom prst="rect">
            <a:avLst/>
          </a:prstGeom>
        </p:spPr>
        <p:txBody>
          <a:bodyPr/>
          <a:lstStyle>
            <a:lvl1pPr>
              <a:spcAft>
                <a:spcPts val="600"/>
              </a:spcAft>
              <a:defRPr lang="en-US" sz="2800" kern="1200" dirty="0">
                <a:solidFill>
                  <a:schemeClr val="tx1"/>
                </a:solidFill>
                <a:latin typeface="Poppins Light" panose="00000400000000000000" pitchFamily="2" charset="0"/>
                <a:ea typeface="+mn-ea"/>
                <a:cs typeface="Poppins Light" panose="00000400000000000000" pitchFamily="2" charset="0"/>
              </a:defRPr>
            </a:lvl1pPr>
            <a:lvl2pPr marL="0" indent="0">
              <a:lnSpc>
                <a:spcPct val="110000"/>
              </a:lnSpc>
              <a:spcBef>
                <a:spcPts val="0"/>
              </a:spcBef>
              <a:buNone/>
              <a:defRPr sz="1200" b="1"/>
            </a:lvl2pPr>
            <a:lvl3pPr marL="0" indent="0">
              <a:lnSpc>
                <a:spcPct val="110000"/>
              </a:lnSpc>
              <a:spcBef>
                <a:spcPts val="0"/>
              </a:spcBef>
              <a:buNone/>
              <a:defRPr sz="1200"/>
            </a:lvl3pPr>
            <a:lvl4pPr marL="182880" indent="-182880">
              <a:lnSpc>
                <a:spcPct val="110000"/>
              </a:lnSpc>
              <a:spcBef>
                <a:spcPts val="0"/>
              </a:spcBef>
              <a:defRPr sz="1200"/>
            </a:lvl4pPr>
            <a:lvl5pPr marL="365760" indent="-182880">
              <a:lnSpc>
                <a:spcPct val="110000"/>
              </a:lnSpc>
              <a:spcBef>
                <a:spcPts val="0"/>
              </a:spcBef>
              <a:buFont typeface="Poppins" panose="00000500000000000000" pitchFamily="2" charset="0"/>
              <a:buChar char="–"/>
              <a:tabLst>
                <a:tab pos="171450" algn="l"/>
              </a:tabLst>
              <a:defRPr sz="1200"/>
            </a:lvl5pPr>
          </a:lstStyle>
          <a:p>
            <a:pPr marL="0" lvl="0" indent="0" algn="l" defTabSz="914400" rtl="0" eaLnBrk="1" latinLnBrk="0" hangingPunct="1">
              <a:lnSpc>
                <a:spcPct val="100000"/>
              </a:lnSpc>
              <a:spcBef>
                <a:spcPts val="1000"/>
              </a:spcBef>
              <a:spcAft>
                <a:spcPts val="0"/>
              </a:spcAft>
              <a:buFont typeface="Arial" panose="020B0604020202020204" pitchFamily="34" charset="0"/>
              <a:buNone/>
            </a:pPr>
            <a:r>
              <a:rPr lang="en-US"/>
              <a:t>First level</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4">
            <a:extLst>
              <a:ext uri="{FF2B5EF4-FFF2-40B4-BE49-F238E27FC236}">
                <a16:creationId xmlns:a16="http://schemas.microsoft.com/office/drawing/2014/main" id="{E7449C85-D2FE-977E-FF71-0A57259827D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881709955"/>
      </p:ext>
    </p:extLst>
  </p:cSld>
  <p:clrMapOvr>
    <a:masterClrMapping/>
  </p:clrMapOvr>
  <p:extLst>
    <p:ext uri="{DCECCB84-F9BA-43D5-87BE-67443E8EF086}">
      <p15:sldGuideLst xmlns:p15="http://schemas.microsoft.com/office/powerpoint/2012/main">
        <p15:guide id="1" pos="3120">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ide Only">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600200"/>
            <a:ext cx="2942886" cy="2462050"/>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8" y="4315876"/>
            <a:ext cx="2941638" cy="1780124"/>
          </a:xfrm>
          <a:prstGeom prst="rect">
            <a:avLst/>
          </a:prstGeom>
        </p:spPr>
        <p:txBody>
          <a:bodyPr rIns="91440"/>
          <a:lstStyle>
            <a:lvl1pPr marL="0" indent="0">
              <a:lnSpc>
                <a:spcPct val="100000"/>
              </a:lnSpc>
              <a:buNone/>
              <a:defRPr sz="1200"/>
            </a:lvl1pPr>
            <a:lvl2pPr marL="0" indent="0">
              <a:lnSpc>
                <a:spcPct val="100000"/>
              </a:lnSpc>
              <a:buNone/>
              <a:defRPr lang="en-US" sz="1200" kern="1200" dirty="0" smtClean="0">
                <a:solidFill>
                  <a:schemeClr val="tx1"/>
                </a:solidFill>
                <a:latin typeface="+mn-lt"/>
                <a:ea typeface="+mn-ea"/>
                <a:cs typeface="+mn-cs"/>
              </a:defRPr>
            </a:lvl2pPr>
            <a:lvl3pPr>
              <a:lnSpc>
                <a:spcPct val="100000"/>
              </a:lnSpc>
              <a:defRPr lang="en-US" sz="1200" kern="1200" dirty="0" smtClean="0">
                <a:solidFill>
                  <a:schemeClr val="tx1"/>
                </a:solidFill>
                <a:latin typeface="+mn-lt"/>
                <a:ea typeface="+mn-ea"/>
                <a:cs typeface="+mn-cs"/>
              </a:defRPr>
            </a:lvl3pPr>
          </a:lstStyle>
          <a:p>
            <a:pPr lvl="0"/>
            <a:r>
              <a:rPr lang="en-US" dirty="0"/>
              <a:t>Click to edit Master text styles</a:t>
            </a:r>
          </a:p>
          <a:p>
            <a:pPr lvl="1"/>
            <a:r>
              <a:rPr lang="en-US" dirty="0"/>
              <a:t>Second level</a:t>
            </a:r>
          </a:p>
          <a:p>
            <a:pPr lvl="2"/>
            <a:r>
              <a:rPr lang="en-US" dirty="0"/>
              <a:t>Third level</a:t>
            </a:r>
          </a:p>
        </p:txBody>
      </p:sp>
      <p:sp>
        <p:nvSpPr>
          <p:cNvPr id="2" name="Slide Number Placeholder 4">
            <a:extLst>
              <a:ext uri="{FF2B5EF4-FFF2-40B4-BE49-F238E27FC236}">
                <a16:creationId xmlns:a16="http://schemas.microsoft.com/office/drawing/2014/main" id="{5E9ACCAA-ABC5-E616-EC27-D1404E716373}"/>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46551774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Side and Content Two">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6D15C742-79CF-3831-919D-328A98C5B5DE}"/>
              </a:ext>
            </a:extLst>
          </p:cNvPr>
          <p:cNvSpPr>
            <a:spLocks noGrp="1"/>
          </p:cNvSpPr>
          <p:nvPr>
            <p:ph type="title"/>
          </p:nvPr>
        </p:nvSpPr>
        <p:spPr>
          <a:xfrm>
            <a:off x="231078" y="1051560"/>
            <a:ext cx="2942886" cy="1063713"/>
          </a:xfrm>
        </p:spPr>
        <p:txBody>
          <a:bodyPr rIns="0"/>
          <a:lstStyle>
            <a:lvl1pPr>
              <a:lnSpc>
                <a:spcPct val="110000"/>
              </a:lnSpc>
              <a:defRPr sz="3000"/>
            </a:lvl1pPr>
          </a:lstStyle>
          <a:p>
            <a:r>
              <a:rPr lang="en-US" dirty="0"/>
              <a:t>Click to edit Master title style</a:t>
            </a:r>
          </a:p>
        </p:txBody>
      </p:sp>
      <p:sp>
        <p:nvSpPr>
          <p:cNvPr id="8" name="Text Placeholder 7">
            <a:extLst>
              <a:ext uri="{FF2B5EF4-FFF2-40B4-BE49-F238E27FC236}">
                <a16:creationId xmlns:a16="http://schemas.microsoft.com/office/drawing/2014/main" id="{1FF39629-31A3-FC61-B6BA-74F8B32333BF}"/>
              </a:ext>
            </a:extLst>
          </p:cNvPr>
          <p:cNvSpPr>
            <a:spLocks noGrp="1"/>
          </p:cNvSpPr>
          <p:nvPr>
            <p:ph type="body" sz="quarter" idx="13"/>
          </p:nvPr>
        </p:nvSpPr>
        <p:spPr>
          <a:xfrm>
            <a:off x="231076" y="2275637"/>
            <a:ext cx="2103120" cy="1188720"/>
          </a:xfrm>
          <a:prstGeom prst="rect">
            <a:avLst/>
          </a:prstGeom>
        </p:spPr>
        <p:txBody>
          <a:bodyPr rIns="91440"/>
          <a:lstStyle>
            <a:lvl1pPr marL="0" indent="0">
              <a:lnSpc>
                <a:spcPct val="100000"/>
              </a:lnSpc>
              <a:buNone/>
              <a:defRPr sz="1200"/>
            </a:lvl1pPr>
            <a:lvl2pPr marL="0" indent="0">
              <a:lnSpc>
                <a:spcPct val="100000"/>
              </a:lnSpc>
              <a:buNone/>
              <a:defRPr lang="en-US" sz="1400" kern="1200" dirty="0" smtClean="0">
                <a:solidFill>
                  <a:schemeClr val="tx1"/>
                </a:solidFill>
                <a:latin typeface="+mn-lt"/>
                <a:ea typeface="+mn-ea"/>
                <a:cs typeface="+mn-cs"/>
              </a:defRPr>
            </a:lvl2pPr>
            <a:lvl3pPr>
              <a:lnSpc>
                <a:spcPct val="100000"/>
              </a:lnSpc>
              <a:defRPr lang="en-US" sz="1400" kern="1200" dirty="0" smtClean="0">
                <a:solidFill>
                  <a:schemeClr val="tx1"/>
                </a:solidFill>
                <a:latin typeface="+mn-lt"/>
                <a:ea typeface="+mn-ea"/>
                <a:cs typeface="+mn-cs"/>
              </a:defRPr>
            </a:lvl3pPr>
          </a:lstStyle>
          <a:p>
            <a:pPr lvl="0"/>
            <a:r>
              <a:rPr lang="en-US"/>
              <a:t>Click to edit Master text styles</a:t>
            </a:r>
          </a:p>
          <a:p>
            <a:pPr lvl="1"/>
            <a:r>
              <a:rPr lang="en-US"/>
              <a:t>Second level</a:t>
            </a:r>
          </a:p>
          <a:p>
            <a:pPr lvl="2"/>
            <a:r>
              <a:rPr lang="en-US"/>
              <a:t>Third level</a:t>
            </a:r>
          </a:p>
        </p:txBody>
      </p:sp>
      <p:sp>
        <p:nvSpPr>
          <p:cNvPr id="10" name="Text Placeholder 2">
            <a:extLst>
              <a:ext uri="{FF2B5EF4-FFF2-40B4-BE49-F238E27FC236}">
                <a16:creationId xmlns:a16="http://schemas.microsoft.com/office/drawing/2014/main" id="{5C821554-0648-2B5A-B7D5-E085E0B776DB}"/>
              </a:ext>
            </a:extLst>
          </p:cNvPr>
          <p:cNvSpPr>
            <a:spLocks noGrp="1"/>
          </p:cNvSpPr>
          <p:nvPr>
            <p:ph type="body" idx="15" hasCustomPrompt="1"/>
          </p:nvPr>
        </p:nvSpPr>
        <p:spPr>
          <a:xfrm>
            <a:off x="3789778"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styles</a:t>
            </a:r>
          </a:p>
        </p:txBody>
      </p:sp>
      <p:sp>
        <p:nvSpPr>
          <p:cNvPr id="11" name="Text Placeholder 4">
            <a:extLst>
              <a:ext uri="{FF2B5EF4-FFF2-40B4-BE49-F238E27FC236}">
                <a16:creationId xmlns:a16="http://schemas.microsoft.com/office/drawing/2014/main" id="{6961B0DA-3841-17BE-67C8-91826EB46F4F}"/>
              </a:ext>
            </a:extLst>
          </p:cNvPr>
          <p:cNvSpPr>
            <a:spLocks noGrp="1"/>
          </p:cNvSpPr>
          <p:nvPr>
            <p:ph type="body" sz="quarter" idx="3" hasCustomPrompt="1"/>
          </p:nvPr>
        </p:nvSpPr>
        <p:spPr>
          <a:xfrm>
            <a:off x="8538963" y="1635213"/>
            <a:ext cx="3474720" cy="457200"/>
          </a:xfrm>
          <a:prstGeom prst="rect">
            <a:avLst/>
          </a:prstGeom>
        </p:spPr>
        <p:txBody>
          <a:bodyPr anchor="t" anchorCtr="0"/>
          <a:lstStyle>
            <a:lvl1pPr marL="0" indent="0">
              <a:buNone/>
              <a:defRPr lang="en-US" sz="1200" b="1" kern="1200" cap="all" spc="220" baseline="0" dirty="0" smtClean="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1000"/>
              </a:spcBef>
              <a:buFont typeface="Arial" panose="020B0604020202020204" pitchFamily="34" charset="0"/>
              <a:buNone/>
            </a:pPr>
            <a:r>
              <a:rPr lang="en-US"/>
              <a:t>Click to edit Master styles</a:t>
            </a:r>
          </a:p>
        </p:txBody>
      </p:sp>
      <p:sp>
        <p:nvSpPr>
          <p:cNvPr id="2" name="Slide Number Placeholder 4">
            <a:extLst>
              <a:ext uri="{FF2B5EF4-FFF2-40B4-BE49-F238E27FC236}">
                <a16:creationId xmlns:a16="http://schemas.microsoft.com/office/drawing/2014/main" id="{913C7C59-54F1-2339-7D71-54FCF391944C}"/>
              </a:ext>
            </a:extLst>
          </p:cNvPr>
          <p:cNvSpPr>
            <a:spLocks noGrp="1"/>
          </p:cNvSpPr>
          <p:nvPr>
            <p:ph type="sldNum" sz="quarter" idx="12"/>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spTree>
    <p:extLst>
      <p:ext uri="{BB962C8B-B14F-4D97-AF65-F5344CB8AC3E}">
        <p14:creationId xmlns:p14="http://schemas.microsoft.com/office/powerpoint/2010/main" val="2131194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Closing - Black">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BC9E5-5C0A-43D4-8EC3-3D19A061040A}"/>
              </a:ext>
            </a:extLst>
          </p:cNvPr>
          <p:cNvSpPr>
            <a:spLocks noGrp="1"/>
          </p:cNvSpPr>
          <p:nvPr>
            <p:ph type="ctrTitle" hasCustomPrompt="1"/>
          </p:nvPr>
        </p:nvSpPr>
        <p:spPr>
          <a:xfrm>
            <a:off x="4037216" y="1149678"/>
            <a:ext cx="4184072" cy="893180"/>
          </a:xfrm>
        </p:spPr>
        <p:txBody>
          <a:bodyPr anchor="t" anchorCtr="0">
            <a:noAutofit/>
          </a:bodyPr>
          <a:lstStyle>
            <a:lvl1pPr algn="ctr">
              <a:lnSpc>
                <a:spcPct val="90000"/>
              </a:lnSpc>
              <a:defRPr sz="6600">
                <a:solidFill>
                  <a:schemeClr val="bg2"/>
                </a:solidFill>
              </a:defRPr>
            </a:lvl1pPr>
          </a:lstStyle>
          <a:p>
            <a:r>
              <a:rPr lang="en-US"/>
              <a:t>Thank you.</a:t>
            </a:r>
          </a:p>
        </p:txBody>
      </p:sp>
      <p:sp>
        <p:nvSpPr>
          <p:cNvPr id="3" name="Subtitle 2">
            <a:extLst>
              <a:ext uri="{FF2B5EF4-FFF2-40B4-BE49-F238E27FC236}">
                <a16:creationId xmlns:a16="http://schemas.microsoft.com/office/drawing/2014/main" id="{3585C169-6272-457A-8024-7D541A007B5D}"/>
              </a:ext>
            </a:extLst>
          </p:cNvPr>
          <p:cNvSpPr>
            <a:spLocks noGrp="1"/>
          </p:cNvSpPr>
          <p:nvPr>
            <p:ph type="subTitle" idx="1"/>
          </p:nvPr>
        </p:nvSpPr>
        <p:spPr>
          <a:xfrm>
            <a:off x="228601" y="1716991"/>
            <a:ext cx="3470564" cy="1629251"/>
          </a:xfrm>
          <a:prstGeom prst="rect">
            <a:avLst/>
          </a:prstGeom>
        </p:spPr>
        <p:txBody>
          <a:bodyPr>
            <a:noAutofit/>
          </a:bodyPr>
          <a:lstStyle>
            <a:lvl1pPr marL="0" indent="0" algn="l">
              <a:lnSpc>
                <a:spcPct val="100000"/>
              </a:lnSpc>
              <a:spcBef>
                <a:spcPts val="0"/>
              </a:spcBef>
              <a:buNone/>
              <a:defRPr sz="1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cxnSp>
        <p:nvCxnSpPr>
          <p:cNvPr id="7" name="Straight Connector 6">
            <a:extLst>
              <a:ext uri="{FF2B5EF4-FFF2-40B4-BE49-F238E27FC236}">
                <a16:creationId xmlns:a16="http://schemas.microsoft.com/office/drawing/2014/main" id="{B367EEC6-554F-5007-918F-925B2BA9122F}"/>
              </a:ext>
            </a:extLst>
          </p:cNvPr>
          <p:cNvCxnSpPr/>
          <p:nvPr userDrawn="1"/>
        </p:nvCxnSpPr>
        <p:spPr>
          <a:xfrm>
            <a:off x="228601" y="1377927"/>
            <a:ext cx="3470564"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B62F75A0-70A4-4DC7-CCA3-10B329EC2859}"/>
              </a:ext>
              <a:ext uri="{C183D7F6-B498-43B3-948B-1728B52AA6E4}">
                <adec:decorative xmlns:adec="http://schemas.microsoft.com/office/drawing/2017/decorative" val="1"/>
              </a:ext>
            </a:extLst>
          </p:cNvPr>
          <p:cNvGrpSpPr>
            <a:grpSpLocks noChangeAspect="1"/>
          </p:cNvGrpSpPr>
          <p:nvPr userDrawn="1"/>
        </p:nvGrpSpPr>
        <p:grpSpPr bwMode="gray">
          <a:xfrm>
            <a:off x="228600" y="3511756"/>
            <a:ext cx="11704320" cy="2926081"/>
            <a:chOff x="1196340" y="2508687"/>
            <a:chExt cx="10561320" cy="2640331"/>
          </a:xfrm>
          <a:solidFill>
            <a:srgbClr val="1E1E1E"/>
          </a:solidFill>
        </p:grpSpPr>
        <p:sp>
          <p:nvSpPr>
            <p:cNvPr id="8" name="Freeform: Shape 67">
              <a:extLst>
                <a:ext uri="{FF2B5EF4-FFF2-40B4-BE49-F238E27FC236}">
                  <a16:creationId xmlns:a16="http://schemas.microsoft.com/office/drawing/2014/main" id="{E42E3C8F-A535-F031-7531-3F96A58B7113}"/>
                </a:ext>
              </a:extLst>
            </p:cNvPr>
            <p:cNvSpPr/>
            <p:nvPr/>
          </p:nvSpPr>
          <p:spPr bwMode="gray">
            <a:xfrm>
              <a:off x="1196340" y="2508689"/>
              <a:ext cx="880108" cy="880109"/>
            </a:xfrm>
            <a:custGeom>
              <a:avLst/>
              <a:gdLst>
                <a:gd name="connsiteX0" fmla="*/ 880108 w 880108"/>
                <a:gd name="connsiteY0" fmla="*/ 880109 h 880109"/>
                <a:gd name="connsiteX1" fmla="*/ 880108 w 880108"/>
                <a:gd name="connsiteY1" fmla="*/ 880109 h 880109"/>
                <a:gd name="connsiteX2" fmla="*/ 880108 w 880108"/>
                <a:gd name="connsiteY2" fmla="*/ 0 h 880109"/>
                <a:gd name="connsiteX3" fmla="*/ 0 w 880108"/>
                <a:gd name="connsiteY3" fmla="*/ 0 h 880109"/>
                <a:gd name="connsiteX4" fmla="*/ 0 w 880108"/>
                <a:gd name="connsiteY4" fmla="*/ 1 h 880109"/>
                <a:gd name="connsiteX5" fmla="*/ 880108 w 880108"/>
                <a:gd name="connsiteY5" fmla="*/ 880109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880108" y="880109"/>
                  </a:moveTo>
                  <a:lnTo>
                    <a:pt x="880108" y="880109"/>
                  </a:lnTo>
                  <a:cubicBezTo>
                    <a:pt x="880108" y="880109"/>
                    <a:pt x="880108" y="0"/>
                    <a:pt x="880108" y="0"/>
                  </a:cubicBezTo>
                  <a:lnTo>
                    <a:pt x="0" y="0"/>
                  </a:lnTo>
                  <a:cubicBezTo>
                    <a:pt x="0" y="0"/>
                    <a:pt x="0" y="1"/>
                    <a:pt x="0" y="1"/>
                  </a:cubicBezTo>
                  <a:cubicBezTo>
                    <a:pt x="0" y="486071"/>
                    <a:pt x="394038" y="880109"/>
                    <a:pt x="880108" y="880109"/>
                  </a:cubicBezTo>
                  <a:close/>
                </a:path>
              </a:pathLst>
            </a:custGeom>
            <a:grpFill/>
            <a:ln w="6350" cap="flat">
              <a:noFill/>
              <a:prstDash val="solid"/>
              <a:miter/>
            </a:ln>
          </p:spPr>
          <p:txBody>
            <a:bodyPr rtlCol="0" anchor="ctr"/>
            <a:lstStyle/>
            <a:p>
              <a:endParaRPr lang="en-US" dirty="0"/>
            </a:p>
          </p:txBody>
        </p:sp>
        <p:sp>
          <p:nvSpPr>
            <p:cNvPr id="9" name="Freeform: Shape 68">
              <a:extLst>
                <a:ext uri="{FF2B5EF4-FFF2-40B4-BE49-F238E27FC236}">
                  <a16:creationId xmlns:a16="http://schemas.microsoft.com/office/drawing/2014/main" id="{6CD99D30-92CE-FBCD-6FCC-AB2BF8AAEA53}"/>
                </a:ext>
              </a:extLst>
            </p:cNvPr>
            <p:cNvSpPr/>
            <p:nvPr/>
          </p:nvSpPr>
          <p:spPr bwMode="gray">
            <a:xfrm>
              <a:off x="2076450"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0" name="Freeform: Shape 69">
              <a:extLst>
                <a:ext uri="{FF2B5EF4-FFF2-40B4-BE49-F238E27FC236}">
                  <a16:creationId xmlns:a16="http://schemas.microsoft.com/office/drawing/2014/main" id="{4B957C82-91E0-A2BF-23F3-B6723E7F3390}"/>
                </a:ext>
              </a:extLst>
            </p:cNvPr>
            <p:cNvSpPr/>
            <p:nvPr/>
          </p:nvSpPr>
          <p:spPr bwMode="gray">
            <a:xfrm>
              <a:off x="1196340" y="4268907"/>
              <a:ext cx="1760219" cy="880109"/>
            </a:xfrm>
            <a:custGeom>
              <a:avLst/>
              <a:gdLst>
                <a:gd name="connsiteX0" fmla="*/ 0 w 1760219"/>
                <a:gd name="connsiteY0" fmla="*/ 0 h 880109"/>
                <a:gd name="connsiteX1" fmla="*/ 1760219 w 1760219"/>
                <a:gd name="connsiteY1" fmla="*/ 0 h 880109"/>
                <a:gd name="connsiteX2" fmla="*/ 1760219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19" y="0"/>
                  </a:lnTo>
                  <a:lnTo>
                    <a:pt x="1760219" y="880109"/>
                  </a:lnTo>
                  <a:lnTo>
                    <a:pt x="0" y="880109"/>
                  </a:lnTo>
                  <a:close/>
                </a:path>
              </a:pathLst>
            </a:custGeom>
            <a:grpFill/>
            <a:ln w="6350" cap="flat">
              <a:noFill/>
              <a:prstDash val="solid"/>
              <a:miter/>
            </a:ln>
          </p:spPr>
          <p:txBody>
            <a:bodyPr rtlCol="0" anchor="ctr"/>
            <a:lstStyle/>
            <a:p>
              <a:endParaRPr lang="en-US" dirty="0"/>
            </a:p>
          </p:txBody>
        </p:sp>
        <p:sp>
          <p:nvSpPr>
            <p:cNvPr id="11" name="Freeform: Shape 70">
              <a:extLst>
                <a:ext uri="{FF2B5EF4-FFF2-40B4-BE49-F238E27FC236}">
                  <a16:creationId xmlns:a16="http://schemas.microsoft.com/office/drawing/2014/main" id="{1144DE8D-C3A4-08D5-0CC8-37C914FE9E9A}"/>
                </a:ext>
              </a:extLst>
            </p:cNvPr>
            <p:cNvSpPr/>
            <p:nvPr/>
          </p:nvSpPr>
          <p:spPr bwMode="gray">
            <a:xfrm>
              <a:off x="1196340"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2" name="Freeform: Shape 71">
              <a:extLst>
                <a:ext uri="{FF2B5EF4-FFF2-40B4-BE49-F238E27FC236}">
                  <a16:creationId xmlns:a16="http://schemas.microsoft.com/office/drawing/2014/main" id="{4F77FA5D-4172-9AA6-5E71-EA297C76905F}"/>
                </a:ext>
              </a:extLst>
            </p:cNvPr>
            <p:cNvSpPr/>
            <p:nvPr/>
          </p:nvSpPr>
          <p:spPr bwMode="gray">
            <a:xfrm rot="10800000">
              <a:off x="2956561"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3" name="Freeform: Shape 72">
              <a:extLst>
                <a:ext uri="{FF2B5EF4-FFF2-40B4-BE49-F238E27FC236}">
                  <a16:creationId xmlns:a16="http://schemas.microsoft.com/office/drawing/2014/main" id="{116300CB-C9E0-9A43-104B-F2AB807AC2E8}"/>
                </a:ext>
              </a:extLst>
            </p:cNvPr>
            <p:cNvSpPr/>
            <p:nvPr/>
          </p:nvSpPr>
          <p:spPr bwMode="gray">
            <a:xfrm rot="10800000">
              <a:off x="2956561" y="4268907"/>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14" name="Freeform: Shape 73">
              <a:extLst>
                <a:ext uri="{FF2B5EF4-FFF2-40B4-BE49-F238E27FC236}">
                  <a16:creationId xmlns:a16="http://schemas.microsoft.com/office/drawing/2014/main" id="{21BC4363-9104-D536-40D1-6FF0D220558C}"/>
                </a:ext>
              </a:extLst>
            </p:cNvPr>
            <p:cNvSpPr/>
            <p:nvPr/>
          </p:nvSpPr>
          <p:spPr bwMode="gray">
            <a:xfrm>
              <a:off x="2076450" y="3388798"/>
              <a:ext cx="880109" cy="880109"/>
            </a:xfrm>
            <a:custGeom>
              <a:avLst/>
              <a:gdLst>
                <a:gd name="connsiteX0" fmla="*/ 441815 w 880109"/>
                <a:gd name="connsiteY0" fmla="*/ 0 h 880109"/>
                <a:gd name="connsiteX1" fmla="*/ 880109 w 880109"/>
                <a:gd name="connsiteY1" fmla="*/ 441815 h 880109"/>
                <a:gd name="connsiteX2" fmla="*/ 441815 w 880109"/>
                <a:gd name="connsiteY2" fmla="*/ 880109 h 880109"/>
                <a:gd name="connsiteX3" fmla="*/ 0 w 880109"/>
                <a:gd name="connsiteY3" fmla="*/ 441815 h 880109"/>
                <a:gd name="connsiteX4" fmla="*/ 441815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5" y="0"/>
                  </a:moveTo>
                  <a:cubicBezTo>
                    <a:pt x="682965" y="0"/>
                    <a:pt x="880109" y="197145"/>
                    <a:pt x="880109" y="441815"/>
                  </a:cubicBezTo>
                  <a:cubicBezTo>
                    <a:pt x="880109" y="682965"/>
                    <a:pt x="682965" y="880109"/>
                    <a:pt x="441815" y="880109"/>
                  </a:cubicBezTo>
                  <a:cubicBezTo>
                    <a:pt x="197144" y="880109"/>
                    <a:pt x="0" y="682965"/>
                    <a:pt x="0" y="441815"/>
                  </a:cubicBezTo>
                  <a:cubicBezTo>
                    <a:pt x="0" y="197145"/>
                    <a:pt x="197144" y="0"/>
                    <a:pt x="441815" y="0"/>
                  </a:cubicBezTo>
                  <a:close/>
                </a:path>
              </a:pathLst>
            </a:custGeom>
            <a:grpFill/>
            <a:ln w="6350" cap="flat">
              <a:noFill/>
              <a:prstDash val="solid"/>
              <a:miter/>
            </a:ln>
          </p:spPr>
          <p:txBody>
            <a:bodyPr rtlCol="0" anchor="ctr"/>
            <a:lstStyle/>
            <a:p>
              <a:endParaRPr lang="en-US" dirty="0"/>
            </a:p>
          </p:txBody>
        </p:sp>
        <p:sp>
          <p:nvSpPr>
            <p:cNvPr id="16" name="Freeform: Shape 74">
              <a:extLst>
                <a:ext uri="{FF2B5EF4-FFF2-40B4-BE49-F238E27FC236}">
                  <a16:creationId xmlns:a16="http://schemas.microsoft.com/office/drawing/2014/main" id="{12BD3D00-31E9-2F3D-6242-381840A38F9F}"/>
                </a:ext>
              </a:extLst>
            </p:cNvPr>
            <p:cNvSpPr/>
            <p:nvPr/>
          </p:nvSpPr>
          <p:spPr bwMode="gray">
            <a:xfrm>
              <a:off x="5596890"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5" y="880109"/>
                    <a:pt x="438294" y="880109"/>
                  </a:cubicBezTo>
                  <a:cubicBezTo>
                    <a:pt x="197144" y="880109"/>
                    <a:pt x="0" y="682965"/>
                    <a:pt x="0" y="441815"/>
                  </a:cubicBezTo>
                  <a:cubicBezTo>
                    <a:pt x="0" y="197145"/>
                    <a:pt x="197144" y="0"/>
                    <a:pt x="438294" y="0"/>
                  </a:cubicBezTo>
                  <a:cubicBezTo>
                    <a:pt x="682965" y="0"/>
                    <a:pt x="880109" y="197145"/>
                    <a:pt x="880109" y="441815"/>
                  </a:cubicBezTo>
                  <a:close/>
                </a:path>
              </a:pathLst>
            </a:custGeom>
            <a:grpFill/>
            <a:ln w="6350" cap="flat">
              <a:noFill/>
              <a:prstDash val="solid"/>
              <a:miter/>
            </a:ln>
          </p:spPr>
          <p:txBody>
            <a:bodyPr rtlCol="0" anchor="ctr"/>
            <a:lstStyle/>
            <a:p>
              <a:endParaRPr lang="en-US" dirty="0"/>
            </a:p>
          </p:txBody>
        </p:sp>
        <p:sp>
          <p:nvSpPr>
            <p:cNvPr id="17" name="Freeform: Shape 75">
              <a:extLst>
                <a:ext uri="{FF2B5EF4-FFF2-40B4-BE49-F238E27FC236}">
                  <a16:creationId xmlns:a16="http://schemas.microsoft.com/office/drawing/2014/main" id="{7AEC88AC-53FE-B9D4-1640-97F33C7A23B1}"/>
                </a:ext>
              </a:extLst>
            </p:cNvPr>
            <p:cNvSpPr/>
            <p:nvPr/>
          </p:nvSpPr>
          <p:spPr bwMode="gray">
            <a:xfrm>
              <a:off x="5596891" y="2508687"/>
              <a:ext cx="880108" cy="880109"/>
            </a:xfrm>
            <a:custGeom>
              <a:avLst/>
              <a:gdLst>
                <a:gd name="connsiteX0" fmla="*/ 0 w 880108"/>
                <a:gd name="connsiteY0" fmla="*/ 0 h 880109"/>
                <a:gd name="connsiteX1" fmla="*/ 0 w 880108"/>
                <a:gd name="connsiteY1" fmla="*/ 0 h 880109"/>
                <a:gd name="connsiteX2" fmla="*/ 0 w 880108"/>
                <a:gd name="connsiteY2" fmla="*/ 880109 h 880109"/>
                <a:gd name="connsiteX3" fmla="*/ 880109 w 880108"/>
                <a:gd name="connsiteY3" fmla="*/ 880109 h 880109"/>
                <a:gd name="connsiteX4" fmla="*/ 880109 w 880108"/>
                <a:gd name="connsiteY4" fmla="*/ 880108 h 880109"/>
                <a:gd name="connsiteX5" fmla="*/ 0 w 880108"/>
                <a:gd name="connsiteY5"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8" h="880109">
                  <a:moveTo>
                    <a:pt x="0" y="0"/>
                  </a:moveTo>
                  <a:lnTo>
                    <a:pt x="0" y="0"/>
                  </a:lnTo>
                  <a:cubicBezTo>
                    <a:pt x="0" y="0"/>
                    <a:pt x="0" y="880109"/>
                    <a:pt x="0" y="880109"/>
                  </a:cubicBezTo>
                  <a:lnTo>
                    <a:pt x="880109" y="880109"/>
                  </a:lnTo>
                  <a:cubicBezTo>
                    <a:pt x="880109" y="880109"/>
                    <a:pt x="880109" y="880108"/>
                    <a:pt x="880109" y="880108"/>
                  </a:cubicBezTo>
                  <a:cubicBezTo>
                    <a:pt x="880109" y="394038"/>
                    <a:pt x="486070" y="0"/>
                    <a:pt x="0" y="0"/>
                  </a:cubicBezTo>
                  <a:close/>
                </a:path>
              </a:pathLst>
            </a:custGeom>
            <a:grpFill/>
            <a:ln w="6350" cap="flat">
              <a:noFill/>
              <a:prstDash val="solid"/>
              <a:miter/>
            </a:ln>
          </p:spPr>
          <p:txBody>
            <a:bodyPr rtlCol="0" anchor="ctr"/>
            <a:lstStyle/>
            <a:p>
              <a:endParaRPr lang="en-US" dirty="0"/>
            </a:p>
          </p:txBody>
        </p:sp>
        <p:sp>
          <p:nvSpPr>
            <p:cNvPr id="18" name="Freeform: Shape 76">
              <a:extLst>
                <a:ext uri="{FF2B5EF4-FFF2-40B4-BE49-F238E27FC236}">
                  <a16:creationId xmlns:a16="http://schemas.microsoft.com/office/drawing/2014/main" id="{ED180FD9-F7C2-93C6-3D35-EFD330D5F8C3}"/>
                </a:ext>
              </a:extLst>
            </p:cNvPr>
            <p:cNvSpPr/>
            <p:nvPr/>
          </p:nvSpPr>
          <p:spPr bwMode="gray">
            <a:xfrm rot="5400000">
              <a:off x="559689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19" name="Freeform: Shape 77">
              <a:extLst>
                <a:ext uri="{FF2B5EF4-FFF2-40B4-BE49-F238E27FC236}">
                  <a16:creationId xmlns:a16="http://schemas.microsoft.com/office/drawing/2014/main" id="{DB8459F0-1C30-7086-4D5F-4EB881DD1923}"/>
                </a:ext>
              </a:extLst>
            </p:cNvPr>
            <p:cNvSpPr/>
            <p:nvPr/>
          </p:nvSpPr>
          <p:spPr bwMode="gray">
            <a:xfrm rot="16200000">
              <a:off x="4716781"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0" name="Freeform: Shape 78">
              <a:extLst>
                <a:ext uri="{FF2B5EF4-FFF2-40B4-BE49-F238E27FC236}">
                  <a16:creationId xmlns:a16="http://schemas.microsoft.com/office/drawing/2014/main" id="{60EEEF20-2DEC-BCC2-0DC3-49A6513FD571}"/>
                </a:ext>
              </a:extLst>
            </p:cNvPr>
            <p:cNvSpPr/>
            <p:nvPr/>
          </p:nvSpPr>
          <p:spPr bwMode="gray">
            <a:xfrm rot="16200000">
              <a:off x="383667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1" name="Freeform: Shape 79">
              <a:extLst>
                <a:ext uri="{FF2B5EF4-FFF2-40B4-BE49-F238E27FC236}">
                  <a16:creationId xmlns:a16="http://schemas.microsoft.com/office/drawing/2014/main" id="{0ADC56A3-214C-04C2-7C4C-9B6D15A8987E}"/>
                </a:ext>
              </a:extLst>
            </p:cNvPr>
            <p:cNvSpPr/>
            <p:nvPr/>
          </p:nvSpPr>
          <p:spPr bwMode="gray">
            <a:xfrm rot="16200000">
              <a:off x="4276727" y="2948743"/>
              <a:ext cx="1760219" cy="880109"/>
            </a:xfrm>
            <a:custGeom>
              <a:avLst/>
              <a:gdLst>
                <a:gd name="connsiteX0" fmla="*/ 440054 w 1760219"/>
                <a:gd name="connsiteY0" fmla="*/ 0 h 880109"/>
                <a:gd name="connsiteX1" fmla="*/ 880111 w 1760219"/>
                <a:gd name="connsiteY1" fmla="*/ 0 h 880109"/>
                <a:gd name="connsiteX2" fmla="*/ 1760219 w 1760219"/>
                <a:gd name="connsiteY2" fmla="*/ 880108 h 880109"/>
                <a:gd name="connsiteX3" fmla="*/ 1760219 w 1760219"/>
                <a:gd name="connsiteY3" fmla="*/ 880109 h 880109"/>
                <a:gd name="connsiteX4" fmla="*/ 440054 w 1760219"/>
                <a:gd name="connsiteY4" fmla="*/ 880109 h 880109"/>
                <a:gd name="connsiteX5" fmla="*/ 0 w 1760219"/>
                <a:gd name="connsiteY5" fmla="*/ 440055 h 880109"/>
                <a:gd name="connsiteX6" fmla="*/ 0 w 1760219"/>
                <a:gd name="connsiteY6" fmla="*/ 440054 h 880109"/>
                <a:gd name="connsiteX7" fmla="*/ 440054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2" name="Freeform: Shape 80">
              <a:extLst>
                <a:ext uri="{FF2B5EF4-FFF2-40B4-BE49-F238E27FC236}">
                  <a16:creationId xmlns:a16="http://schemas.microsoft.com/office/drawing/2014/main" id="{DB4C5DF1-DA75-0B52-2770-BAAE7CD8906E}"/>
                </a:ext>
              </a:extLst>
            </p:cNvPr>
            <p:cNvSpPr/>
            <p:nvPr/>
          </p:nvSpPr>
          <p:spPr bwMode="gray">
            <a:xfrm rot="16200000">
              <a:off x="339661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23" name="Freeform: Shape 81">
              <a:extLst>
                <a:ext uri="{FF2B5EF4-FFF2-40B4-BE49-F238E27FC236}">
                  <a16:creationId xmlns:a16="http://schemas.microsoft.com/office/drawing/2014/main" id="{4DF44BB1-9642-1742-8177-B08C86772DAA}"/>
                </a:ext>
              </a:extLst>
            </p:cNvPr>
            <p:cNvSpPr/>
            <p:nvPr/>
          </p:nvSpPr>
          <p:spPr bwMode="gray">
            <a:xfrm>
              <a:off x="10877551" y="4268907"/>
              <a:ext cx="880109" cy="880109"/>
            </a:xfrm>
            <a:custGeom>
              <a:avLst/>
              <a:gdLst>
                <a:gd name="connsiteX0" fmla="*/ 880109 w 880109"/>
                <a:gd name="connsiteY0" fmla="*/ 441815 h 880109"/>
                <a:gd name="connsiteX1" fmla="*/ 438294 w 880109"/>
                <a:gd name="connsiteY1" fmla="*/ 880109 h 880109"/>
                <a:gd name="connsiteX2" fmla="*/ 0 w 880109"/>
                <a:gd name="connsiteY2" fmla="*/ 441815 h 880109"/>
                <a:gd name="connsiteX3" fmla="*/ 438294 w 880109"/>
                <a:gd name="connsiteY3" fmla="*/ 0 h 880109"/>
                <a:gd name="connsiteX4" fmla="*/ 880109 w 880109"/>
                <a:gd name="connsiteY4" fmla="*/ 441815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880109" y="441815"/>
                  </a:moveTo>
                  <a:cubicBezTo>
                    <a:pt x="880109" y="682965"/>
                    <a:pt x="682964" y="880109"/>
                    <a:pt x="438294" y="880109"/>
                  </a:cubicBezTo>
                  <a:cubicBezTo>
                    <a:pt x="197144" y="880109"/>
                    <a:pt x="0" y="682965"/>
                    <a:pt x="0" y="441815"/>
                  </a:cubicBezTo>
                  <a:cubicBezTo>
                    <a:pt x="0" y="197145"/>
                    <a:pt x="197144" y="0"/>
                    <a:pt x="438294" y="0"/>
                  </a:cubicBezTo>
                  <a:cubicBezTo>
                    <a:pt x="682964" y="0"/>
                    <a:pt x="880109" y="197145"/>
                    <a:pt x="880109" y="441815"/>
                  </a:cubicBezTo>
                  <a:close/>
                </a:path>
              </a:pathLst>
            </a:custGeom>
            <a:grpFill/>
            <a:ln w="6350" cap="flat">
              <a:noFill/>
              <a:prstDash val="solid"/>
              <a:miter/>
            </a:ln>
          </p:spPr>
          <p:txBody>
            <a:bodyPr rtlCol="0" anchor="ctr"/>
            <a:lstStyle/>
            <a:p>
              <a:endParaRPr lang="en-US" dirty="0"/>
            </a:p>
          </p:txBody>
        </p:sp>
        <p:sp>
          <p:nvSpPr>
            <p:cNvPr id="24" name="Freeform: Shape 82">
              <a:extLst>
                <a:ext uri="{FF2B5EF4-FFF2-40B4-BE49-F238E27FC236}">
                  <a16:creationId xmlns:a16="http://schemas.microsoft.com/office/drawing/2014/main" id="{B333C1A9-A88B-8177-9CCE-E7C77744BC7F}"/>
                </a:ext>
              </a:extLst>
            </p:cNvPr>
            <p:cNvSpPr/>
            <p:nvPr/>
          </p:nvSpPr>
          <p:spPr bwMode="gray">
            <a:xfrm rot="5400000">
              <a:off x="10877550" y="3388798"/>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5" name="Freeform: Shape 83">
              <a:extLst>
                <a:ext uri="{FF2B5EF4-FFF2-40B4-BE49-F238E27FC236}">
                  <a16:creationId xmlns:a16="http://schemas.microsoft.com/office/drawing/2014/main" id="{A2D823B1-86C2-3EB4-84F4-075C02E85B20}"/>
                </a:ext>
              </a:extLst>
            </p:cNvPr>
            <p:cNvSpPr/>
            <p:nvPr/>
          </p:nvSpPr>
          <p:spPr bwMode="gray">
            <a:xfrm rot="5400000">
              <a:off x="10877550" y="250868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26" name="Freeform: Shape 84">
              <a:extLst>
                <a:ext uri="{FF2B5EF4-FFF2-40B4-BE49-F238E27FC236}">
                  <a16:creationId xmlns:a16="http://schemas.microsoft.com/office/drawing/2014/main" id="{D997AC53-6D01-C4F3-D9A6-F7579AEB15CA}"/>
                </a:ext>
              </a:extLst>
            </p:cNvPr>
            <p:cNvSpPr/>
            <p:nvPr/>
          </p:nvSpPr>
          <p:spPr bwMode="gray">
            <a:xfrm rot="16200000">
              <a:off x="9997441" y="4268908"/>
              <a:ext cx="880109" cy="880109"/>
            </a:xfrm>
            <a:custGeom>
              <a:avLst/>
              <a:gdLst>
                <a:gd name="connsiteX0" fmla="*/ 440054 w 880109"/>
                <a:gd name="connsiteY0" fmla="*/ 0 h 880109"/>
                <a:gd name="connsiteX1" fmla="*/ 880110 w 880109"/>
                <a:gd name="connsiteY1" fmla="*/ 0 h 880109"/>
                <a:gd name="connsiteX2" fmla="*/ 880110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10" y="0"/>
                  </a:lnTo>
                  <a:lnTo>
                    <a:pt x="880110"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7" name="Freeform: Shape 85">
              <a:extLst>
                <a:ext uri="{FF2B5EF4-FFF2-40B4-BE49-F238E27FC236}">
                  <a16:creationId xmlns:a16="http://schemas.microsoft.com/office/drawing/2014/main" id="{C825C9C3-0106-A073-AD1F-6680A094E1D0}"/>
                </a:ext>
              </a:extLst>
            </p:cNvPr>
            <p:cNvSpPr/>
            <p:nvPr/>
          </p:nvSpPr>
          <p:spPr bwMode="gray">
            <a:xfrm rot="16200000">
              <a:off x="9117332" y="4268909"/>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8" name="Freeform: Shape 86">
              <a:extLst>
                <a:ext uri="{FF2B5EF4-FFF2-40B4-BE49-F238E27FC236}">
                  <a16:creationId xmlns:a16="http://schemas.microsoft.com/office/drawing/2014/main" id="{7DE67690-A26F-3155-8EBA-9A46CFA89800}"/>
                </a:ext>
              </a:extLst>
            </p:cNvPr>
            <p:cNvSpPr/>
            <p:nvPr/>
          </p:nvSpPr>
          <p:spPr bwMode="gray">
            <a:xfrm rot="16200000">
              <a:off x="9557387" y="2948743"/>
              <a:ext cx="1760218" cy="880109"/>
            </a:xfrm>
            <a:custGeom>
              <a:avLst/>
              <a:gdLst>
                <a:gd name="connsiteX0" fmla="*/ 440054 w 1760218"/>
                <a:gd name="connsiteY0" fmla="*/ 0 h 880109"/>
                <a:gd name="connsiteX1" fmla="*/ 880111 w 1760218"/>
                <a:gd name="connsiteY1" fmla="*/ 0 h 880109"/>
                <a:gd name="connsiteX2" fmla="*/ 1760219 w 1760218"/>
                <a:gd name="connsiteY2" fmla="*/ 880108 h 880109"/>
                <a:gd name="connsiteX3" fmla="*/ 1760219 w 1760218"/>
                <a:gd name="connsiteY3" fmla="*/ 880109 h 880109"/>
                <a:gd name="connsiteX4" fmla="*/ 440054 w 1760218"/>
                <a:gd name="connsiteY4" fmla="*/ 880109 h 880109"/>
                <a:gd name="connsiteX5" fmla="*/ 0 w 1760218"/>
                <a:gd name="connsiteY5" fmla="*/ 440055 h 880109"/>
                <a:gd name="connsiteX6" fmla="*/ 0 w 1760218"/>
                <a:gd name="connsiteY6" fmla="*/ 440054 h 880109"/>
                <a:gd name="connsiteX7" fmla="*/ 440054 w 1760218"/>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8" h="880109">
                  <a:moveTo>
                    <a:pt x="440054" y="0"/>
                  </a:moveTo>
                  <a:lnTo>
                    <a:pt x="880111" y="0"/>
                  </a:lnTo>
                  <a:cubicBezTo>
                    <a:pt x="1365856" y="0"/>
                    <a:pt x="1760219" y="394363"/>
                    <a:pt x="1760219" y="880108"/>
                  </a:cubicBez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29" name="Freeform: Shape 87">
              <a:extLst>
                <a:ext uri="{FF2B5EF4-FFF2-40B4-BE49-F238E27FC236}">
                  <a16:creationId xmlns:a16="http://schemas.microsoft.com/office/drawing/2014/main" id="{398D4329-1BA3-506F-B074-1CA81E08F2BE}"/>
                </a:ext>
              </a:extLst>
            </p:cNvPr>
            <p:cNvSpPr/>
            <p:nvPr/>
          </p:nvSpPr>
          <p:spPr bwMode="gray">
            <a:xfrm rot="16200000">
              <a:off x="8677277" y="2948743"/>
              <a:ext cx="1760219" cy="880109"/>
            </a:xfrm>
            <a:custGeom>
              <a:avLst/>
              <a:gdLst>
                <a:gd name="connsiteX0" fmla="*/ 0 w 1760219"/>
                <a:gd name="connsiteY0" fmla="*/ 0 h 880109"/>
                <a:gd name="connsiteX1" fmla="*/ 1320165 w 1760219"/>
                <a:gd name="connsiteY1" fmla="*/ 0 h 880109"/>
                <a:gd name="connsiteX2" fmla="*/ 1760219 w 1760219"/>
                <a:gd name="connsiteY2" fmla="*/ 440054 h 880109"/>
                <a:gd name="connsiteX3" fmla="*/ 1760219 w 1760219"/>
                <a:gd name="connsiteY3" fmla="*/ 440055 h 880109"/>
                <a:gd name="connsiteX4" fmla="*/ 1320165 w 1760219"/>
                <a:gd name="connsiteY4" fmla="*/ 880109 h 880109"/>
                <a:gd name="connsiteX5" fmla="*/ 0 w 1760219"/>
                <a:gd name="connsiteY5" fmla="*/ 880109 h 880109"/>
                <a:gd name="connsiteX6" fmla="*/ 0 w 1760219"/>
                <a:gd name="connsiteY6" fmla="*/ 0 h 880109"/>
                <a:gd name="connsiteX7" fmla="*/ 0 w 1760219"/>
                <a:gd name="connsiteY7"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60219" h="880109">
                  <a:moveTo>
                    <a:pt x="0" y="0"/>
                  </a:moveTo>
                  <a:lnTo>
                    <a:pt x="1320165" y="0"/>
                  </a:lnTo>
                  <a:cubicBezTo>
                    <a:pt x="1563038" y="0"/>
                    <a:pt x="1760219" y="197182"/>
                    <a:pt x="1760219" y="440054"/>
                  </a:cubicBezTo>
                  <a:lnTo>
                    <a:pt x="1760219" y="440055"/>
                  </a:lnTo>
                  <a:cubicBezTo>
                    <a:pt x="1760219" y="682928"/>
                    <a:pt x="1563038" y="880109"/>
                    <a:pt x="1320165" y="880109"/>
                  </a:cubicBezTo>
                  <a:lnTo>
                    <a:pt x="0" y="880109"/>
                  </a:lnTo>
                  <a:lnTo>
                    <a:pt x="0" y="0"/>
                  </a:lnTo>
                  <a:lnTo>
                    <a:pt x="0" y="0"/>
                  </a:lnTo>
                  <a:close/>
                </a:path>
              </a:pathLst>
            </a:custGeom>
            <a:grpFill/>
            <a:ln w="6350" cap="flat">
              <a:noFill/>
              <a:prstDash val="solid"/>
              <a:miter/>
            </a:ln>
          </p:spPr>
          <p:txBody>
            <a:bodyPr rtlCol="0" anchor="ctr"/>
            <a:lstStyle/>
            <a:p>
              <a:endParaRPr lang="en-US" dirty="0"/>
            </a:p>
          </p:txBody>
        </p:sp>
        <p:sp>
          <p:nvSpPr>
            <p:cNvPr id="30" name="Freeform: Shape 88">
              <a:extLst>
                <a:ext uri="{FF2B5EF4-FFF2-40B4-BE49-F238E27FC236}">
                  <a16:creationId xmlns:a16="http://schemas.microsoft.com/office/drawing/2014/main" id="{72FB56DF-8992-6077-5732-338F290848BF}"/>
                </a:ext>
              </a:extLst>
            </p:cNvPr>
            <p:cNvSpPr/>
            <p:nvPr/>
          </p:nvSpPr>
          <p:spPr bwMode="gray">
            <a:xfrm>
              <a:off x="8237223" y="2508689"/>
              <a:ext cx="880109" cy="880109"/>
            </a:xfrm>
            <a:custGeom>
              <a:avLst/>
              <a:gdLst>
                <a:gd name="connsiteX0" fmla="*/ 441814 w 880109"/>
                <a:gd name="connsiteY0" fmla="*/ 0 h 880109"/>
                <a:gd name="connsiteX1" fmla="*/ 880109 w 880109"/>
                <a:gd name="connsiteY1" fmla="*/ 441815 h 880109"/>
                <a:gd name="connsiteX2" fmla="*/ 441814 w 880109"/>
                <a:gd name="connsiteY2" fmla="*/ 880109 h 880109"/>
                <a:gd name="connsiteX3" fmla="*/ 0 w 880109"/>
                <a:gd name="connsiteY3" fmla="*/ 441815 h 880109"/>
                <a:gd name="connsiteX4" fmla="*/ 441814 w 880109"/>
                <a:gd name="connsiteY4" fmla="*/ 0 h 8801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0109" h="880109">
                  <a:moveTo>
                    <a:pt x="441814" y="0"/>
                  </a:moveTo>
                  <a:cubicBezTo>
                    <a:pt x="682965" y="0"/>
                    <a:pt x="880109" y="197144"/>
                    <a:pt x="880109" y="441815"/>
                  </a:cubicBezTo>
                  <a:cubicBezTo>
                    <a:pt x="880109" y="682965"/>
                    <a:pt x="682965" y="880109"/>
                    <a:pt x="441814" y="880109"/>
                  </a:cubicBezTo>
                  <a:cubicBezTo>
                    <a:pt x="197144" y="880109"/>
                    <a:pt x="0" y="682965"/>
                    <a:pt x="0" y="441815"/>
                  </a:cubicBezTo>
                  <a:cubicBezTo>
                    <a:pt x="0" y="197144"/>
                    <a:pt x="197144" y="0"/>
                    <a:pt x="441814" y="0"/>
                  </a:cubicBezTo>
                  <a:close/>
                </a:path>
              </a:pathLst>
            </a:custGeom>
            <a:grpFill/>
            <a:ln w="6350" cap="flat">
              <a:noFill/>
              <a:prstDash val="solid"/>
              <a:miter/>
            </a:ln>
          </p:spPr>
          <p:txBody>
            <a:bodyPr rtlCol="0" anchor="ctr"/>
            <a:lstStyle/>
            <a:p>
              <a:endParaRPr lang="en-US" dirty="0"/>
            </a:p>
          </p:txBody>
        </p:sp>
        <p:sp>
          <p:nvSpPr>
            <p:cNvPr id="31" name="Freeform: Shape 89">
              <a:extLst>
                <a:ext uri="{FF2B5EF4-FFF2-40B4-BE49-F238E27FC236}">
                  <a16:creationId xmlns:a16="http://schemas.microsoft.com/office/drawing/2014/main" id="{DEEF795A-4507-C27A-6CB7-11FFF33E9446}"/>
                </a:ext>
              </a:extLst>
            </p:cNvPr>
            <p:cNvSpPr/>
            <p:nvPr/>
          </p:nvSpPr>
          <p:spPr bwMode="gray">
            <a:xfrm>
              <a:off x="6477003" y="2508689"/>
              <a:ext cx="880109" cy="880108"/>
            </a:xfrm>
            <a:custGeom>
              <a:avLst/>
              <a:gdLst>
                <a:gd name="connsiteX0" fmla="*/ 0 w 880109"/>
                <a:gd name="connsiteY0" fmla="*/ 880108 h 880108"/>
                <a:gd name="connsiteX1" fmla="*/ 0 w 880109"/>
                <a:gd name="connsiteY1" fmla="*/ 880108 h 880108"/>
                <a:gd name="connsiteX2" fmla="*/ 880109 w 880109"/>
                <a:gd name="connsiteY2" fmla="*/ 880108 h 880108"/>
                <a:gd name="connsiteX3" fmla="*/ 880109 w 880109"/>
                <a:gd name="connsiteY3" fmla="*/ 0 h 880108"/>
                <a:gd name="connsiteX4" fmla="*/ 880108 w 880109"/>
                <a:gd name="connsiteY4" fmla="*/ 0 h 880108"/>
                <a:gd name="connsiteX5" fmla="*/ 0 w 880109"/>
                <a:gd name="connsiteY5" fmla="*/ 880108 h 880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0109" h="880108">
                  <a:moveTo>
                    <a:pt x="0" y="880108"/>
                  </a:moveTo>
                  <a:lnTo>
                    <a:pt x="0" y="880108"/>
                  </a:lnTo>
                  <a:lnTo>
                    <a:pt x="880109" y="880108"/>
                  </a:lnTo>
                  <a:cubicBezTo>
                    <a:pt x="880109" y="880108"/>
                    <a:pt x="880109" y="0"/>
                    <a:pt x="880109" y="0"/>
                  </a:cubicBezTo>
                  <a:lnTo>
                    <a:pt x="880108" y="0"/>
                  </a:lnTo>
                  <a:cubicBezTo>
                    <a:pt x="394038" y="0"/>
                    <a:pt x="0" y="394038"/>
                    <a:pt x="0" y="880108"/>
                  </a:cubicBezTo>
                  <a:close/>
                </a:path>
              </a:pathLst>
            </a:custGeom>
            <a:grpFill/>
            <a:ln w="6350" cap="flat">
              <a:noFill/>
              <a:prstDash val="solid"/>
              <a:miter/>
            </a:ln>
          </p:spPr>
          <p:txBody>
            <a:bodyPr rtlCol="0" anchor="ctr"/>
            <a:lstStyle/>
            <a:p>
              <a:endParaRPr lang="en-US" dirty="0"/>
            </a:p>
          </p:txBody>
        </p:sp>
        <p:sp>
          <p:nvSpPr>
            <p:cNvPr id="32" name="Freeform: Shape 90">
              <a:extLst>
                <a:ext uri="{FF2B5EF4-FFF2-40B4-BE49-F238E27FC236}">
                  <a16:creationId xmlns:a16="http://schemas.microsoft.com/office/drawing/2014/main" id="{270F9E66-D33D-EFC5-F2A9-66B8F9ECBA41}"/>
                </a:ext>
              </a:extLst>
            </p:cNvPr>
            <p:cNvSpPr/>
            <p:nvPr/>
          </p:nvSpPr>
          <p:spPr bwMode="gray">
            <a:xfrm>
              <a:off x="7357113"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3" name="Freeform: Shape 91">
              <a:extLst>
                <a:ext uri="{FF2B5EF4-FFF2-40B4-BE49-F238E27FC236}">
                  <a16:creationId xmlns:a16="http://schemas.microsoft.com/office/drawing/2014/main" id="{C75B5C13-EADB-6817-ED3F-2BD605A8DCA5}"/>
                </a:ext>
              </a:extLst>
            </p:cNvPr>
            <p:cNvSpPr/>
            <p:nvPr/>
          </p:nvSpPr>
          <p:spPr bwMode="gray">
            <a:xfrm>
              <a:off x="2956561" y="2508689"/>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4" name="Freeform: Shape 92">
              <a:extLst>
                <a:ext uri="{FF2B5EF4-FFF2-40B4-BE49-F238E27FC236}">
                  <a16:creationId xmlns:a16="http://schemas.microsoft.com/office/drawing/2014/main" id="{3EFFA502-59F5-B0BA-884B-9ED48ED530E2}"/>
                </a:ext>
              </a:extLst>
            </p:cNvPr>
            <p:cNvSpPr/>
            <p:nvPr/>
          </p:nvSpPr>
          <p:spPr bwMode="gray">
            <a:xfrm rot="10800000">
              <a:off x="8237224" y="3388798"/>
              <a:ext cx="880109" cy="880109"/>
            </a:xfrm>
            <a:custGeom>
              <a:avLst/>
              <a:gdLst>
                <a:gd name="connsiteX0" fmla="*/ 440054 w 880109"/>
                <a:gd name="connsiteY0" fmla="*/ 0 h 880109"/>
                <a:gd name="connsiteX1" fmla="*/ 880109 w 880109"/>
                <a:gd name="connsiteY1" fmla="*/ 0 h 880109"/>
                <a:gd name="connsiteX2" fmla="*/ 880109 w 880109"/>
                <a:gd name="connsiteY2" fmla="*/ 880109 h 880109"/>
                <a:gd name="connsiteX3" fmla="*/ 440054 w 880109"/>
                <a:gd name="connsiteY3" fmla="*/ 880109 h 880109"/>
                <a:gd name="connsiteX4" fmla="*/ 0 w 880109"/>
                <a:gd name="connsiteY4" fmla="*/ 440055 h 880109"/>
                <a:gd name="connsiteX5" fmla="*/ 0 w 880109"/>
                <a:gd name="connsiteY5" fmla="*/ 440054 h 880109"/>
                <a:gd name="connsiteX6" fmla="*/ 440054 w 88010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80109" h="880109">
                  <a:moveTo>
                    <a:pt x="440054" y="0"/>
                  </a:moveTo>
                  <a:lnTo>
                    <a:pt x="880109" y="0"/>
                  </a:lnTo>
                  <a:lnTo>
                    <a:pt x="88010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5" name="Freeform: Shape 93">
              <a:extLst>
                <a:ext uri="{FF2B5EF4-FFF2-40B4-BE49-F238E27FC236}">
                  <a16:creationId xmlns:a16="http://schemas.microsoft.com/office/drawing/2014/main" id="{98930490-513F-C2E4-A3CD-37310EDF841F}"/>
                </a:ext>
              </a:extLst>
            </p:cNvPr>
            <p:cNvSpPr/>
            <p:nvPr/>
          </p:nvSpPr>
          <p:spPr bwMode="gray">
            <a:xfrm rot="10800000">
              <a:off x="8237224" y="4268907"/>
              <a:ext cx="880109" cy="880109"/>
            </a:xfrm>
            <a:custGeom>
              <a:avLst/>
              <a:gdLst>
                <a:gd name="connsiteX0" fmla="*/ 0 w 880109"/>
                <a:gd name="connsiteY0" fmla="*/ 0 h 880109"/>
                <a:gd name="connsiteX1" fmla="*/ 880109 w 880109"/>
                <a:gd name="connsiteY1" fmla="*/ 0 h 880109"/>
                <a:gd name="connsiteX2" fmla="*/ 880109 w 880109"/>
                <a:gd name="connsiteY2" fmla="*/ 880109 h 880109"/>
                <a:gd name="connsiteX3" fmla="*/ 0 w 88010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880109" h="880109">
                  <a:moveTo>
                    <a:pt x="0" y="0"/>
                  </a:moveTo>
                  <a:lnTo>
                    <a:pt x="880109" y="0"/>
                  </a:lnTo>
                  <a:lnTo>
                    <a:pt x="880109" y="880109"/>
                  </a:lnTo>
                  <a:lnTo>
                    <a:pt x="0" y="880109"/>
                  </a:lnTo>
                  <a:close/>
                </a:path>
              </a:pathLst>
            </a:custGeom>
            <a:grpFill/>
            <a:ln w="6350" cap="flat">
              <a:noFill/>
              <a:prstDash val="solid"/>
              <a:miter/>
            </a:ln>
          </p:spPr>
          <p:txBody>
            <a:bodyPr rtlCol="0" anchor="ctr"/>
            <a:lstStyle/>
            <a:p>
              <a:endParaRPr lang="en-US" dirty="0"/>
            </a:p>
          </p:txBody>
        </p:sp>
        <p:sp>
          <p:nvSpPr>
            <p:cNvPr id="36" name="Freeform: Shape 94">
              <a:extLst>
                <a:ext uri="{FF2B5EF4-FFF2-40B4-BE49-F238E27FC236}">
                  <a16:creationId xmlns:a16="http://schemas.microsoft.com/office/drawing/2014/main" id="{B59098D3-D6C0-F4E7-DDBA-C3FBEA5A1EB4}"/>
                </a:ext>
              </a:extLst>
            </p:cNvPr>
            <p:cNvSpPr/>
            <p:nvPr/>
          </p:nvSpPr>
          <p:spPr bwMode="gray">
            <a:xfrm rot="10800000">
              <a:off x="6477003" y="3388798"/>
              <a:ext cx="1760219" cy="880109"/>
            </a:xfrm>
            <a:custGeom>
              <a:avLst/>
              <a:gdLst>
                <a:gd name="connsiteX0" fmla="*/ 440054 w 1760219"/>
                <a:gd name="connsiteY0" fmla="*/ 0 h 880109"/>
                <a:gd name="connsiteX1" fmla="*/ 1760219 w 1760219"/>
                <a:gd name="connsiteY1" fmla="*/ 0 h 880109"/>
                <a:gd name="connsiteX2" fmla="*/ 1760219 w 1760219"/>
                <a:gd name="connsiteY2" fmla="*/ 880109 h 880109"/>
                <a:gd name="connsiteX3" fmla="*/ 440054 w 1760219"/>
                <a:gd name="connsiteY3" fmla="*/ 880109 h 880109"/>
                <a:gd name="connsiteX4" fmla="*/ 0 w 1760219"/>
                <a:gd name="connsiteY4" fmla="*/ 440055 h 880109"/>
                <a:gd name="connsiteX5" fmla="*/ 0 w 1760219"/>
                <a:gd name="connsiteY5" fmla="*/ 440054 h 880109"/>
                <a:gd name="connsiteX6" fmla="*/ 440054 w 1760219"/>
                <a:gd name="connsiteY6" fmla="*/ 0 h 8801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60219" h="880109">
                  <a:moveTo>
                    <a:pt x="440054" y="0"/>
                  </a:moveTo>
                  <a:lnTo>
                    <a:pt x="1760219" y="0"/>
                  </a:lnTo>
                  <a:lnTo>
                    <a:pt x="1760219" y="880109"/>
                  </a:lnTo>
                  <a:lnTo>
                    <a:pt x="440054" y="880109"/>
                  </a:lnTo>
                  <a:cubicBezTo>
                    <a:pt x="197182" y="880109"/>
                    <a:pt x="0" y="682928"/>
                    <a:pt x="0" y="440055"/>
                  </a:cubicBezTo>
                  <a:lnTo>
                    <a:pt x="0" y="440054"/>
                  </a:lnTo>
                  <a:cubicBezTo>
                    <a:pt x="0" y="197182"/>
                    <a:pt x="197182" y="0"/>
                    <a:pt x="440054" y="0"/>
                  </a:cubicBezTo>
                  <a:close/>
                </a:path>
              </a:pathLst>
            </a:custGeom>
            <a:grpFill/>
            <a:ln w="6350" cap="flat">
              <a:noFill/>
              <a:prstDash val="solid"/>
              <a:miter/>
            </a:ln>
          </p:spPr>
          <p:txBody>
            <a:bodyPr rtlCol="0" anchor="ctr"/>
            <a:lstStyle/>
            <a:p>
              <a:endParaRPr lang="en-US" dirty="0"/>
            </a:p>
          </p:txBody>
        </p:sp>
        <p:sp>
          <p:nvSpPr>
            <p:cNvPr id="37" name="Freeform: Shape 95">
              <a:extLst>
                <a:ext uri="{FF2B5EF4-FFF2-40B4-BE49-F238E27FC236}">
                  <a16:creationId xmlns:a16="http://schemas.microsoft.com/office/drawing/2014/main" id="{9730C50E-CD5A-C907-99BA-0652B9A7576C}"/>
                </a:ext>
              </a:extLst>
            </p:cNvPr>
            <p:cNvSpPr/>
            <p:nvPr/>
          </p:nvSpPr>
          <p:spPr bwMode="gray">
            <a:xfrm rot="10800000">
              <a:off x="6477003" y="4268907"/>
              <a:ext cx="1760219" cy="880109"/>
            </a:xfrm>
            <a:custGeom>
              <a:avLst/>
              <a:gdLst>
                <a:gd name="connsiteX0" fmla="*/ 0 w 1760219"/>
                <a:gd name="connsiteY0" fmla="*/ 0 h 880109"/>
                <a:gd name="connsiteX1" fmla="*/ 1760220 w 1760219"/>
                <a:gd name="connsiteY1" fmla="*/ 0 h 880109"/>
                <a:gd name="connsiteX2" fmla="*/ 1760220 w 1760219"/>
                <a:gd name="connsiteY2" fmla="*/ 880109 h 880109"/>
                <a:gd name="connsiteX3" fmla="*/ 0 w 1760219"/>
                <a:gd name="connsiteY3" fmla="*/ 880109 h 880109"/>
              </a:gdLst>
              <a:ahLst/>
              <a:cxnLst>
                <a:cxn ang="0">
                  <a:pos x="connsiteX0" y="connsiteY0"/>
                </a:cxn>
                <a:cxn ang="0">
                  <a:pos x="connsiteX1" y="connsiteY1"/>
                </a:cxn>
                <a:cxn ang="0">
                  <a:pos x="connsiteX2" y="connsiteY2"/>
                </a:cxn>
                <a:cxn ang="0">
                  <a:pos x="connsiteX3" y="connsiteY3"/>
                </a:cxn>
              </a:cxnLst>
              <a:rect l="l" t="t" r="r" b="b"/>
              <a:pathLst>
                <a:path w="1760219" h="880109">
                  <a:moveTo>
                    <a:pt x="0" y="0"/>
                  </a:moveTo>
                  <a:lnTo>
                    <a:pt x="1760220" y="0"/>
                  </a:lnTo>
                  <a:lnTo>
                    <a:pt x="1760220" y="880109"/>
                  </a:lnTo>
                  <a:lnTo>
                    <a:pt x="0" y="880109"/>
                  </a:lnTo>
                  <a:close/>
                </a:path>
              </a:pathLst>
            </a:custGeom>
            <a:grpFill/>
            <a:ln w="6350" cap="flat">
              <a:noFill/>
              <a:prstDash val="solid"/>
              <a:miter/>
            </a:ln>
          </p:spPr>
          <p:txBody>
            <a:bodyPr rtlCol="0" anchor="ctr"/>
            <a:lstStyle/>
            <a:p>
              <a:endParaRPr lang="en-US" dirty="0"/>
            </a:p>
          </p:txBody>
        </p:sp>
      </p:grpSp>
      <p:pic>
        <p:nvPicPr>
          <p:cNvPr id="4" name="Graphic 3">
            <a:extLst>
              <a:ext uri="{FF2B5EF4-FFF2-40B4-BE49-F238E27FC236}">
                <a16:creationId xmlns:a16="http://schemas.microsoft.com/office/drawing/2014/main" id="{2DCEC576-E80A-5B13-AD83-478816D7B59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bwMode="invGray">
          <a:xfrm>
            <a:off x="156616" y="415030"/>
            <a:ext cx="3686328" cy="437585"/>
          </a:xfrm>
          <a:prstGeom prst="rect">
            <a:avLst/>
          </a:prstGeom>
        </p:spPr>
      </p:pic>
    </p:spTree>
    <p:extLst>
      <p:ext uri="{BB962C8B-B14F-4D97-AF65-F5344CB8AC3E}">
        <p14:creationId xmlns:p14="http://schemas.microsoft.com/office/powerpoint/2010/main" val="28071941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www.clinicaloptions.com/"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sv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image" Target="../media/image4.svg"/><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13" Type="http://schemas.openxmlformats.org/officeDocument/2006/relationships/theme" Target="../theme/theme2.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slideLayout" Target="../slideLayouts/slideLayout21.xml"/><Relationship Id="rId2" Type="http://schemas.openxmlformats.org/officeDocument/2006/relationships/slideLayout" Target="../slideLayouts/slideLayout11.xml"/><Relationship Id="rId16" Type="http://schemas.openxmlformats.org/officeDocument/2006/relationships/hyperlink" Target="http://www.clinicaloptions.com/" TargetMode="Externa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5" Type="http://schemas.openxmlformats.org/officeDocument/2006/relationships/image" Target="../media/image2.svg"/><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hyperlink" Target="http://www.clinicaloptions.com/" TargetMode="Externa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9" y="535756"/>
            <a:ext cx="10115420" cy="492944"/>
          </a:xfrm>
          <a:prstGeom prst="rect">
            <a:avLst/>
          </a:prstGeom>
        </p:spPr>
        <p:txBody>
          <a:bodyPr vert="horz" wrap="square" lIns="0" tIns="0" rIns="0" bIns="0" rtlCol="0" anchor="ctr" anchorCtr="0">
            <a:spAutoFit/>
          </a:bodyPr>
          <a:lstStyle/>
          <a:p>
            <a:r>
              <a:rPr lang="en-US" dirty="0"/>
              <a:t>Click to edit Master title style</a:t>
            </a:r>
          </a:p>
        </p:txBody>
      </p:sp>
      <p:pic>
        <p:nvPicPr>
          <p:cNvPr id="9" name="Graphic 8">
            <a:extLst>
              <a:ext uri="{FF2B5EF4-FFF2-40B4-BE49-F238E27FC236}">
                <a16:creationId xmlns:a16="http://schemas.microsoft.com/office/drawing/2014/main" id="{80541521-6462-B43A-50C4-78DC5E2BEBEF}"/>
              </a:ext>
              <a:ext uri="{C183D7F6-B498-43B3-948B-1728B52AA6E4}">
                <adec:decorative xmlns:adec="http://schemas.microsoft.com/office/drawing/2017/decorative" val="1"/>
              </a:ext>
            </a:extLst>
          </p:cNvPr>
          <p:cNvPicPr>
            <a:picLocks noChangeAspect="1"/>
          </p:cNvPicPr>
          <p:nvPr userDrawn="1"/>
        </p:nvPicPr>
        <p:blipFill>
          <a:blip r:embed="rId11">
            <a:extLst>
              <a:ext uri="{96DAC541-7B7A-43D3-8B79-37D633B846F1}">
                <asvg:svgBlip xmlns:asvg="http://schemas.microsoft.com/office/drawing/2016/SVG/main" r:embed="rId12"/>
              </a:ext>
            </a:extLst>
          </a:blip>
          <a:srcRect/>
          <a:stretch/>
        </p:blipFill>
        <p:spPr>
          <a:xfrm>
            <a:off x="220662" y="6322245"/>
            <a:ext cx="2739716" cy="326390"/>
          </a:xfrm>
          <a:prstGeom prst="rect">
            <a:avLst/>
          </a:prstGeom>
        </p:spPr>
      </p:pic>
      <p:sp>
        <p:nvSpPr>
          <p:cNvPr id="6" name="Slide Number Placeholder 5">
            <a:extLst>
              <a:ext uri="{FF2B5EF4-FFF2-40B4-BE49-F238E27FC236}">
                <a16:creationId xmlns:a16="http://schemas.microsoft.com/office/drawing/2014/main" id="{9567682C-D0AE-4CE6-AD06-802777B47EEF}"/>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lgn="r">
              <a:defRPr sz="800">
                <a:solidFill>
                  <a:schemeClr val="tx1"/>
                </a:solidFill>
              </a:defRPr>
            </a:lvl1pPr>
          </a:lstStyle>
          <a:p>
            <a:fld id="{99272199-A5BC-41D3-BB67-59B66A9BF6E2}" type="slidenum">
              <a:rPr lang="en-US" smtClean="0"/>
              <a:pPr/>
              <a:t>‹#›</a:t>
            </a:fld>
            <a:endParaRPr lang="en-US" dirty="0"/>
          </a:p>
        </p:txBody>
      </p:sp>
      <p:sp>
        <p:nvSpPr>
          <p:cNvPr id="4" name="Rectangle 3">
            <a:extLst>
              <a:ext uri="{FF2B5EF4-FFF2-40B4-BE49-F238E27FC236}">
                <a16:creationId xmlns:a16="http://schemas.microsoft.com/office/drawing/2014/main" id="{C7BA5435-2E17-DF21-2C23-C9D42910DC3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3">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pic>
        <p:nvPicPr>
          <p:cNvPr id="47" name="Graphic 46">
            <a:extLst>
              <a:ext uri="{FF2B5EF4-FFF2-40B4-BE49-F238E27FC236}">
                <a16:creationId xmlns:a16="http://schemas.microsoft.com/office/drawing/2014/main" id="{62386F46-3639-D441-3299-3689D0B6889E}"/>
              </a:ext>
            </a:extLst>
          </p:cNvPr>
          <p:cNvPicPr>
            <a:picLocks noChangeAspect="1"/>
          </p:cNvPicPr>
          <p:nvPr userDrawn="1"/>
        </p:nvPicPr>
        <p:blipFill>
          <a:blip r:embed="rId14">
            <a:extLst>
              <a:ext uri="{96DAC541-7B7A-43D3-8B79-37D633B846F1}">
                <asvg:svgBlip xmlns:asvg="http://schemas.microsoft.com/office/drawing/2016/SVG/main" r:embed="rId15"/>
              </a:ext>
            </a:extLst>
          </a:blip>
          <a:stretch>
            <a:fillRect/>
          </a:stretch>
        </p:blipFill>
        <p:spPr>
          <a:xfrm>
            <a:off x="10449868" y="286980"/>
            <a:ext cx="1511051" cy="6035264"/>
          </a:xfrm>
          <a:prstGeom prst="rect">
            <a:avLst/>
          </a:prstGeom>
        </p:spPr>
      </p:pic>
    </p:spTree>
    <p:extLst>
      <p:ext uri="{BB962C8B-B14F-4D97-AF65-F5344CB8AC3E}">
        <p14:creationId xmlns:p14="http://schemas.microsoft.com/office/powerpoint/2010/main" val="3364460120"/>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709" r:id="rId9"/>
  </p:sldLayoutIdLst>
  <p:hf hdr="0" ftr="0" dt="0"/>
  <p:txStyles>
    <p:titleStyle>
      <a:lvl1pPr algn="l" defTabSz="914400" rtl="0" eaLnBrk="1" latinLnBrk="0" hangingPunct="1">
        <a:lnSpc>
          <a:spcPct val="110000"/>
        </a:lnSpc>
        <a:spcBef>
          <a:spcPts val="0"/>
        </a:spcBef>
        <a:buNone/>
        <a:defRPr lang="en-US" sz="3000" b="1" i="0" kern="1200" spc="100" baseline="0" dirty="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lang="en-US" sz="2000" kern="1200" dirty="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lang="en-US" sz="1800" kern="1200" dirty="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lang="en-US" sz="1600" kern="1200" dirty="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3" name="Text Placeholder 2">
            <a:extLst>
              <a:ext uri="{FF2B5EF4-FFF2-40B4-BE49-F238E27FC236}">
                <a16:creationId xmlns:a16="http://schemas.microsoft.com/office/drawing/2014/main" id="{CE39653F-0E28-4EB7-8E50-6EFBEE53BA22}"/>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Slide Number Placeholder 4">
            <a:extLst>
              <a:ext uri="{FF2B5EF4-FFF2-40B4-BE49-F238E27FC236}">
                <a16:creationId xmlns:a16="http://schemas.microsoft.com/office/drawing/2014/main" id="{7440DC5B-8D2C-ECEF-79C0-8CBE7810B136}"/>
              </a:ext>
            </a:extLst>
          </p:cNvPr>
          <p:cNvSpPr txBox="1">
            <a:spLocks/>
          </p:cNvSpPr>
          <p:nvPr userDrawn="1"/>
        </p:nvSpPr>
        <p:spPr>
          <a:xfrm>
            <a:off x="11697018" y="6540913"/>
            <a:ext cx="274320" cy="107722"/>
          </a:xfrm>
          <a:prstGeom prst="rect">
            <a:avLst/>
          </a:prstGeom>
        </p:spPr>
        <p:txBody>
          <a:bodyPr vert="horz" lIns="0" tIns="0" rIns="0" bIns="0" rtlCol="0" anchor="ctr">
            <a:noAutofit/>
          </a:bodyP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pic>
        <p:nvPicPr>
          <p:cNvPr id="13" name="Graphic 12">
            <a:extLst>
              <a:ext uri="{FF2B5EF4-FFF2-40B4-BE49-F238E27FC236}">
                <a16:creationId xmlns:a16="http://schemas.microsoft.com/office/drawing/2014/main" id="{C5DB5460-5559-4A57-BD77-D6EEFE3E315B}"/>
              </a:ext>
              <a:ext uri="{C183D7F6-B498-43B3-948B-1728B52AA6E4}">
                <adec:decorative xmlns:adec="http://schemas.microsoft.com/office/drawing/2017/decorative" val="1"/>
              </a:ext>
            </a:extLst>
          </p:cNvPr>
          <p:cNvPicPr>
            <a:picLocks noChangeAspect="1"/>
          </p:cNvPicPr>
          <p:nvPr userDrawn="1"/>
        </p:nvPicPr>
        <p:blipFill>
          <a:blip r:embed="rId14">
            <a:extLst>
              <a:ext uri="{96DAC541-7B7A-43D3-8B79-37D633B846F1}">
                <asvg:svgBlip xmlns:asvg="http://schemas.microsoft.com/office/drawing/2016/SVG/main" r:embed="rId15"/>
              </a:ext>
            </a:extLst>
          </a:blip>
          <a:srcRect/>
          <a:stretch/>
        </p:blipFill>
        <p:spPr>
          <a:xfrm>
            <a:off x="220662" y="6322245"/>
            <a:ext cx="2739716" cy="326390"/>
          </a:xfrm>
          <a:prstGeom prst="rect">
            <a:avLst/>
          </a:prstGeom>
        </p:spPr>
      </p:pic>
      <p:sp>
        <p:nvSpPr>
          <p:cNvPr id="14" name="Rectangle 13">
            <a:extLst>
              <a:ext uri="{FF2B5EF4-FFF2-40B4-BE49-F238E27FC236}">
                <a16:creationId xmlns:a16="http://schemas.microsoft.com/office/drawing/2014/main" id="{EF3B21F5-CE9A-4313-86DE-2BBAE4F19C10}"/>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6">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2211661619"/>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708" r:id="rId12"/>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68573E48-E319-5DBD-DF24-E93E77EDE3B4}"/>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a:t>Click to edit Master title style</a:t>
            </a:r>
          </a:p>
        </p:txBody>
      </p:sp>
      <p:sp>
        <p:nvSpPr>
          <p:cNvPr id="5" name="Text Placeholder 2">
            <a:extLst>
              <a:ext uri="{FF2B5EF4-FFF2-40B4-BE49-F238E27FC236}">
                <a16:creationId xmlns:a16="http://schemas.microsoft.com/office/drawing/2014/main" id="{F3A78415-44C2-905E-B5C8-A73F353C9C65}"/>
              </a:ext>
            </a:extLst>
          </p:cNvPr>
          <p:cNvSpPr>
            <a:spLocks noGrp="1"/>
          </p:cNvSpPr>
          <p:nvPr>
            <p:ph type="body" idx="1"/>
          </p:nvPr>
        </p:nvSpPr>
        <p:spPr>
          <a:xfrm>
            <a:off x="231078" y="1335023"/>
            <a:ext cx="11740260" cy="475488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16820542"/>
      </p:ext>
    </p:extLst>
  </p:cSld>
  <p:clrMap bg1="lt1" tx1="dk1" bg2="lt2" tx2="dk2" accent1="accent1" accent2="accent2" accent3="accent3" accent4="accent4" accent5="accent5" accent6="accent6" hlink="hlink" folHlink="folHlink"/>
  <p:sldLayoutIdLst>
    <p:sldLayoutId id="2147483693" r:id="rId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41">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D9696D9-671C-405F-AA77-4C70FDACE8B3}"/>
              </a:ext>
            </a:extLst>
          </p:cNvPr>
          <p:cNvSpPr>
            <a:spLocks noGrp="1"/>
          </p:cNvSpPr>
          <p:nvPr>
            <p:ph type="title"/>
          </p:nvPr>
        </p:nvSpPr>
        <p:spPr>
          <a:xfrm>
            <a:off x="231078" y="535756"/>
            <a:ext cx="11740260" cy="492944"/>
          </a:xfrm>
          <a:prstGeom prst="rect">
            <a:avLst/>
          </a:prstGeom>
        </p:spPr>
        <p:txBody>
          <a:bodyPr vert="horz" lIns="0" tIns="0" rIns="0" bIns="0" rtlCol="0" anchor="ctr" anchorCtr="0">
            <a:spAutoFit/>
          </a:bodyPr>
          <a:lstStyle/>
          <a:p>
            <a:r>
              <a:rPr lang="en-US" dirty="0"/>
              <a:t>Click to edit Master title style</a:t>
            </a:r>
          </a:p>
        </p:txBody>
      </p:sp>
      <p:sp>
        <p:nvSpPr>
          <p:cNvPr id="15" name="Slide Number Placeholder 4">
            <a:extLst>
              <a:ext uri="{FF2B5EF4-FFF2-40B4-BE49-F238E27FC236}">
                <a16:creationId xmlns:a16="http://schemas.microsoft.com/office/drawing/2014/main" id="{A085E223-2D42-126F-DA35-0C0FA051CD53}"/>
              </a:ext>
            </a:extLst>
          </p:cNvPr>
          <p:cNvSpPr>
            <a:spLocks noGrp="1"/>
          </p:cNvSpPr>
          <p:nvPr>
            <p:ph type="sldNum" sz="quarter" idx="4"/>
          </p:nvPr>
        </p:nvSpPr>
        <p:spPr>
          <a:xfrm>
            <a:off x="11697018" y="6540913"/>
            <a:ext cx="274320" cy="107722"/>
          </a:xfrm>
          <a:prstGeom prst="rect">
            <a:avLst/>
          </a:prstGeom>
        </p:spPr>
        <p:txBody>
          <a:bodyPr vert="horz" lIns="0" tIns="0" rIns="0" bIns="0" rtlCol="0" anchor="ctr">
            <a:noAutofit/>
          </a:bodyPr>
          <a:lstStyle>
            <a:lvl1pPr>
              <a:defRPr kumimoji="0" lang="en-US" sz="800" b="0" i="0" u="none" strike="noStrike" cap="none" spc="0" normalizeH="0" baseline="0" smtClean="0">
                <a:ln>
                  <a:noFill/>
                </a:ln>
                <a:solidFill>
                  <a:srgbClr val="161616"/>
                </a:solidFill>
                <a:effectLst/>
                <a:uLnTx/>
                <a:uFillTx/>
                <a:latin typeface="Poppins"/>
              </a:defRPr>
            </a:lvl1pPr>
          </a:lstStyle>
          <a:p>
            <a:pPr algn="r"/>
            <a:fld id="{99272199-A5BC-41D3-BB67-59B66A9BF6E2}" type="slidenum">
              <a:rPr lang="en-US" smtClean="0"/>
              <a:pPr algn="r"/>
              <a:t>‹#›</a:t>
            </a:fld>
            <a:endParaRPr lang="en-US" dirty="0"/>
          </a:p>
        </p:txBody>
      </p:sp>
      <p:pic>
        <p:nvPicPr>
          <p:cNvPr id="16" name="Graphic 15">
            <a:extLst>
              <a:ext uri="{FF2B5EF4-FFF2-40B4-BE49-F238E27FC236}">
                <a16:creationId xmlns:a16="http://schemas.microsoft.com/office/drawing/2014/main" id="{6E230DDC-D713-7D06-BFA1-827E939A5616}"/>
              </a:ext>
              <a:ext uri="{C183D7F6-B498-43B3-948B-1728B52AA6E4}">
                <adec:decorative xmlns:adec="http://schemas.microsoft.com/office/drawing/2017/decorative" val="1"/>
              </a:ext>
            </a:extLst>
          </p:cNvPr>
          <p:cNvPicPr>
            <a:picLocks noChangeAspect="1"/>
          </p:cNvPicPr>
          <p:nvPr userDrawn="1"/>
        </p:nvPicPr>
        <p:blipFill>
          <a:blip r:embed="rId13">
            <a:extLst>
              <a:ext uri="{96DAC541-7B7A-43D3-8B79-37D633B846F1}">
                <asvg:svgBlip xmlns:asvg="http://schemas.microsoft.com/office/drawing/2016/SVG/main" r:embed="rId14"/>
              </a:ext>
            </a:extLst>
          </a:blip>
          <a:srcRect/>
          <a:stretch/>
        </p:blipFill>
        <p:spPr>
          <a:xfrm>
            <a:off x="220662" y="6322245"/>
            <a:ext cx="2739716" cy="326390"/>
          </a:xfrm>
          <a:prstGeom prst="rect">
            <a:avLst/>
          </a:prstGeom>
        </p:spPr>
      </p:pic>
      <p:sp>
        <p:nvSpPr>
          <p:cNvPr id="17" name="Rectangle 16">
            <a:extLst>
              <a:ext uri="{FF2B5EF4-FFF2-40B4-BE49-F238E27FC236}">
                <a16:creationId xmlns:a16="http://schemas.microsoft.com/office/drawing/2014/main" id="{1239EAC4-D901-D893-AAA9-153D33319E9D}"/>
              </a:ext>
            </a:extLst>
          </p:cNvPr>
          <p:cNvSpPr>
            <a:spLocks noChangeArrowheads="1"/>
          </p:cNvSpPr>
          <p:nvPr userDrawn="1"/>
        </p:nvSpPr>
        <p:spPr bwMode="auto">
          <a:xfrm>
            <a:off x="9824582" y="6487052"/>
            <a:ext cx="1802096" cy="215444"/>
          </a:xfrm>
          <a:prstGeom prst="rect">
            <a:avLst/>
          </a:prstGeom>
        </p:spPr>
        <p:txBody>
          <a:bodyPr vert="horz" lIns="0" tIns="0" rIns="0" bIns="0" rtlCol="0" anchor="ctr">
            <a:noAutofit/>
          </a:bodyPr>
          <a:lstStyle/>
          <a:p>
            <a:pPr lvl="0" algn="r"/>
            <a:r>
              <a:rPr lang="en-US" altLang="en-US" sz="800" dirty="0"/>
              <a:t>Slide credit: </a:t>
            </a:r>
            <a:r>
              <a:rPr lang="en-US" altLang="en-US" sz="800" kern="1200" dirty="0">
                <a:solidFill>
                  <a:schemeClr val="accent1"/>
                </a:solidFill>
                <a:latin typeface="+mn-lt"/>
                <a:ea typeface="+mn-ea"/>
                <a:cs typeface="+mn-cs"/>
              </a:rPr>
              <a:t>deceraclinical</a:t>
            </a:r>
            <a:r>
              <a:rPr lang="en-US" altLang="en-US" sz="800" kern="1200" dirty="0">
                <a:solidFill>
                  <a:schemeClr val="accent1"/>
                </a:solidFill>
                <a:latin typeface="+mn-lt"/>
                <a:ea typeface="+mn-ea"/>
                <a:cs typeface="+mn-cs"/>
                <a:hlinkClick r:id="rId15">
                  <a:extLst>
                    <a:ext uri="{A12FA001-AC4F-418D-AE19-62706E023703}">
                      <ahyp:hlinkClr xmlns:ahyp="http://schemas.microsoft.com/office/drawing/2018/hyperlinkcolor" val="tx"/>
                    </a:ext>
                  </a:extLst>
                </a:hlinkClick>
              </a:rPr>
              <a:t>.com</a:t>
            </a:r>
            <a:r>
              <a:rPr lang="en-US" altLang="en-US" sz="800" kern="1200" dirty="0">
                <a:solidFill>
                  <a:schemeClr val="accent1"/>
                </a:solidFill>
                <a:latin typeface="+mn-lt"/>
                <a:ea typeface="+mn-ea"/>
                <a:cs typeface="+mn-cs"/>
              </a:rPr>
              <a:t>/education</a:t>
            </a:r>
          </a:p>
        </p:txBody>
      </p:sp>
    </p:spTree>
    <p:extLst>
      <p:ext uri="{BB962C8B-B14F-4D97-AF65-F5344CB8AC3E}">
        <p14:creationId xmlns:p14="http://schemas.microsoft.com/office/powerpoint/2010/main" val="1433448887"/>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defTabSz="914400" rtl="0" eaLnBrk="1" latinLnBrk="0" hangingPunct="1">
        <a:lnSpc>
          <a:spcPct val="110000"/>
        </a:lnSpc>
        <a:spcBef>
          <a:spcPts val="0"/>
        </a:spcBef>
        <a:buNone/>
        <a:defRPr sz="3000" b="1" i="0" kern="1200" spc="100" baseline="0">
          <a:solidFill>
            <a:schemeClr val="tx1"/>
          </a:solidFill>
          <a:latin typeface="Newsreader ExtraBold" panose="02000000000000000000" pitchFamily="2" charset="77"/>
          <a:ea typeface="+mj-ea"/>
          <a:cs typeface="Poppins" pitchFamily="2" charset="77"/>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0" indent="0" algn="l" defTabSz="914400" rtl="0" eaLnBrk="1" latinLnBrk="0" hangingPunct="1">
        <a:lnSpc>
          <a:spcPct val="100000"/>
        </a:lnSpc>
        <a:spcBef>
          <a:spcPts val="1000"/>
        </a:spcBef>
        <a:buFont typeface="Arial" panose="020B0604020202020204" pitchFamily="34" charset="0"/>
        <a:buNone/>
        <a:defRPr lang="en-US" sz="2400" kern="1200" dirty="0" smtClean="0">
          <a:solidFill>
            <a:schemeClr val="tx1"/>
          </a:solidFill>
          <a:latin typeface="Poppins" pitchFamily="2" charset="77"/>
          <a:ea typeface="+mn-ea"/>
          <a:cs typeface="Poppins" pitchFamily="2" charset="77"/>
        </a:defRPr>
      </a:lvl1pPr>
      <a:lvl2pPr marL="231775" indent="-231775" algn="l" defTabSz="914400" rtl="0" eaLnBrk="1" latinLnBrk="0" hangingPunct="1">
        <a:lnSpc>
          <a:spcPct val="110000"/>
        </a:lnSpc>
        <a:spcBef>
          <a:spcPts val="500"/>
        </a:spcBef>
        <a:buFont typeface="Poppins" panose="00000500000000000000" pitchFamily="2" charset="0"/>
        <a:buChar char="•"/>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2">
          <p15:clr>
            <a:srgbClr val="F26B43"/>
          </p15:clr>
        </p15:guide>
        <p15:guide id="2" pos="144">
          <p15:clr>
            <a:srgbClr val="F26B43"/>
          </p15:clr>
        </p15:guide>
        <p15:guide id="3" pos="7536">
          <p15:clr>
            <a:srgbClr val="F26B43"/>
          </p15:clr>
        </p15:guide>
        <p15:guide id="4" orient="horz" pos="3840">
          <p15:clr>
            <a:srgbClr val="F26B43"/>
          </p15:clr>
        </p15:guide>
        <p15:guide id="5" orient="horz" pos="336">
          <p15:clr>
            <a:srgbClr val="F26B43"/>
          </p15:clr>
        </p15:guide>
        <p15:guide id="6" orient="horz" pos="648">
          <p15:clr>
            <a:srgbClr val="F26B43"/>
          </p15:clr>
        </p15:guide>
        <p15:guide id="7" orient="horz" pos="840">
          <p15:clr>
            <a:srgbClr val="F26B43"/>
          </p15:clr>
        </p15:guide>
        <p15:guide id="8" orient="horz" pos="417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solidFill>
            <a:schemeClr val="accent2"/>
          </a:solidFill>
        </p:spPr>
        <p:txBody>
          <a:bodyPr>
            <a:normAutofit/>
          </a:bodyPr>
          <a:lstStyle/>
          <a:p>
            <a:r>
              <a:rPr lang="en-US" altLang="en-US" sz="4000" dirty="0"/>
              <a:t>NATALEE: 5-Yr Distant DFS Across Key Subgroups With </a:t>
            </a:r>
            <a:r>
              <a:rPr lang="en-US" altLang="en-US" sz="4000" err="1"/>
              <a:t>Ribociclib</a:t>
            </a:r>
            <a:r>
              <a:rPr lang="en-US" altLang="en-US" sz="4000" dirty="0"/>
              <a:t> + NSAI in HR+/HER2− Early Breast Cancer</a:t>
            </a:r>
          </a:p>
        </p:txBody>
      </p:sp>
      <p:sp>
        <p:nvSpPr>
          <p:cNvPr id="4" name="Subtitle 3">
            <a:extLst>
              <a:ext uri="{FF2B5EF4-FFF2-40B4-BE49-F238E27FC236}">
                <a16:creationId xmlns:a16="http://schemas.microsoft.com/office/drawing/2014/main" id="{B31D7F0E-BFC3-A21D-A837-D78943B2602C}"/>
              </a:ext>
            </a:extLst>
          </p:cNvPr>
          <p:cNvSpPr>
            <a:spLocks noGrp="1"/>
          </p:cNvSpPr>
          <p:nvPr>
            <p:ph type="subTitle" idx="1"/>
          </p:nvPr>
        </p:nvSpPr>
        <p:spPr/>
        <p:txBody>
          <a:bodyPr/>
          <a:lstStyle/>
          <a:p>
            <a:r>
              <a:rPr lang="en-US" dirty="0"/>
              <a:t>CCO Independent Conference Highlights* of the 2025 San Antonio Breast Cancer Symposium</a:t>
            </a:r>
          </a:p>
        </p:txBody>
      </p:sp>
      <p:sp>
        <p:nvSpPr>
          <p:cNvPr id="5" name="Text Placeholder 5">
            <a:extLst>
              <a:ext uri="{FF2B5EF4-FFF2-40B4-BE49-F238E27FC236}">
                <a16:creationId xmlns:a16="http://schemas.microsoft.com/office/drawing/2014/main" id="{D15358F4-D27B-BB61-DFA3-E33A2C00322D}"/>
              </a:ext>
            </a:extLst>
          </p:cNvPr>
          <p:cNvSpPr txBox="1">
            <a:spLocks/>
          </p:cNvSpPr>
          <p:nvPr/>
        </p:nvSpPr>
        <p:spPr>
          <a:xfrm>
            <a:off x="228600" y="6240837"/>
            <a:ext cx="10464993" cy="423463"/>
          </a:xfrm>
          <a:prstGeom prst="rect">
            <a:avLst/>
          </a:prstGeom>
        </p:spPr>
        <p:txBody>
          <a:bodyPr lIns="0" tIns="0" rIns="0" bIns="0" anchor="b" anchorCtr="0">
            <a:noAutofit/>
          </a:bodyPr>
          <a:lstStyle>
            <a:lvl1pPr marL="0" indent="0" algn="l" defTabSz="914400" rtl="0" eaLnBrk="1" latinLnBrk="0" hangingPunct="1">
              <a:lnSpc>
                <a:spcPct val="100000"/>
              </a:lnSpc>
              <a:spcBef>
                <a:spcPts val="300"/>
              </a:spcBef>
              <a:buFont typeface="Arial" panose="020B0604020202020204" pitchFamily="34" charset="0"/>
              <a:buNone/>
              <a:defRPr lang="en-US" sz="1200" kern="1200">
                <a:solidFill>
                  <a:schemeClr val="bg2"/>
                </a:solidFill>
                <a:latin typeface="Poppins" pitchFamily="2" charset="77"/>
                <a:ea typeface="+mn-ea"/>
                <a:cs typeface="Poppins" pitchFamily="2" charset="77"/>
              </a:defRPr>
            </a:lvl1pPr>
            <a:lvl2pPr marL="457200" indent="0" algn="l"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457200" indent="-228600" algn="l" defTabSz="914400" rtl="0" eaLnBrk="1" latinLnBrk="0" hangingPunct="1">
              <a:lnSpc>
                <a:spcPct val="110000"/>
              </a:lnSpc>
              <a:spcBef>
                <a:spcPts val="500"/>
              </a:spcBef>
              <a:buFont typeface="Poppins" panose="00000500000000000000" pitchFamily="2" charset="0"/>
              <a:buChar char="–"/>
              <a:defRPr sz="1800" kern="1200">
                <a:solidFill>
                  <a:schemeClr val="tx1"/>
                </a:solidFill>
                <a:latin typeface="Poppins" pitchFamily="2" charset="77"/>
                <a:ea typeface="+mn-ea"/>
                <a:cs typeface="Poppins" pitchFamily="2" charset="77"/>
              </a:defRPr>
            </a:lvl3pPr>
            <a:lvl4pPr marL="685800" indent="-228600" algn="l" defTabSz="914400" rtl="0" eaLnBrk="1" latinLnBrk="0" hangingPunct="1">
              <a:lnSpc>
                <a:spcPct val="110000"/>
              </a:lnSpc>
              <a:spcBef>
                <a:spcPts val="500"/>
              </a:spcBef>
              <a:buFont typeface="Arial" panose="020B0604020202020204" pitchFamily="34" charset="0"/>
              <a:buChar char="•"/>
              <a:defRPr lang="en-US" sz="1600" kern="1200" dirty="0">
                <a:solidFill>
                  <a:schemeClr val="tx1"/>
                </a:solidFill>
                <a:latin typeface="Poppins" pitchFamily="2" charset="77"/>
                <a:ea typeface="+mn-ea"/>
                <a:cs typeface="Poppins" pitchFamily="2" charset="77"/>
              </a:defRPr>
            </a:lvl4pPr>
            <a:lvl5pPr marL="914400" indent="-228600" algn="l" defTabSz="914400" rtl="0" eaLnBrk="1" latinLnBrk="0" hangingPunct="1">
              <a:lnSpc>
                <a:spcPct val="110000"/>
              </a:lnSpc>
              <a:spcBef>
                <a:spcPts val="500"/>
              </a:spcBef>
              <a:buFont typeface="Poppins" panose="00000500000000000000" pitchFamily="2" charset="0"/>
              <a:buChar char="–"/>
              <a:defRPr sz="1600" kern="1200">
                <a:solidFill>
                  <a:schemeClr val="tx1"/>
                </a:solidFill>
                <a:latin typeface="Poppins" pitchFamily="2" charset="77"/>
                <a:ea typeface="+mn-ea"/>
                <a:cs typeface="Poppins" pitchFamily="2" charset="77"/>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300"/>
              </a:spcBef>
              <a:spcAft>
                <a:spcPts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Provided by Clinical Care Options, LLC dba </a:t>
            </a:r>
            <a:r>
              <a:rPr kumimoji="0" lang="en-US" altLang="en-US" sz="1200" b="0" i="0" u="none" strike="noStrike" kern="1200" cap="none" spc="0" normalizeH="0" baseline="0" noProof="0" dirty="0" err="1">
                <a:ln>
                  <a:noFill/>
                </a:ln>
                <a:solidFill>
                  <a:srgbClr val="E5DEC1"/>
                </a:solidFill>
                <a:effectLst/>
                <a:uLnTx/>
                <a:uFillTx/>
                <a:latin typeface="Poppins"/>
                <a:ea typeface="+mn-ea"/>
                <a:cs typeface="Poppins" pitchFamily="2" charset="77"/>
              </a:rPr>
              <a:t>Decera</a:t>
            </a: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 Clinical Education.</a:t>
            </a:r>
            <a:b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br>
            <a:r>
              <a:rPr kumimoji="0" lang="en-US" altLang="en-US" sz="1200" b="0" i="0" u="none" strike="noStrike" kern="1200" cap="none" spc="0" normalizeH="0" baseline="0" noProof="0" dirty="0">
                <a:ln>
                  <a:noFill/>
                </a:ln>
                <a:solidFill>
                  <a:srgbClr val="E5DEC1"/>
                </a:solidFill>
                <a:effectLst/>
                <a:uLnTx/>
                <a:uFillTx/>
                <a:latin typeface="Poppins"/>
                <a:ea typeface="+mn-ea"/>
                <a:cs typeface="Poppins" pitchFamily="2" charset="77"/>
              </a:rPr>
              <a:t>Supported by educational grants from AstraZeneca, Daiichi Sankyo, Inc, Genentech, a member of the Roche Group, Gilead Sciences, Inc., Lilly, Novartis Pharmaceuticals Corporation, and Stemline Therapeutics, Inc.</a:t>
            </a:r>
          </a:p>
        </p:txBody>
      </p:sp>
      <p:sp>
        <p:nvSpPr>
          <p:cNvPr id="7" name="Subtitle 1">
            <a:extLst>
              <a:ext uri="{FF2B5EF4-FFF2-40B4-BE49-F238E27FC236}">
                <a16:creationId xmlns:a16="http://schemas.microsoft.com/office/drawing/2014/main" id="{690D54DB-E287-7B1D-81E1-0AC050815FF8}"/>
              </a:ext>
            </a:extLst>
          </p:cNvPr>
          <p:cNvSpPr txBox="1">
            <a:spLocks/>
          </p:cNvSpPr>
          <p:nvPr/>
        </p:nvSpPr>
        <p:spPr>
          <a:xfrm>
            <a:off x="155711" y="5417021"/>
            <a:ext cx="10260497" cy="599913"/>
          </a:xfrm>
          <a:prstGeom prst="rect">
            <a:avLst/>
          </a:prstGeom>
        </p:spPr>
        <p:txBody>
          <a:bodyPr>
            <a:noAutofit/>
          </a:bodyPr>
          <a:lstStyle>
            <a:lvl1pPr marL="0" indent="0" algn="l" defTabSz="914400" rtl="0" eaLnBrk="1" latinLnBrk="0" hangingPunct="1">
              <a:lnSpc>
                <a:spcPct val="100000"/>
              </a:lnSpc>
              <a:spcBef>
                <a:spcPts val="1000"/>
              </a:spcBef>
              <a:buFont typeface="Arial" panose="020B0604020202020204" pitchFamily="34" charset="0"/>
              <a:buNone/>
              <a:defRPr lang="en-US" sz="1500" kern="1200">
                <a:solidFill>
                  <a:schemeClr val="bg2"/>
                </a:solidFill>
                <a:latin typeface="Poppins" pitchFamily="2" charset="77"/>
                <a:ea typeface="+mn-ea"/>
                <a:cs typeface="Poppins" pitchFamily="2" charset="77"/>
              </a:defRPr>
            </a:lvl1pPr>
            <a:lvl2pPr marL="457200" indent="0" algn="ctr" defTabSz="914400" rtl="0" eaLnBrk="1" latinLnBrk="0" hangingPunct="1">
              <a:lnSpc>
                <a:spcPct val="110000"/>
              </a:lnSpc>
              <a:spcBef>
                <a:spcPts val="500"/>
              </a:spcBef>
              <a:buFont typeface="Poppins" panose="00000500000000000000" pitchFamily="2" charset="0"/>
              <a:buNone/>
              <a:defRPr sz="2000" kern="1200">
                <a:solidFill>
                  <a:schemeClr val="tx1"/>
                </a:solidFill>
                <a:latin typeface="Poppins" pitchFamily="2" charset="77"/>
                <a:ea typeface="+mn-ea"/>
                <a:cs typeface="Poppins" pitchFamily="2" charset="77"/>
              </a:defRPr>
            </a:lvl2pPr>
            <a:lvl3pPr marL="914400" indent="0" algn="ctr" defTabSz="914400" rtl="0" eaLnBrk="1" latinLnBrk="0" hangingPunct="1">
              <a:lnSpc>
                <a:spcPct val="110000"/>
              </a:lnSpc>
              <a:spcBef>
                <a:spcPts val="500"/>
              </a:spcBef>
              <a:buFont typeface="Poppins" panose="00000500000000000000" pitchFamily="2" charset="0"/>
              <a:buNone/>
              <a:defRPr sz="1800" kern="1200">
                <a:solidFill>
                  <a:schemeClr val="tx1"/>
                </a:solidFill>
                <a:latin typeface="Poppins" pitchFamily="2" charset="77"/>
                <a:ea typeface="+mn-ea"/>
                <a:cs typeface="Poppins" pitchFamily="2" charset="77"/>
              </a:defRPr>
            </a:lvl3pPr>
            <a:lvl4pPr marL="1371600" indent="0" algn="ctr" defTabSz="914400" rtl="0" eaLnBrk="1" latinLnBrk="0" hangingPunct="1">
              <a:lnSpc>
                <a:spcPct val="110000"/>
              </a:lnSpc>
              <a:spcBef>
                <a:spcPts val="500"/>
              </a:spcBef>
              <a:buFont typeface="Arial" panose="020B0604020202020204" pitchFamily="34" charset="0"/>
              <a:buNone/>
              <a:defRPr lang="en-US" sz="1600" kern="1200">
                <a:solidFill>
                  <a:schemeClr val="tx1"/>
                </a:solidFill>
                <a:latin typeface="Poppins" pitchFamily="2" charset="77"/>
                <a:ea typeface="+mn-ea"/>
                <a:cs typeface="Poppins" pitchFamily="2" charset="77"/>
              </a:defRPr>
            </a:lvl4pPr>
            <a:lvl5pPr marL="1828800" indent="0" algn="ctr" defTabSz="914400" rtl="0" eaLnBrk="1" latinLnBrk="0" hangingPunct="1">
              <a:lnSpc>
                <a:spcPct val="110000"/>
              </a:lnSpc>
              <a:spcBef>
                <a:spcPts val="500"/>
              </a:spcBef>
              <a:buFont typeface="Poppins" panose="00000500000000000000" pitchFamily="2" charset="0"/>
              <a:buNone/>
              <a:defRPr sz="1600" kern="1200">
                <a:solidFill>
                  <a:schemeClr val="tx1"/>
                </a:solidFill>
                <a:latin typeface="Poppins" pitchFamily="2" charset="77"/>
                <a:ea typeface="+mn-ea"/>
                <a:cs typeface="Poppins" pitchFamily="2" charset="77"/>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kumimoji="0" lang="en-US" sz="1050" b="0" i="0" u="none" strike="noStrike" kern="1200" cap="none" spc="0" normalizeH="0" baseline="0" noProof="0" dirty="0">
                <a:ln>
                  <a:noFill/>
                </a:ln>
                <a:solidFill>
                  <a:srgbClr val="E5DEC1"/>
                </a:solidFill>
                <a:effectLst/>
                <a:uLnTx/>
                <a:uFillTx/>
                <a:latin typeface="Poppins" pitchFamily="2" charset="77"/>
                <a:ea typeface="+mn-ea"/>
                <a:cs typeface="Poppins" pitchFamily="2" charset="77"/>
              </a:rPr>
              <a:t>*Clinical Care Options, LLC dba Decera Clinical Education is an independent medical education company that provides state-of-the-art medical information to healthcare professionals through conference coverage and other educational programs.</a:t>
            </a:r>
          </a:p>
        </p:txBody>
      </p:sp>
      <p:sp>
        <p:nvSpPr>
          <p:cNvPr id="2" name="TextBox 1">
            <a:extLst>
              <a:ext uri="{FF2B5EF4-FFF2-40B4-BE49-F238E27FC236}">
                <a16:creationId xmlns:a16="http://schemas.microsoft.com/office/drawing/2014/main" id="{CA9ABA1E-0425-13E4-20BD-41641F6D61A6}"/>
              </a:ext>
            </a:extLst>
          </p:cNvPr>
          <p:cNvSpPr txBox="1"/>
          <p:nvPr/>
        </p:nvSpPr>
        <p:spPr>
          <a:xfrm>
            <a:off x="1820985" y="-211015"/>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4140082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7246098-E43E-6101-457F-0AFE62DDCC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9272199-A5BC-41D3-BB67-59B66A9BF6E2}" type="slidenum">
              <a:rPr kumimoji="0" lang="en-US" sz="800" b="0" i="0" u="none" strike="noStrike" kern="1200" cap="none" spc="0" normalizeH="0" baseline="0" noProof="0" smtClean="0">
                <a:ln>
                  <a:noFill/>
                </a:ln>
                <a:solidFill>
                  <a:srgbClr val="161616"/>
                </a:solidFill>
                <a:effectLst/>
                <a:uLnTx/>
                <a:uFillTx/>
                <a:latin typeface="Poppins"/>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800" b="0" i="0" u="none" strike="noStrike" kern="1200" cap="none" spc="0" normalizeH="0" baseline="0" noProof="0" dirty="0">
              <a:ln>
                <a:noFill/>
              </a:ln>
              <a:solidFill>
                <a:srgbClr val="161616"/>
              </a:solidFill>
              <a:effectLst/>
              <a:uLnTx/>
              <a:uFillTx/>
              <a:latin typeface="Poppins"/>
              <a:ea typeface="+mn-ea"/>
              <a:cs typeface="+mn-cs"/>
            </a:endParaRP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4294967295"/>
          </p:nvPr>
        </p:nvSpPr>
        <p:spPr>
          <a:xfrm>
            <a:off x="228600" y="1335088"/>
            <a:ext cx="10115420" cy="4754562"/>
          </a:xfrm>
          <a:prstGeom prst="rect">
            <a:avLst/>
          </a:prstGeom>
        </p:spPr>
        <p:txBody>
          <a:bodyPr lIns="0" tIns="0" rIns="0" bIns="0"/>
          <a:lstStyle/>
          <a:p>
            <a:pPr marL="12700">
              <a:spcBef>
                <a:spcPts val="1600"/>
              </a:spcBef>
              <a:buSzPts val="2400"/>
              <a:defRPr/>
            </a:pPr>
            <a:r>
              <a:rPr lang="en-US" altLang="en-US" sz="2200" dirty="0"/>
              <a:t>Please feel free to use and share some or all of these slides in your noncommercial presentations to colleagues or patients</a:t>
            </a:r>
          </a:p>
          <a:p>
            <a:pPr marL="12700">
              <a:spcBef>
                <a:spcPts val="1600"/>
              </a:spcBef>
              <a:buSzPts val="2400"/>
              <a:defRPr/>
            </a:pPr>
            <a:r>
              <a:rPr lang="en-US" altLang="en-US" sz="2200" dirty="0"/>
              <a:t>When using our slides, please retain the source attribution:</a:t>
            </a:r>
            <a:br>
              <a:rPr lang="en-US" altLang="en-US" sz="2200" dirty="0"/>
            </a:br>
            <a:br>
              <a:rPr lang="en-US" altLang="en-US" sz="2200" dirty="0"/>
            </a:br>
            <a:endParaRPr lang="en-US" altLang="en-US" sz="2200" dirty="0"/>
          </a:p>
          <a:p>
            <a:pPr eaLnBrk="1" hangingPunct="1">
              <a:spcBef>
                <a:spcPts val="1600"/>
              </a:spcBef>
              <a:defRPr/>
            </a:pPr>
            <a:endParaRPr lang="en-US" altLang="en-US" sz="2200" dirty="0"/>
          </a:p>
          <a:p>
            <a:pPr eaLnBrk="1" hangingPunct="1">
              <a:spcBef>
                <a:spcPts val="1600"/>
              </a:spcBef>
              <a:defRPr/>
            </a:pPr>
            <a:r>
              <a:rPr lang="en-GB" sz="2200" dirty="0"/>
              <a:t>These slides may not be published, posted online, or used in commercial presentations without permission. </a:t>
            </a:r>
            <a:r>
              <a:rPr lang="en-US" sz="2200" dirty="0"/>
              <a:t>Please contact </a:t>
            </a:r>
            <a:r>
              <a:rPr lang="en-US" sz="2200" dirty="0">
                <a:solidFill>
                  <a:schemeClr val="accent1"/>
                </a:solidFill>
                <a:hlinkClick r:id="rId3">
                  <a:extLst>
                    <a:ext uri="{A12FA001-AC4F-418D-AE19-62706E023703}">
                      <ahyp:hlinkClr xmlns:ahyp="http://schemas.microsoft.com/office/drawing/2018/hyperlinkcolor" val="tx"/>
                    </a:ext>
                  </a:extLst>
                </a:hlinkClick>
              </a:rPr>
              <a:t>permissions@deceraclinical.com</a:t>
            </a:r>
            <a:r>
              <a:rPr lang="en-US" sz="2200" dirty="0">
                <a:solidFill>
                  <a:schemeClr val="accent1"/>
                </a:solidFill>
              </a:rPr>
              <a:t> </a:t>
            </a:r>
            <a:r>
              <a:rPr lang="en-US" sz="2200" dirty="0"/>
              <a:t>for details</a:t>
            </a:r>
          </a:p>
        </p:txBody>
      </p:sp>
      <p:sp>
        <p:nvSpPr>
          <p:cNvPr id="4" name="TextBox 3">
            <a:extLst>
              <a:ext uri="{FF2B5EF4-FFF2-40B4-BE49-F238E27FC236}">
                <a16:creationId xmlns:a16="http://schemas.microsoft.com/office/drawing/2014/main" id="{2A8AC428-AE80-1AFA-908E-56DC140B43BD}"/>
              </a:ext>
            </a:extLst>
          </p:cNvPr>
          <p:cNvSpPr txBox="1"/>
          <p:nvPr/>
        </p:nvSpPr>
        <p:spPr>
          <a:xfrm>
            <a:off x="231078" y="2922012"/>
            <a:ext cx="8194464" cy="553998"/>
          </a:xfrm>
          <a:prstGeom prst="rect">
            <a:avLst/>
          </a:prstGeom>
          <a:noFill/>
        </p:spPr>
        <p:txBody>
          <a:bodyPr wrap="square" lIns="0" tIns="0" rIns="0" bIns="0">
            <a:spAutoFit/>
          </a:bodyPr>
          <a:lstStyle/>
          <a:p>
            <a:pPr marL="9525"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Slide credit: </a:t>
            </a:r>
            <a:r>
              <a:rPr kumimoji="0" lang="en-US" sz="1800" b="0" i="0"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deceraclinical.com/education </a:t>
            </a:r>
            <a:br>
              <a:rPr kumimoji="0" lang="en-US" sz="1800" b="0" i="0"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br>
            <a:r>
              <a:rPr kumimoji="0" lang="en-US" sz="1800" b="0" i="1" u="none" strike="noStrike" kern="1200" cap="none" spc="0" normalizeH="0" baseline="0" noProof="0" dirty="0">
                <a:ln>
                  <a:noFill/>
                </a:ln>
                <a:solidFill>
                  <a:srgbClr val="161616"/>
                </a:solidFill>
                <a:effectLst/>
                <a:uLnTx/>
                <a:uFillTx/>
                <a:latin typeface="Poppins"/>
                <a:ea typeface="+mn-ea"/>
                <a:cs typeface="Calibri" panose="020F0502020204030204" pitchFamily="34" charset="0"/>
              </a:rPr>
              <a:t>formerly </a:t>
            </a:r>
            <a:r>
              <a:rPr kumimoji="0" lang="en-US" sz="1800" b="0" i="1" u="none" strike="noStrike" kern="1200" cap="none" spc="0" normalizeH="0" baseline="0" noProof="0" dirty="0">
                <a:ln>
                  <a:noFill/>
                </a:ln>
                <a:solidFill>
                  <a:srgbClr val="E04507"/>
                </a:solidFill>
                <a:effectLst/>
                <a:uLnTx/>
                <a:uFillTx/>
                <a:latin typeface="Poppins"/>
                <a:ea typeface="+mn-ea"/>
                <a:cs typeface="Calibri" panose="020F0502020204030204" pitchFamily="34" charset="0"/>
              </a:rPr>
              <a:t>clinicaloptions.com</a:t>
            </a:r>
          </a:p>
        </p:txBody>
      </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0F2FE-CF59-4C09-D977-8922FBF88F01}"/>
            </a:ext>
          </a:extLst>
        </p:cNvPr>
        <p:cNvGrpSpPr/>
        <p:nvPr/>
      </p:nvGrpSpPr>
      <p:grpSpPr>
        <a:xfrm>
          <a:off x="0" y="0"/>
          <a:ext cx="0" cy="0"/>
          <a:chOff x="0" y="0"/>
          <a:chExt cx="0" cy="0"/>
        </a:xfrm>
      </p:grpSpPr>
      <p:sp>
        <p:nvSpPr>
          <p:cNvPr id="8" name="Content Placeholder 12">
            <a:extLst>
              <a:ext uri="{FF2B5EF4-FFF2-40B4-BE49-F238E27FC236}">
                <a16:creationId xmlns:a16="http://schemas.microsoft.com/office/drawing/2014/main" id="{08B45B16-5EB3-FE88-6BB0-054E8D6D67B0}"/>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In hormone receptor–positive (HR+) early breast cancer, distant recurrence remains a major clinical concern because metastatic disease is still viewed as incurable</a:t>
            </a:r>
            <a:r>
              <a:rPr lang="en-US" altLang="en-US" sz="2000" baseline="30000" dirty="0"/>
              <a:t>1,2</a:t>
            </a:r>
            <a:endParaRPr lang="en-US" altLang="en-US" sz="2000" dirty="0"/>
          </a:p>
          <a:p>
            <a:pPr marL="342900" indent="-342900">
              <a:buFont typeface="Arial" panose="020B0604020202020204" pitchFamily="34" charset="0"/>
              <a:buChar char="•"/>
            </a:pPr>
            <a:r>
              <a:rPr lang="en-US" altLang="en-US" sz="2000" dirty="0"/>
              <a:t>Distant relapse risk varies by tumor and patient characteristics, making subgroup analyses important for adjuvant treatment decisions</a:t>
            </a:r>
            <a:r>
              <a:rPr lang="en-US" altLang="en-US" sz="2000" baseline="30000" dirty="0"/>
              <a:t>3</a:t>
            </a:r>
            <a:endParaRPr lang="en-US" altLang="en-US" sz="2000" dirty="0"/>
          </a:p>
          <a:p>
            <a:pPr marL="342900" indent="-342900">
              <a:buFont typeface="Arial" panose="020B0604020202020204" pitchFamily="34" charset="0"/>
              <a:buChar char="•"/>
            </a:pPr>
            <a:r>
              <a:rPr lang="en-US" altLang="en-US" sz="2000" dirty="0"/>
              <a:t>The phase III NATALEE study previously demonstrated a distant DFS (DDFS) advantage for </a:t>
            </a:r>
            <a:r>
              <a:rPr lang="en-US" altLang="en-US" sz="2000" err="1"/>
              <a:t>ribociclib</a:t>
            </a:r>
            <a:r>
              <a:rPr lang="en-US" altLang="en-US" sz="2000" dirty="0"/>
              <a:t> combined with a nonsteroidal aromatase inhibitor (NSAI) compared with NSAI alone for patients with stage II-III HR+/</a:t>
            </a:r>
            <a:r>
              <a:rPr lang="en-US" altLang="en-US" sz="2000"/>
              <a:t>HER2-negative (HER2-) </a:t>
            </a:r>
            <a:r>
              <a:rPr lang="en-US" altLang="en-US" sz="2000" dirty="0"/>
              <a:t>EBC</a:t>
            </a:r>
            <a:r>
              <a:rPr lang="en-US" altLang="en-US" sz="2000" baseline="30000" dirty="0"/>
              <a:t>4-6</a:t>
            </a:r>
            <a:endParaRPr lang="en-US" altLang="en-US" sz="2000" dirty="0"/>
          </a:p>
          <a:p>
            <a:pPr marL="574675" lvl="1" indent="-342900">
              <a:buFont typeface="Calibri" panose="020F0502020204030204" pitchFamily="34" charset="0"/>
              <a:buChar char="─"/>
            </a:pPr>
            <a:r>
              <a:rPr lang="en-US" altLang="en-US" sz="1800"/>
              <a:t>DDFS improvement with </a:t>
            </a:r>
            <a:r>
              <a:rPr lang="en-US" altLang="en-US" sz="1800" err="1"/>
              <a:t>ribociclib</a:t>
            </a:r>
            <a:r>
              <a:rPr lang="en-US" altLang="en-US" sz="1800"/>
              <a:t> + NSAI persisted with longer follow-up and was also evident in the ITT population</a:t>
            </a:r>
          </a:p>
          <a:p>
            <a:pPr marL="342900" indent="-342900">
              <a:buFont typeface="Arial" panose="020B0604020202020204" pitchFamily="34" charset="0"/>
              <a:buChar char="•"/>
            </a:pPr>
            <a:r>
              <a:rPr lang="en-US" altLang="en-US" sz="2000" dirty="0"/>
              <a:t>Current analysis summarizes overall DDFS and distant recurrence-free survival (DRFS) and explores DDFS outcomes across key clinically relevant subgroups at the prespecified 5-yr landmark assessment</a:t>
            </a:r>
            <a:r>
              <a:rPr lang="en-US" altLang="en-US" sz="2000" baseline="30000" dirty="0"/>
              <a:t>7</a:t>
            </a:r>
            <a:endParaRPr lang="en-US" altLang="en-US" sz="2000" dirty="0"/>
          </a:p>
        </p:txBody>
      </p:sp>
      <p:sp>
        <p:nvSpPr>
          <p:cNvPr id="10243" name="Rectangle 4">
            <a:extLst>
              <a:ext uri="{FF2B5EF4-FFF2-40B4-BE49-F238E27FC236}">
                <a16:creationId xmlns:a16="http://schemas.microsoft.com/office/drawing/2014/main" id="{F5BFAAC7-DFA5-A47F-E416-F5F46068888D}"/>
              </a:ext>
            </a:extLst>
          </p:cNvPr>
          <p:cNvSpPr>
            <a:spLocks noGrp="1" noChangeArrowheads="1"/>
          </p:cNvSpPr>
          <p:nvPr>
            <p:ph type="title"/>
          </p:nvPr>
        </p:nvSpPr>
        <p:spPr/>
        <p:txBody>
          <a:bodyPr/>
          <a:lstStyle/>
          <a:p>
            <a:r>
              <a:rPr lang="en-US" dirty="0"/>
              <a:t>NATALEE: Background</a:t>
            </a:r>
            <a:endParaRPr lang="en-US" altLang="en-US" dirty="0"/>
          </a:p>
        </p:txBody>
      </p:sp>
      <p:sp>
        <p:nvSpPr>
          <p:cNvPr id="5" name="Text Box 15">
            <a:extLst>
              <a:ext uri="{FF2B5EF4-FFF2-40B4-BE49-F238E27FC236}">
                <a16:creationId xmlns:a16="http://schemas.microsoft.com/office/drawing/2014/main" id="{D6712714-3C7A-6C48-1157-4649654B8749}"/>
              </a:ext>
            </a:extLst>
          </p:cNvPr>
          <p:cNvSpPr txBox="1">
            <a:spLocks noGrp="1" noChangeArrowheads="1"/>
          </p:cNvSpPr>
          <p:nvPr>
            <p:ph sz="quarter" idx="10"/>
          </p:nvPr>
        </p:nvSpPr>
        <p:spPr bwMode="auto">
          <a:xfrm>
            <a:off x="3559175" y="6260068"/>
            <a:ext cx="5732463" cy="369332"/>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sz="800" b="0" spc="-10" dirty="0">
                <a:solidFill>
                  <a:srgbClr val="161616"/>
                </a:solidFill>
                <a:latin typeface="Poppins" pitchFamily="2" charset="77"/>
              </a:rPr>
              <a:t>1. Early Breast Cancer Trialists’ Collaborative Group. Lancet. 2024;404:1407. 2. </a:t>
            </a:r>
            <a:r>
              <a:rPr lang="en-US" altLang="en-US" sz="800" b="0" spc="-10" dirty="0" err="1">
                <a:solidFill>
                  <a:srgbClr val="161616"/>
                </a:solidFill>
                <a:latin typeface="Poppins" pitchFamily="2" charset="77"/>
              </a:rPr>
              <a:t>Basaranl</a:t>
            </a:r>
            <a:r>
              <a:rPr lang="en-US" altLang="en-US" sz="800" b="0" spc="-10" dirty="0">
                <a:solidFill>
                  <a:srgbClr val="161616"/>
                </a:solidFill>
                <a:latin typeface="Poppins" pitchFamily="2" charset="77"/>
              </a:rPr>
              <a:t>. Cancer Treat Rev. 2018;63:144. 3. O'Shaughnessy. Breast. 2025; 81:104437.  4. Slamon. NEJM. 2024;390:1080. 5. </a:t>
            </a:r>
            <a:r>
              <a:rPr lang="en-US" altLang="en-US" sz="800" b="0" spc="-10" dirty="0" err="1">
                <a:solidFill>
                  <a:srgbClr val="161616"/>
                </a:solidFill>
                <a:latin typeface="Poppins" pitchFamily="2" charset="77"/>
              </a:rPr>
              <a:t>Hortobagyi</a:t>
            </a:r>
            <a:r>
              <a:rPr lang="en-US" altLang="en-US" sz="800" b="0" spc="-10" dirty="0">
                <a:solidFill>
                  <a:srgbClr val="161616"/>
                </a:solidFill>
                <a:latin typeface="Poppins" pitchFamily="2" charset="77"/>
              </a:rPr>
              <a:t>. SABCS 2023.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GS03-03. 6. Hurvitz. SABCS 2024.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P4-09-22. 7. Hurvitz. </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SABCS 2025. </a:t>
            </a:r>
            <a:r>
              <a:rPr kumimoji="0" lang="en-US" altLang="en-US" sz="800" b="0" i="0" u="none" strike="noStrike" kern="1200" cap="none" spc="-10" normalizeH="0" baseline="0" noProof="0" dirty="0" err="1">
                <a:ln>
                  <a:noFill/>
                </a:ln>
                <a:solidFill>
                  <a:srgbClr val="161616"/>
                </a:solidFill>
                <a:effectLst/>
                <a:uLnTx/>
                <a:uFillTx/>
                <a:latin typeface="Poppins" pitchFamily="2" charset="77"/>
                <a:ea typeface="+mn-ea"/>
                <a:cs typeface="Poppins" pitchFamily="2" charset="77"/>
              </a:rPr>
              <a:t>Abstr</a:t>
            </a:r>
            <a:r>
              <a:rPr kumimoji="0" lang="en-US" altLang="en-US" sz="800" b="0" i="0" u="none" strike="noStrike" kern="1200" cap="none" spc="-10" normalizeH="0" baseline="0" noProof="0" dirty="0">
                <a:ln>
                  <a:noFill/>
                </a:ln>
                <a:solidFill>
                  <a:srgbClr val="161616"/>
                </a:solidFill>
                <a:effectLst/>
                <a:uLnTx/>
                <a:uFillTx/>
                <a:latin typeface="Poppins" pitchFamily="2" charset="77"/>
                <a:ea typeface="+mn-ea"/>
                <a:cs typeface="Poppins" pitchFamily="2" charset="77"/>
              </a:rPr>
              <a:t> </a:t>
            </a:r>
            <a:r>
              <a:rPr lang="en-US" altLang="en-US" sz="800" b="0" spc="-10" dirty="0">
                <a:solidFill>
                  <a:srgbClr val="161616"/>
                </a:solidFill>
                <a:latin typeface="Poppins" pitchFamily="2" charset="77"/>
              </a:rPr>
              <a:t>PS3-09-08.</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 name="TextBox 1">
            <a:extLst>
              <a:ext uri="{FF2B5EF4-FFF2-40B4-BE49-F238E27FC236}">
                <a16:creationId xmlns:a16="http://schemas.microsoft.com/office/drawing/2014/main" id="{9C98DD5C-5FF9-76D6-07F4-062CDB5E7040}"/>
              </a:ext>
            </a:extLst>
          </p:cNvPr>
          <p:cNvSpPr txBox="1"/>
          <p:nvPr/>
        </p:nvSpPr>
        <p:spPr>
          <a:xfrm>
            <a:off x="11676185" y="828431"/>
            <a:ext cx="0" cy="0"/>
          </a:xfrm>
          <a:prstGeom prst="rect">
            <a:avLst/>
          </a:prstGeom>
        </p:spPr>
        <p:txBody>
          <a:bodyPr vert="horz" wrap="none" lIns="0" tIns="0" rIns="0" bIns="0" rtlCol="0">
            <a:noAutofit/>
          </a:bodyPr>
          <a:lstStyle/>
          <a:p>
            <a:pPr algn="l"/>
            <a:endParaRPr lang="en-US" sz="1200" dirty="0"/>
          </a:p>
        </p:txBody>
      </p:sp>
      <p:sp>
        <p:nvSpPr>
          <p:cNvPr id="3" name="TextBox 2">
            <a:extLst>
              <a:ext uri="{FF2B5EF4-FFF2-40B4-BE49-F238E27FC236}">
                <a16:creationId xmlns:a16="http://schemas.microsoft.com/office/drawing/2014/main" id="{720CF367-40AA-FD6C-9B10-E6A9084EF7D2}"/>
              </a:ext>
            </a:extLst>
          </p:cNvPr>
          <p:cNvSpPr txBox="1"/>
          <p:nvPr/>
        </p:nvSpPr>
        <p:spPr>
          <a:xfrm>
            <a:off x="10957169" y="773723"/>
            <a:ext cx="0" cy="0"/>
          </a:xfrm>
          <a:prstGeom prst="rect">
            <a:avLst/>
          </a:prstGeom>
        </p:spPr>
        <p:txBody>
          <a:bodyPr vert="horz" wrap="none" lIns="0" tIns="0" rIns="0" bIns="0" rtlCol="0">
            <a:noAutofit/>
          </a:bodyPr>
          <a:lstStyle/>
          <a:p>
            <a:pPr algn="l"/>
            <a:endParaRPr lang="en-US" sz="1200" dirty="0"/>
          </a:p>
        </p:txBody>
      </p:sp>
    </p:spTree>
    <p:extLst>
      <p:ext uri="{BB962C8B-B14F-4D97-AF65-F5344CB8AC3E}">
        <p14:creationId xmlns:p14="http://schemas.microsoft.com/office/powerpoint/2010/main" val="3039607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12">
            <a:extLst>
              <a:ext uri="{FF2B5EF4-FFF2-40B4-BE49-F238E27FC236}">
                <a16:creationId xmlns:a16="http://schemas.microsoft.com/office/drawing/2014/main" id="{41600303-1E6B-1F58-E2C7-45038E635BCE}"/>
              </a:ext>
            </a:extLst>
          </p:cNvPr>
          <p:cNvSpPr>
            <a:spLocks noGrp="1"/>
          </p:cNvSpPr>
          <p:nvPr>
            <p:ph idx="1"/>
          </p:nvPr>
        </p:nvSpPr>
        <p:spPr/>
        <p:txBody>
          <a:bodyPr/>
          <a:lstStyle/>
          <a:p>
            <a:pPr marL="342900" indent="-342900">
              <a:buFont typeface="Arial" panose="020B0604020202020204" pitchFamily="34" charset="0"/>
              <a:buChar char="•"/>
            </a:pPr>
            <a:r>
              <a:rPr lang="en-US" altLang="en-US" sz="2000" dirty="0"/>
              <a:t>International, randomized, open-label phase III trial (data cutoff: May 28, 2025)</a:t>
            </a:r>
          </a:p>
          <a:p>
            <a:pPr marL="342900" indent="-342900">
              <a:buFont typeface="Arial" panose="020B0604020202020204" pitchFamily="34" charset="0"/>
              <a:buChar char="•"/>
            </a:pPr>
            <a:endParaRPr lang="en-US" altLang="en-US" sz="2000" dirty="0"/>
          </a:p>
        </p:txBody>
      </p:sp>
      <p:sp>
        <p:nvSpPr>
          <p:cNvPr id="10243" name="Rectangle 4">
            <a:extLst>
              <a:ext uri="{FF2B5EF4-FFF2-40B4-BE49-F238E27FC236}">
                <a16:creationId xmlns:a16="http://schemas.microsoft.com/office/drawing/2014/main" id="{F32B6906-F430-489F-9D0A-DF47C4CAA198}"/>
              </a:ext>
            </a:extLst>
          </p:cNvPr>
          <p:cNvSpPr>
            <a:spLocks noGrp="1" noChangeArrowheads="1"/>
          </p:cNvSpPr>
          <p:nvPr>
            <p:ph type="title"/>
          </p:nvPr>
        </p:nvSpPr>
        <p:spPr/>
        <p:txBody>
          <a:bodyPr/>
          <a:lstStyle/>
          <a:p>
            <a:r>
              <a:rPr lang="en-US" dirty="0"/>
              <a:t>NATALEE: Study Design</a:t>
            </a:r>
            <a:endParaRPr lang="en-US" altLang="en-US" dirty="0"/>
          </a:p>
        </p:txBody>
      </p:sp>
      <p:sp>
        <p:nvSpPr>
          <p:cNvPr id="5" name="Text Box 15">
            <a:extLst>
              <a:ext uri="{FF2B5EF4-FFF2-40B4-BE49-F238E27FC236}">
                <a16:creationId xmlns:a16="http://schemas.microsoft.com/office/drawing/2014/main" id="{64379E87-1377-854C-2BCB-222C9B5951CC}"/>
              </a:ext>
            </a:extLst>
          </p:cNvPr>
          <p:cNvSpPr txBox="1">
            <a:spLocks noGrp="1" noChangeArrowheads="1"/>
          </p:cNvSpPr>
          <p:nvPr>
            <p:ph sz="quarter" idx="10"/>
          </p:nvPr>
        </p:nvSpPr>
        <p:spPr bwMode="auto">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Hurvitz. SABCS 2025.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PS3-09-08.</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 name="Text Box 45">
            <a:extLst>
              <a:ext uri="{FF2B5EF4-FFF2-40B4-BE49-F238E27FC236}">
                <a16:creationId xmlns:a16="http://schemas.microsoft.com/office/drawing/2014/main" id="{70954D8E-E8B7-C4FE-393D-991EB060909E}"/>
              </a:ext>
            </a:extLst>
          </p:cNvPr>
          <p:cNvSpPr txBox="1">
            <a:spLocks noChangeArrowheads="1"/>
          </p:cNvSpPr>
          <p:nvPr/>
        </p:nvSpPr>
        <p:spPr bwMode="auto">
          <a:xfrm>
            <a:off x="263257" y="2645320"/>
            <a:ext cx="374584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defTabSz="1219114">
              <a:lnSpc>
                <a:spcPct val="100000"/>
              </a:lnSpc>
              <a:spcBef>
                <a:spcPts val="0"/>
              </a:spcBef>
              <a:spcAft>
                <a:spcPts val="0"/>
              </a:spcAft>
              <a:buClrTx/>
              <a:buNone/>
              <a:defRPr/>
            </a:pPr>
            <a:r>
              <a:rPr lang="en-GB" sz="1600" kern="0" dirty="0">
                <a:solidFill>
                  <a:prstClr val="black"/>
                </a:solidFill>
                <a:latin typeface="+mn-lt"/>
                <a:ea typeface="Arial Unicode MS" panose="020B0604020202020204" pitchFamily="34" charset="-128"/>
              </a:rPr>
              <a:t>Pre/postmenopausal women and men with HR+/HER2- EBC;</a:t>
            </a:r>
            <a:r>
              <a:rPr lang="en-GB" sz="1600" kern="0" dirty="0">
                <a:solidFill>
                  <a:srgbClr val="000000"/>
                </a:solidFill>
                <a:latin typeface="+mn-lt"/>
                <a:ea typeface="Arial Unicode MS" panose="020B0604020202020204" pitchFamily="34" charset="-128"/>
              </a:rPr>
              <a:t> stage IIA,* stage IIB, or stage III disease; </a:t>
            </a:r>
            <a:r>
              <a:rPr lang="en-GB" sz="1600" kern="0" dirty="0">
                <a:solidFill>
                  <a:prstClr val="black"/>
                </a:solidFill>
                <a:latin typeface="+mn-lt"/>
                <a:ea typeface="Arial Unicode MS" panose="020B0604020202020204" pitchFamily="34" charset="-128"/>
              </a:rPr>
              <a:t>prior ET up to 12 </a:t>
            </a:r>
            <a:r>
              <a:rPr lang="en-GB" sz="1600" kern="0" dirty="0" err="1">
                <a:solidFill>
                  <a:prstClr val="black"/>
                </a:solidFill>
                <a:latin typeface="+mn-lt"/>
                <a:ea typeface="Arial Unicode MS" panose="020B0604020202020204" pitchFamily="34" charset="-128"/>
              </a:rPr>
              <a:t>mo</a:t>
            </a:r>
            <a:r>
              <a:rPr lang="en-GB" sz="1600" kern="0" dirty="0">
                <a:solidFill>
                  <a:prstClr val="black"/>
                </a:solidFill>
                <a:latin typeface="+mn-lt"/>
                <a:ea typeface="Arial Unicode MS" panose="020B0604020202020204" pitchFamily="34" charset="-128"/>
              </a:rPr>
              <a:t> permitted; prior (neo)adjuvant CT permitted</a:t>
            </a:r>
            <a:br>
              <a:rPr lang="en-GB" sz="1600" kern="0" dirty="0">
                <a:solidFill>
                  <a:prstClr val="black"/>
                </a:solidFill>
                <a:latin typeface="+mn-lt"/>
                <a:ea typeface="Arial Unicode MS" panose="020B0604020202020204" pitchFamily="34" charset="-128"/>
              </a:rPr>
            </a:br>
            <a:r>
              <a:rPr lang="en-GB" sz="1600" kern="0" dirty="0">
                <a:solidFill>
                  <a:prstClr val="black"/>
                </a:solidFill>
                <a:latin typeface="+mn-lt"/>
                <a:ea typeface="Arial Unicode MS" panose="020B0604020202020204" pitchFamily="34" charset="-128"/>
              </a:rPr>
              <a:t>(N = 5101)</a:t>
            </a:r>
          </a:p>
        </p:txBody>
      </p:sp>
      <p:sp>
        <p:nvSpPr>
          <p:cNvPr id="11" name="Rectangle 49">
            <a:extLst>
              <a:ext uri="{FF2B5EF4-FFF2-40B4-BE49-F238E27FC236}">
                <a16:creationId xmlns:a16="http://schemas.microsoft.com/office/drawing/2014/main" id="{146DFF44-CCB5-20FC-5C41-2DF4CA68CD99}"/>
              </a:ext>
            </a:extLst>
          </p:cNvPr>
          <p:cNvSpPr>
            <a:spLocks noChangeArrowheads="1"/>
          </p:cNvSpPr>
          <p:nvPr/>
        </p:nvSpPr>
        <p:spPr bwMode="auto">
          <a:xfrm>
            <a:off x="4767499" y="2489200"/>
            <a:ext cx="4849112" cy="82296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dirty="0">
                <a:solidFill>
                  <a:srgbClr val="F9F3D9"/>
                </a:solidFill>
                <a:latin typeface="Poppins" pitchFamily="2" charset="77"/>
                <a:cs typeface="Poppins" pitchFamily="2" charset="77"/>
              </a:rPr>
              <a:t>Ribociclib</a:t>
            </a:r>
            <a:r>
              <a:rPr lang="en-US" altLang="en-US" sz="1400" dirty="0">
                <a:solidFill>
                  <a:srgbClr val="F9F3D9"/>
                </a:solidFill>
                <a:latin typeface="Poppins" pitchFamily="2" charset="77"/>
                <a:cs typeface="Poppins" pitchFamily="2" charset="77"/>
              </a:rPr>
              <a:t> 400 mg PO QD for 3 </a:t>
            </a:r>
            <a:r>
              <a:rPr lang="en-US" altLang="en-US" sz="1400" dirty="0" err="1">
                <a:solidFill>
                  <a:srgbClr val="F9F3D9"/>
                </a:solidFill>
                <a:latin typeface="Poppins" pitchFamily="2" charset="77"/>
                <a:cs typeface="Poppins" pitchFamily="2" charset="77"/>
              </a:rPr>
              <a:t>wk</a:t>
            </a:r>
            <a:r>
              <a:rPr lang="en-US" altLang="en-US" sz="1400" dirty="0">
                <a:solidFill>
                  <a:srgbClr val="F9F3D9"/>
                </a:solidFill>
                <a:latin typeface="Poppins" pitchFamily="2" charset="77"/>
                <a:cs typeface="Poppins" pitchFamily="2" charset="77"/>
              </a:rPr>
              <a:t> on/1 </a:t>
            </a:r>
            <a:r>
              <a:rPr lang="en-US" altLang="en-US" sz="1400" dirty="0" err="1">
                <a:solidFill>
                  <a:srgbClr val="F9F3D9"/>
                </a:solidFill>
                <a:latin typeface="Poppins" pitchFamily="2" charset="77"/>
                <a:cs typeface="Poppins" pitchFamily="2" charset="77"/>
              </a:rPr>
              <a:t>wk</a:t>
            </a:r>
            <a:r>
              <a:rPr lang="en-US" altLang="en-US" sz="1400" dirty="0">
                <a:solidFill>
                  <a:srgbClr val="F9F3D9"/>
                </a:solidFill>
                <a:latin typeface="Poppins" pitchFamily="2" charset="77"/>
                <a:cs typeface="Poppins" pitchFamily="2" charset="77"/>
              </a:rPr>
              <a:t> off </a:t>
            </a:r>
            <a:br>
              <a:rPr lang="en-US" altLang="en-US" sz="1400" dirty="0">
                <a:solidFill>
                  <a:srgbClr val="F9F3D9"/>
                </a:solidFill>
                <a:latin typeface="Poppins" pitchFamily="2" charset="77"/>
                <a:cs typeface="Poppins" pitchFamily="2" charset="77"/>
              </a:rPr>
            </a:br>
            <a:r>
              <a:rPr lang="en-US" altLang="en-US" sz="1400" dirty="0">
                <a:solidFill>
                  <a:srgbClr val="F9F3D9"/>
                </a:solidFill>
                <a:latin typeface="Poppins" pitchFamily="2" charset="77"/>
                <a:cs typeface="Poppins" pitchFamily="2" charset="77"/>
              </a:rPr>
              <a:t>for 3 yr + </a:t>
            </a:r>
            <a:r>
              <a:rPr lang="en-US" altLang="en-US" sz="1400" b="1" dirty="0">
                <a:solidFill>
                  <a:srgbClr val="F9F3D9"/>
                </a:solidFill>
                <a:latin typeface="Poppins" pitchFamily="2" charset="77"/>
                <a:cs typeface="Poppins" pitchFamily="2" charset="77"/>
              </a:rPr>
              <a:t>NSAI</a:t>
            </a:r>
            <a:r>
              <a:rPr lang="en-US" altLang="en-US" sz="1400" b="1" baseline="30000" dirty="0">
                <a:solidFill>
                  <a:srgbClr val="F9F3D9"/>
                </a:solidFill>
                <a:latin typeface="Poppins" pitchFamily="2" charset="77"/>
                <a:cs typeface="Poppins" pitchFamily="2" charset="77"/>
              </a:rPr>
              <a:t>†</a:t>
            </a:r>
            <a:r>
              <a:rPr lang="en-US" altLang="en-US" sz="1400" dirty="0">
                <a:solidFill>
                  <a:srgbClr val="F9F3D9"/>
                </a:solidFill>
                <a:latin typeface="Poppins" pitchFamily="2" charset="77"/>
                <a:cs typeface="Poppins" pitchFamily="2" charset="77"/>
              </a:rPr>
              <a:t> for ≥5 yr</a:t>
            </a:r>
          </a:p>
          <a:p>
            <a:pPr lvl="0" algn="ctr">
              <a:lnSpc>
                <a:spcPct val="100000"/>
              </a:lnSpc>
              <a:spcBef>
                <a:spcPct val="0"/>
              </a:spcBef>
              <a:spcAft>
                <a:spcPct val="0"/>
              </a:spcAft>
              <a:buClrTx/>
              <a:buNone/>
              <a:defRPr/>
            </a:pPr>
            <a:r>
              <a:rPr lang="en-US" altLang="en-US" sz="1400" dirty="0">
                <a:solidFill>
                  <a:srgbClr val="F9F3D9"/>
                </a:solidFill>
                <a:latin typeface="Poppins" pitchFamily="2" charset="77"/>
                <a:cs typeface="Poppins" pitchFamily="2" charset="77"/>
              </a:rPr>
              <a:t>(n = 2549)</a:t>
            </a:r>
          </a:p>
        </p:txBody>
      </p:sp>
      <p:sp>
        <p:nvSpPr>
          <p:cNvPr id="12" name="Rectangle 49">
            <a:extLst>
              <a:ext uri="{FF2B5EF4-FFF2-40B4-BE49-F238E27FC236}">
                <a16:creationId xmlns:a16="http://schemas.microsoft.com/office/drawing/2014/main" id="{1026467B-DDCB-59E8-D34A-9DEF2E4296E2}"/>
              </a:ext>
            </a:extLst>
          </p:cNvPr>
          <p:cNvSpPr>
            <a:spLocks noChangeArrowheads="1"/>
          </p:cNvSpPr>
          <p:nvPr/>
        </p:nvSpPr>
        <p:spPr bwMode="auto">
          <a:xfrm>
            <a:off x="4767499" y="3479240"/>
            <a:ext cx="4849112" cy="822960"/>
          </a:xfrm>
          <a:prstGeom prst="rect">
            <a:avLst/>
          </a:prstGeom>
          <a:solidFill>
            <a:schemeClr val="tx1">
              <a:lumMod val="50000"/>
              <a:lumOff val="50000"/>
            </a:schemeClr>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a:lnSpc>
                <a:spcPct val="100000"/>
              </a:lnSpc>
              <a:spcBef>
                <a:spcPct val="0"/>
              </a:spcBef>
              <a:spcAft>
                <a:spcPct val="0"/>
              </a:spcAft>
              <a:buClrTx/>
              <a:buNone/>
              <a:defRPr/>
            </a:pPr>
            <a:r>
              <a:rPr lang="en-US" altLang="en-US" sz="1400" b="1" dirty="0">
                <a:solidFill>
                  <a:srgbClr val="F9F3D9"/>
                </a:solidFill>
                <a:latin typeface="Poppins" pitchFamily="2" charset="77"/>
                <a:cs typeface="Poppins" pitchFamily="2" charset="77"/>
              </a:rPr>
              <a:t>NSAI</a:t>
            </a:r>
            <a:r>
              <a:rPr lang="en-US" altLang="en-US" sz="1400" b="1" baseline="30000" dirty="0">
                <a:solidFill>
                  <a:srgbClr val="F9F3D9"/>
                </a:solidFill>
                <a:latin typeface="Poppins" pitchFamily="2" charset="77"/>
                <a:cs typeface="Poppins" pitchFamily="2" charset="77"/>
              </a:rPr>
              <a:t>†</a:t>
            </a:r>
            <a:r>
              <a:rPr lang="en-US" altLang="en-US" sz="1400" dirty="0">
                <a:solidFill>
                  <a:srgbClr val="F9F3D9"/>
                </a:solidFill>
                <a:latin typeface="Poppins" pitchFamily="2" charset="77"/>
                <a:cs typeface="Poppins" pitchFamily="2" charset="77"/>
              </a:rPr>
              <a:t> for ≥5 yr</a:t>
            </a:r>
          </a:p>
          <a:p>
            <a:pPr lvl="0" algn="ctr">
              <a:lnSpc>
                <a:spcPct val="100000"/>
              </a:lnSpc>
              <a:spcBef>
                <a:spcPct val="0"/>
              </a:spcBef>
              <a:spcAft>
                <a:spcPct val="0"/>
              </a:spcAft>
              <a:buClrTx/>
              <a:buNone/>
              <a:defRPr/>
            </a:pPr>
            <a:r>
              <a:rPr lang="en-US" altLang="en-US" sz="1400" dirty="0">
                <a:solidFill>
                  <a:srgbClr val="F9F3D9"/>
                </a:solidFill>
                <a:latin typeface="Poppins" pitchFamily="2" charset="77"/>
                <a:cs typeface="Poppins" pitchFamily="2" charset="77"/>
              </a:rPr>
              <a:t>(n = 2552)</a:t>
            </a:r>
          </a:p>
        </p:txBody>
      </p:sp>
      <p:sp>
        <p:nvSpPr>
          <p:cNvPr id="16" name="Line 52">
            <a:extLst>
              <a:ext uri="{FF2B5EF4-FFF2-40B4-BE49-F238E27FC236}">
                <a16:creationId xmlns:a16="http://schemas.microsoft.com/office/drawing/2014/main" id="{B7E3A6E5-BEF9-4A64-62B1-CC7E84A3781A}"/>
              </a:ext>
            </a:extLst>
          </p:cNvPr>
          <p:cNvSpPr>
            <a:spLocks noChangeShapeType="1"/>
          </p:cNvSpPr>
          <p:nvPr/>
        </p:nvSpPr>
        <p:spPr bwMode="auto">
          <a:xfrm>
            <a:off x="4077403" y="3533143"/>
            <a:ext cx="621792" cy="34747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27" name="Rectangle 3">
            <a:extLst>
              <a:ext uri="{FF2B5EF4-FFF2-40B4-BE49-F238E27FC236}">
                <a16:creationId xmlns:a16="http://schemas.microsoft.com/office/drawing/2014/main" id="{1E2FC978-E4BC-283C-8C90-176E5C6F9235}"/>
              </a:ext>
            </a:extLst>
          </p:cNvPr>
          <p:cNvSpPr txBox="1">
            <a:spLocks noChangeArrowheads="1"/>
          </p:cNvSpPr>
          <p:nvPr/>
        </p:nvSpPr>
        <p:spPr>
          <a:xfrm>
            <a:off x="148743" y="4612012"/>
            <a:ext cx="11598444" cy="1095342"/>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R="0" lvl="0" algn="l" defTabSz="914400" rtl="0" eaLnBrk="1" fontAlgn="base" latinLnBrk="0" hangingPunct="1">
              <a:lnSpc>
                <a:spcPct val="90000"/>
              </a:lnSpc>
              <a:spcBef>
                <a:spcPts val="1000"/>
              </a:spcBef>
              <a:spcAft>
                <a:spcPts val="700"/>
              </a:spcAft>
              <a:buClr>
                <a:srgbClr val="000000"/>
              </a:buClr>
              <a:buSzTx/>
              <a:buFont typeface="Arial" panose="020B0604020202020204" pitchFamily="34" charset="0"/>
              <a:buChar char="•"/>
              <a:tabLst/>
              <a:defRPr/>
            </a:pPr>
            <a:r>
              <a:rPr kumimoji="0" lang="en-US" altLang="en-US" sz="1800" b="1" i="0" u="none" strike="noStrike" kern="0" cap="none" spc="0" normalizeH="0" baseline="0" noProof="0" dirty="0">
                <a:ln>
                  <a:noFill/>
                </a:ln>
                <a:solidFill>
                  <a:srgbClr val="000000"/>
                </a:solidFill>
                <a:effectLst/>
                <a:uLnTx/>
                <a:uFillTx/>
                <a:latin typeface="+mn-lt"/>
                <a:ea typeface="+mn-ea"/>
                <a:cs typeface="+mn-cs"/>
              </a:rPr>
              <a:t>Primary endpoint</a:t>
            </a:r>
            <a:r>
              <a:rPr kumimoji="0" lang="en-US" altLang="en-US" sz="1800" i="0" u="none" strike="noStrike" kern="0" cap="none" spc="0" normalizeH="0" baseline="0" noProof="0" dirty="0">
                <a:ln>
                  <a:noFill/>
                </a:ln>
                <a:solidFill>
                  <a:srgbClr val="000000"/>
                </a:solidFill>
                <a:effectLst/>
                <a:uLnTx/>
                <a:uFillTx/>
                <a:latin typeface="+mn-lt"/>
                <a:ea typeface="+mn-ea"/>
                <a:cs typeface="+mn-cs"/>
              </a:rPr>
              <a:t>: </a:t>
            </a:r>
            <a:r>
              <a:rPr kumimoji="0" lang="en-US" altLang="en-US" sz="1800" i="0" u="none" strike="noStrike" kern="0" cap="none" spc="0" normalizeH="0" baseline="0" noProof="0" dirty="0" err="1">
                <a:ln>
                  <a:noFill/>
                </a:ln>
                <a:solidFill>
                  <a:srgbClr val="000000"/>
                </a:solidFill>
                <a:effectLst/>
                <a:uLnTx/>
                <a:uFillTx/>
                <a:latin typeface="+mn-lt"/>
                <a:ea typeface="+mn-ea"/>
                <a:cs typeface="+mn-cs"/>
              </a:rPr>
              <a:t>iDFS</a:t>
            </a:r>
            <a:r>
              <a:rPr kumimoji="0" lang="en-US" altLang="en-US" sz="1800" i="0" u="none" strike="noStrike" kern="0" cap="none" spc="0" normalizeH="0" baseline="0" noProof="0" dirty="0">
                <a:ln>
                  <a:noFill/>
                </a:ln>
                <a:solidFill>
                  <a:srgbClr val="000000"/>
                </a:solidFill>
                <a:effectLst/>
                <a:uLnTx/>
                <a:uFillTx/>
                <a:latin typeface="+mn-lt"/>
                <a:ea typeface="+mn-ea"/>
                <a:cs typeface="+mn-cs"/>
              </a:rPr>
              <a:t> (STEEP criteria)</a:t>
            </a:r>
          </a:p>
          <a:p>
            <a:pPr>
              <a:spcBef>
                <a:spcPts val="400"/>
              </a:spcBef>
              <a:buClr>
                <a:srgbClr val="000000"/>
              </a:buClr>
              <a:buFont typeface="Arial" panose="020B0604020202020204" pitchFamily="34" charset="0"/>
              <a:buChar char="•"/>
              <a:defRPr/>
            </a:pPr>
            <a:r>
              <a:rPr kumimoji="0" lang="en-US" altLang="en-US" sz="1800" b="1" i="0" u="none" strike="noStrike" kern="0" cap="none" spc="0" normalizeH="0" baseline="0" noProof="0" dirty="0">
                <a:ln>
                  <a:noFill/>
                </a:ln>
                <a:solidFill>
                  <a:srgbClr val="000000"/>
                </a:solidFill>
                <a:effectLst/>
                <a:uLnTx/>
                <a:uFillTx/>
                <a:latin typeface="+mn-lt"/>
                <a:ea typeface="+mn-ea"/>
                <a:cs typeface="+mn-cs"/>
              </a:rPr>
              <a:t>Key secondary endpoints</a:t>
            </a:r>
            <a:r>
              <a:rPr kumimoji="0" lang="en-US" altLang="en-US" sz="1800" i="0" u="none" strike="noStrike" kern="0" cap="none" spc="0" normalizeH="0" baseline="0" noProof="0" dirty="0">
                <a:ln>
                  <a:noFill/>
                </a:ln>
                <a:solidFill>
                  <a:srgbClr val="000000"/>
                </a:solidFill>
                <a:effectLst/>
                <a:uLnTx/>
                <a:uFillTx/>
                <a:latin typeface="+mn-lt"/>
                <a:ea typeface="+mn-ea"/>
                <a:cs typeface="+mn-cs"/>
              </a:rPr>
              <a:t>: RFS, DDFS, OS, PROs, PK, safety</a:t>
            </a:r>
          </a:p>
          <a:p>
            <a:pPr>
              <a:spcBef>
                <a:spcPts val="400"/>
              </a:spcBef>
              <a:buClr>
                <a:srgbClr val="000000"/>
              </a:buClr>
              <a:buFont typeface="Arial" panose="020B0604020202020204" pitchFamily="34" charset="0"/>
              <a:buChar char="•"/>
              <a:defRPr/>
            </a:pPr>
            <a:r>
              <a:rPr lang="en-US" altLang="en-US" sz="1800" b="1" kern="0" dirty="0">
                <a:solidFill>
                  <a:srgbClr val="000000"/>
                </a:solidFill>
                <a:latin typeface="+mn-lt"/>
              </a:rPr>
              <a:t>Exploratory endpoints</a:t>
            </a:r>
            <a:r>
              <a:rPr lang="en-US" altLang="en-US" sz="1800" kern="0" dirty="0">
                <a:solidFill>
                  <a:srgbClr val="000000"/>
                </a:solidFill>
                <a:latin typeface="+mn-lt"/>
              </a:rPr>
              <a:t>: Locoregional RFS, gene expression and alterations in tumor ctDNA/</a:t>
            </a:r>
            <a:r>
              <a:rPr lang="en-US" altLang="en-US" sz="1800" kern="0" dirty="0" err="1">
                <a:solidFill>
                  <a:srgbClr val="000000"/>
                </a:solidFill>
                <a:latin typeface="+mn-lt"/>
              </a:rPr>
              <a:t>ctRNA</a:t>
            </a:r>
            <a:r>
              <a:rPr lang="en-US" altLang="en-US" sz="1800" kern="0" dirty="0">
                <a:solidFill>
                  <a:srgbClr val="000000"/>
                </a:solidFill>
                <a:latin typeface="+mn-lt"/>
              </a:rPr>
              <a:t> samples, DRFS </a:t>
            </a:r>
            <a:endParaRPr kumimoji="0" lang="en-US" altLang="en-US" sz="1800" i="0" u="none" strike="noStrike" kern="0" cap="none" spc="0" normalizeH="0" baseline="0" noProof="0" dirty="0">
              <a:ln>
                <a:noFill/>
              </a:ln>
              <a:solidFill>
                <a:srgbClr val="000000"/>
              </a:solidFill>
              <a:effectLst/>
              <a:uLnTx/>
              <a:uFillTx/>
              <a:latin typeface="+mn-lt"/>
              <a:ea typeface="+mn-ea"/>
              <a:cs typeface="+mn-cs"/>
            </a:endParaRPr>
          </a:p>
        </p:txBody>
      </p:sp>
      <p:sp>
        <p:nvSpPr>
          <p:cNvPr id="2" name="TextBox 1">
            <a:extLst>
              <a:ext uri="{FF2B5EF4-FFF2-40B4-BE49-F238E27FC236}">
                <a16:creationId xmlns:a16="http://schemas.microsoft.com/office/drawing/2014/main" id="{042FBC4B-709D-B41A-73FC-3FC85C865025}"/>
              </a:ext>
            </a:extLst>
          </p:cNvPr>
          <p:cNvSpPr txBox="1"/>
          <p:nvPr/>
        </p:nvSpPr>
        <p:spPr>
          <a:xfrm flipH="1">
            <a:off x="9661535" y="2515261"/>
            <a:ext cx="2299387" cy="1754326"/>
          </a:xfrm>
          <a:prstGeom prst="rect">
            <a:avLst/>
          </a:prstGeom>
          <a:noFill/>
        </p:spPr>
        <p:txBody>
          <a:bodyPr wrap="square" rtlCol="0">
            <a:spAutoFit/>
          </a:bodyPr>
          <a:lstStyle/>
          <a:p>
            <a:pPr>
              <a:spcBef>
                <a:spcPct val="30000"/>
              </a:spcBef>
              <a:defRPr/>
            </a:pPr>
            <a:r>
              <a:rPr lang="en-US" sz="1200" b="0" dirty="0">
                <a:solidFill>
                  <a:prstClr val="black"/>
                </a:solidFill>
                <a:ea typeface="Arial Unicode MS" panose="020B0604020202020204" pitchFamily="34" charset="-128"/>
              </a:rPr>
              <a:t>*Either N0 with grade 2 and Ki-67 ≥20%, Oncotype DX RS ≥26, or high risk via genomic risk profiling, N0 with grade 3, or N1.</a:t>
            </a:r>
            <a:r>
              <a:rPr lang="en-US" sz="1200" b="0" dirty="0">
                <a:ea typeface="Arial Unicode MS" panose="020B0604020202020204" pitchFamily="34" charset="-128"/>
              </a:rPr>
              <a:t> </a:t>
            </a:r>
            <a:r>
              <a:rPr lang="en-US" altLang="en-US" sz="1200" b="1" baseline="30000" dirty="0">
                <a:cs typeface="Poppins" pitchFamily="2" charset="77"/>
              </a:rPr>
              <a:t>†</a:t>
            </a:r>
            <a:r>
              <a:rPr lang="en-US" sz="1200" b="0" dirty="0">
                <a:solidFill>
                  <a:prstClr val="black"/>
                </a:solidFill>
                <a:ea typeface="Arial Unicode MS" panose="020B0604020202020204" pitchFamily="34" charset="-128"/>
              </a:rPr>
              <a:t>Letrozole or anastrozole. Men and premenopausal women also received goserelin 3.6 mg/28 days.</a:t>
            </a:r>
          </a:p>
        </p:txBody>
      </p:sp>
      <p:sp>
        <p:nvSpPr>
          <p:cNvPr id="3" name="Line 54">
            <a:extLst>
              <a:ext uri="{FF2B5EF4-FFF2-40B4-BE49-F238E27FC236}">
                <a16:creationId xmlns:a16="http://schemas.microsoft.com/office/drawing/2014/main" id="{E40FECD5-263B-B5D4-C7DB-65E24354CDCF}"/>
              </a:ext>
            </a:extLst>
          </p:cNvPr>
          <p:cNvSpPr>
            <a:spLocks noChangeShapeType="1"/>
          </p:cNvSpPr>
          <p:nvPr/>
        </p:nvSpPr>
        <p:spPr bwMode="auto">
          <a:xfrm flipV="1">
            <a:off x="4077403" y="2878763"/>
            <a:ext cx="622300" cy="347662"/>
          </a:xfrm>
          <a:prstGeom prst="line">
            <a:avLst/>
          </a:prstGeom>
          <a:noFill/>
          <a:ln w="2857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6" name="Line 54">
            <a:extLst>
              <a:ext uri="{FF2B5EF4-FFF2-40B4-BE49-F238E27FC236}">
                <a16:creationId xmlns:a16="http://schemas.microsoft.com/office/drawing/2014/main" id="{95FDACAB-8C35-40DA-0987-E521A8F745BF}"/>
              </a:ext>
            </a:extLst>
          </p:cNvPr>
          <p:cNvSpPr>
            <a:spLocks noChangeShapeType="1"/>
          </p:cNvSpPr>
          <p:nvPr/>
        </p:nvSpPr>
        <p:spPr bwMode="auto">
          <a:xfrm>
            <a:off x="4248750" y="2322936"/>
            <a:ext cx="0" cy="567630"/>
          </a:xfrm>
          <a:prstGeom prst="line">
            <a:avLst/>
          </a:prstGeom>
          <a:noFill/>
          <a:ln w="28575">
            <a:solidFill>
              <a:srgbClr val="000000"/>
            </a:solidFill>
            <a:prstDash val="sysDot"/>
            <a:round/>
            <a:headEnd/>
            <a:tailEnd type="triangle" w="med" len="med"/>
          </a:ln>
          <a:extLst>
            <a:ext uri="{909E8E84-426E-40DD-AFC4-6F175D3DCCD1}">
              <a14:hiddenFill xmlns:a14="http://schemas.microsoft.com/office/drawing/2010/main">
                <a:noFill/>
              </a14:hiddenFill>
            </a:ext>
          </a:extLst>
        </p:spPr>
        <p:txBody>
          <a:bodyPr/>
          <a:lstStyle/>
          <a:p>
            <a:pPr eaLnBrk="1" fontAlgn="auto" hangingPunct="1">
              <a:spcBef>
                <a:spcPts val="0"/>
              </a:spcBef>
              <a:spcAft>
                <a:spcPts val="0"/>
              </a:spcAft>
              <a:defRPr/>
            </a:pPr>
            <a:endParaRPr lang="en-US" sz="1600" b="0" kern="0" dirty="0">
              <a:solidFill>
                <a:srgbClr val="000000"/>
              </a:solidFill>
              <a:latin typeface="Calibri" panose="020F0502020204030204" pitchFamily="34" charset="0"/>
            </a:endParaRPr>
          </a:p>
        </p:txBody>
      </p:sp>
      <p:sp>
        <p:nvSpPr>
          <p:cNvPr id="7" name="TextBox 6">
            <a:extLst>
              <a:ext uri="{FF2B5EF4-FFF2-40B4-BE49-F238E27FC236}">
                <a16:creationId xmlns:a16="http://schemas.microsoft.com/office/drawing/2014/main" id="{82B29C2E-D94D-29C8-A3F2-E560A50D0477}"/>
              </a:ext>
            </a:extLst>
          </p:cNvPr>
          <p:cNvSpPr txBox="1"/>
          <p:nvPr/>
        </p:nvSpPr>
        <p:spPr bwMode="auto">
          <a:xfrm>
            <a:off x="440293" y="1786623"/>
            <a:ext cx="82734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200" b="0" i="1" dirty="0"/>
              <a:t>Stratified by stage (II vs III), menopausal status (men and premenopausal vs postmenopausal women), </a:t>
            </a:r>
            <a:br>
              <a:rPr lang="en-US" sz="1200" b="0" i="1" dirty="0"/>
            </a:br>
            <a:r>
              <a:rPr lang="en-US" sz="1200" b="0" i="1" dirty="0"/>
              <a:t>prior (neo)adjuvant CT (yes vs no), geography (N America/W Europe/Oceania vs rest of world)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95CA5-4273-AF46-C994-5FAF3212CE5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6819085-1B83-F4C3-2AC3-75546B71DF8E}"/>
              </a:ext>
            </a:extLst>
          </p:cNvPr>
          <p:cNvSpPr>
            <a:spLocks noGrp="1" noChangeArrowheads="1"/>
          </p:cNvSpPr>
          <p:nvPr>
            <p:ph type="title"/>
          </p:nvPr>
        </p:nvSpPr>
        <p:spPr>
          <a:xfrm>
            <a:off x="231078" y="534083"/>
            <a:ext cx="11740260" cy="496290"/>
          </a:xfrm>
        </p:spPr>
        <p:txBody>
          <a:bodyPr/>
          <a:lstStyle/>
          <a:p>
            <a:r>
              <a:rPr lang="en-US" dirty="0"/>
              <a:t>NATALEE: </a:t>
            </a:r>
            <a:r>
              <a:rPr lang="en-US" altLang="en-US" dirty="0"/>
              <a:t>Site of Distant Recurrences</a:t>
            </a:r>
          </a:p>
        </p:txBody>
      </p:sp>
      <p:sp>
        <p:nvSpPr>
          <p:cNvPr id="5" name="Text Box 15">
            <a:extLst>
              <a:ext uri="{FF2B5EF4-FFF2-40B4-BE49-F238E27FC236}">
                <a16:creationId xmlns:a16="http://schemas.microsoft.com/office/drawing/2014/main" id="{05769C6B-F481-FFE1-B86A-D3A1AE54B9B0}"/>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Hurvitz. SABCS 2025.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PS3-09-08.</a:t>
            </a:r>
            <a:endParaRPr lang="en-US" altLang="en-US" sz="800" b="0" dirty="0">
              <a:solidFill>
                <a:srgbClr val="161616"/>
              </a:solidFill>
              <a:latin typeface="Poppins" pitchFamily="2" charset="77"/>
            </a:endParaRPr>
          </a:p>
        </p:txBody>
      </p:sp>
      <p:graphicFrame>
        <p:nvGraphicFramePr>
          <p:cNvPr id="6" name="Group 32">
            <a:extLst>
              <a:ext uri="{FF2B5EF4-FFF2-40B4-BE49-F238E27FC236}">
                <a16:creationId xmlns:a16="http://schemas.microsoft.com/office/drawing/2014/main" id="{5FB74E8E-463D-E582-19FD-8AC4DB054EC1}"/>
              </a:ext>
            </a:extLst>
          </p:cNvPr>
          <p:cNvGraphicFramePr>
            <a:graphicFrameLocks noGrp="1"/>
          </p:cNvGraphicFramePr>
          <p:nvPr>
            <p:extLst>
              <p:ext uri="{D42A27DB-BD31-4B8C-83A1-F6EECF244321}">
                <p14:modId xmlns:p14="http://schemas.microsoft.com/office/powerpoint/2010/main" val="2876930398"/>
              </p:ext>
            </p:extLst>
          </p:nvPr>
        </p:nvGraphicFramePr>
        <p:xfrm>
          <a:off x="231078" y="1333500"/>
          <a:ext cx="11403576" cy="2926208"/>
        </p:xfrm>
        <a:graphic>
          <a:graphicData uri="http://schemas.openxmlformats.org/drawingml/2006/table">
            <a:tbl>
              <a:tblPr/>
              <a:tblGrid>
                <a:gridCol w="5868707">
                  <a:extLst>
                    <a:ext uri="{9D8B030D-6E8A-4147-A177-3AD203B41FA5}">
                      <a16:colId xmlns:a16="http://schemas.microsoft.com/office/drawing/2014/main" val="20000"/>
                    </a:ext>
                  </a:extLst>
                </a:gridCol>
                <a:gridCol w="2762140">
                  <a:extLst>
                    <a:ext uri="{9D8B030D-6E8A-4147-A177-3AD203B41FA5}">
                      <a16:colId xmlns:a16="http://schemas.microsoft.com/office/drawing/2014/main" val="20001"/>
                    </a:ext>
                  </a:extLst>
                </a:gridCol>
                <a:gridCol w="2772729">
                  <a:extLst>
                    <a:ext uri="{9D8B030D-6E8A-4147-A177-3AD203B41FA5}">
                      <a16:colId xmlns:a16="http://schemas.microsoft.com/office/drawing/2014/main" val="3456367152"/>
                    </a:ext>
                  </a:extLst>
                </a:gridCol>
              </a:tblGrid>
              <a:tr h="3606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Poppins" pitchFamily="2" charset="77"/>
                          <a:cs typeface="Poppins" pitchFamily="2" charset="77"/>
                        </a:rPr>
                        <a:t>Site of DDFS recurrence event,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Ribociclib + NSAI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2549)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NSAI Alone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bg1"/>
                          </a:solidFill>
                          <a:effectLst/>
                          <a:latin typeface="+mn-lt"/>
                        </a:rPr>
                        <a:t>(n = 2552)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Patients with distant recurrence DDFS events, 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Bone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128 (5.0)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171 (6.7)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Liver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65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92 (3.6)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3"/>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Lung/pleura</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45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69 (2.7)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4"/>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Distant lymph nodes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36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46 (1.8)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42334434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Central nervous system</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19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20 (0.8)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58127836"/>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Other</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15 (0.6)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tx1"/>
                          </a:solidFill>
                          <a:effectLst/>
                          <a:latin typeface="Poppins" pitchFamily="2" charset="77"/>
                          <a:cs typeface="Poppins" pitchFamily="2" charset="77"/>
                        </a:rPr>
                        <a:t>18 (0.7)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64664785"/>
                  </a:ext>
                </a:extLst>
              </a:tr>
            </a:tbl>
          </a:graphicData>
        </a:graphic>
      </p:graphicFrame>
    </p:spTree>
    <p:extLst>
      <p:ext uri="{BB962C8B-B14F-4D97-AF65-F5344CB8AC3E}">
        <p14:creationId xmlns:p14="http://schemas.microsoft.com/office/powerpoint/2010/main" val="344922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C771B-DA82-7175-F410-B71CC3534361}"/>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71098C12-608C-98FF-6A99-216A47590C47}"/>
              </a:ext>
            </a:extLst>
          </p:cNvPr>
          <p:cNvSpPr>
            <a:spLocks noGrp="1"/>
          </p:cNvSpPr>
          <p:nvPr>
            <p:ph idx="1"/>
          </p:nvPr>
        </p:nvSpPr>
        <p:spPr>
          <a:xfrm>
            <a:off x="231078" y="5085805"/>
            <a:ext cx="11740260" cy="1004098"/>
          </a:xfrm>
        </p:spPr>
        <p:txBody>
          <a:bodyPr/>
          <a:lstStyle/>
          <a:p>
            <a:r>
              <a:rPr lang="en-US" sz="1600" dirty="0"/>
              <a:t>At data cut-off, all patients receiving ribociclib + NSAI had been off </a:t>
            </a:r>
            <a:r>
              <a:rPr lang="en-US" sz="1600" dirty="0" err="1"/>
              <a:t>riboclicib</a:t>
            </a:r>
            <a:r>
              <a:rPr lang="en-US" sz="1600" dirty="0"/>
              <a:t> therapy for a median of 2 years</a:t>
            </a:r>
          </a:p>
        </p:txBody>
      </p:sp>
      <p:sp>
        <p:nvSpPr>
          <p:cNvPr id="10243" name="Rectangle 4">
            <a:extLst>
              <a:ext uri="{FF2B5EF4-FFF2-40B4-BE49-F238E27FC236}">
                <a16:creationId xmlns:a16="http://schemas.microsoft.com/office/drawing/2014/main" id="{E878B567-F5F8-4DB3-F603-C866803CF67E}"/>
              </a:ext>
            </a:extLst>
          </p:cNvPr>
          <p:cNvSpPr>
            <a:spLocks noGrp="1" noChangeArrowheads="1"/>
          </p:cNvSpPr>
          <p:nvPr>
            <p:ph type="title"/>
          </p:nvPr>
        </p:nvSpPr>
        <p:spPr/>
        <p:txBody>
          <a:bodyPr/>
          <a:lstStyle/>
          <a:p>
            <a:r>
              <a:rPr lang="en-US" dirty="0"/>
              <a:t>NATALEE: </a:t>
            </a:r>
            <a:r>
              <a:rPr lang="en-US" altLang="en-US" dirty="0"/>
              <a:t>DDFS and DRFS in ITT Population</a:t>
            </a:r>
          </a:p>
        </p:txBody>
      </p:sp>
      <p:sp>
        <p:nvSpPr>
          <p:cNvPr id="5" name="Text Box 15">
            <a:extLst>
              <a:ext uri="{FF2B5EF4-FFF2-40B4-BE49-F238E27FC236}">
                <a16:creationId xmlns:a16="http://schemas.microsoft.com/office/drawing/2014/main" id="{B686F627-36AE-5376-8745-3F189616EAC6}"/>
              </a:ext>
            </a:extLst>
          </p:cNvPr>
          <p:cNvSpPr txBox="1">
            <a:spLocks noGrp="1" noChangeArrowheads="1"/>
          </p:cNvSpPr>
          <p:nvPr>
            <p:ph sz="quarter" idx="10"/>
          </p:nvPr>
        </p:nvSpPr>
        <p:spPr bwMode="auto">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Hurvitz. SABCS 2025.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PS3-09-08.</a:t>
            </a:r>
            <a:endParaRPr lang="en-US" altLang="en-US" sz="800" b="0" dirty="0">
              <a:solidFill>
                <a:srgbClr val="161616"/>
              </a:solidFill>
              <a:latin typeface="Poppins" pitchFamily="2" charset="77"/>
            </a:endParaRPr>
          </a:p>
        </p:txBody>
      </p:sp>
      <p:graphicFrame>
        <p:nvGraphicFramePr>
          <p:cNvPr id="6" name="Group 32">
            <a:extLst>
              <a:ext uri="{FF2B5EF4-FFF2-40B4-BE49-F238E27FC236}">
                <a16:creationId xmlns:a16="http://schemas.microsoft.com/office/drawing/2014/main" id="{C9B74EFB-ED7E-0079-C7AD-D75200569C8D}"/>
              </a:ext>
            </a:extLst>
          </p:cNvPr>
          <p:cNvGraphicFramePr>
            <a:graphicFrameLocks noGrp="1"/>
          </p:cNvGraphicFramePr>
          <p:nvPr>
            <p:extLst>
              <p:ext uri="{D42A27DB-BD31-4B8C-83A1-F6EECF244321}">
                <p14:modId xmlns:p14="http://schemas.microsoft.com/office/powerpoint/2010/main" val="3781404107"/>
              </p:ext>
            </p:extLst>
          </p:nvPr>
        </p:nvGraphicFramePr>
        <p:xfrm>
          <a:off x="231078" y="1333500"/>
          <a:ext cx="11403576" cy="1626572"/>
        </p:xfrm>
        <a:graphic>
          <a:graphicData uri="http://schemas.openxmlformats.org/drawingml/2006/table">
            <a:tbl>
              <a:tblPr/>
              <a:tblGrid>
                <a:gridCol w="3110638">
                  <a:extLst>
                    <a:ext uri="{9D8B030D-6E8A-4147-A177-3AD203B41FA5}">
                      <a16:colId xmlns:a16="http://schemas.microsoft.com/office/drawing/2014/main" val="20000"/>
                    </a:ext>
                  </a:extLst>
                </a:gridCol>
                <a:gridCol w="4146469">
                  <a:extLst>
                    <a:ext uri="{9D8B030D-6E8A-4147-A177-3AD203B41FA5}">
                      <a16:colId xmlns:a16="http://schemas.microsoft.com/office/drawing/2014/main" val="20001"/>
                    </a:ext>
                  </a:extLst>
                </a:gridCol>
                <a:gridCol w="4146469">
                  <a:extLst>
                    <a:ext uri="{9D8B030D-6E8A-4147-A177-3AD203B41FA5}">
                      <a16:colId xmlns:a16="http://schemas.microsoft.com/office/drawing/2014/main" val="3456367152"/>
                    </a:ext>
                  </a:extLst>
                </a:gridCol>
              </a:tblGrid>
              <a:tr h="3606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mn-lt"/>
                          <a:cs typeface="Poppins" pitchFamily="2" charset="77"/>
                        </a:rPr>
                        <a:t>DDFS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3780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Events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289/2549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375/2552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37691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mn-lt"/>
                        </a:rPr>
                        <a:t>  HR (95% CI)</a:t>
                      </a:r>
                      <a:endParaRPr kumimoji="0" lang="en-US" sz="20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0.709 (0.608-0.827)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tx1"/>
                          </a:solidFill>
                          <a:effectLst/>
                          <a:latin typeface="+mn-lt"/>
                          <a:cs typeface="Poppins" pitchFamily="2" charset="77"/>
                        </a:rPr>
                        <a:t>Median follow-up, </a:t>
                      </a:r>
                      <a:r>
                        <a:rPr kumimoji="0" lang="en-US" sz="2000" b="0" i="0" u="none" strike="noStrike" cap="none" normalizeH="0" baseline="0" dirty="0" err="1">
                          <a:ln>
                            <a:noFill/>
                          </a:ln>
                          <a:solidFill>
                            <a:schemeClr val="tx1"/>
                          </a:solidFill>
                          <a:effectLst/>
                          <a:latin typeface="+mn-lt"/>
                          <a:cs typeface="Poppins" pitchFamily="2" charset="77"/>
                        </a:rPr>
                        <a:t>mo</a:t>
                      </a:r>
                      <a:endParaRPr kumimoji="0" lang="en-US" sz="20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55.5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427241815"/>
                  </a:ext>
                </a:extLst>
              </a:tr>
            </a:tbl>
          </a:graphicData>
        </a:graphic>
      </p:graphicFrame>
      <p:sp>
        <p:nvSpPr>
          <p:cNvPr id="2" name="TextBox 1">
            <a:extLst>
              <a:ext uri="{FF2B5EF4-FFF2-40B4-BE49-F238E27FC236}">
                <a16:creationId xmlns:a16="http://schemas.microsoft.com/office/drawing/2014/main" id="{B9BDF1EC-189A-1CD4-7B38-083CE48EB878}"/>
              </a:ext>
            </a:extLst>
          </p:cNvPr>
          <p:cNvSpPr txBox="1"/>
          <p:nvPr/>
        </p:nvSpPr>
        <p:spPr>
          <a:xfrm>
            <a:off x="7584759" y="2229386"/>
            <a:ext cx="1724297" cy="269965"/>
          </a:xfrm>
          <a:prstGeom prst="rect">
            <a:avLst/>
          </a:prstGeom>
        </p:spPr>
        <p:txBody>
          <a:bodyPr vert="horz" wrap="none" lIns="0" tIns="0" rIns="0" bIns="0" rtlCol="0">
            <a:noAutofit/>
          </a:bodyPr>
          <a:lstStyle/>
          <a:p>
            <a:pPr algn="l"/>
            <a:endParaRPr lang="en-US" sz="2000" dirty="0"/>
          </a:p>
        </p:txBody>
      </p:sp>
      <p:sp>
        <p:nvSpPr>
          <p:cNvPr id="3" name="TextBox 2">
            <a:extLst>
              <a:ext uri="{FF2B5EF4-FFF2-40B4-BE49-F238E27FC236}">
                <a16:creationId xmlns:a16="http://schemas.microsoft.com/office/drawing/2014/main" id="{672A08B3-BB73-FA2E-0915-701C5A86A108}"/>
              </a:ext>
            </a:extLst>
          </p:cNvPr>
          <p:cNvSpPr txBox="1"/>
          <p:nvPr/>
        </p:nvSpPr>
        <p:spPr>
          <a:xfrm>
            <a:off x="7584759" y="3189269"/>
            <a:ext cx="2569435" cy="269965"/>
          </a:xfrm>
          <a:prstGeom prst="rect">
            <a:avLst/>
          </a:prstGeom>
        </p:spPr>
        <p:txBody>
          <a:bodyPr vert="horz" wrap="none" lIns="0" tIns="0" rIns="0" bIns="0" rtlCol="0">
            <a:noAutofit/>
          </a:bodyPr>
          <a:lstStyle/>
          <a:p>
            <a:pPr algn="l"/>
            <a:endParaRPr lang="en-US" sz="2000" dirty="0"/>
          </a:p>
        </p:txBody>
      </p:sp>
      <p:graphicFrame>
        <p:nvGraphicFramePr>
          <p:cNvPr id="8" name="Group 32">
            <a:extLst>
              <a:ext uri="{FF2B5EF4-FFF2-40B4-BE49-F238E27FC236}">
                <a16:creationId xmlns:a16="http://schemas.microsoft.com/office/drawing/2014/main" id="{3D8B6597-9751-BC36-8FDB-D2B999EA77C0}"/>
              </a:ext>
            </a:extLst>
          </p:cNvPr>
          <p:cNvGraphicFramePr>
            <a:graphicFrameLocks noGrp="1"/>
          </p:cNvGraphicFramePr>
          <p:nvPr>
            <p:extLst>
              <p:ext uri="{D42A27DB-BD31-4B8C-83A1-F6EECF244321}">
                <p14:modId xmlns:p14="http://schemas.microsoft.com/office/powerpoint/2010/main" val="4253467061"/>
              </p:ext>
            </p:extLst>
          </p:nvPr>
        </p:nvGraphicFramePr>
        <p:xfrm>
          <a:off x="231078" y="3324251"/>
          <a:ext cx="11403577" cy="1626572"/>
        </p:xfrm>
        <a:graphic>
          <a:graphicData uri="http://schemas.openxmlformats.org/drawingml/2006/table">
            <a:tbl>
              <a:tblPr/>
              <a:tblGrid>
                <a:gridCol w="3173603">
                  <a:extLst>
                    <a:ext uri="{9D8B030D-6E8A-4147-A177-3AD203B41FA5}">
                      <a16:colId xmlns:a16="http://schemas.microsoft.com/office/drawing/2014/main" val="20000"/>
                    </a:ext>
                  </a:extLst>
                </a:gridCol>
                <a:gridCol w="4114987">
                  <a:extLst>
                    <a:ext uri="{9D8B030D-6E8A-4147-A177-3AD203B41FA5}">
                      <a16:colId xmlns:a16="http://schemas.microsoft.com/office/drawing/2014/main" val="20001"/>
                    </a:ext>
                  </a:extLst>
                </a:gridCol>
                <a:gridCol w="4114987">
                  <a:extLst>
                    <a:ext uri="{9D8B030D-6E8A-4147-A177-3AD203B41FA5}">
                      <a16:colId xmlns:a16="http://schemas.microsoft.com/office/drawing/2014/main" val="3456367152"/>
                    </a:ext>
                  </a:extLst>
                </a:gridCol>
              </a:tblGrid>
              <a:tr h="3606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mn-lt"/>
                          <a:cs typeface="Poppins" pitchFamily="2" charset="77"/>
                        </a:rPr>
                        <a:t>DRFS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43780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Events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252/2549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331/2552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mn-lt"/>
                        </a:rPr>
                        <a:t>  HR (95% CI)</a:t>
                      </a:r>
                      <a:endParaRPr kumimoji="0" lang="en-US" sz="20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0.699 (0.594-0.824)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20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tx1"/>
                          </a:solidFill>
                          <a:effectLst/>
                          <a:latin typeface="+mn-lt"/>
                          <a:cs typeface="Poppins" pitchFamily="2" charset="77"/>
                        </a:rPr>
                        <a:t>Median follow-up, </a:t>
                      </a:r>
                      <a:r>
                        <a:rPr kumimoji="0" lang="en-US" sz="2000" b="0" i="0" u="none" strike="noStrike" cap="none" normalizeH="0" baseline="0" dirty="0" err="1">
                          <a:ln>
                            <a:noFill/>
                          </a:ln>
                          <a:solidFill>
                            <a:schemeClr val="tx1"/>
                          </a:solidFill>
                          <a:effectLst/>
                          <a:latin typeface="+mn-lt"/>
                          <a:cs typeface="Poppins" pitchFamily="2" charset="77"/>
                        </a:rPr>
                        <a:t>mo</a:t>
                      </a:r>
                      <a:endParaRPr kumimoji="0" lang="en-US" sz="20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2000" b="0" i="0" u="none" strike="noStrike" cap="none" normalizeH="0" baseline="0" dirty="0">
                          <a:ln>
                            <a:noFill/>
                          </a:ln>
                          <a:solidFill>
                            <a:schemeClr val="tx1"/>
                          </a:solidFill>
                          <a:effectLst/>
                          <a:latin typeface="+mn-lt"/>
                          <a:cs typeface="Poppins" pitchFamily="2" charset="77"/>
                        </a:rPr>
                        <a:t>55.7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3487986704"/>
                  </a:ext>
                </a:extLst>
              </a:tr>
            </a:tbl>
          </a:graphicData>
        </a:graphic>
      </p:graphicFrame>
    </p:spTree>
    <p:extLst>
      <p:ext uri="{BB962C8B-B14F-4D97-AF65-F5344CB8AC3E}">
        <p14:creationId xmlns:p14="http://schemas.microsoft.com/office/powerpoint/2010/main" val="424740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3A2ED-E39E-9902-487C-BB6E36B6D5D2}"/>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4ED34D1E-467A-D117-B065-C471C50A222F}"/>
              </a:ext>
            </a:extLst>
          </p:cNvPr>
          <p:cNvSpPr>
            <a:spLocks noGrp="1" noChangeArrowheads="1"/>
          </p:cNvSpPr>
          <p:nvPr>
            <p:ph type="title"/>
          </p:nvPr>
        </p:nvSpPr>
        <p:spPr>
          <a:xfrm>
            <a:off x="231078" y="534083"/>
            <a:ext cx="11740260" cy="496290"/>
          </a:xfrm>
        </p:spPr>
        <p:txBody>
          <a:bodyPr/>
          <a:lstStyle/>
          <a:p>
            <a:r>
              <a:rPr lang="en-US" dirty="0"/>
              <a:t>NATALEE: </a:t>
            </a:r>
            <a:r>
              <a:rPr lang="en-US" altLang="en-US" dirty="0"/>
              <a:t>DDFS by Anatomical Stage</a:t>
            </a:r>
          </a:p>
        </p:txBody>
      </p:sp>
      <p:graphicFrame>
        <p:nvGraphicFramePr>
          <p:cNvPr id="6" name="Group 32">
            <a:extLst>
              <a:ext uri="{FF2B5EF4-FFF2-40B4-BE49-F238E27FC236}">
                <a16:creationId xmlns:a16="http://schemas.microsoft.com/office/drawing/2014/main" id="{B4E596EF-B7B3-84FC-4F7F-BF9415A74CC1}"/>
              </a:ext>
            </a:extLst>
          </p:cNvPr>
          <p:cNvGraphicFramePr>
            <a:graphicFrameLocks noGrp="1"/>
          </p:cNvGraphicFramePr>
          <p:nvPr>
            <p:extLst>
              <p:ext uri="{D42A27DB-BD31-4B8C-83A1-F6EECF244321}">
                <p14:modId xmlns:p14="http://schemas.microsoft.com/office/powerpoint/2010/main" val="1179628338"/>
              </p:ext>
            </p:extLst>
          </p:nvPr>
        </p:nvGraphicFramePr>
        <p:xfrm>
          <a:off x="231078" y="1158144"/>
          <a:ext cx="11403576" cy="4892128"/>
        </p:xfrm>
        <a:graphic>
          <a:graphicData uri="http://schemas.openxmlformats.org/drawingml/2006/table">
            <a:tbl>
              <a:tblPr/>
              <a:tblGrid>
                <a:gridCol w="5868707">
                  <a:extLst>
                    <a:ext uri="{9D8B030D-6E8A-4147-A177-3AD203B41FA5}">
                      <a16:colId xmlns:a16="http://schemas.microsoft.com/office/drawing/2014/main" val="20000"/>
                    </a:ext>
                  </a:extLst>
                </a:gridCol>
                <a:gridCol w="2762140">
                  <a:extLst>
                    <a:ext uri="{9D8B030D-6E8A-4147-A177-3AD203B41FA5}">
                      <a16:colId xmlns:a16="http://schemas.microsoft.com/office/drawing/2014/main" val="20001"/>
                    </a:ext>
                  </a:extLst>
                </a:gridCol>
                <a:gridCol w="2772729">
                  <a:extLst>
                    <a:ext uri="{9D8B030D-6E8A-4147-A177-3AD203B41FA5}">
                      <a16:colId xmlns:a16="http://schemas.microsoft.com/office/drawing/2014/main" val="3456367152"/>
                    </a:ext>
                  </a:extLst>
                </a:gridCol>
              </a:tblGrid>
              <a:tr h="293364">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cs typeface="Poppins" pitchFamily="2" charset="77"/>
                        </a:rPr>
                        <a:t>DDFS</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Ribociclib + NSAI</a:t>
                      </a: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NSAI Alone</a:t>
                      </a:r>
                    </a:p>
                  </a:txBody>
                  <a:tcPr marL="121699" marR="121699"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5133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Stage IIA</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Events (n/N)</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18/480</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48/521</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29336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dirty="0"/>
                        <a:t>0.374 (0.218-0.644)</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478156621"/>
                  </a:ext>
                </a:extLst>
              </a:tr>
              <a:tr h="5133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Stage IIB</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Events (n/N)</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46/532</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52/513</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29336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dirty="0"/>
                        <a:t>0.863 (0.580-1.285)</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688775242"/>
                  </a:ext>
                </a:extLst>
              </a:tr>
              <a:tr h="5133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Stage IIIA</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Events (n/N)</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107/938</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128/892</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62849141"/>
                  </a:ext>
                </a:extLst>
              </a:tr>
              <a:tr h="29336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dirty="0"/>
                        <a:t>0.735 (0.569-0.951)</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287335575"/>
                  </a:ext>
                </a:extLst>
              </a:tr>
              <a:tr h="5133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Stage IIIB</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Events (n/N)</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28/168</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34/149</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602503620"/>
                  </a:ext>
                </a:extLst>
              </a:tr>
              <a:tr h="29336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dirty="0"/>
                        <a:t>0.644 (0.390-1.063)</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527799440"/>
                  </a:ext>
                </a:extLst>
              </a:tr>
              <a:tr h="51337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Stage IIIC</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Events (n/N)</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89/421</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113/471</a:t>
                      </a:r>
                    </a:p>
                  </a:txBody>
                  <a:tcPr marL="121881" marR="121881" marT="45728" marB="0"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49743498"/>
                  </a:ext>
                </a:extLst>
              </a:tr>
              <a:tr h="29336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dirty="0"/>
                        <a:t>0.785 (0.549-1.037)</a:t>
                      </a:r>
                    </a:p>
                  </a:txBody>
                  <a:tcPr marL="121881" marR="121881" marT="45728"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089378816"/>
                  </a:ext>
                </a:extLst>
              </a:tr>
            </a:tbl>
          </a:graphicData>
        </a:graphic>
      </p:graphicFrame>
      <p:sp>
        <p:nvSpPr>
          <p:cNvPr id="2" name="TextBox 1">
            <a:extLst>
              <a:ext uri="{FF2B5EF4-FFF2-40B4-BE49-F238E27FC236}">
                <a16:creationId xmlns:a16="http://schemas.microsoft.com/office/drawing/2014/main" id="{FD3D55AF-80B4-D351-AFAF-761E75BEC860}"/>
              </a:ext>
            </a:extLst>
          </p:cNvPr>
          <p:cNvSpPr txBox="1"/>
          <p:nvPr/>
        </p:nvSpPr>
        <p:spPr>
          <a:xfrm>
            <a:off x="8070465" y="2118425"/>
            <a:ext cx="1724297" cy="269965"/>
          </a:xfrm>
          <a:prstGeom prst="rect">
            <a:avLst/>
          </a:prstGeom>
        </p:spPr>
        <p:txBody>
          <a:bodyPr vert="horz" wrap="none" lIns="0" tIns="0" rIns="0" bIns="0" rtlCol="0">
            <a:noAutofit/>
          </a:bodyPr>
          <a:lstStyle/>
          <a:p>
            <a:pPr algn="ctr"/>
            <a:endParaRPr lang="en-US" dirty="0"/>
          </a:p>
        </p:txBody>
      </p:sp>
      <p:sp>
        <p:nvSpPr>
          <p:cNvPr id="4" name="TextBox 3">
            <a:extLst>
              <a:ext uri="{FF2B5EF4-FFF2-40B4-BE49-F238E27FC236}">
                <a16:creationId xmlns:a16="http://schemas.microsoft.com/office/drawing/2014/main" id="{5F8E3436-A832-38DA-AB15-781D3EFB6992}"/>
              </a:ext>
            </a:extLst>
          </p:cNvPr>
          <p:cNvSpPr txBox="1"/>
          <p:nvPr/>
        </p:nvSpPr>
        <p:spPr>
          <a:xfrm>
            <a:off x="8070465" y="3954541"/>
            <a:ext cx="1724297" cy="269965"/>
          </a:xfrm>
          <a:prstGeom prst="rect">
            <a:avLst/>
          </a:prstGeom>
        </p:spPr>
        <p:txBody>
          <a:bodyPr vert="horz" wrap="none" lIns="0" tIns="0" rIns="0" bIns="0" rtlCol="0">
            <a:noAutofit/>
          </a:bodyPr>
          <a:lstStyle/>
          <a:p>
            <a:pPr algn="ctr"/>
            <a:endParaRPr lang="en-US" dirty="0"/>
          </a:p>
        </p:txBody>
      </p:sp>
      <p:sp>
        <p:nvSpPr>
          <p:cNvPr id="7" name="TextBox 6">
            <a:extLst>
              <a:ext uri="{FF2B5EF4-FFF2-40B4-BE49-F238E27FC236}">
                <a16:creationId xmlns:a16="http://schemas.microsoft.com/office/drawing/2014/main" id="{931DB9E0-2EAF-94FD-217B-1B57988C73F1}"/>
              </a:ext>
            </a:extLst>
          </p:cNvPr>
          <p:cNvSpPr txBox="1"/>
          <p:nvPr/>
        </p:nvSpPr>
        <p:spPr>
          <a:xfrm>
            <a:off x="7647896" y="4894561"/>
            <a:ext cx="2569435" cy="269965"/>
          </a:xfrm>
          <a:prstGeom prst="rect">
            <a:avLst/>
          </a:prstGeom>
        </p:spPr>
        <p:txBody>
          <a:bodyPr vert="horz" wrap="none" lIns="0" tIns="0" rIns="0" bIns="0" rtlCol="0">
            <a:noAutofit/>
          </a:bodyPr>
          <a:lstStyle/>
          <a:p>
            <a:pPr algn="ctr"/>
            <a:endParaRPr lang="en-US" dirty="0"/>
          </a:p>
        </p:txBody>
      </p:sp>
      <p:sp>
        <p:nvSpPr>
          <p:cNvPr id="8" name="TextBox 7">
            <a:extLst>
              <a:ext uri="{FF2B5EF4-FFF2-40B4-BE49-F238E27FC236}">
                <a16:creationId xmlns:a16="http://schemas.microsoft.com/office/drawing/2014/main" id="{1A972D83-3672-4042-8648-EE764C7492A9}"/>
              </a:ext>
            </a:extLst>
          </p:cNvPr>
          <p:cNvSpPr txBox="1"/>
          <p:nvPr/>
        </p:nvSpPr>
        <p:spPr>
          <a:xfrm>
            <a:off x="7647896" y="5784939"/>
            <a:ext cx="2569435" cy="269965"/>
          </a:xfrm>
          <a:prstGeom prst="rect">
            <a:avLst/>
          </a:prstGeom>
        </p:spPr>
        <p:txBody>
          <a:bodyPr vert="horz" wrap="none" lIns="0" tIns="0" rIns="0" bIns="0" rtlCol="0">
            <a:noAutofit/>
          </a:bodyPr>
          <a:lstStyle/>
          <a:p>
            <a:pPr algn="ctr"/>
            <a:endParaRPr lang="en-US" dirty="0"/>
          </a:p>
        </p:txBody>
      </p:sp>
      <p:sp>
        <p:nvSpPr>
          <p:cNvPr id="12" name="Text Box 15">
            <a:extLst>
              <a:ext uri="{FF2B5EF4-FFF2-40B4-BE49-F238E27FC236}">
                <a16:creationId xmlns:a16="http://schemas.microsoft.com/office/drawing/2014/main" id="{7349773C-2E56-CFE5-D071-77CD0D0DD9CF}"/>
              </a:ext>
            </a:extLst>
          </p:cNvPr>
          <p:cNvSpPr txBox="1">
            <a:spLocks noChangeArrowheads="1"/>
          </p:cNvSpPr>
          <p:nvPr/>
        </p:nvSpPr>
        <p:spPr bwMode="auto">
          <a:xfrm>
            <a:off x="3559175" y="6506289"/>
            <a:ext cx="5732463"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en-US" altLang="en-US" sz="800" b="0" spc="-10">
                <a:solidFill>
                  <a:srgbClr val="161616"/>
                </a:solidFill>
                <a:latin typeface="Poppins" pitchFamily="2" charset="77"/>
              </a:rPr>
              <a:t>Hurvitz. SABCS 2025. Abstr PS3-09-08.</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1269520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52C0F4-F619-E0EB-074B-B860E3556828}"/>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6DF18A14-12EE-FF1E-3CA5-0F7B80F00DD2}"/>
              </a:ext>
            </a:extLst>
          </p:cNvPr>
          <p:cNvSpPr>
            <a:spLocks noGrp="1" noChangeArrowheads="1"/>
          </p:cNvSpPr>
          <p:nvPr>
            <p:ph type="title"/>
          </p:nvPr>
        </p:nvSpPr>
        <p:spPr>
          <a:xfrm>
            <a:off x="231078" y="534083"/>
            <a:ext cx="11740260" cy="496290"/>
          </a:xfrm>
        </p:spPr>
        <p:txBody>
          <a:bodyPr/>
          <a:lstStyle/>
          <a:p>
            <a:r>
              <a:rPr lang="en-US" dirty="0"/>
              <a:t>NATALEE: </a:t>
            </a:r>
            <a:r>
              <a:rPr lang="en-US" altLang="en-US" dirty="0"/>
              <a:t>Absolute DDFS Benefit by Anatomical Stage</a:t>
            </a:r>
          </a:p>
        </p:txBody>
      </p:sp>
      <p:graphicFrame>
        <p:nvGraphicFramePr>
          <p:cNvPr id="6" name="Group 32">
            <a:extLst>
              <a:ext uri="{FF2B5EF4-FFF2-40B4-BE49-F238E27FC236}">
                <a16:creationId xmlns:a16="http://schemas.microsoft.com/office/drawing/2014/main" id="{6F2E329F-45B1-2F25-D0A9-0ACC3F398676}"/>
              </a:ext>
            </a:extLst>
          </p:cNvPr>
          <p:cNvGraphicFramePr>
            <a:graphicFrameLocks noGrp="1"/>
          </p:cNvGraphicFramePr>
          <p:nvPr>
            <p:extLst>
              <p:ext uri="{D42A27DB-BD31-4B8C-83A1-F6EECF244321}">
                <p14:modId xmlns:p14="http://schemas.microsoft.com/office/powerpoint/2010/main" val="1839238798"/>
              </p:ext>
            </p:extLst>
          </p:nvPr>
        </p:nvGraphicFramePr>
        <p:xfrm>
          <a:off x="228600" y="1333500"/>
          <a:ext cx="11577746" cy="2839142"/>
        </p:xfrm>
        <a:graphic>
          <a:graphicData uri="http://schemas.openxmlformats.org/drawingml/2006/table">
            <a:tbl>
              <a:tblPr/>
              <a:tblGrid>
                <a:gridCol w="1411802">
                  <a:extLst>
                    <a:ext uri="{9D8B030D-6E8A-4147-A177-3AD203B41FA5}">
                      <a16:colId xmlns:a16="http://schemas.microsoft.com/office/drawing/2014/main" val="20000"/>
                    </a:ext>
                  </a:extLst>
                </a:gridCol>
                <a:gridCol w="1929416">
                  <a:extLst>
                    <a:ext uri="{9D8B030D-6E8A-4147-A177-3AD203B41FA5}">
                      <a16:colId xmlns:a16="http://schemas.microsoft.com/office/drawing/2014/main" val="20001"/>
                    </a:ext>
                  </a:extLst>
                </a:gridCol>
                <a:gridCol w="1705098">
                  <a:extLst>
                    <a:ext uri="{9D8B030D-6E8A-4147-A177-3AD203B41FA5}">
                      <a16:colId xmlns:a16="http://schemas.microsoft.com/office/drawing/2014/main" val="1400731141"/>
                    </a:ext>
                  </a:extLst>
                </a:gridCol>
                <a:gridCol w="1323703">
                  <a:extLst>
                    <a:ext uri="{9D8B030D-6E8A-4147-A177-3AD203B41FA5}">
                      <a16:colId xmlns:a16="http://schemas.microsoft.com/office/drawing/2014/main" val="1122680634"/>
                    </a:ext>
                  </a:extLst>
                </a:gridCol>
                <a:gridCol w="2096023">
                  <a:extLst>
                    <a:ext uri="{9D8B030D-6E8A-4147-A177-3AD203B41FA5}">
                      <a16:colId xmlns:a16="http://schemas.microsoft.com/office/drawing/2014/main" val="3456367152"/>
                    </a:ext>
                  </a:extLst>
                </a:gridCol>
                <a:gridCol w="1555852">
                  <a:extLst>
                    <a:ext uri="{9D8B030D-6E8A-4147-A177-3AD203B41FA5}">
                      <a16:colId xmlns:a16="http://schemas.microsoft.com/office/drawing/2014/main" val="1091891418"/>
                    </a:ext>
                  </a:extLst>
                </a:gridCol>
                <a:gridCol w="1555852">
                  <a:extLst>
                    <a:ext uri="{9D8B030D-6E8A-4147-A177-3AD203B41FA5}">
                      <a16:colId xmlns:a16="http://schemas.microsoft.com/office/drawing/2014/main" val="2731800337"/>
                    </a:ext>
                  </a:extLst>
                </a:gridCol>
              </a:tblGrid>
              <a:tr h="36060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cs typeface="Poppins" pitchFamily="2" charset="77"/>
                        </a:rPr>
                        <a:t>Stage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3-Yr DDFS Rate, %</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3-Yr Absolute Benefit</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bg1"/>
                          </a:solidFill>
                          <a:effectLst/>
                          <a:latin typeface="+mn-lt"/>
                        </a:rPr>
                        <a:t>5-Yr DDFS Rate, %</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bg1"/>
                          </a:solidFill>
                          <a:effectLst/>
                          <a:latin typeface="+mn-lt"/>
                        </a:rPr>
                        <a:t>5-Yr Absolute Benefit</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9388028"/>
                  </a:ext>
                </a:extLst>
              </a:tr>
              <a:tr h="360607">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IIA</a:t>
                      </a: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95.0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89.7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6.2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1"/>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IIB</a:t>
                      </a: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dirty="0"/>
                        <a:t>92.4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90.2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dirty="0"/>
                        <a:t>89.0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2"/>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IIIA</a:t>
                      </a: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88.5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85.9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82.0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162849141"/>
                  </a:ext>
                </a:extLst>
              </a:tr>
              <a:tr h="37016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IIIB</a:t>
                      </a: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88.5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dirty="0"/>
                        <a:t>81.7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81.7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dirty="0"/>
                        <a:t>72.8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8.9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60250362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IIIC</a:t>
                      </a: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84.6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81.8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75.5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69.5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6.0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649743498"/>
                  </a:ext>
                </a:extLst>
              </a:tr>
            </a:tbl>
          </a:graphicData>
        </a:graphic>
      </p:graphicFrame>
      <p:sp>
        <p:nvSpPr>
          <p:cNvPr id="11" name="Text Box 15">
            <a:extLst>
              <a:ext uri="{FF2B5EF4-FFF2-40B4-BE49-F238E27FC236}">
                <a16:creationId xmlns:a16="http://schemas.microsoft.com/office/drawing/2014/main" id="{43A93A20-DFBD-7216-CE60-8814790B5359}"/>
              </a:ext>
            </a:extLst>
          </p:cNvPr>
          <p:cNvSpPr txBox="1">
            <a:spLocks noChangeArrowheads="1"/>
          </p:cNvSpPr>
          <p:nvPr/>
        </p:nvSpPr>
        <p:spPr bwMode="auto">
          <a:xfrm>
            <a:off x="3559175" y="6506289"/>
            <a:ext cx="5732463"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en-US" altLang="en-US" sz="800" b="0" spc="-10">
                <a:solidFill>
                  <a:srgbClr val="161616"/>
                </a:solidFill>
                <a:latin typeface="Poppins" pitchFamily="2" charset="77"/>
              </a:rPr>
              <a:t>Hurvitz. SABCS 2025. Abstr PS3-09-08.</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8445653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3C3197-063E-B5BB-A724-B4643BF05757}"/>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1FC7893F-C487-7696-5C71-649F7385B163}"/>
              </a:ext>
            </a:extLst>
          </p:cNvPr>
          <p:cNvSpPr>
            <a:spLocks noGrp="1" noChangeArrowheads="1"/>
          </p:cNvSpPr>
          <p:nvPr>
            <p:ph type="title"/>
          </p:nvPr>
        </p:nvSpPr>
        <p:spPr>
          <a:xfrm>
            <a:off x="231078" y="534083"/>
            <a:ext cx="11740260" cy="496290"/>
          </a:xfrm>
        </p:spPr>
        <p:txBody>
          <a:bodyPr/>
          <a:lstStyle/>
          <a:p>
            <a:r>
              <a:rPr lang="en-US" dirty="0"/>
              <a:t>NATALEE: </a:t>
            </a:r>
            <a:r>
              <a:rPr lang="en-US" altLang="en-US" dirty="0"/>
              <a:t>DDFS by Nodal Stage</a:t>
            </a:r>
          </a:p>
        </p:txBody>
      </p:sp>
      <p:sp>
        <p:nvSpPr>
          <p:cNvPr id="5" name="Text Box 15">
            <a:extLst>
              <a:ext uri="{FF2B5EF4-FFF2-40B4-BE49-F238E27FC236}">
                <a16:creationId xmlns:a16="http://schemas.microsoft.com/office/drawing/2014/main" id="{6089A316-1BEA-39C8-52C4-F90780E154D9}"/>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Hurvitz. SABCS 2025.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PS3-09-08.</a:t>
            </a:r>
            <a:endParaRPr lang="en-US" altLang="en-US" sz="800" b="0" dirty="0">
              <a:solidFill>
                <a:srgbClr val="161616"/>
              </a:solidFill>
              <a:latin typeface="Poppins" pitchFamily="2" charset="77"/>
            </a:endParaRPr>
          </a:p>
        </p:txBody>
      </p:sp>
      <p:graphicFrame>
        <p:nvGraphicFramePr>
          <p:cNvPr id="6" name="Group 32">
            <a:extLst>
              <a:ext uri="{FF2B5EF4-FFF2-40B4-BE49-F238E27FC236}">
                <a16:creationId xmlns:a16="http://schemas.microsoft.com/office/drawing/2014/main" id="{9DDC8351-7B3C-1E87-2F10-35594BD234FC}"/>
              </a:ext>
            </a:extLst>
          </p:cNvPr>
          <p:cNvGraphicFramePr>
            <a:graphicFrameLocks noGrp="1"/>
          </p:cNvGraphicFramePr>
          <p:nvPr>
            <p:extLst>
              <p:ext uri="{D42A27DB-BD31-4B8C-83A1-F6EECF244321}">
                <p14:modId xmlns:p14="http://schemas.microsoft.com/office/powerpoint/2010/main" val="737809442"/>
              </p:ext>
            </p:extLst>
          </p:nvPr>
        </p:nvGraphicFramePr>
        <p:xfrm>
          <a:off x="231077" y="1333500"/>
          <a:ext cx="11577745" cy="2377520"/>
        </p:xfrm>
        <a:graphic>
          <a:graphicData uri="http://schemas.openxmlformats.org/drawingml/2006/table">
            <a:tbl>
              <a:tblPr/>
              <a:tblGrid>
                <a:gridCol w="5958341">
                  <a:extLst>
                    <a:ext uri="{9D8B030D-6E8A-4147-A177-3AD203B41FA5}">
                      <a16:colId xmlns:a16="http://schemas.microsoft.com/office/drawing/2014/main" val="20000"/>
                    </a:ext>
                  </a:extLst>
                </a:gridCol>
                <a:gridCol w="2804327">
                  <a:extLst>
                    <a:ext uri="{9D8B030D-6E8A-4147-A177-3AD203B41FA5}">
                      <a16:colId xmlns:a16="http://schemas.microsoft.com/office/drawing/2014/main" val="20001"/>
                    </a:ext>
                  </a:extLst>
                </a:gridCol>
                <a:gridCol w="2815077">
                  <a:extLst>
                    <a:ext uri="{9D8B030D-6E8A-4147-A177-3AD203B41FA5}">
                      <a16:colId xmlns:a16="http://schemas.microsoft.com/office/drawing/2014/main" val="3456367152"/>
                    </a:ext>
                  </a:extLst>
                </a:gridCol>
              </a:tblGrid>
              <a:tr h="3606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cs typeface="Poppins" pitchFamily="2" charset="77"/>
                        </a:rPr>
                        <a:t>DDFS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N0</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Events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22/285</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42/329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8412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dirty="0"/>
                        <a:t>0.539 (0.318-0.913)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685362934"/>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N1-3</a:t>
                      </a:r>
                      <a:endParaRPr kumimoji="0" lang="en-US" sz="18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mn-lt"/>
                        </a:rPr>
                        <a:t>Events (n/N)</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267/2261</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332/2218</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84124">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cap="none" normalizeH="0" baseline="0" dirty="0">
                          <a:ln>
                            <a:noFill/>
                          </a:ln>
                          <a:solidFill>
                            <a:schemeClr val="bg2">
                              <a:lumMod val="10000"/>
                            </a:schemeClr>
                          </a:solidFill>
                          <a:effectLst/>
                          <a:latin typeface="+mn-lt"/>
                        </a:rPr>
                        <a:t>HR (95% CI)</a:t>
                      </a: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dirty="0"/>
                        <a:t>0.723 (0.615-0.849)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339931457"/>
                  </a:ext>
                </a:extLst>
              </a:tr>
            </a:tbl>
          </a:graphicData>
        </a:graphic>
      </p:graphicFrame>
      <p:sp>
        <p:nvSpPr>
          <p:cNvPr id="2" name="TextBox 1">
            <a:extLst>
              <a:ext uri="{FF2B5EF4-FFF2-40B4-BE49-F238E27FC236}">
                <a16:creationId xmlns:a16="http://schemas.microsoft.com/office/drawing/2014/main" id="{76296226-B3D1-2772-A966-3581BFF15417}"/>
              </a:ext>
            </a:extLst>
          </p:cNvPr>
          <p:cNvSpPr txBox="1"/>
          <p:nvPr/>
        </p:nvSpPr>
        <p:spPr>
          <a:xfrm>
            <a:off x="7875760" y="2295821"/>
            <a:ext cx="2278432" cy="269965"/>
          </a:xfrm>
          <a:prstGeom prst="rect">
            <a:avLst/>
          </a:prstGeom>
        </p:spPr>
        <p:txBody>
          <a:bodyPr vert="horz" wrap="none" lIns="0" tIns="0" rIns="0" bIns="0" rtlCol="0">
            <a:noAutofit/>
          </a:bodyPr>
          <a:lstStyle/>
          <a:p>
            <a:pPr algn="ctr"/>
            <a:endParaRPr lang="en-US" dirty="0"/>
          </a:p>
        </p:txBody>
      </p:sp>
      <p:sp>
        <p:nvSpPr>
          <p:cNvPr id="3" name="TextBox 2">
            <a:extLst>
              <a:ext uri="{FF2B5EF4-FFF2-40B4-BE49-F238E27FC236}">
                <a16:creationId xmlns:a16="http://schemas.microsoft.com/office/drawing/2014/main" id="{2F0F1D21-46BB-C7AF-F97B-57B08510D738}"/>
              </a:ext>
            </a:extLst>
          </p:cNvPr>
          <p:cNvSpPr txBox="1"/>
          <p:nvPr/>
        </p:nvSpPr>
        <p:spPr>
          <a:xfrm>
            <a:off x="7730259" y="3219360"/>
            <a:ext cx="2569435" cy="269965"/>
          </a:xfrm>
          <a:prstGeom prst="rect">
            <a:avLst/>
          </a:prstGeom>
        </p:spPr>
        <p:txBody>
          <a:bodyPr vert="horz" wrap="none" lIns="0" tIns="0" rIns="0" bIns="0" rtlCol="0">
            <a:noAutofit/>
          </a:bodyPr>
          <a:lstStyle/>
          <a:p>
            <a:pPr algn="ctr"/>
            <a:endParaRPr lang="en-US" dirty="0"/>
          </a:p>
        </p:txBody>
      </p:sp>
      <p:graphicFrame>
        <p:nvGraphicFramePr>
          <p:cNvPr id="4" name="Group 32">
            <a:extLst>
              <a:ext uri="{FF2B5EF4-FFF2-40B4-BE49-F238E27FC236}">
                <a16:creationId xmlns:a16="http://schemas.microsoft.com/office/drawing/2014/main" id="{AA2A8568-9FD5-01C9-8E18-7D3E74D7679F}"/>
              </a:ext>
            </a:extLst>
          </p:cNvPr>
          <p:cNvGraphicFramePr>
            <a:graphicFrameLocks noGrp="1"/>
          </p:cNvGraphicFramePr>
          <p:nvPr>
            <p:extLst>
              <p:ext uri="{D42A27DB-BD31-4B8C-83A1-F6EECF244321}">
                <p14:modId xmlns:p14="http://schemas.microsoft.com/office/powerpoint/2010/main" val="1882347182"/>
              </p:ext>
            </p:extLst>
          </p:nvPr>
        </p:nvGraphicFramePr>
        <p:xfrm>
          <a:off x="231078" y="3802534"/>
          <a:ext cx="11577746" cy="1737424"/>
        </p:xfrm>
        <a:graphic>
          <a:graphicData uri="http://schemas.openxmlformats.org/drawingml/2006/table">
            <a:tbl>
              <a:tblPr/>
              <a:tblGrid>
                <a:gridCol w="1411802">
                  <a:extLst>
                    <a:ext uri="{9D8B030D-6E8A-4147-A177-3AD203B41FA5}">
                      <a16:colId xmlns:a16="http://schemas.microsoft.com/office/drawing/2014/main" val="20000"/>
                    </a:ext>
                  </a:extLst>
                </a:gridCol>
                <a:gridCol w="1929416">
                  <a:extLst>
                    <a:ext uri="{9D8B030D-6E8A-4147-A177-3AD203B41FA5}">
                      <a16:colId xmlns:a16="http://schemas.microsoft.com/office/drawing/2014/main" val="20001"/>
                    </a:ext>
                  </a:extLst>
                </a:gridCol>
                <a:gridCol w="1705098">
                  <a:extLst>
                    <a:ext uri="{9D8B030D-6E8A-4147-A177-3AD203B41FA5}">
                      <a16:colId xmlns:a16="http://schemas.microsoft.com/office/drawing/2014/main" val="1400731141"/>
                    </a:ext>
                  </a:extLst>
                </a:gridCol>
                <a:gridCol w="1323703">
                  <a:extLst>
                    <a:ext uri="{9D8B030D-6E8A-4147-A177-3AD203B41FA5}">
                      <a16:colId xmlns:a16="http://schemas.microsoft.com/office/drawing/2014/main" val="1122680634"/>
                    </a:ext>
                  </a:extLst>
                </a:gridCol>
                <a:gridCol w="2096023">
                  <a:extLst>
                    <a:ext uri="{9D8B030D-6E8A-4147-A177-3AD203B41FA5}">
                      <a16:colId xmlns:a16="http://schemas.microsoft.com/office/drawing/2014/main" val="3456367152"/>
                    </a:ext>
                  </a:extLst>
                </a:gridCol>
                <a:gridCol w="1555852">
                  <a:extLst>
                    <a:ext uri="{9D8B030D-6E8A-4147-A177-3AD203B41FA5}">
                      <a16:colId xmlns:a16="http://schemas.microsoft.com/office/drawing/2014/main" val="1091891418"/>
                    </a:ext>
                  </a:extLst>
                </a:gridCol>
                <a:gridCol w="1555852">
                  <a:extLst>
                    <a:ext uri="{9D8B030D-6E8A-4147-A177-3AD203B41FA5}">
                      <a16:colId xmlns:a16="http://schemas.microsoft.com/office/drawing/2014/main" val="2731800337"/>
                    </a:ext>
                  </a:extLst>
                </a:gridCol>
              </a:tblGrid>
              <a:tr h="36060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cs typeface="Poppins" pitchFamily="2" charset="77"/>
                        </a:rPr>
                        <a:t>Nodal Status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3-Yr DDFS Rate, %</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a:ln>
                            <a:noFill/>
                          </a:ln>
                          <a:solidFill>
                            <a:schemeClr val="bg1"/>
                          </a:solidFill>
                          <a:effectLst/>
                          <a:latin typeface="+mn-lt"/>
                        </a:rPr>
                        <a:t>3-Yr Absolute Benefit</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bg1"/>
                          </a:solidFill>
                          <a:effectLst/>
                          <a:latin typeface="+mn-lt"/>
                        </a:rPr>
                        <a:t>5-Yr DDFS Rate, %</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a:ln>
                            <a:noFill/>
                          </a:ln>
                          <a:solidFill>
                            <a:schemeClr val="bg1"/>
                          </a:solidFill>
                          <a:effectLst/>
                          <a:latin typeface="+mn-lt"/>
                        </a:rPr>
                        <a:t>5-Yr Absolute Benefit</a:t>
                      </a: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9388028"/>
                  </a:ext>
                </a:extLst>
              </a:tr>
              <a:tr h="360607">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N0</a:t>
                      </a: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dirty="0"/>
                        <a:t>91.5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91.6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r>
                        <a:rPr lang="en-US" dirty="0"/>
                        <a:t>85.8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N1-3</a:t>
                      </a:r>
                      <a:endParaRPr kumimoji="0" lang="en-US" sz="1800" b="0" i="0" u="none" strike="noStrike" cap="none" normalizeH="0" baseline="0" dirty="0">
                        <a:ln>
                          <a:noFill/>
                        </a:ln>
                        <a:solidFill>
                          <a:schemeClr val="bg2">
                            <a:lumMod val="10000"/>
                          </a:schemeClr>
                        </a:solidFill>
                        <a:effectLst/>
                        <a:latin typeface="+mn-lt"/>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91.3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88.8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86.1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r>
                        <a:rPr lang="en-US" dirty="0"/>
                        <a:t>82.0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tx1"/>
                          </a:solidFill>
                          <a:effectLst/>
                          <a:latin typeface="+mn-lt"/>
                          <a:cs typeface="Poppins" pitchFamily="2" charset="77"/>
                        </a:rPr>
                        <a:t>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728713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C4C4E-4827-1027-D5A2-EB268178534D}"/>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6774E202-3DA8-E4D3-1D98-602BA626FBF1}"/>
              </a:ext>
            </a:extLst>
          </p:cNvPr>
          <p:cNvSpPr>
            <a:spLocks noGrp="1" noChangeArrowheads="1"/>
          </p:cNvSpPr>
          <p:nvPr>
            <p:ph type="title"/>
          </p:nvPr>
        </p:nvSpPr>
        <p:spPr>
          <a:xfrm>
            <a:off x="231078" y="534083"/>
            <a:ext cx="11740260" cy="496290"/>
          </a:xfrm>
        </p:spPr>
        <p:txBody>
          <a:bodyPr/>
          <a:lstStyle/>
          <a:p>
            <a:r>
              <a:rPr lang="en-US" dirty="0"/>
              <a:t>NATALEE: </a:t>
            </a:r>
            <a:r>
              <a:rPr lang="en-US" altLang="en-US" dirty="0"/>
              <a:t>DDFS for Other Subgroups</a:t>
            </a:r>
          </a:p>
        </p:txBody>
      </p:sp>
      <p:sp>
        <p:nvSpPr>
          <p:cNvPr id="5" name="Text Box 15">
            <a:extLst>
              <a:ext uri="{FF2B5EF4-FFF2-40B4-BE49-F238E27FC236}">
                <a16:creationId xmlns:a16="http://schemas.microsoft.com/office/drawing/2014/main" id="{8F424615-A7A3-8EBF-DAC2-7FF9D229AC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lvl="0">
              <a:spcBef>
                <a:spcPts val="0"/>
              </a:spcBef>
              <a:defRPr/>
            </a:pPr>
            <a:r>
              <a:rPr lang="en-US" altLang="en-US" sz="800" b="0" spc="-10" dirty="0">
                <a:solidFill>
                  <a:srgbClr val="161616"/>
                </a:solidFill>
                <a:latin typeface="Poppins" pitchFamily="2" charset="77"/>
              </a:rPr>
              <a:t>Hurvitz. SABCS 2025.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PS3-09-08.</a:t>
            </a:r>
            <a:endParaRPr lang="en-US" altLang="en-US" sz="800" b="0" dirty="0">
              <a:solidFill>
                <a:srgbClr val="161616"/>
              </a:solidFill>
              <a:latin typeface="Poppins" pitchFamily="2" charset="77"/>
            </a:endParaRPr>
          </a:p>
        </p:txBody>
      </p:sp>
      <p:graphicFrame>
        <p:nvGraphicFramePr>
          <p:cNvPr id="6" name="Group 32">
            <a:extLst>
              <a:ext uri="{FF2B5EF4-FFF2-40B4-BE49-F238E27FC236}">
                <a16:creationId xmlns:a16="http://schemas.microsoft.com/office/drawing/2014/main" id="{AD00A641-A239-29A5-4A7D-FACBBC3CF563}"/>
              </a:ext>
            </a:extLst>
          </p:cNvPr>
          <p:cNvGraphicFramePr>
            <a:graphicFrameLocks noGrp="1"/>
          </p:cNvGraphicFramePr>
          <p:nvPr>
            <p:extLst>
              <p:ext uri="{D42A27DB-BD31-4B8C-83A1-F6EECF244321}">
                <p14:modId xmlns:p14="http://schemas.microsoft.com/office/powerpoint/2010/main" val="284521007"/>
              </p:ext>
            </p:extLst>
          </p:nvPr>
        </p:nvGraphicFramePr>
        <p:xfrm>
          <a:off x="245813" y="1030373"/>
          <a:ext cx="5781726" cy="5253665"/>
        </p:xfrm>
        <a:graphic>
          <a:graphicData uri="http://schemas.openxmlformats.org/drawingml/2006/table">
            <a:tbl>
              <a:tblPr/>
              <a:tblGrid>
                <a:gridCol w="1463040">
                  <a:extLst>
                    <a:ext uri="{9D8B030D-6E8A-4147-A177-3AD203B41FA5}">
                      <a16:colId xmlns:a16="http://schemas.microsoft.com/office/drawing/2014/main" val="20000"/>
                    </a:ext>
                  </a:extLst>
                </a:gridCol>
                <a:gridCol w="1863635">
                  <a:extLst>
                    <a:ext uri="{9D8B030D-6E8A-4147-A177-3AD203B41FA5}">
                      <a16:colId xmlns:a16="http://schemas.microsoft.com/office/drawing/2014/main" val="1625404368"/>
                    </a:ext>
                  </a:extLst>
                </a:gridCol>
                <a:gridCol w="1193074">
                  <a:extLst>
                    <a:ext uri="{9D8B030D-6E8A-4147-A177-3AD203B41FA5}">
                      <a16:colId xmlns:a16="http://schemas.microsoft.com/office/drawing/2014/main" val="20001"/>
                    </a:ext>
                  </a:extLst>
                </a:gridCol>
                <a:gridCol w="147281">
                  <a:extLst>
                    <a:ext uri="{9D8B030D-6E8A-4147-A177-3AD203B41FA5}">
                      <a16:colId xmlns:a16="http://schemas.microsoft.com/office/drawing/2014/main" val="3756164370"/>
                    </a:ext>
                  </a:extLst>
                </a:gridCol>
                <a:gridCol w="1114696">
                  <a:extLst>
                    <a:ext uri="{9D8B030D-6E8A-4147-A177-3AD203B41FA5}">
                      <a16:colId xmlns:a16="http://schemas.microsoft.com/office/drawing/2014/main" val="3456367152"/>
                    </a:ext>
                  </a:extLst>
                </a:gridCol>
              </a:tblGrid>
              <a:tr h="517073">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cs typeface="Poppins" pitchFamily="2" charset="77"/>
                        </a:rPr>
                        <a:t>DDFS</a:t>
                      </a:r>
                    </a:p>
                  </a:txBody>
                  <a:tcPr marL="121881" marR="121881" marT="9144" marB="91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Ribociclib + NSAI</a:t>
                      </a:r>
                    </a:p>
                  </a:txBody>
                  <a:tcPr marL="121699" marR="121699" marT="9144" marB="91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NSAI Alone</a:t>
                      </a:r>
                    </a:p>
                  </a:txBody>
                  <a:tcPr marL="121699" marR="121699" marT="9144" marB="9144"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tx1"/>
                          </a:solidFill>
                          <a:effectLst/>
                          <a:latin typeface="+mn-lt"/>
                          <a:cs typeface="Poppins" pitchFamily="2" charset="77"/>
                        </a:rPr>
                        <a:t>Menopausal status</a:t>
                      </a: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Premenopausal</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110/1126</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147/1132</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69109523"/>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0.685 (0.535-0.877)</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477378320"/>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Postmenopausal</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179/1423</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cap="none" normalizeH="0" baseline="0" dirty="0">
                          <a:ln>
                            <a:noFill/>
                          </a:ln>
                          <a:solidFill>
                            <a:schemeClr val="tx1"/>
                          </a:solidFill>
                          <a:effectLst/>
                          <a:latin typeface="+mn-lt"/>
                          <a:cs typeface="Poppins" pitchFamily="2" charset="77"/>
                        </a:rPr>
                        <a:t>228/1420</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0745984"/>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0.725 (0.596-0.882)</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73319093"/>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tx1"/>
                          </a:solidFill>
                          <a:effectLst/>
                          <a:latin typeface="+mn-lt"/>
                          <a:cs typeface="Poppins" pitchFamily="2" charset="77"/>
                        </a:rPr>
                        <a:t>Ki67 score</a:t>
                      </a: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≤20</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118/1200</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166/1241</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761302386"/>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0.691 (0.545-0.875)</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2377061987"/>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&gt;20</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126/919</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157/932</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3130221709"/>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0.725 (0.572-0.918)</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585570812"/>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tx1"/>
                          </a:solidFill>
                          <a:effectLst/>
                          <a:latin typeface="+mn-lt"/>
                          <a:cs typeface="Poppins" pitchFamily="2" charset="77"/>
                        </a:rPr>
                        <a:t>Prior ET</a:t>
                      </a: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&lt; 12 </a:t>
                      </a:r>
                      <a:r>
                        <a:rPr kumimoji="0" lang="en-US" sz="1400" b="0" i="0" u="none" strike="noStrike" cap="none" normalizeH="0" baseline="0" dirty="0" err="1">
                          <a:ln>
                            <a:noFill/>
                          </a:ln>
                          <a:solidFill>
                            <a:schemeClr val="tx1"/>
                          </a:solidFill>
                          <a:effectLst/>
                          <a:latin typeface="+mn-lt"/>
                          <a:cs typeface="Poppins" pitchFamily="2" charset="77"/>
                        </a:rPr>
                        <a:t>wk</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78/748</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102/718</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636378314"/>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0.664 (0.494-0.893)</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7128889"/>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≥12 but &lt;26 </a:t>
                      </a:r>
                      <a:r>
                        <a:rPr kumimoji="0" lang="en-US" sz="1400" b="0" i="0" u="none" strike="noStrike" cap="none" normalizeH="0" baseline="0" dirty="0" err="1">
                          <a:ln>
                            <a:noFill/>
                          </a:ln>
                          <a:solidFill>
                            <a:schemeClr val="tx1"/>
                          </a:solidFill>
                          <a:effectLst/>
                          <a:latin typeface="+mn-lt"/>
                          <a:cs typeface="Poppins" pitchFamily="2" charset="77"/>
                        </a:rPr>
                        <a:t>wk</a:t>
                      </a:r>
                      <a:endParaRPr kumimoji="0" lang="en-US" sz="1400" b="0" i="0" u="none" strike="noStrike" cap="none" normalizeH="0" baseline="0" dirty="0">
                        <a:ln>
                          <a:noFill/>
                        </a:ln>
                        <a:solidFill>
                          <a:schemeClr val="tx1"/>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79/651</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91/664</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extLst>
                  <a:ext uri="{0D108BD9-81ED-4DB2-BD59-A6C34878D82A}">
                    <a16:rowId xmlns:a16="http://schemas.microsoft.com/office/drawing/2014/main" val="3951172156"/>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0.813 (0.601-1.099)</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197889447"/>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≥26 </a:t>
                      </a:r>
                      <a:r>
                        <a:rPr kumimoji="0" lang="en-US" sz="1400" b="0" i="0" u="none" strike="noStrike" cap="none" normalizeH="0" baseline="0" dirty="0" err="1">
                          <a:ln>
                            <a:noFill/>
                          </a:ln>
                          <a:solidFill>
                            <a:schemeClr val="tx1"/>
                          </a:solidFill>
                          <a:effectLst/>
                          <a:latin typeface="+mn-lt"/>
                          <a:cs typeface="Poppins" pitchFamily="2" charset="77"/>
                        </a:rPr>
                        <a:t>wk</a:t>
                      </a:r>
                      <a:endParaRPr kumimoji="0" lang="en-US" sz="1400" b="0" i="0" u="none" strike="noStrike" cap="none" normalizeH="0" baseline="0" dirty="0">
                        <a:ln>
                          <a:noFill/>
                        </a:ln>
                        <a:solidFill>
                          <a:schemeClr val="tx1"/>
                        </a:solidFill>
                        <a:effectLst/>
                        <a:latin typeface="+mn-lt"/>
                        <a:cs typeface="Poppins" pitchFamily="2" charset="77"/>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40/358</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55/353</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441928561"/>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3">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0.666 (0.401-1.005)</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endParaRPr lang="en-US"/>
                    </a:p>
                  </a:txBody>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0" marB="0"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530001268"/>
                  </a:ext>
                </a:extLst>
              </a:tr>
            </a:tbl>
          </a:graphicData>
        </a:graphic>
      </p:graphicFrame>
      <p:sp>
        <p:nvSpPr>
          <p:cNvPr id="2" name="TextBox 1">
            <a:extLst>
              <a:ext uri="{FF2B5EF4-FFF2-40B4-BE49-F238E27FC236}">
                <a16:creationId xmlns:a16="http://schemas.microsoft.com/office/drawing/2014/main" id="{C606EF22-C625-18FB-7A22-475084325E2D}"/>
              </a:ext>
            </a:extLst>
          </p:cNvPr>
          <p:cNvSpPr txBox="1"/>
          <p:nvPr/>
        </p:nvSpPr>
        <p:spPr>
          <a:xfrm>
            <a:off x="4301628" y="2039983"/>
            <a:ext cx="1724297" cy="269965"/>
          </a:xfrm>
          <a:prstGeom prst="rect">
            <a:avLst/>
          </a:prstGeom>
        </p:spPr>
        <p:txBody>
          <a:bodyPr vert="horz" wrap="none" lIns="0" tIns="0" rIns="0" bIns="0" rtlCol="0">
            <a:noAutofit/>
          </a:bodyPr>
          <a:lstStyle/>
          <a:p>
            <a:pPr algn="l"/>
            <a:endParaRPr lang="en-US" sz="1400" dirty="0"/>
          </a:p>
        </p:txBody>
      </p:sp>
      <p:graphicFrame>
        <p:nvGraphicFramePr>
          <p:cNvPr id="4" name="Group 32">
            <a:extLst>
              <a:ext uri="{FF2B5EF4-FFF2-40B4-BE49-F238E27FC236}">
                <a16:creationId xmlns:a16="http://schemas.microsoft.com/office/drawing/2014/main" id="{1BA8B177-6300-6A44-1C1F-2BF0A4F7D764}"/>
              </a:ext>
            </a:extLst>
          </p:cNvPr>
          <p:cNvGraphicFramePr>
            <a:graphicFrameLocks noGrp="1"/>
          </p:cNvGraphicFramePr>
          <p:nvPr>
            <p:extLst>
              <p:ext uri="{D42A27DB-BD31-4B8C-83A1-F6EECF244321}">
                <p14:modId xmlns:p14="http://schemas.microsoft.com/office/powerpoint/2010/main" val="4183596997"/>
              </p:ext>
            </p:extLst>
          </p:nvPr>
        </p:nvGraphicFramePr>
        <p:xfrm>
          <a:off x="6224337" y="1030373"/>
          <a:ext cx="5352431" cy="3810144"/>
        </p:xfrm>
        <a:graphic>
          <a:graphicData uri="http://schemas.openxmlformats.org/drawingml/2006/table">
            <a:tbl>
              <a:tblPr/>
              <a:tblGrid>
                <a:gridCol w="1280160">
                  <a:extLst>
                    <a:ext uri="{9D8B030D-6E8A-4147-A177-3AD203B41FA5}">
                      <a16:colId xmlns:a16="http://schemas.microsoft.com/office/drawing/2014/main" val="20000"/>
                    </a:ext>
                  </a:extLst>
                </a:gridCol>
                <a:gridCol w="1686122">
                  <a:extLst>
                    <a:ext uri="{9D8B030D-6E8A-4147-A177-3AD203B41FA5}">
                      <a16:colId xmlns:a16="http://schemas.microsoft.com/office/drawing/2014/main" val="1625404368"/>
                    </a:ext>
                  </a:extLst>
                </a:gridCol>
                <a:gridCol w="1288869">
                  <a:extLst>
                    <a:ext uri="{9D8B030D-6E8A-4147-A177-3AD203B41FA5}">
                      <a16:colId xmlns:a16="http://schemas.microsoft.com/office/drawing/2014/main" val="20001"/>
                    </a:ext>
                  </a:extLst>
                </a:gridCol>
                <a:gridCol w="1097280">
                  <a:extLst>
                    <a:ext uri="{9D8B030D-6E8A-4147-A177-3AD203B41FA5}">
                      <a16:colId xmlns:a16="http://schemas.microsoft.com/office/drawing/2014/main" val="3456367152"/>
                    </a:ext>
                  </a:extLst>
                </a:gridCol>
              </a:tblGrid>
              <a:tr h="360607">
                <a:tc grid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cs typeface="Poppins" pitchFamily="2" charset="77"/>
                        </a:rPr>
                        <a:t>DDFS</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200" b="1" i="0" u="none" strike="noStrike" cap="none" normalizeH="0" baseline="0" dirty="0">
                        <a:ln>
                          <a:noFill/>
                        </a:ln>
                        <a:solidFill>
                          <a:schemeClr val="bg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Age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&lt;40 yr</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31/250</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44/293</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963802314"/>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0.650 (0.409-1.032)</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202365918"/>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tx1"/>
                          </a:solidFill>
                          <a:effectLst/>
                          <a:latin typeface="+mn-lt"/>
                          <a:cs typeface="Poppins" pitchFamily="2" charset="77"/>
                        </a:rPr>
                        <a:t>≥40 yr</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258/2299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331/2259</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866074482"/>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0.717 (0.610-0.844)</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2090905319"/>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tx1"/>
                          </a:solidFill>
                          <a:effectLst/>
                          <a:latin typeface="+mn-lt"/>
                          <a:cs typeface="Poppins" pitchFamily="2" charset="77"/>
                        </a:rPr>
                        <a:t>&lt;65 yr</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237/2142</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298/2186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3914009235"/>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0.743 (0.626-0.881)</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41538209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tx1"/>
                          </a:solidFill>
                          <a:effectLst/>
                          <a:latin typeface="+mn-lt"/>
                          <a:cs typeface="Poppins" pitchFamily="2" charset="77"/>
                        </a:rPr>
                        <a:t>≥65 yr</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mn-lt"/>
                        </a:rPr>
                        <a:t>Events (n/N)</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52/407</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77/366</a:t>
                      </a: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488921222"/>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mn-lt"/>
                        </a:rPr>
                        <a:t>HR (95% CI)</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lang="en-US" sz="1400" dirty="0"/>
                        <a:t>0.572 (0.402-0.815)</a:t>
                      </a:r>
                    </a:p>
                  </a:txBody>
                  <a:tcPr marL="121881" marR="121881" marT="9144" marB="9144" anchor="b"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16571558"/>
                  </a:ext>
                </a:extLst>
              </a:tr>
            </a:tbl>
          </a:graphicData>
        </a:graphic>
      </p:graphicFrame>
      <p:sp>
        <p:nvSpPr>
          <p:cNvPr id="10" name="TextBox 9">
            <a:extLst>
              <a:ext uri="{FF2B5EF4-FFF2-40B4-BE49-F238E27FC236}">
                <a16:creationId xmlns:a16="http://schemas.microsoft.com/office/drawing/2014/main" id="{62F02CF4-61FC-C846-D80E-78EA92246D86}"/>
              </a:ext>
            </a:extLst>
          </p:cNvPr>
          <p:cNvSpPr txBox="1"/>
          <p:nvPr/>
        </p:nvSpPr>
        <p:spPr>
          <a:xfrm>
            <a:off x="6321346" y="4696615"/>
            <a:ext cx="1724297" cy="269965"/>
          </a:xfrm>
          <a:prstGeom prst="rect">
            <a:avLst/>
          </a:prstGeom>
        </p:spPr>
        <p:txBody>
          <a:bodyPr vert="horz" wrap="none" lIns="0" tIns="0" rIns="0" bIns="0" rtlCol="0">
            <a:noAutofit/>
          </a:bodyPr>
          <a:lstStyle/>
          <a:p>
            <a:pPr algn="l"/>
            <a:endParaRPr lang="en-US" sz="1400" dirty="0"/>
          </a:p>
        </p:txBody>
      </p:sp>
      <p:sp>
        <p:nvSpPr>
          <p:cNvPr id="11" name="TextBox 10">
            <a:extLst>
              <a:ext uri="{FF2B5EF4-FFF2-40B4-BE49-F238E27FC236}">
                <a16:creationId xmlns:a16="http://schemas.microsoft.com/office/drawing/2014/main" id="{5D15E9F8-AC1E-3EFD-E24C-D77DD2032AD9}"/>
              </a:ext>
            </a:extLst>
          </p:cNvPr>
          <p:cNvSpPr txBox="1"/>
          <p:nvPr/>
        </p:nvSpPr>
        <p:spPr>
          <a:xfrm>
            <a:off x="4301626" y="5425764"/>
            <a:ext cx="1724297" cy="269965"/>
          </a:xfrm>
          <a:prstGeom prst="rect">
            <a:avLst/>
          </a:prstGeom>
        </p:spPr>
        <p:txBody>
          <a:bodyPr vert="horz" wrap="none" lIns="0" tIns="0" rIns="0" bIns="0" rtlCol="0">
            <a:noAutofit/>
          </a:bodyPr>
          <a:lstStyle/>
          <a:p>
            <a:pPr algn="l"/>
            <a:endParaRPr lang="en-US" sz="1400" dirty="0"/>
          </a:p>
        </p:txBody>
      </p:sp>
      <p:sp>
        <p:nvSpPr>
          <p:cNvPr id="12" name="TextBox 11">
            <a:extLst>
              <a:ext uri="{FF2B5EF4-FFF2-40B4-BE49-F238E27FC236}">
                <a16:creationId xmlns:a16="http://schemas.microsoft.com/office/drawing/2014/main" id="{135D74B2-261F-E9D7-F46A-61CA5FFD7976}"/>
              </a:ext>
            </a:extLst>
          </p:cNvPr>
          <p:cNvSpPr txBox="1"/>
          <p:nvPr/>
        </p:nvSpPr>
        <p:spPr>
          <a:xfrm>
            <a:off x="4301625" y="6079183"/>
            <a:ext cx="1724297" cy="269965"/>
          </a:xfrm>
          <a:prstGeom prst="rect">
            <a:avLst/>
          </a:prstGeom>
        </p:spPr>
        <p:txBody>
          <a:bodyPr vert="horz" wrap="none" lIns="0" tIns="0" rIns="0" bIns="0" rtlCol="0">
            <a:noAutofit/>
          </a:bodyPr>
          <a:lstStyle/>
          <a:p>
            <a:pPr algn="l"/>
            <a:endParaRPr lang="en-US" sz="1400" dirty="0"/>
          </a:p>
        </p:txBody>
      </p:sp>
      <p:sp>
        <p:nvSpPr>
          <p:cNvPr id="13" name="TextBox 12">
            <a:extLst>
              <a:ext uri="{FF2B5EF4-FFF2-40B4-BE49-F238E27FC236}">
                <a16:creationId xmlns:a16="http://schemas.microsoft.com/office/drawing/2014/main" id="{25FA3BF6-99BF-9732-9E56-CA000AB22294}"/>
              </a:ext>
            </a:extLst>
          </p:cNvPr>
          <p:cNvSpPr txBox="1"/>
          <p:nvPr/>
        </p:nvSpPr>
        <p:spPr>
          <a:xfrm>
            <a:off x="10097288" y="2029097"/>
            <a:ext cx="1724297" cy="269965"/>
          </a:xfrm>
          <a:prstGeom prst="rect">
            <a:avLst/>
          </a:prstGeom>
        </p:spPr>
        <p:txBody>
          <a:bodyPr vert="horz" wrap="none" lIns="0" tIns="0" rIns="0" bIns="0" rtlCol="0">
            <a:noAutofit/>
          </a:bodyPr>
          <a:lstStyle/>
          <a:p>
            <a:pPr algn="l"/>
            <a:endParaRPr lang="en-US" sz="1400" dirty="0"/>
          </a:p>
        </p:txBody>
      </p:sp>
      <p:sp>
        <p:nvSpPr>
          <p:cNvPr id="14" name="TextBox 13">
            <a:extLst>
              <a:ext uri="{FF2B5EF4-FFF2-40B4-BE49-F238E27FC236}">
                <a16:creationId xmlns:a16="http://schemas.microsoft.com/office/drawing/2014/main" id="{E6A94C43-5278-F5A1-94F4-0B2EB5894FD0}"/>
              </a:ext>
            </a:extLst>
          </p:cNvPr>
          <p:cNvSpPr txBox="1"/>
          <p:nvPr/>
        </p:nvSpPr>
        <p:spPr>
          <a:xfrm>
            <a:off x="10166548" y="2671255"/>
            <a:ext cx="1724297" cy="269965"/>
          </a:xfrm>
          <a:prstGeom prst="rect">
            <a:avLst/>
          </a:prstGeom>
        </p:spPr>
        <p:txBody>
          <a:bodyPr vert="horz" wrap="none" lIns="0" tIns="0" rIns="0" bIns="0" rtlCol="0">
            <a:noAutofit/>
          </a:bodyPr>
          <a:lstStyle/>
          <a:p>
            <a:pPr algn="l"/>
            <a:endParaRPr lang="en-US" sz="1400" dirty="0"/>
          </a:p>
        </p:txBody>
      </p:sp>
      <p:sp>
        <p:nvSpPr>
          <p:cNvPr id="15" name="TextBox 14">
            <a:extLst>
              <a:ext uri="{FF2B5EF4-FFF2-40B4-BE49-F238E27FC236}">
                <a16:creationId xmlns:a16="http://schemas.microsoft.com/office/drawing/2014/main" id="{F154B60F-6EFC-6B6A-5640-3B2DE41F329E}"/>
              </a:ext>
            </a:extLst>
          </p:cNvPr>
          <p:cNvSpPr txBox="1"/>
          <p:nvPr/>
        </p:nvSpPr>
        <p:spPr>
          <a:xfrm>
            <a:off x="10187610" y="3300807"/>
            <a:ext cx="1724297" cy="269965"/>
          </a:xfrm>
          <a:prstGeom prst="rect">
            <a:avLst/>
          </a:prstGeom>
        </p:spPr>
        <p:txBody>
          <a:bodyPr vert="horz" wrap="none" lIns="0" tIns="0" rIns="0" bIns="0" rtlCol="0">
            <a:noAutofit/>
          </a:bodyPr>
          <a:lstStyle/>
          <a:p>
            <a:pPr algn="l"/>
            <a:endParaRPr lang="en-US" sz="1400" dirty="0"/>
          </a:p>
        </p:txBody>
      </p:sp>
      <p:sp>
        <p:nvSpPr>
          <p:cNvPr id="16" name="TextBox 15">
            <a:extLst>
              <a:ext uri="{FF2B5EF4-FFF2-40B4-BE49-F238E27FC236}">
                <a16:creationId xmlns:a16="http://schemas.microsoft.com/office/drawing/2014/main" id="{BB9C201B-8AA4-B2E6-2F78-FB86E6243983}"/>
              </a:ext>
            </a:extLst>
          </p:cNvPr>
          <p:cNvSpPr txBox="1"/>
          <p:nvPr/>
        </p:nvSpPr>
        <p:spPr>
          <a:xfrm>
            <a:off x="10247041" y="3975171"/>
            <a:ext cx="1724297" cy="269965"/>
          </a:xfrm>
          <a:prstGeom prst="rect">
            <a:avLst/>
          </a:prstGeom>
        </p:spPr>
        <p:txBody>
          <a:bodyPr vert="horz" wrap="none" lIns="0" tIns="0" rIns="0" bIns="0" rtlCol="0">
            <a:noAutofit/>
          </a:bodyPr>
          <a:lstStyle/>
          <a:p>
            <a:pPr algn="l"/>
            <a:endParaRPr lang="en-US" sz="1400" dirty="0"/>
          </a:p>
        </p:txBody>
      </p:sp>
    </p:spTree>
    <p:extLst>
      <p:ext uri="{BB962C8B-B14F-4D97-AF65-F5344CB8AC3E}">
        <p14:creationId xmlns:p14="http://schemas.microsoft.com/office/powerpoint/2010/main" val="1377328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E8FEAF-F1B0-BFF1-4D66-6396853D11FC}"/>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D3126FE-5E35-585F-A4DD-1071E146DE0F}"/>
              </a:ext>
            </a:extLst>
          </p:cNvPr>
          <p:cNvSpPr>
            <a:spLocks noGrp="1" noChangeArrowheads="1"/>
          </p:cNvSpPr>
          <p:nvPr>
            <p:ph type="title"/>
          </p:nvPr>
        </p:nvSpPr>
        <p:spPr>
          <a:xfrm>
            <a:off x="231078" y="534083"/>
            <a:ext cx="11740260" cy="496290"/>
          </a:xfrm>
        </p:spPr>
        <p:txBody>
          <a:bodyPr/>
          <a:lstStyle/>
          <a:p>
            <a:r>
              <a:rPr lang="en-US" dirty="0"/>
              <a:t>NATALEE: </a:t>
            </a:r>
            <a:r>
              <a:rPr lang="en-US" altLang="en-US" dirty="0"/>
              <a:t>Absolute DDFS Benefit by Other Subgroups</a:t>
            </a:r>
          </a:p>
        </p:txBody>
      </p:sp>
      <p:graphicFrame>
        <p:nvGraphicFramePr>
          <p:cNvPr id="6" name="Group 32">
            <a:extLst>
              <a:ext uri="{FF2B5EF4-FFF2-40B4-BE49-F238E27FC236}">
                <a16:creationId xmlns:a16="http://schemas.microsoft.com/office/drawing/2014/main" id="{CA74FC52-8E09-9026-3C59-36C21401EF5A}"/>
              </a:ext>
            </a:extLst>
          </p:cNvPr>
          <p:cNvGraphicFramePr>
            <a:graphicFrameLocks noGrp="1"/>
          </p:cNvGraphicFramePr>
          <p:nvPr>
            <p:extLst>
              <p:ext uri="{D42A27DB-BD31-4B8C-83A1-F6EECF244321}">
                <p14:modId xmlns:p14="http://schemas.microsoft.com/office/powerpoint/2010/main" val="2421855137"/>
              </p:ext>
            </p:extLst>
          </p:nvPr>
        </p:nvGraphicFramePr>
        <p:xfrm>
          <a:off x="228600" y="1333500"/>
          <a:ext cx="11740259" cy="4445007"/>
        </p:xfrm>
        <a:graphic>
          <a:graphicData uri="http://schemas.openxmlformats.org/drawingml/2006/table">
            <a:tbl>
              <a:tblPr/>
              <a:tblGrid>
                <a:gridCol w="2194151">
                  <a:extLst>
                    <a:ext uri="{9D8B030D-6E8A-4147-A177-3AD203B41FA5}">
                      <a16:colId xmlns:a16="http://schemas.microsoft.com/office/drawing/2014/main" val="20000"/>
                    </a:ext>
                  </a:extLst>
                </a:gridCol>
                <a:gridCol w="1616039">
                  <a:extLst>
                    <a:ext uri="{9D8B030D-6E8A-4147-A177-3AD203B41FA5}">
                      <a16:colId xmlns:a16="http://schemas.microsoft.com/office/drawing/2014/main" val="20001"/>
                    </a:ext>
                  </a:extLst>
                </a:gridCol>
                <a:gridCol w="1571884">
                  <a:extLst>
                    <a:ext uri="{9D8B030D-6E8A-4147-A177-3AD203B41FA5}">
                      <a16:colId xmlns:a16="http://schemas.microsoft.com/office/drawing/2014/main" val="1400731141"/>
                    </a:ext>
                  </a:extLst>
                </a:gridCol>
                <a:gridCol w="1298129">
                  <a:extLst>
                    <a:ext uri="{9D8B030D-6E8A-4147-A177-3AD203B41FA5}">
                      <a16:colId xmlns:a16="http://schemas.microsoft.com/office/drawing/2014/main" val="1122680634"/>
                    </a:ext>
                  </a:extLst>
                </a:gridCol>
                <a:gridCol w="2198873">
                  <a:extLst>
                    <a:ext uri="{9D8B030D-6E8A-4147-A177-3AD203B41FA5}">
                      <a16:colId xmlns:a16="http://schemas.microsoft.com/office/drawing/2014/main" val="3456367152"/>
                    </a:ext>
                  </a:extLst>
                </a:gridCol>
                <a:gridCol w="1563053">
                  <a:extLst>
                    <a:ext uri="{9D8B030D-6E8A-4147-A177-3AD203B41FA5}">
                      <a16:colId xmlns:a16="http://schemas.microsoft.com/office/drawing/2014/main" val="1091891418"/>
                    </a:ext>
                  </a:extLst>
                </a:gridCol>
                <a:gridCol w="1298130">
                  <a:extLst>
                    <a:ext uri="{9D8B030D-6E8A-4147-A177-3AD203B41FA5}">
                      <a16:colId xmlns:a16="http://schemas.microsoft.com/office/drawing/2014/main" val="2731800337"/>
                    </a:ext>
                  </a:extLst>
                </a:gridCol>
              </a:tblGrid>
              <a:tr h="360607">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cs typeface="Poppins" pitchFamily="2" charset="77"/>
                        </a:rPr>
                        <a:t>Subgroup</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mn-lt"/>
                        </a:rPr>
                        <a:t>3-Yr DDFS Rate, %</a:t>
                      </a:r>
                      <a:endParaRPr kumimoji="0" lang="en-US" sz="14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1"/>
                          </a:solidFill>
                          <a:effectLst/>
                          <a:latin typeface="+mn-lt"/>
                        </a:rPr>
                        <a:t>3-Yr Absolute Benefit</a:t>
                      </a:r>
                      <a:endParaRPr kumimoji="0" lang="en-US" sz="14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bg1"/>
                          </a:solidFill>
                          <a:effectLst/>
                          <a:latin typeface="+mn-lt"/>
                        </a:rPr>
                        <a:t>5-Yr DDFS rate, %</a:t>
                      </a:r>
                      <a:endParaRPr kumimoji="0" lang="en-US" sz="14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endParaRPr lang="en-US"/>
                    </a:p>
                  </a:txBody>
                  <a:tcPr>
                    <a:lnL w="12700" cmpd="sng">
                      <a:noFill/>
                      <a:prstDash val="solid"/>
                    </a:ln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a:ln>
                            <a:noFill/>
                          </a:ln>
                          <a:solidFill>
                            <a:schemeClr val="bg1"/>
                          </a:solidFill>
                          <a:effectLst/>
                          <a:latin typeface="+mn-lt"/>
                        </a:rPr>
                        <a:t>5-Yr Absolute Benefit</a:t>
                      </a:r>
                      <a:endParaRPr kumimoji="0" lang="en-US" sz="14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49388028"/>
                  </a:ext>
                </a:extLst>
              </a:tr>
              <a:tr h="360607">
                <a:tc vMerge="1">
                  <a:txBody>
                    <a:bodyPr/>
                    <a:lstStyle/>
                    <a:p>
                      <a:endParaRPr dirty="0"/>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bg1"/>
                          </a:solidFill>
                          <a:effectLst/>
                          <a:latin typeface="+mn-lt"/>
                        </a:rPr>
                        <a:t>Ribociclib + NSAI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1" i="0" u="none" strike="noStrike" cap="none" normalizeH="0" baseline="0" dirty="0">
                          <a:ln>
                            <a:noFill/>
                          </a:ln>
                          <a:solidFill>
                            <a:schemeClr val="bg1"/>
                          </a:solidFill>
                          <a:effectLst/>
                          <a:latin typeface="+mn-lt"/>
                        </a:rPr>
                        <a:t>NSAI Alone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endParaRPr kumimoji="0" lang="en-US" sz="1800" b="1" i="0" u="none" strike="noStrike" cap="none" normalizeH="0" baseline="0" dirty="0">
                        <a:ln>
                          <a:noFill/>
                        </a:ln>
                        <a:solidFill>
                          <a:schemeClr val="bg1"/>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18412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tx1"/>
                          </a:solidFill>
                          <a:effectLst/>
                          <a:latin typeface="+mn-lt"/>
                          <a:cs typeface="Poppins" pitchFamily="2" charset="77"/>
                        </a:rPr>
                        <a:t>Menopausal status</a:t>
                      </a:r>
                      <a:endParaRPr kumimoji="0" lang="en-US" sz="1400" b="0" i="0" u="none" strike="noStrike" cap="none" normalizeH="0" baseline="0" dirty="0">
                        <a:ln>
                          <a:noFill/>
                        </a:ln>
                        <a:solidFill>
                          <a:schemeClr val="bg2">
                            <a:lumMod val="10000"/>
                          </a:schemeClr>
                        </a:solidFill>
                        <a:effectLst/>
                        <a:latin typeface="+mn-lt"/>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mn-lt"/>
                          <a:cs typeface="Poppins" pitchFamily="2" charset="77"/>
                        </a:rPr>
                        <a:t>Premenopausal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mn-lt"/>
                          <a:cs typeface="Poppins" pitchFamily="2" charset="77"/>
                        </a:rPr>
                        <a:t>Postmenopausal</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92.8</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br>
                        <a:rPr lang="en-US" sz="1400" dirty="0"/>
                      </a:br>
                      <a:r>
                        <a:rPr lang="en-US" sz="1400" dirty="0"/>
                        <a:t>90.0</a:t>
                      </a:r>
                      <a:br>
                        <a:rPr lang="en-US" sz="1400" dirty="0"/>
                      </a:br>
                      <a:r>
                        <a:rPr lang="en-US" sz="1400" dirty="0"/>
                        <a:t>88.4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2.8</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88.5</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br>
                        <a:rPr lang="en-US" sz="1400" dirty="0"/>
                      </a:br>
                      <a:r>
                        <a:rPr lang="en-US" sz="1400" dirty="0"/>
                        <a:t>84.4</a:t>
                      </a:r>
                      <a:br>
                        <a:rPr lang="en-US" sz="1400" dirty="0"/>
                      </a:br>
                      <a:r>
                        <a:rPr lang="en-US" sz="1400" dirty="0"/>
                        <a:t>81.0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4.1</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10001"/>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dirty="0">
                          <a:ln>
                            <a:noFill/>
                          </a:ln>
                          <a:solidFill>
                            <a:schemeClr val="tx1"/>
                          </a:solidFill>
                          <a:effectLst/>
                          <a:latin typeface="+mn-lt"/>
                          <a:cs typeface="Poppins" pitchFamily="2" charset="77"/>
                        </a:rPr>
                        <a:t>Ki67 score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mn-lt"/>
                          <a:cs typeface="Poppins" pitchFamily="2" charset="77"/>
                        </a:rPr>
                        <a:t>≤20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tx1"/>
                          </a:solidFill>
                          <a:effectLst/>
                          <a:latin typeface="+mn-lt"/>
                          <a:cs typeface="Poppins" pitchFamily="2" charset="77"/>
                        </a:rPr>
                        <a:t>&gt;20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92.8</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89.9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br>
                        <a:rPr lang="en-US" sz="1400" dirty="0"/>
                      </a:br>
                      <a:r>
                        <a:rPr lang="en-US" sz="1400" dirty="0"/>
                        <a:t>90.5</a:t>
                      </a:r>
                      <a:br>
                        <a:rPr lang="en-US" sz="1400" dirty="0"/>
                      </a:br>
                      <a:r>
                        <a:rPr lang="en-US" sz="1400" dirty="0"/>
                        <a:t>87.3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2.3</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88.5</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84.6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br>
                        <a:rPr lang="en-US" sz="1400" dirty="0"/>
                      </a:br>
                      <a:r>
                        <a:rPr lang="en-US" sz="1400" dirty="0"/>
                        <a:t>84.2</a:t>
                      </a:r>
                      <a:br>
                        <a:rPr lang="en-US" sz="1400" dirty="0"/>
                      </a:br>
                      <a:r>
                        <a:rPr lang="en-US" sz="1400" dirty="0"/>
                        <a:t>79.8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4.3</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4.8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0002"/>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a:ln>
                            <a:noFill/>
                          </a:ln>
                          <a:solidFill>
                            <a:schemeClr val="tx1"/>
                          </a:solidFill>
                          <a:effectLst/>
                          <a:latin typeface="+mn-lt"/>
                          <a:cs typeface="Poppins" pitchFamily="2" charset="77"/>
                        </a:rPr>
                        <a:t>Prior ET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mn-lt"/>
                          <a:cs typeface="Poppins" pitchFamily="2" charset="77"/>
                        </a:rPr>
                        <a:t>&lt; 12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mn-lt"/>
                          <a:cs typeface="Poppins" pitchFamily="2" charset="77"/>
                        </a:rPr>
                        <a:t>≥12 but &lt;26 wk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mn-lt"/>
                          <a:cs typeface="Poppins" pitchFamily="2" charset="77"/>
                        </a:rPr>
                        <a:t>≥26 wk</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92.4</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91.4</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br>
                        <a:rPr lang="en-US" sz="1400" dirty="0"/>
                      </a:br>
                      <a:r>
                        <a:rPr lang="en-US" sz="1400" dirty="0"/>
                        <a:t>89.7</a:t>
                      </a:r>
                      <a:br>
                        <a:rPr lang="en-US" sz="1400" dirty="0"/>
                      </a:br>
                      <a:r>
                        <a:rPr lang="en-US" sz="1400" dirty="0"/>
                        <a:t>89.3</a:t>
                      </a:r>
                      <a:br>
                        <a:rPr lang="en-US" sz="1400" dirty="0"/>
                      </a:br>
                      <a:r>
                        <a:rPr lang="en-US" sz="1400" dirty="0"/>
                        <a:t>89.5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2.7</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2.1</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87.7</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85.4</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87.5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algn="ctr"/>
                      <a:br>
                        <a:rPr lang="en-US" sz="1400" dirty="0"/>
                      </a:br>
                      <a:r>
                        <a:rPr lang="en-US" sz="1400" dirty="0"/>
                        <a:t>83.2</a:t>
                      </a:r>
                      <a:br>
                        <a:rPr lang="en-US" sz="1400" dirty="0"/>
                      </a:br>
                      <a:r>
                        <a:rPr lang="en-US" sz="1400" dirty="0"/>
                        <a:t>83.4</a:t>
                      </a:r>
                      <a:br>
                        <a:rPr lang="en-US" sz="1400" dirty="0"/>
                      </a:br>
                      <a:r>
                        <a:rPr lang="en-US" sz="1400" dirty="0"/>
                        <a:t>80.7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4.5</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2.0</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val="720642373"/>
                  </a:ext>
                </a:extLst>
              </a:tr>
              <a:tr h="184124">
                <a:tc>
                  <a:txBody>
                    <a:bodyPr/>
                    <a:lstStyle/>
                    <a:p>
                      <a:pPr marL="7938" marR="0" lvl="0" indent="0" algn="l" defTabSz="914400" rtl="0" eaLnBrk="1" fontAlgn="base" latinLnBrk="0" hangingPunct="1">
                        <a:lnSpc>
                          <a:spcPct val="100000"/>
                        </a:lnSpc>
                        <a:spcBef>
                          <a:spcPct val="0"/>
                        </a:spcBef>
                        <a:spcAft>
                          <a:spcPct val="0"/>
                        </a:spcAft>
                        <a:buClr>
                          <a:srgbClr val="000000"/>
                        </a:buClr>
                        <a:buSzTx/>
                        <a:buFontTx/>
                        <a:buNone/>
                        <a:tabLst/>
                      </a:pPr>
                      <a:r>
                        <a:rPr kumimoji="0" lang="en-US" sz="1400" b="0" i="0" u="none" strike="noStrike" cap="none" normalizeH="0" baseline="0">
                          <a:ln>
                            <a:noFill/>
                          </a:ln>
                          <a:solidFill>
                            <a:schemeClr val="tx1"/>
                          </a:solidFill>
                          <a:effectLst/>
                          <a:latin typeface="+mn-lt"/>
                          <a:cs typeface="Poppins" pitchFamily="2" charset="77"/>
                        </a:rPr>
                        <a:t>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a:ln>
                            <a:noFill/>
                          </a:ln>
                          <a:solidFill>
                            <a:schemeClr val="tx1"/>
                          </a:solidFill>
                          <a:effectLst/>
                          <a:latin typeface="+mn-lt"/>
                          <a:cs typeface="Poppins" pitchFamily="2" charset="77"/>
                        </a:rPr>
                        <a:t>&lt;40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a:ln>
                            <a:noFill/>
                          </a:ln>
                          <a:solidFill>
                            <a:schemeClr val="tx1"/>
                          </a:solidFill>
                          <a:effectLst/>
                          <a:latin typeface="+mn-lt"/>
                          <a:cs typeface="Poppins" pitchFamily="2" charset="77"/>
                        </a:rPr>
                        <a:t>≥40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a:ln>
                            <a:noFill/>
                          </a:ln>
                          <a:solidFill>
                            <a:schemeClr val="tx1"/>
                          </a:solidFill>
                          <a:effectLst/>
                          <a:latin typeface="+mn-lt"/>
                          <a:cs typeface="Poppins" pitchFamily="2" charset="77"/>
                        </a:rPr>
                        <a:t>&lt; 65 yr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a:ln>
                            <a:noFill/>
                          </a:ln>
                          <a:solidFill>
                            <a:schemeClr val="tx1"/>
                          </a:solidFill>
                          <a:effectLst/>
                          <a:latin typeface="+mn-lt"/>
                          <a:cs typeface="Poppins" pitchFamily="2" charset="77"/>
                        </a:rPr>
                        <a:t>≥65 yr</a:t>
                      </a:r>
                      <a:endParaRPr kumimoji="0" lang="en-US" sz="1400" b="0" i="0" u="none" strike="noStrike" cap="none" normalizeH="0" baseline="0" dirty="0">
                        <a:ln>
                          <a:noFill/>
                        </a:ln>
                        <a:solidFill>
                          <a:schemeClr val="tx1"/>
                        </a:solidFill>
                        <a:effectLst/>
                        <a:latin typeface="+mn-lt"/>
                        <a:cs typeface="Poppins" pitchFamily="2" charset="77"/>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92.3</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91.6</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91.8</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90.8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br>
                        <a:rPr lang="en-US" sz="1400" dirty="0"/>
                      </a:br>
                      <a:r>
                        <a:rPr lang="en-US" sz="1400" dirty="0"/>
                        <a:t>86.8</a:t>
                      </a:r>
                      <a:br>
                        <a:rPr lang="en-US" sz="1400" dirty="0"/>
                      </a:br>
                      <a:r>
                        <a:rPr lang="en-US" sz="1400" dirty="0"/>
                        <a:t>89.4</a:t>
                      </a:r>
                      <a:br>
                        <a:rPr lang="en-US" sz="1400" dirty="0"/>
                      </a:br>
                      <a:r>
                        <a:rPr lang="en-US" sz="1400" dirty="0"/>
                        <a:t>89.7</a:t>
                      </a:r>
                      <a:br>
                        <a:rPr lang="en-US" sz="1400" dirty="0"/>
                      </a:br>
                      <a:r>
                        <a:rPr lang="en-US" sz="1400" dirty="0"/>
                        <a:t>85.7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5.5</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2.2</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2.1</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85.5</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86.9</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87.2</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84.7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algn="ctr"/>
                      <a:br>
                        <a:rPr lang="en-US" sz="1400" dirty="0"/>
                      </a:br>
                      <a:r>
                        <a:rPr lang="en-US" sz="1400" dirty="0"/>
                        <a:t>80.5</a:t>
                      </a:r>
                      <a:br>
                        <a:rPr lang="en-US" sz="1400" dirty="0"/>
                      </a:br>
                      <a:r>
                        <a:rPr lang="en-US" sz="1400" dirty="0"/>
                        <a:t>82.7</a:t>
                      </a:r>
                      <a:br>
                        <a:rPr lang="en-US" sz="1400" dirty="0"/>
                      </a:br>
                      <a:r>
                        <a:rPr lang="en-US" sz="1400" dirty="0"/>
                        <a:t>83.7</a:t>
                      </a:r>
                      <a:br>
                        <a:rPr lang="en-US" sz="1400" dirty="0"/>
                      </a:br>
                      <a:r>
                        <a:rPr lang="en-US" sz="1400" dirty="0"/>
                        <a:t>75.4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bg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5.0</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4.2</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3.5</a:t>
                      </a:r>
                      <a:br>
                        <a:rPr kumimoji="0" lang="en-US" sz="1400" b="0" i="0" u="none" strike="noStrike" cap="none" normalizeH="0" baseline="0" dirty="0">
                          <a:ln>
                            <a:noFill/>
                          </a:ln>
                          <a:solidFill>
                            <a:schemeClr val="tx1"/>
                          </a:solidFill>
                          <a:effectLst/>
                          <a:latin typeface="+mn-lt"/>
                          <a:cs typeface="Poppins" pitchFamily="2" charset="77"/>
                        </a:rPr>
                      </a:br>
                      <a:r>
                        <a:rPr kumimoji="0" lang="en-US" sz="1400" b="0" i="0" u="none" strike="noStrike" cap="none" normalizeH="0" baseline="0" dirty="0">
                          <a:ln>
                            <a:noFill/>
                          </a:ln>
                          <a:solidFill>
                            <a:schemeClr val="tx1"/>
                          </a:solidFill>
                          <a:effectLst/>
                          <a:latin typeface="+mn-lt"/>
                          <a:cs typeface="Poppins" pitchFamily="2" charset="77"/>
                        </a:rPr>
                        <a:t>9.3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solidFill>
                  </a:tcPr>
                </a:tc>
                <a:extLst>
                  <a:ext uri="{0D108BD9-81ED-4DB2-BD59-A6C34878D82A}">
                    <a16:rowId xmlns:a16="http://schemas.microsoft.com/office/drawing/2014/main" val="1487417982"/>
                  </a:ext>
                </a:extLst>
              </a:tr>
            </a:tbl>
          </a:graphicData>
        </a:graphic>
      </p:graphicFrame>
      <p:sp>
        <p:nvSpPr>
          <p:cNvPr id="4" name="Text Box 15">
            <a:extLst>
              <a:ext uri="{FF2B5EF4-FFF2-40B4-BE49-F238E27FC236}">
                <a16:creationId xmlns:a16="http://schemas.microsoft.com/office/drawing/2014/main" id="{47B4BEB9-7916-43CE-D68A-485AB79AB2F0}"/>
              </a:ext>
            </a:extLst>
          </p:cNvPr>
          <p:cNvSpPr txBox="1">
            <a:spLocks noChangeArrowheads="1"/>
          </p:cNvSpPr>
          <p:nvPr/>
        </p:nvSpPr>
        <p:spPr bwMode="auto">
          <a:xfrm>
            <a:off x="3559175" y="6506289"/>
            <a:ext cx="5732463" cy="123111"/>
          </a:xfrm>
          <a:prstGeom prst="rect">
            <a:avLst/>
          </a:prstGeom>
          <a:noFill/>
          <a:ln>
            <a:noFill/>
          </a:ln>
        </p:spPr>
        <p:txBody>
          <a:bodyPr vert="horz" wrap="square" lIns="0" tIns="0" rIns="0" bIns="0" rtlCol="0" anchor="b">
            <a:spAutoFit/>
          </a:bodyPr>
          <a:lstStyle>
            <a:lvl1pPr marL="0" indent="0" algn="l" defTabSz="914400" rtl="0" eaLnBrk="1" latinLnBrk="0" hangingPunct="1">
              <a:lnSpc>
                <a:spcPct val="100000"/>
              </a:lnSpc>
              <a:spcBef>
                <a:spcPts val="1000"/>
              </a:spcBef>
              <a:buFont typeface="Arial" panose="020B0604020202020204" pitchFamily="34" charset="0"/>
              <a:buNone/>
              <a:defRPr lang="en-US" sz="1000" b="1" kern="1200">
                <a:solidFill>
                  <a:schemeClr val="tx1"/>
                </a:solidFill>
                <a:latin typeface="Arial" charset="0"/>
                <a:ea typeface="+mn-ea"/>
                <a:cs typeface="Poppins" pitchFamily="2" charset="77"/>
              </a:defRPr>
            </a:lvl1pPr>
            <a:lvl2pPr marL="742950" indent="-28575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2pPr>
            <a:lvl3pPr marL="11430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3pPr>
            <a:lvl4pPr marL="1600200" indent="-228600" algn="l" defTabSz="914400" rtl="0" eaLnBrk="1" latinLnBrk="0" hangingPunct="1">
              <a:lnSpc>
                <a:spcPct val="110000"/>
              </a:lnSpc>
              <a:spcBef>
                <a:spcPts val="500"/>
              </a:spcBef>
              <a:buFont typeface="Arial" panose="020B0604020202020204" pitchFamily="34" charset="0"/>
              <a:buChar char="•"/>
              <a:defRPr lang="en-US" sz="1000" b="1" kern="1200">
                <a:solidFill>
                  <a:schemeClr val="tx1"/>
                </a:solidFill>
                <a:latin typeface="Arial" charset="0"/>
                <a:ea typeface="+mn-ea"/>
                <a:cs typeface="Poppins" pitchFamily="2" charset="77"/>
              </a:defRPr>
            </a:lvl4pPr>
            <a:lvl5pPr marL="2057400" indent="-228600" algn="l" defTabSz="914400" rtl="0" eaLnBrk="1" latinLnBrk="0" hangingPunct="1">
              <a:lnSpc>
                <a:spcPct val="110000"/>
              </a:lnSpc>
              <a:spcBef>
                <a:spcPts val="500"/>
              </a:spcBef>
              <a:buFont typeface="Poppins" panose="00000500000000000000" pitchFamily="2" charset="0"/>
              <a:buChar char="–"/>
              <a:defRPr sz="1000" b="1" kern="1200">
                <a:solidFill>
                  <a:schemeClr val="tx1"/>
                </a:solidFill>
                <a:latin typeface="Arial" charset="0"/>
                <a:ea typeface="+mn-ea"/>
                <a:cs typeface="Poppins" pitchFamily="2" charset="77"/>
              </a:defRPr>
            </a:lvl5pPr>
            <a:lvl6pPr marL="25146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6pPr>
            <a:lvl7pPr marL="29718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7pPr>
            <a:lvl8pPr marL="34290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8pPr>
            <a:lvl9pPr marL="3886200" indent="-228600" algn="l" defTabSz="914400" rtl="0" eaLnBrk="0" fontAlgn="base" latinLnBrk="0" hangingPunct="0">
              <a:lnSpc>
                <a:spcPct val="90000"/>
              </a:lnSpc>
              <a:spcBef>
                <a:spcPct val="0"/>
              </a:spcBef>
              <a:spcAft>
                <a:spcPct val="0"/>
              </a:spcAft>
              <a:buFont typeface="Arial" panose="020B0604020202020204" pitchFamily="34" charset="0"/>
              <a:buChar char="•"/>
              <a:defRPr sz="1800" b="1" kern="1200">
                <a:solidFill>
                  <a:schemeClr val="tx1"/>
                </a:solidFill>
                <a:latin typeface="Arial" charset="0"/>
                <a:ea typeface="+mn-ea"/>
                <a:cs typeface="+mn-cs"/>
              </a:defRPr>
            </a:lvl9pPr>
          </a:lstStyle>
          <a:p>
            <a:pPr>
              <a:spcBef>
                <a:spcPts val="0"/>
              </a:spcBef>
              <a:defRPr/>
            </a:pPr>
            <a:r>
              <a:rPr lang="en-US" altLang="en-US" sz="800" b="0" spc="-10">
                <a:solidFill>
                  <a:srgbClr val="161616"/>
                </a:solidFill>
                <a:latin typeface="Poppins" pitchFamily="2" charset="77"/>
              </a:rPr>
              <a:t>Hurvitz. SABCS 2025. Abstr PS3-09-08.</a:t>
            </a:r>
            <a:endParaRPr lang="en-US" altLang="en-US" sz="800" b="0" dirty="0">
              <a:solidFill>
                <a:srgbClr val="161616"/>
              </a:solidFill>
              <a:latin typeface="Poppins" pitchFamily="2" charset="77"/>
            </a:endParaRPr>
          </a:p>
        </p:txBody>
      </p:sp>
    </p:spTree>
    <p:extLst>
      <p:ext uri="{BB962C8B-B14F-4D97-AF65-F5344CB8AC3E}">
        <p14:creationId xmlns:p14="http://schemas.microsoft.com/office/powerpoint/2010/main" val="2090579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82D27-337F-DFA4-A984-C006787A9426}"/>
            </a:ext>
          </a:extLst>
        </p:cNvPr>
        <p:cNvGrpSpPr/>
        <p:nvPr/>
      </p:nvGrpSpPr>
      <p:grpSpPr>
        <a:xfrm>
          <a:off x="0" y="0"/>
          <a:ext cx="0" cy="0"/>
          <a:chOff x="0" y="0"/>
          <a:chExt cx="0" cy="0"/>
        </a:xfrm>
      </p:grpSpPr>
      <p:sp>
        <p:nvSpPr>
          <p:cNvPr id="10243" name="Rectangle 4">
            <a:extLst>
              <a:ext uri="{FF2B5EF4-FFF2-40B4-BE49-F238E27FC236}">
                <a16:creationId xmlns:a16="http://schemas.microsoft.com/office/drawing/2014/main" id="{2026A439-8529-6B4C-B145-B93CE97EB569}"/>
              </a:ext>
            </a:extLst>
          </p:cNvPr>
          <p:cNvSpPr>
            <a:spLocks noGrp="1" noChangeArrowheads="1"/>
          </p:cNvSpPr>
          <p:nvPr>
            <p:ph type="title"/>
          </p:nvPr>
        </p:nvSpPr>
        <p:spPr>
          <a:xfrm>
            <a:off x="231078" y="534083"/>
            <a:ext cx="11740260" cy="496290"/>
          </a:xfrm>
        </p:spPr>
        <p:txBody>
          <a:bodyPr/>
          <a:lstStyle/>
          <a:p>
            <a:r>
              <a:rPr lang="en-US" dirty="0"/>
              <a:t>NATALEE: Investigators’ Conclusions</a:t>
            </a:r>
            <a:endParaRPr lang="en-US" altLang="en-US" dirty="0"/>
          </a:p>
        </p:txBody>
      </p:sp>
      <p:sp>
        <p:nvSpPr>
          <p:cNvPr id="5" name="Text Box 15">
            <a:extLst>
              <a:ext uri="{FF2B5EF4-FFF2-40B4-BE49-F238E27FC236}">
                <a16:creationId xmlns:a16="http://schemas.microsoft.com/office/drawing/2014/main" id="{195DB1B1-EDAD-EFC4-4131-F087EE95E313}"/>
              </a:ext>
            </a:extLst>
          </p:cNvPr>
          <p:cNvSpPr txBox="1">
            <a:spLocks noGrp="1" noChangeArrowheads="1"/>
          </p:cNvSpPr>
          <p:nvPr>
            <p:ph sz="quarter" idx="10"/>
          </p:nvPr>
        </p:nvSpPr>
        <p:spPr bwMode="auto">
          <a:xfrm>
            <a:off x="3559175" y="6506289"/>
            <a:ext cx="5732463" cy="123111"/>
          </a:xfrm>
          <a:prstGeom prst="rect">
            <a:avLst/>
          </a:prstGeom>
          <a:noFill/>
          <a:ln>
            <a:noFill/>
          </a:ln>
        </p:spPr>
        <p:txBody>
          <a:bodyPr wrap="square" lIns="0" tIns="0" rIns="0" bIns="0"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ts val="0"/>
              </a:spcBef>
              <a:defRPr/>
            </a:pPr>
            <a:r>
              <a:rPr lang="en-US" altLang="en-US" sz="800" b="0" spc="-10" dirty="0">
                <a:solidFill>
                  <a:srgbClr val="161616"/>
                </a:solidFill>
                <a:latin typeface="Poppins" pitchFamily="2" charset="77"/>
              </a:rPr>
              <a:t>Hurvitz. SABCS 2025. </a:t>
            </a:r>
            <a:r>
              <a:rPr lang="en-US" altLang="en-US" sz="800" b="0" spc="-10" dirty="0" err="1">
                <a:solidFill>
                  <a:srgbClr val="161616"/>
                </a:solidFill>
                <a:latin typeface="Poppins" pitchFamily="2" charset="77"/>
              </a:rPr>
              <a:t>Abstr</a:t>
            </a:r>
            <a:r>
              <a:rPr lang="en-US" altLang="en-US" sz="800" b="0" spc="-10" dirty="0">
                <a:solidFill>
                  <a:srgbClr val="161616"/>
                </a:solidFill>
                <a:latin typeface="Poppins" pitchFamily="2" charset="77"/>
              </a:rPr>
              <a:t> PS3-09-08.</a:t>
            </a:r>
            <a:endParaRPr kumimoji="0" lang="en-US" altLang="en-US" sz="800" b="0" i="0" u="none" strike="noStrike" kern="1200" cap="none" spc="0" normalizeH="0" baseline="0" noProof="0" dirty="0">
              <a:ln>
                <a:noFill/>
              </a:ln>
              <a:solidFill>
                <a:srgbClr val="161616"/>
              </a:solidFill>
              <a:effectLst/>
              <a:uLnTx/>
              <a:uFillTx/>
              <a:latin typeface="Poppins" pitchFamily="2" charset="77"/>
              <a:ea typeface="+mn-ea"/>
              <a:cs typeface="Poppins" pitchFamily="2" charset="77"/>
            </a:endParaRPr>
          </a:p>
        </p:txBody>
      </p:sp>
      <p:sp>
        <p:nvSpPr>
          <p:cNvPr id="4" name="Content Placeholder 12">
            <a:extLst>
              <a:ext uri="{FF2B5EF4-FFF2-40B4-BE49-F238E27FC236}">
                <a16:creationId xmlns:a16="http://schemas.microsoft.com/office/drawing/2014/main" id="{AF5FF0B6-1A75-3570-D020-CD61415A5028}"/>
              </a:ext>
            </a:extLst>
          </p:cNvPr>
          <p:cNvSpPr>
            <a:spLocks noGrp="1"/>
          </p:cNvSpPr>
          <p:nvPr>
            <p:ph idx="1"/>
          </p:nvPr>
        </p:nvSpPr>
        <p:spPr>
          <a:xfrm>
            <a:off x="231078" y="1322323"/>
            <a:ext cx="11740260" cy="4754880"/>
          </a:xfrm>
        </p:spPr>
        <p:txBody>
          <a:bodyPr/>
          <a:lstStyle/>
          <a:p>
            <a:pPr lvl="1"/>
            <a:r>
              <a:rPr lang="en-US" altLang="en-US" sz="1800" dirty="0"/>
              <a:t>The prespecified 5-yr analysis of the phase III NATALEE trial showed that adding </a:t>
            </a:r>
            <a:r>
              <a:rPr lang="en-US" altLang="en-US" sz="1800" err="1"/>
              <a:t>ribociclib</a:t>
            </a:r>
            <a:r>
              <a:rPr lang="en-US" altLang="en-US" sz="1800" dirty="0"/>
              <a:t> to an NSAI consistently lowered the risk of distant recurrence in patients with HR+/HER2- EBC</a:t>
            </a:r>
          </a:p>
          <a:p>
            <a:pPr lvl="2"/>
            <a:r>
              <a:rPr lang="en-US" altLang="en-US" sz="1600" dirty="0"/>
              <a:t>In the ITT population, both DDFS and DRFS outcomes improved, with all participants having completed </a:t>
            </a:r>
            <a:r>
              <a:rPr lang="en-US" altLang="en-US" sz="1600" err="1"/>
              <a:t>ribociclib</a:t>
            </a:r>
            <a:r>
              <a:rPr lang="en-US" altLang="en-US" sz="1600" dirty="0"/>
              <a:t> therapy for a median of 2 yr</a:t>
            </a:r>
          </a:p>
          <a:p>
            <a:pPr lvl="2"/>
            <a:r>
              <a:rPr lang="en-US" altLang="en-US" sz="1600" dirty="0"/>
              <a:t>The 5-yr results demonstrate a stronger DDFS advantage than the earlier 3-yr analysis, with benefits observed across most major subgroups, including those with high-risk node-negative disease</a:t>
            </a:r>
          </a:p>
          <a:p>
            <a:pPr lvl="1"/>
            <a:r>
              <a:rPr lang="en-US" altLang="en-US" sz="1800" dirty="0"/>
              <a:t>Overall, the findings reinforce the role of adjuvant </a:t>
            </a:r>
            <a:r>
              <a:rPr lang="en-US" altLang="en-US" sz="1800" err="1"/>
              <a:t>ribociclib</a:t>
            </a:r>
            <a:r>
              <a:rPr lang="en-US" altLang="en-US" sz="1800" dirty="0"/>
              <a:t> + NSAI for reducing distant relapse in high-risk HR+/HER2- EBC</a:t>
            </a:r>
          </a:p>
          <a:p>
            <a:pPr lvl="1"/>
            <a:r>
              <a:rPr lang="en-US" altLang="en-US" sz="1800" dirty="0"/>
              <a:t>The investigators </a:t>
            </a:r>
            <a:r>
              <a:rPr lang="en-US" altLang="en-US" sz="1800"/>
              <a:t>concluded that continued </a:t>
            </a:r>
            <a:r>
              <a:rPr lang="en-US" altLang="en-US" sz="1800" dirty="0"/>
              <a:t>follow-up from NATALEE will help clarify the long-term impact of </a:t>
            </a:r>
            <a:r>
              <a:rPr lang="en-US" altLang="en-US" sz="1800" err="1"/>
              <a:t>ribociclib</a:t>
            </a:r>
            <a:r>
              <a:rPr lang="en-US" altLang="en-US" sz="1800" dirty="0"/>
              <a:t> on preventing late recurrences in this diverse high-risk population</a:t>
            </a:r>
            <a:endParaRPr lang="en-US" altLang="en-US" sz="1600" dirty="0"/>
          </a:p>
        </p:txBody>
      </p:sp>
    </p:spTree>
    <p:extLst>
      <p:ext uri="{BB962C8B-B14F-4D97-AF65-F5344CB8AC3E}">
        <p14:creationId xmlns:p14="http://schemas.microsoft.com/office/powerpoint/2010/main" val="27339787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40" name="Rectangle 2">
            <a:extLst>
              <a:ext uri="{FF2B5EF4-FFF2-40B4-BE49-F238E27FC236}">
                <a16:creationId xmlns:a16="http://schemas.microsoft.com/office/drawing/2014/main" id="{8082EA74-AD3C-40A0-A143-D2201E93795E}"/>
              </a:ext>
            </a:extLst>
          </p:cNvPr>
          <p:cNvSpPr>
            <a:spLocks noGrp="1" noChangeArrowheads="1"/>
          </p:cNvSpPr>
          <p:nvPr>
            <p:ph idx="1"/>
          </p:nvPr>
        </p:nvSpPr>
        <p:spPr>
          <a:xfrm>
            <a:off x="231078" y="2262386"/>
            <a:ext cx="11740260" cy="1036181"/>
          </a:xfrm>
        </p:spPr>
        <p:txBody>
          <a:bodyPr/>
          <a:lstStyle/>
          <a:p>
            <a:pPr algn="l"/>
            <a:r>
              <a:rPr lang="en-US" sz="1800" dirty="0"/>
              <a:t>Capsule Summaries of all the key data</a:t>
            </a:r>
          </a:p>
          <a:p>
            <a:pPr algn="l"/>
            <a:r>
              <a:rPr lang="en-US" sz="1800" dirty="0"/>
              <a:t>Additional CME/CE-certified analyses with expert faculty commentary on all the key studies in early and advanced stage breast cancers</a:t>
            </a: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a:xfrm>
            <a:off x="231078" y="1466155"/>
            <a:ext cx="11740260" cy="492944"/>
          </a:xfrm>
        </p:spPr>
        <p:txBody>
          <a:bodyPr/>
          <a:lstStyle/>
          <a:p>
            <a:r>
              <a:rPr lang="en-US" altLang="en-US" dirty="0"/>
              <a:t>Go Online for More Coverage of SABCS 2025!</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idx="13"/>
          </p:nvPr>
        </p:nvSpPr>
        <p:spPr>
          <a:xfrm>
            <a:off x="231078" y="4592477"/>
            <a:ext cx="11740260" cy="369332"/>
          </a:xfrm>
        </p:spPr>
        <p:txBody>
          <a:bodyPr/>
          <a:lstStyle/>
          <a:p>
            <a:r>
              <a:rPr lang="en-US" dirty="0">
                <a:hlinkClick r:id="rId3"/>
              </a:rPr>
              <a:t>deceraclinical.com/education</a:t>
            </a:r>
            <a:endParaRPr lang="en-US"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161616"/>
              </a:solidFill>
              <a:effectLst/>
              <a:uLnTx/>
              <a:uFillTx/>
              <a:latin typeface="Times" panose="02020603050405020304" pitchFamily="18" charset="0"/>
              <a:ea typeface="+mn-ea"/>
              <a:cs typeface="+mn-cs"/>
            </a:endParaRPr>
          </a:p>
        </p:txBody>
      </p:sp>
    </p:spTree>
  </p:cSld>
  <p:clrMapOvr>
    <a:masterClrMapping/>
  </p:clrMapOvr>
</p:sld>
</file>

<file path=ppt/theme/theme1.xml><?xml version="1.0" encoding="utf-8"?>
<a:theme xmlns:a="http://schemas.openxmlformats.org/drawingml/2006/main" name="4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2.xml><?xml version="1.0" encoding="utf-8"?>
<a:theme xmlns:a="http://schemas.openxmlformats.org/drawingml/2006/main" name="3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3.xml><?xml version="1.0" encoding="utf-8"?>
<a:theme xmlns:a="http://schemas.openxmlformats.org/drawingml/2006/main" name="2_Office">
  <a:themeElements>
    <a:clrScheme name="Decera">
      <a:dk1>
        <a:srgbClr val="161616"/>
      </a:dk1>
      <a:lt1>
        <a:sysClr val="window" lastClr="FFFFFF"/>
      </a:lt1>
      <a:dk2>
        <a:srgbClr val="E5DEC1"/>
      </a:dk2>
      <a:lt2>
        <a:srgbClr val="F9F3D9"/>
      </a:lt2>
      <a:accent1>
        <a:srgbClr val="E04507"/>
      </a:accent1>
      <a:accent2>
        <a:srgbClr val="E3AF64"/>
      </a:accent2>
      <a:accent3>
        <a:srgbClr val="006466"/>
      </a:accent3>
      <a:accent4>
        <a:srgbClr val="D5B4FB"/>
      </a:accent4>
      <a:accent5>
        <a:srgbClr val="2201B2"/>
      </a:accent5>
      <a:accent6>
        <a:srgbClr val="161616"/>
      </a:accent6>
      <a:hlink>
        <a:srgbClr val="E04507"/>
      </a:hlink>
      <a:folHlink>
        <a:srgbClr val="161616"/>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4.xml><?xml version="1.0" encoding="utf-8"?>
<a:theme xmlns:a="http://schemas.openxmlformats.org/drawingml/2006/main" name="1_Office">
  <a:themeElements>
    <a:clrScheme name="Decera Clinical">
      <a:dk1>
        <a:srgbClr val="161616"/>
      </a:dk1>
      <a:lt1>
        <a:srgbClr val="FFFFFF"/>
      </a:lt1>
      <a:dk2>
        <a:srgbClr val="E5DEC1"/>
      </a:dk2>
      <a:lt2>
        <a:srgbClr val="F9F3D9"/>
      </a:lt2>
      <a:accent1>
        <a:srgbClr val="E04507"/>
      </a:accent1>
      <a:accent2>
        <a:srgbClr val="161616"/>
      </a:accent2>
      <a:accent3>
        <a:srgbClr val="9B6FEF"/>
      </a:accent3>
      <a:accent4>
        <a:srgbClr val="006466"/>
      </a:accent4>
      <a:accent5>
        <a:srgbClr val="B57628"/>
      </a:accent5>
      <a:accent6>
        <a:srgbClr val="2201B2"/>
      </a:accent6>
      <a:hlink>
        <a:srgbClr val="E04507"/>
      </a:hlink>
      <a:folHlink>
        <a:srgbClr val="8B8B92"/>
      </a:folHlink>
    </a:clrScheme>
    <a:fontScheme name="Decera">
      <a:majorFont>
        <a:latin typeface="Newsreader"/>
        <a:ea typeface=""/>
        <a:cs typeface=""/>
      </a:majorFont>
      <a:minorFont>
        <a:latin typeface="Poppins"/>
        <a:ea typeface=""/>
        <a:cs typeface=""/>
      </a:minorFont>
    </a:fontScheme>
    <a:fmtScheme name="Flat">
      <a:fillStyleLst>
        <a:solidFill>
          <a:schemeClr val="phClr"/>
        </a:solidFill>
        <a:solidFill>
          <a:schemeClr val="phClr">
            <a:tint val="50000"/>
          </a:schemeClr>
        </a:solidFill>
        <a:solidFill>
          <a:schemeClr val="phClr">
            <a:shade val="65000"/>
          </a:schemeClr>
        </a:solidFill>
      </a:fillStyleLst>
      <a:lnStyleLst>
        <a:ln w="3175" cap="flat" cmpd="sng" algn="ctr">
          <a:solidFill>
            <a:schemeClr val="phClr">
              <a:shade val="65000"/>
            </a:schemeClr>
          </a:solidFill>
          <a:prstDash val="solid"/>
        </a:ln>
        <a:ln w="3175" cap="flat" cmpd="sng" algn="ctr">
          <a:solidFill>
            <a:schemeClr val="phClr"/>
          </a:solidFill>
          <a:prstDash val="solid"/>
        </a:ln>
        <a:ln w="0" cap="flat" cmpd="sng" algn="ctr">
          <a:noFill/>
        </a:ln>
      </a:lnStyleLst>
      <a:effectStyleLst>
        <a:effectStyle>
          <a:effectLst>
            <a:blur/>
          </a:effectLst>
        </a:effectStyle>
        <a:effectStyle>
          <a:effectLst>
            <a:blur/>
          </a:effectLst>
        </a:effectStyle>
        <a:effectStyle>
          <a:effectLst>
            <a:fillOverlay blend="darken">
              <a:solidFill>
                <a:schemeClr val="phClr">
                  <a:shade val="30000"/>
                </a:schemeClr>
              </a:solidFill>
            </a:fillOverlay>
          </a:effectLst>
        </a:effectStyle>
      </a:effectStyleLst>
      <a:bgFillStyleLst>
        <a:solidFill>
          <a:schemeClr val="phClr"/>
        </a:solidFill>
        <a:solidFill>
          <a:schemeClr val="phClr"/>
        </a:solidFill>
        <a:solidFill>
          <a:schemeClr val="phClr"/>
        </a:solidFill>
      </a:bgFillStyleLst>
    </a:fmtScheme>
  </a:themeElements>
  <a:objectDefaults>
    <a:lnDef>
      <a:spPr>
        <a:ln w="1270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oAutofit/>
      </a:bodyPr>
      <a:lstStyle>
        <a:defPPr algn="l">
          <a:defRPr sz="1200" dirty="0" smtClean="0"/>
        </a:defPPr>
      </a:lstStyle>
    </a:txDef>
  </a:objectDefaults>
  <a:extraClrSchemeLst/>
  <a:extLst>
    <a:ext uri="{05A4C25C-085E-4340-85A3-A5531E510DB2}">
      <thm15:themeFamily xmlns:thm15="http://schemas.microsoft.com/office/thememl/2012/main" name="FUT029_DeceraClinicalTemplate_251010_3f" id="{E7D8A62D-C5C9-4864-A6EC-23CAAE325D29}" vid="{45678410-A524-46A4-9B21-A872C5BB9785}"/>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2D2FC30CF42DED4FB6D1DC8BA31BFD6A" ma:contentTypeVersion="10" ma:contentTypeDescription="Create a new document." ma:contentTypeScope="" ma:versionID="d7bd7e244d04558088dfebb880958b01">
  <xsd:schema xmlns:xsd="http://www.w3.org/2001/XMLSchema" xmlns:xs="http://www.w3.org/2001/XMLSchema" xmlns:p="http://schemas.microsoft.com/office/2006/metadata/properties" xmlns:ns2="61c28a77-e754-4451-a7ca-87108c003a1f" xmlns:ns3="22fd6914-46d4-4c7e-bbad-46e82841b69d" targetNamespace="http://schemas.microsoft.com/office/2006/metadata/properties" ma:root="true" ma:fieldsID="c8e338c0fa9f9f37267e2b9df8e7baa5" ns2:_="" ns3:_="">
    <xsd:import namespace="61c28a77-e754-4451-a7ca-87108c003a1f"/>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c28a77-e754-4451-a7ca-87108c003a1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61c28a77-e754-4451-a7ca-87108c003a1f">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17C5359-E2B9-4E4E-8C0B-FDBA5A28BE61}">
  <ds:schemaRefs>
    <ds:schemaRef ds:uri="http://schemas.microsoft.com/sharepoint/v3/contenttype/forms"/>
  </ds:schemaRefs>
</ds:datastoreItem>
</file>

<file path=customXml/itemProps2.xml><?xml version="1.0" encoding="utf-8"?>
<ds:datastoreItem xmlns:ds="http://schemas.openxmlformats.org/officeDocument/2006/customXml" ds:itemID="{D4D70ED2-2E60-40AF-B755-B55E211F24A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1c28a77-e754-4451-a7ca-87108c003a1f"/>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A754D39-1A42-4206-B192-7AA75859F391}">
  <ds:schemaRefs>
    <ds:schemaRef ds:uri="http://schemas.microsoft.com/office/2006/documentManagement/types"/>
    <ds:schemaRef ds:uri="http://purl.org/dc/elements/1.1/"/>
    <ds:schemaRef ds:uri="http://purl.org/dc/dcmitype/"/>
    <ds:schemaRef ds:uri="http://schemas.microsoft.com/office/2006/metadata/properties"/>
    <ds:schemaRef ds:uri="http://schemas.microsoft.com/office/infopath/2007/PartnerControls"/>
    <ds:schemaRef ds:uri="22fd6914-46d4-4c7e-bbad-46e82841b69d"/>
    <ds:schemaRef ds:uri="http://schemas.openxmlformats.org/package/2006/metadata/core-properties"/>
    <ds:schemaRef ds:uri="61c28a77-e754-4451-a7ca-87108c003a1f"/>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1503</TotalTime>
  <Words>1918</Words>
  <Application>Microsoft Office PowerPoint</Application>
  <PresentationFormat>Widescreen</PresentationFormat>
  <Paragraphs>356</Paragraphs>
  <Slides>13</Slides>
  <Notes>13</Notes>
  <HiddenSlides>0</HiddenSlides>
  <MMClips>0</MMClips>
  <ScaleCrop>false</ScaleCrop>
  <HeadingPairs>
    <vt:vector size="6" baseType="variant">
      <vt:variant>
        <vt:lpstr>Fonts Used</vt:lpstr>
      </vt:variant>
      <vt:variant>
        <vt:i4>10</vt:i4>
      </vt:variant>
      <vt:variant>
        <vt:lpstr>Theme</vt:lpstr>
      </vt:variant>
      <vt:variant>
        <vt:i4>4</vt:i4>
      </vt:variant>
      <vt:variant>
        <vt:lpstr>Slide Titles</vt:lpstr>
      </vt:variant>
      <vt:variant>
        <vt:i4>13</vt:i4>
      </vt:variant>
    </vt:vector>
  </HeadingPairs>
  <TitlesOfParts>
    <vt:vector size="27" baseType="lpstr">
      <vt:lpstr>Aptos</vt:lpstr>
      <vt:lpstr>Arial</vt:lpstr>
      <vt:lpstr>Arial Unicode MS</vt:lpstr>
      <vt:lpstr>Calibri</vt:lpstr>
      <vt:lpstr>Newsreader ExtraBold</vt:lpstr>
      <vt:lpstr>Newsreader SemiBold</vt:lpstr>
      <vt:lpstr>Poppins</vt:lpstr>
      <vt:lpstr>Poppins Light</vt:lpstr>
      <vt:lpstr>Times</vt:lpstr>
      <vt:lpstr>Wingdings</vt:lpstr>
      <vt:lpstr>4_Office</vt:lpstr>
      <vt:lpstr>3_Office</vt:lpstr>
      <vt:lpstr>2_Office</vt:lpstr>
      <vt:lpstr>1_Office</vt:lpstr>
      <vt:lpstr>NATALEE: 5-Yr Distant DFS Across Key Subgroups With Ribociclib + NSAI in HR+/HER2− Early Breast Cancer</vt:lpstr>
      <vt:lpstr>About These Slides</vt:lpstr>
      <vt:lpstr>NATALEE: Background</vt:lpstr>
      <vt:lpstr>NATALEE: Study Design</vt:lpstr>
      <vt:lpstr>NATALEE: Site of Distant Recurrences</vt:lpstr>
      <vt:lpstr>NATALEE: DDFS and DRFS in ITT Population</vt:lpstr>
      <vt:lpstr>NATALEE: DDFS by Anatomical Stage</vt:lpstr>
      <vt:lpstr>NATALEE: Absolute DDFS Benefit by Anatomical Stage</vt:lpstr>
      <vt:lpstr>NATALEE: DDFS by Nodal Stage</vt:lpstr>
      <vt:lpstr>NATALEE: DDFS for Other Subgroups</vt:lpstr>
      <vt:lpstr>NATALEE: Absolute DDFS Benefit by Other Subgroups</vt:lpstr>
      <vt:lpstr>NATALEE: Investigators’ Conclusions</vt:lpstr>
      <vt:lpstr>Go Online for More Coverage of SABCS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NATALEE: 5-Yr Distant DFS Across Key Subgroups With Ribociclib + NSAI in HR+/HER2− Early Breast Cancer</dc:title>
  <dc:creator>Timothy Quill</dc:creator>
  <cp:lastModifiedBy>Valerie Wenzel</cp:lastModifiedBy>
  <cp:revision>72</cp:revision>
  <dcterms:created xsi:type="dcterms:W3CDTF">2025-12-04T13:55:49Z</dcterms:created>
  <dcterms:modified xsi:type="dcterms:W3CDTF">2026-02-24T14:42:54Z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0x0101002D2FC30CF42DED4FB6D1DC8BA31BFD6A</vt:lpwstr>
  </property>
  <property fmtid="{D5CDD505-2E9C-101B-9397-08002B2CF9AE}" pid="3" name="MediaServiceImageTags">
    <vt:lpwstr/>
  </property>
</Properties>
</file>