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6"/>
  </p:notesMasterIdLst>
  <p:sldIdLst>
    <p:sldId id="551" r:id="rId6"/>
    <p:sldId id="308" r:id="rId7"/>
    <p:sldId id="543" r:id="rId8"/>
    <p:sldId id="553" r:id="rId9"/>
    <p:sldId id="544" r:id="rId10"/>
    <p:sldId id="558" r:id="rId11"/>
    <p:sldId id="545" r:id="rId12"/>
    <p:sldId id="554" r:id="rId13"/>
    <p:sldId id="548" r:id="rId14"/>
    <p:sldId id="31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454" userDrawn="1">
          <p15:clr>
            <a:srgbClr val="A4A3A4"/>
          </p15:clr>
        </p15:guide>
        <p15:guide id="2" orient="horz" pos="274" userDrawn="1">
          <p15:clr>
            <a:srgbClr val="A4A3A4"/>
          </p15:clr>
        </p15:guide>
        <p15:guide id="3" orient="horz" pos="144" userDrawn="1">
          <p15:clr>
            <a:srgbClr val="A4A3A4"/>
          </p15:clr>
        </p15:guide>
        <p15:guide id="4" orient="horz" pos="1015" userDrawn="1">
          <p15:clr>
            <a:srgbClr val="A4A3A4"/>
          </p15:clr>
        </p15:guide>
        <p15:guide id="5" orient="horz" pos="4147" userDrawn="1">
          <p15:clr>
            <a:srgbClr val="A4A3A4"/>
          </p15:clr>
        </p15:guide>
        <p15:guide id="6" orient="horz" pos="3895" userDrawn="1">
          <p15:clr>
            <a:srgbClr val="A4A3A4"/>
          </p15:clr>
        </p15:guide>
        <p15:guide id="7" orient="horz" pos="4032" userDrawn="1">
          <p15:clr>
            <a:srgbClr val="A4A3A4"/>
          </p15:clr>
        </p15:guide>
        <p15:guide id="8" pos="324" userDrawn="1">
          <p15:clr>
            <a:srgbClr val="A4A3A4"/>
          </p15:clr>
        </p15:guide>
        <p15:guide id="9" pos="3840" userDrawn="1">
          <p15:clr>
            <a:srgbClr val="A4A3A4"/>
          </p15:clr>
        </p15:guide>
        <p15:guide id="10" pos="7402" userDrawn="1">
          <p15:clr>
            <a:srgbClr val="A4A3A4"/>
          </p15:clr>
        </p15:guide>
        <p15:guide id="11" pos="7229"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FB409B0-7A87-692F-D503-042C2114C1FC}" name="Taryn Gross" initials="TG" userId="81ba9eb79225ec82"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15" clrIdx="0"/>
  <p:cmAuthor id="8" name="mcartwright@clinicaloptions.com" initials="m" lastIdx="12" clrIdx="7">
    <p:extLst>
      <p:ext uri="{19B8F6BF-5375-455C-9EA6-DF929625EA0E}">
        <p15:presenceInfo xmlns:p15="http://schemas.microsoft.com/office/powerpoint/2012/main" userId="mcartwright@clinicaloptions.com" providerId="None"/>
      </p:ext>
    </p:extLst>
  </p:cmAuthor>
  <p:cmAuthor id="2" name=" " initials="MAC" lastIdx="11" clrIdx="1"/>
  <p:cmAuthor id="9" name="CLINICALOPTIONS\tquill" initials="C" lastIdx="1" clrIdx="8">
    <p:extLst>
      <p:ext uri="{19B8F6BF-5375-455C-9EA6-DF929625EA0E}">
        <p15:presenceInfo xmlns:p15="http://schemas.microsoft.com/office/powerpoint/2012/main" userId="CLINICALOPTIONS\tquill" providerId="None"/>
      </p:ext>
    </p:extLst>
  </p:cmAuthor>
  <p:cmAuthor id="3" name="Andrew Bowser" initials="AB" lastIdx="1" clrIdx="2"/>
  <p:cmAuthor id="4" name="Melanie Couton" initials="MAC" lastIdx="1" clrIdx="3"/>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6" name="Taryn Gross" initials="TG" lastIdx="2"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A7FFB0-6AA9-4795-A7AC-CE4D07B25311}" v="49" dt="2022-06-10T18:47:15.7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p:cViewPr varScale="1">
        <p:scale>
          <a:sx n="103" d="100"/>
          <a:sy n="103" d="100"/>
        </p:scale>
        <p:origin x="114" y="96"/>
      </p:cViewPr>
      <p:guideLst>
        <p:guide pos="454"/>
        <p:guide orient="horz" pos="274"/>
        <p:guide orient="horz" pos="144"/>
        <p:guide orient="horz" pos="1015"/>
        <p:guide orient="horz" pos="4147"/>
        <p:guide orient="horz" pos="3895"/>
        <p:guide orient="horz" pos="4032"/>
        <p:guide pos="324"/>
        <p:guide pos="3840"/>
        <p:guide pos="7402"/>
        <p:guide pos="7229"/>
      </p:guideLst>
    </p:cSldViewPr>
  </p:slideViewPr>
  <p:notesTextViewPr>
    <p:cViewPr>
      <p:scale>
        <a:sx n="1" d="1"/>
        <a:sy n="1" d="1"/>
      </p:scale>
      <p:origin x="0" y="0"/>
    </p:cViewPr>
  </p:notesTextViewPr>
  <p:sorterViewPr>
    <p:cViewPr>
      <p:scale>
        <a:sx n="1" d="1"/>
        <a:sy n="1" d="1"/>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8/10/relationships/authors" Target="authors.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6/10/2022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TKI, tyrosine kinase inhibitor.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3171462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TKI, tyrosine kinase inhibitor.</a:t>
            </a:r>
          </a:p>
        </p:txBody>
      </p:sp>
      <p:sp>
        <p:nvSpPr>
          <p:cNvPr id="4" name="Slide Number Placeholder 3"/>
          <p:cNvSpPr>
            <a:spLocks noGrp="1"/>
          </p:cNvSpPr>
          <p:nvPr>
            <p:ph type="sldNum" sz="quarter" idx="5"/>
          </p:nvPr>
        </p:nvSpPr>
        <p:spPr/>
        <p:txBody>
          <a:bodyPr/>
          <a:lstStyle/>
          <a:p>
            <a:fld id="{D60ABAA2-6C4E-466F-9BAE-1C454D0B2418}" type="slidenum">
              <a:rPr lang="en-US" smtClean="0"/>
              <a:t>3</a:t>
            </a:fld>
            <a:endParaRPr lang="en-US" dirty="0"/>
          </a:p>
        </p:txBody>
      </p:sp>
    </p:spTree>
    <p:extLst>
      <p:ext uri="{BB962C8B-B14F-4D97-AF65-F5344CB8AC3E}">
        <p14:creationId xmlns:p14="http://schemas.microsoft.com/office/powerpoint/2010/main" val="638066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DCR, disease control rate; DLT, dose-limiting toxicity; DoR, duration of response; ECOG, Eastern Cooperative Oncology Group; NSCLC, non-small-cell lung cancer; ORR, overall response rate; OS, overall survival; PFS, progression-free survival; PK, pharmacokinetics; PS, performance status; TRAE, treatment-related adverse event.</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4</a:t>
            </a:fld>
            <a:endParaRPr lang="en-US" dirty="0"/>
          </a:p>
        </p:txBody>
      </p:sp>
    </p:spTree>
    <p:extLst>
      <p:ext uri="{BB962C8B-B14F-4D97-AF65-F5344CB8AC3E}">
        <p14:creationId xmlns:p14="http://schemas.microsoft.com/office/powerpoint/2010/main" val="3280270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CT, chemotherapy; ECOG, Eastern Cooperative Oncology Group; NSCLC, non-small-cell lung cancer; PS, performance status; TKI, tyrosine kinase inhibitor.</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5</a:t>
            </a:fld>
            <a:endParaRPr lang="en-US" dirty="0"/>
          </a:p>
        </p:txBody>
      </p:sp>
    </p:spTree>
    <p:extLst>
      <p:ext uri="{BB962C8B-B14F-4D97-AF65-F5344CB8AC3E}">
        <p14:creationId xmlns:p14="http://schemas.microsoft.com/office/powerpoint/2010/main" val="2004227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AST, aspartate aminotransferase; ICI, immune checkpoint inhibitor; NSCLC, non-small-cell lung cancer; TRAEs, treatment-related adverse events; tx, treatment.</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6</a:t>
            </a:fld>
            <a:endParaRPr lang="en-US" dirty="0"/>
          </a:p>
        </p:txBody>
      </p:sp>
    </p:spTree>
    <p:extLst>
      <p:ext uri="{BB962C8B-B14F-4D97-AF65-F5344CB8AC3E}">
        <p14:creationId xmlns:p14="http://schemas.microsoft.com/office/powerpoint/2010/main" val="1677176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GI</a:t>
            </a:r>
            <a:r>
              <a:rPr lang="en-US" i="1" baseline="-25000" dirty="0"/>
              <a:t>50</a:t>
            </a:r>
            <a:r>
              <a:rPr lang="en-US" i="1" dirty="0"/>
              <a:t>, 50% growth inhibitor; NSCLC, non-small-cell lung cancer; PD, progressive disease; PK, pharmacokinetic.</a:t>
            </a:r>
          </a:p>
        </p:txBody>
      </p:sp>
      <p:sp>
        <p:nvSpPr>
          <p:cNvPr id="4" name="Slide Number Placeholder 3"/>
          <p:cNvSpPr>
            <a:spLocks noGrp="1"/>
          </p:cNvSpPr>
          <p:nvPr>
            <p:ph type="sldNum" sz="quarter" idx="5"/>
          </p:nvPr>
        </p:nvSpPr>
        <p:spPr/>
        <p:txBody>
          <a:bodyPr/>
          <a:lstStyle/>
          <a:p>
            <a:fld id="{D60ABAA2-6C4E-466F-9BAE-1C454D0B2418}" type="slidenum">
              <a:rPr lang="en-US" smtClean="0"/>
              <a:t>7</a:t>
            </a:fld>
            <a:endParaRPr lang="en-US" dirty="0"/>
          </a:p>
        </p:txBody>
      </p:sp>
    </p:spTree>
    <p:extLst>
      <p:ext uri="{BB962C8B-B14F-4D97-AF65-F5344CB8AC3E}">
        <p14:creationId xmlns:p14="http://schemas.microsoft.com/office/powerpoint/2010/main" val="3564075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BL, baseline; CNS, central nervous system; DoR, duration of response; NC, not calculated; NSCLC, non-small-cell lung cancer; PD, progressive disease; PFS, progression-free survival; PR, partial response; SD, stable disease; TTR, time to response; tx, treatment.</a:t>
            </a:r>
          </a:p>
        </p:txBody>
      </p:sp>
      <p:sp>
        <p:nvSpPr>
          <p:cNvPr id="4" name="Slide Number Placeholder 3"/>
          <p:cNvSpPr>
            <a:spLocks noGrp="1"/>
          </p:cNvSpPr>
          <p:nvPr>
            <p:ph type="sldNum" sz="quarter" idx="5"/>
          </p:nvPr>
        </p:nvSpPr>
        <p:spPr/>
        <p:txBody>
          <a:bodyPr/>
          <a:lstStyle/>
          <a:p>
            <a:fld id="{D60ABAA2-6C4E-466F-9BAE-1C454D0B2418}" type="slidenum">
              <a:rPr lang="en-US" smtClean="0"/>
              <a:t>8</a:t>
            </a:fld>
            <a:endParaRPr lang="en-US" dirty="0"/>
          </a:p>
        </p:txBody>
      </p:sp>
    </p:spTree>
    <p:extLst>
      <p:ext uri="{BB962C8B-B14F-4D97-AF65-F5344CB8AC3E}">
        <p14:creationId xmlns:p14="http://schemas.microsoft.com/office/powerpoint/2010/main" val="2372778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duration of response; NSCLC, non-small-cell lung cancer; ORR, objective response rate; PFS, progression-free survival; TKI, tyrosine kinase inhibitor.</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9</a:t>
            </a:fld>
            <a:endParaRPr lang="en-US" dirty="0"/>
          </a:p>
        </p:txBody>
      </p:sp>
    </p:spTree>
    <p:extLst>
      <p:ext uri="{BB962C8B-B14F-4D97-AF65-F5344CB8AC3E}">
        <p14:creationId xmlns:p14="http://schemas.microsoft.com/office/powerpoint/2010/main" val="3869371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Updated Results of a Phase I/IIa Trial of CLN-081, </a:t>
            </a:r>
            <a:br>
              <a:rPr lang="en-US" sz="4000" dirty="0"/>
            </a:br>
            <a:r>
              <a:rPr lang="en-US" sz="4000" dirty="0"/>
              <a:t>a Selective EGFR TKI, in Advanced NSCLC Harboring </a:t>
            </a:r>
            <a:r>
              <a:rPr lang="en-US" sz="4000" i="1" dirty="0"/>
              <a:t>EGFR </a:t>
            </a:r>
            <a:r>
              <a:rPr lang="en-US" sz="4000" dirty="0"/>
              <a:t>Exon 20 Insertion Mutations</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6745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panose="020F0502020204030204" pitchFamily="34" charset="0"/>
                <a:ea typeface="+mj-ea"/>
                <a:cs typeface="+mj-cs"/>
              </a:rPr>
              <a:t>CCO Independent Conference Highlights*</a:t>
            </a:r>
            <a:br>
              <a:rPr lang="en-US" sz="2200" b="1" kern="0" dirty="0">
                <a:solidFill>
                  <a:schemeClr val="bg2"/>
                </a:solidFill>
                <a:latin typeface="Calibri" panose="020F0502020204030204" pitchFamily="34" charset="0"/>
                <a:ea typeface="+mj-ea"/>
                <a:cs typeface="+mj-cs"/>
              </a:rPr>
            </a:br>
            <a:r>
              <a:rPr lang="en-US" sz="1600" kern="0" dirty="0">
                <a:solidFill>
                  <a:schemeClr val="bg2"/>
                </a:solidFill>
                <a:latin typeface="Calibri" panose="020F0502020204030204" pitchFamily="34" charset="0"/>
                <a:ea typeface="+mj-ea"/>
                <a:cs typeface="+mj-cs"/>
              </a:rPr>
              <a:t>of the </a:t>
            </a:r>
            <a:r>
              <a:rPr lang="en-US" sz="1600" i="1" kern="0" dirty="0">
                <a:solidFill>
                  <a:schemeClr val="bg2"/>
                </a:solidFill>
                <a:latin typeface="Calibri" panose="020F0502020204030204" pitchFamily="34" charset="0"/>
                <a:ea typeface="+mj-ea"/>
                <a:cs typeface="+mj-cs"/>
              </a:rPr>
              <a:t>2022 ASCO Annual Meeting, June 3-7, 2022, Chicago, Illinois</a:t>
            </a:r>
            <a:endParaRPr lang="en-US" altLang="en-US" sz="1600" kern="0" dirty="0">
              <a:solidFill>
                <a:schemeClr val="bg2"/>
              </a:solidFill>
              <a:latin typeface="Calibri" panose="020F0502020204030204" pitchFamily="34" charset="0"/>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CLN-081 in </a:t>
            </a:r>
            <a:r>
              <a:rPr lang="en-US" i="1" dirty="0"/>
              <a:t>EGFR </a:t>
            </a:r>
            <a:r>
              <a:rPr lang="en-US" dirty="0"/>
              <a:t>ex20ins–Positive NSCLC: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513727"/>
            <a:ext cx="10877529" cy="4827682"/>
          </a:xfrm>
        </p:spPr>
        <p:txBody>
          <a:bodyPr/>
          <a:lstStyle/>
          <a:p>
            <a:pPr>
              <a:spcBef>
                <a:spcPts val="500"/>
              </a:spcBef>
            </a:pPr>
            <a:r>
              <a:rPr lang="en-US" altLang="en-US" sz="2200" i="1" dirty="0"/>
              <a:t>EGFR</a:t>
            </a:r>
            <a:r>
              <a:rPr lang="en-US" altLang="en-US" sz="2200" dirty="0"/>
              <a:t> ex20ins mutations occur in less than 4.0% of NSCLC cases</a:t>
            </a:r>
            <a:r>
              <a:rPr lang="en-US" altLang="en-US" sz="2200" baseline="30000" dirty="0"/>
              <a:t>1</a:t>
            </a:r>
            <a:r>
              <a:rPr lang="en-US" altLang="en-US" sz="2200" dirty="0"/>
              <a:t> </a:t>
            </a:r>
          </a:p>
          <a:p>
            <a:pPr lvl="1">
              <a:spcBef>
                <a:spcPts val="500"/>
              </a:spcBef>
            </a:pPr>
            <a:r>
              <a:rPr lang="en-US" altLang="en-US" sz="2000" dirty="0"/>
              <a:t>It is associated with worse survival than more common </a:t>
            </a:r>
            <a:r>
              <a:rPr lang="en-US" altLang="en-US" sz="2000" i="1" dirty="0"/>
              <a:t>EGFR </a:t>
            </a:r>
            <a:r>
              <a:rPr lang="en-US" altLang="en-US" sz="2000" dirty="0"/>
              <a:t>mutations</a:t>
            </a:r>
            <a:r>
              <a:rPr lang="en-US" altLang="en-US" sz="2000" baseline="30000" dirty="0"/>
              <a:t>2</a:t>
            </a:r>
          </a:p>
          <a:p>
            <a:pPr lvl="1">
              <a:spcBef>
                <a:spcPts val="500"/>
              </a:spcBef>
            </a:pPr>
            <a:r>
              <a:rPr lang="en-US" altLang="en-US" sz="2000" dirty="0"/>
              <a:t>Recently approved agents with activity against </a:t>
            </a:r>
            <a:r>
              <a:rPr lang="en-US" altLang="en-US" sz="2000" i="1" dirty="0"/>
              <a:t>EGFR</a:t>
            </a:r>
            <a:r>
              <a:rPr lang="en-US" altLang="en-US" sz="2000" dirty="0"/>
              <a:t> ex20ins are associated with marked toxicity and toxicities associated with the inhibition of wild-type </a:t>
            </a:r>
            <a:r>
              <a:rPr lang="en-US" altLang="en-US" sz="2000" i="1" dirty="0"/>
              <a:t>EGFR</a:t>
            </a:r>
            <a:r>
              <a:rPr lang="en-US" altLang="en-US" sz="2000" baseline="30000" dirty="0"/>
              <a:t>3</a:t>
            </a:r>
            <a:endParaRPr lang="en-US" altLang="en-US" sz="2000" dirty="0"/>
          </a:p>
          <a:p>
            <a:pPr>
              <a:spcBef>
                <a:spcPts val="500"/>
              </a:spcBef>
            </a:pPr>
            <a:r>
              <a:rPr lang="en-US" altLang="en-US" sz="2200" dirty="0"/>
              <a:t>CLN-081 is an irreversible EGFR TKI with broad activity against </a:t>
            </a:r>
            <a:r>
              <a:rPr lang="en-US" altLang="en-US" sz="2200" i="1" dirty="0"/>
              <a:t>EGFR </a:t>
            </a:r>
            <a:r>
              <a:rPr lang="en-US" altLang="en-US" sz="2200" dirty="0"/>
              <a:t>mutations, including ex20ins mutations</a:t>
            </a:r>
          </a:p>
          <a:p>
            <a:pPr lvl="1">
              <a:spcBef>
                <a:spcPts val="500"/>
              </a:spcBef>
            </a:pPr>
            <a:r>
              <a:rPr lang="en-US" altLang="en-US" sz="2000" dirty="0"/>
              <a:t>It has selectivity for ex20ins mutations but spares wild-type </a:t>
            </a:r>
            <a:r>
              <a:rPr lang="en-US" altLang="en-US" sz="2000" i="1" dirty="0"/>
              <a:t>EGFR</a:t>
            </a:r>
            <a:r>
              <a:rPr lang="en-US" altLang="en-US" sz="2000" baseline="30000" dirty="0"/>
              <a:t>4,5</a:t>
            </a:r>
          </a:p>
          <a:p>
            <a:pPr lvl="1">
              <a:spcBef>
                <a:spcPts val="500"/>
              </a:spcBef>
            </a:pPr>
            <a:r>
              <a:rPr lang="en-US" altLang="en-US" sz="2000" dirty="0"/>
              <a:t>It recently received FDA Breakthrough Therapy designation for the treatment of patients with previously treated advanced NSCLC harboring </a:t>
            </a:r>
            <a:r>
              <a:rPr lang="en-US" altLang="en-US" sz="2000" i="1" dirty="0"/>
              <a:t>EGFR</a:t>
            </a:r>
            <a:r>
              <a:rPr lang="en-US" altLang="en-US" sz="2000" dirty="0"/>
              <a:t> ex20ins mutations based on clinical activity observed in a phase I/IIa trial</a:t>
            </a:r>
          </a:p>
          <a:p>
            <a:pPr>
              <a:spcBef>
                <a:spcPts val="500"/>
              </a:spcBef>
            </a:pPr>
            <a:r>
              <a:rPr lang="en-US" altLang="en-US" sz="2200" dirty="0"/>
              <a:t>Current analysis reports updated safety and efficacy of CLN-081 in a phase I/IIa trial for patients with </a:t>
            </a:r>
            <a:r>
              <a:rPr lang="en-US" altLang="en-US" sz="2200" i="1" dirty="0"/>
              <a:t>EGFR</a:t>
            </a:r>
            <a:r>
              <a:rPr lang="en-US" altLang="en-US" sz="2200" dirty="0"/>
              <a:t> ex20ins–mutated advanced NSCLC</a:t>
            </a:r>
            <a:r>
              <a:rPr lang="en-US" altLang="en-US" sz="2200" baseline="30000" dirty="0"/>
              <a:t>6</a:t>
            </a:r>
            <a:endParaRPr lang="en-US" altLang="en-US" sz="22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Burnett. PLOS ONE. 2021;16::e0247620. 2. Leal. Clin Lung Cancer. 2021;22:e859. 3. Meador. Cancer Discov. 2021;11:2145.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Hasako. Mol Cancer Ther. 2018;17:1648. 5. Udagawa. Mol Cancer Res. 2019;17:2233. 6. Yu. ASCO 2022. Abstr 9007.</a:t>
            </a: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CLN-081 in </a:t>
            </a:r>
            <a:r>
              <a:rPr lang="en-US" i="1" dirty="0"/>
              <a:t>EGFR </a:t>
            </a:r>
            <a:r>
              <a:rPr lang="en-US" dirty="0"/>
              <a:t>ex20ins–Positive NSCLC: Study Design</a:t>
            </a:r>
            <a:endParaRPr lang="en-US" altLang="en-US" dirty="0"/>
          </a:p>
        </p:txBody>
      </p:sp>
      <p:sp>
        <p:nvSpPr>
          <p:cNvPr id="2" name="Content Placeholder 1">
            <a:extLst>
              <a:ext uri="{FF2B5EF4-FFF2-40B4-BE49-F238E27FC236}">
                <a16:creationId xmlns:a16="http://schemas.microsoft.com/office/drawing/2014/main" id="{F2E210EC-2556-1316-4388-89D3FDF1769A}"/>
              </a:ext>
            </a:extLst>
          </p:cNvPr>
          <p:cNvSpPr>
            <a:spLocks noGrp="1"/>
          </p:cNvSpPr>
          <p:nvPr>
            <p:ph idx="1"/>
          </p:nvPr>
        </p:nvSpPr>
        <p:spPr>
          <a:xfrm>
            <a:off x="604675" y="1513047"/>
            <a:ext cx="10877529" cy="433071"/>
          </a:xfrm>
        </p:spPr>
        <p:txBody>
          <a:bodyPr/>
          <a:lstStyle/>
          <a:p>
            <a:r>
              <a:rPr lang="en-US" sz="1800" dirty="0"/>
              <a:t>Updated analysis of multicenter, open-label phase I/IIa trial (data cutoff: May 9, 2022)</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Yu. ASCO 2022. Abstr 9007. NCT04036682.</a:t>
            </a:r>
            <a:endParaRPr lang="en-US" altLang="en-US" sz="1200" b="0" dirty="0">
              <a:solidFill>
                <a:schemeClr val="bg2"/>
              </a:solidFill>
              <a:latin typeface="Calibri" panose="020F0502020204030204" pitchFamily="34" charset="0"/>
            </a:endParaRPr>
          </a:p>
        </p:txBody>
      </p:sp>
      <p:sp>
        <p:nvSpPr>
          <p:cNvPr id="5" name="Text Box 45">
            <a:extLst>
              <a:ext uri="{FF2B5EF4-FFF2-40B4-BE49-F238E27FC236}">
                <a16:creationId xmlns:a16="http://schemas.microsoft.com/office/drawing/2014/main" id="{F9EB8B40-1399-8042-5118-0EF759E13739}"/>
              </a:ext>
            </a:extLst>
          </p:cNvPr>
          <p:cNvSpPr txBox="1">
            <a:spLocks noChangeArrowheads="1"/>
          </p:cNvSpPr>
          <p:nvPr/>
        </p:nvSpPr>
        <p:spPr bwMode="auto">
          <a:xfrm>
            <a:off x="292157" y="2841078"/>
            <a:ext cx="1710828"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Patients with recurrent or metastatic NSCLC and </a:t>
            </a: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EGFR</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 ex20ins mutation; received prior treatment, including platinum-based CT;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(N = </a:t>
            </a:r>
            <a:r>
              <a:rPr lang="en-US" altLang="en-US" sz="1600" dirty="0">
                <a:solidFill>
                  <a:srgbClr val="000000"/>
                </a:solidFill>
                <a:latin typeface="Calibri" panose="020F0502020204030204" pitchFamily="34" charset="0"/>
                <a:cs typeface="Arial" panose="020B0604020202020204" pitchFamily="34" charset="0"/>
              </a:rPr>
              <a:t>73</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a:t>
            </a:r>
          </a:p>
        </p:txBody>
      </p:sp>
      <p:sp>
        <p:nvSpPr>
          <p:cNvPr id="7" name="Rectangle 49">
            <a:extLst>
              <a:ext uri="{FF2B5EF4-FFF2-40B4-BE49-F238E27FC236}">
                <a16:creationId xmlns:a16="http://schemas.microsoft.com/office/drawing/2014/main" id="{741B132A-190C-58EF-FEBB-79848C798B8B}"/>
              </a:ext>
            </a:extLst>
          </p:cNvPr>
          <p:cNvSpPr>
            <a:spLocks noChangeArrowheads="1"/>
          </p:cNvSpPr>
          <p:nvPr/>
        </p:nvSpPr>
        <p:spPr bwMode="auto">
          <a:xfrm>
            <a:off x="2341881" y="3108916"/>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30 mg BID</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2)</a:t>
            </a:r>
          </a:p>
        </p:txBody>
      </p:sp>
      <p:sp>
        <p:nvSpPr>
          <p:cNvPr id="8" name="Rectangle 49">
            <a:extLst>
              <a:ext uri="{FF2B5EF4-FFF2-40B4-BE49-F238E27FC236}">
                <a16:creationId xmlns:a16="http://schemas.microsoft.com/office/drawing/2014/main" id="{7EEDE87A-EB9E-2A97-0DEC-64F1B0696CD7}"/>
              </a:ext>
            </a:extLst>
          </p:cNvPr>
          <p:cNvSpPr>
            <a:spLocks noChangeArrowheads="1"/>
          </p:cNvSpPr>
          <p:nvPr/>
        </p:nvSpPr>
        <p:spPr bwMode="auto">
          <a:xfrm>
            <a:off x="2341881" y="3818473"/>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45 mg BID</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1)</a:t>
            </a:r>
          </a:p>
        </p:txBody>
      </p:sp>
      <p:sp>
        <p:nvSpPr>
          <p:cNvPr id="9" name="Rectangle 49">
            <a:extLst>
              <a:ext uri="{FF2B5EF4-FFF2-40B4-BE49-F238E27FC236}">
                <a16:creationId xmlns:a16="http://schemas.microsoft.com/office/drawing/2014/main" id="{AA2605CE-6DBC-900C-5424-087F227CF96D}"/>
              </a:ext>
            </a:extLst>
          </p:cNvPr>
          <p:cNvSpPr>
            <a:spLocks noChangeArrowheads="1"/>
          </p:cNvSpPr>
          <p:nvPr/>
        </p:nvSpPr>
        <p:spPr bwMode="auto">
          <a:xfrm>
            <a:off x="2341881" y="4528030"/>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65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1)</a:t>
            </a:r>
          </a:p>
        </p:txBody>
      </p:sp>
      <p:sp>
        <p:nvSpPr>
          <p:cNvPr id="10" name="Rectangle 49">
            <a:extLst>
              <a:ext uri="{FF2B5EF4-FFF2-40B4-BE49-F238E27FC236}">
                <a16:creationId xmlns:a16="http://schemas.microsoft.com/office/drawing/2014/main" id="{407E5359-EE81-376E-7118-AD1EFDF861BC}"/>
              </a:ext>
            </a:extLst>
          </p:cNvPr>
          <p:cNvSpPr>
            <a:spLocks noChangeArrowheads="1"/>
          </p:cNvSpPr>
          <p:nvPr/>
        </p:nvSpPr>
        <p:spPr bwMode="auto">
          <a:xfrm>
            <a:off x="2341881" y="5237587"/>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100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2)</a:t>
            </a:r>
          </a:p>
        </p:txBody>
      </p:sp>
      <p:sp>
        <p:nvSpPr>
          <p:cNvPr id="14" name="TextBox 13">
            <a:extLst>
              <a:ext uri="{FF2B5EF4-FFF2-40B4-BE49-F238E27FC236}">
                <a16:creationId xmlns:a16="http://schemas.microsoft.com/office/drawing/2014/main" id="{234B7640-1836-D214-3CA3-20325915FD4A}"/>
              </a:ext>
            </a:extLst>
          </p:cNvPr>
          <p:cNvSpPr txBox="1"/>
          <p:nvPr/>
        </p:nvSpPr>
        <p:spPr bwMode="auto">
          <a:xfrm>
            <a:off x="4838264" y="2761101"/>
            <a:ext cx="19622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lvl="0" algn="ctr" eaLnBrk="0" fontAlgn="base" hangingPunct="0">
              <a:spcBef>
                <a:spcPct val="0"/>
              </a:spcBef>
              <a:spcAft>
                <a:spcPct val="0"/>
              </a:spcAft>
              <a:defRPr/>
            </a:pPr>
            <a:r>
              <a:rPr lang="en-US" sz="1600" b="1" dirty="0">
                <a:solidFill>
                  <a:srgbClr val="000000"/>
                </a:solidFill>
                <a:latin typeface="Calibri" panose="020F0502020204030204" pitchFamily="34" charset="0"/>
                <a:cs typeface="Calibri" panose="020F0502020204030204" pitchFamily="34" charset="0"/>
              </a:rPr>
              <a:t>Rolling Six</a:t>
            </a:r>
          </a:p>
        </p:txBody>
      </p:sp>
      <p:sp>
        <p:nvSpPr>
          <p:cNvPr id="15" name="TextBox 14">
            <a:extLst>
              <a:ext uri="{FF2B5EF4-FFF2-40B4-BE49-F238E27FC236}">
                <a16:creationId xmlns:a16="http://schemas.microsoft.com/office/drawing/2014/main" id="{23C3F288-3953-1835-1E05-AEEE358630EE}"/>
              </a:ext>
            </a:extLst>
          </p:cNvPr>
          <p:cNvSpPr txBox="1"/>
          <p:nvPr/>
        </p:nvSpPr>
        <p:spPr bwMode="auto">
          <a:xfrm>
            <a:off x="9606104" y="2767083"/>
            <a:ext cx="19622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600" b="1" dirty="0">
                <a:solidFill>
                  <a:srgbClr val="000000"/>
                </a:solidFill>
                <a:latin typeface="Calibri" panose="020F0502020204030204" pitchFamily="34" charset="0"/>
                <a:cs typeface="Calibri" panose="020F0502020204030204" pitchFamily="34" charset="0"/>
              </a:rPr>
              <a:t>Phase IIa Expansion</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06D7AD0B-160F-DA6A-EF06-C3C845D73A30}"/>
              </a:ext>
            </a:extLst>
          </p:cNvPr>
          <p:cNvSpPr txBox="1"/>
          <p:nvPr/>
        </p:nvSpPr>
        <p:spPr bwMode="auto">
          <a:xfrm>
            <a:off x="7256849" y="2739903"/>
            <a:ext cx="19622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lvl="0" algn="ctr" eaLnBrk="0" fontAlgn="base" hangingPunct="0">
              <a:spcBef>
                <a:spcPct val="0"/>
              </a:spcBef>
              <a:spcAft>
                <a:spcPct val="0"/>
              </a:spcAft>
              <a:defRPr/>
            </a:pPr>
            <a:r>
              <a:rPr lang="en-US" sz="1600" b="1" dirty="0">
                <a:solidFill>
                  <a:srgbClr val="000000"/>
                </a:solidFill>
                <a:latin typeface="Calibri" panose="020F0502020204030204" pitchFamily="34" charset="0"/>
                <a:cs typeface="Calibri" panose="020F0502020204030204" pitchFamily="34" charset="0"/>
              </a:rPr>
              <a:t>Phase I Expansion</a:t>
            </a:r>
          </a:p>
        </p:txBody>
      </p:sp>
      <p:sp>
        <p:nvSpPr>
          <p:cNvPr id="19" name="TextBox 18">
            <a:extLst>
              <a:ext uri="{FF2B5EF4-FFF2-40B4-BE49-F238E27FC236}">
                <a16:creationId xmlns:a16="http://schemas.microsoft.com/office/drawing/2014/main" id="{3311754B-FB92-C329-850A-C0447E5F166C}"/>
              </a:ext>
            </a:extLst>
          </p:cNvPr>
          <p:cNvSpPr txBox="1"/>
          <p:nvPr/>
        </p:nvSpPr>
        <p:spPr bwMode="auto">
          <a:xfrm>
            <a:off x="2406952" y="2767084"/>
            <a:ext cx="19622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lvl="0" algn="ctr" eaLnBrk="0" fontAlgn="base" hangingPunct="0">
              <a:spcBef>
                <a:spcPct val="0"/>
              </a:spcBef>
              <a:spcAft>
                <a:spcPct val="0"/>
              </a:spcAft>
              <a:defRPr/>
            </a:pPr>
            <a:r>
              <a:rPr lang="en-US" sz="1600" b="1" dirty="0">
                <a:solidFill>
                  <a:srgbClr val="000000"/>
                </a:solidFill>
                <a:latin typeface="Calibri" panose="020F0502020204030204" pitchFamily="34" charset="0"/>
                <a:cs typeface="Calibri" panose="020F0502020204030204" pitchFamily="34" charset="0"/>
              </a:rPr>
              <a:t>Accelerated Titration</a:t>
            </a:r>
          </a:p>
        </p:txBody>
      </p:sp>
      <p:sp>
        <p:nvSpPr>
          <p:cNvPr id="20" name="Rectangle 49">
            <a:extLst>
              <a:ext uri="{FF2B5EF4-FFF2-40B4-BE49-F238E27FC236}">
                <a16:creationId xmlns:a16="http://schemas.microsoft.com/office/drawing/2014/main" id="{738374F6-B296-FDD8-7D43-A57EC5AE4AFA}"/>
              </a:ext>
            </a:extLst>
          </p:cNvPr>
          <p:cNvSpPr>
            <a:spLocks noChangeArrowheads="1"/>
          </p:cNvSpPr>
          <p:nvPr/>
        </p:nvSpPr>
        <p:spPr bwMode="auto">
          <a:xfrm>
            <a:off x="4741598" y="3108916"/>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600" dirty="0">
                <a:solidFill>
                  <a:srgbClr val="FFFFFF"/>
                </a:solidFill>
                <a:latin typeface="Calibri" panose="020F0502020204030204" pitchFamily="34" charset="0"/>
                <a:cs typeface="Arial" panose="020B0604020202020204" pitchFamily="34" charset="0"/>
              </a:rPr>
              <a:t>30</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Arial" panose="020B0604020202020204" pitchFamily="34" charset="0"/>
              </a:rPr>
              <a:t> mg BID</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Arial" panose="020B0604020202020204" pitchFamily="34" charset="0"/>
              </a:rPr>
              <a:t>(n = 6)</a:t>
            </a:r>
          </a:p>
        </p:txBody>
      </p:sp>
      <p:sp>
        <p:nvSpPr>
          <p:cNvPr id="22" name="Rectangle 49">
            <a:extLst>
              <a:ext uri="{FF2B5EF4-FFF2-40B4-BE49-F238E27FC236}">
                <a16:creationId xmlns:a16="http://schemas.microsoft.com/office/drawing/2014/main" id="{C762AB88-DBB4-320B-B074-2FBF27D8F87F}"/>
              </a:ext>
            </a:extLst>
          </p:cNvPr>
          <p:cNvSpPr>
            <a:spLocks noChangeArrowheads="1"/>
          </p:cNvSpPr>
          <p:nvPr/>
        </p:nvSpPr>
        <p:spPr bwMode="auto">
          <a:xfrm>
            <a:off x="4741598" y="4528030"/>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65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6)</a:t>
            </a:r>
          </a:p>
        </p:txBody>
      </p:sp>
      <p:sp>
        <p:nvSpPr>
          <p:cNvPr id="23" name="Rectangle 49">
            <a:extLst>
              <a:ext uri="{FF2B5EF4-FFF2-40B4-BE49-F238E27FC236}">
                <a16:creationId xmlns:a16="http://schemas.microsoft.com/office/drawing/2014/main" id="{28C1D254-CFF1-34B1-056A-487387BE4988}"/>
              </a:ext>
            </a:extLst>
          </p:cNvPr>
          <p:cNvSpPr>
            <a:spLocks noChangeArrowheads="1"/>
          </p:cNvSpPr>
          <p:nvPr/>
        </p:nvSpPr>
        <p:spPr bwMode="auto">
          <a:xfrm>
            <a:off x="4741598" y="5237587"/>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100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6)</a:t>
            </a:r>
          </a:p>
        </p:txBody>
      </p:sp>
      <p:sp>
        <p:nvSpPr>
          <p:cNvPr id="30" name="Rectangle 49">
            <a:extLst>
              <a:ext uri="{FF2B5EF4-FFF2-40B4-BE49-F238E27FC236}">
                <a16:creationId xmlns:a16="http://schemas.microsoft.com/office/drawing/2014/main" id="{C7FD1CA7-20B9-368E-9ACF-78D81860D07E}"/>
              </a:ext>
            </a:extLst>
          </p:cNvPr>
          <p:cNvSpPr>
            <a:spLocks noChangeArrowheads="1"/>
          </p:cNvSpPr>
          <p:nvPr/>
        </p:nvSpPr>
        <p:spPr bwMode="auto">
          <a:xfrm>
            <a:off x="4741598" y="5936354"/>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150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7)</a:t>
            </a:r>
          </a:p>
        </p:txBody>
      </p:sp>
      <p:sp>
        <p:nvSpPr>
          <p:cNvPr id="31" name="Rectangle 49">
            <a:extLst>
              <a:ext uri="{FF2B5EF4-FFF2-40B4-BE49-F238E27FC236}">
                <a16:creationId xmlns:a16="http://schemas.microsoft.com/office/drawing/2014/main" id="{47B72E0F-A9DC-260F-DFB5-91D0836F092B}"/>
              </a:ext>
            </a:extLst>
          </p:cNvPr>
          <p:cNvSpPr>
            <a:spLocks noChangeArrowheads="1"/>
          </p:cNvSpPr>
          <p:nvPr/>
        </p:nvSpPr>
        <p:spPr bwMode="auto">
          <a:xfrm>
            <a:off x="7141315" y="4528030"/>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65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7)</a:t>
            </a:r>
          </a:p>
        </p:txBody>
      </p:sp>
      <p:sp>
        <p:nvSpPr>
          <p:cNvPr id="32" name="Rectangle 49">
            <a:extLst>
              <a:ext uri="{FF2B5EF4-FFF2-40B4-BE49-F238E27FC236}">
                <a16:creationId xmlns:a16="http://schemas.microsoft.com/office/drawing/2014/main" id="{BE607473-7C72-4679-CFBE-0809EA3F2A07}"/>
              </a:ext>
            </a:extLst>
          </p:cNvPr>
          <p:cNvSpPr>
            <a:spLocks noChangeArrowheads="1"/>
          </p:cNvSpPr>
          <p:nvPr/>
        </p:nvSpPr>
        <p:spPr bwMode="auto">
          <a:xfrm>
            <a:off x="7141315" y="5237587"/>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100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6)</a:t>
            </a:r>
          </a:p>
        </p:txBody>
      </p:sp>
      <p:sp>
        <p:nvSpPr>
          <p:cNvPr id="33" name="Rectangle 49">
            <a:extLst>
              <a:ext uri="{FF2B5EF4-FFF2-40B4-BE49-F238E27FC236}">
                <a16:creationId xmlns:a16="http://schemas.microsoft.com/office/drawing/2014/main" id="{48A6C7D1-29EB-5B08-1736-B403EEFD47BF}"/>
              </a:ext>
            </a:extLst>
          </p:cNvPr>
          <p:cNvSpPr>
            <a:spLocks noChangeArrowheads="1"/>
          </p:cNvSpPr>
          <p:nvPr/>
        </p:nvSpPr>
        <p:spPr bwMode="auto">
          <a:xfrm>
            <a:off x="7141315" y="5936354"/>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150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4)</a:t>
            </a:r>
          </a:p>
        </p:txBody>
      </p:sp>
      <p:sp>
        <p:nvSpPr>
          <p:cNvPr id="34" name="Rectangle 49">
            <a:extLst>
              <a:ext uri="{FF2B5EF4-FFF2-40B4-BE49-F238E27FC236}">
                <a16:creationId xmlns:a16="http://schemas.microsoft.com/office/drawing/2014/main" id="{254D06D4-EE53-853D-FF5C-F52AF0FA6740}"/>
              </a:ext>
            </a:extLst>
          </p:cNvPr>
          <p:cNvSpPr>
            <a:spLocks noChangeArrowheads="1"/>
          </p:cNvSpPr>
          <p:nvPr/>
        </p:nvSpPr>
        <p:spPr bwMode="auto">
          <a:xfrm>
            <a:off x="9541033" y="5237587"/>
            <a:ext cx="2092416" cy="5338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Arial" panose="020B0604020202020204" pitchFamily="34" charset="0"/>
              </a:rPr>
              <a:t>100 mg BID</a:t>
            </a:r>
            <a:br>
              <a:rPr lang="en-US" altLang="en-US" sz="1600" dirty="0">
                <a:solidFill>
                  <a:srgbClr val="FFFFFF"/>
                </a:solidFill>
                <a:latin typeface="Calibri" panose="020F0502020204030204" pitchFamily="34" charset="0"/>
                <a:cs typeface="Arial" panose="020B0604020202020204" pitchFamily="34" charset="0"/>
              </a:rPr>
            </a:br>
            <a:r>
              <a:rPr lang="en-US" altLang="en-US" sz="1600" dirty="0">
                <a:solidFill>
                  <a:srgbClr val="FFFFFF"/>
                </a:solidFill>
                <a:latin typeface="Calibri" panose="020F0502020204030204" pitchFamily="34" charset="0"/>
                <a:cs typeface="Arial" panose="020B0604020202020204" pitchFamily="34" charset="0"/>
              </a:rPr>
              <a:t>(n = 26)</a:t>
            </a:r>
          </a:p>
        </p:txBody>
      </p:sp>
      <p:cxnSp>
        <p:nvCxnSpPr>
          <p:cNvPr id="12" name="Straight Arrow Connector 11">
            <a:extLst>
              <a:ext uri="{FF2B5EF4-FFF2-40B4-BE49-F238E27FC236}">
                <a16:creationId xmlns:a16="http://schemas.microsoft.com/office/drawing/2014/main" id="{D7A78057-205E-B653-59EF-1FA1FFB6ACBB}"/>
              </a:ext>
            </a:extLst>
          </p:cNvPr>
          <p:cNvCxnSpPr>
            <a:cxnSpLocks/>
          </p:cNvCxnSpPr>
          <p:nvPr/>
        </p:nvCxnSpPr>
        <p:spPr bwMode="auto">
          <a:xfrm>
            <a:off x="4451422" y="3375860"/>
            <a:ext cx="273050" cy="0"/>
          </a:xfrm>
          <a:prstGeom prst="straightConnector1">
            <a:avLst/>
          </a:prstGeom>
          <a:noFill/>
          <a:ln w="28575" cap="flat" cmpd="sng" algn="ctr">
            <a:solidFill>
              <a:schemeClr val="bg1"/>
            </a:solidFill>
            <a:prstDash val="solid"/>
            <a:round/>
            <a:headEnd type="none" w="med" len="med"/>
            <a:tailEnd type="triangle"/>
          </a:ln>
          <a:effectLst/>
        </p:spPr>
      </p:cxnSp>
      <p:cxnSp>
        <p:nvCxnSpPr>
          <p:cNvPr id="39" name="Straight Arrow Connector 38">
            <a:extLst>
              <a:ext uri="{FF2B5EF4-FFF2-40B4-BE49-F238E27FC236}">
                <a16:creationId xmlns:a16="http://schemas.microsoft.com/office/drawing/2014/main" id="{5E691D59-AF8B-9A0E-A875-48B94E3A6707}"/>
              </a:ext>
            </a:extLst>
          </p:cNvPr>
          <p:cNvCxnSpPr>
            <a:cxnSpLocks/>
          </p:cNvCxnSpPr>
          <p:nvPr/>
        </p:nvCxnSpPr>
        <p:spPr bwMode="auto">
          <a:xfrm>
            <a:off x="4451422" y="4794115"/>
            <a:ext cx="273050" cy="0"/>
          </a:xfrm>
          <a:prstGeom prst="straightConnector1">
            <a:avLst/>
          </a:prstGeom>
          <a:noFill/>
          <a:ln w="28575" cap="flat" cmpd="sng" algn="ctr">
            <a:solidFill>
              <a:schemeClr val="bg1"/>
            </a:solidFill>
            <a:prstDash val="solid"/>
            <a:round/>
            <a:headEnd type="none" w="med" len="med"/>
            <a:tailEnd type="triangle"/>
          </a:ln>
          <a:effectLst/>
        </p:spPr>
      </p:cxnSp>
      <p:cxnSp>
        <p:nvCxnSpPr>
          <p:cNvPr id="42" name="Straight Arrow Connector 41">
            <a:extLst>
              <a:ext uri="{FF2B5EF4-FFF2-40B4-BE49-F238E27FC236}">
                <a16:creationId xmlns:a16="http://schemas.microsoft.com/office/drawing/2014/main" id="{724A76EA-A5CE-676A-D14D-26D0FC9C8E97}"/>
              </a:ext>
            </a:extLst>
          </p:cNvPr>
          <p:cNvCxnSpPr>
            <a:cxnSpLocks/>
          </p:cNvCxnSpPr>
          <p:nvPr/>
        </p:nvCxnSpPr>
        <p:spPr bwMode="auto">
          <a:xfrm>
            <a:off x="6851139" y="4870315"/>
            <a:ext cx="273050" cy="0"/>
          </a:xfrm>
          <a:prstGeom prst="straightConnector1">
            <a:avLst/>
          </a:prstGeom>
          <a:noFill/>
          <a:ln w="28575" cap="flat" cmpd="sng" algn="ctr">
            <a:solidFill>
              <a:schemeClr val="bg1"/>
            </a:solidFill>
            <a:prstDash val="solid"/>
            <a:round/>
            <a:headEnd type="none" w="med" len="med"/>
            <a:tailEnd type="triangle"/>
          </a:ln>
          <a:effectLst/>
        </p:spPr>
      </p:cxnSp>
      <p:cxnSp>
        <p:nvCxnSpPr>
          <p:cNvPr id="44" name="Straight Arrow Connector 43">
            <a:extLst>
              <a:ext uri="{FF2B5EF4-FFF2-40B4-BE49-F238E27FC236}">
                <a16:creationId xmlns:a16="http://schemas.microsoft.com/office/drawing/2014/main" id="{594F19AB-CF76-43EC-2186-53BD017AD34B}"/>
              </a:ext>
            </a:extLst>
          </p:cNvPr>
          <p:cNvCxnSpPr>
            <a:cxnSpLocks/>
          </p:cNvCxnSpPr>
          <p:nvPr/>
        </p:nvCxnSpPr>
        <p:spPr bwMode="auto">
          <a:xfrm>
            <a:off x="6851139" y="6203298"/>
            <a:ext cx="273050" cy="0"/>
          </a:xfrm>
          <a:prstGeom prst="straightConnector1">
            <a:avLst/>
          </a:prstGeom>
          <a:noFill/>
          <a:ln w="28575" cap="flat" cmpd="sng" algn="ctr">
            <a:solidFill>
              <a:schemeClr val="bg1"/>
            </a:solidFill>
            <a:prstDash val="solid"/>
            <a:round/>
            <a:headEnd type="none" w="med" len="med"/>
            <a:tailEnd type="triangle"/>
          </a:ln>
          <a:effectLst/>
        </p:spPr>
      </p:cxnSp>
      <p:cxnSp>
        <p:nvCxnSpPr>
          <p:cNvPr id="46" name="Straight Arrow Connector 45">
            <a:extLst>
              <a:ext uri="{FF2B5EF4-FFF2-40B4-BE49-F238E27FC236}">
                <a16:creationId xmlns:a16="http://schemas.microsoft.com/office/drawing/2014/main" id="{ED1BA588-EA3E-F027-486A-FE936AE8F466}"/>
              </a:ext>
            </a:extLst>
          </p:cNvPr>
          <p:cNvCxnSpPr>
            <a:cxnSpLocks/>
          </p:cNvCxnSpPr>
          <p:nvPr/>
        </p:nvCxnSpPr>
        <p:spPr bwMode="auto">
          <a:xfrm>
            <a:off x="4451422" y="5504531"/>
            <a:ext cx="273050" cy="0"/>
          </a:xfrm>
          <a:prstGeom prst="straightConnector1">
            <a:avLst/>
          </a:prstGeom>
          <a:noFill/>
          <a:ln w="28575" cap="flat" cmpd="sng" algn="ctr">
            <a:solidFill>
              <a:schemeClr val="bg1"/>
            </a:solidFill>
            <a:prstDash val="solid"/>
            <a:round/>
            <a:headEnd type="none" w="med" len="med"/>
            <a:tailEnd type="triangle"/>
          </a:ln>
          <a:effectLst/>
        </p:spPr>
      </p:cxnSp>
      <p:cxnSp>
        <p:nvCxnSpPr>
          <p:cNvPr id="47" name="Straight Arrow Connector 46">
            <a:extLst>
              <a:ext uri="{FF2B5EF4-FFF2-40B4-BE49-F238E27FC236}">
                <a16:creationId xmlns:a16="http://schemas.microsoft.com/office/drawing/2014/main" id="{2929DBEA-2F3D-ADB1-B929-D17E7EABB705}"/>
              </a:ext>
            </a:extLst>
          </p:cNvPr>
          <p:cNvCxnSpPr>
            <a:cxnSpLocks/>
          </p:cNvCxnSpPr>
          <p:nvPr/>
        </p:nvCxnSpPr>
        <p:spPr bwMode="auto">
          <a:xfrm>
            <a:off x="6851139" y="5504531"/>
            <a:ext cx="273050" cy="0"/>
          </a:xfrm>
          <a:prstGeom prst="straightConnector1">
            <a:avLst/>
          </a:prstGeom>
          <a:noFill/>
          <a:ln w="28575" cap="flat" cmpd="sng" algn="ctr">
            <a:solidFill>
              <a:schemeClr val="bg1"/>
            </a:solidFill>
            <a:prstDash val="solid"/>
            <a:round/>
            <a:headEnd type="none" w="med" len="med"/>
            <a:tailEnd type="triangle"/>
          </a:ln>
          <a:effectLst/>
        </p:spPr>
      </p:cxnSp>
      <p:cxnSp>
        <p:nvCxnSpPr>
          <p:cNvPr id="48" name="Straight Arrow Connector 47">
            <a:extLst>
              <a:ext uri="{FF2B5EF4-FFF2-40B4-BE49-F238E27FC236}">
                <a16:creationId xmlns:a16="http://schemas.microsoft.com/office/drawing/2014/main" id="{A9CF3005-630C-5CBE-D5EB-E6768E69F9E5}"/>
              </a:ext>
            </a:extLst>
          </p:cNvPr>
          <p:cNvCxnSpPr>
            <a:cxnSpLocks/>
          </p:cNvCxnSpPr>
          <p:nvPr/>
        </p:nvCxnSpPr>
        <p:spPr bwMode="auto">
          <a:xfrm>
            <a:off x="9250857" y="5504531"/>
            <a:ext cx="273050" cy="0"/>
          </a:xfrm>
          <a:prstGeom prst="straightConnector1">
            <a:avLst/>
          </a:prstGeom>
          <a:noFill/>
          <a:ln w="28575" cap="flat" cmpd="sng" algn="ctr">
            <a:solidFill>
              <a:schemeClr val="bg1"/>
            </a:solidFill>
            <a:prstDash val="solid"/>
            <a:round/>
            <a:headEnd type="none" w="med" len="med"/>
            <a:tailEnd type="triangle"/>
          </a:ln>
          <a:effectLst/>
        </p:spPr>
      </p:cxnSp>
      <p:sp>
        <p:nvSpPr>
          <p:cNvPr id="49" name="Text Box 30">
            <a:extLst>
              <a:ext uri="{FF2B5EF4-FFF2-40B4-BE49-F238E27FC236}">
                <a16:creationId xmlns:a16="http://schemas.microsoft.com/office/drawing/2014/main" id="{38419B34-1C94-D076-E8AB-4123F1AFAB0B}"/>
              </a:ext>
            </a:extLst>
          </p:cNvPr>
          <p:cNvSpPr txBox="1">
            <a:spLocks noChangeArrowheads="1"/>
          </p:cNvSpPr>
          <p:nvPr/>
        </p:nvSpPr>
        <p:spPr bwMode="auto">
          <a:xfrm>
            <a:off x="727077" y="5812149"/>
            <a:ext cx="3724345"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*Enrollment stopped for 150 mg BID dose </a:t>
            </a:r>
            <a:br>
              <a:rPr lang="en-US" altLang="en-US" sz="1400" b="0" dirty="0">
                <a:solidFill>
                  <a:schemeClr val="bg1"/>
                </a:solidFill>
                <a:latin typeface="Calibri" panose="020F0502020204030204" pitchFamily="34" charset="0"/>
              </a:rPr>
            </a:br>
            <a:r>
              <a:rPr lang="en-US" altLang="en-US" sz="1400" b="0" dirty="0">
                <a:solidFill>
                  <a:schemeClr val="bg1"/>
                </a:solidFill>
                <a:latin typeface="Calibri" panose="020F0502020204030204" pitchFamily="34" charset="0"/>
              </a:rPr>
              <a:t>after accrual of 11 patients due to toxicity.</a:t>
            </a:r>
            <a:endParaRPr lang="en-US" altLang="en-US" sz="1400" dirty="0">
              <a:solidFill>
                <a:schemeClr val="bg1"/>
              </a:solidFill>
              <a:latin typeface="Calibri" panose="020F0502020204030204" pitchFamily="34" charset="0"/>
            </a:endParaRPr>
          </a:p>
        </p:txBody>
      </p:sp>
      <p:sp>
        <p:nvSpPr>
          <p:cNvPr id="52" name="Content Placeholder 2">
            <a:extLst>
              <a:ext uri="{FF2B5EF4-FFF2-40B4-BE49-F238E27FC236}">
                <a16:creationId xmlns:a16="http://schemas.microsoft.com/office/drawing/2014/main" id="{1E94F0D9-EB7C-88BF-39EE-57CF0493ED4D}"/>
              </a:ext>
            </a:extLst>
          </p:cNvPr>
          <p:cNvSpPr txBox="1">
            <a:spLocks/>
          </p:cNvSpPr>
          <p:nvPr/>
        </p:nvSpPr>
        <p:spPr bwMode="auto">
          <a:xfrm>
            <a:off x="601820" y="1510730"/>
            <a:ext cx="5494180" cy="1291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endParaRPr lang="en-US" sz="1800" b="1" kern="0" dirty="0"/>
          </a:p>
          <a:p>
            <a:r>
              <a:rPr lang="en-US" sz="1800" b="1" kern="0" dirty="0"/>
              <a:t>Primary endpoints: </a:t>
            </a:r>
            <a:r>
              <a:rPr lang="en-US" sz="1800" kern="0" dirty="0"/>
              <a:t>TRAEs, DLTs, laboratory abnormalities, and abnormalities in vital signs for all cohorts; ORR for phase IIa dose-expansion cohorts</a:t>
            </a:r>
          </a:p>
        </p:txBody>
      </p:sp>
      <p:sp>
        <p:nvSpPr>
          <p:cNvPr id="53" name="Content Placeholder 3">
            <a:extLst>
              <a:ext uri="{FF2B5EF4-FFF2-40B4-BE49-F238E27FC236}">
                <a16:creationId xmlns:a16="http://schemas.microsoft.com/office/drawing/2014/main" id="{028E805F-B24F-795C-CCAA-E3036E7B40B4}"/>
              </a:ext>
            </a:extLst>
          </p:cNvPr>
          <p:cNvSpPr txBox="1">
            <a:spLocks/>
          </p:cNvSpPr>
          <p:nvPr/>
        </p:nvSpPr>
        <p:spPr>
          <a:xfrm>
            <a:off x="6252634" y="1510730"/>
            <a:ext cx="5229570" cy="129187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endParaRPr lang="en-US" sz="1800" b="1" kern="0" dirty="0"/>
          </a:p>
          <a:p>
            <a:r>
              <a:rPr lang="en-US" sz="1800" b="1" kern="0" dirty="0"/>
              <a:t>Secondary endpoints:</a:t>
            </a:r>
            <a:r>
              <a:rPr lang="en-US" sz="1800" kern="0" dirty="0"/>
              <a:t> ORR, DoR, DCR, PFS, and OS for phase I dose escalation cohorts; PK for all cohorts</a:t>
            </a:r>
          </a:p>
        </p:txBody>
      </p:sp>
      <p:cxnSp>
        <p:nvCxnSpPr>
          <p:cNvPr id="35" name="Straight Arrow Connector 34">
            <a:extLst>
              <a:ext uri="{FF2B5EF4-FFF2-40B4-BE49-F238E27FC236}">
                <a16:creationId xmlns:a16="http://schemas.microsoft.com/office/drawing/2014/main" id="{BD0D00F6-B84F-D3EB-85E4-43EAB0D9309F}"/>
              </a:ext>
            </a:extLst>
          </p:cNvPr>
          <p:cNvCxnSpPr>
            <a:cxnSpLocks/>
          </p:cNvCxnSpPr>
          <p:nvPr/>
        </p:nvCxnSpPr>
        <p:spPr bwMode="auto">
          <a:xfrm>
            <a:off x="1866460" y="4142408"/>
            <a:ext cx="273050"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58231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CLN-081 in </a:t>
            </a:r>
            <a:r>
              <a:rPr lang="en-US" i="1" dirty="0"/>
              <a:t>EGFR </a:t>
            </a:r>
            <a:r>
              <a:rPr lang="en-US" dirty="0"/>
              <a:t>ex20ins–Positive NSCLC: </a:t>
            </a:r>
            <a:br>
              <a:rPr lang="en-US" dirty="0"/>
            </a:br>
            <a:r>
              <a:rPr lang="en-US" dirty="0"/>
              <a:t>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Yu. ASCO 2022. Abstr 9007.</a:t>
            </a:r>
            <a:endParaRPr lang="en-US" altLang="en-US" sz="1200" b="0" dirty="0">
              <a:solidFill>
                <a:schemeClr val="bg2"/>
              </a:solidFill>
              <a:latin typeface="Calibri" panose="020F0502020204030204" pitchFamily="34" charset="0"/>
            </a:endParaRPr>
          </a:p>
        </p:txBody>
      </p:sp>
      <p:graphicFrame>
        <p:nvGraphicFramePr>
          <p:cNvPr id="5" name="Group 3">
            <a:extLst>
              <a:ext uri="{FF2B5EF4-FFF2-40B4-BE49-F238E27FC236}">
                <a16:creationId xmlns:a16="http://schemas.microsoft.com/office/drawing/2014/main" id="{6F4D78D2-E719-3A6C-5811-4572FFF2A62C}"/>
              </a:ext>
            </a:extLst>
          </p:cNvPr>
          <p:cNvGraphicFramePr>
            <a:graphicFrameLocks/>
          </p:cNvGraphicFramePr>
          <p:nvPr>
            <p:extLst>
              <p:ext uri="{D42A27DB-BD31-4B8C-83A1-F6EECF244321}">
                <p14:modId xmlns:p14="http://schemas.microsoft.com/office/powerpoint/2010/main" val="2245894715"/>
              </p:ext>
            </p:extLst>
          </p:nvPr>
        </p:nvGraphicFramePr>
        <p:xfrm>
          <a:off x="728282" y="1604963"/>
          <a:ext cx="10735056" cy="4480704"/>
        </p:xfrm>
        <a:graphic>
          <a:graphicData uri="http://schemas.openxmlformats.org/drawingml/2006/table">
            <a:tbl>
              <a:tblPr/>
              <a:tblGrid>
                <a:gridCol w="7126112">
                  <a:extLst>
                    <a:ext uri="{9D8B030D-6E8A-4147-A177-3AD203B41FA5}">
                      <a16:colId xmlns:a16="http://schemas.microsoft.com/office/drawing/2014/main" val="20000"/>
                    </a:ext>
                  </a:extLst>
                </a:gridCol>
                <a:gridCol w="3608944">
                  <a:extLst>
                    <a:ext uri="{9D8B030D-6E8A-4147-A177-3AD203B41FA5}">
                      <a16:colId xmlns:a16="http://schemas.microsoft.com/office/drawing/2014/main" val="20001"/>
                    </a:ext>
                  </a:extLst>
                </a:gridCol>
              </a:tblGrid>
              <a:tr h="1322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All Patients</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 (36-82)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867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0/1,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(30)/51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4120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no. of prior systemic anticancer regimen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5813247"/>
                  </a:ext>
                </a:extLst>
              </a:tr>
              <a:tr h="1867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EGFR TKI (non-ex20ins),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Afatinib or gefitinib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Osimertinib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81030318"/>
                  </a:ext>
                </a:extLst>
              </a:tr>
              <a:tr h="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poziotinib and/or mobocertinib,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4957270"/>
                  </a:ext>
                </a:extLst>
              </a:tr>
              <a:tr h="1229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immunotherapy,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50085207"/>
                  </a:ext>
                </a:extLst>
              </a:tr>
              <a:tr h="1229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History of CNS involvement,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1165162"/>
                  </a:ext>
                </a:extLst>
              </a:tr>
            </a:tbl>
          </a:graphicData>
        </a:graphic>
      </p:graphicFrame>
      <p:sp>
        <p:nvSpPr>
          <p:cNvPr id="6" name="Text Box 30">
            <a:extLst>
              <a:ext uri="{FF2B5EF4-FFF2-40B4-BE49-F238E27FC236}">
                <a16:creationId xmlns:a16="http://schemas.microsoft.com/office/drawing/2014/main" id="{2B5871C8-5902-691C-1197-2CDBA9D829E8}"/>
              </a:ext>
            </a:extLst>
          </p:cNvPr>
          <p:cNvSpPr txBox="1">
            <a:spLocks noChangeArrowheads="1"/>
          </p:cNvSpPr>
          <p:nvPr/>
        </p:nvSpPr>
        <p:spPr bwMode="auto">
          <a:xfrm>
            <a:off x="568262" y="6098293"/>
            <a:ext cx="3055651"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*No prior therapy (declined CT), n = 3.</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712126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CLN-081 in </a:t>
            </a:r>
            <a:r>
              <a:rPr lang="en-US" i="1" dirty="0"/>
              <a:t>EGFR </a:t>
            </a:r>
            <a:r>
              <a:rPr lang="en-US" dirty="0"/>
              <a:t>ex20ins–Positive NSCLC: TRAEs</a:t>
            </a:r>
            <a:endParaRPr lang="en-US" altLang="en-US" dirty="0"/>
          </a:p>
        </p:txBody>
      </p:sp>
      <p:sp>
        <p:nvSpPr>
          <p:cNvPr id="2" name="Content Placeholder 1">
            <a:extLst>
              <a:ext uri="{FF2B5EF4-FFF2-40B4-BE49-F238E27FC236}">
                <a16:creationId xmlns:a16="http://schemas.microsoft.com/office/drawing/2014/main" id="{26CA7A5D-B37D-00FE-A374-A5205970DB18}"/>
              </a:ext>
            </a:extLst>
          </p:cNvPr>
          <p:cNvSpPr>
            <a:spLocks noGrp="1"/>
          </p:cNvSpPr>
          <p:nvPr>
            <p:ph idx="1"/>
          </p:nvPr>
        </p:nvSpPr>
        <p:spPr>
          <a:xfrm>
            <a:off x="627535" y="5207317"/>
            <a:ext cx="10877529" cy="910696"/>
          </a:xfrm>
        </p:spPr>
        <p:txBody>
          <a:bodyPr/>
          <a:lstStyle/>
          <a:p>
            <a:r>
              <a:rPr lang="en-US" sz="1800" dirty="0"/>
              <a:t>Treatment-emergent pneumonitis in 4 patients: 65 mg BID, n = 1 (grade 2 with prior pneumonitis on osimertinib); 100 mg BID, n = 2 (1 grade 3 confounded by recent ICI and concurrent hydropneumothorax in contralateral lung; 1 grade 1 treated with steroids, resolved, continued tx); 150 mg BID, n = 1 (grade 3 confounded by concurrent pneumocystis infection, stopped CLN-081 3 wk before event)</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Yu. ASCO 2022. Abstr 9007.</a:t>
            </a:r>
            <a:endParaRPr lang="en-US" altLang="en-US" sz="1200" b="0" dirty="0">
              <a:solidFill>
                <a:schemeClr val="bg2"/>
              </a:solidFill>
              <a:latin typeface="Calibri" panose="020F0502020204030204" pitchFamily="34" charset="0"/>
            </a:endParaRPr>
          </a:p>
        </p:txBody>
      </p:sp>
      <p:graphicFrame>
        <p:nvGraphicFramePr>
          <p:cNvPr id="5" name="Group 32">
            <a:extLst>
              <a:ext uri="{FF2B5EF4-FFF2-40B4-BE49-F238E27FC236}">
                <a16:creationId xmlns:a16="http://schemas.microsoft.com/office/drawing/2014/main" id="{590A51F8-ECC4-5CDD-8D09-36E034511227}"/>
              </a:ext>
            </a:extLst>
          </p:cNvPr>
          <p:cNvGraphicFramePr>
            <a:graphicFrameLocks noGrp="1"/>
          </p:cNvGraphicFramePr>
          <p:nvPr>
            <p:extLst>
              <p:ext uri="{D42A27DB-BD31-4B8C-83A1-F6EECF244321}">
                <p14:modId xmlns:p14="http://schemas.microsoft.com/office/powerpoint/2010/main" val="3496305506"/>
              </p:ext>
            </p:extLst>
          </p:nvPr>
        </p:nvGraphicFramePr>
        <p:xfrm>
          <a:off x="727076" y="1604963"/>
          <a:ext cx="10735055" cy="3474768"/>
        </p:xfrm>
        <a:graphic>
          <a:graphicData uri="http://schemas.openxmlformats.org/drawingml/2006/table">
            <a:tbl>
              <a:tblPr/>
              <a:tblGrid>
                <a:gridCol w="2057631">
                  <a:extLst>
                    <a:ext uri="{9D8B030D-6E8A-4147-A177-3AD203B41FA5}">
                      <a16:colId xmlns:a16="http://schemas.microsoft.com/office/drawing/2014/main" val="20000"/>
                    </a:ext>
                  </a:extLst>
                </a:gridCol>
                <a:gridCol w="1084678">
                  <a:extLst>
                    <a:ext uri="{9D8B030D-6E8A-4147-A177-3AD203B41FA5}">
                      <a16:colId xmlns:a16="http://schemas.microsoft.com/office/drawing/2014/main" val="20001"/>
                    </a:ext>
                  </a:extLst>
                </a:gridCol>
                <a:gridCol w="1084678">
                  <a:extLst>
                    <a:ext uri="{9D8B030D-6E8A-4147-A177-3AD203B41FA5}">
                      <a16:colId xmlns:a16="http://schemas.microsoft.com/office/drawing/2014/main" val="3782186784"/>
                    </a:ext>
                  </a:extLst>
                </a:gridCol>
                <a:gridCol w="1084678">
                  <a:extLst>
                    <a:ext uri="{9D8B030D-6E8A-4147-A177-3AD203B41FA5}">
                      <a16:colId xmlns:a16="http://schemas.microsoft.com/office/drawing/2014/main" val="3420411648"/>
                    </a:ext>
                  </a:extLst>
                </a:gridCol>
                <a:gridCol w="1084678">
                  <a:extLst>
                    <a:ext uri="{9D8B030D-6E8A-4147-A177-3AD203B41FA5}">
                      <a16:colId xmlns:a16="http://schemas.microsoft.com/office/drawing/2014/main" val="20002"/>
                    </a:ext>
                  </a:extLst>
                </a:gridCol>
                <a:gridCol w="1084678">
                  <a:extLst>
                    <a:ext uri="{9D8B030D-6E8A-4147-A177-3AD203B41FA5}">
                      <a16:colId xmlns:a16="http://schemas.microsoft.com/office/drawing/2014/main" val="1832777120"/>
                    </a:ext>
                  </a:extLst>
                </a:gridCol>
                <a:gridCol w="1084678">
                  <a:extLst>
                    <a:ext uri="{9D8B030D-6E8A-4147-A177-3AD203B41FA5}">
                      <a16:colId xmlns:a16="http://schemas.microsoft.com/office/drawing/2014/main" val="2381184948"/>
                    </a:ext>
                  </a:extLst>
                </a:gridCol>
                <a:gridCol w="1084678">
                  <a:extLst>
                    <a:ext uri="{9D8B030D-6E8A-4147-A177-3AD203B41FA5}">
                      <a16:colId xmlns:a16="http://schemas.microsoft.com/office/drawing/2014/main" val="524399694"/>
                    </a:ext>
                  </a:extLst>
                </a:gridCol>
                <a:gridCol w="1084678">
                  <a:extLst>
                    <a:ext uri="{9D8B030D-6E8A-4147-A177-3AD203B41FA5}">
                      <a16:colId xmlns:a16="http://schemas.microsoft.com/office/drawing/2014/main" val="719860478"/>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Parameter, n (%)</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≤65 mg BID (n = 23)</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100 mg BID (n = 39)</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150 mg BID (n = 11)</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Total (N = 73)</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All Grade</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All Grade</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All Grade</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All Grade</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168570094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TRAE in ≥10% of patients</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Rash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Paronychia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Dry skin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Stomatitis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Alopecia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Dry eye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appetite</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19 (83)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(26)</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(22)</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(30)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(26)</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(9)</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(13)</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(4)</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(17)</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(17)</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(4)</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32 (82)</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(31)</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 (36)</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(21)</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(13)</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(13)</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(15)</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(3)</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(3)</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(64)</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(45)</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(36)</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(27)</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(27)</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(9)</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(9)</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(9)</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(9)</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58 (80)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23 (32)</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22 (30)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 (21)</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 (19)</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 (18)</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(16)</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(14)</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(12)</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(12)</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(11)</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(11)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(3)</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(4)</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64652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CLN-081 in </a:t>
            </a:r>
            <a:r>
              <a:rPr lang="en-US" i="1" dirty="0"/>
              <a:t>EGFR </a:t>
            </a:r>
            <a:r>
              <a:rPr lang="en-US" dirty="0"/>
              <a:t>ex20ins–Positive NSCLC: </a:t>
            </a:r>
            <a:br>
              <a:rPr lang="en-US" dirty="0"/>
            </a:br>
            <a:r>
              <a:rPr lang="en-US" dirty="0"/>
              <a:t>Patient Disposition, Dose Changes, PK Profile</a:t>
            </a:r>
            <a:endParaRPr lang="en-US" altLang="en-US" dirty="0"/>
          </a:p>
        </p:txBody>
      </p:sp>
      <p:sp>
        <p:nvSpPr>
          <p:cNvPr id="2" name="Content Placeholder 1">
            <a:extLst>
              <a:ext uri="{FF2B5EF4-FFF2-40B4-BE49-F238E27FC236}">
                <a16:creationId xmlns:a16="http://schemas.microsoft.com/office/drawing/2014/main" id="{A96EDF59-2838-6AA3-BA9E-C25A574EE429}"/>
              </a:ext>
            </a:extLst>
          </p:cNvPr>
          <p:cNvSpPr>
            <a:spLocks noGrp="1"/>
          </p:cNvSpPr>
          <p:nvPr>
            <p:ph sz="half" idx="2"/>
          </p:nvPr>
        </p:nvSpPr>
        <p:spPr/>
        <p:txBody>
          <a:bodyPr/>
          <a:lstStyle/>
          <a:p>
            <a:r>
              <a:rPr lang="en-US" altLang="en-US" sz="2600" dirty="0"/>
              <a:t>PK data consistent with clinical observation</a:t>
            </a:r>
          </a:p>
          <a:p>
            <a:pPr lvl="1"/>
            <a:r>
              <a:rPr lang="en-US" altLang="en-US" sz="2400" dirty="0"/>
              <a:t>PK exposure sustained over GI</a:t>
            </a:r>
            <a:r>
              <a:rPr lang="en-US" altLang="en-US" sz="2400" baseline="-25000" dirty="0"/>
              <a:t>50 </a:t>
            </a:r>
            <a:r>
              <a:rPr lang="en-US" altLang="en-US" sz="2400" dirty="0"/>
              <a:t>for </a:t>
            </a:r>
            <a:r>
              <a:rPr lang="en-US" altLang="en-US" sz="2400" i="1" dirty="0"/>
              <a:t>EGFR</a:t>
            </a:r>
            <a:r>
              <a:rPr lang="en-US" altLang="en-US" sz="2400" dirty="0"/>
              <a:t> ex20ins mutation for 8 hr after dosing</a:t>
            </a:r>
          </a:p>
          <a:p>
            <a:pPr lvl="1"/>
            <a:r>
              <a:rPr lang="en-US" altLang="en-US" sz="2400" dirty="0"/>
              <a:t>Minimal exposure over GI</a:t>
            </a:r>
            <a:r>
              <a:rPr lang="en-US" altLang="en-US" sz="2400" baseline="-25000" dirty="0"/>
              <a:t>50 </a:t>
            </a:r>
            <a:r>
              <a:rPr lang="en-US" altLang="en-US" sz="2400" dirty="0"/>
              <a:t>for wild-type </a:t>
            </a:r>
            <a:r>
              <a:rPr lang="en-US" altLang="en-US" sz="2400" i="1" dirty="0"/>
              <a:t>EGFR</a:t>
            </a:r>
            <a:r>
              <a:rPr lang="en-US" altLang="en-US" sz="2400" dirty="0"/>
              <a:t> at &lt;150 mg BID</a:t>
            </a:r>
          </a:p>
          <a:p>
            <a:pPr lvl="1"/>
            <a:r>
              <a:rPr lang="en-US" altLang="en-US" sz="2400" dirty="0"/>
              <a:t>Concordant with clinical safety profile observed at dose levels of 100 vs 150 mg BID</a:t>
            </a:r>
          </a:p>
          <a:p>
            <a:endParaRPr lang="en-US" altLang="en-US" dirty="0"/>
          </a:p>
          <a:p>
            <a:endParaRPr lang="en-US" altLang="en-US" dirty="0"/>
          </a:p>
          <a:p>
            <a:endParaRPr lang="en-US" sz="32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Yu. ASCO 2022. Abstr 9007.</a:t>
            </a:r>
            <a:endParaRPr lang="en-US" altLang="en-US" sz="1200" b="0" dirty="0">
              <a:solidFill>
                <a:schemeClr val="bg2"/>
              </a:solidFill>
              <a:latin typeface="Calibri" panose="020F0502020204030204" pitchFamily="34" charset="0"/>
            </a:endParaRPr>
          </a:p>
        </p:txBody>
      </p:sp>
      <p:graphicFrame>
        <p:nvGraphicFramePr>
          <p:cNvPr id="7" name="Group 3">
            <a:extLst>
              <a:ext uri="{FF2B5EF4-FFF2-40B4-BE49-F238E27FC236}">
                <a16:creationId xmlns:a16="http://schemas.microsoft.com/office/drawing/2014/main" id="{AF18F7FB-BE63-9606-90AE-96D0F7C4BE6B}"/>
              </a:ext>
            </a:extLst>
          </p:cNvPr>
          <p:cNvGraphicFramePr>
            <a:graphicFrameLocks/>
          </p:cNvGraphicFramePr>
          <p:nvPr>
            <p:extLst>
              <p:ext uri="{D42A27DB-BD31-4B8C-83A1-F6EECF244321}">
                <p14:modId xmlns:p14="http://schemas.microsoft.com/office/powerpoint/2010/main" val="541796876"/>
              </p:ext>
            </p:extLst>
          </p:nvPr>
        </p:nvGraphicFramePr>
        <p:xfrm>
          <a:off x="720725" y="1610437"/>
          <a:ext cx="5376672" cy="2225088"/>
        </p:xfrm>
        <a:graphic>
          <a:graphicData uri="http://schemas.openxmlformats.org/drawingml/2006/table">
            <a:tbl>
              <a:tblPr/>
              <a:tblGrid>
                <a:gridCol w="3425244">
                  <a:extLst>
                    <a:ext uri="{9D8B030D-6E8A-4147-A177-3AD203B41FA5}">
                      <a16:colId xmlns:a16="http://schemas.microsoft.com/office/drawing/2014/main" val="20000"/>
                    </a:ext>
                  </a:extLst>
                </a:gridCol>
                <a:gridCol w="1951428">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Disposition,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Total</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ongoing</a:t>
                      </a:r>
                      <a:endParaRPr kumimoji="0" lang="en-US" sz="16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discontinued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Due to 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Due to 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Due to consent withdrawal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For other reasons</a:t>
                      </a:r>
                      <a:endParaRPr kumimoji="0" lang="en-US" sz="16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 (67)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8" name="Group 32">
            <a:extLst>
              <a:ext uri="{FF2B5EF4-FFF2-40B4-BE49-F238E27FC236}">
                <a16:creationId xmlns:a16="http://schemas.microsoft.com/office/drawing/2014/main" id="{536E4F8C-16E3-DE01-A2F5-71EABAFCEA0D}"/>
              </a:ext>
            </a:extLst>
          </p:cNvPr>
          <p:cNvGraphicFramePr>
            <a:graphicFrameLocks noGrp="1"/>
          </p:cNvGraphicFramePr>
          <p:nvPr>
            <p:extLst>
              <p:ext uri="{D42A27DB-BD31-4B8C-83A1-F6EECF244321}">
                <p14:modId xmlns:p14="http://schemas.microsoft.com/office/powerpoint/2010/main" val="3968787870"/>
              </p:ext>
            </p:extLst>
          </p:nvPr>
        </p:nvGraphicFramePr>
        <p:xfrm>
          <a:off x="720725" y="4034248"/>
          <a:ext cx="5376673" cy="1828864"/>
        </p:xfrm>
        <a:graphic>
          <a:graphicData uri="http://schemas.openxmlformats.org/drawingml/2006/table">
            <a:tbl>
              <a:tblPr/>
              <a:tblGrid>
                <a:gridCol w="1559179">
                  <a:extLst>
                    <a:ext uri="{9D8B030D-6E8A-4147-A177-3AD203B41FA5}">
                      <a16:colId xmlns:a16="http://schemas.microsoft.com/office/drawing/2014/main" val="20000"/>
                    </a:ext>
                  </a:extLst>
                </a:gridCol>
                <a:gridCol w="902208">
                  <a:extLst>
                    <a:ext uri="{9D8B030D-6E8A-4147-A177-3AD203B41FA5}">
                      <a16:colId xmlns:a16="http://schemas.microsoft.com/office/drawing/2014/main" val="20001"/>
                    </a:ext>
                  </a:extLst>
                </a:gridCol>
                <a:gridCol w="1048512">
                  <a:extLst>
                    <a:ext uri="{9D8B030D-6E8A-4147-A177-3AD203B41FA5}">
                      <a16:colId xmlns:a16="http://schemas.microsoft.com/office/drawing/2014/main" val="3420411648"/>
                    </a:ext>
                  </a:extLst>
                </a:gridCol>
                <a:gridCol w="938784">
                  <a:extLst>
                    <a:ext uri="{9D8B030D-6E8A-4147-A177-3AD203B41FA5}">
                      <a16:colId xmlns:a16="http://schemas.microsoft.com/office/drawing/2014/main" val="1832777120"/>
                    </a:ext>
                  </a:extLst>
                </a:gridCol>
                <a:gridCol w="927990">
                  <a:extLst>
                    <a:ext uri="{9D8B030D-6E8A-4147-A177-3AD203B41FA5}">
                      <a16:colId xmlns:a16="http://schemas.microsoft.com/office/drawing/2014/main" val="524399694"/>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Dose Changes, n (%)</a:t>
                      </a:r>
                    </a:p>
                  </a:txBody>
                  <a:tcPr marL="121881" marR="121881"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≤65 mg BID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23)</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100 mg BID </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39)</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150 mg BID </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11)</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Total </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73)</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Interruption</a:t>
                      </a:r>
                    </a:p>
                  </a:txBody>
                  <a:tcPr marL="121881" marR="121881" marT="45728" marB="45728"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(22)</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 (33)</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(55)</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 (33)</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Reduction</a:t>
                      </a:r>
                    </a:p>
                  </a:txBody>
                  <a:tcPr marL="121881" marR="121881" marT="45728" marB="45728"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(9)</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(13)</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(27)</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(14)</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6691577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Discontinuation</a:t>
                      </a:r>
                    </a:p>
                  </a:txBody>
                  <a:tcPr marL="121881" marR="121881" marT="45728" marB="45728"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(9)</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(5)</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(18)</a:t>
                      </a:r>
                    </a:p>
                  </a:txBody>
                  <a:tcPr marL="121881" marR="121881"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(8)</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423344782"/>
                  </a:ext>
                </a:extLst>
              </a:tr>
            </a:tbl>
          </a:graphicData>
        </a:graphic>
      </p:graphicFrame>
    </p:spTree>
    <p:extLst>
      <p:ext uri="{BB962C8B-B14F-4D97-AF65-F5344CB8AC3E}">
        <p14:creationId xmlns:p14="http://schemas.microsoft.com/office/powerpoint/2010/main" val="4130216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CLN-081 in </a:t>
            </a:r>
            <a:r>
              <a:rPr lang="en-US" i="1" dirty="0"/>
              <a:t>EGFR </a:t>
            </a:r>
            <a:r>
              <a:rPr lang="en-US" dirty="0"/>
              <a:t>ex20ins–Positive NSCLC: Efficacy</a:t>
            </a:r>
            <a:endParaRPr lang="en-US" altLang="en-US" dirty="0"/>
          </a:p>
        </p:txBody>
      </p:sp>
      <p:sp>
        <p:nvSpPr>
          <p:cNvPr id="6" name="Rectangle 3">
            <a:extLst>
              <a:ext uri="{FF2B5EF4-FFF2-40B4-BE49-F238E27FC236}">
                <a16:creationId xmlns:a16="http://schemas.microsoft.com/office/drawing/2014/main" id="{EECEF9C3-30FF-7613-92BA-35731652A097}"/>
              </a:ext>
            </a:extLst>
          </p:cNvPr>
          <p:cNvSpPr>
            <a:spLocks noGrp="1" noChangeArrowheads="1"/>
          </p:cNvSpPr>
          <p:nvPr>
            <p:ph sz="half" idx="1"/>
          </p:nvPr>
        </p:nvSpPr>
        <p:spPr>
          <a:xfrm>
            <a:off x="601820" y="4224340"/>
            <a:ext cx="5309278" cy="1965128"/>
          </a:xfrm>
        </p:spPr>
        <p:txBody>
          <a:bodyPr/>
          <a:lstStyle/>
          <a:p>
            <a:r>
              <a:rPr lang="en-US" altLang="en-US" sz="2000" dirty="0"/>
              <a:t>Median time on study: 11 mo</a:t>
            </a:r>
          </a:p>
          <a:p>
            <a:r>
              <a:rPr lang="en-US" altLang="en-US" sz="2000" dirty="0"/>
              <a:t>Median </a:t>
            </a:r>
            <a:r>
              <a:rPr lang="en-US" altLang="en-US" sz="2000" dirty="0" err="1"/>
              <a:t>TTR</a:t>
            </a:r>
            <a:r>
              <a:rPr lang="en-US" altLang="en-US" sz="2000" dirty="0"/>
              <a:t>: 1.5 mo</a:t>
            </a:r>
          </a:p>
          <a:p>
            <a:endParaRPr lang="en-US" altLang="en-US" sz="2000" dirty="0"/>
          </a:p>
        </p:txBody>
      </p:sp>
      <p:sp>
        <p:nvSpPr>
          <p:cNvPr id="8" name="Content Placeholder 7">
            <a:extLst>
              <a:ext uri="{FF2B5EF4-FFF2-40B4-BE49-F238E27FC236}">
                <a16:creationId xmlns:a16="http://schemas.microsoft.com/office/drawing/2014/main" id="{5276340F-6A8F-0464-761F-18ED5EF240BB}"/>
              </a:ext>
            </a:extLst>
          </p:cNvPr>
          <p:cNvSpPr>
            <a:spLocks noGrp="1"/>
          </p:cNvSpPr>
          <p:nvPr>
            <p:ph sz="half" idx="2"/>
          </p:nvPr>
        </p:nvSpPr>
        <p:spPr>
          <a:xfrm>
            <a:off x="5911436" y="4224760"/>
            <a:ext cx="5229570" cy="1965432"/>
          </a:xfrm>
        </p:spPr>
        <p:txBody>
          <a:bodyPr/>
          <a:lstStyle/>
          <a:p>
            <a:pPr>
              <a:spcBef>
                <a:spcPts val="500"/>
              </a:spcBef>
            </a:pPr>
            <a:r>
              <a:rPr lang="en-US" sz="2000" dirty="0"/>
              <a:t>Of 3 patients with CNS target lesions at BL:</a:t>
            </a:r>
          </a:p>
          <a:p>
            <a:pPr lvl="1">
              <a:spcBef>
                <a:spcPts val="500"/>
              </a:spcBef>
            </a:pPr>
            <a:r>
              <a:rPr lang="en-US" sz="1800" dirty="0"/>
              <a:t>1 had intracranial and systemic response at cycle 6, continues in PR at cycle 16</a:t>
            </a:r>
          </a:p>
          <a:p>
            <a:pPr lvl="1">
              <a:spcBef>
                <a:spcPts val="500"/>
              </a:spcBef>
            </a:pPr>
            <a:r>
              <a:rPr lang="en-US" sz="1800" dirty="0"/>
              <a:t>1 continues on tx with intracranial and systemic SD after 1 yr</a:t>
            </a:r>
          </a:p>
          <a:p>
            <a:pPr lvl="1">
              <a:spcBef>
                <a:spcPts val="500"/>
              </a:spcBef>
            </a:pPr>
            <a:r>
              <a:rPr lang="en-US" sz="1800" dirty="0"/>
              <a:t>1 had brain PD at cycle 3</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Yu. ASCO 2022. Abstr 9007.</a:t>
            </a:r>
            <a:endParaRPr lang="en-US" altLang="en-US" sz="1200" b="0" dirty="0">
              <a:solidFill>
                <a:schemeClr val="bg2"/>
              </a:solidFill>
              <a:latin typeface="Calibri" panose="020F0502020204030204" pitchFamily="34" charset="0"/>
            </a:endParaRPr>
          </a:p>
        </p:txBody>
      </p:sp>
      <p:graphicFrame>
        <p:nvGraphicFramePr>
          <p:cNvPr id="5" name="Group 3">
            <a:extLst>
              <a:ext uri="{FF2B5EF4-FFF2-40B4-BE49-F238E27FC236}">
                <a16:creationId xmlns:a16="http://schemas.microsoft.com/office/drawing/2014/main" id="{78A8F55F-7592-E8B5-E081-B6A87431FF61}"/>
              </a:ext>
            </a:extLst>
          </p:cNvPr>
          <p:cNvGraphicFramePr>
            <a:graphicFrameLocks/>
          </p:cNvGraphicFramePr>
          <p:nvPr>
            <p:extLst>
              <p:ext uri="{D42A27DB-BD31-4B8C-83A1-F6EECF244321}">
                <p14:modId xmlns:p14="http://schemas.microsoft.com/office/powerpoint/2010/main" val="2275024016"/>
              </p:ext>
            </p:extLst>
          </p:nvPr>
        </p:nvGraphicFramePr>
        <p:xfrm>
          <a:off x="727076" y="1604963"/>
          <a:ext cx="10735056" cy="2468976"/>
        </p:xfrm>
        <a:graphic>
          <a:graphicData uri="http://schemas.openxmlformats.org/drawingml/2006/table">
            <a:tbl>
              <a:tblPr/>
              <a:tblGrid>
                <a:gridCol w="3063020">
                  <a:extLst>
                    <a:ext uri="{9D8B030D-6E8A-4147-A177-3AD203B41FA5}">
                      <a16:colId xmlns:a16="http://schemas.microsoft.com/office/drawing/2014/main" val="20000"/>
                    </a:ext>
                  </a:extLst>
                </a:gridCol>
                <a:gridCol w="1918009">
                  <a:extLst>
                    <a:ext uri="{9D8B030D-6E8A-4147-A177-3AD203B41FA5}">
                      <a16:colId xmlns:a16="http://schemas.microsoft.com/office/drawing/2014/main" val="20001"/>
                    </a:ext>
                  </a:extLst>
                </a:gridCol>
                <a:gridCol w="1918009">
                  <a:extLst>
                    <a:ext uri="{9D8B030D-6E8A-4147-A177-3AD203B41FA5}">
                      <a16:colId xmlns:a16="http://schemas.microsoft.com/office/drawing/2014/main" val="746736185"/>
                    </a:ext>
                  </a:extLst>
                </a:gridCol>
                <a:gridCol w="1918009">
                  <a:extLst>
                    <a:ext uri="{9D8B030D-6E8A-4147-A177-3AD203B41FA5}">
                      <a16:colId xmlns:a16="http://schemas.microsoft.com/office/drawing/2014/main" val="606786698"/>
                    </a:ext>
                  </a:extLst>
                </a:gridCol>
                <a:gridCol w="1918009">
                  <a:extLst>
                    <a:ext uri="{9D8B030D-6E8A-4147-A177-3AD203B41FA5}">
                      <a16:colId xmlns:a16="http://schemas.microsoft.com/office/drawing/2014/main" val="3161006945"/>
                    </a:ext>
                  </a:extLst>
                </a:gridCol>
              </a:tblGrid>
              <a:tr h="1322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≤65 mg BID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100 mg BID </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150 mg BID </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Total </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Confirmed PR,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 (41)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(36.4)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 (38.4)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 (60.9)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22 (56.4)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(54.5)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 (57.5)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867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4120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&gt;19 (5-NC)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&gt;21 (8-NC)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(4-NC)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(6-NC)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5813247"/>
                  </a:ext>
                </a:extLst>
              </a:tr>
              <a:tr h="24120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(5-13)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 (5-NC)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(1-10)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(6-12)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2300244"/>
                  </a:ext>
                </a:extLst>
              </a:tr>
            </a:tbl>
          </a:graphicData>
        </a:graphic>
      </p:graphicFrame>
    </p:spTree>
    <p:extLst>
      <p:ext uri="{BB962C8B-B14F-4D97-AF65-F5344CB8AC3E}">
        <p14:creationId xmlns:p14="http://schemas.microsoft.com/office/powerpoint/2010/main" val="3469253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CLN-081 in </a:t>
            </a:r>
            <a:r>
              <a:rPr lang="en-US" i="1" dirty="0"/>
              <a:t>EGFR </a:t>
            </a:r>
            <a:r>
              <a:rPr lang="en-US" dirty="0"/>
              <a:t>ex20ins–Positive NSCLC: </a:t>
            </a:r>
            <a:br>
              <a:rPr lang="en-US" dirty="0"/>
            </a:br>
            <a:r>
              <a:rPr lang="en-US" dirty="0"/>
              <a:t>Investigators’ Conclusions </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Yu. ASCO 2022. Abstr 9007.</a:t>
            </a:r>
            <a:endParaRPr lang="en-US" altLang="en-US" sz="1200" b="0" dirty="0">
              <a:solidFill>
                <a:schemeClr val="bg2"/>
              </a:solidFill>
              <a:latin typeface="Calibri" panose="020F0502020204030204" pitchFamily="34" charset="0"/>
            </a:endParaRPr>
          </a:p>
        </p:txBody>
      </p:sp>
      <p:sp>
        <p:nvSpPr>
          <p:cNvPr id="2" name="Content Placeholder 1">
            <a:extLst>
              <a:ext uri="{FF2B5EF4-FFF2-40B4-BE49-F238E27FC236}">
                <a16:creationId xmlns:a16="http://schemas.microsoft.com/office/drawing/2014/main" id="{8CBDAF84-E3D1-DB2F-5EDF-CF8B13B9B217}"/>
              </a:ext>
            </a:extLst>
          </p:cNvPr>
          <p:cNvSpPr>
            <a:spLocks noGrp="1"/>
          </p:cNvSpPr>
          <p:nvPr>
            <p:ph idx="1"/>
          </p:nvPr>
        </p:nvSpPr>
        <p:spPr/>
        <p:txBody>
          <a:bodyPr/>
          <a:lstStyle/>
          <a:p>
            <a:r>
              <a:rPr lang="en-US" altLang="en-US" sz="2200" dirty="0"/>
              <a:t>In this updated analysis of a phase I/IIa trial, CLN-081 was associated with an acceptable safety profile and efficacy in patients with advanced NSCLC harboring </a:t>
            </a:r>
            <a:r>
              <a:rPr lang="en-US" altLang="en-US" sz="2200" i="1" dirty="0"/>
              <a:t>EGFR</a:t>
            </a:r>
            <a:r>
              <a:rPr lang="en-US" altLang="en-US" sz="2200" dirty="0"/>
              <a:t> ex20ins mutations</a:t>
            </a:r>
          </a:p>
          <a:p>
            <a:r>
              <a:rPr lang="en-US" altLang="en-US" sz="2200" dirty="0"/>
              <a:t>Safety profile at doses &lt;150 mg BID was characterized by predominantly low-grade adverse events with no high-grade rash or diarrhea</a:t>
            </a:r>
          </a:p>
          <a:p>
            <a:r>
              <a:rPr lang="en-US" altLang="en-US" sz="2200" dirty="0"/>
              <a:t>Responses were observed in patients with heavily pretreated disease and those with disease progression on other EGFR TKIs</a:t>
            </a:r>
          </a:p>
          <a:p>
            <a:pPr lvl="1"/>
            <a:r>
              <a:rPr lang="en-US" altLang="en-US" sz="2000" dirty="0"/>
              <a:t>100 mg BID was associated with ORR of 41%, median DoR &gt;21 mo and median PFS of 12 mo</a:t>
            </a:r>
          </a:p>
          <a:p>
            <a:r>
              <a:rPr lang="en-US" altLang="en-US" sz="2200" dirty="0"/>
              <a:t>Phase IIb part of the trial will start enrollment in the second half of 2022</a:t>
            </a:r>
          </a:p>
          <a:p>
            <a:r>
              <a:rPr lang="en-US" altLang="en-US" sz="2200" dirty="0"/>
              <a:t>Studies are also planned for patients with active CNS disease and those with relapsed disease after prior </a:t>
            </a:r>
            <a:r>
              <a:rPr lang="en-US" altLang="en-US" sz="2200" i="1" dirty="0"/>
              <a:t>EGFR</a:t>
            </a:r>
            <a:r>
              <a:rPr lang="en-US" altLang="en-US" sz="2200" dirty="0"/>
              <a:t> ex20ins–directed agents</a:t>
            </a:r>
          </a:p>
          <a:p>
            <a:endParaRPr lang="en-US" sz="2400" dirty="0"/>
          </a:p>
        </p:txBody>
      </p:sp>
    </p:spTree>
    <p:extLst>
      <p:ext uri="{BB962C8B-B14F-4D97-AF65-F5344CB8AC3E}">
        <p14:creationId xmlns:p14="http://schemas.microsoft.com/office/powerpoint/2010/main" val="1677667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dirty="0">
                <a:solidFill>
                  <a:schemeClr val="bg2"/>
                </a:solidFill>
                <a:latin typeface="Calibri" panose="020F0502020204030204" pitchFamily="34" charset="0"/>
                <a:cs typeface="Arial" panose="020B0604020202020204" pitchFamily="34" charset="0"/>
              </a:rPr>
              <a:t>Breast cancer</a:t>
            </a:r>
            <a:endPar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endParaRP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Document_x0020_Category xmlns="3cc4b981-938a-4fd9-a3c5-7edcae549229">Conference Capsule Slides</Document_x0020_Category>
    <_dlc_DocId xmlns="d54cbe69-32bd-412a-b004-9152f949605e">56M7VY3CDVN5-1544347314-2</_dlc_DocId>
    <_dlc_DocIdUrl xmlns="d54cbe69-32bd-412a-b004-9152f949605e">
      <Url>https://intranet.clinicaloptions.com/mews/oncology/ONC_2022_ASCO_CF_(PRP5083)/LUNG_9007_Yu/_layouts/15/DocIdRedir.aspx?ID=56M7VY3CDVN5-1544347314-2</Url>
      <Description>56M7VY3CDVN5-1544347314-2</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01117505358314894BDCEC3BEBBC7EA" ma:contentTypeVersion="1" ma:contentTypeDescription="Create a new document." ma:contentTypeScope="" ma:versionID="1fccc622e9c7a6bca569aed26fbb2fd6">
  <xsd:schema xmlns:xsd="http://www.w3.org/2001/XMLSchema" xmlns:xs="http://www.w3.org/2001/XMLSchema" xmlns:p="http://schemas.microsoft.com/office/2006/metadata/properties" xmlns:ns2="d54cbe69-32bd-412a-b004-9152f949605e" xmlns:ns3="3cc4b981-938a-4fd9-a3c5-7edcae549229" targetNamespace="http://schemas.microsoft.com/office/2006/metadata/properties" ma:root="true" ma:fieldsID="82bf91c97bfdb7b64be42684663bc3fe" ns2:_="" ns3:_="">
    <xsd:import namespace="d54cbe69-32bd-412a-b004-9152f949605e"/>
    <xsd:import namespace="3cc4b981-938a-4fd9-a3c5-7edcae54922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cc4b981-938a-4fd9-a3c5-7edcae54922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F633213-5A9C-472A-9DE9-F4339596042B}">
  <ds:schemaRefs>
    <ds:schemaRef ds:uri="http://www.w3.org/XML/1998/namespace"/>
    <ds:schemaRef ds:uri="http://purl.org/dc/terms/"/>
    <ds:schemaRef ds:uri="http://schemas.microsoft.com/office/2006/metadata/properties"/>
    <ds:schemaRef ds:uri="d54cbe69-32bd-412a-b004-9152f949605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3cc4b981-938a-4fd9-a3c5-7edcae549229"/>
    <ds:schemaRef ds:uri="http://purl.org/dc/elements/1.1/"/>
  </ds:schemaRefs>
</ds:datastoreItem>
</file>

<file path=customXml/itemProps2.xml><?xml version="1.0" encoding="utf-8"?>
<ds:datastoreItem xmlns:ds="http://schemas.openxmlformats.org/officeDocument/2006/customXml" ds:itemID="{6EB1A022-E512-41C1-9853-3AC49BAA30AD}">
  <ds:schemaRefs>
    <ds:schemaRef ds:uri="http://schemas.microsoft.com/sharepoint/v3/contenttype/forms"/>
  </ds:schemaRefs>
</ds:datastoreItem>
</file>

<file path=customXml/itemProps3.xml><?xml version="1.0" encoding="utf-8"?>
<ds:datastoreItem xmlns:ds="http://schemas.openxmlformats.org/officeDocument/2006/customXml" ds:itemID="{2C6D771A-FDFD-4D52-A047-2552EA1955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3cc4b981-938a-4fd9-a3c5-7edcae5492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E6B6A4A6-F178-46EB-A8B9-B357DB9628D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614</TotalTime>
  <Words>2330</Words>
  <Application>Microsoft Office PowerPoint</Application>
  <PresentationFormat>Widescreen</PresentationFormat>
  <Paragraphs>241</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vt:lpstr>
      <vt:lpstr>Wingdings</vt:lpstr>
      <vt:lpstr>2022_CCO_Template</vt:lpstr>
      <vt:lpstr>Updated Results of a Phase I/IIa Trial of CLN-081,  a Selective EGFR TKI, in Advanced NSCLC Harboring EGFR Exon 20 Insertion Mutations</vt:lpstr>
      <vt:lpstr>About These Slides</vt:lpstr>
      <vt:lpstr>CLN-081 in EGFR ex20ins–Positive NSCLC: Background</vt:lpstr>
      <vt:lpstr>CLN-081 in EGFR ex20ins–Positive NSCLC: Study Design</vt:lpstr>
      <vt:lpstr>CLN-081 in EGFR ex20ins–Positive NSCLC:  Baseline Characteristics</vt:lpstr>
      <vt:lpstr>CLN-081 in EGFR ex20ins–Positive NSCLC: TRAEs</vt:lpstr>
      <vt:lpstr>CLN-081 in EGFR ex20ins–Positive NSCLC:  Patient Disposition, Dose Changes, PK Profile</vt:lpstr>
      <vt:lpstr>CLN-081 in EGFR ex20ins–Positive NSCLC: Efficacy</vt:lpstr>
      <vt:lpstr>CLN-081 in EGFR ex20ins–Positive NSCLC:  Investigators’ Conclusions </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Updated Results of a Phase I/IIa Trial of CLN-081, a Selective EGFR TKI, in Advanced NSCLC Harboring EGFR Exon 20 Insertion Mutations</dc:title>
  <dc:creator>Timothy Quill</dc:creator>
  <cp:lastModifiedBy>Natalia Kolenko</cp:lastModifiedBy>
  <cp:revision>27</cp:revision>
  <dcterms:created xsi:type="dcterms:W3CDTF">2022-06-02T23:20:10Z</dcterms:created>
  <dcterms:modified xsi:type="dcterms:W3CDTF">2022-06-10T20:01:50Z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0x010100901117505358314894BDCEC3BEBBC7EA</vt:lpwstr>
  </property>
  <property fmtid="{D5CDD505-2E9C-101B-9397-08002B2CF9AE}" pid="3" name="_dlc_DocIdItemGuid">
    <vt:lpwstr>911eda51-b692-4121-9dd0-860d231916a5</vt:lpwstr>
  </property>
</Properties>
</file>